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sldIdLst>
    <p:sldId id="261" r:id="rId2"/>
    <p:sldId id="256" r:id="rId3"/>
    <p:sldId id="312" r:id="rId4"/>
    <p:sldId id="317" r:id="rId5"/>
    <p:sldId id="342" r:id="rId6"/>
    <p:sldId id="314" r:id="rId7"/>
    <p:sldId id="361" r:id="rId8"/>
    <p:sldId id="318" r:id="rId9"/>
    <p:sldId id="362" r:id="rId10"/>
    <p:sldId id="363" r:id="rId11"/>
    <p:sldId id="365" r:id="rId12"/>
    <p:sldId id="364" r:id="rId13"/>
    <p:sldId id="366" r:id="rId14"/>
    <p:sldId id="367" r:id="rId15"/>
    <p:sldId id="368" r:id="rId16"/>
    <p:sldId id="370" r:id="rId17"/>
    <p:sldId id="371" r:id="rId18"/>
    <p:sldId id="372" r:id="rId19"/>
    <p:sldId id="373" r:id="rId20"/>
    <p:sldId id="374" r:id="rId21"/>
    <p:sldId id="375" r:id="rId22"/>
    <p:sldId id="376" r:id="rId23"/>
    <p:sldId id="377" r:id="rId24"/>
    <p:sldId id="315" r:id="rId25"/>
    <p:sldId id="334" r:id="rId26"/>
    <p:sldId id="331" r:id="rId27"/>
    <p:sldId id="382" r:id="rId28"/>
    <p:sldId id="383" r:id="rId29"/>
    <p:sldId id="384" r:id="rId30"/>
    <p:sldId id="385" r:id="rId31"/>
    <p:sldId id="386" r:id="rId32"/>
    <p:sldId id="387" r:id="rId33"/>
    <p:sldId id="388" r:id="rId34"/>
    <p:sldId id="389" r:id="rId35"/>
    <p:sldId id="390" r:id="rId36"/>
    <p:sldId id="391" r:id="rId37"/>
    <p:sldId id="392" r:id="rId38"/>
    <p:sldId id="393" r:id="rId39"/>
    <p:sldId id="394" r:id="rId40"/>
    <p:sldId id="395" r:id="rId41"/>
    <p:sldId id="396" r:id="rId42"/>
    <p:sldId id="397" r:id="rId43"/>
    <p:sldId id="398" r:id="rId44"/>
    <p:sldId id="399" r:id="rId45"/>
    <p:sldId id="400" r:id="rId46"/>
    <p:sldId id="401" r:id="rId47"/>
    <p:sldId id="402" r:id="rId48"/>
    <p:sldId id="403" r:id="rId49"/>
    <p:sldId id="404" r:id="rId50"/>
    <p:sldId id="405" r:id="rId51"/>
    <p:sldId id="406" r:id="rId52"/>
    <p:sldId id="407" r:id="rId53"/>
    <p:sldId id="408" r:id="rId54"/>
    <p:sldId id="409" r:id="rId55"/>
    <p:sldId id="410" r:id="rId56"/>
    <p:sldId id="411" r:id="rId57"/>
    <p:sldId id="412" r:id="rId58"/>
    <p:sldId id="413" r:id="rId59"/>
    <p:sldId id="414" r:id="rId60"/>
    <p:sldId id="415" r:id="rId61"/>
    <p:sldId id="416" r:id="rId62"/>
    <p:sldId id="417" r:id="rId63"/>
    <p:sldId id="418" r:id="rId64"/>
    <p:sldId id="378" r:id="rId65"/>
    <p:sldId id="330" r:id="rId66"/>
    <p:sldId id="380" r:id="rId67"/>
    <p:sldId id="381" r:id="rId68"/>
    <p:sldId id="369" r:id="rId69"/>
    <p:sldId id="337" r:id="rId70"/>
    <p:sldId id="338" r:id="rId71"/>
    <p:sldId id="335" r:id="rId72"/>
    <p:sldId id="341" r:id="rId73"/>
    <p:sldId id="339" r:id="rId74"/>
    <p:sldId id="336" r:id="rId75"/>
    <p:sldId id="333" r:id="rId76"/>
    <p:sldId id="379" r:id="rId77"/>
    <p:sldId id="310" r:id="rId7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247172-43E7-4AE9-BADA-D437561F4441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C37CCF-6471-4B4C-9946-3E7023551E94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569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7172-43E7-4AE9-BADA-D437561F4441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37CCF-6471-4B4C-9946-3E7023551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876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7172-43E7-4AE9-BADA-D437561F4441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37CCF-6471-4B4C-9946-3E7023551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524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7172-43E7-4AE9-BADA-D437561F4441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37CCF-6471-4B4C-9946-3E7023551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631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7172-43E7-4AE9-BADA-D437561F4441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37CCF-6471-4B4C-9946-3E7023551E94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606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7172-43E7-4AE9-BADA-D437561F4441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37CCF-6471-4B4C-9946-3E7023551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291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7172-43E7-4AE9-BADA-D437561F4441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37CCF-6471-4B4C-9946-3E7023551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476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7172-43E7-4AE9-BADA-D437561F4441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37CCF-6471-4B4C-9946-3E7023551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656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7172-43E7-4AE9-BADA-D437561F4441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37CCF-6471-4B4C-9946-3E7023551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327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7172-43E7-4AE9-BADA-D437561F4441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37CCF-6471-4B4C-9946-3E7023551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201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7172-43E7-4AE9-BADA-D437561F4441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37CCF-6471-4B4C-9946-3E7023551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731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D247172-43E7-4AE9-BADA-D437561F4441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5C37CCF-6471-4B4C-9946-3E7023551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676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avchenko.am@knuba.edu.ua" TargetMode="External"/><Relationship Id="rId2" Type="http://schemas.openxmlformats.org/officeDocument/2006/relationships/hyperlink" Target="mailto:asav2509@gmail.co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354" y="609600"/>
            <a:ext cx="9790221" cy="463114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Правознавство в професійній діяльності</a:t>
            </a:r>
            <a:br>
              <a:rPr lang="en-U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Савченко Антоніна Михайлівна</a:t>
            </a:r>
            <a:b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</a:t>
            </a:r>
            <a:r>
              <a:rPr lang="uk-U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</a:t>
            </a: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кафедри ТЗНС та ОП</a:t>
            </a:r>
            <a:b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asav2509@gmail.com</a:t>
            </a:r>
            <a:b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savchenko.am@knuba.edu.ua</a:t>
            </a:r>
            <a:b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378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4107" y="418743"/>
            <a:ext cx="1114567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пасивні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активного типу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вмістом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пасивного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порушувати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порядок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.). </a:t>
            </a: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горизонтальні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наділений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повноваженнями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відношенню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особи,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керуючому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ним правил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дорожнього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802180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2137" y="300251"/>
            <a:ext cx="1149141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-правового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права.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нерівність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підпорядкованість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підпорядкованості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підконтрольність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Основною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особливістю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горизонтальних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те,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підпорядковуються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одному,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займають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правило,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становище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два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координують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конкретного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91382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9307" y="245660"/>
            <a:ext cx="1157330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напрямками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адміністративній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науці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адміністративно-правові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(КМУ, Рада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АРК);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адміністративно-правові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галузевої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знаходяться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їхньому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віданні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адміністративно-правові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міжгалузевої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надвідомчого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контрольно-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наглядових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адміністративно-правові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внутрішньо-організаційного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 конкретного державного органу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підпорядкованих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541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194" y="327546"/>
            <a:ext cx="1154600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-правового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субординаційні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координаційні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реординаційні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Субординаційні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одна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правомочна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розпорядчі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відношенню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Координаційні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спрямовуються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справ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Служба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координують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корупцією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151744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1276" y="434413"/>
            <a:ext cx="1135038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реординаційних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тому,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наділений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звертатися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зворотний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зв'язок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державному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правомочний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321" y="3009880"/>
            <a:ext cx="5701432" cy="315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165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603" y="313899"/>
            <a:ext cx="11477767" cy="1570175"/>
          </a:xfrm>
        </p:spPr>
        <p:txBody>
          <a:bodyPr>
            <a:noAutofit/>
          </a:bodyPr>
          <a:lstStyle/>
          <a:p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Нормативно-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6603" y="1595021"/>
            <a:ext cx="1149141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Адміністрати́вне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законода́вство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юстиції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закріплюють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правила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реорганізації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ліквідації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їхніх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посадових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розпорядчої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права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(державного)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адміністративно-правові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санкції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порушників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правил; порядок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судочинства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8516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3773" y="191069"/>
            <a:ext cx="1179166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ґрунтується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таких принципах, як верховенство права, демократизм,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гласність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людиноцентризм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моделювання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над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становлять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Кодекс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Кодекс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судочинства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(КАС)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(1996), «Про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(1997), «Про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(1999), «Про доступ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(2011), «Про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(2011), «Про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(2012), «Про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(2014), «Про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(2015), «Про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службу» (2015)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.;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підзаконні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укази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Президента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постанови 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розпорядження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нормативно-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008535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251" y="272955"/>
            <a:ext cx="116005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37 глав (33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4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892" y="1337739"/>
            <a:ext cx="7233313" cy="541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49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364" y="177421"/>
            <a:ext cx="1155965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Вони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регулюють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стягнення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накладення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стягнень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них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провадження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справах 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постанов 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накладення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стягнень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4358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193" y="259307"/>
            <a:ext cx="1158694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сформульовано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(проступку),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стягнення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стягнення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порядок і строки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накладення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пом'якшують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обтяжують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І—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II).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Особливій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проступків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адміністативного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стягнення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II).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296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1444" y="1037230"/>
            <a:ext cx="1106833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</a:t>
            </a:r>
            <a:r>
              <a:rPr 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№6.  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  <a:p>
            <a:pPr marL="514350" indent="-514350">
              <a:buAutoNum type="arabicPeriod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адміністративного права.</a:t>
            </a:r>
          </a:p>
          <a:p>
            <a:pPr marL="514350" indent="-514350">
              <a:buAutoNum type="arabicPeriod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 база адміністративного права.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Адміністративний проступок і адміністративна відповідальність.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872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2912" y="142250"/>
            <a:ext cx="1167793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класифіковано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родовими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об'єктами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правопорушень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(гл. 5);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посягають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(гл. 6);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пам'яток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(гл. 7);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електричної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(гл. 8);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ветеринарно-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санітарних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правил» (гл. 9);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шляхового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(гл. 10);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житлових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житлово-комунального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благоустрою» (гл. 11);</a:t>
            </a:r>
          </a:p>
        </p:txBody>
      </p:sp>
    </p:spTree>
    <p:extLst>
      <p:ext uri="{BB962C8B-B14F-4D97-AF65-F5344CB8AC3E}">
        <p14:creationId xmlns:p14="http://schemas.microsoft.com/office/powerpoint/2010/main" val="1825204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9433" y="341195"/>
            <a:ext cx="1149141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підприємницької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(гл. 12);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метрології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(гл. 13);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посягають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порядок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(гл. 14);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посягають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порядок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(гл. 15).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3100" y="3973218"/>
            <a:ext cx="4211401" cy="247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30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7631" y="125570"/>
            <a:ext cx="1145957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КпАП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III)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провадження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справах 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IV).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протоколу та постанови по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порядок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оскарження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опротестування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постанови.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V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присвячений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постанов 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накладення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стягнень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постанови про: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винесення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попередження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накладення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штрафу;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оплатне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вилучення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предмета;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конфіскацію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предмета, грошей;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спец, права;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виправних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арешту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відшкодування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майнової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922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899" y="286603"/>
            <a:ext cx="116142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Кодексу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і свобод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конституційного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ладу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прав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правопорядку,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зміцнення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дусі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додержання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поваги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прав,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правил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співжиття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2392" y="3394894"/>
            <a:ext cx="2457023" cy="328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560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проступок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742" y="1965960"/>
            <a:ext cx="4885010" cy="36590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7412" y="1965960"/>
            <a:ext cx="4979761" cy="365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9935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572" y="440140"/>
            <a:ext cx="8106771" cy="608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074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501" y="702529"/>
            <a:ext cx="10381777" cy="542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2804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6603" y="286603"/>
            <a:ext cx="1175072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посідає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адміністративно-правовій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По-перше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найістотніших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антигромадських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розмежуванню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справедливих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санкцій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По-друге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правозастосовчим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органам правильно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кваліфікувати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вживати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По-третє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юристів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правовому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 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передбачуваного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такого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опису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значущі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48583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251" y="204716"/>
            <a:ext cx="1154600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становить собою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визначальних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виділені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законодавцем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водночас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притягнення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описі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широко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нормативному порядку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чітко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вирішується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правозастосувачем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як: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грубе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85, 86, 108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істотна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шкода” (ст. 186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5243748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125" y="218364"/>
            <a:ext cx="11778018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аварійна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обстановка” (ст. 1281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(ст. 184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безгосподарне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(ст. 150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масовому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скупченню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птахів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польотів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суден” (ст. 111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образливе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чіпляння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(ст. 173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стан, “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ображає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людську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мораль” (ст. 178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злісна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непокора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(ст. 185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злісне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ухилення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1853, 1854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поважні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причини” (ст. 210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роль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розкритті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їхнього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відіграють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практика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2010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Предмет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8827" y="1740090"/>
            <a:ext cx="10951646" cy="464706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становить широкий комплекс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суспільних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зв'язку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реалізацією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виконавчої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змістом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суспільством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Особливістю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виступає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ним є не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зв'язку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управлінням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Саме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змогу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віднести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предмета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права й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недержавні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управлінського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комерційної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підприємницької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права -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організаційних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управлінських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та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правоохоронна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51433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490" y="232012"/>
            <a:ext cx="1142317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ступенем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такому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йдеться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одиничні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складам (вина,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описують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метрології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зазіхань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одиничні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польотів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(ст. 111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“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безквитковий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проїзд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пасажирів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(ст. 135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“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ворожіння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(ст. 181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“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служб” (ст. 183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“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неповага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суду” (ст. 1853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51881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660" y="259307"/>
            <a:ext cx="1166883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складів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проступку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кваліфіковані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характеру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проступку —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посадові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однозначні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описові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бланкетні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відсильні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Визнаючи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встановлюючи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санкцію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законодавець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однотипних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проступків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законодавець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ряді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конструює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проступків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одного типу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різняться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ступенем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вказують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кваліфікуючими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20620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6603" y="218364"/>
            <a:ext cx="1179166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чином,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такими,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кожному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проступку,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кваліфікуючими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такими,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доповнюють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 званий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законодавець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доповнює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кваліфікуючими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кваліфікуватися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статтею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суворіше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покарання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такими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кваліфікованими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397" y="3950032"/>
            <a:ext cx="180975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756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251" y="245660"/>
            <a:ext cx="11723427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Частіше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трапляються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кваліфікуючі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130, 1863, 1644, 154, 1811, 187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.),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123, 126, 127, 1281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.),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стан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сп’яніння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(ст. 127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.),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аварійна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123, 127, 1281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.),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(ст. 127),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учинення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посадовою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особою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73, 74, 75, 76, 77, 2081, 209, 1952),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грубе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85 і 108).</a:t>
            </a:r>
          </a:p>
        </p:txBody>
      </p:sp>
    </p:spTree>
    <p:extLst>
      <p:ext uri="{BB962C8B-B14F-4D97-AF65-F5344CB8AC3E}">
        <p14:creationId xmlns:p14="http://schemas.microsoft.com/office/powerpoint/2010/main" val="15686983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095" y="270133"/>
            <a:ext cx="1162334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матеріальних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належать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антигромадського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пошкодження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лісу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стічними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водами,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спричинило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усихання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(ст. 72),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лісу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підпалу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(ст. 77),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дрібне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розкрадання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майна (ст. 51);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описується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спричиняє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хоч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 і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самовільне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надрами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(ст. 47);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лімітів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(ст. 912);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безгосподарне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електричної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освітлення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(ст. 98).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формальних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належать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недійсним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паспортом (ст. 197), неявка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комісаріат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210, 2111),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в’їзду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прикордонну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зону (ст. 202),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паспорта в заставу (ст. 201).</a:t>
            </a:r>
          </a:p>
        </p:txBody>
      </p:sp>
    </p:spTree>
    <p:extLst>
      <p:ext uri="{BB962C8B-B14F-4D97-AF65-F5344CB8AC3E}">
        <p14:creationId xmlns:p14="http://schemas.microsoft.com/office/powerpoint/2010/main" val="34567328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899" y="300251"/>
            <a:ext cx="1158694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посадові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проступку — просто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посадова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86, 93, 96, 201).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посадового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проступку характерно,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протиправне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Посадові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особи, як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ст. 14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підлягають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недодержанням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входить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їхніх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однозначні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Однозначні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описують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межах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нормативного акта.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доведення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неповнолітнього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стану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сп’яніння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(ст. 180),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дрібне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хуліганство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(ст. 173),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проституцією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(ст. 181-1),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рук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невстановлених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(ст. 160).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21466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289342"/>
            <a:ext cx="1159604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Альтернативні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описують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межах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нормативного акта. При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проступком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ст. 189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установлює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поліграфічних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штемпельних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збут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розмножувальної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шрифтів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матриць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особами,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додержання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Проступком буде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розмножувальної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разом.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зустрічаємо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альтернативу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проступку: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йдеться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регламентують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поліграфічного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устаткування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розмножувальних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шрифтів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матриць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40050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45" y="245661"/>
            <a:ext cx="1150506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чином,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однозначний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в альтернативному 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Частіше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описі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зумовлена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прагненням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законодавця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уникнути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формулювань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розкрити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конкретизувати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ряді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конструювання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прагненням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нормотворчих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заощадити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статей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широку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охопленням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540" y="3328437"/>
            <a:ext cx="2259914" cy="325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1096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2137" y="327546"/>
            <a:ext cx="1145047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Описові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цілком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розкривають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дрібне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хуліганство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(ст. 173),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розлиття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спиртних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напоїв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(ст. 179),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завідомо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неправдивий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служб (ст. 183),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навмисне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паспорта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необережності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(ст. 198).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Бланкетні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вказують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те,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проступку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містяться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нормах і правилах.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(ст. 187),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спиртними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напоями (ст. 156),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пам’ятників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(ст. 92).</a:t>
            </a:r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35812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251" y="245660"/>
            <a:ext cx="1164154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(проступку)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тотожні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складу, так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притягнення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Склад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становить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визначальних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виділені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законодавцем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водночас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притягнення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 одного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складом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нормами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протиправне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кваліфікувати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4572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451" y="150125"/>
            <a:ext cx="8702723" cy="652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252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785" y="600501"/>
            <a:ext cx="874821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належать: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об'єктивна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сторона;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суб'єктивна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6372" y="1009012"/>
            <a:ext cx="6067497" cy="356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6967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841" y="341194"/>
            <a:ext cx="1149141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узагальнення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виділяють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>
              <a:buAutoNum type="arabicParenR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галузями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і </a:t>
            </a:r>
          </a:p>
          <a:p>
            <a:pPr marL="514350" indent="-514350">
              <a:buAutoNum type="arabicParenR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охороняються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санкціями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родовий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однорідні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критеріями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100" y="4672226"/>
            <a:ext cx="25812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23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660" y="163773"/>
            <a:ext cx="1164154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По-перше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охороняються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санкціями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галуззю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вони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проступків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По-друге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соціально-господарського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комплексу.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По-третє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охороняються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порядок,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порядок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2702559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251" y="286603"/>
            <a:ext cx="1154600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Видовий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різновид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родового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відокремлена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ряду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проступків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відокремленою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родового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взяти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родовий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приватна,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Видовий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широко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законодавцем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актами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встановив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дорожнього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прав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0759760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9433" y="286603"/>
            <a:ext cx="1140952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Безпосередній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спричиняється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шкода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перевищенні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дорозі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проступків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предмет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посягання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законодавець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посягання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майна у ст. 51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заборонених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ст. 188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прямо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вказується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п. 3 ст. 322 МК.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Об'єктивна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сторона складу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-правовою нормою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сторону проступку. Вона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себе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передусім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як:</a:t>
            </a:r>
          </a:p>
        </p:txBody>
      </p:sp>
    </p:spTree>
    <p:extLst>
      <p:ext uri="{BB962C8B-B14F-4D97-AF65-F5344CB8AC3E}">
        <p14:creationId xmlns:p14="http://schemas.microsoft.com/office/powerpoint/2010/main" val="15993315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251" y="313899"/>
            <a:ext cx="1173707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протиправне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діяння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бездіяльність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чинного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вчиняється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протиправних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дрібне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викрадення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чужого майна (ст. 51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продовольчої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сировини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мікроорганізмами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агентами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гранично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допустимі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(ст. 423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земель (ст. 52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решта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бездіяльності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коли особа для того,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допустити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протиправної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повинна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вона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якихось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вчиняє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неявка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громадянина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комісаріату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поважних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 (ст. 2111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бездіяльності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обстановці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385730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251" y="272956"/>
            <a:ext cx="1161424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шкідливі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діяння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причинний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зв'язок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протиправним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діянням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шкідливими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наслідками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наступили</a:t>
            </a:r>
          </a:p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факультативні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Протиправне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діяння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характеризуватись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просте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складне.</a:t>
            </a:r>
          </a:p>
          <a:p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являє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собою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однократну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одноактну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бездіяльність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відправлення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органу транспортного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митним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контролем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16480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194" y="204717"/>
            <a:ext cx="1160059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Складне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протиправне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діяння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утворює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склади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адміністративних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правопорушень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тому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тих,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ст. 189-1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видобутку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дорогоцінних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металів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дорогоцінного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каміння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дорогоцінного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каміння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органогенного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напівдорогоцінного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каміння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таких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сама по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достатньою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притягнення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скоює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нового складу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диспозиції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таких,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почавшись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якої-небудь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протиправної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продовжуються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безперервно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невиконання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перевезення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піротехнічних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(ст. 1956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1704253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251" y="259308"/>
            <a:ext cx="1168248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продовжуваних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таких,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декількох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тотожних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протиправних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зв'язаних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собою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мети,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скоюється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безперервно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епізодами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тісно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відокремленими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ніби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ланками одного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ланцюга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Прикладами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подібних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багаторазовий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випуск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річкового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судна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посвідчують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судна,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придатність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неукомплектованим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екіпажем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невідповідності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стану судна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документам,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завантаження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норм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пасажиромісткості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району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допуск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судном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диплома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посвідчення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свідоцтва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(ст. 1161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2675406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504" y="304506"/>
            <a:ext cx="1170523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наслідків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виділяють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матеріальні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склади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(коли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пошкодження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лісу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стічними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водами,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нафтою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нафтопродуктами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комунально-побутовими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викидами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відходами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покидьками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спричиняє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усихання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(ст. 72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лісу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підпалу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(ст. 77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описується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спричиняє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хоч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 і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самовільне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надрами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(ст. 47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лімітів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(ст. 912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марнотратне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витрачання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паливно-енергетичних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(ст. 98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формальні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склади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(коли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недійсним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паспортом (ст. 197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неявка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комісаріат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(ст. 210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ст. 2111КУпАП),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прикордонного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режиму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режиму у пунктах пропуску через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кордон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(ст. 202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паспорта в заставу (ст. 201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438756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2137" y="504967"/>
            <a:ext cx="107680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Предметом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адміністративно-правової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 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адміністративно-правових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правотворчість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реформаційними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Разом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як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як науки, яка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являє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собою систему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уявлень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закономірності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права.</a:t>
            </a:r>
          </a:p>
        </p:txBody>
      </p:sp>
    </p:spTree>
    <p:extLst>
      <p:ext uri="{BB962C8B-B14F-4D97-AF65-F5344CB8AC3E}">
        <p14:creationId xmlns:p14="http://schemas.microsoft.com/office/powerpoint/2010/main" val="40414627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2137" y="382137"/>
            <a:ext cx="1143682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повинен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чітко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простежуватись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зв'язок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протиправним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діянням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служить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критерієм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протиправного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Інколи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об'єктивної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законодавцем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тієї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набувають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стосуються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часу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заборонений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(ст. 85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ст. 187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час судового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засідання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(ст. 1853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7525473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2955" y="232012"/>
            <a:ext cx="1165518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поводження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(ст. 173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заборонене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(ст. 85),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невідведене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(ст. 174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споруд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автомобільний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 (ст. 141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автомобільна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дорога (ст. 1321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проїзна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шляху,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автомагістраль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(ст. 122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залізничні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(ст. 109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залізничний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переїзд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(ст. 1281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порт, пристань,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вантажний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двір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контейнерний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пункт (площадка) (ст. 136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аеродром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(ст. 111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комісаріат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(ст. 2116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суд (ст. 1855);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річкові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маломірні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судна (ст. 117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трамвай,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тролейбус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автобус,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таксі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(ст. 119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судно (ст. 112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вантажний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поїзд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гужовий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підніжки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вагонів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(ст. 109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приміський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поїзд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поїзди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дальнього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сполучення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метрополітен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(ст. 110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7693290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660" y="150125"/>
            <a:ext cx="1164154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ліцензії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провадження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тягне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собою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ст. 164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фільмів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фільмів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продажу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прокат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фільмокопій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посвідчення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право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фільмів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(ст. 1646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об’єднанням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яке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легалізувалося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(одержало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тягне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собою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ст. 1865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для пуску газу на установки,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газ,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одержати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дозвіл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державного газового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(ст. 101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самовільне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гідротехнічних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тягне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собою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(ст. 61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Для характеристики способу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законодавець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“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злісне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185, 1853, 1854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“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грубе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85, 86, 108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“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безгосподарне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(ст. 150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2751193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46" y="313899"/>
            <a:ext cx="1158695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водіями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ідентифікаційні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номери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записам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реєстраційних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документах (ст. 2111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 (ст. 1483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вимірювання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відхилення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гранично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припустимих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вимірювань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сферах,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підлягають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державному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метрологічному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(ст. 171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самовільне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корисливою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метою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електричної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газу без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приладів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(ст. 1031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</a:t>
            </a:r>
          </a:p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Суб'єктами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адміністративної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осудні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момент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проступку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шістнадцятирічного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(ст. 12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особи.</a:t>
            </a:r>
          </a:p>
        </p:txBody>
      </p:sp>
    </p:spTree>
    <p:extLst>
      <p:ext uri="{BB962C8B-B14F-4D97-AF65-F5344CB8AC3E}">
        <p14:creationId xmlns:p14="http://schemas.microsoft.com/office/powerpoint/2010/main" val="38884486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46" y="218365"/>
            <a:ext cx="1158695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розкривається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осудності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Як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ст. 20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неосудністю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стан,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 не могла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усвідомлювати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керувати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ними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хронічної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душевної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розладу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душевної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слабоумства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хворобливого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стану.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Виходячи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осудність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усвідомлювати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керувати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ними, 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нести за них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неповнолітніх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в день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народження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особи, а з нуля годин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днем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народження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точну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дату дня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народження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неможливо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проводиться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судово-медична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експертиза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народження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днем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народження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винного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день року.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мінімальною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максимальною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виходити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мінімального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експертизою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45884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899" y="286604"/>
            <a:ext cx="1158694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так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тих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несуть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підставах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До них належать,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посадові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особи;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кораблів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військовослужбовці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ОВС;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протиправної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минулому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особи,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притягалися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справ;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наркоманію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8662447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6603" y="232012"/>
            <a:ext cx="1179166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знаходження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військоматі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призовник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військовозобов'язаний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резервіст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особа, яка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зборах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йдеться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статус; тих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обумовлює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проступку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притаманні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індивідуально-правових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правового статусу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закріплюються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диференціювати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4841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192" y="382137"/>
            <a:ext cx="1154600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проступку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часу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нормативно-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актах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засади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обумовлене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як: Закон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недобросовісної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”; Закон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медицину”; Закон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морську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зону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згаданих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сферах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правового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83238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6603" y="300251"/>
            <a:ext cx="1150506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Суб’єктивна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сторона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Суб’єктивна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виною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умислу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необережності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ст. 10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проступок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умисним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особа, яка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вчинила: а)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усвідомлювала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протиправний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передбачала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бажала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б)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усвідомлювала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протиправний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передбачала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допускала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68235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899" y="313899"/>
            <a:ext cx="1147776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чином, закон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умислу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прямий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умисел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dolus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directus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 особа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усвідомлює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протиправність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непрямий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умисел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dolus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indirectus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 особа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усвідомлює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протиправність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при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прямо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підкреслити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в них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описується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проступків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заподіяння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правопорушником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збитку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2519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0628" y="1146412"/>
            <a:ext cx="10265244" cy="4949588"/>
          </a:xfrm>
        </p:spPr>
        <p:txBody>
          <a:bodyPr>
            <a:noAutofit/>
          </a:bodyPr>
          <a:lstStyle/>
          <a:p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державного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врегульовані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нормами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права.</a:t>
            </a:r>
          </a:p>
          <a:p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різновидом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притаманні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останніх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вони є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вольовими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суспільними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відносинами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регулює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впливають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свідомість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волю людей,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спрямовує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відповідності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інтересами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7263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46" y="245660"/>
            <a:ext cx="1153235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складах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обсяг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об’єктивної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вичерпується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випливає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винного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тих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умисел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усвідомленні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протиправності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навмисності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протиправного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поводження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Лише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статтях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(411, 461, 116, 121, 1643, 198, 211)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умисел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прямо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зазначається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складу проступку.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статтях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умисел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увазі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хоч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згадується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733481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2137" y="286603"/>
            <a:ext cx="1138223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дрібне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викрадення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чужого майна (ст. 51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форму вини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вирішується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тлумачення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статей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практика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тлумачить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однозначно: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умисною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стверджувати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проступків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вчиняються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навмисно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велика.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проступків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вчинятися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навмисно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необережно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санітарно-гігієнічних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правил), 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найчастіше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навмисно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безквитковий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проїзд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необережності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(ст. 11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коли особа, яка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вчинила,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передбачала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бездіяльності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легковажно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розраховувала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відвернення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самовпевненість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передбачала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хоч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повинна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могла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недбалість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36636536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8448" y="168534"/>
            <a:ext cx="1159604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Конструктивною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складу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ряді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підлягає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Кваліфікуюче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ст. 422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заготівля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збуту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збут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ст. 1031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самовільне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корисливою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метою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електричної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приладів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приладів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умисного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пошкодження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приладів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будь-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ст. 1602 (незаконна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торгівельна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угод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купівлі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-продажу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ухиленням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 з метою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неконтрольованого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державою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 як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кваліфікуючі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проступку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діючому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адміністративно-деліктному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32569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46" y="272955"/>
            <a:ext cx="1155965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склад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проступку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проступок. Як і будь-яке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істотні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протиправних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складу проступку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закріплюється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правовою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категорією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такою,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примусовою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силою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проступку, 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достатньою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проступком, коли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складу,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них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взагалі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боку,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проступку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достатньо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складу,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884796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688" y="307686"/>
            <a:ext cx="8352428" cy="625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6138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901" y="519649"/>
            <a:ext cx="9362365" cy="596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8331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46" y="368490"/>
            <a:ext cx="1155965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КУпАП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виділені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адміністративних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правопорушень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проступків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(глава 5);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посягають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(глава 6);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спадщини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(глава 7);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паливно-енергетичних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(глава 8);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(глава 9);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шляхового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(глава 10);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житлових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житлово-комунального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благоустрою (глава 11);</a:t>
            </a:r>
          </a:p>
        </p:txBody>
      </p:sp>
    </p:spTree>
    <p:extLst>
      <p:ext uri="{BB962C8B-B14F-4D97-AF65-F5344CB8AC3E}">
        <p14:creationId xmlns:p14="http://schemas.microsoft.com/office/powerpoint/2010/main" val="86256755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2955" y="245660"/>
            <a:ext cx="1157330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підприємницької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(глава 12);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метрології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(глава 13);</a:t>
            </a: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корупційні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(глава 13-а);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посягають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порядок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(глава 14);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посягають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порядок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(глава 15);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посягають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народного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волевиявлення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порядок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(глава 15-а).</a:t>
            </a:r>
          </a:p>
        </p:txBody>
      </p:sp>
    </p:spTree>
    <p:extLst>
      <p:ext uri="{BB962C8B-B14F-4D97-AF65-F5344CB8AC3E}">
        <p14:creationId xmlns:p14="http://schemas.microsoft.com/office/powerpoint/2010/main" val="273791171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322" y="1030016"/>
            <a:ext cx="6401355" cy="479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90962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49" y="517553"/>
            <a:ext cx="10863618" cy="587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81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2137" y="368490"/>
            <a:ext cx="1149141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вони 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врегульованими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нормами права. Без права,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наділені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суб'єктивними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правами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несуть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 права,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суб'єктивних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конкретизації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 права,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прив'язані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належать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суб'єктам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примусу.</a:t>
            </a:r>
          </a:p>
        </p:txBody>
      </p:sp>
    </p:spTree>
    <p:extLst>
      <p:ext uri="{BB962C8B-B14F-4D97-AF65-F5344CB8AC3E}">
        <p14:creationId xmlns:p14="http://schemas.microsoft.com/office/powerpoint/2010/main" val="133201857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275" y="1473958"/>
            <a:ext cx="10832104" cy="385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29840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354" y="193488"/>
            <a:ext cx="6757419" cy="655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99327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970" y="239601"/>
            <a:ext cx="8256895" cy="629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71888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20" y="-163773"/>
            <a:ext cx="5031120" cy="728032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40741" y="109183"/>
            <a:ext cx="664646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стягнення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тісно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собою 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систему,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насамперед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об'єднує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мета: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правопорядку,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учинили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проступки,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дусі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попередження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проступків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самими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правопорушниками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особами.</a:t>
            </a: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стягнення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покаранням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мірою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проступки, 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стягнення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тягне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винного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несприятливі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835362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788" y="267372"/>
            <a:ext cx="8598090" cy="644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78357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505" y="139889"/>
            <a:ext cx="8679976" cy="650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6914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277" y="246349"/>
            <a:ext cx="8379725" cy="627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63649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6407" y="1965960"/>
            <a:ext cx="5513696" cy="412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39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941" y="191068"/>
            <a:ext cx="8443414" cy="633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843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7671" y="423082"/>
            <a:ext cx="112184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адміністративно-правових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великою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різноманітністю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складу, характеру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розділяти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адміністративно-правові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тієї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характером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діляться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таких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суперечать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нормам права.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других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суперечать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нормам права.</a:t>
            </a:r>
          </a:p>
        </p:txBody>
      </p:sp>
    </p:spTree>
    <p:extLst>
      <p:ext uri="{BB962C8B-B14F-4D97-AF65-F5344CB8AC3E}">
        <p14:creationId xmlns:p14="http://schemas.microsoft.com/office/powerpoint/2010/main" val="1160903990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781</TotalTime>
  <Words>6383</Words>
  <Application>Microsoft Office PowerPoint</Application>
  <PresentationFormat>Widescreen</PresentationFormat>
  <Paragraphs>281</Paragraphs>
  <Slides>77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0" baseType="lpstr">
      <vt:lpstr>Corbel</vt:lpstr>
      <vt:lpstr>Times New Roman</vt:lpstr>
      <vt:lpstr>Базис</vt:lpstr>
      <vt:lpstr> Правознавство в професійній діяльності  Савченко Антоніна Михайлівна ст. викл. кафедри ТЗНС та ОП  asav2509@gmail.com savchenko.am@knuba.edu.ua  </vt:lpstr>
      <vt:lpstr>PowerPoint Presentation</vt:lpstr>
      <vt:lpstr>1. Предмет адміністративного права.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2. Нормативно-правова база адміністративного права.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 Адміністративний проступок і адміністративна відповідальність.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Дякую за увагу!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Сергій Задорожній</dc:creator>
  <cp:lastModifiedBy>Антоніна Савченко</cp:lastModifiedBy>
  <cp:revision>240</cp:revision>
  <dcterms:created xsi:type="dcterms:W3CDTF">2021-03-29T09:18:08Z</dcterms:created>
  <dcterms:modified xsi:type="dcterms:W3CDTF">2022-11-12T13:38:53Z</dcterms:modified>
</cp:coreProperties>
</file>