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C868-7203-4379-B289-590537CA2387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D677-9660-431A-B6B6-701C48109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78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C868-7203-4379-B289-590537CA2387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D677-9660-431A-B6B6-701C48109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600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C868-7203-4379-B289-590537CA2387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D677-9660-431A-B6B6-701C48109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914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C868-7203-4379-B289-590537CA2387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D677-9660-431A-B6B6-701C48109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449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C868-7203-4379-B289-590537CA2387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D677-9660-431A-B6B6-701C48109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3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C868-7203-4379-B289-590537CA2387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D677-9660-431A-B6B6-701C48109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415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C868-7203-4379-B289-590537CA2387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D677-9660-431A-B6B6-701C48109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886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C868-7203-4379-B289-590537CA2387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D677-9660-431A-B6B6-701C48109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4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C868-7203-4379-B289-590537CA2387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D677-9660-431A-B6B6-701C48109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58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C868-7203-4379-B289-590537CA2387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D677-9660-431A-B6B6-701C48109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71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C868-7203-4379-B289-590537CA2387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2D677-9660-431A-B6B6-701C48109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42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2C868-7203-4379-B289-590537CA2387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2D677-9660-431A-B6B6-701C48109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643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C. </a:t>
            </a:r>
            <a:r>
              <a:rPr lang="ru-RU" b="1" dirty="0"/>
              <a:t>ВОДНЫЕ РЕСУРСЫ </a:t>
            </a:r>
            <a:r>
              <a:rPr lang="ru-RU" dirty="0"/>
              <a:t/>
            </a:r>
            <a:br>
              <a:rPr lang="ru-RU" dirty="0"/>
            </a:br>
            <a:endParaRPr lang="en-US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35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b) Проблема: </a:t>
            </a:r>
            <a:r>
              <a:rPr lang="ru-RU" dirty="0"/>
              <a:t>ресурсы пресных вод имеют важное экологическое и экономическое значение. Источниками воздействия на ресурсы пресных вод является их чрезмерная эксплуатация, а также деградация окружающей среды. Поскольку качество воды в значительной степени зависит от ее количества, увязка забора пресных вод с возобновлением их запасов является одним из центральных вопросов в рамках устойчивого управления ресурсами пресных вод.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853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 помощью этого показателя можно узнать, в каких масштабах используются ресурсы пресных вод, а также определить, существует ли необходимость в корректировке политики по регулированию забора воды и ее использованию. На основе изменений ИЭВР можно провести анализ того, каким образом динамика водозабора влияет на ресурсы пресных вод: приводит ли он к усилению нагрузки на эти ресурсы или же к повышению их устойчивости. Пороговое значение индекса ИЭВР, которое служит основой для проведения различия между регионами с ненапряженным и напряженным водным режимом, составляет около 20%. Высокая напряженность отмечается в тех случаях, когда ИЭВР превышает 40%.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21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c) Международные соглашения и целевые показатели: </a:t>
            </a:r>
            <a:endParaRPr lang="ru-RU" dirty="0"/>
          </a:p>
          <a:p>
            <a:r>
              <a:rPr lang="ru-RU" u="sng" dirty="0"/>
              <a:t>Региональный уровень</a:t>
            </a:r>
            <a:r>
              <a:rPr lang="ru-RU" dirty="0"/>
              <a:t>: Конвенция по охране и использованию трансграничных водотоков и международных озер. </a:t>
            </a:r>
          </a:p>
          <a:p>
            <a:r>
              <a:rPr lang="ru-RU" u="sng" dirty="0"/>
              <a:t>Субрегиональный уровень</a:t>
            </a:r>
            <a:r>
              <a:rPr lang="ru-RU" dirty="0"/>
              <a:t>: Экологическая стратегия стран ВЕКЦА предусматривает разработку и осуществление программ по комплексному управлению водными ресурсами. </a:t>
            </a:r>
            <a:endParaRPr lang="ru-RU" dirty="0" smtClean="0"/>
          </a:p>
          <a:p>
            <a:r>
              <a:rPr lang="ru-RU" dirty="0" smtClean="0"/>
              <a:t>Рамочная директива </a:t>
            </a:r>
            <a:r>
              <a:rPr lang="ru-RU" dirty="0"/>
              <a:t>ЕС по водным ресурсам (2000/60/EC)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357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/>
              <a:t>a) Сбор данных и расчеты: </a:t>
            </a:r>
            <a:r>
              <a:rPr lang="ru-RU" dirty="0"/>
              <a:t>забор воды осуществляется государственными и частными организациями, основная функция которых состоит в снабжении различных потребителей водой (сектор водоснабжения). Забор воды может также производиться из рек, озер, скважин и ключей промышленными предприятиями, фермами, домохозяйствами и пр. для использования в собственных целях. Показатель включает данные о заборе пресной воды в разбивке по основным видам деятельности субъектов, осуществляющих водозабор, в соответствии с определениями МСОК. Расчеты показателя водозабора производятся на основе данных о количестве забранной воды, которые представляются водопользователями в соответствующие органы.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082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Объем водозабора либо измеряется либо рассчитывается на основе показателей энергопотребления насосными установками. Для некоторых водопользователей (домохозяйства и сельское хозяйство) необходимо использовать метод расчета, опирающийся на применении моделей </a:t>
            </a:r>
            <a:endParaRPr lang="ru-RU" dirty="0" smtClean="0"/>
          </a:p>
          <a:p>
            <a:r>
              <a:rPr lang="ru-RU" dirty="0"/>
              <a:t>ИЭВР показывает отношение общего годового объема водозабора к долгосрочному среднегодовому объему возобновляемых ресурсов пресных вод, выраженное в процентах.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561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ru-RU" b="1" dirty="0"/>
              <a:t>9. БЫТОВОЕ ВОДОПОТРЕБЛЕНИЕ В РАСЧЕТЕ НА ДУШУ НАСЕЛЕНИЯ 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a) Краткое определение: </a:t>
            </a:r>
            <a:r>
              <a:rPr lang="ru-RU" dirty="0"/>
              <a:t>объем воды, используемый для удовлетворения хозяйственно-питьевых и других нужд населения (включая работников предприятий), в расчете на душу населения. </a:t>
            </a:r>
          </a:p>
          <a:p>
            <a:r>
              <a:rPr lang="ru-RU" b="1" dirty="0"/>
              <a:t>b) Единица измерения: </a:t>
            </a:r>
            <a:r>
              <a:rPr lang="ru-RU" dirty="0"/>
              <a:t>м</a:t>
            </a:r>
            <a:r>
              <a:rPr lang="ru-RU" baseline="30000" dirty="0"/>
              <a:t>3</a:t>
            </a:r>
            <a:r>
              <a:rPr lang="ru-RU" dirty="0"/>
              <a:t>/год на душу населения (или литры/день на душу населения).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9102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Значимость для экологической политики </a:t>
            </a:r>
            <a:endParaRPr lang="ru-RU" dirty="0"/>
          </a:p>
          <a:p>
            <a:r>
              <a:rPr lang="ru-RU" b="1" dirty="0"/>
              <a:t>a) Цель: </a:t>
            </a:r>
            <a:r>
              <a:rPr lang="ru-RU" dirty="0"/>
              <a:t>данный показатель позволяет определить давление, оказываемое на окружающую среду в связи с забором воды из различных источников. </a:t>
            </a:r>
          </a:p>
          <a:p>
            <a:r>
              <a:rPr lang="ru-RU" b="1" dirty="0"/>
              <a:t>b) Проблема: </a:t>
            </a:r>
            <a:r>
              <a:rPr lang="ru-RU" dirty="0"/>
              <a:t>наличие достаточного количества воды для удовлетворения базовых потребностей человека является необходимым условием для обеспечения его жизни, здоровья и развития.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0537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Данный показатель является одним из основных показателей, определяющих уровень развития водного хозяйства и степень доступности воды для покрытия бытовых нужд населения. Он помогает выявить тенденции в области рационального водопользования в конкретном географическом районе. Показатель бытового водопотребления в различных районах не является одинаковым и зависит от многих экологических и экономических факторов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6616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/>
              <a:t>c) Международные соглашения и целевые показатели: </a:t>
            </a:r>
            <a:r>
              <a:rPr lang="ru-RU" dirty="0"/>
              <a:t>Конвенция по охране и использованию трансграничных водотоков и международных </a:t>
            </a:r>
            <a:r>
              <a:rPr lang="ru-RU" dirty="0" smtClean="0"/>
              <a:t>озер</a:t>
            </a:r>
            <a:r>
              <a:rPr lang="ru-RU" dirty="0"/>
              <a:t> </a:t>
            </a:r>
            <a:r>
              <a:rPr lang="ru-RU" dirty="0" smtClean="0"/>
              <a:t>(1992)</a:t>
            </a:r>
          </a:p>
          <a:p>
            <a:r>
              <a:rPr lang="ru-RU" b="1" dirty="0"/>
              <a:t>a) Сбор данных и расчеты: </a:t>
            </a:r>
            <a:r>
              <a:rPr lang="ru-RU" dirty="0"/>
              <a:t>объем бытового водопотребления определяется путем измерения объема воды, подаваемой, прежде всего, через сети централизованного водоснабжения. Водопотребление населения, не имеющего доступа к централизованному водоснабжение, определяется расчетным путём. Бытовое водопотребление на душу населения рассчитывается делением объёма водопотребления на численность постоянного населения. Показатель основывается на данных, представляемых предприятиями и организациями, занимающимися водоснабжением населения, и местными органами власти.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2224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10. ПОТЕРИ ВОДЫ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a) Краткое определение: </a:t>
            </a:r>
            <a:r>
              <a:rPr lang="ru-RU" dirty="0"/>
              <a:t>объем и процент пресной воды, теряемой при транспортировке (из-за утечек и испарения) между пунктом забора и пунктом использования. </a:t>
            </a:r>
          </a:p>
          <a:p>
            <a:r>
              <a:rPr lang="ru-RU" b="1" dirty="0"/>
              <a:t>b) Единица измерения: </a:t>
            </a:r>
            <a:r>
              <a:rPr lang="ru-RU" dirty="0"/>
              <a:t>млн. м</a:t>
            </a:r>
            <a:r>
              <a:rPr lang="ru-RU" baseline="30000" dirty="0"/>
              <a:t>3</a:t>
            </a:r>
            <a:r>
              <a:rPr lang="ru-RU" b="1" dirty="0"/>
              <a:t>/</a:t>
            </a:r>
            <a:r>
              <a:rPr lang="ru-RU" dirty="0"/>
              <a:t>год; процент. </a:t>
            </a:r>
            <a:endParaRPr lang="ru-RU" dirty="0" smtClean="0"/>
          </a:p>
          <a:p>
            <a:r>
              <a:rPr lang="ru-RU" b="1" dirty="0"/>
              <a:t>a) Цель: </a:t>
            </a:r>
            <a:r>
              <a:rPr lang="ru-RU" dirty="0"/>
              <a:t>данный показатель позволяет определить эффективность мер, направленных на улучшение водохозяйственной системы в той или иной стране.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645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7. ВОЗОБНОВЛЯЕМЫЕ РЕСУРСЫ ПРЕСНЫХ ВОД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a) Краткое определение: </a:t>
            </a:r>
            <a:r>
              <a:rPr lang="ru-RU" dirty="0"/>
              <a:t>общий объем речного стока и подземных вод, формирующийся в естественных условиях исключительно за счет выпадения осадков на территории страны, а также фактический объем притока речных и подземных вод из сопредельных стран. </a:t>
            </a:r>
            <a:endParaRPr lang="ru-RU" dirty="0" smtClean="0"/>
          </a:p>
          <a:p>
            <a:r>
              <a:rPr lang="ru-RU" b="1" dirty="0"/>
              <a:t>b) Единица измерения: </a:t>
            </a:r>
            <a:r>
              <a:rPr lang="ru-RU" dirty="0"/>
              <a:t>млн. м</a:t>
            </a:r>
            <a:r>
              <a:rPr lang="ru-RU" baseline="30000" dirty="0"/>
              <a:t>3</a:t>
            </a:r>
            <a:r>
              <a:rPr lang="ru-RU" dirty="0"/>
              <a:t>/год.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3918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b) Проблема: </a:t>
            </a:r>
            <a:r>
              <a:rPr lang="ru-RU" dirty="0"/>
              <a:t>устойчивое управление водными ресурсами является во многих странах одной из важнейших задач. Эффективность водопользования играет ключевую роль в обеспечении сбалансированности показателей водоснабжения и водопотребления. Частично эту задачу можно решить путем снижения потерь, применения более эффективных технологий и поддержания водопроводных систем в надлежащем техническом состоянии. Потери воды при транспортировке к местам использования являются показателем эффективности системы водопользования, включая технические условия, влияющие на водопроводные системы, цены на воду и осведомленность населения в стране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2780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c) Международные соглашения и целевые показатели: </a:t>
            </a:r>
            <a:r>
              <a:rPr lang="ru-RU" dirty="0"/>
              <a:t>Конвенция по охране и использованию трансграничных водотоков и международных озер и её Протокол по проблемам воды и здоровья. </a:t>
            </a:r>
            <a:endParaRPr lang="ru-RU" dirty="0" smtClean="0"/>
          </a:p>
          <a:p>
            <a:r>
              <a:rPr lang="ru-RU" b="1" dirty="0"/>
              <a:t>a) Сбор данных и расчеты: </a:t>
            </a:r>
            <a:r>
              <a:rPr lang="ru-RU" dirty="0"/>
              <a:t>при работе с этим показателем чрезвычайно важно располагать данными об объеме пресной воды, недопоставленной потребителям при транспортировке водохозяйственными предприятиями (компаниями, занимающимися сбором, очисткой и распределением воды через постоянную инфраструктуру). Данный показатель рассчитывается и определяется как разница между объемом забора воды предприятиями сектора водоснабжения и объемом воды, поставленной потребителям (домашние хозяйства; сельское, лесное и рыбное хозяйство; обрабатывающая промышленность, электроэнергетический сектор; и другие виды хозяйственной деятельности).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6454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Общие потери могут быть разбиты на потери в связи с испарением и потери в связи с утечками. Потери, связанные с незаконным отбором или другими незаконными видами использования воды, не учитываются. Сводки, представляемые предприятиями, обрабатываются сначала на региональном, а затем на общенациональном уровне.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8962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11. ПОВТОРНОЕ И ОБОРОТНОЕ ИСПОЛЬЗОВАНИЕ ПРЕСНОЙ ВОДЫ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a) Краткое определение: </a:t>
            </a:r>
            <a:r>
              <a:rPr lang="ru-RU" dirty="0"/>
              <a:t>доля повторно используемой и оборотной воды в общем объеме воды, используемой для покрытия производственных нужд. Данный показатель определяет процентную долю воды, сэкономленной благодаря применению систем оборотного и повторного использования вод, в целом по стране и по видам экономической деятельности. </a:t>
            </a:r>
          </a:p>
          <a:p>
            <a:r>
              <a:rPr lang="en-US" b="1" dirty="0"/>
              <a:t>b) </a:t>
            </a:r>
            <a:r>
              <a:rPr lang="ru-RU" b="1" dirty="0"/>
              <a:t>Единица измерения: </a:t>
            </a:r>
            <a:r>
              <a:rPr lang="ru-RU" dirty="0"/>
              <a:t>процент. </a:t>
            </a:r>
          </a:p>
        </p:txBody>
      </p:sp>
    </p:spTree>
    <p:extLst>
      <p:ext uri="{BB962C8B-B14F-4D97-AF65-F5344CB8AC3E}">
        <p14:creationId xmlns:p14="http://schemas.microsoft.com/office/powerpoint/2010/main" val="32425881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/>
              <a:t>Значимость для экологической политики </a:t>
            </a:r>
            <a:endParaRPr lang="ru-RU" dirty="0"/>
          </a:p>
          <a:p>
            <a:r>
              <a:rPr lang="ru-RU" b="1" dirty="0"/>
              <a:t>a) Цель: </a:t>
            </a:r>
            <a:r>
              <a:rPr lang="ru-RU" dirty="0"/>
              <a:t>данный показатель позволяет определить эффективность мер реагирования, направленных на улучшение систем рационального использования воды для производственных нужд</a:t>
            </a:r>
            <a:r>
              <a:rPr lang="ru-RU" dirty="0" smtClean="0"/>
              <a:t>.</a:t>
            </a:r>
          </a:p>
          <a:p>
            <a:r>
              <a:rPr lang="ru-RU" dirty="0"/>
              <a:t>Показатель рассчитывается с использованием следующей формулы: </a:t>
            </a:r>
            <a:endParaRPr lang="ru-RU" dirty="0" smtClean="0"/>
          </a:p>
          <a:p>
            <a:r>
              <a:rPr lang="ru-RU" b="1" dirty="0" smtClean="0">
                <a:solidFill>
                  <a:srgbClr val="FF0000"/>
                </a:solidFill>
              </a:rPr>
              <a:t>% </a:t>
            </a:r>
            <a:r>
              <a:rPr lang="ru-RU" b="1" baseline="30000" dirty="0">
                <a:solidFill>
                  <a:srgbClr val="FF0000"/>
                </a:solidFill>
              </a:rPr>
              <a:t>оборот./</a:t>
            </a:r>
            <a:r>
              <a:rPr lang="ru-RU" b="1" baseline="30000" dirty="0" err="1">
                <a:solidFill>
                  <a:srgbClr val="FF0000"/>
                </a:solidFill>
              </a:rPr>
              <a:t>повт.исп</a:t>
            </a:r>
            <a:r>
              <a:rPr lang="ru-RU" b="1" baseline="30000" dirty="0">
                <a:solidFill>
                  <a:srgbClr val="FF0000"/>
                </a:solidFill>
              </a:rPr>
              <a:t>. </a:t>
            </a:r>
            <a:r>
              <a:rPr lang="ru-RU" b="1" dirty="0">
                <a:solidFill>
                  <a:srgbClr val="FF0000"/>
                </a:solidFill>
              </a:rPr>
              <a:t>= 	(Q </a:t>
            </a:r>
            <a:r>
              <a:rPr lang="ru-RU" b="1" baseline="30000" dirty="0">
                <a:solidFill>
                  <a:srgbClr val="FF0000"/>
                </a:solidFill>
              </a:rPr>
              <a:t>оборот. </a:t>
            </a:r>
            <a:r>
              <a:rPr lang="ru-RU" b="1" dirty="0">
                <a:solidFill>
                  <a:srgbClr val="FF0000"/>
                </a:solidFill>
              </a:rPr>
              <a:t>+ Q </a:t>
            </a:r>
            <a:r>
              <a:rPr lang="ru-RU" b="1" baseline="30000" dirty="0" err="1">
                <a:solidFill>
                  <a:srgbClr val="FF0000"/>
                </a:solidFill>
              </a:rPr>
              <a:t>повт.исп</a:t>
            </a:r>
            <a:r>
              <a:rPr lang="ru-RU" b="1" baseline="30000" dirty="0">
                <a:solidFill>
                  <a:srgbClr val="FF0000"/>
                </a:solidFill>
              </a:rPr>
              <a:t>.</a:t>
            </a:r>
            <a:r>
              <a:rPr lang="ru-RU" b="1" dirty="0">
                <a:solidFill>
                  <a:srgbClr val="FF0000"/>
                </a:solidFill>
              </a:rPr>
              <a:t>) x 100 	</a:t>
            </a:r>
          </a:p>
          <a:p>
            <a:r>
              <a:rPr lang="ru-RU" b="1" dirty="0">
                <a:solidFill>
                  <a:srgbClr val="FF0000"/>
                </a:solidFill>
              </a:rPr>
              <a:t>(Q </a:t>
            </a:r>
            <a:r>
              <a:rPr lang="ru-RU" b="1" baseline="30000" dirty="0">
                <a:solidFill>
                  <a:srgbClr val="FF0000"/>
                </a:solidFill>
              </a:rPr>
              <a:t>оборот. </a:t>
            </a:r>
            <a:r>
              <a:rPr lang="ru-RU" b="1" dirty="0">
                <a:solidFill>
                  <a:srgbClr val="FF0000"/>
                </a:solidFill>
              </a:rPr>
              <a:t>+ Q </a:t>
            </a:r>
            <a:r>
              <a:rPr lang="ru-RU" b="1" baseline="30000" dirty="0" err="1">
                <a:solidFill>
                  <a:srgbClr val="FF0000"/>
                </a:solidFill>
              </a:rPr>
              <a:t>повт.исп</a:t>
            </a:r>
            <a:r>
              <a:rPr lang="ru-RU" b="1" baseline="30000" dirty="0">
                <a:solidFill>
                  <a:srgbClr val="FF0000"/>
                </a:solidFill>
              </a:rPr>
              <a:t>. </a:t>
            </a:r>
            <a:r>
              <a:rPr lang="ru-RU" b="1" dirty="0">
                <a:solidFill>
                  <a:srgbClr val="FF0000"/>
                </a:solidFill>
              </a:rPr>
              <a:t>) + Q </a:t>
            </a:r>
            <a:r>
              <a:rPr lang="ru-RU" b="1" baseline="30000" dirty="0">
                <a:solidFill>
                  <a:srgbClr val="FF0000"/>
                </a:solidFill>
              </a:rPr>
              <a:t>произв. </a:t>
            </a:r>
            <a:endParaRPr lang="ru-RU" b="1" baseline="30000" dirty="0" smtClean="0">
              <a:solidFill>
                <a:srgbClr val="FF0000"/>
              </a:solidFill>
            </a:endParaRPr>
          </a:p>
          <a:p>
            <a:r>
              <a:rPr lang="ru-RU" sz="2100" dirty="0"/>
              <a:t>% оборот./</a:t>
            </a:r>
            <a:r>
              <a:rPr lang="ru-RU" sz="2100" dirty="0" err="1"/>
              <a:t>повт.исп</a:t>
            </a:r>
            <a:r>
              <a:rPr lang="ru-RU" sz="2100" dirty="0"/>
              <a:t>. - доля оборотной и повторно использованной воды; </a:t>
            </a:r>
          </a:p>
          <a:p>
            <a:r>
              <a:rPr lang="ru-RU" sz="2100" dirty="0"/>
              <a:t>Q </a:t>
            </a:r>
            <a:r>
              <a:rPr lang="ru-RU" sz="2100" baseline="30000" dirty="0"/>
              <a:t>оборот. </a:t>
            </a:r>
            <a:r>
              <a:rPr lang="ru-RU" sz="2100" dirty="0"/>
              <a:t>- объем оборотной воды; </a:t>
            </a:r>
          </a:p>
          <a:p>
            <a:r>
              <a:rPr lang="ru-RU" sz="2100" dirty="0" err="1"/>
              <a:t>Q</a:t>
            </a:r>
            <a:r>
              <a:rPr lang="ru-RU" sz="2100" baseline="30000" dirty="0" err="1"/>
              <a:t>повт.исп</a:t>
            </a:r>
            <a:r>
              <a:rPr lang="ru-RU" sz="2100" baseline="30000" dirty="0"/>
              <a:t>. </a:t>
            </a:r>
            <a:r>
              <a:rPr lang="ru-RU" sz="2100" dirty="0"/>
              <a:t>- объем повторного использования воды; и </a:t>
            </a:r>
          </a:p>
          <a:p>
            <a:r>
              <a:rPr lang="ru-RU" sz="2100" dirty="0" err="1"/>
              <a:t>Qпроизв</a:t>
            </a:r>
            <a:r>
              <a:rPr lang="ru-RU" sz="2100" dirty="0"/>
              <a:t>. - объем воды, использованной на производственные нужды. 	</a:t>
            </a:r>
          </a:p>
          <a:p>
            <a:r>
              <a:rPr lang="ru-RU" sz="2100" dirty="0" smtClean="0"/>
              <a:t> 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25552931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Этот показатель является производной от количественных соотношений (количество воды, использованной на производственные нужды, количество воды, использованной в системах оборотного водоснабжения, количество повторно использованной воды), которые указываются в специальной </a:t>
            </a:r>
            <a:r>
              <a:rPr lang="ru-RU" dirty="0" smtClean="0"/>
              <a:t>форме </a:t>
            </a:r>
            <a:r>
              <a:rPr lang="ru-RU" dirty="0"/>
              <a:t>государственной статистической отчетности. </a:t>
            </a:r>
            <a:endParaRPr lang="ru-RU" dirty="0" smtClean="0"/>
          </a:p>
          <a:p>
            <a:r>
              <a:rPr lang="ru-RU" dirty="0"/>
              <a:t>Сбор данных ведется на предприятиях и организациях в соответствии с государственной системой представления статистической отчетности.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4188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12. КАЧЕСТВО ПИТЬЕВОЙ </a:t>
            </a:r>
            <a:r>
              <a:rPr lang="ru-RU" b="1" dirty="0" smtClean="0"/>
              <a:t>ВОДИ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/>
              <a:t>a) Краткое определение: </a:t>
            </a:r>
            <a:r>
              <a:rPr lang="ru-RU" dirty="0"/>
              <a:t>доля проб, не отвечающих нормам качества питьевой воды, в общем количестве проб питьевой воды, полученной из различных видов источников (прошедших водоподготовку, открытых водозаборов, скважин, колодцев и т.д.). </a:t>
            </a:r>
            <a:endParaRPr lang="ru-RU" dirty="0" smtClean="0"/>
          </a:p>
          <a:p>
            <a:r>
              <a:rPr lang="en-US" b="1" dirty="0"/>
              <a:t>b</a:t>
            </a:r>
            <a:r>
              <a:rPr lang="en-US" b="1" dirty="0" smtClean="0"/>
              <a:t>) </a:t>
            </a:r>
            <a:r>
              <a:rPr lang="ru-RU" b="1" dirty="0"/>
              <a:t>Единица измерения: </a:t>
            </a:r>
            <a:r>
              <a:rPr lang="ru-RU" dirty="0"/>
              <a:t>проценты. </a:t>
            </a:r>
            <a:endParaRPr lang="ru-RU" dirty="0" smtClean="0"/>
          </a:p>
          <a:p>
            <a:r>
              <a:rPr lang="ru-RU" dirty="0"/>
              <a:t>улучшить состояния здоровья населения невозможно без доступа к достаточному количеству чистой питьевой воды. Качество питьевой воды по-прежнему вызывает озабоченность в странах ВЕКЦА, где отмечается значительное микробиологическое загрязнение воды, которой снабжается население, при этом доля проб с превышением норм фекального загрязнения варьирует от 5% до 30% (ВОЗ). Данный показатель позволяет оценить степень загрязнения питьевой воды химическими веществами и микробиологическими организмами и таким образом может служить механизмом предупреждения о ситуациях, требующих дополнительного глубокого изучения и принятия контрмер.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3815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c) Международные соглашения и целевые показатели. </a:t>
            </a:r>
            <a:endParaRPr lang="ru-RU" dirty="0"/>
          </a:p>
          <a:p>
            <a:r>
              <a:rPr lang="ru-RU" u="sng" dirty="0"/>
              <a:t>Региональный уровень</a:t>
            </a:r>
            <a:r>
              <a:rPr lang="ru-RU" dirty="0"/>
              <a:t>: Протокол по проблемам воды и здоровья к Конвенции по охране и использованию трансграничных водотоков и международных озер. Стороны, подписавшие Протокол, договорились о принятии всех соответствующих мер, необходимых для обеспечения: </a:t>
            </a:r>
          </a:p>
          <a:p>
            <a:r>
              <a:rPr lang="ru-RU" dirty="0"/>
              <a:t>• адекватного снабжения питьевой водой хорошего качества; </a:t>
            </a:r>
          </a:p>
          <a:p>
            <a:r>
              <a:rPr lang="ru-RU" dirty="0"/>
              <a:t>• адекватных санитарно-профилактических мероприятий, соответствующих такому стандарту, который обеспечивает достаточный уровень охраны здоровья человека и окружающей среды; </a:t>
            </a:r>
          </a:p>
          <a:p>
            <a:r>
              <a:rPr lang="ru-RU" dirty="0"/>
              <a:t>• эффективной охраны водных ресурсов, используемых в качестве источников питьевой воды.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9711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Микробиологическое качество питьевой воды выражается через параметры E. </a:t>
            </a:r>
            <a:r>
              <a:rPr lang="ru-RU" dirty="0" err="1"/>
              <a:t>coli</a:t>
            </a:r>
            <a:r>
              <a:rPr lang="ru-RU" dirty="0"/>
              <a:t> и </a:t>
            </a:r>
            <a:r>
              <a:rPr lang="ru-RU" dirty="0" err="1"/>
              <a:t>Enterococci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/>
              <a:t>Можно выбрать "ключевую группу" из десяти параметров химического качества. В качестве справочного материала можно использовать перечень химических параметров, содержащихся в части В приложения I к Директиве ЕС 98/83/ЕС по питьевой воде. В число химических параметров можно включить мутность.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9964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Математическим выражением для каждого параметра является доля проанализированных проб питьевой воды, не отвечающих соответствующим нормативам. </a:t>
            </a:r>
            <a:endParaRPr lang="ru-RU" dirty="0" smtClean="0"/>
          </a:p>
          <a:p>
            <a:r>
              <a:rPr lang="ru-RU" dirty="0"/>
              <a:t>Сбор данных целесообразно проводить применительно к общему числу предусмотренных правилами проб, которые берутся официальной организацией по мониторингу качества питьевой воды или уполномоченной на то частной организацией в границах определенной территориальной единицы (зоны водоснабжения или другой региональной единицы, которая была определена в стране для целей регулирования) в течение заданного периода времени (например, один год) (Т), а также к числу несоответствующих нормам проб (Е) в данной территориальной единице. Показатель "процентного соответствия" может быть рассчитан по формуле: </a:t>
            </a:r>
          </a:p>
          <a:p>
            <a:r>
              <a:rPr lang="ru-RU" dirty="0"/>
              <a:t>Показатель соответствия проб </a:t>
            </a:r>
          </a:p>
          <a:p>
            <a:r>
              <a:rPr lang="en-US" dirty="0"/>
              <a:t>= ((T-</a:t>
            </a:r>
            <a:r>
              <a:rPr lang="ru-RU" dirty="0"/>
              <a:t>Е)/Т) </a:t>
            </a:r>
            <a:r>
              <a:rPr lang="en-US" dirty="0"/>
              <a:t>x 100.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293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/>
              <a:t>Значимость для экологической политики </a:t>
            </a:r>
            <a:endParaRPr lang="ru-RU" dirty="0"/>
          </a:p>
          <a:p>
            <a:r>
              <a:rPr lang="ru-RU" b="1" dirty="0"/>
              <a:t>a) Цель: </a:t>
            </a:r>
            <a:r>
              <a:rPr lang="ru-RU" dirty="0"/>
              <a:t>тенденции изменения данного показателя позволяют определить состояние возобновляемых ресурсов пресных вод в стране. </a:t>
            </a:r>
            <a:endParaRPr lang="ru-RU" dirty="0" smtClean="0"/>
          </a:p>
          <a:p>
            <a:r>
              <a:rPr lang="ru-RU" b="1" dirty="0"/>
              <a:t>b) Проблема: </a:t>
            </a:r>
            <a:r>
              <a:rPr lang="ru-RU" dirty="0"/>
              <a:t>возобновляемые ресурсы пресных вод имеют большую экологическую и экономическую ценность. Их распределение весьма неравномерно как между странами, так и в самих странах. Источниками воздействия на ресурсы пресных вод является их чрезмерная эксплуатация, а также деградация качества окружающей среды. Увязка забора водных ресурсов с возобновлением их запасов является одним из центральных вопросов в рамках устойчивого управления ресурсами пресных вод. </a:t>
            </a:r>
          </a:p>
        </p:txBody>
      </p:sp>
    </p:spTree>
    <p:extLst>
      <p:ext uri="{BB962C8B-B14F-4D97-AF65-F5344CB8AC3E}">
        <p14:creationId xmlns:p14="http://schemas.microsoft.com/office/powerpoint/2010/main" val="41048696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/>
              <a:t>b) Методологии и стандарты, согласованные на международном уровне: </a:t>
            </a:r>
            <a:r>
              <a:rPr lang="ru-RU" dirty="0"/>
              <a:t>Руководство ВОЗ по контролю качества питьевой воды (третье издание). В Директиве ЕС о питьевой воде (98/83/ЕС) на основе руководства ВОЗ устанавливаются значения для 48 наиболее общих параметров. </a:t>
            </a:r>
            <a:endParaRPr lang="ru-RU" dirty="0" smtClean="0"/>
          </a:p>
          <a:p>
            <a:r>
              <a:rPr lang="ru-RU" b="1" dirty="0"/>
              <a:t>Справочная информация на международном уровне </a:t>
            </a:r>
            <a:endParaRPr lang="ru-RU" dirty="0"/>
          </a:p>
          <a:p>
            <a:r>
              <a:rPr lang="ru-RU" dirty="0"/>
              <a:t>• Руководство ВОЗ по контролю качества питьевой воды, третье издание, (WHO, 2004). </a:t>
            </a:r>
            <a:endParaRPr lang="ru-RU" dirty="0" smtClean="0"/>
          </a:p>
          <a:p>
            <a:endParaRPr lang="en-US" dirty="0"/>
          </a:p>
          <a:p>
            <a:r>
              <a:rPr lang="ru-RU" dirty="0"/>
              <a:t>Протокол по проблемам воды и здоровья к Конвенции по охране и использованию трансграничных водотоков и международных озер (1999). </a:t>
            </a:r>
          </a:p>
          <a:p>
            <a:r>
              <a:rPr lang="ru-RU" dirty="0"/>
              <a:t>• Директива Совета 98/83/ЕС от 3 ноября 1998 года о качестве вод, предназначенных для потребления человеком. </a:t>
            </a:r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2615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13. БИОХИМИЧЕСКОЕ ПОТРЕБЛЕНИЕ КИСЛОРОДА (БПК) И КОНЦЕНТРАЦИЯ АММОНИЙНОГО АЗОТА В РЕЧНОЙ ВОДЕ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a) Краткое определение: </a:t>
            </a:r>
            <a:r>
              <a:rPr lang="ru-RU" dirty="0"/>
              <a:t>уровень содержания кислорода в водоемах, показателем которого является БПК (биохимическое потребление кислорода), т.е. потребность организмов в кислороде, необходимом для окисления органических веществ, и концентрация ионов аммония (NH</a:t>
            </a:r>
            <a:r>
              <a:rPr lang="ru-RU" baseline="30000" dirty="0"/>
              <a:t>4</a:t>
            </a:r>
            <a:r>
              <a:rPr lang="ru-RU" dirty="0"/>
              <a:t>) в реках. </a:t>
            </a:r>
            <a:endParaRPr lang="ru-RU" dirty="0" smtClean="0"/>
          </a:p>
          <a:p>
            <a:r>
              <a:rPr lang="ru-RU" b="1" dirty="0"/>
              <a:t>b) Единица измерения: </a:t>
            </a:r>
            <a:r>
              <a:rPr lang="ru-RU" dirty="0"/>
              <a:t>среднегодовая величина БПК после 5-7-дневного инкубационного периода (БПК</a:t>
            </a:r>
            <a:r>
              <a:rPr lang="ru-RU" baseline="30000" dirty="0"/>
              <a:t>5</a:t>
            </a:r>
            <a:r>
              <a:rPr lang="ru-RU" dirty="0"/>
              <a:t>/БПК</a:t>
            </a:r>
            <a:r>
              <a:rPr lang="ru-RU" baseline="30000" dirty="0"/>
              <a:t>7</a:t>
            </a:r>
            <a:r>
              <a:rPr lang="ru-RU" dirty="0"/>
              <a:t>) выражается в мг О</a:t>
            </a:r>
            <a:r>
              <a:rPr lang="ru-RU" baseline="30000" dirty="0"/>
              <a:t>2</a:t>
            </a:r>
            <a:r>
              <a:rPr lang="ru-RU" dirty="0"/>
              <a:t>/литр; концентрация ионов аммония выражается в мг ионов аммония /литр.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3094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Значимость для экологической политики </a:t>
            </a:r>
            <a:endParaRPr lang="ru-RU" dirty="0"/>
          </a:p>
          <a:p>
            <a:r>
              <a:rPr lang="ru-RU" b="1" dirty="0"/>
              <a:t>a) </a:t>
            </a:r>
            <a:r>
              <a:rPr lang="ru-RU" dirty="0"/>
              <a:t>Данный показатель позволяет определить состояние рек по уровню загрязнения </a:t>
            </a:r>
            <a:r>
              <a:rPr lang="ru-RU" dirty="0" err="1"/>
              <a:t>легкоокисляемыми</a:t>
            </a:r>
            <a:r>
              <a:rPr lang="ru-RU" dirty="0"/>
              <a:t> органическими веществами и аммонийным азотом. </a:t>
            </a:r>
          </a:p>
          <a:p>
            <a:r>
              <a:rPr lang="ru-RU" b="1" dirty="0"/>
              <a:t>b) Проблема: </a:t>
            </a:r>
            <a:r>
              <a:rPr lang="ru-RU" dirty="0"/>
              <a:t>наличие большого количества органических веществ (микроорганизмов и разлагающихся органических отходов) может привести к снижению химического и биологического качества речной воды, а также к уменьшению биоразнообразия водных сообществ и микробиологическому загрязнению, что может негативно сказаться на качестве используемой воды. Источниками органических веществ являются сбросы водоочистных сооружений, промышленные сточные воды и сток с сельскохозяйственных угодий. Органическое загрязнение способствует ускорению обменных процессов, для которых необходим кислород.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2641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Это может приводить к дефициту кислорода (анаэробные условия). Преобразование азота в восстановленные формы в анаэробных условиях в свою очередь приводит к повышению концентрации аммонийного азота, который является токсичным для водных сообществ в концентрациях, превышающих определенный уровень в зависимости температуры, минерализации и показателя рН воды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6952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/>
              <a:t>c) Международные соглашения и целевые показатели: </a:t>
            </a:r>
            <a:endParaRPr lang="ru-RU" dirty="0"/>
          </a:p>
          <a:p>
            <a:r>
              <a:rPr lang="ru-RU" u="sng" dirty="0"/>
              <a:t>Региональный уровень</a:t>
            </a:r>
            <a:r>
              <a:rPr lang="ru-RU" dirty="0"/>
              <a:t>: Конвенция по охране и использованию трансграничных водотоков и международных озер и Протокол по проблемам воды и здоровья к этой Конвенции. </a:t>
            </a:r>
          </a:p>
          <a:p>
            <a:r>
              <a:rPr lang="ru-RU" u="sng" dirty="0"/>
              <a:t>Субрегиональный уровень</a:t>
            </a:r>
            <a:r>
              <a:rPr lang="ru-RU" dirty="0"/>
              <a:t>: В Европейском союзе Рамочная директива 2000/60/ЕС по водным ресурсам </a:t>
            </a:r>
            <a:endParaRPr lang="ru-RU" dirty="0" smtClean="0"/>
          </a:p>
          <a:p>
            <a:r>
              <a:rPr lang="ru-RU" b="1" dirty="0"/>
              <a:t>b) Методологии и стандарты, согласованные на международном уровне</a:t>
            </a:r>
            <a:r>
              <a:rPr lang="ru-RU" dirty="0"/>
              <a:t>: метод определения БПК в странах ВЕКЦА соответствует стандартам ISO 5815-1:2003 и ISO 5815-2:2003. Предельно допустимая величина БПК</a:t>
            </a:r>
            <a:r>
              <a:rPr lang="ru-RU" baseline="30000" dirty="0"/>
              <a:t>5, </a:t>
            </a:r>
            <a:r>
              <a:rPr lang="ru-RU" dirty="0"/>
              <a:t>согласно положениям Директивы ЕС (78/659/ЕЕС) о качестве пресных вод, нуждающихся в охране или улучшении с целью защиты рыбной популяции, составляет 3 мг О</a:t>
            </a:r>
            <a:r>
              <a:rPr lang="ru-RU" baseline="30000" dirty="0"/>
              <a:t>2</a:t>
            </a:r>
            <a:r>
              <a:rPr lang="ru-RU" dirty="0"/>
              <a:t>/л для лососевых водоемов и 6 мг О</a:t>
            </a:r>
            <a:r>
              <a:rPr lang="ru-RU" baseline="30000" dirty="0"/>
              <a:t>2</a:t>
            </a:r>
            <a:r>
              <a:rPr lang="ru-RU" dirty="0"/>
              <a:t>/л для карповых водоемов. В большинстве стран ВЕКЦА предельно допустимая концентрация содержания аммонийного азота в речной воде составляет 0,39 мг/л. Метод определения аммонийного азота в ряде стран ВЕКЦА соответствует стандартам ISO 7150-1:21984 и ISO 6778 : 1984.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4846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14. БИОГЕННЫЕ ВЕЩЕСТВА В ПРЕСНОЙ ВОДЕ 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a) Краткое определение: </a:t>
            </a:r>
            <a:r>
              <a:rPr lang="ru-RU" dirty="0"/>
              <a:t>концентрации фосфатов и нитратов в реках, общее содержание фосфора и азота в озерах и нитратов в подземных водах. </a:t>
            </a:r>
            <a:endParaRPr lang="ru-RU" dirty="0" smtClean="0"/>
          </a:p>
          <a:p>
            <a:r>
              <a:rPr lang="ru-RU" b="1" dirty="0"/>
              <a:t>b) Единица измерения: </a:t>
            </a:r>
            <a:r>
              <a:rPr lang="ru-RU" dirty="0"/>
              <a:t>концентрации нитратов выражаются в мг NO</a:t>
            </a:r>
            <a:r>
              <a:rPr lang="ru-RU" baseline="30000" dirty="0"/>
              <a:t>3</a:t>
            </a:r>
            <a:r>
              <a:rPr lang="ru-RU" dirty="0"/>
              <a:t>/литр, концентрации фосфора и </a:t>
            </a:r>
            <a:r>
              <a:rPr lang="ru-RU" dirty="0" err="1"/>
              <a:t>ортофосфата</a:t>
            </a:r>
            <a:r>
              <a:rPr lang="ru-RU" dirty="0"/>
              <a:t> - в мг/литр. </a:t>
            </a:r>
            <a:endParaRPr lang="ru-RU" dirty="0" smtClean="0"/>
          </a:p>
          <a:p>
            <a:r>
              <a:rPr lang="ru-RU" b="1" dirty="0"/>
              <a:t>a) Цель: </a:t>
            </a:r>
            <a:r>
              <a:rPr lang="ru-RU" dirty="0"/>
              <a:t>данный показатель позволяет определить состояние пресных вод (рек, озер и подземных вод) с точки зрения содержания в них биогенных веществ.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1713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b) Изложение вопроса: </a:t>
            </a:r>
            <a:r>
              <a:rPr lang="ru-RU" dirty="0"/>
              <a:t>поступление больших объемов биогенных веществ в пресноводные водоемы из городских, промышленных и сельскохозяйственных районов может приводить к </a:t>
            </a:r>
            <a:r>
              <a:rPr lang="ru-RU" dirty="0" err="1"/>
              <a:t>эвтрофикации</a:t>
            </a:r>
            <a:r>
              <a:rPr lang="ru-RU" dirty="0"/>
              <a:t> этих водоемов. Это вызывает экологические изменения, которые могут сопровождаться утратой видов растений и рыб (ухудшение экологических условий) и оказывать неблагоприятное воздействие на водопользование для потребления человеком и других целей. </a:t>
            </a:r>
            <a:r>
              <a:rPr lang="ru-RU"/>
              <a:t>Данный показатель может использоваться для иллюстрации текущих уровней концентраций биогенных веществ </a:t>
            </a:r>
            <a:r>
              <a:rPr lang="ru-RU"/>
              <a:t>и </a:t>
            </a:r>
            <a:r>
              <a:rPr lang="ru-RU"/>
              <a:t>долгосрочных тенденций их изменения.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884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Если значительная часть водных ресурсов страны поступает из трансграничных рек, это может привести к возникновению разногласий между государствами, особенно в тех случаях, когда страна, расположенная в верховьях реки, в меньшей степени обеспечена водными ресурсами в сравнении со страной, расположенной в низовьях.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17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c) Международные соглашения и целевые показатели</a:t>
            </a:r>
            <a:r>
              <a:rPr lang="ru-RU" dirty="0"/>
              <a:t>: Конвенция по охране и использованию трансграничных водотоков и международных озер обязывает Стороны поощрять устойчивое управление водными ресурсами, включая применение </a:t>
            </a:r>
            <a:r>
              <a:rPr lang="ru-RU" dirty="0" err="1"/>
              <a:t>экосистемного</a:t>
            </a:r>
            <a:r>
              <a:rPr lang="ru-RU" dirty="0"/>
              <a:t> подхода, и использовать трансграничные воды разумным и справедливым образом. </a:t>
            </a:r>
            <a:endParaRPr lang="ru-RU" dirty="0" smtClean="0"/>
          </a:p>
          <a:p>
            <a:endParaRPr lang="en-US" dirty="0"/>
          </a:p>
          <a:p>
            <a:r>
              <a:rPr lang="ru-RU" dirty="0"/>
              <a:t>• Конвенция по охране и использованию трансграничных водотоков и международных озер (1992).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939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a) Сбор данных и расчеты: </a:t>
            </a:r>
            <a:r>
              <a:rPr lang="ru-RU" dirty="0"/>
              <a:t>возобновляемые ресурсы пресных вод (поверхностных и подземных) пополняются за счет выпадающих на территории страны осадков (за вычетом испарения), которые поступают в виде стока в реки и пополняют водоносные горизонты (внутренний сток), а также за счет поступления поверхностных и подземных вод из других стран (приток). Климатические, экологические, экономические и другие факторы, ограничивающие доступность этих ресурсов для забора, отражены в переменной "ресурсы пресных вод, доступные для использования в течение 95% времени".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864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Сбор данных о возобновляемых ресурсах пресных вод, как правило, осуществляется на отдельных гидрологических станциях, при этом они рассчитываются на основе долгосрочных измерений уровня, скоростей течения, расходов воды, осуществляемых на реках и озерах, а также в подземных водоносных горизонтах и с учетом количества выпавших осадков по всей стране. Данный показатель является важнейшим параметром, используемым для определения водного баланса страны.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311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8. ЗАБОР ПРЕСНЫХ ВОД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a) Краткое определение: </a:t>
            </a:r>
            <a:r>
              <a:rPr lang="ru-RU" dirty="0"/>
              <a:t>общий объем ежегодного забора поверхностных и подземных пресных вод, включающий в себя общий объем в разбивке по видам экономической деятельности в соответствии с МСОК и в процентах к общему объему возобновляемых пресноводных ресурсов (индекс эксплуатации </a:t>
            </a:r>
            <a:r>
              <a:rPr lang="ru-RU" dirty="0" smtClean="0"/>
              <a:t>водных </a:t>
            </a:r>
            <a:r>
              <a:rPr lang="ru-RU" dirty="0"/>
              <a:t>ресурсов - ИЭВР). </a:t>
            </a:r>
            <a:endParaRPr lang="ru-RU" dirty="0" smtClean="0"/>
          </a:p>
          <a:p>
            <a:r>
              <a:rPr lang="ru-RU" b="1" dirty="0"/>
              <a:t>b) Единица измерения: </a:t>
            </a:r>
            <a:r>
              <a:rPr lang="ru-RU" dirty="0"/>
              <a:t>млн. м</a:t>
            </a:r>
            <a:r>
              <a:rPr lang="ru-RU" baseline="30000" dirty="0"/>
              <a:t>3</a:t>
            </a:r>
            <a:r>
              <a:rPr lang="ru-RU" dirty="0"/>
              <a:t>/год - для общего объема и по видам экономической деятельности и процентная доля - для ИЭВР.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056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Значимость для экологической политики </a:t>
            </a:r>
            <a:endParaRPr lang="ru-RU" dirty="0"/>
          </a:p>
          <a:p>
            <a:r>
              <a:rPr lang="ru-RU" b="1" dirty="0"/>
              <a:t>a) Цель: </a:t>
            </a:r>
            <a:r>
              <a:rPr lang="ru-RU" dirty="0"/>
              <a:t>данный показатель позволяет определить количество воды, забранной из пресноводных источников, а также оценить давление, оказываемое на окружающую среду в связи с забором ресурсов пресных вод. Он может отражать степень ограниченности водных ресурсов, а также распределение забранной воды по видам экономической деятельности.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8717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2655</Words>
  <Application>Microsoft Office PowerPoint</Application>
  <PresentationFormat>Широкоэкранный</PresentationFormat>
  <Paragraphs>96</Paragraphs>
  <Slides>36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0" baseType="lpstr">
      <vt:lpstr>Arial</vt:lpstr>
      <vt:lpstr>Calibri</vt:lpstr>
      <vt:lpstr>Calibri Light</vt:lpstr>
      <vt:lpstr>Тема Office</vt:lpstr>
      <vt:lpstr>C. ВОДНЫЕ РЕСУРСЫ  </vt:lpstr>
      <vt:lpstr>7. ВОЗОБНОВЛЯЕМЫЕ РЕСУРСЫ ПРЕСНЫХ ВОД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8. ЗАБОР ПРЕСНЫХ ВОД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9. БЫТОВОЕ ВОДОПОТРЕБЛЕНИЕ В РАСЧЕТЕ НА ДУШУ НАСЕЛЕНИЯ  </vt:lpstr>
      <vt:lpstr>Презентация PowerPoint</vt:lpstr>
      <vt:lpstr>Презентация PowerPoint</vt:lpstr>
      <vt:lpstr>Презентация PowerPoint</vt:lpstr>
      <vt:lpstr>10. ПОТЕРИ ВОДЫ </vt:lpstr>
      <vt:lpstr>Презентация PowerPoint</vt:lpstr>
      <vt:lpstr>Презентация PowerPoint</vt:lpstr>
      <vt:lpstr>Презентация PowerPoint</vt:lpstr>
      <vt:lpstr>11. ПОВТОРНОЕ И ОБОРОТНОЕ ИСПОЛЬЗОВАНИЕ ПРЕСНОЙ ВОДЫ </vt:lpstr>
      <vt:lpstr>Презентация PowerPoint</vt:lpstr>
      <vt:lpstr>Презентация PowerPoint</vt:lpstr>
      <vt:lpstr>12. КАЧЕСТВО ПИТЬЕВОЙ ВОДИ</vt:lpstr>
      <vt:lpstr>Презентация PowerPoint</vt:lpstr>
      <vt:lpstr>Презентация PowerPoint</vt:lpstr>
      <vt:lpstr>Презентация PowerPoint</vt:lpstr>
      <vt:lpstr>Презентация PowerPoint</vt:lpstr>
      <vt:lpstr>13. БИОХИМИЧЕСКОЕ ПОТРЕБЛЕНИЕ КИСЛОРОДА (БПК) И КОНЦЕНТРАЦИЯ АММОНИЙНОГО АЗОТА В РЕЧНОЙ ВОДЕ </vt:lpstr>
      <vt:lpstr>Презентация PowerPoint</vt:lpstr>
      <vt:lpstr>Презентация PowerPoint</vt:lpstr>
      <vt:lpstr>Презентация PowerPoint</vt:lpstr>
      <vt:lpstr>14. БИОГЕННЫЕ ВЕЩЕСТВА В ПРЕСНОЙ ВОДЕ 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C. ВОДНЫЕ РЕСУРСЫ</dc:title>
  <dc:creator>Пользователь Windows</dc:creator>
  <cp:lastModifiedBy>Пользователь Windows</cp:lastModifiedBy>
  <cp:revision>12</cp:revision>
  <dcterms:created xsi:type="dcterms:W3CDTF">2019-11-26T13:07:42Z</dcterms:created>
  <dcterms:modified xsi:type="dcterms:W3CDTF">2019-11-29T09:18:01Z</dcterms:modified>
</cp:coreProperties>
</file>