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5"/>
  </p:notesMasterIdLst>
  <p:sldIdLst>
    <p:sldId id="272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65" r:id="rId10"/>
    <p:sldId id="282" r:id="rId11"/>
    <p:sldId id="283" r:id="rId12"/>
    <p:sldId id="274" r:id="rId13"/>
    <p:sldId id="284" r:id="rId14"/>
  </p:sldIdLst>
  <p:sldSz cx="9144000" cy="5143500" type="screen16x9"/>
  <p:notesSz cx="6797675" cy="9926638"/>
  <p:defaultTextStyle>
    <a:defPPr>
      <a:defRPr lang="ru-RU"/>
    </a:defPPr>
    <a:lvl1pPr marL="0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9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8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7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6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5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74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53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32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5" autoAdjust="0"/>
  </p:normalViewPr>
  <p:slideViewPr>
    <p:cSldViewPr showGuides="1">
      <p:cViewPr>
        <p:scale>
          <a:sx n="78" d="100"/>
          <a:sy n="78" d="100"/>
        </p:scale>
        <p:origin x="-456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DD5F9-82FA-408E-88E4-EE59413BE026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F1292-A225-4F8E-A4D7-38689BDC5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3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1292-A225-4F8E-A4D7-38689BDC54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1292-A225-4F8E-A4D7-38689BDC54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1292-A225-4F8E-A4D7-38689BDC54F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9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918F-42D7-4BE4-90C4-1323B37C5256}" type="datetime1">
              <a:rPr lang="ru-RU" smtClean="0"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B036-595E-4CE9-BD47-DD9199C35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97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50AE-6942-4DA1-8A47-4F4B28F1884E}" type="datetime1">
              <a:rPr lang="ru-RU" smtClean="0"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B036-595E-4CE9-BD47-DD9199C35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0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0CFA-DC83-4614-9378-49376017C456}" type="datetime1">
              <a:rPr lang="ru-RU" smtClean="0"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B036-595E-4CE9-BD47-DD9199C35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6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E782-5FBA-4CDF-BF95-5F8546977261}" type="datetime1">
              <a:rPr lang="ru-RU" smtClean="0"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B036-595E-4CE9-BD47-DD9199C35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1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E732-8344-4F03-AA6F-CD3128E62945}" type="datetime1">
              <a:rPr lang="ru-RU" smtClean="0"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B036-595E-4CE9-BD47-DD9199C35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8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3E2D-0DCD-4296-B19A-E373DA9C87C3}" type="datetime1">
              <a:rPr lang="ru-RU" smtClean="0"/>
              <a:t>10.06.2017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B036-595E-4CE9-BD47-DD9199C35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7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8" indent="0">
              <a:buNone/>
              <a:defRPr sz="1600" b="1"/>
            </a:lvl3pPr>
            <a:lvl4pPr marL="1224537" indent="0">
              <a:buNone/>
              <a:defRPr sz="1400" b="1"/>
            </a:lvl4pPr>
            <a:lvl5pPr marL="1632716" indent="0">
              <a:buNone/>
              <a:defRPr sz="1400" b="1"/>
            </a:lvl5pPr>
            <a:lvl6pPr marL="2040895" indent="0">
              <a:buNone/>
              <a:defRPr sz="1400" b="1"/>
            </a:lvl6pPr>
            <a:lvl7pPr marL="2449074" indent="0">
              <a:buNone/>
              <a:defRPr sz="1400" b="1"/>
            </a:lvl7pPr>
            <a:lvl8pPr marL="2857253" indent="0">
              <a:buNone/>
              <a:defRPr sz="1400" b="1"/>
            </a:lvl8pPr>
            <a:lvl9pPr marL="326543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8" indent="0">
              <a:buNone/>
              <a:defRPr sz="1600" b="1"/>
            </a:lvl3pPr>
            <a:lvl4pPr marL="1224537" indent="0">
              <a:buNone/>
              <a:defRPr sz="1400" b="1"/>
            </a:lvl4pPr>
            <a:lvl5pPr marL="1632716" indent="0">
              <a:buNone/>
              <a:defRPr sz="1400" b="1"/>
            </a:lvl5pPr>
            <a:lvl6pPr marL="2040895" indent="0">
              <a:buNone/>
              <a:defRPr sz="1400" b="1"/>
            </a:lvl6pPr>
            <a:lvl7pPr marL="2449074" indent="0">
              <a:buNone/>
              <a:defRPr sz="1400" b="1"/>
            </a:lvl7pPr>
            <a:lvl8pPr marL="2857253" indent="0">
              <a:buNone/>
              <a:defRPr sz="1400" b="1"/>
            </a:lvl8pPr>
            <a:lvl9pPr marL="326543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43CB-25EB-4BA3-A773-6CEA16094856}" type="datetime1">
              <a:rPr lang="ru-RU" smtClean="0"/>
              <a:t>10.06.2017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B036-595E-4CE9-BD47-DD9199C35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1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5281-1CEE-44CE-8C7D-473AB04F32DE}" type="datetime1">
              <a:rPr lang="ru-RU" smtClean="0"/>
              <a:t>10.06.2017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B036-595E-4CE9-BD47-DD9199C35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8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DADE-47A8-4A6D-9462-3CAD24E68D90}" type="datetime1">
              <a:rPr lang="ru-RU" smtClean="0"/>
              <a:t>10.06.2017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B036-595E-4CE9-BD47-DD9199C35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2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79" indent="0">
              <a:buNone/>
              <a:defRPr sz="1100"/>
            </a:lvl2pPr>
            <a:lvl3pPr marL="816358" indent="0">
              <a:buNone/>
              <a:defRPr sz="900"/>
            </a:lvl3pPr>
            <a:lvl4pPr marL="1224537" indent="0">
              <a:buNone/>
              <a:defRPr sz="800"/>
            </a:lvl4pPr>
            <a:lvl5pPr marL="1632716" indent="0">
              <a:buNone/>
              <a:defRPr sz="800"/>
            </a:lvl5pPr>
            <a:lvl6pPr marL="2040895" indent="0">
              <a:buNone/>
              <a:defRPr sz="800"/>
            </a:lvl6pPr>
            <a:lvl7pPr marL="2449074" indent="0">
              <a:buNone/>
              <a:defRPr sz="800"/>
            </a:lvl7pPr>
            <a:lvl8pPr marL="2857253" indent="0">
              <a:buNone/>
              <a:defRPr sz="800"/>
            </a:lvl8pPr>
            <a:lvl9pPr marL="32654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F937-03E4-425C-85C7-3A6CE5244A63}" type="datetime1">
              <a:rPr lang="ru-RU" smtClean="0"/>
              <a:t>10.06.2017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B036-595E-4CE9-BD47-DD9199C35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97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79" indent="0">
              <a:buNone/>
              <a:defRPr sz="2500"/>
            </a:lvl2pPr>
            <a:lvl3pPr marL="816358" indent="0">
              <a:buNone/>
              <a:defRPr sz="2200"/>
            </a:lvl3pPr>
            <a:lvl4pPr marL="1224537" indent="0">
              <a:buNone/>
              <a:defRPr sz="1800"/>
            </a:lvl4pPr>
            <a:lvl5pPr marL="1632716" indent="0">
              <a:buNone/>
              <a:defRPr sz="1800"/>
            </a:lvl5pPr>
            <a:lvl6pPr marL="2040895" indent="0">
              <a:buNone/>
              <a:defRPr sz="1800"/>
            </a:lvl6pPr>
            <a:lvl7pPr marL="2449074" indent="0">
              <a:buNone/>
              <a:defRPr sz="1800"/>
            </a:lvl7pPr>
            <a:lvl8pPr marL="2857253" indent="0">
              <a:buNone/>
              <a:defRPr sz="1800"/>
            </a:lvl8pPr>
            <a:lvl9pPr marL="3265432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79" indent="0">
              <a:buNone/>
              <a:defRPr sz="1100"/>
            </a:lvl2pPr>
            <a:lvl3pPr marL="816358" indent="0">
              <a:buNone/>
              <a:defRPr sz="900"/>
            </a:lvl3pPr>
            <a:lvl4pPr marL="1224537" indent="0">
              <a:buNone/>
              <a:defRPr sz="800"/>
            </a:lvl4pPr>
            <a:lvl5pPr marL="1632716" indent="0">
              <a:buNone/>
              <a:defRPr sz="800"/>
            </a:lvl5pPr>
            <a:lvl6pPr marL="2040895" indent="0">
              <a:buNone/>
              <a:defRPr sz="800"/>
            </a:lvl6pPr>
            <a:lvl7pPr marL="2449074" indent="0">
              <a:buNone/>
              <a:defRPr sz="800"/>
            </a:lvl7pPr>
            <a:lvl8pPr marL="2857253" indent="0">
              <a:buNone/>
              <a:defRPr sz="800"/>
            </a:lvl8pPr>
            <a:lvl9pPr marL="32654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46F-2B6F-46D5-A5F9-2C98822DCA1B}" type="datetime1">
              <a:rPr lang="ru-RU" smtClean="0"/>
              <a:t>10.06.2017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B036-595E-4CE9-BD47-DD9199C35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2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B4DE-14CE-45BC-B398-37AFF2457234}" type="datetime1">
              <a:rPr lang="ru-RU" smtClean="0"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4B036-595E-4CE9-BD47-DD9199C35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6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1635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4" indent="-306134" algn="l" defTabSz="81635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91" indent="-255112" algn="l" defTabSz="81635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48" indent="-204090" algn="l" defTabSz="81635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27" indent="-204090" algn="l" defTabSz="81635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06" indent="-204090" algn="l" defTabSz="816358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85" indent="-204090" algn="l" defTabSz="8163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64" indent="-204090" algn="l" defTabSz="8163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43" indent="-204090" algn="l" defTabSz="8163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22" indent="-204090" algn="l" defTabSz="8163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9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8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7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6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5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4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53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32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jpe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12" Type="http://schemas.openxmlformats.org/officeDocument/2006/relationships/image" Target="../media/image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31.png"/><Relationship Id="rId1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21600"/>
            <a:ext cx="9144000" cy="221424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Sylfaen"/>
              </a:rPr>
              <a:t>«</a:t>
            </a:r>
            <a:r>
              <a:rPr lang="ru-RU" sz="4000" b="1" dirty="0">
                <a:solidFill>
                  <a:schemeClr val="tx2"/>
                </a:solidFill>
              </a:rPr>
              <a:t>Интеллектуальное строительство</a:t>
            </a:r>
            <a:r>
              <a:rPr lang="ru-RU" sz="4000" b="1" dirty="0">
                <a:solidFill>
                  <a:schemeClr val="tx2"/>
                </a:solidFill>
                <a:latin typeface="Sylfaen"/>
              </a:rPr>
              <a:t>»</a:t>
            </a:r>
            <a:r>
              <a:rPr lang="ru-RU" sz="4000" b="1" cap="all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cap="all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информационные технологии в сфере строительства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42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05978"/>
            <a:ext cx="5915000" cy="63758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Лучшие мировые практики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829" y="890592"/>
            <a:ext cx="873690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Существует огромное количество накопленной информации, которая позволяет вообще не производить проектно-изыскательские работы ПИР. Например, </a:t>
            </a:r>
            <a:r>
              <a:rPr lang="ru-RU" sz="1800" b="1" dirty="0" smtClean="0">
                <a:solidFill>
                  <a:schemeClr val="tx2"/>
                </a:solidFill>
              </a:rPr>
              <a:t>в Испании </a:t>
            </a:r>
            <a:r>
              <a:rPr lang="ru-RU" sz="1400" dirty="0" smtClean="0"/>
              <a:t>одной из услуг является предоставление услуги в облаке для расчёта проектирования установки средств радиосвязи.</a:t>
            </a:r>
            <a:r>
              <a:rPr lang="ru-RU" sz="1400" i="1" dirty="0" smtClean="0">
                <a:solidFill>
                  <a:schemeClr val="tx2"/>
                </a:solidFill>
              </a:rPr>
              <a:t> </a:t>
            </a:r>
            <a:r>
              <a:rPr lang="ru-RU" sz="1400" b="1" i="1" dirty="0" smtClean="0">
                <a:solidFill>
                  <a:schemeClr val="tx2"/>
                </a:solidFill>
              </a:rPr>
              <a:t>Т.е. заявитель </a:t>
            </a:r>
            <a:r>
              <a:rPr lang="ru-RU" sz="1400" b="1" i="1" dirty="0">
                <a:solidFill>
                  <a:schemeClr val="tx2"/>
                </a:solidFill>
              </a:rPr>
              <a:t>фактически покупает накопленную ранее цифровую информацию о местности и объектах на ней, хранящуюся на облачных </a:t>
            </a:r>
            <a:r>
              <a:rPr lang="ru-RU" sz="1400" b="1" i="1" dirty="0" smtClean="0">
                <a:solidFill>
                  <a:schemeClr val="tx2"/>
                </a:solidFill>
              </a:rPr>
              <a:t>серверах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 На такой же основе происходит проверка соответствия проекта </a:t>
            </a:r>
            <a:r>
              <a:rPr lang="ru-RU" sz="1400" b="1" dirty="0" smtClean="0">
                <a:solidFill>
                  <a:schemeClr val="tx2"/>
                </a:solidFill>
              </a:rPr>
              <a:t>нормативным требованиям</a:t>
            </a:r>
            <a:r>
              <a:rPr lang="ru-RU" sz="1400" dirty="0" smtClean="0"/>
              <a:t>, и разрешение на строительство выдаётся </a:t>
            </a:r>
            <a:r>
              <a:rPr lang="ru-RU" sz="1400" b="1" i="1" dirty="0" smtClean="0">
                <a:solidFill>
                  <a:schemeClr val="tx2"/>
                </a:solidFill>
              </a:rPr>
              <a:t>на основе </a:t>
            </a:r>
            <a:r>
              <a:rPr lang="ru-RU" sz="1400" b="1" i="1" dirty="0" err="1" smtClean="0">
                <a:solidFill>
                  <a:schemeClr val="tx2"/>
                </a:solidFill>
              </a:rPr>
              <a:t>геопространственного</a:t>
            </a:r>
            <a:r>
              <a:rPr lang="ru-RU" sz="1400" b="1" i="1" dirty="0" smtClean="0">
                <a:solidFill>
                  <a:schemeClr val="tx2"/>
                </a:solidFill>
              </a:rPr>
              <a:t> </a:t>
            </a:r>
            <a:r>
              <a:rPr lang="ru-RU" sz="1400" b="1" i="1" dirty="0">
                <a:solidFill>
                  <a:schemeClr val="tx2"/>
                </a:solidFill>
              </a:rPr>
              <a:t>анализа цифровых данных о местности программными </a:t>
            </a:r>
            <a:r>
              <a:rPr lang="ru-RU" sz="1400" b="1" i="1" dirty="0" smtClean="0">
                <a:solidFill>
                  <a:schemeClr val="tx2"/>
                </a:solidFill>
              </a:rPr>
              <a:t>средствами на базе облачных технологий</a:t>
            </a:r>
            <a:r>
              <a:rPr lang="ru-RU" sz="1400" dirty="0" smtClean="0"/>
              <a:t>. Ранее затраченные средства на сбор объективных данных возвращаются в бюджет, а заявитель экономит ресурсы и немедленно приступает к строительству. Поскольку строительство средств связи ведётся из заёмных средств, то это – хороший пример, когда можно практически не проводить </a:t>
            </a:r>
            <a:r>
              <a:rPr lang="ru-RU" sz="1400" kern="0" dirty="0" smtClean="0"/>
              <a:t>проектно-изыскательских работ</a:t>
            </a:r>
            <a:r>
              <a:rPr lang="ru-RU" sz="1400" dirty="0" smtClean="0"/>
              <a:t>, а сразу </a:t>
            </a:r>
            <a:r>
              <a:rPr lang="ru-RU" sz="1400" b="1" i="1" dirty="0">
                <a:solidFill>
                  <a:schemeClr val="tx2"/>
                </a:solidFill>
              </a:rPr>
              <a:t>сформировать проектные </a:t>
            </a:r>
            <a:r>
              <a:rPr lang="ru-RU" sz="1400" b="1" i="1" dirty="0" smtClean="0">
                <a:solidFill>
                  <a:schemeClr val="tx2"/>
                </a:solidFill>
              </a:rPr>
              <a:t>решения</a:t>
            </a:r>
            <a:r>
              <a:rPr lang="ru-RU" sz="1400" b="1" i="1" dirty="0" smtClean="0"/>
              <a:t>.</a:t>
            </a:r>
            <a:r>
              <a:rPr lang="ru-RU" sz="1400" i="1" dirty="0" smtClean="0"/>
              <a:t> </a:t>
            </a:r>
            <a:r>
              <a:rPr lang="ru-RU" sz="1400" dirty="0" smtClean="0"/>
              <a:t>Экономия при этом составляет значительный объём - </a:t>
            </a:r>
            <a:r>
              <a:rPr lang="ru-RU" sz="1400" b="1" dirty="0" smtClean="0"/>
              <a:t>20% средств</a:t>
            </a:r>
            <a:r>
              <a:rPr lang="ru-RU" sz="1400" dirty="0" smtClean="0"/>
              <a:t>, а реализация проекта сразу значительно ускоряется (</a:t>
            </a:r>
            <a:r>
              <a:rPr lang="ru-RU" sz="1400" b="1" dirty="0" smtClean="0"/>
              <a:t>также на 20%</a:t>
            </a:r>
            <a:r>
              <a:rPr lang="ru-RU" sz="1400" dirty="0" smtClean="0"/>
              <a:t>).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Аналогичное правило действует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Сингапуре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/>
              <a:t>практически по всем проектам. Таким образом, оказывается, что нормировать </a:t>
            </a:r>
            <a:r>
              <a:rPr lang="ru-RU" sz="1400" kern="0" dirty="0" smtClean="0"/>
              <a:t>проектно-изыскательские работы</a:t>
            </a:r>
            <a:r>
              <a:rPr lang="ru-RU" sz="1400" dirty="0" smtClean="0"/>
              <a:t> не надо, а надо создать условия </a:t>
            </a:r>
            <a:r>
              <a:rPr lang="ru-RU" sz="1400" b="1" i="1" dirty="0" smtClean="0">
                <a:solidFill>
                  <a:schemeClr val="tx2"/>
                </a:solidFill>
              </a:rPr>
              <a:t>для использования ранее накопленной цифровой информации, являющейся исходной для формирования вариантов проектных решений</a:t>
            </a:r>
            <a:r>
              <a:rPr lang="en-US" sz="1400" b="1" dirty="0" smtClean="0"/>
              <a:t>.</a:t>
            </a:r>
            <a:endParaRPr lang="ru-RU" sz="1400" b="1" dirty="0" smtClean="0"/>
          </a:p>
        </p:txBody>
      </p:sp>
      <p:sp>
        <p:nvSpPr>
          <p:cNvPr id="5" name="AutoShape 2" descr="http://img1.liveinternet.ru/images/attach/c/2/70/223/70223046_calculo02062011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img1.liveinternet.ru/images/attach/c/2/70/223/70223046_calculo02062011.jpg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5634B036-595E-4CE9-BD47-DD9199C356B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22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0"/>
            <a:ext cx="6732240" cy="553641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000" b="1" dirty="0" smtClean="0">
                <a:solidFill>
                  <a:schemeClr val="tx2"/>
                </a:solidFill>
                <a:cs typeface="Arial" pitchFamily="34" charset="0"/>
              </a:rPr>
              <a:t>Основные виды работ по созданию объектов капитального строительства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323850" y="627460"/>
            <a:ext cx="8712200" cy="44291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b="1" u="sng" dirty="0" smtClean="0">
                <a:solidFill>
                  <a:schemeClr val="tx2"/>
                </a:solidFill>
                <a:cs typeface="Arial" pitchFamily="34" charset="0"/>
              </a:rPr>
              <a:t>ИНЖЕНЕРНЫЕ ИЗЫСКАНИЯ</a:t>
            </a:r>
          </a:p>
          <a:p>
            <a:pPr marL="285750" indent="-285750" eaLnBrk="1" hangingPunct="1">
              <a:lnSpc>
                <a:spcPct val="80000"/>
              </a:lnSpc>
              <a:buFontTx/>
              <a:buChar char="-"/>
            </a:pP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Предоставление доступа на виды работ по инженерным изысканиям, которые оказывает влияние на безопасность объектов капитального строительства </a:t>
            </a:r>
          </a:p>
          <a:p>
            <a:pPr marL="285750" indent="-285750" eaLnBrk="1" hangingPunct="1">
              <a:lnSpc>
                <a:spcPct val="80000"/>
              </a:lnSpc>
              <a:buFontTx/>
              <a:buChar char="-"/>
            </a:pP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Проведение инженерных изысканий: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200" b="1" i="1" dirty="0">
                <a:solidFill>
                  <a:schemeClr val="tx2"/>
                </a:solidFill>
                <a:cs typeface="Arial" pitchFamily="34" charset="0"/>
              </a:rPr>
              <a:t>	</a:t>
            </a: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инженерно-геодезические;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200" b="1" i="1" dirty="0">
                <a:solidFill>
                  <a:schemeClr val="tx2"/>
                </a:solidFill>
                <a:cs typeface="Arial" pitchFamily="34" charset="0"/>
              </a:rPr>
              <a:t>	</a:t>
            </a: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инженерно-геологические;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200" b="1" i="1" dirty="0">
                <a:solidFill>
                  <a:schemeClr val="tx2"/>
                </a:solidFill>
                <a:cs typeface="Arial" pitchFamily="34" charset="0"/>
              </a:rPr>
              <a:t>	</a:t>
            </a: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инженерно-гидрометеорологические;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200" b="1" i="1" dirty="0">
                <a:solidFill>
                  <a:schemeClr val="tx2"/>
                </a:solidFill>
                <a:cs typeface="Arial" pitchFamily="34" charset="0"/>
              </a:rPr>
              <a:t>	</a:t>
            </a: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инженерно-экологические;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200" b="1" i="1" dirty="0">
                <a:solidFill>
                  <a:schemeClr val="tx2"/>
                </a:solidFill>
                <a:cs typeface="Arial" pitchFamily="34" charset="0"/>
              </a:rPr>
              <a:t>	</a:t>
            </a: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инженерно-геотехнические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200" b="1" u="sng" dirty="0" smtClean="0">
                <a:solidFill>
                  <a:schemeClr val="tx2"/>
                </a:solidFill>
                <a:cs typeface="Arial" pitchFamily="34" charset="0"/>
              </a:rPr>
              <a:t>ПРОЕКТИРОВАНИЕ</a:t>
            </a:r>
          </a:p>
          <a:p>
            <a:pPr marL="285750" indent="-285750" eaLnBrk="1" hangingPunct="1">
              <a:lnSpc>
                <a:spcPct val="80000"/>
              </a:lnSpc>
              <a:buFontTx/>
              <a:buChar char="-"/>
            </a:pP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Предоставление технических условий к сетям инженерно-технического обеспечения</a:t>
            </a:r>
          </a:p>
          <a:p>
            <a:pPr marL="285750" indent="-285750" eaLnBrk="1" hangingPunct="1">
              <a:lnSpc>
                <a:spcPct val="80000"/>
              </a:lnSpc>
              <a:buFontTx/>
              <a:buChar char="-"/>
            </a:pP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Предоставление доступа на виды работ по подготовке проектной документации, которые оказывают влияние на безопасность объектов капитального строительства</a:t>
            </a:r>
          </a:p>
          <a:p>
            <a:pPr marL="285750" indent="-285750" eaLnBrk="1" hangingPunct="1">
              <a:lnSpc>
                <a:spcPct val="80000"/>
              </a:lnSpc>
              <a:buFontTx/>
              <a:buChar char="-"/>
            </a:pP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Разработка проектной документации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200" b="1" u="sng" dirty="0" smtClean="0">
                <a:solidFill>
                  <a:schemeClr val="tx2"/>
                </a:solidFill>
                <a:cs typeface="Arial" pitchFamily="34" charset="0"/>
              </a:rPr>
              <a:t>ЭКСПЕРТИЗА ПРОЕКТНОЙ ДОКУМЕНТАЦИИ И РЕЗУЛЬТАТОВ ИНЖЕНЕРНЫХ ИЗЫСКАНИЙ</a:t>
            </a:r>
          </a:p>
          <a:p>
            <a:pPr marL="285750" indent="-285750" eaLnBrk="1" hangingPunct="1">
              <a:lnSpc>
                <a:spcPct val="80000"/>
              </a:lnSpc>
              <a:buFontTx/>
              <a:buChar char="-"/>
            </a:pP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Государственная экспертиза проектной документации и результатов инженерных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изысканий</a:t>
            </a:r>
          </a:p>
          <a:p>
            <a:pPr marL="285750" indent="-285750" eaLnBrk="1" hangingPunct="1">
              <a:lnSpc>
                <a:spcPct val="80000"/>
              </a:lnSpc>
              <a:buFontTx/>
              <a:buChar char="-"/>
            </a:pP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Государственная экологическая экспертиза проектной документации</a:t>
            </a:r>
          </a:p>
          <a:p>
            <a:pPr marL="285750" indent="-285750" eaLnBrk="1" hangingPunct="1">
              <a:lnSpc>
                <a:spcPct val="80000"/>
              </a:lnSpc>
              <a:buFontTx/>
              <a:buChar char="-"/>
            </a:pP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Оценка достоверности сметной стоимости (по объектам финансируемым с привлечением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средств федерального бюджета)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200" b="1" u="sng" dirty="0" smtClean="0">
                <a:solidFill>
                  <a:schemeClr val="tx2"/>
                </a:solidFill>
                <a:cs typeface="Arial" pitchFamily="34" charset="0"/>
              </a:rPr>
              <a:t>СТРОИТЕЛЬСТВО</a:t>
            </a:r>
          </a:p>
          <a:p>
            <a:pPr marL="285750" indent="-285750" eaLnBrk="1" hangingPunct="1">
              <a:lnSpc>
                <a:spcPct val="80000"/>
              </a:lnSpc>
              <a:buFontTx/>
              <a:buChar char="-"/>
            </a:pP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Получение разрешения на строительство</a:t>
            </a:r>
          </a:p>
          <a:p>
            <a:pPr marL="285750" indent="-285750" eaLnBrk="1" hangingPunct="1">
              <a:lnSpc>
                <a:spcPct val="80000"/>
              </a:lnSpc>
              <a:buFontTx/>
              <a:buChar char="-"/>
            </a:pP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Предоставление допуска на виды работ по строительству, которые оказывают влияние на безопасность объектов капитального строительства</a:t>
            </a:r>
          </a:p>
          <a:p>
            <a:pPr marL="285750" indent="-285750" eaLnBrk="1" hangingPunct="1">
              <a:lnSpc>
                <a:spcPct val="80000"/>
              </a:lnSpc>
              <a:buFontTx/>
              <a:buChar char="-"/>
            </a:pP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Осуществление строительства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200" b="1" u="sng" dirty="0" smtClean="0">
                <a:solidFill>
                  <a:schemeClr val="tx2"/>
                </a:solidFill>
                <a:cs typeface="Arial" pitchFamily="34" charset="0"/>
              </a:rPr>
              <a:t>ВВОД ОБЪЕКТА В ЭКСПЛУАТАЦИЮ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200" b="1" i="1" dirty="0" smtClean="0">
                <a:solidFill>
                  <a:schemeClr val="tx2"/>
                </a:solidFill>
                <a:cs typeface="Arial" pitchFamily="34" charset="0"/>
              </a:rPr>
              <a:t>- Выдача разрешения на ввод объекта в эксплуатацию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2643758"/>
            <a:ext cx="1789876" cy="144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5634B036-595E-4CE9-BD47-DD9199C356BA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163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971600" y="108347"/>
            <a:ext cx="7934275" cy="276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chemeClr val="tx2"/>
                </a:solidFill>
                <a:cs typeface="Arial" pitchFamily="34" charset="0"/>
              </a:rPr>
              <a:t>Объединение цифровой  и </a:t>
            </a:r>
            <a:r>
              <a:rPr lang="ru-RU" sz="2400" b="1" dirty="0" err="1" smtClean="0">
                <a:solidFill>
                  <a:schemeClr val="tx2"/>
                </a:solidFill>
                <a:cs typeface="Arial" pitchFamily="34" charset="0"/>
              </a:rPr>
              <a:t>бизнес-информации</a:t>
            </a:r>
            <a:endParaRPr lang="ru-RU" sz="2400" b="1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8131" name="Oval 7"/>
          <p:cNvSpPr>
            <a:spLocks/>
          </p:cNvSpPr>
          <p:nvPr/>
        </p:nvSpPr>
        <p:spPr bwMode="auto">
          <a:xfrm>
            <a:off x="1428750" y="925116"/>
            <a:ext cx="6013450" cy="2309813"/>
          </a:xfrm>
          <a:prstGeom prst="ellipse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8132" name="Text Box 9"/>
          <p:cNvSpPr txBox="1">
            <a:spLocks noChangeArrowheads="1"/>
          </p:cNvSpPr>
          <p:nvPr/>
        </p:nvSpPr>
        <p:spPr bwMode="auto">
          <a:xfrm>
            <a:off x="735014" y="3507693"/>
            <a:ext cx="2016125" cy="30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aseline="30000" smtClean="0">
                <a:latin typeface="+mn-lt"/>
              </a:rPr>
              <a:t>Проектная</a:t>
            </a:r>
            <a:endParaRPr lang="ru-RU" baseline="30000">
              <a:latin typeface="+mn-lt"/>
            </a:endParaRPr>
          </a:p>
          <a:p>
            <a:pPr algn="ctr" eaLnBrk="1" hangingPunct="1"/>
            <a:r>
              <a:rPr lang="ru-RU" baseline="30000">
                <a:latin typeface="+mn-lt"/>
              </a:rPr>
              <a:t>информация</a:t>
            </a:r>
            <a:endParaRPr lang="en-US" baseline="30000">
              <a:latin typeface="+mn-lt"/>
            </a:endParaRPr>
          </a:p>
        </p:txBody>
      </p:sp>
      <p:sp>
        <p:nvSpPr>
          <p:cNvPr id="48133" name="Text Box 10"/>
          <p:cNvSpPr txBox="1">
            <a:spLocks noChangeArrowheads="1"/>
          </p:cNvSpPr>
          <p:nvPr/>
        </p:nvSpPr>
        <p:spPr bwMode="auto">
          <a:xfrm>
            <a:off x="6923089" y="2778919"/>
            <a:ext cx="1019175" cy="20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aseline="30000">
                <a:latin typeface="+mn-lt"/>
              </a:rPr>
              <a:t>Бизнес-процессы</a:t>
            </a:r>
            <a:endParaRPr lang="en-US" baseline="30000">
              <a:latin typeface="+mn-lt"/>
            </a:endParaRPr>
          </a:p>
        </p:txBody>
      </p:sp>
      <p:sp>
        <p:nvSpPr>
          <p:cNvPr id="48134" name="Text Box 12"/>
          <p:cNvSpPr txBox="1">
            <a:spLocks noChangeArrowheads="1"/>
          </p:cNvSpPr>
          <p:nvPr/>
        </p:nvSpPr>
        <p:spPr bwMode="auto">
          <a:xfrm>
            <a:off x="5753100" y="878681"/>
            <a:ext cx="19510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aseline="30000">
                <a:latin typeface="+mn-lt"/>
              </a:rPr>
              <a:t>Карты и визуализация</a:t>
            </a:r>
            <a:endParaRPr lang="en-US" baseline="30000">
              <a:latin typeface="+mn-lt"/>
            </a:endParaRPr>
          </a:p>
        </p:txBody>
      </p:sp>
      <p:sp>
        <p:nvSpPr>
          <p:cNvPr id="48135" name="Text Box 13"/>
          <p:cNvSpPr txBox="1">
            <a:spLocks noChangeArrowheads="1"/>
          </p:cNvSpPr>
          <p:nvPr/>
        </p:nvSpPr>
        <p:spPr bwMode="auto">
          <a:xfrm>
            <a:off x="5511801" y="3755231"/>
            <a:ext cx="1395413" cy="14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aseline="30000">
                <a:latin typeface="+mn-lt"/>
              </a:rPr>
              <a:t>Метаданные</a:t>
            </a:r>
            <a:endParaRPr lang="en-US" baseline="30000">
              <a:latin typeface="+mn-lt"/>
            </a:endParaRPr>
          </a:p>
        </p:txBody>
      </p:sp>
      <p:sp>
        <p:nvSpPr>
          <p:cNvPr id="48136" name="Text Box 14"/>
          <p:cNvSpPr txBox="1">
            <a:spLocks noChangeArrowheads="1"/>
          </p:cNvSpPr>
          <p:nvPr/>
        </p:nvSpPr>
        <p:spPr bwMode="auto">
          <a:xfrm>
            <a:off x="3406775" y="3917157"/>
            <a:ext cx="1906588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aseline="30000">
                <a:latin typeface="+mn-lt"/>
              </a:rPr>
              <a:t>Модели данных</a:t>
            </a:r>
            <a:endParaRPr lang="en-US" baseline="30000">
              <a:latin typeface="+mn-lt"/>
            </a:endParaRPr>
          </a:p>
        </p:txBody>
      </p:sp>
      <p:pic>
        <p:nvPicPr>
          <p:cNvPr id="4813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3015853"/>
            <a:ext cx="603250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Line 105"/>
          <p:cNvSpPr>
            <a:spLocks noChangeShapeType="1"/>
          </p:cNvSpPr>
          <p:nvPr/>
        </p:nvSpPr>
        <p:spPr bwMode="auto">
          <a:xfrm flipH="1">
            <a:off x="4270375" y="2026444"/>
            <a:ext cx="25400" cy="1003697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9" name="Line 71"/>
          <p:cNvSpPr>
            <a:spLocks noChangeShapeType="1"/>
          </p:cNvSpPr>
          <p:nvPr/>
        </p:nvSpPr>
        <p:spPr bwMode="auto">
          <a:xfrm flipH="1">
            <a:off x="2484438" y="2326481"/>
            <a:ext cx="1528762" cy="544116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0" name="Line 71"/>
          <p:cNvSpPr>
            <a:spLocks noChangeShapeType="1"/>
          </p:cNvSpPr>
          <p:nvPr/>
        </p:nvSpPr>
        <p:spPr bwMode="auto">
          <a:xfrm flipH="1" flipV="1">
            <a:off x="2579689" y="1412081"/>
            <a:ext cx="1489075" cy="604838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1" name="Line 71"/>
          <p:cNvSpPr>
            <a:spLocks noChangeShapeType="1"/>
          </p:cNvSpPr>
          <p:nvPr/>
        </p:nvSpPr>
        <p:spPr bwMode="auto">
          <a:xfrm flipH="1" flipV="1">
            <a:off x="4605338" y="2349103"/>
            <a:ext cx="1250950" cy="889397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2" name="Line 71"/>
          <p:cNvSpPr>
            <a:spLocks noChangeShapeType="1"/>
          </p:cNvSpPr>
          <p:nvPr/>
        </p:nvSpPr>
        <p:spPr bwMode="auto">
          <a:xfrm flipH="1">
            <a:off x="4454525" y="1458517"/>
            <a:ext cx="1454150" cy="564356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3" name="Line 71"/>
          <p:cNvSpPr>
            <a:spLocks noChangeShapeType="1"/>
          </p:cNvSpPr>
          <p:nvPr/>
        </p:nvSpPr>
        <p:spPr bwMode="auto">
          <a:xfrm flipH="1" flipV="1">
            <a:off x="4664076" y="2230041"/>
            <a:ext cx="2462213" cy="227409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4" name="Text Box 12"/>
          <p:cNvSpPr txBox="1">
            <a:spLocks noChangeArrowheads="1"/>
          </p:cNvSpPr>
          <p:nvPr/>
        </p:nvSpPr>
        <p:spPr bwMode="auto">
          <a:xfrm>
            <a:off x="1007312" y="844434"/>
            <a:ext cx="2270125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aseline="30000">
                <a:latin typeface="+mn-lt"/>
              </a:rPr>
              <a:t>Финансовая информация</a:t>
            </a:r>
            <a:endParaRPr lang="en-US" baseline="30000">
              <a:latin typeface="+mn-lt"/>
            </a:endParaRPr>
          </a:p>
        </p:txBody>
      </p:sp>
      <p:pic>
        <p:nvPicPr>
          <p:cNvPr id="48145" name="Picture 48" descr="Dynamic Globe_No_Lay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84760"/>
            <a:ext cx="869950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1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747838"/>
            <a:ext cx="679450" cy="5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346700" y="1193006"/>
            <a:ext cx="1627188" cy="723900"/>
            <a:chOff x="5490633" y="1794932"/>
            <a:chExt cx="1627717" cy="965201"/>
          </a:xfrm>
        </p:grpSpPr>
        <p:sp>
          <p:nvSpPr>
            <p:cNvPr id="22" name="Rounded Rectangle 45"/>
            <p:cNvSpPr/>
            <p:nvPr/>
          </p:nvSpPr>
          <p:spPr>
            <a:xfrm>
              <a:off x="5490633" y="1794932"/>
              <a:ext cx="1627717" cy="965201"/>
            </a:xfrm>
            <a:prstGeom prst="roundRect">
              <a:avLst>
                <a:gd name="adj" fmla="val 1956"/>
              </a:avLst>
            </a:prstGeom>
            <a:gradFill flip="none" rotWithShape="1">
              <a:gsLst>
                <a:gs pos="95000">
                  <a:schemeClr val="accent4">
                    <a:lumMod val="25000"/>
                    <a:alpha val="25000"/>
                  </a:schemeClr>
                </a:gs>
                <a:gs pos="0">
                  <a:srgbClr val="5AC3FA">
                    <a:alpha val="20000"/>
                  </a:srgbClr>
                </a:gs>
                <a:gs pos="20000">
                  <a:schemeClr val="accent6">
                    <a:lumMod val="50000"/>
                    <a:alpha val="20000"/>
                  </a:schemeClr>
                </a:gs>
                <a:gs pos="73000">
                  <a:schemeClr val="accent6">
                    <a:lumMod val="50000"/>
                    <a:alpha val="30000"/>
                  </a:schemeClr>
                </a:gs>
              </a:gsLst>
              <a:lin ang="16200000" scaled="0"/>
              <a:tileRect/>
            </a:gradFill>
            <a:ln w="3175" cap="flat" cmpd="sng" algn="ctr">
              <a:solidFill>
                <a:srgbClr val="5AC3FA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1796" tIns="45898" rIns="91796" bIns="45898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7954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17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729" y="1840970"/>
              <a:ext cx="1533525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816476" y="758429"/>
            <a:ext cx="995363" cy="739378"/>
            <a:chOff x="4951506" y="1629834"/>
            <a:chExt cx="996327" cy="986366"/>
          </a:xfrm>
        </p:grpSpPr>
        <p:sp>
          <p:nvSpPr>
            <p:cNvPr id="25" name="Rounded Rectangle 46"/>
            <p:cNvSpPr/>
            <p:nvPr/>
          </p:nvSpPr>
          <p:spPr>
            <a:xfrm>
              <a:off x="4951506" y="1629834"/>
              <a:ext cx="996327" cy="986366"/>
            </a:xfrm>
            <a:prstGeom prst="roundRect">
              <a:avLst>
                <a:gd name="adj" fmla="val 1956"/>
              </a:avLst>
            </a:prstGeom>
            <a:gradFill flip="none" rotWithShape="1">
              <a:gsLst>
                <a:gs pos="95000">
                  <a:schemeClr val="accent4">
                    <a:lumMod val="25000"/>
                    <a:alpha val="25000"/>
                  </a:schemeClr>
                </a:gs>
                <a:gs pos="0">
                  <a:srgbClr val="5AC3FA">
                    <a:alpha val="20000"/>
                  </a:srgbClr>
                </a:gs>
                <a:gs pos="20000">
                  <a:schemeClr val="accent6">
                    <a:lumMod val="50000"/>
                    <a:alpha val="20000"/>
                  </a:schemeClr>
                </a:gs>
                <a:gs pos="73000">
                  <a:schemeClr val="accent6">
                    <a:lumMod val="50000"/>
                    <a:alpha val="30000"/>
                  </a:schemeClr>
                </a:gs>
              </a:gsLst>
              <a:lin ang="16200000" scaled="0"/>
              <a:tileRect/>
            </a:gradFill>
            <a:ln w="3175" cap="flat" cmpd="sng" algn="ctr">
              <a:solidFill>
                <a:srgbClr val="5AC3FA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1796" tIns="45898" rIns="91796" bIns="45898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7954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169" name="Picture 30" descr="PLTS Mapping Agenc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613" y="1673755"/>
              <a:ext cx="900113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5594351" y="2091929"/>
            <a:ext cx="1966913" cy="571500"/>
            <a:chOff x="5730439" y="3407833"/>
            <a:chExt cx="1965762" cy="762000"/>
          </a:xfrm>
        </p:grpSpPr>
        <p:sp>
          <p:nvSpPr>
            <p:cNvPr id="28" name="Rounded Rectangle 50"/>
            <p:cNvSpPr/>
            <p:nvPr/>
          </p:nvSpPr>
          <p:spPr>
            <a:xfrm>
              <a:off x="5730439" y="3407833"/>
              <a:ext cx="1965762" cy="762000"/>
            </a:xfrm>
            <a:prstGeom prst="roundRect">
              <a:avLst>
                <a:gd name="adj" fmla="val 1956"/>
              </a:avLst>
            </a:prstGeom>
            <a:gradFill flip="none" rotWithShape="1">
              <a:gsLst>
                <a:gs pos="95000">
                  <a:schemeClr val="accent4">
                    <a:lumMod val="25000"/>
                    <a:alpha val="25000"/>
                  </a:schemeClr>
                </a:gs>
                <a:gs pos="0">
                  <a:srgbClr val="5AC3FA">
                    <a:alpha val="20000"/>
                  </a:srgbClr>
                </a:gs>
                <a:gs pos="20000">
                  <a:schemeClr val="accent6">
                    <a:lumMod val="50000"/>
                    <a:alpha val="20000"/>
                  </a:schemeClr>
                </a:gs>
                <a:gs pos="73000">
                  <a:schemeClr val="accent6">
                    <a:lumMod val="50000"/>
                    <a:alpha val="30000"/>
                  </a:schemeClr>
                </a:gs>
              </a:gsLst>
              <a:lin ang="16200000" scaled="0"/>
              <a:tileRect/>
            </a:gradFill>
            <a:ln w="3175" cap="flat" cmpd="sng" algn="ctr">
              <a:solidFill>
                <a:srgbClr val="5AC3FA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1796" tIns="45898" rIns="91796" bIns="45898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7954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167" name="Picture 31" descr="LotSplit_ReViewerWorkflow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695" y="3456252"/>
              <a:ext cx="1873250" cy="665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7212014" y="1821656"/>
            <a:ext cx="954087" cy="781050"/>
            <a:chOff x="7347572" y="3047999"/>
            <a:chExt cx="953996" cy="1041401"/>
          </a:xfrm>
        </p:grpSpPr>
        <p:sp>
          <p:nvSpPr>
            <p:cNvPr id="31" name="Rounded Rectangle 51"/>
            <p:cNvSpPr/>
            <p:nvPr/>
          </p:nvSpPr>
          <p:spPr>
            <a:xfrm>
              <a:off x="7347572" y="3047999"/>
              <a:ext cx="953996" cy="1041401"/>
            </a:xfrm>
            <a:prstGeom prst="roundRect">
              <a:avLst>
                <a:gd name="adj" fmla="val 1956"/>
              </a:avLst>
            </a:prstGeom>
            <a:gradFill flip="none" rotWithShape="1">
              <a:gsLst>
                <a:gs pos="95000">
                  <a:schemeClr val="accent4">
                    <a:lumMod val="25000"/>
                    <a:alpha val="25000"/>
                  </a:schemeClr>
                </a:gs>
                <a:gs pos="0">
                  <a:srgbClr val="5AC3FA">
                    <a:alpha val="20000"/>
                  </a:srgbClr>
                </a:gs>
                <a:gs pos="20000">
                  <a:schemeClr val="accent6">
                    <a:lumMod val="50000"/>
                    <a:alpha val="20000"/>
                  </a:schemeClr>
                </a:gs>
                <a:gs pos="73000">
                  <a:schemeClr val="accent6">
                    <a:lumMod val="50000"/>
                    <a:alpha val="30000"/>
                  </a:schemeClr>
                </a:gs>
              </a:gsLst>
              <a:lin ang="16200000" scaled="0"/>
              <a:tileRect/>
            </a:gradFill>
            <a:ln w="3175" cap="flat" cmpd="sng" algn="ctr">
              <a:solidFill>
                <a:srgbClr val="5AC3FA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1796" tIns="45898" rIns="91796" bIns="45898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7954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165" name="Picture 34" descr="Workflow_TopoDataUpdate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151" y="3100387"/>
              <a:ext cx="858838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060951" y="3015853"/>
            <a:ext cx="1471613" cy="660797"/>
            <a:chOff x="5197039" y="4639733"/>
            <a:chExt cx="1470461" cy="880534"/>
          </a:xfrm>
        </p:grpSpPr>
        <p:sp>
          <p:nvSpPr>
            <p:cNvPr id="34" name="Rounded Rectangle 56"/>
            <p:cNvSpPr/>
            <p:nvPr/>
          </p:nvSpPr>
          <p:spPr>
            <a:xfrm>
              <a:off x="5197039" y="4639733"/>
              <a:ext cx="1470461" cy="880534"/>
            </a:xfrm>
            <a:prstGeom prst="roundRect">
              <a:avLst>
                <a:gd name="adj" fmla="val 1956"/>
              </a:avLst>
            </a:prstGeom>
            <a:gradFill flip="none" rotWithShape="1">
              <a:gsLst>
                <a:gs pos="95000">
                  <a:schemeClr val="accent4">
                    <a:lumMod val="25000"/>
                    <a:alpha val="25000"/>
                  </a:schemeClr>
                </a:gs>
                <a:gs pos="0">
                  <a:srgbClr val="5AC3FA">
                    <a:alpha val="20000"/>
                  </a:srgbClr>
                </a:gs>
                <a:gs pos="20000">
                  <a:schemeClr val="accent6">
                    <a:lumMod val="50000"/>
                    <a:alpha val="20000"/>
                  </a:schemeClr>
                </a:gs>
                <a:gs pos="73000">
                  <a:schemeClr val="accent6">
                    <a:lumMod val="50000"/>
                    <a:alpha val="30000"/>
                  </a:schemeClr>
                </a:gs>
              </a:gsLst>
              <a:lin ang="16200000" scaled="0"/>
              <a:tileRect/>
            </a:gradFill>
            <a:ln w="3175" cap="flat" cmpd="sng" algn="ctr">
              <a:solidFill>
                <a:srgbClr val="5AC3FA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1796" tIns="45898" rIns="91796" bIns="45898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7954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163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5357" y="4668044"/>
              <a:ext cx="13938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5713414" y="2838450"/>
            <a:ext cx="936625" cy="491729"/>
            <a:chOff x="5848974" y="4402666"/>
            <a:chExt cx="937060" cy="656167"/>
          </a:xfrm>
        </p:grpSpPr>
        <p:sp>
          <p:nvSpPr>
            <p:cNvPr id="37" name="Rounded Rectangle 54"/>
            <p:cNvSpPr/>
            <p:nvPr/>
          </p:nvSpPr>
          <p:spPr>
            <a:xfrm>
              <a:off x="5848974" y="4402666"/>
              <a:ext cx="937060" cy="656167"/>
            </a:xfrm>
            <a:prstGeom prst="roundRect">
              <a:avLst>
                <a:gd name="adj" fmla="val 1956"/>
              </a:avLst>
            </a:prstGeom>
            <a:gradFill flip="none" rotWithShape="1">
              <a:gsLst>
                <a:gs pos="95000">
                  <a:schemeClr val="accent4">
                    <a:lumMod val="25000"/>
                    <a:alpha val="25000"/>
                  </a:schemeClr>
                </a:gs>
                <a:gs pos="0">
                  <a:srgbClr val="5AC3FA">
                    <a:alpha val="20000"/>
                  </a:srgbClr>
                </a:gs>
                <a:gs pos="20000">
                  <a:schemeClr val="accent6">
                    <a:lumMod val="50000"/>
                    <a:alpha val="20000"/>
                  </a:schemeClr>
                </a:gs>
                <a:gs pos="73000">
                  <a:schemeClr val="accent6">
                    <a:lumMod val="50000"/>
                    <a:alpha val="30000"/>
                  </a:schemeClr>
                </a:gs>
              </a:gsLst>
              <a:lin ang="16200000" scaled="0"/>
              <a:tileRect/>
            </a:gradFill>
            <a:ln w="3175" cap="flat" cmpd="sng" algn="ctr">
              <a:solidFill>
                <a:srgbClr val="5AC3FA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1796" tIns="45898" rIns="91796" bIns="45898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7954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161" name="Picture 5" descr="gis portal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704" y="4441824"/>
              <a:ext cx="8636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3763964" y="2825354"/>
            <a:ext cx="1095375" cy="1006078"/>
            <a:chOff x="3898900" y="4385733"/>
            <a:chExt cx="1096433" cy="1341967"/>
          </a:xfrm>
        </p:grpSpPr>
        <p:sp>
          <p:nvSpPr>
            <p:cNvPr id="40" name="Rounded Rectangle 58"/>
            <p:cNvSpPr/>
            <p:nvPr/>
          </p:nvSpPr>
          <p:spPr>
            <a:xfrm>
              <a:off x="3898900" y="4385733"/>
              <a:ext cx="1096433" cy="1341967"/>
            </a:xfrm>
            <a:prstGeom prst="roundRect">
              <a:avLst>
                <a:gd name="adj" fmla="val 1956"/>
              </a:avLst>
            </a:prstGeom>
            <a:gradFill flip="none" rotWithShape="1">
              <a:gsLst>
                <a:gs pos="95000">
                  <a:schemeClr val="accent4">
                    <a:lumMod val="25000"/>
                    <a:alpha val="25000"/>
                  </a:schemeClr>
                </a:gs>
                <a:gs pos="0">
                  <a:srgbClr val="5AC3FA">
                    <a:alpha val="20000"/>
                  </a:srgbClr>
                </a:gs>
                <a:gs pos="20000">
                  <a:schemeClr val="accent6">
                    <a:lumMod val="50000"/>
                    <a:alpha val="20000"/>
                  </a:schemeClr>
                </a:gs>
                <a:gs pos="73000">
                  <a:schemeClr val="accent6">
                    <a:lumMod val="50000"/>
                    <a:alpha val="30000"/>
                  </a:schemeClr>
                </a:gs>
              </a:gsLst>
              <a:lin ang="16200000" scaled="0"/>
              <a:tileRect/>
            </a:gradFill>
            <a:ln w="3175" cap="flat" cmpd="sng" algn="ctr">
              <a:solidFill>
                <a:srgbClr val="5AC3FA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1796" tIns="45898" rIns="91796" bIns="45898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7954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159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323" y="4423304"/>
              <a:ext cx="1017587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54" name="Picture 3" descr="CWP_1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274094"/>
            <a:ext cx="1201738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5" name="Picture 1" descr="PPT7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765823"/>
            <a:ext cx="1189038" cy="66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6" name="Picture 1" descr="image00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t="16270" r="1607" b="5006"/>
          <a:stretch>
            <a:fillRect/>
          </a:stretch>
        </p:blipFill>
        <p:spPr bwMode="auto">
          <a:xfrm>
            <a:off x="1431926" y="1096566"/>
            <a:ext cx="18383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482724" y="4401852"/>
            <a:ext cx="8121724" cy="584775"/>
          </a:xfrm>
          <a:prstGeom prst="rect">
            <a:avLst/>
          </a:prstGeom>
          <a:solidFill>
            <a:srgbClr val="FFFFCC">
              <a:alpha val="8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/>
                </a:solidFill>
                <a:cs typeface="ＭＳ Ｐゴシック"/>
              </a:rPr>
              <a:t>наряду </a:t>
            </a:r>
            <a:r>
              <a:rPr lang="ru-RU" sz="1600" b="1" dirty="0">
                <a:solidFill>
                  <a:schemeClr val="tx2"/>
                </a:solidFill>
                <a:cs typeface="ＭＳ Ｐゴシック"/>
              </a:rPr>
              <a:t>с классическими пространственными измерениями (длина, ширина, высота) появляются такие показатели, как «время» и «деньги</a:t>
            </a:r>
            <a:r>
              <a:rPr lang="ru-RU" sz="1600" b="1" dirty="0" smtClean="0">
                <a:solidFill>
                  <a:schemeClr val="tx2"/>
                </a:solidFill>
                <a:cs typeface="ＭＳ Ｐゴシック"/>
              </a:rPr>
              <a:t>»)</a:t>
            </a:r>
            <a:endParaRPr lang="ru-RU" sz="1600" b="1" dirty="0">
              <a:solidFill>
                <a:schemeClr val="tx2"/>
              </a:solidFill>
              <a:cs typeface="ＭＳ Ｐゴシック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4894813"/>
            <a:ext cx="2133600" cy="273844"/>
          </a:xfrm>
        </p:spPr>
        <p:txBody>
          <a:bodyPr/>
          <a:lstStyle/>
          <a:p>
            <a:fld id="{5634B036-595E-4CE9-BD47-DD9199C356B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58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21600"/>
            <a:ext cx="9144000" cy="22142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Sylfaen"/>
              </a:rPr>
              <a:t>СПАСИБО</a:t>
            </a:r>
            <a:br>
              <a:rPr lang="ru-RU" sz="4000" b="1" dirty="0" smtClean="0">
                <a:solidFill>
                  <a:schemeClr val="tx2"/>
                </a:solidFill>
                <a:latin typeface="Sylfaen"/>
              </a:rPr>
            </a:br>
            <a:r>
              <a:rPr lang="ru-RU" b="1" dirty="0" smtClean="0">
                <a:solidFill>
                  <a:schemeClr val="tx2"/>
                </a:solidFill>
                <a:latin typeface="Sylfaen"/>
              </a:rPr>
              <a:t>за внимание!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2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81305"/>
            <a:ext cx="914400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Проблемы: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Низкий уровень межведомственного взаимодействия и координации между участниками градостроительного процесса, особенно с ресурсно-снабжающими организациями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Несогласованность действий регуляторов регионального и местного уровня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Существенные различия между административными процедурами на уровне муниципальных образований одного региона, что создает высокую степень неопределённости при их прохождении инвесторами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единых форматов информационного взаимодействия между участниками градостроительного процесса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Дублирование по структуре и содержанию сведений, содержащихся в различных информационных системах, отсутствие интеграции с данными государственного кадастра недвижимости и реестра прав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Увеличения сроков прохождения процедур выдачи разрешения на строительство, обусловленных отсутствием либо низким качеством документов градостроительного зонирования, 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 числе установленных правил землепользования 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застройки, а также наличием в них существенных ошибок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Низкий уровень информатизации органов местного самоуправления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Низкий уровень компетенции сотрудников органов местного самоуправления, отсутствие заинтересованности 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сокращении сроков прохождения процедур, стимулов к внедрению новых подходов и изменений (в т.ч. информационных технологий)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71800" y="205978"/>
            <a:ext cx="5915000" cy="63758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pPr marL="0" marR="0" lvl="0" indent="0" algn="r" defTabSz="8163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Текущая ситуация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23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05978"/>
            <a:ext cx="6923112" cy="85725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FF0000"/>
                </a:solidFill>
              </a:rPr>
              <a:t>ПРЕДЛАГАЕМОЕ РЕШЕНИЕ:           </a:t>
            </a:r>
            <a:r>
              <a:rPr lang="ru-RU" sz="2500" b="1" dirty="0" smtClean="0">
                <a:solidFill>
                  <a:schemeClr val="tx2"/>
                </a:solidFill>
              </a:rPr>
              <a:t>СИСТЕМА ГРАДОСТРОИТЕЛЬНОГО РЕГУЛИРОВАНИЯ</a:t>
            </a:r>
            <a:endParaRPr lang="ru-RU" sz="25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4" y="1172691"/>
            <a:ext cx="81057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0006" y="4869656"/>
            <a:ext cx="2133600" cy="273844"/>
          </a:xfrm>
        </p:spPr>
        <p:txBody>
          <a:bodyPr/>
          <a:lstStyle/>
          <a:p>
            <a:fld id="{5634B036-595E-4CE9-BD47-DD9199C356B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9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05978"/>
            <a:ext cx="6347048" cy="857250"/>
          </a:xfrm>
        </p:spPr>
        <p:txBody>
          <a:bodyPr>
            <a:noAutofit/>
          </a:bodyPr>
          <a:lstStyle/>
          <a:p>
            <a:pPr algn="r"/>
            <a:r>
              <a:rPr lang="ru-RU" sz="2500" b="1" dirty="0" smtClean="0">
                <a:solidFill>
                  <a:schemeClr val="tx2"/>
                </a:solidFill>
              </a:rPr>
              <a:t>Выдача </a:t>
            </a:r>
            <a:r>
              <a:rPr lang="ru-RU" sz="2500" b="1" dirty="0">
                <a:solidFill>
                  <a:schemeClr val="tx2"/>
                </a:solidFill>
              </a:rPr>
              <a:t>разрешения на </a:t>
            </a:r>
            <a:r>
              <a:rPr lang="ru-RU" sz="2500" b="1" dirty="0" smtClean="0">
                <a:solidFill>
                  <a:schemeClr val="tx2"/>
                </a:solidFill>
              </a:rPr>
              <a:t>строительство</a:t>
            </a:r>
            <a:endParaRPr lang="ru-RU" sz="2500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Выдача разрешения на строительство требует:</a:t>
            </a:r>
          </a:p>
          <a:p>
            <a:pPr lvl="1"/>
            <a:r>
              <a:rPr lang="ru-RU" dirty="0" smtClean="0"/>
              <a:t>Правоустанавливающие документы на земельный участок</a:t>
            </a:r>
          </a:p>
          <a:p>
            <a:pPr lvl="1"/>
            <a:r>
              <a:rPr lang="ru-RU" dirty="0" smtClean="0"/>
              <a:t>Градостроительный план земельного участка</a:t>
            </a:r>
          </a:p>
          <a:p>
            <a:pPr lvl="1"/>
            <a:r>
              <a:rPr lang="ru-RU" dirty="0" smtClean="0"/>
              <a:t>Разделы 1, 6, 7 проектной документации</a:t>
            </a:r>
          </a:p>
          <a:p>
            <a:pPr lvl="1"/>
            <a:r>
              <a:rPr lang="ru-RU" dirty="0" smtClean="0"/>
              <a:t>Разрешение на отклонение от предельных параметров разрешенного строительства, реконструкции</a:t>
            </a:r>
          </a:p>
          <a:p>
            <a:pPr lvl="1"/>
            <a:r>
              <a:rPr lang="ru-RU" dirty="0" smtClean="0"/>
              <a:t>Положительное заключение экспертизы проектной документации (если проектная документация подлежит экспертизе)</a:t>
            </a:r>
          </a:p>
          <a:p>
            <a:pPr lvl="1"/>
            <a:r>
              <a:rPr lang="ru-RU" dirty="0" smtClean="0"/>
              <a:t>Свидетельство об аккредитации юридического лица, выдавшего положительное заключение негосударственной экспертизы</a:t>
            </a:r>
          </a:p>
          <a:p>
            <a:pPr lvl="1"/>
            <a:r>
              <a:rPr lang="ru-RU" dirty="0" smtClean="0"/>
              <a:t>Схема планировочной организации земельного участка (для объектов индивидуального жилищного строительства) </a:t>
            </a:r>
          </a:p>
          <a:p>
            <a:pPr lvl="1"/>
            <a:r>
              <a:rPr lang="ru-RU" dirty="0" smtClean="0"/>
              <a:t>Согласие всех правообладателей объекта капитального строительства</a:t>
            </a:r>
          </a:p>
          <a:p>
            <a:pPr lvl="1"/>
            <a:r>
              <a:rPr lang="ru-RU" dirty="0" smtClean="0"/>
              <a:t>Решение общего собрания собственников помещений в многоквартирном доме</a:t>
            </a:r>
          </a:p>
          <a:p>
            <a:r>
              <a:rPr lang="ru-RU" dirty="0" smtClean="0"/>
              <a:t>Это документы и данные из </a:t>
            </a:r>
            <a:r>
              <a:rPr lang="ru-RU" dirty="0" smtClean="0">
                <a:solidFill>
                  <a:srgbClr val="FF0000"/>
                </a:solidFill>
              </a:rPr>
              <a:t>внешних информационных систем различного уровня </a:t>
            </a:r>
            <a:r>
              <a:rPr lang="ru-RU" dirty="0" smtClean="0"/>
              <a:t>(федерального, регионального, муниципального)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5634B036-595E-4CE9-BD47-DD9199C356B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7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05978"/>
            <a:ext cx="6758006" cy="85725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>Процесс </a:t>
            </a:r>
            <a:r>
              <a:rPr lang="ru-RU" sz="2000" b="1" dirty="0" smtClean="0">
                <a:solidFill>
                  <a:srgbClr val="FF0000"/>
                </a:solidFill>
              </a:rPr>
              <a:t>на примере </a:t>
            </a:r>
            <a:r>
              <a:rPr lang="ru-RU" sz="2000" b="1" dirty="0" smtClean="0">
                <a:solidFill>
                  <a:schemeClr val="tx2"/>
                </a:solidFill>
              </a:rPr>
              <a:t>услуги по выдаче разрешения на строительство</a:t>
            </a:r>
            <a:r>
              <a:rPr lang="en-US" sz="2000" b="1" dirty="0" smtClean="0">
                <a:solidFill>
                  <a:schemeClr val="tx2"/>
                </a:solidFill>
              </a:rPr>
              <a:t>(1)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6" y="1338808"/>
            <a:ext cx="8511126" cy="360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2803451"/>
            <a:ext cx="559731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выдачи</a:t>
            </a:r>
            <a:endParaRPr lang="ru-RU" sz="6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2087" y="4869656"/>
            <a:ext cx="2133600" cy="273844"/>
          </a:xfrm>
        </p:spPr>
        <p:txBody>
          <a:bodyPr/>
          <a:lstStyle/>
          <a:p>
            <a:fld id="{5634B036-595E-4CE9-BD47-DD9199C356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512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85786" y="714362"/>
            <a:ext cx="3702204" cy="99876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Процесс на примере услуги по выдаче разрешения на строительство</a:t>
            </a:r>
            <a:r>
              <a:rPr lang="en-US" sz="1800" b="1" dirty="0" smtClean="0">
                <a:solidFill>
                  <a:schemeClr val="tx2"/>
                </a:solidFill>
              </a:rPr>
              <a:t> (2)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643758"/>
            <a:ext cx="54585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699" y="2630613"/>
            <a:ext cx="559731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выдач</a:t>
            </a:r>
            <a:r>
              <a:rPr lang="ru-RU" sz="5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endParaRPr lang="ru-RU" sz="5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4994" y="4869656"/>
            <a:ext cx="2133600" cy="273844"/>
          </a:xfrm>
        </p:spPr>
        <p:txBody>
          <a:bodyPr/>
          <a:lstStyle/>
          <a:p>
            <a:fld id="{5634B036-595E-4CE9-BD47-DD9199C356B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7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Oval 7"/>
          <p:cNvSpPr>
            <a:spLocks/>
          </p:cNvSpPr>
          <p:nvPr/>
        </p:nvSpPr>
        <p:spPr bwMode="auto">
          <a:xfrm>
            <a:off x="1547664" y="1221600"/>
            <a:ext cx="5472608" cy="2322258"/>
          </a:xfrm>
          <a:prstGeom prst="ellipse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8138" name="Line 105"/>
          <p:cNvSpPr>
            <a:spLocks noChangeShapeType="1"/>
          </p:cNvSpPr>
          <p:nvPr/>
        </p:nvSpPr>
        <p:spPr bwMode="auto">
          <a:xfrm flipH="1">
            <a:off x="4283967" y="2026444"/>
            <a:ext cx="11806" cy="1679432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71"/>
          <p:cNvSpPr>
            <a:spLocks noChangeShapeType="1"/>
          </p:cNvSpPr>
          <p:nvPr/>
        </p:nvSpPr>
        <p:spPr bwMode="auto">
          <a:xfrm flipH="1" flipV="1">
            <a:off x="2123728" y="2031690"/>
            <a:ext cx="1872208" cy="216024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9" name="Line 71"/>
          <p:cNvSpPr>
            <a:spLocks noChangeShapeType="1"/>
          </p:cNvSpPr>
          <p:nvPr/>
        </p:nvSpPr>
        <p:spPr bwMode="auto">
          <a:xfrm flipH="1">
            <a:off x="1619672" y="2326481"/>
            <a:ext cx="2393528" cy="1001353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" name="Picture 10" descr="http://news.metro.ru/13/sol_borshos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81840"/>
            <a:ext cx="1678796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435846"/>
            <a:ext cx="2014898" cy="11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30175" y="5143500"/>
            <a:ext cx="9013825" cy="276225"/>
          </a:xfrm>
        </p:spPr>
        <p:txBody>
          <a:bodyPr>
            <a:noAutofit/>
          </a:bodyPr>
          <a:lstStyle/>
          <a:p>
            <a:pPr eaLnBrk="1" hangingPunct="1"/>
            <a:r>
              <a:rPr lang="ru-RU" sz="2000" b="1" dirty="0" smtClean="0">
                <a:solidFill>
                  <a:schemeClr val="tx2"/>
                </a:solidFill>
                <a:cs typeface="Arial" pitchFamily="34" charset="0"/>
              </a:rPr>
              <a:t>Состав информационной системы градостроительной деятельности (ИСОГД)</a:t>
            </a:r>
          </a:p>
        </p:txBody>
      </p:sp>
      <p:sp>
        <p:nvSpPr>
          <p:cNvPr id="48132" name="Text Box 9"/>
          <p:cNvSpPr txBox="1">
            <a:spLocks noChangeArrowheads="1"/>
          </p:cNvSpPr>
          <p:nvPr/>
        </p:nvSpPr>
        <p:spPr bwMode="auto">
          <a:xfrm>
            <a:off x="179512" y="4677984"/>
            <a:ext cx="2376165" cy="30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100" dirty="0" smtClean="0">
                <a:latin typeface="+mn-lt"/>
              </a:rPr>
              <a:t>Правила землепользования и застройки и документация по планировке территории</a:t>
            </a:r>
            <a:endParaRPr lang="en-US" sz="1100" baseline="30000" dirty="0">
              <a:latin typeface="+mn-lt"/>
            </a:endParaRPr>
          </a:p>
        </p:txBody>
      </p:sp>
      <p:sp>
        <p:nvSpPr>
          <p:cNvPr id="48133" name="Text Box 10"/>
          <p:cNvSpPr txBox="1">
            <a:spLocks noChangeArrowheads="1"/>
          </p:cNvSpPr>
          <p:nvPr/>
        </p:nvSpPr>
        <p:spPr bwMode="auto">
          <a:xfrm>
            <a:off x="7271792" y="3003798"/>
            <a:ext cx="1872208" cy="2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100" dirty="0" smtClean="0">
                <a:latin typeface="+mn-lt"/>
              </a:rPr>
              <a:t>Документация по планировке территории</a:t>
            </a:r>
            <a:endParaRPr lang="en-US" sz="1100" baseline="30000" dirty="0">
              <a:latin typeface="+mn-lt"/>
            </a:endParaRPr>
          </a:p>
        </p:txBody>
      </p:sp>
      <p:sp>
        <p:nvSpPr>
          <p:cNvPr id="48135" name="Text Box 13"/>
          <p:cNvSpPr txBox="1">
            <a:spLocks noChangeArrowheads="1"/>
          </p:cNvSpPr>
          <p:nvPr/>
        </p:nvSpPr>
        <p:spPr bwMode="auto">
          <a:xfrm>
            <a:off x="7380313" y="4569972"/>
            <a:ext cx="1395413" cy="14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aseline="30000" dirty="0" smtClean="0">
                <a:latin typeface="+mn-lt"/>
              </a:rPr>
              <a:t>Изъятие и резервирование  земельных участков для государственных и муниципальных нужд</a:t>
            </a:r>
            <a:endParaRPr lang="en-US" baseline="30000" dirty="0">
              <a:latin typeface="+mn-lt"/>
            </a:endParaRPr>
          </a:p>
        </p:txBody>
      </p:sp>
      <p:sp>
        <p:nvSpPr>
          <p:cNvPr id="48136" name="Text Box 14"/>
          <p:cNvSpPr txBox="1">
            <a:spLocks noChangeArrowheads="1"/>
          </p:cNvSpPr>
          <p:nvPr/>
        </p:nvSpPr>
        <p:spPr bwMode="auto">
          <a:xfrm>
            <a:off x="3347864" y="4731991"/>
            <a:ext cx="1906588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100" dirty="0" smtClean="0">
                <a:latin typeface="+mn-lt"/>
              </a:rPr>
              <a:t>Застроенные и подлежащие застройке земельные участки</a:t>
            </a:r>
            <a:endParaRPr lang="en-US" sz="1100" baseline="30000" dirty="0">
              <a:latin typeface="+mn-lt"/>
            </a:endParaRPr>
          </a:p>
        </p:txBody>
      </p:sp>
      <p:sp>
        <p:nvSpPr>
          <p:cNvPr id="48140" name="Line 71"/>
          <p:cNvSpPr>
            <a:spLocks noChangeShapeType="1"/>
          </p:cNvSpPr>
          <p:nvPr/>
        </p:nvSpPr>
        <p:spPr bwMode="auto">
          <a:xfrm flipH="1" flipV="1">
            <a:off x="2411760" y="1167594"/>
            <a:ext cx="1561082" cy="820862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1" name="Line 71"/>
          <p:cNvSpPr>
            <a:spLocks noChangeShapeType="1"/>
          </p:cNvSpPr>
          <p:nvPr/>
        </p:nvSpPr>
        <p:spPr bwMode="auto">
          <a:xfrm flipH="1" flipV="1">
            <a:off x="4605338" y="2349103"/>
            <a:ext cx="1694854" cy="1140749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2" name="Line 71"/>
          <p:cNvSpPr>
            <a:spLocks noChangeShapeType="1"/>
          </p:cNvSpPr>
          <p:nvPr/>
        </p:nvSpPr>
        <p:spPr bwMode="auto">
          <a:xfrm flipH="1">
            <a:off x="4454525" y="1329613"/>
            <a:ext cx="1773659" cy="693260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3" name="Line 71"/>
          <p:cNvSpPr>
            <a:spLocks noChangeShapeType="1"/>
          </p:cNvSpPr>
          <p:nvPr/>
        </p:nvSpPr>
        <p:spPr bwMode="auto">
          <a:xfrm flipH="1" flipV="1">
            <a:off x="4664076" y="2230041"/>
            <a:ext cx="2462213" cy="227409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8145" name="Picture 48" descr="Dynamic Globe_No_Lay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84760"/>
            <a:ext cx="869950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1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747838"/>
            <a:ext cx="679450" cy="5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-2844824" y="1599642"/>
            <a:ext cx="1627188" cy="723900"/>
            <a:chOff x="5490633" y="1794932"/>
            <a:chExt cx="1627717" cy="965201"/>
          </a:xfrm>
        </p:grpSpPr>
        <p:sp>
          <p:nvSpPr>
            <p:cNvPr id="22" name="Rounded Rectangle 45"/>
            <p:cNvSpPr/>
            <p:nvPr/>
          </p:nvSpPr>
          <p:spPr>
            <a:xfrm>
              <a:off x="5490633" y="1794932"/>
              <a:ext cx="1627717" cy="965201"/>
            </a:xfrm>
            <a:prstGeom prst="roundRect">
              <a:avLst>
                <a:gd name="adj" fmla="val 1956"/>
              </a:avLst>
            </a:prstGeom>
            <a:gradFill flip="none" rotWithShape="1">
              <a:gsLst>
                <a:gs pos="95000">
                  <a:schemeClr val="accent4">
                    <a:lumMod val="25000"/>
                    <a:alpha val="25000"/>
                  </a:schemeClr>
                </a:gs>
                <a:gs pos="0">
                  <a:srgbClr val="5AC3FA">
                    <a:alpha val="20000"/>
                  </a:srgbClr>
                </a:gs>
                <a:gs pos="20000">
                  <a:schemeClr val="accent6">
                    <a:lumMod val="50000"/>
                    <a:alpha val="20000"/>
                  </a:schemeClr>
                </a:gs>
                <a:gs pos="73000">
                  <a:schemeClr val="accent6">
                    <a:lumMod val="50000"/>
                    <a:alpha val="30000"/>
                  </a:schemeClr>
                </a:gs>
              </a:gsLst>
              <a:lin ang="16200000" scaled="0"/>
              <a:tileRect/>
            </a:gradFill>
            <a:ln w="3175" cap="flat" cmpd="sng" algn="ctr">
              <a:solidFill>
                <a:srgbClr val="5AC3FA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1796" tIns="45898" rIns="91796" bIns="45898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7954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17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729" y="1840970"/>
              <a:ext cx="1533525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54" name="Picture 3" descr="CWP_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3435847"/>
            <a:ext cx="1415877" cy="9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5" name="Picture 1" descr="PPT7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840" y="4407954"/>
            <a:ext cx="1888877" cy="106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6" name="Picture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t="16270" r="1607" b="5006"/>
          <a:stretch>
            <a:fillRect/>
          </a:stretch>
        </p:blipFill>
        <p:spPr bwMode="auto">
          <a:xfrm>
            <a:off x="-2916832" y="2463738"/>
            <a:ext cx="18383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45" descr="ММК_1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7984" y="376337"/>
            <a:ext cx="2399208" cy="84526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8144" name="Text Box 12"/>
          <p:cNvSpPr txBox="1">
            <a:spLocks noChangeArrowheads="1"/>
          </p:cNvSpPr>
          <p:nvPr/>
        </p:nvSpPr>
        <p:spPr bwMode="auto">
          <a:xfrm>
            <a:off x="3635896" y="2247714"/>
            <a:ext cx="1368152" cy="2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 baseline="30000" dirty="0" smtClean="0">
                <a:solidFill>
                  <a:srgbClr val="FF0000"/>
                </a:solidFill>
                <a:latin typeface="+mn-lt"/>
              </a:rPr>
              <a:t>ИСОГД</a:t>
            </a:r>
            <a:endParaRPr lang="en-US" sz="3200" b="1" baseline="30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0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786"/>
            <a:ext cx="1838098" cy="91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12"/>
          <p:cNvSpPr txBox="1">
            <a:spLocks noChangeArrowheads="1"/>
          </p:cNvSpPr>
          <p:nvPr/>
        </p:nvSpPr>
        <p:spPr bwMode="auto">
          <a:xfrm>
            <a:off x="6876256" y="411510"/>
            <a:ext cx="226774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100" dirty="0" smtClean="0">
                <a:latin typeface="+mn-lt"/>
              </a:rPr>
              <a:t>Геодезические картографические материалы</a:t>
            </a:r>
            <a:endParaRPr lang="en-US" sz="1100" baseline="30000" dirty="0">
              <a:latin typeface="+mn-lt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7535"/>
            <a:ext cx="840966" cy="82559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195486"/>
            <a:ext cx="907771" cy="9628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0" y="519522"/>
            <a:ext cx="1944217" cy="48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100" dirty="0" smtClean="0">
                <a:latin typeface="+mn-lt"/>
              </a:rPr>
              <a:t>Документы территориального планирования </a:t>
            </a:r>
            <a:r>
              <a:rPr lang="ru-RU" sz="1100" dirty="0" err="1" smtClean="0">
                <a:latin typeface="+mn-lt"/>
              </a:rPr>
              <a:t>РФ,в</a:t>
            </a:r>
            <a:r>
              <a:rPr lang="ru-RU" sz="1100" dirty="0" smtClean="0">
                <a:latin typeface="+mn-lt"/>
              </a:rPr>
              <a:t> части касающейся территории муниципального образования</a:t>
            </a:r>
          </a:p>
          <a:p>
            <a:pPr algn="ctr" eaLnBrk="1" hangingPunct="1">
              <a:spcBef>
                <a:spcPct val="50000"/>
              </a:spcBef>
            </a:pPr>
            <a:endParaRPr lang="en-US" sz="1100" baseline="30000" dirty="0">
              <a:latin typeface="+mn-lt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84168" y="897564"/>
            <a:ext cx="1656184" cy="83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57804"/>
            <a:ext cx="1368152" cy="13023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8" name="Рисунок 2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76256" y="1869672"/>
            <a:ext cx="2108006" cy="100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491630"/>
            <a:ext cx="943779" cy="9721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" y="1815666"/>
            <a:ext cx="1979713" cy="48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100" dirty="0" smtClean="0">
                <a:latin typeface="+mn-lt"/>
              </a:rPr>
              <a:t>Документы территориального планирования субъекта РФ, в части касающейся территории муниципального образования</a:t>
            </a:r>
          </a:p>
          <a:p>
            <a:pPr algn="ctr" eaLnBrk="1" hangingPunct="1">
              <a:spcBef>
                <a:spcPct val="50000"/>
              </a:spcBef>
            </a:pPr>
            <a:endParaRPr lang="en-US" sz="1100" baseline="30000" dirty="0">
              <a:latin typeface="+mn-lt"/>
            </a:endParaRPr>
          </a:p>
        </p:txBody>
      </p:sp>
      <p:sp>
        <p:nvSpPr>
          <p:cNvPr id="37" name="Cloud"/>
          <p:cNvSpPr>
            <a:spLocks noChangeAspect="1" noEditPoints="1" noChangeArrowheads="1"/>
          </p:cNvSpPr>
          <p:nvPr/>
        </p:nvSpPr>
        <p:spPr bwMode="auto">
          <a:xfrm>
            <a:off x="9286909" y="428610"/>
            <a:ext cx="2863255" cy="139304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>
              <a:alpha val="4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071802" y="0"/>
            <a:ext cx="5929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</a:rPr>
              <a:t>Элемент</a:t>
            </a:r>
            <a:r>
              <a:rPr lang="ru-RU" sz="1400" b="1" dirty="0" smtClean="0">
                <a:solidFill>
                  <a:schemeClr val="tx2"/>
                </a:solidFill>
              </a:rPr>
              <a:t> Системы Поддержки Принятия Решений (СППР) в строительстве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35454" y="4886452"/>
            <a:ext cx="2133600" cy="273844"/>
          </a:xfrm>
        </p:spPr>
        <p:txBody>
          <a:bodyPr/>
          <a:lstStyle/>
          <a:p>
            <a:fld id="{5634B036-595E-4CE9-BD47-DD9199C356B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850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739" y="129519"/>
            <a:ext cx="5257808" cy="5798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Эффекты от внедрения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31590"/>
            <a:ext cx="8229600" cy="339447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>
                <a:solidFill>
                  <a:schemeClr val="tx2"/>
                </a:solidFill>
              </a:rPr>
              <a:t>Сокращение временных затрат ;</a:t>
            </a:r>
            <a:endParaRPr lang="ru-RU" dirty="0" smtClean="0">
              <a:solidFill>
                <a:schemeClr val="tx2"/>
              </a:solidFill>
            </a:endParaRP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Возможность получения государственных услуг из любой точки местонахождения в удобное время, в т.ч. через Портал услуг;</a:t>
            </a:r>
            <a:endParaRPr lang="ru-RU" dirty="0" smtClean="0">
              <a:solidFill>
                <a:schemeClr val="tx2"/>
              </a:solidFill>
            </a:endParaRP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Возможность получения информации о ходе предоставления государственных услуг через Портал услуг;</a:t>
            </a:r>
            <a:endParaRPr lang="ru-RU" dirty="0" smtClean="0">
              <a:solidFill>
                <a:schemeClr val="tx2"/>
              </a:solidFill>
            </a:endParaRP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Увеличение числа каналов предоставления услуги / процедуры;</a:t>
            </a:r>
            <a:endParaRPr lang="ru-RU" dirty="0" smtClean="0">
              <a:solidFill>
                <a:schemeClr val="tx2"/>
              </a:solidFill>
            </a:endParaRP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Исключение необходимости предоставления документов, имеющихся в распоряжении государственных и муниципальных органов ;</a:t>
            </a:r>
            <a:endParaRPr lang="ru-RU" dirty="0" smtClean="0">
              <a:solidFill>
                <a:schemeClr val="tx2"/>
              </a:solidFill>
            </a:endParaRP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Взаимодействие с органами власти через «личный кабинет» без личного посещения;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Невозможность органов власти запросить документы, которые не предусмотрены регламентом процедуры (или услуги)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71852"/>
            <a:ext cx="2133600" cy="273844"/>
          </a:xfrm>
        </p:spPr>
        <p:txBody>
          <a:bodyPr/>
          <a:lstStyle/>
          <a:p>
            <a:fld id="{5634B036-595E-4CE9-BD47-DD9199C356B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2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469"/>
            <a:ext cx="6190456" cy="32316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Цифровые технологии в строительстве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5" y="3692634"/>
            <a:ext cx="2008213" cy="10645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99280"/>
            <a:ext cx="1661170" cy="16545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66" y="3981962"/>
            <a:ext cx="1781042" cy="905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56" y="3109096"/>
            <a:ext cx="1656184" cy="773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3981963"/>
            <a:ext cx="1286905" cy="1074064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6" y="2821854"/>
            <a:ext cx="3116898" cy="13295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7" name="Штриховая стрелка вправо 6"/>
          <p:cNvSpPr/>
          <p:nvPr/>
        </p:nvSpPr>
        <p:spPr bwMode="auto">
          <a:xfrm>
            <a:off x="4355977" y="3115506"/>
            <a:ext cx="2583049" cy="756530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/>
                </a:solidFill>
                <a:ea typeface="ＭＳ Ｐゴシック" pitchFamily="16" charset="-128"/>
                <a:cs typeface="ＭＳ Ｐゴシック" pitchFamily="-97" charset="-128"/>
              </a:rPr>
              <a:t>От бумажных чертежей – к цифровым технологиям !</a:t>
            </a:r>
            <a:endParaRPr lang="ru-RU" sz="1200" b="1" dirty="0">
              <a:solidFill>
                <a:schemeClr val="tx2"/>
              </a:solidFill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843808" y="483519"/>
            <a:ext cx="6120680" cy="25922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200" kern="0" dirty="0" smtClean="0"/>
              <a:t>В настоящее время всё большее значение приобретает использование цифровых технологий в строительстве, на всех его этапах </a:t>
            </a:r>
            <a:r>
              <a:rPr lang="ru-RU" sz="3200" b="1" i="1" kern="0" dirty="0" smtClean="0"/>
              <a:t>(проектирование, строительство, эксплуатация). </a:t>
            </a:r>
          </a:p>
          <a:p>
            <a:pPr>
              <a:buNone/>
            </a:pPr>
            <a:r>
              <a:rPr lang="ru-RU" sz="3200" kern="0" dirty="0" smtClean="0"/>
              <a:t>Особенно это важно на ключевом этапе проектно-изыскательских работ. У проектной организации появляется возможность не заниматься проектно-изыскательскими работами  в традиционном смысле, но при этом получать внятные результаты за счёт применения </a:t>
            </a:r>
            <a:r>
              <a:rPr lang="ru-RU" sz="3200" kern="0" dirty="0" err="1" smtClean="0"/>
              <a:t>смарт-технологий</a:t>
            </a:r>
            <a:r>
              <a:rPr lang="ru-RU" sz="3200" kern="0" dirty="0" smtClean="0"/>
              <a:t>, в т.ч. облачных вычислений. </a:t>
            </a:r>
          </a:p>
          <a:p>
            <a:pPr>
              <a:buNone/>
            </a:pPr>
            <a:r>
              <a:rPr lang="ru-RU" sz="3200" kern="0" dirty="0" smtClean="0"/>
              <a:t>Развитие технологической базы позволяет сводить к минимуму те работы, которые ранее составляли и включались в проектно-изыскательские работы.</a:t>
            </a:r>
          </a:p>
          <a:p>
            <a:pPr>
              <a:buNone/>
            </a:pPr>
            <a:r>
              <a:rPr lang="ru-RU" sz="3200" kern="0" dirty="0" smtClean="0"/>
              <a:t> Облачные технологии обеспечивают формирование нового качества проектных решений и значительное снижение их стоимости за счёт объединения всех данных на единой основе. Что в итоге приводит к сокращению сроков и экономии бюджета строительства.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347614"/>
            <a:ext cx="2208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Основная идея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71545"/>
            <a:ext cx="2133600" cy="273844"/>
          </a:xfrm>
        </p:spPr>
        <p:txBody>
          <a:bodyPr/>
          <a:lstStyle/>
          <a:p>
            <a:fld id="{5634B036-595E-4CE9-BD47-DD9199C356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969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814</Words>
  <Application>Microsoft Office PowerPoint</Application>
  <PresentationFormat>Экран (16:9)</PresentationFormat>
  <Paragraphs>114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«Интеллектуальное строительство» и информационные технологии в сфере строительства</vt:lpstr>
      <vt:lpstr>Презентация PowerPoint</vt:lpstr>
      <vt:lpstr>ПРЕДЛАГАЕМОЕ РЕШЕНИЕ:           СИСТЕМА ГРАДОСТРОИТЕЛЬНОГО РЕГУЛИРОВАНИЯ</vt:lpstr>
      <vt:lpstr>Выдача разрешения на строительство</vt:lpstr>
      <vt:lpstr>Процесс на примере услуги по выдаче разрешения на строительство(1)</vt:lpstr>
      <vt:lpstr>Процесс на примере услуги по выдаче разрешения на строительство (2)</vt:lpstr>
      <vt:lpstr>Состав информационной системы градостроительной деятельности (ИСОГД)</vt:lpstr>
      <vt:lpstr>Эффекты от внедрения:</vt:lpstr>
      <vt:lpstr>Цифровые технологии в строительстве</vt:lpstr>
      <vt:lpstr>Лучшие мировые практики</vt:lpstr>
      <vt:lpstr>Основные виды работ по созданию объектов капитального строительства</vt:lpstr>
      <vt:lpstr>Объединение цифровой  и бизнес-информации</vt:lpstr>
      <vt:lpstr>СПАСИБО за внимание!</vt:lpstr>
    </vt:vector>
  </TitlesOfParts>
  <Company>DATA+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Общий процесс работы СППР</dc:title>
  <dc:creator>wifi</dc:creator>
  <cp:lastModifiedBy>Valentina</cp:lastModifiedBy>
  <cp:revision>17</cp:revision>
  <cp:lastPrinted>2014-12-16T09:47:49Z</cp:lastPrinted>
  <dcterms:created xsi:type="dcterms:W3CDTF">2014-12-12T08:01:49Z</dcterms:created>
  <dcterms:modified xsi:type="dcterms:W3CDTF">2017-06-10T02:33:45Z</dcterms:modified>
</cp:coreProperties>
</file>