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0" r:id="rId6"/>
    <p:sldId id="281" r:id="rId7"/>
    <p:sldId id="261" r:id="rId8"/>
    <p:sldId id="282" r:id="rId9"/>
    <p:sldId id="283" r:id="rId10"/>
    <p:sldId id="266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6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0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4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8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29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5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60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5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25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9D9E1-FF00-489B-ABCD-7559EAEBB083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7D32D-3DEB-41D1-82F4-8811F58EE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2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86%D0%BD%D0%B4%D0%B8%D0%BA%D0%B0%D1%82%D0%BE%D1%80%D0%B8_%D1%81%D1%82%D0%B0%D0%BB%D0%BE%D0%B3%D0%BE_%D1%80%D0%BE%D0%B7%D0%B2%D0%B8%D1%82%D0%BA%D1%83#cite_note-3" TargetMode="External"/><Relationship Id="rId2" Type="http://schemas.openxmlformats.org/officeDocument/2006/relationships/hyperlink" Target="https://uk.wikipedia.org/wiki/%D0%9E%D1%80%D0%B3%D0%B0%D0%BD%D1%96%D0%B7%D0%B0%D1%86%D1%96%D1%8F_%D0%B5%D0%BA%D0%BE%D0%BD%D0%BE%D0%BC%D1%96%D1%87%D0%BD%D0%BE%D0%B3%D0%BE_%D1%81%D0%BF%D1%96%D0%B2%D1%80%D0%BE%D0%B1%D1%96%D1%82%D0%BD%D0%B8%D1%86%D1%82%D0%B2%D0%B0_%D1%82%D0%B0_%D1%80%D0%BE%D0%B7%D0%B2%D0%B8%D1%82%D0%BA%D1%8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86%D0%BD%D0%B4%D0%B8%D0%BA%D0%B0%D1%82%D0%BE%D1%80%D0%B8_%D1%81%D1%82%D0%B0%D0%BB%D0%BE%D0%B3%D0%BE_%D1%80%D0%BE%D0%B7%D0%B2%D0%B8%D1%82%D0%BA%D1%83#cite_note-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E%D1%80%D0%B3%D0%B0%D0%BD%D1%96%D0%B7%D0%B0%D1%86%D1%96%D1%8F_%D0%B5%D0%BA%D0%BE%D0%BD%D0%BE%D0%BC%D1%96%D1%87%D0%BD%D0%BE%D0%B3%D0%BE_%D1%81%D0%BF%D1%96%D0%B2%D1%80%D0%BE%D0%B1%D1%96%D1%82%D0%BD%D0%B8%D1%86%D1%82%D0%B2%D0%B0_%D1%82%D0%B0_%D1%80%D0%BE%D0%B7%D0%B2%D0%B8%D1%82%D0%BA%D1%8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A%D0%BE%D0%BC%D1%96%D1%81%D1%96%D1%8F_%D0%9E%D0%9E%D0%9D_%D0%B7%D1%96_%D1%81%D1%82%D0%B0%D0%BB%D0%BE%D0%B3%D0%BE_%D1%80%D0%BE%D0%B7%D0%B2%D0%B8%D1%82%D0%BA%D1%8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Індикатори сталого розвитку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16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5194" y="1825625"/>
            <a:ext cx="82016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718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0625" y="1825625"/>
            <a:ext cx="763074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9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74266"/>
            <a:ext cx="10515600" cy="405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6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0731" y="1825625"/>
            <a:ext cx="885053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82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60215"/>
            <a:ext cx="10515600" cy="308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37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ru-RU" dirty="0"/>
              <a:t> </a:t>
            </a:r>
            <a:r>
              <a:rPr lang="ru-RU" sz="3200" dirty="0" err="1"/>
              <a:t>Рівень</a:t>
            </a:r>
            <a:r>
              <a:rPr lang="ru-RU" sz="3200" dirty="0"/>
              <a:t> </a:t>
            </a:r>
            <a:r>
              <a:rPr lang="ru-RU" sz="3200" dirty="0" err="1"/>
              <a:t>розвитку</a:t>
            </a:r>
            <a:r>
              <a:rPr lang="ru-RU" sz="3200" dirty="0"/>
              <a:t> </a:t>
            </a:r>
            <a:r>
              <a:rPr lang="ru-RU" sz="3200" dirty="0" err="1"/>
              <a:t>країни</a:t>
            </a:r>
            <a:r>
              <a:rPr lang="ru-RU" sz="3200" dirty="0"/>
              <a:t> за </a:t>
            </a:r>
            <a:r>
              <a:rPr lang="ru-RU" sz="3200" dirty="0" err="1"/>
              <a:t>економічними</a:t>
            </a:r>
            <a:r>
              <a:rPr lang="ru-RU" sz="3200" dirty="0"/>
              <a:t>, </a:t>
            </a:r>
            <a:r>
              <a:rPr lang="ru-RU" sz="3200" dirty="0" err="1"/>
              <a:t>соціальними</a:t>
            </a:r>
            <a:r>
              <a:rPr lang="ru-RU" sz="3200" dirty="0"/>
              <a:t> та </a:t>
            </a:r>
            <a:r>
              <a:rPr lang="ru-RU" sz="3200" dirty="0" err="1"/>
              <a:t>екологічними</a:t>
            </a:r>
            <a:r>
              <a:rPr lang="ru-RU" sz="3200" dirty="0"/>
              <a:t> </a:t>
            </a:r>
            <a:r>
              <a:rPr lang="ru-RU" sz="3200" dirty="0" err="1"/>
              <a:t>показниками</a:t>
            </a:r>
            <a:r>
              <a:rPr lang="ru-RU" sz="3200" dirty="0"/>
              <a:t> </a:t>
            </a:r>
            <a:r>
              <a:rPr lang="ru-RU" sz="3200" dirty="0" err="1"/>
              <a:t>дає</a:t>
            </a:r>
            <a:r>
              <a:rPr lang="ru-RU" sz="3200" dirty="0"/>
              <a:t> </a:t>
            </a:r>
            <a:r>
              <a:rPr lang="ru-RU" sz="3200" dirty="0" err="1"/>
              <a:t>змогу</a:t>
            </a:r>
            <a:r>
              <a:rPr lang="ru-RU" sz="3200" dirty="0"/>
              <a:t> </a:t>
            </a:r>
            <a:r>
              <a:rPr lang="ru-RU" sz="3200" dirty="0" err="1"/>
              <a:t>оцінити</a:t>
            </a:r>
            <a:r>
              <a:rPr lang="ru-RU" sz="3200" dirty="0"/>
              <a:t> </a:t>
            </a:r>
            <a:r>
              <a:rPr lang="ru-RU" sz="3200" dirty="0" err="1"/>
              <a:t>міжнародні</a:t>
            </a:r>
            <a:r>
              <a:rPr lang="ru-RU" sz="3200" dirty="0"/>
              <a:t> </a:t>
            </a:r>
            <a:r>
              <a:rPr lang="ru-RU" sz="3200" dirty="0" err="1"/>
              <a:t>індекси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err="1"/>
              <a:t>тією</a:t>
            </a:r>
            <a:r>
              <a:rPr lang="ru-RU" sz="3200" dirty="0"/>
              <a:t> </a:t>
            </a:r>
            <a:r>
              <a:rPr lang="ru-RU" sz="3200" dirty="0" err="1"/>
              <a:t>чи</a:t>
            </a:r>
            <a:r>
              <a:rPr lang="ru-RU" sz="3200" dirty="0"/>
              <a:t> </a:t>
            </a:r>
            <a:r>
              <a:rPr lang="ru-RU" sz="3200" dirty="0" err="1"/>
              <a:t>іншою</a:t>
            </a:r>
            <a:r>
              <a:rPr lang="ru-RU" sz="3200" dirty="0"/>
              <a:t> </a:t>
            </a:r>
            <a:r>
              <a:rPr lang="ru-RU" sz="3200" dirty="0" err="1"/>
              <a:t>мірою</a:t>
            </a:r>
            <a:r>
              <a:rPr lang="ru-RU" sz="3200" dirty="0"/>
              <a:t> </a:t>
            </a:r>
            <a:r>
              <a:rPr lang="ru-RU" sz="3200" dirty="0" err="1"/>
              <a:t>визначають</a:t>
            </a:r>
            <a:r>
              <a:rPr lang="ru-RU" sz="3200" dirty="0"/>
              <a:t> </a:t>
            </a:r>
            <a:r>
              <a:rPr lang="ru-RU" sz="3200" dirty="0" err="1"/>
              <a:t>сталий</a:t>
            </a:r>
            <a:r>
              <a:rPr lang="ru-RU" sz="3200" dirty="0"/>
              <a:t> </a:t>
            </a:r>
            <a:r>
              <a:rPr lang="ru-RU" sz="3200" dirty="0" err="1"/>
              <a:t>розвиток</a:t>
            </a:r>
            <a:r>
              <a:rPr lang="ru-RU" sz="3200" dirty="0"/>
              <a:t> держав за </a:t>
            </a:r>
            <a:r>
              <a:rPr lang="ru-RU" sz="3200" dirty="0" err="1"/>
              <a:t>різноманітними</a:t>
            </a:r>
            <a:r>
              <a:rPr lang="ru-RU" sz="3200" dirty="0"/>
              <a:t> рейтингами. </a:t>
            </a:r>
            <a:r>
              <a:rPr lang="ru-RU" sz="3200" dirty="0" err="1"/>
              <a:t>Під</a:t>
            </a:r>
            <a:r>
              <a:rPr lang="ru-RU" sz="3200" dirty="0"/>
              <a:t> час </a:t>
            </a:r>
            <a:r>
              <a:rPr lang="ru-RU" sz="3200" dirty="0" err="1"/>
              <a:t>визначення</a:t>
            </a:r>
            <a:r>
              <a:rPr lang="ru-RU" sz="3200" dirty="0"/>
              <a:t> рейтингу </a:t>
            </a:r>
            <a:r>
              <a:rPr lang="ru-RU" sz="3200" dirty="0" err="1"/>
              <a:t>країни</a:t>
            </a:r>
            <a:r>
              <a:rPr lang="ru-RU" sz="3200" dirty="0"/>
              <a:t> за </a:t>
            </a:r>
            <a:r>
              <a:rPr lang="ru-RU" sz="3200" dirty="0" err="1"/>
              <a:t>тим</a:t>
            </a:r>
            <a:r>
              <a:rPr lang="ru-RU" sz="3200" dirty="0"/>
              <a:t> </a:t>
            </a:r>
            <a:r>
              <a:rPr lang="ru-RU" sz="3200" dirty="0" err="1"/>
              <a:t>чи</a:t>
            </a:r>
            <a:r>
              <a:rPr lang="ru-RU" sz="3200" dirty="0"/>
              <a:t> </a:t>
            </a:r>
            <a:r>
              <a:rPr lang="ru-RU" sz="3200" dirty="0" err="1"/>
              <a:t>іншим</a:t>
            </a:r>
            <a:r>
              <a:rPr lang="ru-RU" sz="3200" dirty="0"/>
              <a:t> </a:t>
            </a:r>
            <a:r>
              <a:rPr lang="ru-RU" sz="3200" dirty="0" err="1"/>
              <a:t>індексом</a:t>
            </a:r>
            <a:r>
              <a:rPr lang="ru-RU" sz="3200" dirty="0"/>
              <a:t> </a:t>
            </a:r>
            <a:r>
              <a:rPr lang="ru-RU" sz="3200" dirty="0" err="1"/>
              <a:t>комбінація</a:t>
            </a:r>
            <a:r>
              <a:rPr lang="ru-RU" sz="3200" dirty="0"/>
              <a:t> </a:t>
            </a:r>
            <a:r>
              <a:rPr lang="ru-RU" sz="3200" dirty="0" err="1"/>
              <a:t>даних</a:t>
            </a:r>
            <a:r>
              <a:rPr lang="ru-RU" sz="3200" dirty="0"/>
              <a:t> </a:t>
            </a:r>
            <a:r>
              <a:rPr lang="ru-RU" sz="3200" dirty="0" err="1"/>
              <a:t>зазвичай</a:t>
            </a:r>
            <a:r>
              <a:rPr lang="ru-RU" sz="3200" dirty="0"/>
              <a:t> </a:t>
            </a:r>
            <a:r>
              <a:rPr lang="ru-RU" sz="3200" dirty="0" err="1"/>
              <a:t>отримується</a:t>
            </a:r>
            <a:r>
              <a:rPr lang="ru-RU" sz="3200" dirty="0"/>
              <a:t> </a:t>
            </a:r>
            <a:r>
              <a:rPr lang="ru-RU" sz="3200" dirty="0" err="1"/>
              <a:t>із</a:t>
            </a:r>
            <a:r>
              <a:rPr lang="ru-RU" sz="3200" dirty="0"/>
              <a:t> </a:t>
            </a:r>
            <a:r>
              <a:rPr lang="ru-RU" sz="3200" dirty="0" err="1"/>
              <a:t>загальнодоступних</a:t>
            </a:r>
            <a:r>
              <a:rPr lang="ru-RU" sz="3200" dirty="0"/>
              <a:t> </a:t>
            </a:r>
            <a:r>
              <a:rPr lang="ru-RU" sz="3200" dirty="0" err="1"/>
              <a:t>джерел</a:t>
            </a:r>
            <a:r>
              <a:rPr lang="ru-RU" sz="3200" dirty="0"/>
              <a:t>, </a:t>
            </a:r>
            <a:r>
              <a:rPr lang="ru-RU" sz="3200" dirty="0" err="1"/>
              <a:t>основним</a:t>
            </a:r>
            <a:r>
              <a:rPr lang="ru-RU" sz="3200" dirty="0"/>
              <a:t> з </a:t>
            </a:r>
            <a:r>
              <a:rPr lang="ru-RU" sz="3200" dirty="0" err="1"/>
              <a:t>яких</a:t>
            </a:r>
            <a:r>
              <a:rPr lang="ru-RU" sz="3200" dirty="0"/>
              <a:t> є </a:t>
            </a:r>
            <a:r>
              <a:rPr lang="ru-RU" sz="3200" dirty="0" err="1"/>
              <a:t>інтегрована</a:t>
            </a:r>
            <a:r>
              <a:rPr lang="ru-RU" sz="3200" dirty="0"/>
              <a:t> </a:t>
            </a:r>
            <a:r>
              <a:rPr lang="ru-RU" sz="3200" dirty="0" err="1"/>
              <a:t>звітність</a:t>
            </a:r>
            <a:r>
              <a:rPr lang="ru-RU" sz="3200" dirty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7870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ru-RU" dirty="0"/>
              <a:t> Для </a:t>
            </a:r>
            <a:r>
              <a:rPr lang="ru-RU" dirty="0" err="1"/>
              <a:t>поліпшення</a:t>
            </a:r>
            <a:r>
              <a:rPr lang="ru-RU" dirty="0"/>
              <a:t> рейтингу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індексами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доцільно</a:t>
            </a:r>
            <a:r>
              <a:rPr lang="ru-RU" dirty="0"/>
              <a:t> комплексно </a:t>
            </a:r>
            <a:r>
              <a:rPr lang="ru-RU" dirty="0" err="1"/>
              <a:t>розглянути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враховуються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розрахунку</a:t>
            </a:r>
            <a:r>
              <a:rPr lang="ru-RU" dirty="0"/>
              <a:t> кожного </a:t>
            </a:r>
            <a:r>
              <a:rPr lang="ru-RU" dirty="0" err="1"/>
              <a:t>індексу</a:t>
            </a:r>
            <a:r>
              <a:rPr lang="ru-RU" dirty="0"/>
              <a:t> та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обліково-аналітичної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еколого-соціально-економічні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розкриватися</a:t>
            </a:r>
            <a:r>
              <a:rPr lang="ru-RU" dirty="0"/>
              <a:t> в </a:t>
            </a:r>
            <a:r>
              <a:rPr lang="ru-RU" dirty="0" err="1"/>
              <a:t>інтегрованих</a:t>
            </a:r>
            <a:r>
              <a:rPr lang="ru-RU" dirty="0"/>
              <a:t> </a:t>
            </a:r>
            <a:r>
              <a:rPr lang="ru-RU" dirty="0" err="1"/>
              <a:t>звітах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для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09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u="sng" dirty="0" err="1">
                <a:solidFill>
                  <a:srgbClr val="FF0000"/>
                </a:solidFill>
              </a:rPr>
              <a:t>Екологічний</a:t>
            </a:r>
            <a:r>
              <a:rPr lang="ru-RU" b="1" u="sng" dirty="0">
                <a:solidFill>
                  <a:srgbClr val="FF0000"/>
                </a:solidFill>
              </a:rPr>
              <a:t> </a:t>
            </a:r>
            <a:r>
              <a:rPr lang="ru-RU" b="1" u="sng" dirty="0" err="1">
                <a:solidFill>
                  <a:srgbClr val="FF0000"/>
                </a:solidFill>
              </a:rPr>
              <a:t>складник</a:t>
            </a:r>
            <a:r>
              <a:rPr lang="ru-RU" b="1" u="sng" dirty="0">
                <a:solidFill>
                  <a:srgbClr val="FF0000"/>
                </a:solidFill>
              </a:rPr>
              <a:t> </a:t>
            </a:r>
            <a:r>
              <a:rPr lang="ru-RU" b="1" u="sng" dirty="0" err="1">
                <a:solidFill>
                  <a:srgbClr val="FF0000"/>
                </a:solidFill>
              </a:rPr>
              <a:t>сталого</a:t>
            </a:r>
            <a:r>
              <a:rPr lang="ru-RU" b="1" u="sng" dirty="0">
                <a:solidFill>
                  <a:srgbClr val="FF0000"/>
                </a:solidFill>
              </a:rPr>
              <a:t> </a:t>
            </a:r>
            <a:r>
              <a:rPr lang="ru-RU" b="1" u="sng" dirty="0" err="1">
                <a:solidFill>
                  <a:srgbClr val="FF0000"/>
                </a:solidFill>
              </a:rPr>
              <a:t>розвитку</a:t>
            </a:r>
            <a:r>
              <a:rPr lang="ru-RU" b="1" u="sng" dirty="0">
                <a:solidFill>
                  <a:srgbClr val="FF0000"/>
                </a:solidFill>
              </a:rPr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природними</a:t>
            </a:r>
            <a:r>
              <a:rPr lang="ru-RU" dirty="0"/>
              <a:t> ресурсами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раціонального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 У 2016 р. </a:t>
            </a:r>
            <a:r>
              <a:rPr lang="ru-RU" dirty="0" err="1"/>
              <a:t>Україна</a:t>
            </a:r>
            <a:r>
              <a:rPr lang="ru-RU" dirty="0"/>
              <a:t> в рейтингу </a:t>
            </a:r>
            <a:r>
              <a:rPr lang="ru-RU" dirty="0" err="1"/>
              <a:t>посіла</a:t>
            </a:r>
            <a:r>
              <a:rPr lang="ru-RU" dirty="0"/>
              <a:t> 44-ту </a:t>
            </a:r>
            <a:r>
              <a:rPr lang="ru-RU" dirty="0" err="1"/>
              <a:t>позицію</a:t>
            </a:r>
            <a:r>
              <a:rPr lang="ru-RU" dirty="0"/>
              <a:t>, </a:t>
            </a:r>
            <a:r>
              <a:rPr lang="ru-RU" dirty="0" err="1"/>
              <a:t>поліпшивши</a:t>
            </a:r>
            <a:r>
              <a:rPr lang="ru-RU" dirty="0"/>
              <a:t> за 10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на 25%. </a:t>
            </a:r>
            <a:r>
              <a:rPr lang="ru-RU" dirty="0" err="1"/>
              <a:t>Країни</a:t>
            </a:r>
            <a:r>
              <a:rPr lang="ru-RU" dirty="0"/>
              <a:t> в рейтингу </a:t>
            </a:r>
            <a:r>
              <a:rPr lang="ru-RU" dirty="0" err="1"/>
              <a:t>розподіляються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, </a:t>
            </a:r>
            <a:r>
              <a:rPr lang="ru-RU" dirty="0" err="1"/>
              <a:t>об’єднаних</a:t>
            </a:r>
            <a:r>
              <a:rPr lang="ru-RU" dirty="0"/>
              <a:t> у </a:t>
            </a:r>
            <a:r>
              <a:rPr lang="ru-RU" dirty="0" err="1"/>
              <a:t>дев’ять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, </a:t>
            </a:r>
            <a:r>
              <a:rPr lang="ru-RU" dirty="0" err="1"/>
              <a:t>розгорнутий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сильні</a:t>
            </a:r>
            <a:r>
              <a:rPr lang="ru-RU" dirty="0"/>
              <a:t> та </a:t>
            </a:r>
            <a:r>
              <a:rPr lang="ru-RU" dirty="0" err="1"/>
              <a:t>слабкі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 err="1"/>
              <a:t>Україна</a:t>
            </a:r>
            <a:r>
              <a:rPr lang="ru-RU" dirty="0"/>
              <a:t> в рейтингу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у 2016 </a:t>
            </a:r>
            <a:r>
              <a:rPr lang="ru-RU" dirty="0" err="1"/>
              <a:t>році</a:t>
            </a:r>
            <a:r>
              <a:rPr lang="ru-RU" dirty="0"/>
              <a:t> [</a:t>
            </a:r>
            <a:r>
              <a:rPr lang="ru-RU" dirty="0" err="1"/>
              <a:t>Електронний</a:t>
            </a:r>
            <a:r>
              <a:rPr lang="ru-RU" dirty="0"/>
              <a:t> ресурс]. – Режим доступу: </a:t>
            </a:r>
            <a:r>
              <a:rPr lang="en-US" dirty="0"/>
              <a:t>http://edclub.com.ua/ </a:t>
            </a:r>
            <a:r>
              <a:rPr lang="en-US" dirty="0" err="1"/>
              <a:t>analityka</a:t>
            </a:r>
            <a:r>
              <a:rPr lang="en-US" dirty="0"/>
              <a:t>/ukrayina-v-reytyngu-ekologichnoyi-efektyvnosti-u-2016-roci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24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екологічного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закріплено</a:t>
            </a:r>
            <a:r>
              <a:rPr lang="ru-RU" dirty="0"/>
              <a:t> </a:t>
            </a:r>
            <a:r>
              <a:rPr lang="en-US" dirty="0"/>
              <a:t>VIII </a:t>
            </a:r>
            <a:r>
              <a:rPr lang="ru-RU" dirty="0" err="1"/>
              <a:t>розділом</a:t>
            </a:r>
            <a:r>
              <a:rPr lang="ru-RU" dirty="0"/>
              <a:t> ПКУ, де </a:t>
            </a:r>
            <a:r>
              <a:rPr lang="ru-RU" dirty="0" err="1"/>
              <a:t>визначено</a:t>
            </a:r>
            <a:r>
              <a:rPr lang="ru-RU" dirty="0"/>
              <a:t> </a:t>
            </a:r>
            <a:r>
              <a:rPr lang="ru-RU" dirty="0" err="1"/>
              <a:t>методичні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а </a:t>
            </a:r>
            <a:r>
              <a:rPr lang="ru-RU" dirty="0" err="1"/>
              <a:t>саме</a:t>
            </a:r>
            <a:r>
              <a:rPr lang="ru-RU" dirty="0"/>
              <a:t>: </a:t>
            </a:r>
            <a:r>
              <a:rPr lang="ru-RU" dirty="0" err="1"/>
              <a:t>обсяги</a:t>
            </a:r>
            <a:r>
              <a:rPr lang="ru-RU" dirty="0"/>
              <a:t> та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забруднюючих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викидаються</a:t>
            </a:r>
            <a:r>
              <a:rPr lang="ru-RU" dirty="0"/>
              <a:t> в </a:t>
            </a:r>
            <a:r>
              <a:rPr lang="ru-RU" dirty="0" err="1"/>
              <a:t>атмосферне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</a:t>
            </a:r>
            <a:r>
              <a:rPr lang="ru-RU" dirty="0" err="1"/>
              <a:t>стаціонарними</a:t>
            </a:r>
            <a:r>
              <a:rPr lang="ru-RU" dirty="0"/>
              <a:t> </a:t>
            </a:r>
            <a:r>
              <a:rPr lang="ru-RU" dirty="0" err="1"/>
              <a:t>джерелами</a:t>
            </a:r>
            <a:r>
              <a:rPr lang="ru-RU" dirty="0"/>
              <a:t>; </a:t>
            </a:r>
            <a:r>
              <a:rPr lang="ru-RU" dirty="0" err="1"/>
              <a:t>обсяги</a:t>
            </a:r>
            <a:r>
              <a:rPr lang="ru-RU" dirty="0"/>
              <a:t> та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забруднюючих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скидаються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у </a:t>
            </a:r>
            <a:r>
              <a:rPr lang="ru-RU" dirty="0" err="1"/>
              <a:t>водні</a:t>
            </a:r>
            <a:r>
              <a:rPr lang="ru-RU" dirty="0"/>
              <a:t> </a:t>
            </a:r>
            <a:r>
              <a:rPr lang="ru-RU" dirty="0" err="1"/>
              <a:t>об’єкти</a:t>
            </a:r>
            <a:r>
              <a:rPr lang="ru-RU" dirty="0"/>
              <a:t>; </a:t>
            </a:r>
            <a:r>
              <a:rPr lang="ru-RU" dirty="0" err="1"/>
              <a:t>обсяги</a:t>
            </a:r>
            <a:r>
              <a:rPr lang="ru-RU" dirty="0"/>
              <a:t> та </a:t>
            </a:r>
            <a:r>
              <a:rPr lang="ru-RU" dirty="0" err="1"/>
              <a:t>види</a:t>
            </a:r>
            <a:r>
              <a:rPr lang="ru-RU" dirty="0"/>
              <a:t> (</a:t>
            </a:r>
            <a:r>
              <a:rPr lang="ru-RU" dirty="0" err="1"/>
              <a:t>класи</a:t>
            </a:r>
            <a:r>
              <a:rPr lang="ru-RU" dirty="0"/>
              <a:t>) </a:t>
            </a:r>
            <a:r>
              <a:rPr lang="ru-RU" dirty="0" err="1"/>
              <a:t>розміщених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, </a:t>
            </a:r>
            <a:r>
              <a:rPr lang="ru-RU" dirty="0" err="1"/>
              <a:t>окрім</a:t>
            </a:r>
            <a:r>
              <a:rPr lang="ru-RU" dirty="0"/>
              <a:t> </a:t>
            </a:r>
            <a:r>
              <a:rPr lang="ru-RU" dirty="0" err="1"/>
              <a:t>обсягів</a:t>
            </a:r>
            <a:r>
              <a:rPr lang="ru-RU" dirty="0"/>
              <a:t> та </a:t>
            </a:r>
            <a:r>
              <a:rPr lang="ru-RU" dirty="0" err="1"/>
              <a:t>видів</a:t>
            </a:r>
            <a:r>
              <a:rPr lang="ru-RU" dirty="0"/>
              <a:t> (</a:t>
            </a:r>
            <a:r>
              <a:rPr lang="ru-RU" dirty="0" err="1"/>
              <a:t>класів</a:t>
            </a:r>
            <a:r>
              <a:rPr lang="ru-RU" dirty="0"/>
              <a:t>) </a:t>
            </a:r>
            <a:r>
              <a:rPr lang="ru-RU" dirty="0" err="1"/>
              <a:t>відходів</a:t>
            </a:r>
            <a:r>
              <a:rPr lang="ru-RU" dirty="0"/>
              <a:t> як </a:t>
            </a:r>
            <a:r>
              <a:rPr lang="ru-RU" dirty="0" err="1"/>
              <a:t>вторинної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розміщуються</a:t>
            </a:r>
            <a:r>
              <a:rPr lang="ru-RU" dirty="0"/>
              <a:t> на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територіях</a:t>
            </a:r>
            <a:r>
              <a:rPr lang="ru-RU" dirty="0"/>
              <a:t> (</a:t>
            </a:r>
            <a:r>
              <a:rPr lang="ru-RU" dirty="0" err="1"/>
              <a:t>об’єктах</a:t>
            </a:r>
            <a:r>
              <a:rPr lang="ru-RU" dirty="0"/>
              <a:t>)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; </a:t>
            </a:r>
            <a:r>
              <a:rPr lang="ru-RU" dirty="0" err="1"/>
              <a:t>обсяги</a:t>
            </a:r>
            <a:r>
              <a:rPr lang="ru-RU" dirty="0"/>
              <a:t> та </a:t>
            </a:r>
            <a:r>
              <a:rPr lang="ru-RU" dirty="0" err="1"/>
              <a:t>категорія</a:t>
            </a:r>
            <a:r>
              <a:rPr lang="ru-RU" dirty="0"/>
              <a:t> </a:t>
            </a:r>
            <a:r>
              <a:rPr lang="ru-RU" dirty="0" err="1"/>
              <a:t>радіоактивних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утворюються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та/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 </a:t>
            </a:r>
            <a:r>
              <a:rPr lang="ru-RU" dirty="0" err="1"/>
              <a:t>зберігаються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виробниками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установлений </a:t>
            </a:r>
            <a:r>
              <a:rPr lang="ru-RU" dirty="0" err="1"/>
              <a:t>особливими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строк; </a:t>
            </a:r>
            <a:r>
              <a:rPr lang="ru-RU" dirty="0" err="1"/>
              <a:t>обсяги</a:t>
            </a:r>
            <a:r>
              <a:rPr lang="ru-RU" dirty="0"/>
              <a:t> </a:t>
            </a:r>
            <a:r>
              <a:rPr lang="ru-RU" dirty="0" err="1"/>
              <a:t>електричної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, </a:t>
            </a:r>
            <a:r>
              <a:rPr lang="ru-RU" dirty="0" err="1"/>
              <a:t>виробленої</a:t>
            </a:r>
            <a:r>
              <a:rPr lang="ru-RU" dirty="0"/>
              <a:t> </a:t>
            </a:r>
            <a:r>
              <a:rPr lang="ru-RU" dirty="0" err="1"/>
              <a:t>експлуатуючими</a:t>
            </a:r>
            <a:r>
              <a:rPr lang="ru-RU" dirty="0"/>
              <a:t> </a:t>
            </a:r>
            <a:r>
              <a:rPr lang="ru-RU" dirty="0" err="1"/>
              <a:t>організаціями</a:t>
            </a:r>
            <a:r>
              <a:rPr lang="ru-RU" dirty="0"/>
              <a:t> </a:t>
            </a:r>
            <a:r>
              <a:rPr lang="ru-RU" dirty="0" err="1"/>
              <a:t>ядерних</a:t>
            </a:r>
            <a:r>
              <a:rPr lang="ru-RU" dirty="0"/>
              <a:t> установок (</a:t>
            </a:r>
            <a:r>
              <a:rPr lang="ru-RU" dirty="0" err="1"/>
              <a:t>атомних</a:t>
            </a:r>
            <a:r>
              <a:rPr lang="ru-RU" dirty="0"/>
              <a:t> </a:t>
            </a:r>
            <a:r>
              <a:rPr lang="ru-RU" dirty="0" err="1"/>
              <a:t>електростанцій</a:t>
            </a:r>
            <a:r>
              <a:rPr lang="ru-RU" dirty="0"/>
              <a:t>) [18].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51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</a:t>
            </a:r>
            <a:r>
              <a:rPr lang="ru-RU" dirty="0" err="1" smtClean="0"/>
              <a:t>інтегрованому</a:t>
            </a:r>
            <a:r>
              <a:rPr lang="ru-RU" dirty="0" smtClean="0"/>
              <a:t> </a:t>
            </a:r>
            <a:r>
              <a:rPr lang="ru-RU" dirty="0" err="1" smtClean="0"/>
              <a:t>звіті</a:t>
            </a:r>
            <a:r>
              <a:rPr lang="ru-RU" dirty="0" smtClean="0"/>
              <a:t> в </a:t>
            </a:r>
            <a:r>
              <a:rPr lang="ru-RU" dirty="0" err="1" smtClean="0"/>
              <a:t>розрізі</a:t>
            </a:r>
            <a:r>
              <a:rPr lang="ru-RU" dirty="0" smtClean="0"/>
              <a:t> </a:t>
            </a:r>
            <a:r>
              <a:rPr lang="ru-RU" b="1" u="sng" dirty="0" err="1" smtClean="0">
                <a:solidFill>
                  <a:srgbClr val="FF0000"/>
                </a:solidFill>
              </a:rPr>
              <a:t>екологічного</a:t>
            </a:r>
            <a:r>
              <a:rPr lang="ru-RU" b="1" u="sng" dirty="0" smtClean="0">
                <a:solidFill>
                  <a:srgbClr val="FF0000"/>
                </a:solidFill>
              </a:rPr>
              <a:t> </a:t>
            </a:r>
            <a:r>
              <a:rPr lang="ru-RU" b="1" u="sng" dirty="0" err="1" smtClean="0">
                <a:solidFill>
                  <a:srgbClr val="FF0000"/>
                </a:solidFill>
              </a:rPr>
              <a:t>складника</a:t>
            </a:r>
            <a:r>
              <a:rPr lang="ru-RU" b="1" u="sng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наводити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показники</a:t>
            </a:r>
            <a:r>
              <a:rPr lang="ru-RU" dirty="0" smtClean="0"/>
              <a:t>: </a:t>
            </a:r>
            <a:r>
              <a:rPr lang="ru-RU" dirty="0" err="1" smtClean="0"/>
              <a:t>частка</a:t>
            </a:r>
            <a:r>
              <a:rPr lang="ru-RU" dirty="0" smtClean="0"/>
              <a:t> </a:t>
            </a:r>
            <a:r>
              <a:rPr lang="ru-RU" dirty="0" err="1" smtClean="0"/>
              <a:t>вторинної</a:t>
            </a:r>
            <a:r>
              <a:rPr lang="ru-RU" dirty="0" smtClean="0"/>
              <a:t> </a:t>
            </a:r>
            <a:r>
              <a:rPr lang="ru-RU" dirty="0" err="1" smtClean="0"/>
              <a:t>сировини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; </a:t>
            </a:r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  <a:r>
              <a:rPr lang="ru-RU" dirty="0" err="1" smtClean="0"/>
              <a:t>енергії</a:t>
            </a:r>
            <a:r>
              <a:rPr lang="ru-RU" dirty="0" smtClean="0"/>
              <a:t>; </a:t>
            </a:r>
            <a:r>
              <a:rPr lang="ru-RU" dirty="0" err="1" smtClean="0"/>
              <a:t>питоме</a:t>
            </a:r>
            <a:r>
              <a:rPr lang="ru-RU" dirty="0" smtClean="0"/>
              <a:t> </a:t>
            </a:r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  <a:r>
              <a:rPr lang="ru-RU" dirty="0" err="1" smtClean="0"/>
              <a:t>енергії</a:t>
            </a:r>
            <a:r>
              <a:rPr lang="ru-RU" dirty="0" smtClean="0"/>
              <a:t> в натуральному </a:t>
            </a:r>
            <a:r>
              <a:rPr lang="ru-RU" dirty="0" err="1" smtClean="0"/>
              <a:t>вираженні</a:t>
            </a:r>
            <a:r>
              <a:rPr lang="ru-RU" dirty="0" smtClean="0"/>
              <a:t>; </a:t>
            </a:r>
            <a:r>
              <a:rPr lang="ru-RU" dirty="0" err="1" smtClean="0"/>
              <a:t>споживання</a:t>
            </a:r>
            <a:r>
              <a:rPr lang="ru-RU" dirty="0" smtClean="0"/>
              <a:t> </a:t>
            </a:r>
            <a:r>
              <a:rPr lang="ru-RU" dirty="0" err="1" smtClean="0"/>
              <a:t>свіжої</a:t>
            </a:r>
            <a:r>
              <a:rPr lang="ru-RU" dirty="0" smtClean="0"/>
              <a:t> води для </a:t>
            </a:r>
            <a:r>
              <a:rPr lang="ru-RU" dirty="0" err="1" smtClean="0"/>
              <a:t>власних</a:t>
            </a:r>
            <a:r>
              <a:rPr lang="ru-RU" dirty="0" smtClean="0"/>
              <a:t> потреб; </a:t>
            </a:r>
            <a:r>
              <a:rPr lang="ru-RU" dirty="0" err="1" smtClean="0"/>
              <a:t>питома</a:t>
            </a:r>
            <a:r>
              <a:rPr lang="ru-RU" dirty="0" smtClean="0"/>
              <a:t> вага води,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повторно; </a:t>
            </a:r>
            <a:r>
              <a:rPr lang="ru-RU" dirty="0" err="1" smtClean="0"/>
              <a:t>викиди</a:t>
            </a:r>
            <a:r>
              <a:rPr lang="ru-RU" dirty="0" smtClean="0"/>
              <a:t> </a:t>
            </a:r>
            <a:r>
              <a:rPr lang="ru-RU" dirty="0" err="1" smtClean="0"/>
              <a:t>парникових</a:t>
            </a:r>
            <a:r>
              <a:rPr lang="ru-RU" dirty="0" smtClean="0"/>
              <a:t> </a:t>
            </a:r>
            <a:r>
              <a:rPr lang="ru-RU" dirty="0" err="1" smtClean="0"/>
              <a:t>газів</a:t>
            </a:r>
            <a:r>
              <a:rPr lang="ru-RU" dirty="0" smtClean="0"/>
              <a:t>; </a:t>
            </a:r>
            <a:r>
              <a:rPr lang="ru-RU" dirty="0" err="1" smtClean="0"/>
              <a:t>викиди</a:t>
            </a:r>
            <a:r>
              <a:rPr lang="ru-RU" dirty="0" smtClean="0"/>
              <a:t> </a:t>
            </a:r>
            <a:r>
              <a:rPr lang="ru-RU" dirty="0" err="1"/>
              <a:t>речовин</a:t>
            </a:r>
            <a:r>
              <a:rPr lang="ru-RU" dirty="0"/>
              <a:t> в </a:t>
            </a:r>
            <a:r>
              <a:rPr lang="ru-RU" dirty="0" err="1"/>
              <a:t>атмосферне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; </a:t>
            </a:r>
            <a:r>
              <a:rPr lang="ru-RU" dirty="0" err="1"/>
              <a:t>питомі</a:t>
            </a:r>
            <a:r>
              <a:rPr lang="ru-RU" dirty="0"/>
              <a:t> </a:t>
            </a:r>
            <a:r>
              <a:rPr lang="ru-RU" dirty="0" err="1"/>
              <a:t>викиди</a:t>
            </a:r>
            <a:r>
              <a:rPr lang="ru-RU" dirty="0"/>
              <a:t> </a:t>
            </a:r>
            <a:r>
              <a:rPr lang="ru-RU" dirty="0" err="1"/>
              <a:t>забруднюючих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у натуральному </a:t>
            </a:r>
            <a:r>
              <a:rPr lang="ru-RU" dirty="0" err="1"/>
              <a:t>вираженні</a:t>
            </a:r>
            <a:r>
              <a:rPr lang="ru-RU" dirty="0"/>
              <a:t>; </a:t>
            </a:r>
            <a:r>
              <a:rPr lang="ru-RU" dirty="0" err="1"/>
              <a:t>скиди</a:t>
            </a:r>
            <a:r>
              <a:rPr lang="ru-RU" dirty="0"/>
              <a:t> </a:t>
            </a:r>
            <a:r>
              <a:rPr lang="ru-RU" dirty="0" err="1"/>
              <a:t>стічних</a:t>
            </a:r>
            <a:r>
              <a:rPr lang="ru-RU" dirty="0"/>
              <a:t> вод; </a:t>
            </a:r>
            <a:r>
              <a:rPr lang="ru-RU" dirty="0" err="1"/>
              <a:t>питомі</a:t>
            </a:r>
            <a:r>
              <a:rPr lang="ru-RU" dirty="0"/>
              <a:t> </a:t>
            </a:r>
            <a:r>
              <a:rPr lang="ru-RU" dirty="0" err="1"/>
              <a:t>скиди</a:t>
            </a:r>
            <a:r>
              <a:rPr lang="ru-RU" dirty="0"/>
              <a:t> </a:t>
            </a:r>
            <a:r>
              <a:rPr lang="ru-RU" dirty="0" err="1"/>
              <a:t>стічних</a:t>
            </a:r>
            <a:r>
              <a:rPr lang="ru-RU" dirty="0"/>
              <a:t> вод у натуральному </a:t>
            </a:r>
            <a:r>
              <a:rPr lang="ru-RU" dirty="0" err="1"/>
              <a:t>вираженні</a:t>
            </a:r>
            <a:r>
              <a:rPr lang="ru-RU" dirty="0"/>
              <a:t>; </a:t>
            </a:r>
            <a:r>
              <a:rPr lang="ru-RU" dirty="0" err="1"/>
              <a:t>скиди</a:t>
            </a:r>
            <a:r>
              <a:rPr lang="ru-RU" dirty="0"/>
              <a:t> </a:t>
            </a:r>
            <a:r>
              <a:rPr lang="ru-RU" dirty="0" err="1"/>
              <a:t>забруднених</a:t>
            </a:r>
            <a:r>
              <a:rPr lang="ru-RU" dirty="0"/>
              <a:t> </a:t>
            </a:r>
            <a:r>
              <a:rPr lang="ru-RU" dirty="0" err="1"/>
              <a:t>стічних</a:t>
            </a:r>
            <a:r>
              <a:rPr lang="ru-RU" dirty="0"/>
              <a:t> вод;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; </a:t>
            </a:r>
            <a:r>
              <a:rPr lang="ru-RU" dirty="0" err="1"/>
              <a:t>питомий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 у натуральному </a:t>
            </a:r>
            <a:r>
              <a:rPr lang="ru-RU" dirty="0" err="1"/>
              <a:t>вираженні</a:t>
            </a:r>
            <a:r>
              <a:rPr lang="ru-RU" dirty="0"/>
              <a:t>;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суттєвих</a:t>
            </a:r>
            <a:r>
              <a:rPr lang="ru-RU" dirty="0"/>
              <a:t> </a:t>
            </a:r>
            <a:r>
              <a:rPr lang="ru-RU" dirty="0" err="1"/>
              <a:t>аварій</a:t>
            </a:r>
            <a:r>
              <a:rPr lang="ru-RU" dirty="0"/>
              <a:t> з </a:t>
            </a:r>
            <a:r>
              <a:rPr lang="ru-RU" dirty="0" err="1"/>
              <a:t>екологічною</a:t>
            </a:r>
            <a:r>
              <a:rPr lang="ru-RU" dirty="0"/>
              <a:t> шкодою; </a:t>
            </a:r>
            <a:r>
              <a:rPr lang="ru-RU" dirty="0" err="1"/>
              <a:t>екологічна</a:t>
            </a:r>
            <a:r>
              <a:rPr lang="ru-RU" dirty="0"/>
              <a:t> шкода,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відшкодована</a:t>
            </a:r>
            <a:r>
              <a:rPr lang="ru-RU" dirty="0"/>
              <a:t>; </a:t>
            </a:r>
            <a:r>
              <a:rPr lang="ru-RU" dirty="0" err="1"/>
              <a:t>ініціативи</a:t>
            </a:r>
            <a:r>
              <a:rPr lang="ru-RU" dirty="0"/>
              <a:t> з </a:t>
            </a:r>
            <a:r>
              <a:rPr lang="ru-RU" dirty="0" err="1"/>
              <a:t>пом’якшення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(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/>
              <a:t> на </a:t>
            </a:r>
            <a:r>
              <a:rPr lang="ru-RU" dirty="0" err="1"/>
              <a:t>навколишнє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 та масштаб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пом’якшення</a:t>
            </a:r>
            <a:r>
              <a:rPr lang="ru-RU" dirty="0"/>
              <a:t>; </a:t>
            </a:r>
            <a:r>
              <a:rPr lang="ru-RU" dirty="0" err="1"/>
              <a:t>інвестиції</a:t>
            </a:r>
            <a:r>
              <a:rPr lang="ru-RU" dirty="0"/>
              <a:t> в </a:t>
            </a:r>
            <a:r>
              <a:rPr lang="ru-RU" dirty="0" err="1"/>
              <a:t>об’єкти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;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нарахованого</a:t>
            </a:r>
            <a:r>
              <a:rPr lang="ru-RU" dirty="0"/>
              <a:t> та </a:t>
            </a:r>
            <a:r>
              <a:rPr lang="ru-RU" dirty="0" err="1"/>
              <a:t>сплаченого</a:t>
            </a:r>
            <a:r>
              <a:rPr lang="ru-RU" dirty="0"/>
              <a:t> у </a:t>
            </a:r>
            <a:r>
              <a:rPr lang="ru-RU" dirty="0" err="1"/>
              <a:t>звітному</a:t>
            </a:r>
            <a:r>
              <a:rPr lang="ru-RU" dirty="0"/>
              <a:t> </a:t>
            </a:r>
            <a:r>
              <a:rPr lang="ru-RU" dirty="0" err="1"/>
              <a:t>періоді</a:t>
            </a:r>
            <a:r>
              <a:rPr lang="ru-RU" dirty="0"/>
              <a:t> </a:t>
            </a:r>
            <a:r>
              <a:rPr lang="ru-RU" dirty="0" err="1"/>
              <a:t>екологічного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906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Індикатори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сталого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розвитку</a:t>
            </a:r>
            <a:r>
              <a:rPr lang="ru-RU" dirty="0"/>
              <a:t> (</a:t>
            </a:r>
            <a:r>
              <a:rPr lang="ru-RU" dirty="0">
                <a:hlinkClick r:id="rId2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index</a:t>
            </a:r>
            <a:r>
              <a:rPr lang="ru-RU" i="1" dirty="0"/>
              <a:t> </a:t>
            </a:r>
            <a:r>
              <a:rPr lang="ru-RU" i="1" dirty="0" err="1"/>
              <a:t>of</a:t>
            </a:r>
            <a:r>
              <a:rPr lang="ru-RU" i="1" dirty="0"/>
              <a:t> </a:t>
            </a:r>
            <a:r>
              <a:rPr lang="ru-RU" i="1" dirty="0" err="1"/>
              <a:t>sustainable</a:t>
            </a:r>
            <a:r>
              <a:rPr lang="ru-RU" i="1" dirty="0"/>
              <a:t> </a:t>
            </a:r>
            <a:r>
              <a:rPr lang="ru-RU" i="1" dirty="0" err="1"/>
              <a:t>development</a:t>
            </a:r>
            <a:r>
              <a:rPr lang="ru-RU" dirty="0"/>
              <a:t>) — </a:t>
            </a:r>
            <a:r>
              <a:rPr lang="ru-RU" dirty="0" err="1" smtClean="0"/>
              <a:t>показники</a:t>
            </a:r>
            <a:r>
              <a:rPr lang="ru-RU" dirty="0" smtClean="0"/>
              <a:t> (</a:t>
            </a:r>
            <a:r>
              <a:rPr lang="ru-RU" dirty="0" err="1" smtClean="0"/>
              <a:t>які</a:t>
            </a:r>
            <a:r>
              <a:rPr lang="ru-RU" dirty="0" smtClean="0"/>
              <a:t>  </a:t>
            </a:r>
            <a:r>
              <a:rPr lang="ru-RU" dirty="0" err="1" smtClean="0"/>
              <a:t>виводяться</a:t>
            </a:r>
            <a:r>
              <a:rPr lang="ru-RU" dirty="0" smtClean="0"/>
              <a:t> з </a:t>
            </a:r>
            <a:r>
              <a:rPr lang="ru-RU" dirty="0" err="1" smtClean="0"/>
              <a:t>первинних</a:t>
            </a:r>
            <a:r>
              <a:rPr lang="ru-RU" dirty="0" smtClean="0"/>
              <a:t> </a:t>
            </a:r>
            <a:r>
              <a:rPr lang="ru-RU" dirty="0" err="1" smtClean="0"/>
              <a:t>даних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звичайно</a:t>
            </a:r>
            <a:r>
              <a:rPr lang="ru-RU" dirty="0" smtClean="0"/>
              <a:t> </a:t>
            </a:r>
            <a:r>
              <a:rPr lang="ru-RU" dirty="0" err="1" smtClean="0"/>
              <a:t>неможливо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для </a:t>
            </a:r>
            <a:r>
              <a:rPr lang="ru-RU" dirty="0" err="1" smtClean="0"/>
              <a:t>інтерпретації</a:t>
            </a:r>
            <a:r>
              <a:rPr lang="ru-RU" dirty="0" smtClean="0"/>
              <a:t> </a:t>
            </a:r>
            <a:r>
              <a:rPr lang="ru-RU" dirty="0" err="1" smtClean="0"/>
              <a:t>вимірів</a:t>
            </a:r>
            <a:r>
              <a:rPr lang="ru-RU" dirty="0" smtClean="0"/>
              <a:t>),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дозволяють</a:t>
            </a:r>
            <a:r>
              <a:rPr lang="ru-RU" dirty="0" smtClean="0"/>
              <a:t> знати стан та </a:t>
            </a:r>
            <a:r>
              <a:rPr lang="ru-RU" dirty="0" err="1" smtClean="0"/>
              <a:t>зміни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FF0000"/>
                </a:solidFill>
              </a:rPr>
              <a:t>в </a:t>
            </a:r>
            <a:r>
              <a:rPr lang="ru-RU" u="sng" dirty="0" err="1" smtClean="0">
                <a:solidFill>
                  <a:srgbClr val="FF0000"/>
                </a:solidFill>
              </a:rPr>
              <a:t>економічних</a:t>
            </a:r>
            <a:r>
              <a:rPr lang="ru-RU" u="sng" dirty="0" smtClean="0">
                <a:solidFill>
                  <a:srgbClr val="FF0000"/>
                </a:solidFill>
              </a:rPr>
              <a:t>, </a:t>
            </a:r>
            <a:r>
              <a:rPr lang="ru-RU" u="sng" dirty="0" err="1" smtClean="0">
                <a:solidFill>
                  <a:srgbClr val="FF0000"/>
                </a:solidFill>
              </a:rPr>
              <a:t>соціальних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або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екологічних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складових</a:t>
            </a:r>
            <a:r>
              <a:rPr lang="ru-RU" u="sng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 smtClean="0"/>
              <a:t>Основною метою </a:t>
            </a:r>
            <a:r>
              <a:rPr lang="ru-RU" dirty="0" err="1" smtClean="0"/>
              <a:t>введення</a:t>
            </a:r>
            <a:r>
              <a:rPr lang="ru-RU" dirty="0" smtClean="0"/>
              <a:t> </a:t>
            </a:r>
            <a:r>
              <a:rPr lang="ru-RU" dirty="0" err="1" smtClean="0"/>
              <a:t>індексів</a:t>
            </a:r>
            <a:r>
              <a:rPr lang="ru-RU" dirty="0" smtClean="0"/>
              <a:t> є </a:t>
            </a:r>
            <a:r>
              <a:rPr lang="ru-RU" dirty="0" err="1" smtClean="0"/>
              <a:t>оцінка</a:t>
            </a:r>
            <a:r>
              <a:rPr lang="ru-RU" dirty="0" smtClean="0"/>
              <a:t> </a:t>
            </a:r>
            <a:r>
              <a:rPr lang="ru-RU" dirty="0" err="1" smtClean="0"/>
              <a:t>ситуації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події</a:t>
            </a:r>
            <a:r>
              <a:rPr lang="ru-RU" dirty="0" smtClean="0"/>
              <a:t> для прогнозу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ситуації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склалася</a:t>
            </a:r>
            <a:r>
              <a:rPr lang="ru-RU" dirty="0" smtClean="0"/>
              <a:t> та </a:t>
            </a:r>
            <a:r>
              <a:rPr lang="ru-RU" dirty="0" err="1" smtClean="0"/>
              <a:t>розробки</a:t>
            </a:r>
            <a:r>
              <a:rPr lang="ru-RU" dirty="0" smtClean="0"/>
              <a:t> </a:t>
            </a:r>
            <a:r>
              <a:rPr lang="ru-RU" dirty="0" err="1" smtClean="0"/>
              <a:t>рішень</a:t>
            </a:r>
            <a:r>
              <a:rPr lang="ru-RU" dirty="0" smtClean="0"/>
              <a:t> </a:t>
            </a:r>
            <a:r>
              <a:rPr lang="ru-RU" dirty="0" err="1" smtClean="0"/>
              <a:t>існуючих</a:t>
            </a:r>
            <a:r>
              <a:rPr lang="ru-RU" dirty="0" smtClean="0"/>
              <a:t> проблем.</a:t>
            </a:r>
          </a:p>
          <a:p>
            <a:r>
              <a:rPr lang="ru-RU" dirty="0" smtClean="0"/>
              <a:t>На </a:t>
            </a:r>
            <a:r>
              <a:rPr lang="ru-RU" dirty="0" err="1" smtClean="0"/>
              <a:t>даний</a:t>
            </a:r>
            <a:r>
              <a:rPr lang="ru-RU" dirty="0" smtClean="0"/>
              <a:t> час </a:t>
            </a:r>
            <a:r>
              <a:rPr lang="ru-RU" dirty="0" err="1" smtClean="0"/>
              <a:t>відсутні</a:t>
            </a:r>
            <a:r>
              <a:rPr lang="ru-RU" dirty="0" smtClean="0"/>
              <a:t> </a:t>
            </a:r>
            <a:r>
              <a:rPr lang="ru-RU" dirty="0" err="1" smtClean="0"/>
              <a:t>обосновані</a:t>
            </a:r>
            <a:r>
              <a:rPr lang="ru-RU" dirty="0" smtClean="0"/>
              <a:t> </a:t>
            </a:r>
            <a:r>
              <a:rPr lang="ru-RU" dirty="0" err="1" smtClean="0"/>
              <a:t>кількісні</a:t>
            </a:r>
            <a:r>
              <a:rPr lang="ru-RU" dirty="0" smtClean="0"/>
              <a:t> </a:t>
            </a:r>
            <a:r>
              <a:rPr lang="ru-RU" dirty="0" err="1" smtClean="0"/>
              <a:t>критерії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дозволяють</a:t>
            </a:r>
            <a:r>
              <a:rPr lang="ru-RU" dirty="0" smtClean="0"/>
              <a:t> </a:t>
            </a:r>
            <a:r>
              <a:rPr lang="ru-RU" dirty="0" err="1" smtClean="0"/>
              <a:t>вимірювати</a:t>
            </a:r>
            <a:r>
              <a:rPr lang="ru-RU" dirty="0" smtClean="0"/>
              <a:t> </a:t>
            </a:r>
            <a:r>
              <a:rPr lang="ru-RU" dirty="0" err="1" smtClean="0"/>
              <a:t>ступінь</a:t>
            </a:r>
            <a:r>
              <a:rPr lang="ru-RU" dirty="0" smtClean="0"/>
              <a:t> </a:t>
            </a:r>
            <a:r>
              <a:rPr lang="ru-RU" dirty="0" err="1" smtClean="0"/>
              <a:t>сталості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держав,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регіонів</a:t>
            </a:r>
            <a:r>
              <a:rPr lang="ru-RU" dirty="0" smtClean="0"/>
              <a:t> та </a:t>
            </a:r>
            <a:r>
              <a:rPr lang="ru-RU" dirty="0" err="1" smtClean="0"/>
              <a:t>територій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0061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err="1">
                <a:solidFill>
                  <a:srgbClr val="FF0000"/>
                </a:solidFill>
              </a:rPr>
              <a:t>Економічний</a:t>
            </a:r>
            <a:r>
              <a:rPr lang="ru-RU" b="1" u="sng" dirty="0">
                <a:solidFill>
                  <a:srgbClr val="FF0000"/>
                </a:solidFill>
              </a:rPr>
              <a:t> </a:t>
            </a:r>
            <a:r>
              <a:rPr lang="ru-RU" b="1" u="sng" dirty="0" err="1">
                <a:solidFill>
                  <a:srgbClr val="FF0000"/>
                </a:solidFill>
              </a:rPr>
              <a:t>складник</a:t>
            </a:r>
            <a:r>
              <a:rPr lang="ru-RU" b="1" u="sng" dirty="0">
                <a:solidFill>
                  <a:srgbClr val="FF0000"/>
                </a:solidFill>
              </a:rPr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оціненою</a:t>
            </a:r>
            <a:r>
              <a:rPr lang="ru-RU" dirty="0"/>
              <a:t> за </a:t>
            </a:r>
            <a:r>
              <a:rPr lang="ru-RU" dirty="0" err="1"/>
              <a:t>індексами</a:t>
            </a:r>
            <a:r>
              <a:rPr lang="ru-RU" dirty="0"/>
              <a:t> </a:t>
            </a:r>
            <a:r>
              <a:rPr lang="ru-RU" dirty="0" err="1"/>
              <a:t>продовольчої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,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свободи</a:t>
            </a:r>
            <a:r>
              <a:rPr lang="ru-RU" dirty="0"/>
              <a:t> та </a:t>
            </a:r>
            <a:r>
              <a:rPr lang="ru-RU" dirty="0" err="1"/>
              <a:t>процвітання</a:t>
            </a:r>
            <a:r>
              <a:rPr lang="ru-RU" dirty="0"/>
              <a:t>. </a:t>
            </a:r>
            <a:r>
              <a:rPr lang="ru-RU" dirty="0" err="1"/>
              <a:t>Продовольча</a:t>
            </a:r>
            <a:r>
              <a:rPr lang="ru-RU" dirty="0"/>
              <a:t> </a:t>
            </a:r>
            <a:r>
              <a:rPr lang="ru-RU" dirty="0" err="1"/>
              <a:t>безпека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головних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соціально-економічного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</a:t>
            </a:r>
            <a:r>
              <a:rPr lang="ru-RU" dirty="0" err="1"/>
              <a:t>Глобальний</a:t>
            </a:r>
            <a:r>
              <a:rPr lang="ru-RU" dirty="0"/>
              <a:t>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продовольчої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враховує</a:t>
            </a:r>
            <a:r>
              <a:rPr lang="ru-RU" dirty="0"/>
              <a:t> 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як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доступності</a:t>
            </a:r>
            <a:r>
              <a:rPr lang="ru-RU" dirty="0"/>
              <a:t> та </a:t>
            </a:r>
            <a:r>
              <a:rPr lang="ru-RU" dirty="0" err="1"/>
              <a:t>споживання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; </a:t>
            </a:r>
            <a:r>
              <a:rPr lang="ru-RU" dirty="0" err="1"/>
              <a:t>наявність</a:t>
            </a:r>
            <a:r>
              <a:rPr lang="ru-RU" dirty="0"/>
              <a:t> і </a:t>
            </a:r>
            <a:r>
              <a:rPr lang="ru-RU" dirty="0" err="1"/>
              <a:t>достатність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;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і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. </a:t>
            </a:r>
            <a:r>
              <a:rPr lang="ru-RU" dirty="0" err="1"/>
              <a:t>Інтегрований</a:t>
            </a:r>
            <a:r>
              <a:rPr lang="ru-RU" dirty="0"/>
              <a:t> </a:t>
            </a:r>
            <a:r>
              <a:rPr lang="ru-RU" dirty="0" err="1"/>
              <a:t>звіт</a:t>
            </a:r>
            <a:r>
              <a:rPr lang="ru-RU" dirty="0"/>
              <a:t> повинен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біологічні</a:t>
            </a:r>
            <a:r>
              <a:rPr lang="ru-RU" dirty="0"/>
              <a:t> </a:t>
            </a:r>
            <a:r>
              <a:rPr lang="ru-RU" dirty="0" err="1"/>
              <a:t>активи</a:t>
            </a:r>
            <a:r>
              <a:rPr lang="ru-RU" dirty="0"/>
              <a:t>, </a:t>
            </a:r>
            <a:r>
              <a:rPr lang="ru-RU" dirty="0" err="1"/>
              <a:t>інвестиції</a:t>
            </a:r>
            <a:r>
              <a:rPr lang="ru-RU" dirty="0"/>
              <a:t> в </a:t>
            </a:r>
            <a:r>
              <a:rPr lang="ru-RU" dirty="0" err="1"/>
              <a:t>сільське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,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сертифікатів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en-US" dirty="0"/>
              <a:t>ISO 9000 </a:t>
            </a:r>
            <a:r>
              <a:rPr lang="ru-RU" dirty="0"/>
              <a:t>у </a:t>
            </a:r>
            <a:r>
              <a:rPr lang="ru-RU" dirty="0" err="1"/>
              <a:t>харчовій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та </a:t>
            </a:r>
            <a:r>
              <a:rPr lang="ru-RU" dirty="0" err="1"/>
              <a:t>сертифікатів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менеджменту </a:t>
            </a:r>
            <a:r>
              <a:rPr lang="ru-RU" dirty="0" err="1"/>
              <a:t>харчової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, </a:t>
            </a:r>
            <a:r>
              <a:rPr lang="ru-RU" dirty="0" err="1"/>
              <a:t>мотиваційні</a:t>
            </a:r>
            <a:r>
              <a:rPr lang="ru-RU" dirty="0"/>
              <a:t> заходи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 smtClean="0"/>
              <a:t>безкоштовного</a:t>
            </a:r>
            <a:r>
              <a:rPr lang="ru-RU" dirty="0" smtClean="0"/>
              <a:t> та </a:t>
            </a:r>
            <a:r>
              <a:rPr lang="ru-RU" dirty="0" err="1" smtClean="0"/>
              <a:t>пільгового</a:t>
            </a:r>
            <a:r>
              <a:rPr lang="ru-RU" dirty="0" smtClean="0"/>
              <a:t> </a:t>
            </a:r>
            <a:r>
              <a:rPr lang="ru-RU" dirty="0" err="1" smtClean="0"/>
              <a:t>харчування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91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2016 р.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визначення</a:t>
            </a:r>
            <a:r>
              <a:rPr lang="ru-RU" dirty="0"/>
              <a:t> рейтингу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сильних</a:t>
            </a:r>
            <a:r>
              <a:rPr lang="ru-RU" dirty="0"/>
              <a:t> </a:t>
            </a:r>
            <a:r>
              <a:rPr lang="ru-RU" dirty="0" err="1"/>
              <a:t>аспектів</a:t>
            </a:r>
            <a:r>
              <a:rPr lang="ru-RU" dirty="0"/>
              <a:t> (</a:t>
            </a:r>
            <a:r>
              <a:rPr lang="ru-RU" dirty="0" err="1"/>
              <a:t>кількісна</a:t>
            </a:r>
            <a:r>
              <a:rPr lang="ru-RU" dirty="0"/>
              <a:t> характеристика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75 </a:t>
            </a:r>
            <a:r>
              <a:rPr lang="ru-RU" dirty="0" err="1"/>
              <a:t>пунктів</a:t>
            </a:r>
            <a:r>
              <a:rPr lang="ru-RU" dirty="0"/>
              <a:t>)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названі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: </a:t>
            </a:r>
            <a:r>
              <a:rPr lang="ru-RU" dirty="0" err="1"/>
              <a:t>невисока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яке </a:t>
            </a:r>
            <a:r>
              <a:rPr lang="ru-RU" dirty="0" err="1"/>
              <a:t>перебуває</a:t>
            </a:r>
            <a:r>
              <a:rPr lang="ru-RU" dirty="0"/>
              <a:t> за </a:t>
            </a:r>
            <a:r>
              <a:rPr lang="ru-RU" dirty="0" err="1"/>
              <a:t>глобальної</a:t>
            </a:r>
            <a:r>
              <a:rPr lang="ru-RU" dirty="0"/>
              <a:t> </a:t>
            </a:r>
            <a:r>
              <a:rPr lang="ru-RU" dirty="0" err="1"/>
              <a:t>межею</a:t>
            </a:r>
            <a:r>
              <a:rPr lang="ru-RU" dirty="0"/>
              <a:t> </a:t>
            </a:r>
            <a:r>
              <a:rPr lang="ru-RU" dirty="0" err="1"/>
              <a:t>бідності</a:t>
            </a:r>
            <a:r>
              <a:rPr lang="ru-RU" dirty="0"/>
              <a:t> (</a:t>
            </a:r>
            <a:r>
              <a:rPr lang="ru-RU" dirty="0" err="1"/>
              <a:t>витрачає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$1,90 за день на особу), </a:t>
            </a:r>
            <a:r>
              <a:rPr lang="ru-RU" dirty="0" err="1"/>
              <a:t>безпека</a:t>
            </a:r>
            <a:r>
              <a:rPr lang="ru-RU" dirty="0"/>
              <a:t> </a:t>
            </a:r>
            <a:r>
              <a:rPr lang="ru-RU" dirty="0" err="1"/>
              <a:t>продовольства</a:t>
            </a:r>
            <a:r>
              <a:rPr lang="ru-RU" dirty="0"/>
              <a:t>, </a:t>
            </a:r>
            <a:r>
              <a:rPr lang="ru-RU" dirty="0" err="1"/>
              <a:t>невисокі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продовольства</a:t>
            </a:r>
            <a:r>
              <a:rPr lang="ru-RU" dirty="0"/>
              <a:t>, </a:t>
            </a:r>
            <a:r>
              <a:rPr lang="ru-RU" dirty="0" err="1"/>
              <a:t>низькі</a:t>
            </a:r>
            <a:r>
              <a:rPr lang="ru-RU" dirty="0"/>
              <a:t> </a:t>
            </a:r>
            <a:r>
              <a:rPr lang="ru-RU" dirty="0" err="1"/>
              <a:t>ввізні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, </a:t>
            </a:r>
            <a:r>
              <a:rPr lang="ru-RU" dirty="0" err="1"/>
              <a:t>достатнє</a:t>
            </a:r>
            <a:r>
              <a:rPr lang="ru-RU" dirty="0"/>
              <a:t> </a:t>
            </a:r>
            <a:r>
              <a:rPr lang="ru-RU" dirty="0" err="1"/>
              <a:t>постачання</a:t>
            </a:r>
            <a:r>
              <a:rPr lang="ru-RU" dirty="0"/>
              <a:t> та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продовольства</a:t>
            </a:r>
            <a:r>
              <a:rPr lang="ru-RU" dirty="0"/>
              <a:t>. </a:t>
            </a:r>
            <a:r>
              <a:rPr lang="ru-RU" dirty="0" err="1"/>
              <a:t>Слабкими</a:t>
            </a:r>
            <a:r>
              <a:rPr lang="ru-RU" dirty="0"/>
              <a:t> сторонами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названі</a:t>
            </a:r>
            <a:r>
              <a:rPr lang="ru-RU" dirty="0"/>
              <a:t>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, </a:t>
            </a:r>
            <a:r>
              <a:rPr lang="ru-RU" dirty="0" err="1"/>
              <a:t>ризики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нестабільності</a:t>
            </a:r>
            <a:r>
              <a:rPr lang="ru-RU" dirty="0"/>
              <a:t>, </a:t>
            </a:r>
            <a:r>
              <a:rPr lang="ru-RU" dirty="0" err="1"/>
              <a:t>низьке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ВВП на душу </a:t>
            </a:r>
            <a:r>
              <a:rPr lang="ru-RU" dirty="0" err="1" smtClean="0"/>
              <a:t>населення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627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свободи</a:t>
            </a:r>
            <a:r>
              <a:rPr lang="ru-RU" dirty="0"/>
              <a:t> </a:t>
            </a:r>
            <a:r>
              <a:rPr lang="ru-RU" dirty="0" err="1"/>
              <a:t>розраховується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10 </a:t>
            </a:r>
            <a:r>
              <a:rPr lang="ru-RU" dirty="0" err="1"/>
              <a:t>кількісних</a:t>
            </a:r>
            <a:r>
              <a:rPr lang="ru-RU" dirty="0"/>
              <a:t> і </a:t>
            </a:r>
            <a:r>
              <a:rPr lang="ru-RU" dirty="0" err="1"/>
              <a:t>якісних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, </a:t>
            </a:r>
            <a:r>
              <a:rPr lang="ru-RU" dirty="0" err="1"/>
              <a:t>згрупованих</a:t>
            </a:r>
            <a:r>
              <a:rPr lang="ru-RU" dirty="0"/>
              <a:t> у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широкі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свободи</a:t>
            </a:r>
            <a:r>
              <a:rPr lang="ru-RU" dirty="0"/>
              <a:t>: верховенство права (</a:t>
            </a:r>
            <a:r>
              <a:rPr lang="ru-RU" dirty="0" err="1"/>
              <a:t>захист</a:t>
            </a:r>
            <a:r>
              <a:rPr lang="ru-RU" dirty="0"/>
              <a:t> прав </a:t>
            </a:r>
            <a:r>
              <a:rPr lang="ru-RU" dirty="0" err="1"/>
              <a:t>власності</a:t>
            </a:r>
            <a:r>
              <a:rPr lang="ru-RU" dirty="0"/>
              <a:t>, свобода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); </a:t>
            </a:r>
            <a:r>
              <a:rPr lang="ru-RU" dirty="0" err="1"/>
              <a:t>обмеження</a:t>
            </a:r>
            <a:r>
              <a:rPr lang="ru-RU" dirty="0"/>
              <a:t> уряду (</a:t>
            </a:r>
            <a:r>
              <a:rPr lang="ru-RU" dirty="0" err="1"/>
              <a:t>фіскальна</a:t>
            </a:r>
            <a:r>
              <a:rPr lang="ru-RU" dirty="0"/>
              <a:t> свобода,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); </a:t>
            </a:r>
            <a:r>
              <a:rPr lang="ru-RU" dirty="0" err="1"/>
              <a:t>регуляторна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(свобода </a:t>
            </a:r>
            <a:r>
              <a:rPr lang="ru-RU" dirty="0" err="1"/>
              <a:t>бізнесу</a:t>
            </a:r>
            <a:r>
              <a:rPr lang="ru-RU" dirty="0"/>
              <a:t>, свобода ринку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монетарна</a:t>
            </a:r>
            <a:r>
              <a:rPr lang="ru-RU" dirty="0"/>
              <a:t> свобода); </a:t>
            </a:r>
            <a:r>
              <a:rPr lang="ru-RU" dirty="0" err="1"/>
              <a:t>відкритість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(свобода </a:t>
            </a:r>
            <a:r>
              <a:rPr lang="ru-RU" dirty="0" err="1"/>
              <a:t>торгівлі</a:t>
            </a:r>
            <a:r>
              <a:rPr lang="ru-RU" dirty="0"/>
              <a:t>, свобода </a:t>
            </a:r>
            <a:r>
              <a:rPr lang="ru-RU" dirty="0" err="1"/>
              <a:t>інвестицій</a:t>
            </a:r>
            <a:r>
              <a:rPr lang="ru-RU" dirty="0"/>
              <a:t>, </a:t>
            </a:r>
            <a:r>
              <a:rPr lang="ru-RU" dirty="0" err="1"/>
              <a:t>фінансова</a:t>
            </a:r>
            <a:r>
              <a:rPr lang="ru-RU" dirty="0"/>
              <a:t> свобода). </a:t>
            </a:r>
            <a:r>
              <a:rPr lang="ru-RU" dirty="0" err="1"/>
              <a:t>Кожна</a:t>
            </a:r>
            <a:r>
              <a:rPr lang="ru-RU" dirty="0"/>
              <a:t> з десяти </a:t>
            </a:r>
            <a:r>
              <a:rPr lang="ru-RU" dirty="0" err="1"/>
              <a:t>економічних</a:t>
            </a:r>
            <a:r>
              <a:rPr lang="ru-RU" dirty="0"/>
              <a:t> свобод у рамках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 </a:t>
            </a:r>
            <a:r>
              <a:rPr lang="ru-RU" dirty="0" err="1"/>
              <a:t>оцінюється</a:t>
            </a:r>
            <a:r>
              <a:rPr lang="ru-RU" dirty="0"/>
              <a:t> за шкалою </a:t>
            </a:r>
            <a:r>
              <a:rPr lang="ru-RU" dirty="0" err="1"/>
              <a:t>від</a:t>
            </a:r>
            <a:r>
              <a:rPr lang="ru-RU" dirty="0"/>
              <a:t> 0 до 100 </a:t>
            </a:r>
            <a:r>
              <a:rPr lang="ru-RU" dirty="0" err="1"/>
              <a:t>балів</a:t>
            </a:r>
            <a:r>
              <a:rPr lang="ru-RU" dirty="0"/>
              <a:t> (табл. 2). </a:t>
            </a:r>
            <a:r>
              <a:rPr lang="ru-RU" dirty="0" err="1"/>
              <a:t>Україна</a:t>
            </a:r>
            <a:r>
              <a:rPr lang="ru-RU" dirty="0"/>
              <a:t> в 2016 р. в </a:t>
            </a:r>
            <a:r>
              <a:rPr lang="ru-RU" dirty="0" err="1"/>
              <a:t>рейтинговій</a:t>
            </a:r>
            <a:r>
              <a:rPr lang="ru-RU" dirty="0"/>
              <a:t> </a:t>
            </a:r>
            <a:r>
              <a:rPr lang="ru-RU" dirty="0" err="1"/>
              <a:t>оцінці</a:t>
            </a:r>
            <a:r>
              <a:rPr lang="ru-RU" dirty="0"/>
              <a:t> </a:t>
            </a:r>
            <a:r>
              <a:rPr lang="ru-RU" dirty="0" err="1"/>
              <a:t>посіла</a:t>
            </a:r>
            <a:r>
              <a:rPr lang="ru-RU" dirty="0"/>
              <a:t> 162-е </a:t>
            </a:r>
            <a:r>
              <a:rPr lang="ru-RU" dirty="0" err="1"/>
              <a:t>місце</a:t>
            </a:r>
            <a:r>
              <a:rPr lang="ru-RU" dirty="0"/>
              <a:t> з-</a:t>
            </a:r>
            <a:r>
              <a:rPr lang="ru-RU" dirty="0" err="1"/>
              <a:t>поміж</a:t>
            </a:r>
            <a:r>
              <a:rPr lang="ru-RU" dirty="0"/>
              <a:t> 178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і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країною</a:t>
            </a:r>
            <a:r>
              <a:rPr lang="ru-RU" dirty="0"/>
              <a:t> з </a:t>
            </a:r>
            <a:r>
              <a:rPr lang="ru-RU" dirty="0" err="1"/>
              <a:t>невільною</a:t>
            </a:r>
            <a:r>
              <a:rPr lang="ru-RU" dirty="0"/>
              <a:t> </a:t>
            </a:r>
            <a:r>
              <a:rPr lang="ru-RU" dirty="0" err="1"/>
              <a:t>економікою</a:t>
            </a:r>
            <a:r>
              <a:rPr lang="ru-RU" dirty="0"/>
              <a:t> –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свободи</a:t>
            </a:r>
            <a:r>
              <a:rPr lang="ru-RU" dirty="0"/>
              <a:t> становить 46,8 </a:t>
            </a:r>
            <a:r>
              <a:rPr lang="ru-RU" dirty="0" err="1"/>
              <a:t>балів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100 </a:t>
            </a:r>
            <a:r>
              <a:rPr lang="ru-RU" dirty="0" err="1"/>
              <a:t>можливих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60835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7759" y="1825625"/>
            <a:ext cx="92564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91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006" y="531223"/>
            <a:ext cx="11982993" cy="564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39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Руководство по применению экологических показателей в странах Восточной Европы, Кавказа и Центральной Азии и Руководство по подготовке оценочных докладов по охране окружающей среды, основанных на применении экологических показателей в странах Восточной Европы, Кавказа и Центральной Азии, которые были одобрены Комитетом ЕЭК ООН по экологической политике в мае 2007 года и направлены на Шестую конференцию министров "Окружающая среда для Европы" (Белград, Сербия, октябрь 2007 года).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Два основних підходу до побудови індексів та індикаторів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1.Побудова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індикаторів</a:t>
            </a:r>
            <a:r>
              <a:rPr lang="ru-RU" dirty="0" smtClean="0"/>
              <a:t>,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 можно </a:t>
            </a:r>
            <a:r>
              <a:rPr lang="ru-RU" dirty="0" err="1" smtClean="0"/>
              <a:t>судити</a:t>
            </a:r>
            <a:r>
              <a:rPr lang="ru-RU" dirty="0" smtClean="0"/>
              <a:t> про </a:t>
            </a:r>
            <a:r>
              <a:rPr lang="ru-RU" dirty="0" err="1" smtClean="0"/>
              <a:t>окремі</a:t>
            </a:r>
            <a:r>
              <a:rPr lang="ru-RU" dirty="0" smtClean="0"/>
              <a:t> </a:t>
            </a:r>
            <a:r>
              <a:rPr lang="ru-RU" dirty="0" err="1" smtClean="0"/>
              <a:t>аспекти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: </a:t>
            </a:r>
            <a:r>
              <a:rPr lang="ru-RU" dirty="0" err="1" smtClean="0"/>
              <a:t>екологічних</a:t>
            </a:r>
            <a:r>
              <a:rPr lang="ru-RU" dirty="0" smtClean="0"/>
              <a:t>, </a:t>
            </a:r>
            <a:r>
              <a:rPr lang="ru-RU" dirty="0" err="1" smtClean="0"/>
              <a:t>соціальних</a:t>
            </a:r>
            <a:r>
              <a:rPr lang="ru-RU" dirty="0" smtClean="0"/>
              <a:t>, </a:t>
            </a:r>
            <a:r>
              <a:rPr lang="ru-RU" dirty="0" err="1" smtClean="0"/>
              <a:t>економічних</a:t>
            </a:r>
            <a:r>
              <a:rPr lang="ru-RU" dirty="0" smtClean="0"/>
              <a:t> та </a:t>
            </a:r>
            <a:r>
              <a:rPr lang="ru-RU" dirty="0" err="1" smtClean="0"/>
              <a:t>інш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Визначаються</a:t>
            </a:r>
            <a:r>
              <a:rPr lang="ru-RU" dirty="0" smtClean="0"/>
              <a:t> </a:t>
            </a:r>
            <a:r>
              <a:rPr lang="ru-RU" dirty="0" err="1" smtClean="0"/>
              <a:t>інтегральні</a:t>
            </a:r>
            <a:r>
              <a:rPr lang="ru-RU" dirty="0" smtClean="0"/>
              <a:t>  </a:t>
            </a:r>
            <a:r>
              <a:rPr lang="ru-RU" dirty="0" err="1" smtClean="0"/>
              <a:t>узагальнені</a:t>
            </a:r>
            <a:r>
              <a:rPr lang="ru-RU" dirty="0" smtClean="0"/>
              <a:t> </a:t>
            </a:r>
            <a:r>
              <a:rPr lang="ru-RU" dirty="0" err="1" smtClean="0"/>
              <a:t>індекси</a:t>
            </a:r>
            <a:r>
              <a:rPr lang="ru-RU" dirty="0" smtClean="0"/>
              <a:t>,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можно </a:t>
            </a:r>
            <a:r>
              <a:rPr lang="ru-RU" dirty="0"/>
              <a:t>комплексно </a:t>
            </a:r>
            <a:r>
              <a:rPr lang="ru-RU" dirty="0" err="1" smtClean="0"/>
              <a:t>судити</a:t>
            </a:r>
            <a:r>
              <a:rPr lang="ru-RU" dirty="0" smtClean="0"/>
              <a:t> про </a:t>
            </a:r>
            <a:r>
              <a:rPr lang="ru-RU" dirty="0" err="1" smtClean="0"/>
              <a:t>розвиток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регіону</a:t>
            </a:r>
            <a:r>
              <a:rPr lang="ru-RU" dirty="0" smtClean="0"/>
              <a:t>. </a:t>
            </a:r>
            <a:r>
              <a:rPr lang="ru-RU" dirty="0" err="1" smtClean="0"/>
              <a:t>Основна</a:t>
            </a:r>
            <a:r>
              <a:rPr lang="ru-RU" dirty="0" smtClean="0"/>
              <a:t> </a:t>
            </a:r>
            <a:r>
              <a:rPr lang="ru-RU" dirty="0" err="1" smtClean="0"/>
              <a:t>складність</a:t>
            </a:r>
            <a:r>
              <a:rPr lang="ru-RU" dirty="0" smtClean="0"/>
              <a:t> </a:t>
            </a:r>
            <a:r>
              <a:rPr lang="ru-RU" dirty="0"/>
              <a:t>при </a:t>
            </a:r>
            <a:r>
              <a:rPr lang="ru-RU" dirty="0" err="1" smtClean="0"/>
              <a:t>узагальненні</a:t>
            </a:r>
            <a:r>
              <a:rPr lang="ru-RU" dirty="0" smtClean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  </a:t>
            </a:r>
            <a:r>
              <a:rPr lang="ru-RU" dirty="0"/>
              <a:t>в </a:t>
            </a:r>
            <a:r>
              <a:rPr lang="ru-RU" dirty="0" err="1" smtClean="0"/>
              <a:t>індекси</a:t>
            </a:r>
            <a:r>
              <a:rPr lang="ru-RU" dirty="0" smtClean="0"/>
              <a:t> </a:t>
            </a:r>
            <a:r>
              <a:rPr lang="ru-RU" dirty="0" err="1" smtClean="0"/>
              <a:t>складається</a:t>
            </a:r>
            <a:r>
              <a:rPr lang="ru-RU" dirty="0" smtClean="0"/>
              <a:t> у </a:t>
            </a:r>
            <a:r>
              <a:rPr lang="ru-RU" dirty="0" err="1" smtClean="0"/>
              <a:t>визначенні</a:t>
            </a:r>
            <a:r>
              <a:rPr lang="ru-RU" dirty="0" smtClean="0"/>
              <a:t> </a:t>
            </a:r>
            <a:r>
              <a:rPr lang="ru-RU" dirty="0" err="1" smtClean="0"/>
              <a:t>вагових</a:t>
            </a:r>
            <a:r>
              <a:rPr lang="ru-RU" dirty="0" smtClean="0"/>
              <a:t> </a:t>
            </a:r>
            <a:r>
              <a:rPr lang="ru-RU" dirty="0" err="1" smtClean="0"/>
              <a:t>коефіцієнтів</a:t>
            </a:r>
            <a:r>
              <a:rPr lang="ru-RU" dirty="0" smtClean="0"/>
              <a:t> без </a:t>
            </a:r>
            <a:r>
              <a:rPr lang="ru-RU" dirty="0" err="1" smtClean="0"/>
              <a:t>втрати</a:t>
            </a:r>
            <a:r>
              <a:rPr lang="ru-RU" dirty="0" smtClean="0"/>
              <a:t> </a:t>
            </a:r>
            <a:r>
              <a:rPr lang="ru-RU" dirty="0" err="1" smtClean="0"/>
              <a:t>значимості</a:t>
            </a:r>
            <a:r>
              <a:rPr lang="ru-RU" dirty="0" smtClean="0"/>
              <a:t>  та </a:t>
            </a:r>
            <a:r>
              <a:rPr lang="ru-RU" dirty="0" err="1" smtClean="0"/>
              <a:t>зайвої</a:t>
            </a:r>
            <a:r>
              <a:rPr lang="ru-RU" dirty="0" smtClean="0"/>
              <a:t> </a:t>
            </a:r>
            <a:r>
              <a:rPr lang="ru-RU" dirty="0" err="1" smtClean="0"/>
              <a:t>суб’єктивності</a:t>
            </a:r>
            <a:r>
              <a:rPr lang="ru-RU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565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126" y="500062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Зазвичай узагальнені показники підрозділяються на наступні групи:</a:t>
            </a:r>
            <a:endParaRPr lang="en-US" dirty="0" smtClean="0"/>
          </a:p>
          <a:p>
            <a:r>
              <a:rPr lang="uk-UA" dirty="0" smtClean="0"/>
              <a:t>1.соціально-економічні;</a:t>
            </a:r>
          </a:p>
          <a:p>
            <a:r>
              <a:rPr lang="uk-UA" dirty="0" smtClean="0"/>
              <a:t>2. еколого-економічні;</a:t>
            </a:r>
          </a:p>
          <a:p>
            <a:r>
              <a:rPr lang="uk-UA" dirty="0" smtClean="0"/>
              <a:t>3. соціально-екологічні;</a:t>
            </a:r>
          </a:p>
          <a:p>
            <a:r>
              <a:rPr lang="uk-UA" dirty="0" smtClean="0"/>
              <a:t>4. еколого-</a:t>
            </a:r>
            <a:r>
              <a:rPr lang="uk-UA" dirty="0" err="1" smtClean="0"/>
              <a:t>соціо</a:t>
            </a:r>
            <a:r>
              <a:rPr lang="uk-UA" dirty="0" smtClean="0"/>
              <a:t>-екологічні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121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Система </a:t>
            </a:r>
            <a:r>
              <a:rPr lang="ru-RU" b="1" dirty="0" err="1">
                <a:solidFill>
                  <a:srgbClr val="FF0000"/>
                </a:solidFill>
              </a:rPr>
              <a:t>індикаторів</a:t>
            </a:r>
            <a:r>
              <a:rPr lang="ru-RU" b="1" dirty="0">
                <a:solidFill>
                  <a:srgbClr val="FF0000"/>
                </a:solidFill>
              </a:rPr>
              <a:t> </a:t>
            </a:r>
            <a:r>
              <a:rPr lang="ru-RU" b="1" dirty="0">
                <a:solidFill>
                  <a:srgbClr val="FF0000"/>
                </a:solidFill>
                <a:hlinkClick r:id="rId2" tooltip="Організація економічного співробітництва та розвитку"/>
              </a:rPr>
              <a:t>ОЕСР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/>
              <a:t>Широке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отримала</a:t>
            </a:r>
            <a:r>
              <a:rPr lang="ru-RU" dirty="0"/>
              <a:t> система </a:t>
            </a:r>
            <a:r>
              <a:rPr lang="ru-RU" dirty="0" err="1"/>
              <a:t>еко-індикаторів</a:t>
            </a:r>
            <a:r>
              <a:rPr lang="ru-RU" dirty="0"/>
              <a:t> </a:t>
            </a:r>
            <a:r>
              <a:rPr lang="ru-RU" dirty="0" err="1">
                <a:hlinkClick r:id="rId2" tooltip="Організація економічного співробітництва та розвитку"/>
              </a:rPr>
              <a:t>Організації</a:t>
            </a:r>
            <a:r>
              <a:rPr lang="ru-RU" dirty="0">
                <a:hlinkClick r:id="rId2" tooltip="Організація економічного співробітництва та розвитку"/>
              </a:rPr>
              <a:t> </a:t>
            </a:r>
            <a:r>
              <a:rPr lang="ru-RU" dirty="0" err="1">
                <a:hlinkClick r:id="rId2" tooltip="Організація економічного співробітництва та розвитку"/>
              </a:rPr>
              <a:t>економічного</a:t>
            </a:r>
            <a:r>
              <a:rPr lang="ru-RU" dirty="0">
                <a:hlinkClick r:id="rId2" tooltip="Організація економічного співробітництва та розвитку"/>
              </a:rPr>
              <a:t> </a:t>
            </a:r>
            <a:r>
              <a:rPr lang="ru-RU" dirty="0" err="1">
                <a:hlinkClick r:id="rId2" tooltip="Організація економічного співробітництва та розвитку"/>
              </a:rPr>
              <a:t>співробітництва</a:t>
            </a:r>
            <a:r>
              <a:rPr lang="ru-RU" dirty="0">
                <a:hlinkClick r:id="rId2" tooltip="Організація економічного співробітництва та розвитку"/>
              </a:rPr>
              <a:t> та </a:t>
            </a:r>
            <a:r>
              <a:rPr lang="ru-RU" dirty="0" err="1">
                <a:hlinkClick r:id="rId2" tooltip="Організація економічного співробітництва та розвитку"/>
              </a:rPr>
              <a:t>розвитку</a:t>
            </a:r>
            <a:r>
              <a:rPr lang="ru-RU" dirty="0"/>
              <a:t> (ОЕСР). Вони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:</a:t>
            </a:r>
          </a:p>
          <a:p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для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в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;</a:t>
            </a:r>
          </a:p>
          <a:p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наборів</a:t>
            </a:r>
            <a:r>
              <a:rPr lang="ru-RU" dirty="0"/>
              <a:t> </a:t>
            </a:r>
            <a:r>
              <a:rPr lang="ru-RU" dirty="0" err="1"/>
              <a:t>галузевих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 </a:t>
            </a:r>
            <a:r>
              <a:rPr lang="ru-RU" dirty="0" err="1"/>
              <a:t>природоохоронних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 в </a:t>
            </a:r>
            <a:r>
              <a:rPr lang="ru-RU" dirty="0" err="1"/>
              <a:t>галузеву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;</a:t>
            </a:r>
          </a:p>
          <a:p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виводяться</a:t>
            </a:r>
            <a:r>
              <a:rPr lang="ru-RU" dirty="0"/>
              <a:t> з </a:t>
            </a:r>
            <a:r>
              <a:rPr lang="ru-RU" dirty="0" err="1"/>
              <a:t>природоохоронної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 — для </a:t>
            </a:r>
            <a:r>
              <a:rPr lang="ru-RU" dirty="0" err="1"/>
              <a:t>забезпечення</a:t>
            </a:r>
            <a:r>
              <a:rPr lang="ru-RU" dirty="0"/>
              <a:t> як </a:t>
            </a:r>
            <a:r>
              <a:rPr lang="ru-RU" dirty="0" err="1"/>
              <a:t>включення</a:t>
            </a:r>
            <a:r>
              <a:rPr lang="ru-RU" dirty="0"/>
              <a:t> </a:t>
            </a:r>
            <a:r>
              <a:rPr lang="ru-RU" dirty="0" err="1"/>
              <a:t>природоохоронних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 в </a:t>
            </a:r>
            <a:r>
              <a:rPr lang="ru-RU" dirty="0" err="1"/>
              <a:t>галузеву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, так і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стійкості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.</a:t>
            </a:r>
          </a:p>
          <a:p>
            <a:r>
              <a:rPr lang="ru-RU" dirty="0"/>
              <a:t>Система </a:t>
            </a:r>
            <a:r>
              <a:rPr lang="ru-RU" dirty="0" err="1"/>
              <a:t>індикаторів</a:t>
            </a:r>
            <a:r>
              <a:rPr lang="ru-RU" dirty="0"/>
              <a:t> </a:t>
            </a:r>
            <a:r>
              <a:rPr lang="ru-RU" dirty="0">
                <a:hlinkClick r:id="rId2" tooltip="Організація економічного співробітництва та розвитку"/>
              </a:rPr>
              <a:t>ОЕСР</a:t>
            </a:r>
            <a:r>
              <a:rPr lang="ru-RU" dirty="0"/>
              <a:t> </a:t>
            </a:r>
            <a:r>
              <a:rPr lang="ru-RU" dirty="0" err="1"/>
              <a:t>пояснює</a:t>
            </a:r>
            <a:r>
              <a:rPr lang="ru-RU" dirty="0"/>
              <a:t> </a:t>
            </a:r>
            <a:r>
              <a:rPr lang="ru-RU" dirty="0" err="1"/>
              <a:t>взаємозв'язки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економікою</a:t>
            </a:r>
            <a:r>
              <a:rPr lang="ru-RU" dirty="0"/>
              <a:t> і </a:t>
            </a:r>
            <a:r>
              <a:rPr lang="ru-RU" dirty="0" err="1"/>
              <a:t>захистом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</a:t>
            </a:r>
            <a:r>
              <a:rPr lang="ru-RU" dirty="0" err="1"/>
              <a:t>виявляє</a:t>
            </a:r>
            <a:r>
              <a:rPr lang="ru-RU" dirty="0"/>
              <a:t> </a:t>
            </a:r>
            <a:r>
              <a:rPr lang="ru-RU" dirty="0" err="1"/>
              <a:t>економіко-екологічні</a:t>
            </a:r>
            <a:r>
              <a:rPr lang="ru-RU" dirty="0"/>
              <a:t> та </a:t>
            </a:r>
            <a:r>
              <a:rPr lang="ru-RU" dirty="0" err="1"/>
              <a:t>соціально-екологічні</a:t>
            </a:r>
            <a:r>
              <a:rPr lang="ru-RU" dirty="0"/>
              <a:t> </a:t>
            </a:r>
            <a:r>
              <a:rPr lang="ru-RU" dirty="0" err="1"/>
              <a:t>взаємозв'язки</a:t>
            </a:r>
            <a:r>
              <a:rPr lang="ru-RU" dirty="0"/>
              <a:t>.</a:t>
            </a:r>
            <a:r>
              <a:rPr lang="ru-RU" baseline="30000" dirty="0">
                <a:hlinkClick r:id="rId3"/>
              </a:rPr>
              <a:t>[3]</a:t>
            </a:r>
            <a:r>
              <a:rPr lang="ru-RU" baseline="30000" dirty="0">
                <a:hlinkClick r:id="rId4"/>
              </a:rPr>
              <a:t>[4]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01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Система </a:t>
            </a:r>
            <a:r>
              <a:rPr lang="ru-RU" dirty="0" err="1"/>
              <a:t>індикаторів</a:t>
            </a:r>
            <a:r>
              <a:rPr lang="ru-RU" dirty="0"/>
              <a:t> </a:t>
            </a:r>
            <a:r>
              <a:rPr lang="ru-RU" dirty="0">
                <a:hlinkClick r:id="rId2" tooltip="Організація економічного співробітництва та розвитку"/>
              </a:rPr>
              <a:t>ОЕСР</a:t>
            </a:r>
            <a:r>
              <a:rPr lang="ru-RU" dirty="0"/>
              <a:t> </a:t>
            </a:r>
            <a:r>
              <a:rPr lang="ru-RU" dirty="0" err="1"/>
              <a:t>являє</a:t>
            </a:r>
            <a:r>
              <a:rPr lang="ru-RU" dirty="0"/>
              <a:t> собою модель «</a:t>
            </a:r>
            <a:r>
              <a:rPr lang="ru-RU" dirty="0" err="1"/>
              <a:t>тиск</a:t>
            </a:r>
            <a:r>
              <a:rPr lang="ru-RU" dirty="0"/>
              <a:t>-стан-</a:t>
            </a:r>
            <a:r>
              <a:rPr lang="ru-RU" dirty="0" err="1"/>
              <a:t>реакція</a:t>
            </a:r>
            <a:r>
              <a:rPr lang="ru-RU" dirty="0"/>
              <a:t>» (ТСР). Модель ТСР </a:t>
            </a:r>
            <a:r>
              <a:rPr lang="ru-RU" dirty="0" err="1"/>
              <a:t>працює</a:t>
            </a:r>
            <a:r>
              <a:rPr lang="ru-RU" dirty="0"/>
              <a:t> таким чином: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завдає</a:t>
            </a:r>
            <a:r>
              <a:rPr lang="ru-RU" dirty="0"/>
              <a:t> «</a:t>
            </a:r>
            <a:r>
              <a:rPr lang="ru-RU" dirty="0" err="1"/>
              <a:t>тиск</a:t>
            </a:r>
            <a:r>
              <a:rPr lang="ru-RU" dirty="0"/>
              <a:t>» на </a:t>
            </a:r>
            <a:r>
              <a:rPr lang="ru-RU" dirty="0" err="1"/>
              <a:t>довкілля</a:t>
            </a:r>
            <a:r>
              <a:rPr lang="ru-RU" dirty="0"/>
              <a:t> і </a:t>
            </a:r>
            <a:r>
              <a:rPr lang="ru-RU" dirty="0" err="1"/>
              <a:t>змінює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і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(«стан»); </a:t>
            </a:r>
            <a:r>
              <a:rPr lang="ru-RU" dirty="0" err="1"/>
              <a:t>суспільство</a:t>
            </a:r>
            <a:r>
              <a:rPr lang="ru-RU" dirty="0"/>
              <a:t> </a:t>
            </a:r>
            <a:r>
              <a:rPr lang="ru-RU" dirty="0" err="1"/>
              <a:t>реагує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шляхом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</a:t>
            </a:r>
            <a:r>
              <a:rPr lang="ru-RU" dirty="0" err="1"/>
              <a:t>змінами</a:t>
            </a:r>
            <a:r>
              <a:rPr lang="ru-RU" dirty="0"/>
              <a:t> </a:t>
            </a:r>
            <a:r>
              <a:rPr lang="ru-RU" dirty="0" err="1"/>
              <a:t>громадської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 і </a:t>
            </a:r>
            <a:r>
              <a:rPr lang="ru-RU" dirty="0" err="1"/>
              <a:t>поведінки</a:t>
            </a:r>
            <a:r>
              <a:rPr lang="ru-RU" dirty="0"/>
              <a:t> («</a:t>
            </a:r>
            <a:r>
              <a:rPr lang="ru-RU" dirty="0" err="1"/>
              <a:t>реакція</a:t>
            </a:r>
            <a:r>
              <a:rPr lang="ru-RU" dirty="0"/>
              <a:t> на </a:t>
            </a:r>
            <a:r>
              <a:rPr lang="ru-RU" dirty="0" err="1"/>
              <a:t>тиск</a:t>
            </a:r>
            <a:r>
              <a:rPr lang="ru-RU" dirty="0"/>
              <a:t>»).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530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0711" y="1825625"/>
            <a:ext cx="55505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28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Системи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індикаторів</a:t>
            </a:r>
            <a:r>
              <a:rPr lang="ru-RU" b="1" dirty="0">
                <a:solidFill>
                  <a:srgbClr val="FF0000"/>
                </a:solidFill>
              </a:rPr>
              <a:t> КСР ООН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Одна </a:t>
            </a:r>
            <a:r>
              <a:rPr lang="ru-RU" dirty="0"/>
              <a:t>з </a:t>
            </a:r>
            <a:r>
              <a:rPr lang="ru-RU" dirty="0" err="1"/>
              <a:t>найповніших</a:t>
            </a:r>
            <a:r>
              <a:rPr lang="ru-RU" dirty="0"/>
              <a:t> за </a:t>
            </a:r>
            <a:r>
              <a:rPr lang="ru-RU" dirty="0" err="1"/>
              <a:t>охопленням</a:t>
            </a:r>
            <a:r>
              <a:rPr lang="ru-RU" dirty="0"/>
              <a:t> систем </a:t>
            </a:r>
            <a:r>
              <a:rPr lang="ru-RU" dirty="0" err="1"/>
              <a:t>індикаторів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розроблена</a:t>
            </a:r>
            <a:r>
              <a:rPr lang="ru-RU" dirty="0"/>
              <a:t> </a:t>
            </a:r>
            <a:r>
              <a:rPr lang="ru-RU" dirty="0">
                <a:hlinkClick r:id="rId2" tooltip="Комісія ООН зі сталого розвитку"/>
              </a:rPr>
              <a:t>КСР ООН</a:t>
            </a:r>
            <a:r>
              <a:rPr lang="ru-RU" dirty="0"/>
              <a:t>. </a:t>
            </a:r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розбиті</a:t>
            </a:r>
            <a:r>
              <a:rPr lang="ru-RU" dirty="0"/>
              <a:t> на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:</a:t>
            </a:r>
          </a:p>
          <a:p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аспектів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;</a:t>
            </a:r>
          </a:p>
          <a:p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аспектів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;</a:t>
            </a:r>
          </a:p>
          <a:p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аспектів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(</a:t>
            </a:r>
            <a:r>
              <a:rPr lang="ru-RU" dirty="0" err="1"/>
              <a:t>включаючи</a:t>
            </a:r>
            <a:r>
              <a:rPr lang="ru-RU" dirty="0"/>
              <a:t> характеристики води, </a:t>
            </a:r>
            <a:r>
              <a:rPr lang="ru-RU" dirty="0" err="1"/>
              <a:t>суші</a:t>
            </a:r>
            <a:r>
              <a:rPr lang="ru-RU" dirty="0"/>
              <a:t>, </a:t>
            </a:r>
            <a:r>
              <a:rPr lang="ru-RU" dirty="0" err="1"/>
              <a:t>атмосфери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);</a:t>
            </a:r>
          </a:p>
          <a:p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інституційних</a:t>
            </a:r>
            <a:r>
              <a:rPr lang="ru-RU" dirty="0"/>
              <a:t> </a:t>
            </a:r>
            <a:r>
              <a:rPr lang="ru-RU" dirty="0" err="1"/>
              <a:t>аспектів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(</a:t>
            </a:r>
            <a:r>
              <a:rPr lang="ru-RU" dirty="0" err="1"/>
              <a:t>програмування</a:t>
            </a:r>
            <a:r>
              <a:rPr lang="ru-RU" dirty="0"/>
              <a:t> та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,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інформаційне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06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Запропоновані</a:t>
            </a:r>
            <a:r>
              <a:rPr lang="ru-RU" dirty="0"/>
              <a:t> </a:t>
            </a:r>
            <a:r>
              <a:rPr lang="ru-RU" dirty="0" err="1" smtClean="0"/>
              <a:t>індикатори</a:t>
            </a:r>
            <a:r>
              <a:rPr lang="ru-RU" dirty="0" smtClean="0"/>
              <a:t> КСР </a:t>
            </a:r>
            <a:r>
              <a:rPr lang="ru-RU" dirty="0" err="1"/>
              <a:t>вимагають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перетворень</a:t>
            </a:r>
            <a:r>
              <a:rPr lang="ru-RU" dirty="0"/>
              <a:t>, </a:t>
            </a:r>
            <a:r>
              <a:rPr lang="ru-RU" dirty="0" err="1"/>
              <a:t>пристосування</a:t>
            </a:r>
            <a:r>
              <a:rPr lang="ru-RU" dirty="0"/>
              <a:t> до </a:t>
            </a:r>
            <a:r>
              <a:rPr lang="ru-RU" dirty="0" err="1"/>
              <a:t>конкретних</a:t>
            </a:r>
            <a:r>
              <a:rPr lang="ru-RU" dirty="0"/>
              <a:t> умов, а в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 — </a:t>
            </a:r>
            <a:r>
              <a:rPr lang="ru-RU" dirty="0" err="1"/>
              <a:t>розширення</a:t>
            </a:r>
            <a:r>
              <a:rPr lang="ru-RU" dirty="0"/>
              <a:t> для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. </a:t>
            </a:r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розбито</a:t>
            </a:r>
            <a:r>
              <a:rPr lang="ru-RU" dirty="0"/>
              <a:t> на три </a:t>
            </a:r>
            <a:r>
              <a:rPr lang="ru-RU" dirty="0" err="1"/>
              <a:t>категорії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цільової</a:t>
            </a:r>
            <a:r>
              <a:rPr lang="ru-RU" dirty="0"/>
              <a:t> </a:t>
            </a:r>
            <a:r>
              <a:rPr lang="ru-RU" dirty="0" err="1"/>
              <a:t>спрямованості</a:t>
            </a:r>
            <a:r>
              <a:rPr lang="ru-RU" dirty="0"/>
              <a:t>:</a:t>
            </a:r>
          </a:p>
          <a:p>
            <a:r>
              <a:rPr lang="ru-RU" dirty="0" err="1"/>
              <a:t>індикатори</a:t>
            </a:r>
            <a:r>
              <a:rPr lang="ru-RU" dirty="0"/>
              <a:t> — </a:t>
            </a:r>
            <a:r>
              <a:rPr lang="ru-RU" dirty="0" err="1"/>
              <a:t>рушійна</a:t>
            </a:r>
            <a:r>
              <a:rPr lang="ru-RU" dirty="0"/>
              <a:t> сила,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</a:t>
            </a:r>
            <a:r>
              <a:rPr lang="ru-RU" dirty="0" err="1"/>
              <a:t>людську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процеси</a:t>
            </a:r>
            <a:r>
              <a:rPr lang="ru-RU" dirty="0"/>
              <a:t> і характеристики,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сталий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;</a:t>
            </a:r>
          </a:p>
          <a:p>
            <a:r>
              <a:rPr lang="ru-RU" dirty="0" err="1"/>
              <a:t>індикатори</a:t>
            </a:r>
            <a:r>
              <a:rPr lang="ru-RU" dirty="0"/>
              <a:t> стану,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</a:t>
            </a:r>
            <a:r>
              <a:rPr lang="ru-RU" dirty="0" err="1"/>
              <a:t>поточний</a:t>
            </a:r>
            <a:r>
              <a:rPr lang="ru-RU" dirty="0"/>
              <a:t> стан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аспектів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;</a:t>
            </a:r>
          </a:p>
          <a:p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реагування</a:t>
            </a:r>
            <a:r>
              <a:rPr lang="ru-RU" dirty="0"/>
              <a:t>,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політичний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якийсь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реагування</a:t>
            </a:r>
            <a:r>
              <a:rPr lang="ru-RU" dirty="0"/>
              <a:t> для </a:t>
            </a:r>
            <a:r>
              <a:rPr lang="ru-RU" dirty="0" err="1"/>
              <a:t>зміни</a:t>
            </a:r>
            <a:r>
              <a:rPr lang="ru-RU" dirty="0"/>
              <a:t> поточного стану.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3191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979</Words>
  <Application>Microsoft Office PowerPoint</Application>
  <PresentationFormat>Широкоэкранный</PresentationFormat>
  <Paragraphs>42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Індикатори сталого розвитку</vt:lpstr>
      <vt:lpstr>Презентация PowerPoint</vt:lpstr>
      <vt:lpstr>Два основних підходу до побудови індексів та індикаторів</vt:lpstr>
      <vt:lpstr> </vt:lpstr>
      <vt:lpstr>Система індикаторів ОЕСР</vt:lpstr>
      <vt:lpstr>Презентация PowerPoint</vt:lpstr>
      <vt:lpstr>Презентация PowerPoint</vt:lpstr>
      <vt:lpstr>Системи індикаторів КСР ООН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Індикатори сталого розвитку</dc:title>
  <dc:creator>Пользователь Windows</dc:creator>
  <cp:lastModifiedBy>Пользователь Windows</cp:lastModifiedBy>
  <cp:revision>19</cp:revision>
  <dcterms:created xsi:type="dcterms:W3CDTF">2019-11-25T11:04:25Z</dcterms:created>
  <dcterms:modified xsi:type="dcterms:W3CDTF">2020-03-16T09:34:55Z</dcterms:modified>
</cp:coreProperties>
</file>