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4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7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5" d="100"/>
          <a:sy n="85" d="100"/>
        </p:scale>
        <p:origin x="12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BDC95-8250-49B4-9228-69B3B35FD522}" type="datetimeFigureOut">
              <a:rPr lang="ru-RU" smtClean="0"/>
              <a:pPr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775-27BD-4E37-954E-E31176B872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Індекс регіональної небезпечності. Приклад розрахунку індексу відносної небезпечності промислових підприємств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2.Порожнина з окислювачем 12 тонн під атмосферним тиском (концентрація 95%, </a:t>
            </a:r>
            <a:r>
              <a:rPr lang="uk-UA" dirty="0" err="1"/>
              <a:t>корозійно</a:t>
            </a:r>
            <a:r>
              <a:rPr lang="uk-UA" dirty="0"/>
              <a:t> безпечна концентрація – 0,1%).</a:t>
            </a:r>
          </a:p>
          <a:p>
            <a:r>
              <a:rPr lang="uk-UA" dirty="0"/>
              <a:t>Міжвідомча комісія встановила гарантійний термін експлуатації – 5 років. Устаткування експлуатується 4 роки, є надійні аналоги йому, які експлуатуються 15 років. Рівень кваліфікації персоналу – середній. Відстань від порожнинами має змогу окислювачу, в разі аварії взаємодіяти з оболонкою порожнини, що вміщує токсичну речовину, із загрозою її руйнування.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Підприємство розташоване в 6 км від злітно-посадкової смуги аеродрому. На відстані 25км від порожнини проходить автодорога, на відстані 70 м  пролягає продуктопровід  діаметром 1м з </a:t>
            </a:r>
            <a:r>
              <a:rPr lang="uk-UA" dirty="0" err="1"/>
              <a:t>пожежовибухонебезпечними</a:t>
            </a:r>
            <a:r>
              <a:rPr lang="uk-UA" dirty="0"/>
              <a:t> нафтопродуктами, на відстані 30м розташована лінія електропередач напругою 40 кВ. Промисловий майданчик розташовано вище максимально зареєстрованого рівня повені річки Дністер на 30%.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5CD48-4D94-4FEF-B522-37690847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70" dirty="0"/>
              <a:t>Індекс відносної небезпечності ПП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C773695-77C6-4237-82AA-380232CE6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/>
              <a:t>Компактно</a:t>
            </a:r>
            <a:r>
              <a:rPr lang="uk-UA" dirty="0"/>
              <a:t> розташоване промислове підприємство</a:t>
            </a:r>
          </a:p>
          <a:p>
            <a:r>
              <a:rPr lang="en-US" sz="3600" b="1" dirty="0" err="1"/>
              <a:t>Drs</a:t>
            </a:r>
            <a:r>
              <a:rPr lang="en-US" sz="3600" b="1" dirty="0"/>
              <a:t>  = max (</a:t>
            </a:r>
            <a:r>
              <a:rPr lang="en-US" sz="3600" b="1" dirty="0" err="1"/>
              <a:t>Drs</a:t>
            </a:r>
            <a:r>
              <a:rPr lang="en-US" sz="3600" b="1" dirty="0"/>
              <a:t>ᵢ )                 </a:t>
            </a:r>
            <a:r>
              <a:rPr lang="en-US" dirty="0" err="1"/>
              <a:t>i</a:t>
            </a:r>
            <a:r>
              <a:rPr lang="en-US" dirty="0"/>
              <a:t>=1,2……n</a:t>
            </a:r>
          </a:p>
          <a:p>
            <a:r>
              <a:rPr lang="en-US" dirty="0"/>
              <a:t>D – </a:t>
            </a:r>
            <a:r>
              <a:rPr lang="uk-UA" dirty="0"/>
              <a:t>індекс відносної небезпеки, </a:t>
            </a:r>
            <a:r>
              <a:rPr lang="en-US" dirty="0"/>
              <a:t>n</a:t>
            </a:r>
            <a:r>
              <a:rPr lang="uk-UA" dirty="0"/>
              <a:t> – кількість джерел небезпеки</a:t>
            </a:r>
          </a:p>
          <a:p>
            <a:r>
              <a:rPr lang="uk-UA" dirty="0"/>
              <a:t>Величина </a:t>
            </a:r>
            <a:r>
              <a:rPr lang="en-US" dirty="0"/>
              <a:t>D</a:t>
            </a:r>
            <a:r>
              <a:rPr lang="uk-UA" dirty="0"/>
              <a:t> </a:t>
            </a:r>
            <a:r>
              <a:rPr lang="uk-UA" dirty="0" err="1"/>
              <a:t>бчислюється</a:t>
            </a:r>
            <a:r>
              <a:rPr lang="uk-UA" dirty="0"/>
              <a:t> за формулою</a:t>
            </a:r>
          </a:p>
          <a:p>
            <a:r>
              <a:rPr lang="en-US" sz="4400" b="1" dirty="0" err="1"/>
              <a:t>Drs</a:t>
            </a:r>
            <a:r>
              <a:rPr lang="en-US" sz="4400" b="1" dirty="0"/>
              <a:t>ᵢ </a:t>
            </a:r>
            <a:r>
              <a:rPr lang="en-US" sz="4100" b="1" dirty="0"/>
              <a:t> =  Isi ∙</a:t>
            </a:r>
            <a:r>
              <a:rPr lang="en-US" sz="4100" b="1" dirty="0" err="1"/>
              <a:t>Ipi</a:t>
            </a:r>
            <a:endParaRPr lang="en-US" sz="4100" b="1" dirty="0"/>
          </a:p>
          <a:p>
            <a:r>
              <a:rPr lang="en-US" dirty="0"/>
              <a:t>Isi –</a:t>
            </a:r>
            <a:r>
              <a:rPr lang="uk-UA" dirty="0"/>
              <a:t> індекс ризику окремого джерела небезпеки ПП,  враховує </a:t>
            </a:r>
            <a:r>
              <a:rPr lang="uk-UA" dirty="0" err="1"/>
              <a:t>йомовірність</a:t>
            </a:r>
            <a:r>
              <a:rPr lang="uk-UA" dirty="0"/>
              <a:t> виникнення аварії на підприємстві</a:t>
            </a:r>
          </a:p>
          <a:p>
            <a:r>
              <a:rPr lang="en-US" dirty="0"/>
              <a:t> </a:t>
            </a:r>
            <a:r>
              <a:rPr lang="en-US" dirty="0" err="1"/>
              <a:t>Ipi</a:t>
            </a:r>
            <a:r>
              <a:rPr lang="uk-UA" dirty="0"/>
              <a:t> – індекс потенційної шкоди,  характеризує сукупний ступінь </a:t>
            </a:r>
            <a:r>
              <a:rPr lang="uk-UA" dirty="0" err="1"/>
              <a:t>серьозності</a:t>
            </a:r>
            <a:r>
              <a:rPr lang="uk-UA" dirty="0"/>
              <a:t> можливих економічних, екологічних, соціальних та </a:t>
            </a:r>
            <a:r>
              <a:rPr lang="uk-UA" dirty="0" err="1"/>
              <a:t>інш</a:t>
            </a:r>
            <a:r>
              <a:rPr lang="uk-UA" dirty="0"/>
              <a:t>. наслідків</a:t>
            </a:r>
          </a:p>
        </p:txBody>
      </p:sp>
    </p:spTree>
    <p:extLst>
      <p:ext uri="{BB962C8B-B14F-4D97-AF65-F5344CB8AC3E}">
        <p14:creationId xmlns:p14="http://schemas.microsoft.com/office/powerpoint/2010/main" val="113054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Пошаговий</a:t>
            </a:r>
            <a:r>
              <a:rPr lang="uk-UA" dirty="0"/>
              <a:t> алгоритм розрахунку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rgbClr val="FF0000"/>
                </a:solidFill>
              </a:rPr>
              <a:t>1. Визначення індексу відносної небезпечності першого джерела небезпеки.</a:t>
            </a:r>
          </a:p>
          <a:p>
            <a:r>
              <a:rPr lang="uk-UA" dirty="0"/>
              <a:t>Для визначення цього показника необхідно мати значення індексу ризику та індексу потенційної шкоди джерела небезпеки, що оцінюється.</a:t>
            </a:r>
          </a:p>
          <a:p>
            <a:r>
              <a:rPr lang="uk-UA" dirty="0"/>
              <a:t>Для визначення унітарного індексу ризику одного джерела небезпеки </a:t>
            </a:r>
            <a:r>
              <a:rPr lang="en-US" dirty="0"/>
              <a:t>Drsᵢ</a:t>
            </a:r>
            <a:r>
              <a:rPr lang="uk-UA" dirty="0"/>
              <a:t>  за формулою</a:t>
            </a:r>
          </a:p>
          <a:p>
            <a:r>
              <a:rPr lang="en-US" b="1" dirty="0"/>
              <a:t>Drsᵢ</a:t>
            </a:r>
            <a:r>
              <a:rPr lang="uk-UA" b="1" dirty="0"/>
              <a:t> = </a:t>
            </a:r>
            <a:r>
              <a:rPr lang="en-US" b="1" dirty="0"/>
              <a:t>  [</a:t>
            </a:r>
            <a:r>
              <a:rPr lang="en-US" b="1" dirty="0" err="1"/>
              <a:t>Jgr</a:t>
            </a:r>
            <a:r>
              <a:rPr lang="en-US" b="1" dirty="0"/>
              <a:t>ᵢ / (1-Jspᵢ) ]  /  |∏ Jᴇᴋ∙[Ʃ(1-Jxj)]/m²|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Необхідно мати:</a:t>
            </a:r>
          </a:p>
          <a:p>
            <a:r>
              <a:rPr lang="uk-UA" b="1" dirty="0"/>
              <a:t>- індекс </a:t>
            </a:r>
            <a:r>
              <a:rPr lang="uk-UA" b="1" dirty="0" err="1"/>
              <a:t>позагарантійної</a:t>
            </a:r>
            <a:r>
              <a:rPr lang="uk-UA" b="1" dirty="0"/>
              <a:t> небезпечності за формулою</a:t>
            </a:r>
          </a:p>
          <a:p>
            <a:r>
              <a:rPr lang="en-US" b="1" dirty="0" err="1"/>
              <a:t>Jgr</a:t>
            </a:r>
            <a:r>
              <a:rPr lang="en-US" b="1" dirty="0"/>
              <a:t>ᵢ</a:t>
            </a:r>
            <a:r>
              <a:rPr lang="uk-UA" b="1" dirty="0"/>
              <a:t> = </a:t>
            </a:r>
            <a:r>
              <a:rPr lang="en-US" b="1" dirty="0"/>
              <a:t>t²ₓ</a:t>
            </a:r>
            <a:r>
              <a:rPr lang="el-GR" b="1" dirty="0"/>
              <a:t>ᵨ</a:t>
            </a:r>
            <a:r>
              <a:rPr lang="en-US" b="1" dirty="0"/>
              <a:t> / (</a:t>
            </a:r>
            <a:r>
              <a:rPr lang="el-GR" b="1" dirty="0"/>
              <a:t>α∙</a:t>
            </a:r>
            <a:r>
              <a:rPr lang="en-US" b="1" dirty="0"/>
              <a:t> t²</a:t>
            </a:r>
            <a:r>
              <a:rPr lang="el-GR" b="1" dirty="0"/>
              <a:t>ᵧ</a:t>
            </a:r>
            <a:r>
              <a:rPr lang="en-US" b="1" dirty="0"/>
              <a:t>ᵣ + t²ₓ</a:t>
            </a:r>
            <a:r>
              <a:rPr lang="el-GR" b="1" dirty="0"/>
              <a:t>ᵨ</a:t>
            </a:r>
            <a:r>
              <a:rPr lang="en-US" b="1" dirty="0"/>
              <a:t>)</a:t>
            </a:r>
            <a:endParaRPr lang="uk-UA" b="1" dirty="0"/>
          </a:p>
          <a:p>
            <a:r>
              <a:rPr lang="uk-UA" b="1" dirty="0"/>
              <a:t> - індекси безпечності кожного внутрішнього фактору</a:t>
            </a:r>
          </a:p>
          <a:p>
            <a:r>
              <a:rPr lang="en-US" b="1" dirty="0"/>
              <a:t>Jᴇᴋ</a:t>
            </a:r>
            <a:r>
              <a:rPr lang="uk-UA" b="1" dirty="0"/>
              <a:t> =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/0,1|Pk</a:t>
            </a:r>
            <a:r>
              <a:rPr lang="el-GR" b="1" dirty="0"/>
              <a:t>´</a:t>
            </a:r>
            <a:r>
              <a:rPr lang="en-US" b="1" dirty="0"/>
              <a:t>|)]</a:t>
            </a:r>
          </a:p>
          <a:p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 = |</a:t>
            </a:r>
            <a:r>
              <a:rPr lang="en-US" b="1" dirty="0" err="1"/>
              <a:t>Px</a:t>
            </a:r>
            <a:r>
              <a:rPr lang="uk-UA" b="1" dirty="0"/>
              <a:t>т - Р</a:t>
            </a:r>
            <a:r>
              <a:rPr lang="en-US" b="1" dirty="0"/>
              <a:t>ᴇn|</a:t>
            </a:r>
          </a:p>
          <a:p>
            <a:r>
              <a:rPr lang="en-US" b="1" dirty="0" err="1"/>
              <a:t>Pk</a:t>
            </a:r>
            <a:r>
              <a:rPr lang="el-GR" b="1" dirty="0"/>
              <a:t>´</a:t>
            </a:r>
            <a:r>
              <a:rPr lang="en-US" b="1" dirty="0"/>
              <a:t> = min (</a:t>
            </a:r>
            <a:r>
              <a:rPr lang="uk-UA" b="1" dirty="0"/>
              <a:t>Р</a:t>
            </a:r>
            <a:r>
              <a:rPr lang="en-US" b="1" dirty="0"/>
              <a:t>ᴇn, </a:t>
            </a:r>
            <a:r>
              <a:rPr lang="en-US" b="1" dirty="0" err="1"/>
              <a:t>Px</a:t>
            </a:r>
            <a:r>
              <a:rPr lang="uk-UA" b="1" dirty="0"/>
              <a:t>т)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Індекси небезпечності кожного зовнішнього фактору</a:t>
            </a:r>
          </a:p>
          <a:p>
            <a:r>
              <a:rPr lang="en-US" b="1" dirty="0" err="1"/>
              <a:t>Jxj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</a:t>
            </a:r>
            <a:r>
              <a:rPr lang="uk-UA" b="1" dirty="0"/>
              <a:t>.</a:t>
            </a:r>
            <a:endParaRPr lang="uk-UA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Індекс </a:t>
            </a:r>
            <a:r>
              <a:rPr lang="uk-UA" dirty="0" err="1"/>
              <a:t>позагарантійної</a:t>
            </a:r>
            <a:r>
              <a:rPr lang="uk-UA" dirty="0"/>
              <a:t> небезпечності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 основі даних експлуатації аналогів устаткування ( за умови, що є надійні аналоги, які експлуатуються  понад 15 років) приймаємо </a:t>
            </a:r>
            <a:r>
              <a:rPr lang="el-GR" b="1" dirty="0"/>
              <a:t>α</a:t>
            </a:r>
            <a:r>
              <a:rPr lang="uk-UA" b="1" dirty="0"/>
              <a:t> = 10</a:t>
            </a:r>
          </a:p>
          <a:p>
            <a:r>
              <a:rPr lang="en-US" sz="3600" b="1" dirty="0" err="1"/>
              <a:t>Jgr</a:t>
            </a:r>
            <a:r>
              <a:rPr lang="en-US" sz="3600" b="1" dirty="0"/>
              <a:t>ᵢ</a:t>
            </a:r>
            <a:r>
              <a:rPr lang="uk-UA" sz="3600" b="1" dirty="0"/>
              <a:t> = </a:t>
            </a:r>
            <a:r>
              <a:rPr lang="en-US" sz="3600" b="1" dirty="0"/>
              <a:t>t²ₓ</a:t>
            </a:r>
            <a:r>
              <a:rPr lang="el-GR" sz="3600" b="1" dirty="0"/>
              <a:t>ᵨ</a:t>
            </a:r>
            <a:r>
              <a:rPr lang="en-US" sz="3600" b="1" dirty="0"/>
              <a:t> / (</a:t>
            </a:r>
            <a:r>
              <a:rPr lang="el-GR" sz="3600" b="1" dirty="0"/>
              <a:t>α∙</a:t>
            </a:r>
            <a:r>
              <a:rPr lang="en-US" sz="3600" b="1" dirty="0"/>
              <a:t> t²</a:t>
            </a:r>
            <a:r>
              <a:rPr lang="el-GR" sz="3600" b="1" dirty="0"/>
              <a:t>ᵧ</a:t>
            </a:r>
            <a:r>
              <a:rPr lang="en-US" sz="3600" b="1" dirty="0"/>
              <a:t>ᵣ + t²ₓ</a:t>
            </a:r>
            <a:r>
              <a:rPr lang="el-GR" sz="3600" b="1" dirty="0"/>
              <a:t>ᵨ</a:t>
            </a:r>
            <a:r>
              <a:rPr lang="en-US" sz="3600" b="1" dirty="0"/>
              <a:t>)</a:t>
            </a:r>
            <a:r>
              <a:rPr lang="uk-UA" sz="3600" b="1" dirty="0"/>
              <a:t> =</a:t>
            </a:r>
          </a:p>
          <a:p>
            <a:r>
              <a:rPr lang="uk-UA" sz="3600" b="1" dirty="0"/>
              <a:t> =  4</a:t>
            </a:r>
            <a:r>
              <a:rPr lang="en-US" sz="3600" b="1" dirty="0"/>
              <a:t>²</a:t>
            </a:r>
            <a:r>
              <a:rPr lang="uk-UA" sz="3600" b="1" dirty="0"/>
              <a:t> / (10</a:t>
            </a:r>
            <a:r>
              <a:rPr lang="el-GR" sz="3600" b="1" dirty="0"/>
              <a:t> ∙</a:t>
            </a:r>
            <a:r>
              <a:rPr lang="uk-UA" sz="3600" b="1" dirty="0"/>
              <a:t>5</a:t>
            </a:r>
            <a:r>
              <a:rPr lang="en-US" sz="3600" b="1" dirty="0"/>
              <a:t> ²</a:t>
            </a:r>
            <a:r>
              <a:rPr lang="uk-UA" sz="3600" b="1" dirty="0"/>
              <a:t> + 4</a:t>
            </a:r>
            <a:r>
              <a:rPr lang="en-US" sz="3600" b="1" dirty="0"/>
              <a:t>²</a:t>
            </a:r>
            <a:r>
              <a:rPr lang="uk-UA" sz="3600" b="1" dirty="0"/>
              <a:t> ) = 0,060</a:t>
            </a:r>
          </a:p>
          <a:p>
            <a:r>
              <a:rPr lang="uk-UA" b="1" dirty="0"/>
              <a:t> </a:t>
            </a:r>
            <a:r>
              <a:rPr lang="en-US" b="1" dirty="0"/>
              <a:t>tₓ</a:t>
            </a:r>
            <a:r>
              <a:rPr lang="el-GR" b="1" dirty="0"/>
              <a:t>ᵨ</a:t>
            </a:r>
            <a:r>
              <a:rPr lang="uk-UA" b="1" dirty="0"/>
              <a:t> </a:t>
            </a:r>
            <a:r>
              <a:rPr lang="uk-UA" dirty="0"/>
              <a:t>= 1995-1991 = 4 роки</a:t>
            </a:r>
          </a:p>
          <a:p>
            <a:endParaRPr lang="uk-UA" dirty="0"/>
          </a:p>
          <a:p>
            <a:endParaRPr lang="uk-UA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Індекс безпечності внутрішніх факторів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/>
              <a:t>На безпечність підприємства впливають чотири внутрішніх фактори: тиск, вібрація, близькість порожнини з окислювачем та рівень кваліфікації обслуговуючого персоналу. </a:t>
            </a:r>
          </a:p>
          <a:p>
            <a:pPr>
              <a:buNone/>
            </a:pPr>
            <a:r>
              <a:rPr lang="uk-UA" dirty="0"/>
              <a:t> - Індекс безпечності перевищення тиску</a:t>
            </a:r>
          </a:p>
          <a:p>
            <a:pPr>
              <a:buNone/>
            </a:pPr>
            <a:r>
              <a:rPr lang="en-US" b="1" dirty="0"/>
              <a:t>Jᴇᴋ₁</a:t>
            </a:r>
            <a:r>
              <a:rPr lang="uk-UA" b="1" dirty="0"/>
              <a:t> =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/0,1|Pk</a:t>
            </a:r>
            <a:r>
              <a:rPr lang="el-GR" b="1" dirty="0"/>
              <a:t>´</a:t>
            </a:r>
            <a:r>
              <a:rPr lang="en-US" b="1" dirty="0"/>
              <a:t>|)]</a:t>
            </a:r>
            <a:r>
              <a:rPr lang="uk-UA" b="1" dirty="0"/>
              <a:t> = </a:t>
            </a:r>
          </a:p>
          <a:p>
            <a:pPr>
              <a:buNone/>
            </a:pPr>
            <a:r>
              <a:rPr lang="uk-UA" b="1" dirty="0"/>
              <a:t> = 1/ [1++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uk-UA" b="1" dirty="0"/>
              <a:t> (20-1)</a:t>
            </a:r>
            <a:r>
              <a:rPr lang="en-US" b="1" dirty="0"/>
              <a:t>/0,1|</a:t>
            </a:r>
            <a:r>
              <a:rPr lang="uk-UA" b="1" dirty="0"/>
              <a:t>1</a:t>
            </a:r>
            <a:r>
              <a:rPr lang="en-US" b="1" dirty="0"/>
              <a:t>|)]</a:t>
            </a:r>
            <a:r>
              <a:rPr lang="uk-UA" b="1" dirty="0"/>
              <a:t> = 0,305</a:t>
            </a:r>
            <a:endParaRPr lang="en-US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400" dirty="0"/>
              <a:t>- індекс безпечності вібрації</a:t>
            </a:r>
          </a:p>
          <a:p>
            <a:r>
              <a:rPr lang="uk-UA" b="1" dirty="0"/>
              <a:t> </a:t>
            </a:r>
            <a:r>
              <a:rPr lang="en-US" b="1" dirty="0"/>
              <a:t>Jᴇᴋ₂</a:t>
            </a:r>
            <a:r>
              <a:rPr lang="uk-UA" b="1" dirty="0"/>
              <a:t> =  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/0,1|Pk</a:t>
            </a:r>
            <a:r>
              <a:rPr lang="el-GR" b="1" dirty="0"/>
              <a:t>´</a:t>
            </a:r>
            <a:r>
              <a:rPr lang="en-US" b="1" dirty="0"/>
              <a:t>|)]</a:t>
            </a:r>
            <a:r>
              <a:rPr lang="uk-UA" b="1" dirty="0"/>
              <a:t> =</a:t>
            </a:r>
          </a:p>
          <a:p>
            <a:r>
              <a:rPr lang="uk-UA" b="1" dirty="0"/>
              <a:t>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uk-UA" b="1" dirty="0"/>
              <a:t>(20-5)</a:t>
            </a:r>
            <a:r>
              <a:rPr lang="en-US" b="1" dirty="0"/>
              <a:t>/0,1|</a:t>
            </a:r>
            <a:r>
              <a:rPr lang="uk-UA" b="1" dirty="0"/>
              <a:t>5</a:t>
            </a:r>
            <a:r>
              <a:rPr lang="en-US" b="1" dirty="0"/>
              <a:t>|)]</a:t>
            </a:r>
            <a:r>
              <a:rPr lang="uk-UA" b="1" dirty="0"/>
              <a:t> = 0,404</a:t>
            </a:r>
          </a:p>
          <a:p>
            <a:r>
              <a:rPr lang="uk-UA" sz="2400" dirty="0"/>
              <a:t>Індекс безпечності окислювача (руйнування оболонки окислювачем з сусідньої порожнини внаслідок аварії)</a:t>
            </a:r>
          </a:p>
          <a:p>
            <a:r>
              <a:rPr lang="uk-UA" b="1" dirty="0"/>
              <a:t> </a:t>
            </a:r>
            <a:r>
              <a:rPr lang="en-US" b="1" dirty="0"/>
              <a:t>Jᴇᴋ₃</a:t>
            </a:r>
            <a:r>
              <a:rPr lang="uk-UA" b="1" dirty="0"/>
              <a:t> =  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/0,1|Pk</a:t>
            </a:r>
            <a:r>
              <a:rPr lang="el-GR" b="1" dirty="0"/>
              <a:t>´</a:t>
            </a:r>
            <a:r>
              <a:rPr lang="en-US" b="1" dirty="0"/>
              <a:t>|)]</a:t>
            </a:r>
            <a:r>
              <a:rPr lang="uk-UA" b="1" dirty="0"/>
              <a:t> =</a:t>
            </a:r>
          </a:p>
          <a:p>
            <a:r>
              <a:rPr lang="uk-UA" b="1" dirty="0"/>
              <a:t>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uk-UA" b="1" dirty="0"/>
              <a:t>(95-0,1)</a:t>
            </a:r>
            <a:r>
              <a:rPr lang="en-US" b="1" dirty="0"/>
              <a:t>/0,1|</a:t>
            </a:r>
            <a:r>
              <a:rPr lang="uk-UA" b="1" dirty="0"/>
              <a:t>0,1</a:t>
            </a:r>
            <a:r>
              <a:rPr lang="en-US" b="1" dirty="0"/>
              <a:t>|)]</a:t>
            </a:r>
            <a:r>
              <a:rPr lang="uk-UA" b="1" dirty="0"/>
              <a:t> = 0,201</a:t>
            </a:r>
          </a:p>
          <a:p>
            <a:r>
              <a:rPr lang="uk-UA" sz="2400" dirty="0"/>
              <a:t>Середній рівень кваліфікації персоналу відповідає індексу безпечності </a:t>
            </a:r>
            <a:r>
              <a:rPr lang="uk-UA" b="1" dirty="0"/>
              <a:t> </a:t>
            </a:r>
            <a:r>
              <a:rPr lang="en-US" b="1" dirty="0"/>
              <a:t>Jᴇ₄</a:t>
            </a:r>
            <a:r>
              <a:rPr lang="uk-UA" b="1" dirty="0"/>
              <a:t> = 0,5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Визначення індексу небезпечності зовнішніх факторів </a:t>
            </a:r>
            <a:r>
              <a:rPr lang="en-US" b="1" dirty="0" err="1"/>
              <a:t>Jxj</a:t>
            </a:r>
            <a:r>
              <a:rPr lang="uk-UA" b="1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До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техногенної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відносимо</a:t>
            </a:r>
            <a:r>
              <a:rPr lang="ru-RU" dirty="0"/>
              <a:t>: </a:t>
            </a:r>
            <a:r>
              <a:rPr lang="ru-RU" dirty="0" err="1"/>
              <a:t>аварії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пересувних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близкість</a:t>
            </a:r>
            <a:r>
              <a:rPr lang="ru-RU" dirty="0"/>
              <a:t> </a:t>
            </a:r>
            <a:r>
              <a:rPr lang="ru-RU" dirty="0" err="1"/>
              <a:t>аеродромів</a:t>
            </a:r>
            <a:r>
              <a:rPr lang="ru-RU" dirty="0"/>
              <a:t>, </a:t>
            </a:r>
            <a:r>
              <a:rPr lang="ru-RU" dirty="0" err="1"/>
              <a:t>автошляхів</a:t>
            </a:r>
            <a:r>
              <a:rPr lang="ru-RU" dirty="0"/>
              <a:t>, </a:t>
            </a:r>
            <a:r>
              <a:rPr lang="ru-RU" dirty="0" err="1"/>
              <a:t>залізниць</a:t>
            </a:r>
            <a:r>
              <a:rPr lang="ru-RU" dirty="0"/>
              <a:t>), </a:t>
            </a:r>
            <a:r>
              <a:rPr lang="ru-RU" dirty="0" err="1"/>
              <a:t>близькість</a:t>
            </a:r>
            <a:r>
              <a:rPr lang="ru-RU" dirty="0"/>
              <a:t> </a:t>
            </a:r>
            <a:r>
              <a:rPr lang="ru-RU" dirty="0" err="1"/>
              <a:t>будівельних</a:t>
            </a:r>
            <a:r>
              <a:rPr lang="ru-RU" dirty="0"/>
              <a:t> </a:t>
            </a:r>
            <a:r>
              <a:rPr lang="ru-RU" dirty="0" err="1"/>
              <a:t>майданчиків</a:t>
            </a:r>
            <a:r>
              <a:rPr lang="ru-RU" dirty="0"/>
              <a:t> та </a:t>
            </a:r>
            <a:r>
              <a:rPr lang="ru-RU" dirty="0" err="1"/>
              <a:t>підйомних</a:t>
            </a:r>
            <a:r>
              <a:rPr lang="ru-RU" dirty="0"/>
              <a:t> </a:t>
            </a:r>
            <a:r>
              <a:rPr lang="ru-RU" dirty="0" err="1"/>
              <a:t>кранів</a:t>
            </a:r>
            <a:r>
              <a:rPr lang="ru-RU" dirty="0"/>
              <a:t>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близькість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електромереж</a:t>
            </a:r>
            <a:r>
              <a:rPr lang="ru-RU" dirty="0"/>
              <a:t>, </a:t>
            </a:r>
            <a:r>
              <a:rPr lang="ru-RU" dirty="0" err="1"/>
              <a:t>продуктопроводів</a:t>
            </a:r>
            <a:r>
              <a:rPr lang="ru-RU" dirty="0"/>
              <a:t>, </a:t>
            </a:r>
            <a:r>
              <a:rPr lang="ru-RU" dirty="0" err="1"/>
              <a:t>підземних</a:t>
            </a:r>
            <a:r>
              <a:rPr lang="ru-RU" dirty="0"/>
              <a:t>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магістралей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техногенних</a:t>
            </a:r>
            <a:r>
              <a:rPr lang="ru-RU" dirty="0"/>
              <a:t> пустот.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створюють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– </a:t>
            </a:r>
            <a:r>
              <a:rPr lang="ru-RU" dirty="0" err="1"/>
              <a:t>близкість</a:t>
            </a:r>
            <a:r>
              <a:rPr lang="ru-RU" dirty="0"/>
              <a:t> </a:t>
            </a:r>
            <a:r>
              <a:rPr lang="ru-RU" dirty="0" err="1"/>
              <a:t>аеродрому</a:t>
            </a:r>
            <a:r>
              <a:rPr lang="ru-RU" dirty="0"/>
              <a:t> (</a:t>
            </a:r>
            <a:r>
              <a:rPr lang="en-US" b="1" dirty="0" err="1"/>
              <a:t>Jx</a:t>
            </a:r>
            <a:r>
              <a:rPr lang="en-US" b="1" dirty="0"/>
              <a:t>₁</a:t>
            </a:r>
            <a:r>
              <a:rPr lang="ru-RU" dirty="0"/>
              <a:t> =0,1), </a:t>
            </a:r>
            <a:r>
              <a:rPr lang="ru-RU" dirty="0" err="1"/>
              <a:t>автошляху</a:t>
            </a:r>
            <a:r>
              <a:rPr lang="ru-RU" dirty="0"/>
              <a:t> (</a:t>
            </a:r>
            <a:r>
              <a:rPr lang="en-US" b="1" dirty="0" err="1"/>
              <a:t>Jx</a:t>
            </a:r>
            <a:r>
              <a:rPr lang="en-US" b="1" dirty="0"/>
              <a:t>₂</a:t>
            </a:r>
            <a:r>
              <a:rPr lang="uk-UA" b="1" dirty="0"/>
              <a:t> =0,3</a:t>
            </a:r>
            <a:r>
              <a:rPr lang="ru-RU" dirty="0"/>
              <a:t>), продуктопроводу (</a:t>
            </a:r>
            <a:r>
              <a:rPr lang="en-US" b="1" dirty="0" err="1"/>
              <a:t>Jx</a:t>
            </a:r>
            <a:r>
              <a:rPr lang="en-US" b="1" dirty="0"/>
              <a:t>₃</a:t>
            </a:r>
            <a:r>
              <a:rPr lang="uk-UA" b="1" dirty="0"/>
              <a:t>=0,2</a:t>
            </a:r>
            <a:r>
              <a:rPr lang="ru-RU" dirty="0"/>
              <a:t>),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електропередач</a:t>
            </a:r>
            <a:r>
              <a:rPr lang="ru-RU" dirty="0"/>
              <a:t> (</a:t>
            </a:r>
            <a:r>
              <a:rPr lang="en-US" b="1" dirty="0" err="1"/>
              <a:t>Jx</a:t>
            </a:r>
            <a:r>
              <a:rPr lang="en-US" b="1" dirty="0"/>
              <a:t>₄</a:t>
            </a:r>
            <a:r>
              <a:rPr lang="uk-UA" b="1" dirty="0"/>
              <a:t>=0, </a:t>
            </a:r>
            <a:r>
              <a:rPr lang="uk-UA" dirty="0"/>
              <a:t>тобто лінія електропередач знаходиться на безпечній відстані)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>
                <a:solidFill>
                  <a:srgbClr val="FF0000"/>
                </a:solidFill>
              </a:rPr>
              <a:t>Небезпечність підприємства </a:t>
            </a:r>
            <a:r>
              <a:rPr lang="uk-UA" dirty="0"/>
              <a:t>оцінювалась безвідносно до місця його розташування, яке розглядалось тільки з  точки зору негативного впливу навколишнього середовища на безпечність функціонування промислового підприємства. При цьому не враховувався можливий негативний вплив на навколишнє середовище </a:t>
            </a:r>
            <a:r>
              <a:rPr lang="uk-UA" dirty="0">
                <a:solidFill>
                  <a:srgbClr val="FF0000"/>
                </a:solidFill>
              </a:rPr>
              <a:t>залежно від місця розташування </a:t>
            </a:r>
            <a:r>
              <a:rPr lang="uk-UA" dirty="0" err="1">
                <a:solidFill>
                  <a:srgbClr val="FF0000"/>
                </a:solidFill>
              </a:rPr>
              <a:t>об”єкту</a:t>
            </a:r>
            <a:r>
              <a:rPr lang="uk-UA" dirty="0">
                <a:solidFill>
                  <a:srgbClr val="FF0000"/>
                </a:solidFill>
              </a:rPr>
              <a:t> в разі виникнення аварії</a:t>
            </a:r>
            <a:r>
              <a:rPr lang="uk-UA" dirty="0"/>
              <a:t>, можливість попадання шкідливих речовин у водні </a:t>
            </a:r>
            <a:r>
              <a:rPr lang="uk-UA" dirty="0" err="1"/>
              <a:t>об”єкти</a:t>
            </a:r>
            <a:r>
              <a:rPr lang="uk-UA" dirty="0"/>
              <a:t>, </a:t>
            </a:r>
            <a:r>
              <a:rPr lang="uk-UA" dirty="0" err="1"/>
              <a:t>грунт</a:t>
            </a:r>
            <a:r>
              <a:rPr lang="uk-UA" dirty="0"/>
              <a:t>, вплив на населення у густозаселеному регіоні та т.п. Для врахування цього впливу використовується </a:t>
            </a:r>
            <a:r>
              <a:rPr lang="uk-UA" dirty="0">
                <a:solidFill>
                  <a:srgbClr val="FF0000"/>
                </a:solidFill>
              </a:rPr>
              <a:t>індекс регіональної небезпечності.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Індекс небезпечності землетрусу</a:t>
            </a:r>
          </a:p>
          <a:p>
            <a:r>
              <a:rPr lang="en-US" b="1" dirty="0" err="1"/>
              <a:t>Jx</a:t>
            </a:r>
            <a:r>
              <a:rPr lang="uk-UA" b="1" dirty="0"/>
              <a:t>₅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</a:t>
            </a:r>
            <a:r>
              <a:rPr lang="uk-UA" b="1" dirty="0"/>
              <a:t> = 6/ (4+6) = 0,600</a:t>
            </a:r>
          </a:p>
          <a:p>
            <a:r>
              <a:rPr lang="uk-UA" dirty="0"/>
              <a:t>Індекс небезпечності зсуву</a:t>
            </a:r>
          </a:p>
          <a:p>
            <a:r>
              <a:rPr lang="en-US" b="1" dirty="0" err="1"/>
              <a:t>Jx</a:t>
            </a:r>
            <a:r>
              <a:rPr lang="en-US" b="1" dirty="0"/>
              <a:t>₆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</a:t>
            </a:r>
            <a:r>
              <a:rPr lang="uk-UA" b="1" dirty="0"/>
              <a:t> = 1/(0,5+1) = 0,667</a:t>
            </a:r>
          </a:p>
          <a:p>
            <a:r>
              <a:rPr lang="uk-UA" dirty="0"/>
              <a:t>Індекс небезпечності розчинення карсту</a:t>
            </a:r>
          </a:p>
          <a:p>
            <a:r>
              <a:rPr lang="en-US" b="1" dirty="0" err="1"/>
              <a:t>Jx</a:t>
            </a:r>
            <a:r>
              <a:rPr lang="en-US" b="1" dirty="0"/>
              <a:t>₇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 </a:t>
            </a:r>
            <a:r>
              <a:rPr lang="uk-UA" b="1" dirty="0"/>
              <a:t>= 1/(0,5+1) = 0,667 </a:t>
            </a:r>
          </a:p>
          <a:p>
            <a:r>
              <a:rPr lang="uk-UA" dirty="0"/>
              <a:t>Індекс урахування небезпечності просідання підвалин джерел небезпеки, розташованих на лесових </a:t>
            </a:r>
            <a:r>
              <a:rPr lang="uk-UA" dirty="0" err="1"/>
              <a:t>грунтах</a:t>
            </a:r>
            <a:endParaRPr lang="uk-UA" dirty="0"/>
          </a:p>
          <a:p>
            <a:r>
              <a:rPr lang="en-US" b="1" dirty="0" err="1"/>
              <a:t>Jx</a:t>
            </a:r>
            <a:r>
              <a:rPr lang="en-US" b="1" dirty="0"/>
              <a:t>₈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 </a:t>
            </a:r>
            <a:r>
              <a:rPr lang="uk-UA" b="1" dirty="0"/>
              <a:t>= 3/(2+3) = 0,600</a:t>
            </a:r>
            <a:br>
              <a:rPr lang="uk-UA" b="1" dirty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Індекс небезпечності впливу температури на джерело небезпеки (за умови, що середньорічна температура в Одеській області 9,8⁰ С, а максимальна - 37 ⁰ С).</a:t>
            </a:r>
          </a:p>
          <a:p>
            <a:r>
              <a:rPr lang="en-US" b="1" dirty="0" err="1"/>
              <a:t>Jx</a:t>
            </a:r>
            <a:r>
              <a:rPr lang="en-US" b="1" dirty="0"/>
              <a:t>₉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 </a:t>
            </a:r>
            <a:r>
              <a:rPr lang="uk-UA" b="1" dirty="0"/>
              <a:t>=(37+273)/(9,8+273+37+273) = 0,523</a:t>
            </a:r>
          </a:p>
          <a:p>
            <a:r>
              <a:rPr lang="uk-UA" dirty="0"/>
              <a:t>Індекс урахування небезпечності повені</a:t>
            </a:r>
          </a:p>
          <a:p>
            <a:r>
              <a:rPr lang="en-US" b="1" dirty="0" err="1"/>
              <a:t>Jx</a:t>
            </a:r>
            <a:r>
              <a:rPr lang="en-US" b="1" dirty="0"/>
              <a:t>₁₀</a:t>
            </a:r>
            <a:r>
              <a:rPr lang="uk-UA" b="1" dirty="0"/>
              <a:t> = 0,2</a:t>
            </a:r>
          </a:p>
          <a:p>
            <a:endParaRPr lang="uk-UA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Індекс урахування небезпечності опадів ( за умови, що добовий максимум опадів в Одеській області  - 88мм)</a:t>
            </a:r>
          </a:p>
          <a:p>
            <a:r>
              <a:rPr lang="en-US" b="1" dirty="0" err="1"/>
              <a:t>Jx</a:t>
            </a:r>
            <a:r>
              <a:rPr lang="en-US" b="1" dirty="0"/>
              <a:t>₁₁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 </a:t>
            </a:r>
            <a:r>
              <a:rPr lang="uk-UA" b="1" dirty="0"/>
              <a:t>= 88/ (300+88)=0,227</a:t>
            </a:r>
          </a:p>
          <a:p>
            <a:r>
              <a:rPr lang="uk-UA" dirty="0"/>
              <a:t>Індекс небезпечності вітрового навантаження ( за умови, що максимальна з середніх швидкостей вітру за січень в Одеській області – 8,5м/с)</a:t>
            </a:r>
          </a:p>
          <a:p>
            <a:r>
              <a:rPr lang="en-US" b="1" dirty="0" err="1"/>
              <a:t>Jx</a:t>
            </a:r>
            <a:r>
              <a:rPr lang="en-US" b="1" dirty="0"/>
              <a:t>₈</a:t>
            </a:r>
            <a:r>
              <a:rPr lang="uk-UA" b="1" dirty="0"/>
              <a:t> = </a:t>
            </a:r>
            <a:r>
              <a:rPr lang="en-US" b="1" dirty="0" err="1"/>
              <a:t>Fx</a:t>
            </a:r>
            <a:r>
              <a:rPr lang="uk-UA" b="1" dirty="0"/>
              <a:t>т / (</a:t>
            </a:r>
            <a:r>
              <a:rPr lang="en-US" b="1" dirty="0" err="1"/>
              <a:t>Fj</a:t>
            </a:r>
            <a:r>
              <a:rPr lang="el-GR" b="1" dirty="0"/>
              <a:t>´</a:t>
            </a:r>
            <a:r>
              <a:rPr lang="en-US" b="1" dirty="0"/>
              <a:t> + </a:t>
            </a:r>
            <a:r>
              <a:rPr lang="en-US" b="1" dirty="0" err="1"/>
              <a:t>Fx</a:t>
            </a:r>
            <a:r>
              <a:rPr lang="uk-UA" b="1" dirty="0"/>
              <a:t>т</a:t>
            </a:r>
            <a:r>
              <a:rPr lang="en-US" b="1" dirty="0"/>
              <a:t>) </a:t>
            </a:r>
            <a:r>
              <a:rPr lang="uk-UA" b="1" dirty="0"/>
              <a:t>= 8,5/ (6+8,5) = 0,586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dirty="0"/>
              <a:t>Індекс ризику для першого джерела небезпеки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Drs₁</a:t>
            </a:r>
            <a:r>
              <a:rPr lang="uk-UA" b="1" dirty="0"/>
              <a:t> = </a:t>
            </a:r>
            <a:r>
              <a:rPr lang="en-US" b="1" dirty="0"/>
              <a:t>[</a:t>
            </a:r>
            <a:r>
              <a:rPr lang="en-US" b="1" dirty="0" err="1"/>
              <a:t>Jgr</a:t>
            </a:r>
            <a:r>
              <a:rPr lang="en-US" b="1" dirty="0"/>
              <a:t>ᵢ / (1-Jspᵢ) ]  / |∏ Jᴇᴋ∙[Ʃ(1-Jxj)]/m²]|</a:t>
            </a:r>
          </a:p>
          <a:p>
            <a:endParaRPr lang="uk-UA" dirty="0"/>
          </a:p>
          <a:p>
            <a:r>
              <a:rPr lang="en-US" b="1" dirty="0" err="1">
                <a:solidFill>
                  <a:srgbClr val="FF0000"/>
                </a:solidFill>
              </a:rPr>
              <a:t>Jgr</a:t>
            </a:r>
            <a:r>
              <a:rPr lang="en-US" b="1" dirty="0">
                <a:solidFill>
                  <a:srgbClr val="FF0000"/>
                </a:solidFill>
              </a:rPr>
              <a:t>₁ / (1-Jsp₁)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0,060(1-0) </a:t>
            </a:r>
          </a:p>
          <a:p>
            <a:r>
              <a:rPr lang="en-US" b="1" dirty="0">
                <a:solidFill>
                  <a:srgbClr val="FF0000"/>
                </a:solidFill>
              </a:rPr>
              <a:t>∏ Jᴇᴋ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0,305·0,404·0,201 ·0,5 = 0,0124</a:t>
            </a:r>
          </a:p>
          <a:p>
            <a:r>
              <a:rPr lang="en-US" b="1" dirty="0">
                <a:solidFill>
                  <a:srgbClr val="FF0000"/>
                </a:solidFill>
              </a:rPr>
              <a:t>[Ʃ(1-Jxj)/m²]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</a:t>
            </a:r>
            <a:r>
              <a:rPr lang="en-US" b="1" dirty="0"/>
              <a:t>[Ʃ(1-</a:t>
            </a:r>
            <a:r>
              <a:rPr lang="uk-UA" b="1" dirty="0"/>
              <a:t>0,1</a:t>
            </a:r>
            <a:r>
              <a:rPr lang="en-US" b="1" dirty="0"/>
              <a:t>)</a:t>
            </a:r>
            <a:r>
              <a:rPr lang="uk-UA" b="1" dirty="0"/>
              <a:t> + (1-0,3) +(1-0,2) + (1-0,6)+ (1-0,667)+ (1-0,667)+ (1-0,6)+ (1-0,523)+ (1-0,2)+ (1-0,227) +(1-0,586)</a:t>
            </a:r>
            <a:r>
              <a:rPr lang="en-US" b="1" dirty="0"/>
              <a:t> ] /</a:t>
            </a:r>
            <a:r>
              <a:rPr lang="uk-UA" b="1" dirty="0"/>
              <a:t>12</a:t>
            </a:r>
            <a:r>
              <a:rPr lang="en-US" b="1" dirty="0"/>
              <a:t>²]</a:t>
            </a:r>
            <a:r>
              <a:rPr lang="uk-UA" b="1" dirty="0"/>
              <a:t> =0,0440</a:t>
            </a:r>
          </a:p>
          <a:p>
            <a:r>
              <a:rPr lang="en-US" b="1" dirty="0">
                <a:solidFill>
                  <a:srgbClr val="FF0000"/>
                </a:solidFill>
              </a:rPr>
              <a:t>Drs₁</a:t>
            </a:r>
            <a:r>
              <a:rPr lang="uk-UA" b="1" dirty="0"/>
              <a:t> =0,060 / 0,0124 · 0,0440 = </a:t>
            </a:r>
            <a:r>
              <a:rPr lang="uk-UA" b="1" u="sng" dirty="0">
                <a:solidFill>
                  <a:srgbClr val="FF0000"/>
                </a:solidFill>
              </a:rPr>
              <a:t>109,97</a:t>
            </a:r>
            <a:endParaRPr lang="ru-RU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Індекс потенційної шкоди для першого джерела небезпеки</a:t>
            </a:r>
            <a:endParaRPr lang="uk-UA" b="1" dirty="0"/>
          </a:p>
          <a:p>
            <a:r>
              <a:rPr lang="en-US" b="1" dirty="0" err="1"/>
              <a:t>Dp</a:t>
            </a:r>
            <a:r>
              <a:rPr lang="uk-UA" b="1" dirty="0"/>
              <a:t>т₁ = 5/200=0,025</a:t>
            </a:r>
          </a:p>
          <a:p>
            <a:r>
              <a:rPr lang="uk-UA" b="1" dirty="0"/>
              <a:t>Індекс відносної небезпечності першого джерела небезпеки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Dr₁ </a:t>
            </a:r>
            <a:r>
              <a:rPr lang="en-US" sz="4000" b="1" dirty="0"/>
              <a:t>=Drs₁ ∙</a:t>
            </a:r>
            <a:r>
              <a:rPr lang="en-US" sz="4000" b="1" dirty="0" err="1"/>
              <a:t>Dp</a:t>
            </a:r>
            <a:r>
              <a:rPr lang="uk-UA" sz="4000" b="1" dirty="0"/>
              <a:t>т₁ = 109,97∙0,025 </a:t>
            </a:r>
            <a:r>
              <a:rPr lang="uk-UA" sz="4000" b="1" dirty="0">
                <a:solidFill>
                  <a:srgbClr val="FF0000"/>
                </a:solidFill>
              </a:rPr>
              <a:t>= 2,75</a:t>
            </a:r>
          </a:p>
          <a:p>
            <a:endParaRPr lang="uk-UA" sz="4000" b="1" dirty="0">
              <a:solidFill>
                <a:srgbClr val="FF0000"/>
              </a:solidFill>
            </a:endParaRPr>
          </a:p>
          <a:p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Визначення індексу </a:t>
            </a:r>
            <a:r>
              <a:rPr lang="uk-UA" dirty="0" err="1"/>
              <a:t>позагарантійної</a:t>
            </a:r>
            <a:r>
              <a:rPr lang="uk-UA" dirty="0"/>
              <a:t> небезпечності другого джерела</a:t>
            </a:r>
          </a:p>
          <a:p>
            <a:r>
              <a:rPr lang="en-US" b="1" dirty="0" err="1"/>
              <a:t>Jgr</a:t>
            </a:r>
            <a:r>
              <a:rPr lang="en-US" b="1" dirty="0"/>
              <a:t>₂</a:t>
            </a:r>
            <a:r>
              <a:rPr lang="uk-UA" b="1" dirty="0"/>
              <a:t>= </a:t>
            </a:r>
            <a:r>
              <a:rPr lang="en-US" b="1" dirty="0"/>
              <a:t>t²ₓ</a:t>
            </a:r>
            <a:r>
              <a:rPr lang="el-GR" b="1" dirty="0"/>
              <a:t>ᵨ</a:t>
            </a:r>
            <a:r>
              <a:rPr lang="en-US" b="1" dirty="0"/>
              <a:t> / (</a:t>
            </a:r>
            <a:r>
              <a:rPr lang="el-GR" b="1" dirty="0"/>
              <a:t>α∙</a:t>
            </a:r>
            <a:r>
              <a:rPr lang="en-US" b="1" dirty="0"/>
              <a:t> t²</a:t>
            </a:r>
            <a:r>
              <a:rPr lang="el-GR" b="1" dirty="0"/>
              <a:t>ᵧ</a:t>
            </a:r>
            <a:r>
              <a:rPr lang="en-US" b="1" dirty="0"/>
              <a:t>ᵣ + t²ₓ</a:t>
            </a:r>
            <a:r>
              <a:rPr lang="el-GR" b="1" dirty="0"/>
              <a:t>ᵨ</a:t>
            </a:r>
            <a:r>
              <a:rPr lang="en-US" b="1" dirty="0"/>
              <a:t>)</a:t>
            </a:r>
            <a:r>
              <a:rPr lang="uk-UA" b="1" dirty="0"/>
              <a:t> =</a:t>
            </a:r>
          </a:p>
          <a:p>
            <a:r>
              <a:rPr lang="uk-UA" b="1" dirty="0"/>
              <a:t> =  4</a:t>
            </a:r>
            <a:r>
              <a:rPr lang="en-US" b="1" dirty="0"/>
              <a:t>²</a:t>
            </a:r>
            <a:r>
              <a:rPr lang="uk-UA" b="1" dirty="0"/>
              <a:t> / (10</a:t>
            </a:r>
            <a:r>
              <a:rPr lang="el-GR" b="1" dirty="0"/>
              <a:t> ∙</a:t>
            </a:r>
            <a:r>
              <a:rPr lang="uk-UA" b="1" dirty="0"/>
              <a:t>5</a:t>
            </a:r>
            <a:r>
              <a:rPr lang="en-US" b="1" dirty="0"/>
              <a:t> ²</a:t>
            </a:r>
            <a:r>
              <a:rPr lang="uk-UA" b="1" dirty="0"/>
              <a:t> + 4</a:t>
            </a:r>
            <a:r>
              <a:rPr lang="en-US" b="1" dirty="0"/>
              <a:t>²</a:t>
            </a:r>
            <a:r>
              <a:rPr lang="uk-UA" b="1" dirty="0"/>
              <a:t> ) = 0,060</a:t>
            </a:r>
          </a:p>
          <a:p>
            <a:r>
              <a:rPr lang="uk-UA" b="1" dirty="0"/>
              <a:t> </a:t>
            </a:r>
            <a:r>
              <a:rPr lang="en-US" b="1" dirty="0"/>
              <a:t>tₓ</a:t>
            </a:r>
            <a:r>
              <a:rPr lang="el-GR" b="1" dirty="0"/>
              <a:t>ᵨ</a:t>
            </a:r>
            <a:r>
              <a:rPr lang="uk-UA" b="1" dirty="0"/>
              <a:t> </a:t>
            </a:r>
            <a:r>
              <a:rPr lang="uk-UA" dirty="0"/>
              <a:t>= 1995-1991 = 4 роки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Визначення індексів небезпечності внутрішніх факторів для другого джерела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Два внутрішніх фактори для другого джерела, що впливають на безпечність промислового підприємства</a:t>
            </a:r>
          </a:p>
          <a:p>
            <a:r>
              <a:rPr lang="uk-UA" dirty="0"/>
              <a:t>Індекс безпечності окислювача (руйнування оболонки окислювачем)</a:t>
            </a:r>
          </a:p>
          <a:p>
            <a:r>
              <a:rPr lang="en-US" b="1" dirty="0"/>
              <a:t>Jᴇ₁</a:t>
            </a:r>
            <a:r>
              <a:rPr lang="uk-UA" b="1" dirty="0"/>
              <a:t> = 1/ [1+</a:t>
            </a:r>
            <a:r>
              <a:rPr lang="en-US" b="1" dirty="0"/>
              <a:t>(</a:t>
            </a:r>
            <a:r>
              <a:rPr lang="en-US" b="1" dirty="0" err="1"/>
              <a:t>lg</a:t>
            </a:r>
            <a:r>
              <a:rPr lang="el-GR" b="1" dirty="0"/>
              <a:t>Δ</a:t>
            </a:r>
            <a:r>
              <a:rPr lang="en-US" b="1" dirty="0" err="1"/>
              <a:t>Pk</a:t>
            </a:r>
            <a:r>
              <a:rPr lang="en-US" b="1" dirty="0"/>
              <a:t>/0,1|Pk</a:t>
            </a:r>
            <a:r>
              <a:rPr lang="el-GR" b="1" dirty="0"/>
              <a:t>´</a:t>
            </a:r>
            <a:r>
              <a:rPr lang="en-US" b="1" dirty="0"/>
              <a:t>|)]</a:t>
            </a:r>
            <a:r>
              <a:rPr lang="uk-UA" b="1" dirty="0"/>
              <a:t> = 1/</a:t>
            </a:r>
            <a:r>
              <a:rPr lang="en-US" b="1" dirty="0"/>
              <a:t> </a:t>
            </a:r>
            <a:r>
              <a:rPr lang="uk-UA" b="1" dirty="0"/>
              <a:t>{ 1+ [</a:t>
            </a:r>
            <a:r>
              <a:rPr lang="en-US" b="1" dirty="0" err="1"/>
              <a:t>lg</a:t>
            </a:r>
            <a:r>
              <a:rPr lang="uk-UA" b="1" dirty="0"/>
              <a:t>(95-0,1)/0,1 |0,1|]} = 0,201</a:t>
            </a:r>
          </a:p>
          <a:p>
            <a:r>
              <a:rPr lang="uk-UA" dirty="0"/>
              <a:t>Середній рівень кваліфікації персоналу відповідає індексу безпечності </a:t>
            </a:r>
            <a:r>
              <a:rPr lang="uk-UA" b="1" dirty="0"/>
              <a:t> </a:t>
            </a:r>
            <a:r>
              <a:rPr lang="en-US" b="1" dirty="0"/>
              <a:t>Jᴇ₂</a:t>
            </a:r>
            <a:r>
              <a:rPr lang="uk-UA" b="1" dirty="0"/>
              <a:t> = 0,5</a:t>
            </a:r>
          </a:p>
          <a:p>
            <a:endParaRPr lang="uk-UA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Визначення індексів небезпечності зовнішніх факторів для другого джерела проводиться так само, як і для першого.</a:t>
            </a:r>
            <a:endParaRPr lang="ru-RU" dirty="0"/>
          </a:p>
          <a:p>
            <a:r>
              <a:rPr lang="en-US" b="1" dirty="0">
                <a:solidFill>
                  <a:srgbClr val="FF0000"/>
                </a:solidFill>
              </a:rPr>
              <a:t>[Ʃ(1-Jxj)/m²]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</a:t>
            </a:r>
            <a:r>
              <a:rPr lang="en-US" b="1" dirty="0"/>
              <a:t>[Ʃ(1-</a:t>
            </a:r>
            <a:r>
              <a:rPr lang="uk-UA" b="1" dirty="0"/>
              <a:t>0,1</a:t>
            </a:r>
            <a:r>
              <a:rPr lang="en-US" b="1" dirty="0"/>
              <a:t>)</a:t>
            </a:r>
            <a:r>
              <a:rPr lang="uk-UA" b="1" dirty="0"/>
              <a:t> + (1-0,3) +(1-0,2) + (1-0,6)+ (1-0,667)+ (1-0,667)+ (1-0,6)+ (1-0,523)+ (1-0,2)+ (1-0,227) +(1-0,586)</a:t>
            </a:r>
            <a:r>
              <a:rPr lang="en-US" b="1" dirty="0"/>
              <a:t> ] /</a:t>
            </a:r>
            <a:r>
              <a:rPr lang="uk-UA" b="1" dirty="0"/>
              <a:t>12</a:t>
            </a:r>
            <a:r>
              <a:rPr lang="en-US" b="1" dirty="0"/>
              <a:t>²]</a:t>
            </a:r>
            <a:r>
              <a:rPr lang="uk-UA" b="1" dirty="0"/>
              <a:t> =0,0440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Індекс ризику для другого джерела небезпеки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Drs₂</a:t>
            </a:r>
            <a:r>
              <a:rPr lang="uk-UA" b="1" dirty="0"/>
              <a:t> = </a:t>
            </a:r>
            <a:r>
              <a:rPr lang="en-US" b="1" dirty="0"/>
              <a:t>[</a:t>
            </a:r>
            <a:r>
              <a:rPr lang="en-US" b="1" dirty="0" err="1"/>
              <a:t>Jgr</a:t>
            </a:r>
            <a:r>
              <a:rPr lang="en-US" b="1" dirty="0"/>
              <a:t>ᵢ / (1-Jspᵢ) ]  / |∏ Jᴇᴋ∙[Ʃ(1-Jxj)]/m²]|</a:t>
            </a:r>
          </a:p>
          <a:p>
            <a:endParaRPr lang="uk-UA" dirty="0"/>
          </a:p>
          <a:p>
            <a:r>
              <a:rPr lang="en-US" b="1" dirty="0" err="1">
                <a:solidFill>
                  <a:srgbClr val="FF0000"/>
                </a:solidFill>
              </a:rPr>
              <a:t>Jgr</a:t>
            </a:r>
            <a:r>
              <a:rPr lang="en-US" b="1" dirty="0">
                <a:solidFill>
                  <a:srgbClr val="FF0000"/>
                </a:solidFill>
              </a:rPr>
              <a:t>₂ / (1-Jsp₁)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0,060(1-0) </a:t>
            </a:r>
          </a:p>
          <a:p>
            <a:r>
              <a:rPr lang="en-US" b="1" dirty="0">
                <a:solidFill>
                  <a:srgbClr val="FF0000"/>
                </a:solidFill>
              </a:rPr>
              <a:t>∏ Jᴇᴋ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0,201 ·0,5 = 0,101</a:t>
            </a:r>
          </a:p>
          <a:p>
            <a:r>
              <a:rPr lang="en-US" b="1" dirty="0">
                <a:solidFill>
                  <a:srgbClr val="FF0000"/>
                </a:solidFill>
              </a:rPr>
              <a:t>[Ʃ(1-Jxj)/m²]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= </a:t>
            </a:r>
            <a:r>
              <a:rPr lang="en-US" b="1" dirty="0"/>
              <a:t>[Ʃ(1-</a:t>
            </a:r>
            <a:r>
              <a:rPr lang="uk-UA" b="1" dirty="0"/>
              <a:t>0,1</a:t>
            </a:r>
            <a:r>
              <a:rPr lang="en-US" b="1" dirty="0"/>
              <a:t>)</a:t>
            </a:r>
            <a:r>
              <a:rPr lang="uk-UA" b="1" dirty="0"/>
              <a:t> + (1-0,3) +(1-0,2) + (1-0,6)+ (1-0,667)+ (1-0,667)+ (1-0,6)+ (1-0,523)+ (1-0,2)+ (1-0,227) +(1-0,586)</a:t>
            </a:r>
            <a:r>
              <a:rPr lang="en-US" b="1" dirty="0"/>
              <a:t> ] /</a:t>
            </a:r>
            <a:r>
              <a:rPr lang="uk-UA" b="1" dirty="0"/>
              <a:t>12</a:t>
            </a:r>
            <a:r>
              <a:rPr lang="en-US" b="1" dirty="0"/>
              <a:t>²]</a:t>
            </a:r>
            <a:r>
              <a:rPr lang="uk-UA" b="1" dirty="0"/>
              <a:t> =0,0440</a:t>
            </a:r>
          </a:p>
          <a:p>
            <a:r>
              <a:rPr lang="en-US" b="1" dirty="0">
                <a:solidFill>
                  <a:srgbClr val="FF0000"/>
                </a:solidFill>
              </a:rPr>
              <a:t>Drs₁</a:t>
            </a:r>
            <a:r>
              <a:rPr lang="uk-UA" b="1" dirty="0"/>
              <a:t> =0,060 / 0,101 · 0,0440 = </a:t>
            </a:r>
            <a:r>
              <a:rPr lang="uk-UA" b="1" u="sng" dirty="0">
                <a:solidFill>
                  <a:srgbClr val="FF0000"/>
                </a:solidFill>
              </a:rPr>
              <a:t>13,50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Індекс потенційної шкоди для другого джерела небезпеки</a:t>
            </a:r>
            <a:endParaRPr lang="uk-UA" b="1" dirty="0"/>
          </a:p>
          <a:p>
            <a:r>
              <a:rPr lang="en-US" b="1" dirty="0" err="1"/>
              <a:t>Dp</a:t>
            </a:r>
            <a:r>
              <a:rPr lang="uk-UA" b="1" dirty="0"/>
              <a:t>т₂ = 12/200=0,06</a:t>
            </a:r>
          </a:p>
          <a:p>
            <a:r>
              <a:rPr lang="uk-UA" b="1" dirty="0"/>
              <a:t>Індекс відносної небезпечності другого джерела небезпеки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Dr₂ </a:t>
            </a:r>
            <a:r>
              <a:rPr lang="en-US" sz="4000" b="1" dirty="0"/>
              <a:t>=Drs₂ ∙</a:t>
            </a:r>
            <a:r>
              <a:rPr lang="en-US" sz="4000" b="1" dirty="0" err="1"/>
              <a:t>Dp</a:t>
            </a:r>
            <a:r>
              <a:rPr lang="uk-UA" sz="4000" b="1" dirty="0"/>
              <a:t>т₂ = 13,50∙0,06 </a:t>
            </a:r>
            <a:r>
              <a:rPr lang="uk-UA" sz="4000" b="1" dirty="0">
                <a:solidFill>
                  <a:srgbClr val="FF0000"/>
                </a:solidFill>
              </a:rPr>
              <a:t>= 0,81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Індекс регіональної небезпечності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Rᴅ</a:t>
            </a:r>
            <a:r>
              <a:rPr lang="ru-RU" sz="4000" b="1" dirty="0" err="1">
                <a:solidFill>
                  <a:srgbClr val="FF0000"/>
                </a:solidFill>
              </a:rPr>
              <a:t>ԍ</a:t>
            </a:r>
            <a:r>
              <a:rPr lang="en-US" sz="4000" b="1" dirty="0">
                <a:solidFill>
                  <a:srgbClr val="FF0000"/>
                </a:solidFill>
              </a:rPr>
              <a:t>= Dr ∙</a:t>
            </a:r>
            <a:r>
              <a:rPr lang="en-US" sz="4000" b="1" dirty="0" err="1">
                <a:solidFill>
                  <a:srgbClr val="FF0000"/>
                </a:solidFill>
              </a:rPr>
              <a:t>Ʃr</a:t>
            </a:r>
            <a:r>
              <a:rPr lang="en-US" sz="4000" b="1" dirty="0">
                <a:solidFill>
                  <a:srgbClr val="FF0000"/>
                </a:solidFill>
              </a:rPr>
              <a:t>ᵢ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Dr </a:t>
            </a:r>
            <a:r>
              <a:rPr lang="en-US" sz="4000" b="1" dirty="0"/>
              <a:t>– </a:t>
            </a:r>
            <a:r>
              <a:rPr lang="uk-UA" sz="4000" b="1" dirty="0"/>
              <a:t>індекс відносної небезпечності промислового підприємства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r</a:t>
            </a:r>
            <a:r>
              <a:rPr lang="en-US" sz="4000" dirty="0">
                <a:solidFill>
                  <a:srgbClr val="FF0000"/>
                </a:solidFill>
              </a:rPr>
              <a:t>ᵢ</a:t>
            </a:r>
            <a:r>
              <a:rPr lang="uk-UA" sz="4000" dirty="0">
                <a:solidFill>
                  <a:srgbClr val="FF0000"/>
                </a:solidFill>
              </a:rPr>
              <a:t> - </a:t>
            </a:r>
            <a:r>
              <a:rPr lang="uk-UA" sz="4000" b="1" dirty="0"/>
              <a:t>коефіцієнт урахування місцевих особливостей, і – кількість факторів, що враховується</a:t>
            </a:r>
            <a:endParaRPr lang="en-US" sz="4000" b="1" dirty="0"/>
          </a:p>
          <a:p>
            <a:pPr algn="ctr"/>
            <a:endParaRPr lang="ru-RU" sz="4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Для  визначення індексу відносної небезпечності підприємства в цілому і категорії небезпечності вибираємо максимальне значення х усіх розрахованих індексів відносної небезпечності</a:t>
            </a:r>
          </a:p>
          <a:p>
            <a:r>
              <a:rPr lang="en-US" b="1" dirty="0">
                <a:solidFill>
                  <a:srgbClr val="FF0000"/>
                </a:solidFill>
              </a:rPr>
              <a:t>Drᵢ </a:t>
            </a:r>
            <a:r>
              <a:rPr lang="en-US" b="1" dirty="0"/>
              <a:t>=</a:t>
            </a:r>
            <a:r>
              <a:rPr lang="uk-UA" b="1" dirty="0"/>
              <a:t> </a:t>
            </a:r>
            <a:r>
              <a:rPr lang="en-US" b="1" dirty="0"/>
              <a:t>max (Drsᵢ ∙</a:t>
            </a:r>
            <a:r>
              <a:rPr lang="en-US" b="1" dirty="0" err="1"/>
              <a:t>Dp</a:t>
            </a:r>
            <a:r>
              <a:rPr lang="uk-UA" b="1" dirty="0"/>
              <a:t>т</a:t>
            </a:r>
            <a:r>
              <a:rPr lang="en-US" b="1" dirty="0"/>
              <a:t>ᵢ) = max(2,75;0,81)=</a:t>
            </a:r>
            <a:r>
              <a:rPr lang="en-US" b="1" dirty="0">
                <a:solidFill>
                  <a:srgbClr val="FF0000"/>
                </a:solidFill>
              </a:rPr>
              <a:t>2,75</a:t>
            </a:r>
          </a:p>
          <a:p>
            <a:r>
              <a:rPr lang="uk-UA" dirty="0"/>
              <a:t>Підприємство належить до категорії підприємств середньої небезпечності оскільки </a:t>
            </a:r>
            <a:r>
              <a:rPr lang="uk-UA" b="1" dirty="0">
                <a:solidFill>
                  <a:srgbClr val="FF0000"/>
                </a:solidFill>
              </a:rPr>
              <a:t>0,1</a:t>
            </a:r>
            <a:r>
              <a:rPr lang="en-US" b="1" dirty="0">
                <a:solidFill>
                  <a:srgbClr val="FF0000"/>
                </a:solidFill>
              </a:rPr>
              <a:t>&lt;Dr&lt;</a:t>
            </a:r>
            <a:r>
              <a:rPr lang="uk-UA" b="1" dirty="0">
                <a:solidFill>
                  <a:srgbClr val="FF0000"/>
                </a:solidFill>
              </a:rPr>
              <a:t> 10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89FB7-9173-4571-853C-BEC7C561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Категорія небезпечності </a:t>
            </a: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25791557-EB67-4CEF-AC9F-662E1C86D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197386"/>
              </p:ext>
            </p:extLst>
          </p:nvPr>
        </p:nvGraphicFramePr>
        <p:xfrm>
          <a:off x="971600" y="1772816"/>
          <a:ext cx="7715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323791407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878006285"/>
                    </a:ext>
                  </a:extLst>
                </a:gridCol>
              </a:tblGrid>
              <a:tr h="198224">
                <a:tc>
                  <a:txBody>
                    <a:bodyPr/>
                    <a:lstStyle/>
                    <a:p>
                      <a:r>
                        <a:rPr lang="uk-UA" dirty="0"/>
                        <a:t>Значення індексу відносної небезпечності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Номер категорії, найменування категорії небезпечності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236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b="1" dirty="0"/>
                        <a:t>  </a:t>
                      </a:r>
                      <a:r>
                        <a:rPr lang="en-US" sz="1800" b="1" dirty="0" err="1"/>
                        <a:t>Drs</a:t>
                      </a:r>
                      <a:r>
                        <a:rPr lang="en-US" sz="1800" b="1" dirty="0"/>
                        <a:t> &lt;</a:t>
                      </a:r>
                      <a:r>
                        <a:rPr lang="uk-UA" sz="1800" b="1" dirty="0"/>
                        <a:t> 0,001</a:t>
                      </a:r>
                    </a:p>
                    <a:p>
                      <a:endParaRPr lang="uk-UA" sz="1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   0,1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 </a:t>
                      </a:r>
                      <a:r>
                        <a:rPr lang="en-US" sz="1800" b="1" dirty="0" err="1"/>
                        <a:t>Drs</a:t>
                      </a:r>
                      <a:r>
                        <a:rPr lang="en-US" sz="1800" b="1" dirty="0"/>
                        <a:t> &gt;</a:t>
                      </a:r>
                      <a:r>
                        <a:rPr lang="uk-UA" sz="1800" b="1" dirty="0"/>
                        <a:t>  0,001 </a:t>
                      </a:r>
                      <a:endParaRPr lang="uk-UA" dirty="0"/>
                    </a:p>
                    <a:p>
                      <a:endParaRPr lang="uk-UA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   10,0 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</a:t>
                      </a:r>
                      <a:r>
                        <a:rPr lang="en-US" sz="1800" b="1" dirty="0" err="1"/>
                        <a:t>Drs</a:t>
                      </a:r>
                      <a:r>
                        <a:rPr lang="uk-UA" sz="1800" b="1" dirty="0"/>
                        <a:t> 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 0,1</a:t>
                      </a:r>
                      <a:endParaRPr lang="uk-UA" dirty="0"/>
                    </a:p>
                    <a:p>
                      <a:endParaRPr lang="uk-UA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    500,0 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 </a:t>
                      </a:r>
                      <a:r>
                        <a:rPr lang="en-US" sz="1800" b="1" dirty="0" err="1"/>
                        <a:t>Drs</a:t>
                      </a:r>
                      <a:r>
                        <a:rPr lang="uk-UA" sz="1800" b="1" dirty="0"/>
                        <a:t> 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10,0</a:t>
                      </a:r>
                      <a:endParaRPr lang="uk-UA" dirty="0"/>
                    </a:p>
                    <a:p>
                      <a:endParaRPr lang="uk-UA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/>
                        <a:t>    </a:t>
                      </a:r>
                      <a:r>
                        <a:rPr lang="en-US" sz="1800" b="1" dirty="0" err="1"/>
                        <a:t>Drs</a:t>
                      </a:r>
                      <a:r>
                        <a:rPr lang="en-US" sz="1800" b="1" dirty="0"/>
                        <a:t> &gt;</a:t>
                      </a:r>
                      <a:r>
                        <a:rPr lang="uk-UA" sz="1800" b="1" dirty="0"/>
                        <a:t> 500,0</a:t>
                      </a:r>
                      <a:r>
                        <a:rPr lang="en-US" sz="1800" b="1" dirty="0"/>
                        <a:t>&gt;</a:t>
                      </a:r>
                      <a:r>
                        <a:rPr lang="uk-UA" sz="1800" b="1" dirty="0"/>
                        <a:t> </a:t>
                      </a:r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 – безпечні підприємства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/>
                        <a:t>2 – </a:t>
                      </a:r>
                      <a:r>
                        <a:rPr lang="uk-UA" dirty="0" err="1"/>
                        <a:t>малонебезпечні</a:t>
                      </a:r>
                      <a:r>
                        <a:rPr lang="uk-UA" dirty="0"/>
                        <a:t> підприємства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/>
                        <a:t>3 – підприємства середньої небезпечності</a:t>
                      </a:r>
                    </a:p>
                    <a:p>
                      <a:r>
                        <a:rPr lang="uk-UA" dirty="0"/>
                        <a:t>4 – небезпечні підприємства</a:t>
                      </a:r>
                    </a:p>
                    <a:p>
                      <a:endParaRPr lang="uk-UA" dirty="0"/>
                    </a:p>
                    <a:p>
                      <a:r>
                        <a:rPr lang="uk-UA" dirty="0"/>
                        <a:t>5 – особливо небезпечні підприємства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30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1155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Індекс регіональної небезпечності дорівнюватиме</a:t>
            </a:r>
          </a:p>
          <a:p>
            <a:r>
              <a:rPr lang="en-US" b="1" dirty="0">
                <a:solidFill>
                  <a:srgbClr val="FF0000"/>
                </a:solidFill>
              </a:rPr>
              <a:t>Rᴅ</a:t>
            </a:r>
            <a:r>
              <a:rPr lang="ru-RU" b="1" dirty="0" err="1">
                <a:solidFill>
                  <a:srgbClr val="FF0000"/>
                </a:solidFill>
              </a:rPr>
              <a:t>ԍ</a:t>
            </a:r>
            <a:r>
              <a:rPr lang="en-US" b="1" dirty="0">
                <a:solidFill>
                  <a:srgbClr val="FF0000"/>
                </a:solidFill>
              </a:rPr>
              <a:t>= Dr ∙</a:t>
            </a:r>
            <a:r>
              <a:rPr lang="en-US" b="1" dirty="0" err="1">
                <a:solidFill>
                  <a:srgbClr val="FF0000"/>
                </a:solidFill>
              </a:rPr>
              <a:t>Ʃr</a:t>
            </a:r>
            <a:r>
              <a:rPr lang="en-US" b="1" dirty="0">
                <a:solidFill>
                  <a:srgbClr val="FF0000"/>
                </a:solidFill>
              </a:rPr>
              <a:t>ᵢ</a:t>
            </a:r>
            <a:r>
              <a:rPr lang="uk-UA" b="1" dirty="0">
                <a:solidFill>
                  <a:srgbClr val="FF0000"/>
                </a:solidFill>
              </a:rPr>
              <a:t> = 2,75 (1,5+0,5+0,5+2,8)=14,575</a:t>
            </a:r>
          </a:p>
          <a:p>
            <a:endParaRPr lang="uk-UA" b="1" dirty="0">
              <a:solidFill>
                <a:srgbClr val="FF0000"/>
              </a:solidFill>
            </a:endParaRPr>
          </a:p>
          <a:p>
            <a:r>
              <a:rPr lang="uk-UA" b="1" dirty="0">
                <a:solidFill>
                  <a:srgbClr val="FF0000"/>
                </a:solidFill>
              </a:rPr>
              <a:t>Підприємство має </a:t>
            </a:r>
            <a:r>
              <a:rPr lang="uk-UA" b="1">
                <a:solidFill>
                  <a:srgbClr val="FF0000"/>
                </a:solidFill>
              </a:rPr>
              <a:t>регіональний характер</a:t>
            </a:r>
            <a:endParaRPr lang="en-US" b="1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/>
              <a:t>Коефіцієнт урахування чисельності населення, що потерпіло від впливу ПНО (</a:t>
            </a:r>
            <a:r>
              <a:rPr lang="en-US" sz="3200" b="1" dirty="0">
                <a:solidFill>
                  <a:srgbClr val="FF0000"/>
                </a:solidFill>
              </a:rPr>
              <a:t>r</a:t>
            </a:r>
            <a:r>
              <a:rPr lang="en-US" sz="3200" dirty="0">
                <a:solidFill>
                  <a:srgbClr val="FF0000"/>
                </a:solidFill>
              </a:rPr>
              <a:t>₁</a:t>
            </a:r>
            <a:r>
              <a:rPr lang="uk-UA" sz="3200" dirty="0"/>
              <a:t>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1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Місце знаходження потенційно небезпечного </a:t>
                      </a:r>
                      <a:r>
                        <a:rPr lang="uk-UA" dirty="0" err="1"/>
                        <a:t>об”єкту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₁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Місця з населенням понад 1 </a:t>
                      </a:r>
                      <a:r>
                        <a:rPr lang="uk-UA" dirty="0" err="1"/>
                        <a:t>млн.чол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Місця з населенням понад 300 </a:t>
                      </a:r>
                      <a:r>
                        <a:rPr lang="uk-UA" dirty="0" err="1"/>
                        <a:t>тис.чол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Місця з населенням понад 50</a:t>
                      </a:r>
                      <a:r>
                        <a:rPr lang="uk-UA" baseline="0" dirty="0"/>
                        <a:t> </a:t>
                      </a:r>
                      <a:r>
                        <a:rPr lang="uk-UA" baseline="0" dirty="0" err="1"/>
                        <a:t>тис</a:t>
                      </a:r>
                      <a:r>
                        <a:rPr lang="uk-UA" dirty="0" err="1"/>
                        <a:t>.чол</a:t>
                      </a:r>
                      <a:r>
                        <a:rPr lang="uk-UA" dirty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Населені пункти з населенням понад 10 тис. чол.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Інші населені пункти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На відстані менше радіуса кола, яке охоплює населений пункт, від його межі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0,8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ᵢ</a:t>
                      </a:r>
                      <a:r>
                        <a:rPr lang="el-GR" sz="1800" b="0" dirty="0">
                          <a:solidFill>
                            <a:srgbClr val="FF0000"/>
                          </a:solidFill>
                        </a:rPr>
                        <a:t>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На відстані менше 3-х радіусів кола, яке охоплює населений пункт, від його межі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0,5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ᵢ</a:t>
                      </a:r>
                      <a:r>
                        <a:rPr lang="el-GR" sz="1800" b="0" dirty="0">
                          <a:solidFill>
                            <a:srgbClr val="FF0000"/>
                          </a:solidFill>
                        </a:rPr>
                        <a:t>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На більшій відстані від населеного пункту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ᵢ</a:t>
                      </a:r>
                      <a:r>
                        <a:rPr lang="el-GR" sz="1800" b="0" dirty="0">
                          <a:solidFill>
                            <a:srgbClr val="FF0000"/>
                          </a:solidFill>
                        </a:rPr>
                        <a:t>´</a:t>
                      </a:r>
                      <a:r>
                        <a:rPr lang="uk-UA" sz="1800" b="0" dirty="0">
                          <a:solidFill>
                            <a:srgbClr val="FF0000"/>
                          </a:solidFill>
                        </a:rPr>
                        <a:t> - коефіцієнт для населеного пункту, поблизу якого розташоване підприємство (за наявності кількох населених пунктів обирається той із</a:t>
                      </a:r>
                      <a:r>
                        <a:rPr lang="uk-UA" sz="1800" b="0" baseline="0" dirty="0">
                          <a:solidFill>
                            <a:srgbClr val="FF0000"/>
                          </a:solidFill>
                        </a:rPr>
                        <a:t> них, який має максимальне значення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ᵢ</a:t>
                      </a:r>
                      <a:r>
                        <a:rPr lang="el-GR" sz="1800" b="0" dirty="0">
                          <a:solidFill>
                            <a:srgbClr val="FF0000"/>
                          </a:solidFill>
                        </a:rPr>
                        <a:t>´</a:t>
                      </a:r>
                      <a:r>
                        <a:rPr lang="uk-UA" sz="1800" b="0" dirty="0">
                          <a:solidFill>
                            <a:srgbClr val="FF0000"/>
                          </a:solidFill>
                        </a:rPr>
                        <a:t> )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0,2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ᵢ</a:t>
                      </a:r>
                      <a:r>
                        <a:rPr lang="el-GR" sz="1800" b="0" dirty="0">
                          <a:solidFill>
                            <a:srgbClr val="FF0000"/>
                          </a:solidFill>
                        </a:rPr>
                        <a:t>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800" b="1" dirty="0"/>
              <a:t>Коефіцієнт врахування можливості потрапляння аварійних викидів небезпечних речовин у водне середовище (</a:t>
            </a:r>
            <a:r>
              <a:rPr lang="en-US" sz="2800" b="1" dirty="0">
                <a:solidFill>
                  <a:srgbClr val="FF0000"/>
                </a:solidFill>
              </a:rPr>
              <a:t>r</a:t>
            </a:r>
            <a:r>
              <a:rPr lang="en-US" sz="2800" dirty="0">
                <a:solidFill>
                  <a:srgbClr val="FF0000"/>
                </a:solidFill>
              </a:rPr>
              <a:t>₂</a:t>
            </a:r>
            <a:r>
              <a:rPr lang="uk-UA" sz="2800" dirty="0"/>
              <a:t>)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7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Басейни морів та річок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Тиса, Прут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Дністер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Дніпро (вище м. Києва), Десна, </a:t>
                      </a:r>
                      <a:r>
                        <a:rPr lang="uk-UA" dirty="0" err="1"/>
                        <a:t>Прип”ять</a:t>
                      </a:r>
                      <a:r>
                        <a:rPr lang="uk-UA" dirty="0"/>
                        <a:t>, Західний Буг та Вісла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Дунай, Дніпро (від м. Києва до Каховського гідровузла), Сіверський Донець, Міус, Кальміус, Південний Буг та Інгул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Чорне море, Азовське море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Дніпро (нижче Каховського гідровузла)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Коефіцієнт урахування цінності навколишнього середовища</a:t>
            </a:r>
            <a:r>
              <a:rPr lang="uk-UA" b="1" dirty="0"/>
              <a:t> (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dirty="0">
                <a:solidFill>
                  <a:srgbClr val="FF0000"/>
                </a:solidFill>
              </a:rPr>
              <a:t>₃</a:t>
            </a:r>
            <a:r>
              <a:rPr lang="uk-UA" dirty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3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Характеристика регіону розташування ПНО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У заповідній зоні, але не далі, ніж на відстані, меншій радіуса кола, що охоплює її, від межі небезпеки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У курортній зоні, але не далі, ніж в 10 км від її межі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1,0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В інших місцях </a:t>
                      </a:r>
                      <a:r>
                        <a:rPr lang="uk-UA" baseline="0" dirty="0"/>
                        <a:t> ( але х урахуванням транскордонного впливу 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0,1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Коефіцієнт врахування можливості транскордонного впливу ПНО (</a:t>
            </a:r>
            <a:r>
              <a:rPr lang="en-US" b="1" dirty="0">
                <a:solidFill>
                  <a:srgbClr val="FF0000"/>
                </a:solidFill>
              </a:rPr>
              <a:t>r₄</a:t>
            </a:r>
            <a:r>
              <a:rPr lang="uk-UA" dirty="0"/>
              <a:t>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800" dirty="0"/>
                        <a:t>Відстань до територій сусідніх держав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FF0000"/>
                          </a:solidFill>
                        </a:rPr>
                        <a:t>r₄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/>
                        <a:t>Менше 50км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1,0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/>
                        <a:t>Менше 150км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0,5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/>
                        <a:t>Понад 150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/>
                        <a:t>0,1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dirty="0" err="1"/>
              <a:t>Ранжування</a:t>
            </a:r>
            <a:r>
              <a:rPr lang="uk-UA" sz="3600" dirty="0"/>
              <a:t> промислових підприємств за характером небезпечності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8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0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3200" dirty="0"/>
                        <a:t>Значення індексу регіональної небезпечності 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Rᴅ</a:t>
                      </a:r>
                      <a:r>
                        <a:rPr lang="ru-RU" sz="3200" b="1" dirty="0" err="1">
                          <a:solidFill>
                            <a:srgbClr val="FF0000"/>
                          </a:solidFill>
                        </a:rPr>
                        <a:t>ԍ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/>
                        <a:t>Характер небезпечності підприємства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Rᴅ</a:t>
                      </a:r>
                      <a:r>
                        <a:rPr lang="ru-RU" sz="3200" b="1" dirty="0" err="1">
                          <a:solidFill>
                            <a:srgbClr val="FF0000"/>
                          </a:solidFill>
                        </a:rPr>
                        <a:t>ԍ 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</a:rPr>
                        <a:t>&lt; 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/>
                        <a:t>Місцевий 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3200" b="1" dirty="0">
                          <a:solidFill>
                            <a:srgbClr val="FF0000"/>
                          </a:solidFill>
                        </a:rPr>
                        <a:t>1&gt; 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Rᴅ</a:t>
                      </a:r>
                      <a:r>
                        <a:rPr lang="ru-RU" sz="3200" b="1" dirty="0" err="1">
                          <a:solidFill>
                            <a:srgbClr val="FF0000"/>
                          </a:solidFill>
                        </a:rPr>
                        <a:t>ԍ 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</a:rPr>
                        <a:t>&lt;1000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/>
                        <a:t>Регіональний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Rᴅ</a:t>
                      </a:r>
                      <a:r>
                        <a:rPr lang="ru-RU" sz="3200" b="1" dirty="0" err="1">
                          <a:solidFill>
                            <a:srgbClr val="FF0000"/>
                          </a:solidFill>
                        </a:rPr>
                        <a:t>ԍ </a:t>
                      </a:r>
                      <a:r>
                        <a:rPr lang="ru-RU" sz="3200" b="1" dirty="0">
                          <a:solidFill>
                            <a:srgbClr val="FF0000"/>
                          </a:solidFill>
                        </a:rPr>
                        <a:t>&gt; 1000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dirty="0"/>
                        <a:t>Державний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Приклад розрахунку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Визначити безпечність промислового підприємства, яке знаходиться в райцентрі </a:t>
            </a:r>
            <a:r>
              <a:rPr lang="uk-UA" dirty="0" err="1"/>
              <a:t>Біляєвка</a:t>
            </a:r>
            <a:r>
              <a:rPr lang="uk-UA" dirty="0"/>
              <a:t> з населенням 15 тис. чол., розташованому на березі р. Дністер в Одеській області. На підприємстві існує два джерела небезпеки (на відкритому повітрі , має фундамент 0,3м):</a:t>
            </a:r>
          </a:p>
          <a:p>
            <a:r>
              <a:rPr lang="uk-UA" dirty="0"/>
              <a:t>1. Порожнина з небезпечною речовиною загальною масою 5 тонн під тиском 20 </a:t>
            </a:r>
            <a:r>
              <a:rPr lang="uk-UA" dirty="0" err="1"/>
              <a:t>МПа</a:t>
            </a:r>
            <a:r>
              <a:rPr lang="uk-UA" dirty="0"/>
              <a:t>, що піддається впливу вібрації 20 дБ ( за встановленого міжвідомчою комісією абсолютно безпечного рівня вібрації 5 дБ 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2015</Words>
  <Application>Microsoft Office PowerPoint</Application>
  <PresentationFormat>Екран (4:3)</PresentationFormat>
  <Paragraphs>192</Paragraphs>
  <Slides>32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32</vt:i4>
      </vt:variant>
    </vt:vector>
  </HeadingPairs>
  <TitlesOfParts>
    <vt:vector size="35" baseType="lpstr">
      <vt:lpstr>Arial</vt:lpstr>
      <vt:lpstr>Calibri</vt:lpstr>
      <vt:lpstr>Тема Office</vt:lpstr>
      <vt:lpstr>Індекс регіональної небезпечності. Приклад розрахунку індексу відносної небезпечності промислових підприємств</vt:lpstr>
      <vt:lpstr>Презентація PowerPoint</vt:lpstr>
      <vt:lpstr>Індекс регіональної небезпечності</vt:lpstr>
      <vt:lpstr>Коефіцієнт урахування чисельності населення, що потерпіло від впливу ПНО (r₁)</vt:lpstr>
      <vt:lpstr>Коефіцієнт врахування можливості потрапляння аварійних викидів небезпечних речовин у водне середовище (r₂)</vt:lpstr>
      <vt:lpstr>Коефіцієнт урахування цінності навколишнього середовища (r₃)</vt:lpstr>
      <vt:lpstr>Коефіцієнт врахування можливості транскордонного впливу ПНО (r₄)</vt:lpstr>
      <vt:lpstr>Ранжування промислових підприємств за характером небезпечності</vt:lpstr>
      <vt:lpstr>Приклад розрахунку</vt:lpstr>
      <vt:lpstr>Презентація PowerPoint</vt:lpstr>
      <vt:lpstr>Презентація PowerPoint</vt:lpstr>
      <vt:lpstr>Індекс відносної небезпечності ПП</vt:lpstr>
      <vt:lpstr>Пошаговий алгоритм розрахунку</vt:lpstr>
      <vt:lpstr>Презентація PowerPoint</vt:lpstr>
      <vt:lpstr>Презентація PowerPoint</vt:lpstr>
      <vt:lpstr>Індекс позагарантійної небезпечності</vt:lpstr>
      <vt:lpstr>Індекс безпечності внутрішніх факторів</vt:lpstr>
      <vt:lpstr>Презентація PowerPoint</vt:lpstr>
      <vt:lpstr>Визначення індексу небезпечності зовнішніх факторів Jxj </vt:lpstr>
      <vt:lpstr>Презентація PowerPoint</vt:lpstr>
      <vt:lpstr>Презентація PowerPoint</vt:lpstr>
      <vt:lpstr>Презентація PowerPoint</vt:lpstr>
      <vt:lpstr>Індекс ризику для першого джерела небезпеки </vt:lpstr>
      <vt:lpstr>Презентація PowerPoint</vt:lpstr>
      <vt:lpstr>Презентація PowerPoint</vt:lpstr>
      <vt:lpstr>Визначення індексів небезпечності внутрішніх факторів для другого джерела</vt:lpstr>
      <vt:lpstr>Презентація PowerPoint</vt:lpstr>
      <vt:lpstr>Індекс ризику для другого джерела небезпеки</vt:lpstr>
      <vt:lpstr>Презентація PowerPoint</vt:lpstr>
      <vt:lpstr>Презентація PowerPoint</vt:lpstr>
      <vt:lpstr>Категорія небезпечності </vt:lpstr>
      <vt:lpstr>Презентація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Індекс регіональної небезпечності. Приклад розрахунку індексу відносної небезпечності промислових підприємств</dc:title>
  <dc:creator>Волошкина</dc:creator>
  <cp:lastModifiedBy>Олена Волошкіна</cp:lastModifiedBy>
  <cp:revision>56</cp:revision>
  <dcterms:created xsi:type="dcterms:W3CDTF">2017-07-18T11:23:49Z</dcterms:created>
  <dcterms:modified xsi:type="dcterms:W3CDTF">2018-12-19T10:22:24Z</dcterms:modified>
</cp:coreProperties>
</file>