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8" r:id="rId5"/>
    <p:sldId id="257" r:id="rId6"/>
    <p:sldId id="261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6393"/>
            <a:ext cx="7543800" cy="914400"/>
          </a:xfrm>
        </p:spPr>
        <p:txBody>
          <a:bodyPr/>
          <a:lstStyle/>
          <a:p>
            <a:pPr algn="ctr"/>
            <a:r>
              <a:rPr lang="uk-UA" sz="2800" dirty="0">
                <a:latin typeface="Arial Narrow" pitchFamily="34" charset="0"/>
              </a:rPr>
              <a:t>Політична етнологія в колі сучасних соціогуманітарних наук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6" y="980728"/>
            <a:ext cx="6048672" cy="575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5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115" y="616445"/>
            <a:ext cx="3627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Олександр Рюстов </a:t>
            </a:r>
          </a:p>
          <a:p>
            <a:pPr algn="ctr"/>
            <a:r>
              <a:rPr lang="uk-UA" sz="2800" b="1" dirty="0"/>
              <a:t>1885–1963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782428"/>
            <a:ext cx="84249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Розвиваючи концептуальні засади Л. Гумпловіча та Ф. Опенгемера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О. Рюстов виводе два етнічних типа, взаємодія яких лежить у основі усіх соціально-історичних процесів та соціальної стратифікації.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Пастух – кочівник: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воля до влади, домінування підкорення інших, до матеріального накопичення; технічний розвиток, спрямований на збільшення швидкості переміщення (у т. ч. інформації); психологічний садизм і (в патологічній стадії) форми параноїдальних розладів.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3076" name="AutoShape 4" descr="Основы социального рыночного хозяйства (часть 2) | Европейская  исследовательская ассоциация OIKONO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Основы социального рыночного хозяйства (часть 2) | Европейская  исследовательская ассоциация OIKONO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960" y="24009"/>
            <a:ext cx="1570017" cy="17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kochevnikblog - آمار کانال Кочевник. Telegram Analy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70784"/>
            <a:ext cx="2350044" cy="2350044"/>
          </a:xfrm>
          <a:prstGeom prst="rect">
            <a:avLst/>
          </a:prstGeom>
          <a:noFill/>
        </p:spPr>
      </p:pic>
      <p:pic>
        <p:nvPicPr>
          <p:cNvPr id="3083" name="Picture 11" descr="Тысяча чертей. Чем прославился легендарный пират Черная Борода - Экспресс  газ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4572008"/>
            <a:ext cx="2857519" cy="2143140"/>
          </a:xfrm>
          <a:prstGeom prst="rect">
            <a:avLst/>
          </a:prstGeom>
          <a:noFill/>
        </p:spPr>
      </p:pic>
      <p:sp>
        <p:nvSpPr>
          <p:cNvPr id="3089" name="AutoShape 17" descr="В плену франшизы №12. Обзор игр &amp;quot;Крестный отец&amp;quot; — Godfather: The Game, The  — Игры — Gamer.ru: социальная сеть для гейм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AutoShape 19" descr="В плену франшизы №12. Обзор игр &amp;quot;Крестный отец&amp;quot; — Godfather: The Game, The  — Игры — Gamer.ru: социальная сеть для гейм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327484"/>
            <a:ext cx="2387664" cy="23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37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14291"/>
            <a:ext cx="2213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Олександр Рюстов </a:t>
            </a:r>
          </a:p>
          <a:p>
            <a:pPr algn="ctr"/>
            <a:r>
              <a:rPr lang="ru-RU" sz="2800" b="1" dirty="0"/>
              <a:t>1885–1963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1" y="1556792"/>
            <a:ext cx="8370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Осілий Землероб: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споглядальність; консервативність; неспішність;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адаптивність; миролюбство; збалансованість; задоволеність існуючим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станом речей; прагнення до гармонії з оточуючим середовищем готовність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Підкорюватись, аж до мазохізму і шизофренії у патологічних випадках.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298903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Концепція А. Рюстова демонструє, як  етносоціологічне спостереження може бути розгорнуто до масштабу універсальної соціологічної теорії , застосовної навіть там, де етнічного виміру як такого вже не простежується – у складних політичних системах і людській психіці.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1"/>
            <a:ext cx="1236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5" y="3025862"/>
            <a:ext cx="3917046" cy="22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3" y="2892962"/>
            <a:ext cx="3184332" cy="24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9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291" y="11514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Народи як помисли Бога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4251" y="378458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Іоганн Готтфрід Гердер</a:t>
            </a:r>
          </a:p>
          <a:p>
            <a:pPr algn="ctr"/>
            <a:r>
              <a:rPr lang="uk-UA" sz="2000" b="1" dirty="0"/>
              <a:t>1744 - 1803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060848"/>
            <a:ext cx="675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Історія людства – усвідомлений та цілеспрямований процес </a:t>
            </a:r>
          </a:p>
          <a:p>
            <a:r>
              <a:rPr lang="uk-UA" dirty="0"/>
              <a:t>основними рушійними силами якого є </a:t>
            </a:r>
            <a:r>
              <a:rPr lang="uk-UA" b="1" i="1" dirty="0"/>
              <a:t>народи</a:t>
            </a:r>
            <a:r>
              <a:rPr lang="uk-UA" dirty="0"/>
              <a:t> (</a:t>
            </a:r>
            <a:r>
              <a:rPr lang="en-US" dirty="0"/>
              <a:t>«das Volk»</a:t>
            </a:r>
            <a:r>
              <a:rPr lang="uk-UA" dirty="0"/>
              <a:t>)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996952"/>
            <a:ext cx="295232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Фактори, що визначають відмінності між народами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548" y="4425054"/>
            <a:ext cx="136815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Природні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425054"/>
            <a:ext cx="1452504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історичні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0351" y="4437112"/>
            <a:ext cx="1512168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4437112"/>
            <a:ext cx="172819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психологічні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6" idx="1"/>
            <a:endCxn id="7" idx="0"/>
          </p:cNvCxnSpPr>
          <p:nvPr/>
        </p:nvCxnSpPr>
        <p:spPr>
          <a:xfrm flipH="1">
            <a:off x="1187624" y="3429000"/>
            <a:ext cx="1800200" cy="996054"/>
          </a:xfrm>
          <a:prstGeom prst="line">
            <a:avLst/>
          </a:prstGeom>
          <a:ln w="317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2"/>
            <a:endCxn id="8" idx="0"/>
          </p:cNvCxnSpPr>
          <p:nvPr/>
        </p:nvCxnSpPr>
        <p:spPr>
          <a:xfrm flipH="1">
            <a:off x="3354036" y="3861048"/>
            <a:ext cx="1109952" cy="564006"/>
          </a:xfrm>
          <a:prstGeom prst="line">
            <a:avLst/>
          </a:prstGeom>
          <a:ln w="317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2"/>
            <a:endCxn id="9" idx="0"/>
          </p:cNvCxnSpPr>
          <p:nvPr/>
        </p:nvCxnSpPr>
        <p:spPr>
          <a:xfrm>
            <a:off x="4463988" y="3861048"/>
            <a:ext cx="1072447" cy="576064"/>
          </a:xfrm>
          <a:prstGeom prst="line">
            <a:avLst/>
          </a:prstGeom>
          <a:ln w="317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  <a:endCxn id="10" idx="0"/>
          </p:cNvCxnSpPr>
          <p:nvPr/>
        </p:nvCxnSpPr>
        <p:spPr>
          <a:xfrm>
            <a:off x="5940152" y="3429000"/>
            <a:ext cx="1800200" cy="1008112"/>
          </a:xfrm>
          <a:prstGeom prst="line">
            <a:avLst/>
          </a:prstGeom>
          <a:ln w="317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AutoShape 2" descr="Гердер, Иоганн Готфри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498579" cy="188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351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428868"/>
            <a:ext cx="7226658" cy="205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r>
              <a:rPr lang="uk-UA" dirty="0"/>
              <a:t>Концентрована відмінність між народами міститься у різниці </a:t>
            </a:r>
          </a:p>
          <a:p>
            <a:pPr>
              <a:lnSpc>
                <a:spcPts val="1700"/>
              </a:lnSpc>
            </a:pPr>
            <a:r>
              <a:rPr lang="uk-UA" dirty="0"/>
              <a:t>     між їх мовами.</a:t>
            </a: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endParaRPr lang="uk-UA" dirty="0"/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r>
              <a:rPr lang="uk-UA" dirty="0"/>
              <a:t>Мови народів містять у собі споконвічну свідомість і свободу.</a:t>
            </a: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endParaRPr lang="uk-UA" dirty="0"/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r>
              <a:rPr lang="uk-UA" dirty="0"/>
              <a:t>Структура мови визначає структуру мислення.</a:t>
            </a: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endParaRPr lang="uk-UA" dirty="0"/>
          </a:p>
          <a:p>
            <a:pPr marL="285750" indent="-285750">
              <a:lnSpc>
                <a:spcPts val="1700"/>
              </a:lnSpc>
              <a:buFont typeface="Wingdings" pitchFamily="2" charset="2"/>
              <a:buChar char="q"/>
            </a:pPr>
            <a:r>
              <a:rPr lang="ru-RU" dirty="0"/>
              <a:t>І. </a:t>
            </a:r>
            <a:r>
              <a:rPr lang="uk-UA" dirty="0"/>
              <a:t>Гердер за двісті років випередив гипотезу Сейпіра-Уорфа.</a:t>
            </a:r>
          </a:p>
          <a:p>
            <a:pPr>
              <a:lnSpc>
                <a:spcPts val="1700"/>
              </a:lnSpc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Іоганн Готтфрід Гердер</a:t>
            </a:r>
          </a:p>
          <a:p>
            <a:pPr lvl="0" algn="ctr"/>
            <a:r>
              <a:rPr lang="uk-UA" sz="2000" b="1" dirty="0">
                <a:solidFill>
                  <a:prstClr val="white"/>
                </a:solidFill>
              </a:rPr>
              <a:t>1744 - 1803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86322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Arial" pitchFamily="34" charset="0"/>
                <a:cs typeface="Arial" pitchFamily="34" charset="0"/>
              </a:rPr>
              <a:t>Теорія культурного антрополога Сейпира і фізика Уорфа стверджує, що достовірний переклад з однієї мови на іншу неможливий, оскільки кожна мова формує унікальну смислову структуру і кодифікує свідомість і сприйняття світу у відповідності зі своїми особливостями.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498579" cy="188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265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457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Іоганн Готтфрід Гердер</a:t>
            </a:r>
          </a:p>
          <a:p>
            <a:pPr algn="ctr"/>
            <a:r>
              <a:rPr lang="ru-RU" sz="2000" b="1" dirty="0"/>
              <a:t>1744 - 1803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928802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Вважав, що кожен народ є цілком унікальним а відмінності між </a:t>
            </a:r>
          </a:p>
          <a:p>
            <a:r>
              <a:rPr lang="uk-UA" sz="2000" dirty="0"/>
              <a:t>народами є не обмеженнями а багатством.</a:t>
            </a:r>
          </a:p>
          <a:p>
            <a:endParaRPr lang="uk-UA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Вважав, що відмінності між суспільствами демонструють, </a:t>
            </a:r>
          </a:p>
          <a:p>
            <a:r>
              <a:rPr lang="uk-UA" sz="2000" dirty="0"/>
              <a:t>наскільки кожне з них є унікальним і самобутнім, а не те, </a:t>
            </a:r>
          </a:p>
          <a:p>
            <a:r>
              <a:rPr lang="uk-UA" sz="2000" dirty="0"/>
              <a:t>наскільки воно є «відсталим» чи «сучасним».</a:t>
            </a:r>
          </a:p>
          <a:p>
            <a:endParaRPr lang="uk-UA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Вважав, що неможна міряти один народ по міркам іншого, оскільки</a:t>
            </a:r>
          </a:p>
          <a:p>
            <a:r>
              <a:rPr lang="uk-UA" sz="2000" dirty="0"/>
              <a:t>Кожен народ несе в самому собі стандарт своєї досконалості, </a:t>
            </a:r>
          </a:p>
          <a:p>
            <a:r>
              <a:rPr lang="uk-UA" sz="2000" dirty="0"/>
              <a:t>повністю незалежний від стандартів досконалості інших народів.</a:t>
            </a:r>
          </a:p>
          <a:p>
            <a:endParaRPr lang="uk-UA" sz="2000" dirty="0"/>
          </a:p>
          <a:p>
            <a:pPr algn="ctr"/>
            <a:r>
              <a:rPr lang="uk-UA" sz="2400" b="1" i="1" dirty="0"/>
              <a:t>«Кожен народ несе в самому собі центр свого щастя, </a:t>
            </a:r>
          </a:p>
          <a:p>
            <a:pPr algn="ctr"/>
            <a:r>
              <a:rPr lang="uk-UA" sz="2400" b="1" i="1" dirty="0"/>
              <a:t>як куля несе в собі центр своєї ваги»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52"/>
            <a:ext cx="1285883" cy="16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58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287" y="1411032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Антропогеографія і народовченя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4701" y="528481"/>
            <a:ext cx="3034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Фридрих Ратцель </a:t>
            </a:r>
          </a:p>
          <a:p>
            <a:pPr algn="ctr"/>
            <a:r>
              <a:rPr lang="ru-RU" sz="2400" b="1" dirty="0"/>
              <a:t>(1844–1904)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" y="1910055"/>
            <a:ext cx="925445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Заклав підвалини для розвитку геополітики і сформулював її головні</a:t>
            </a:r>
          </a:p>
          <a:p>
            <a:r>
              <a:rPr lang="uk-UA" sz="2000" dirty="0"/>
              <a:t>постулати: закон «просторового зростання держави», ідею «життєвого </a:t>
            </a:r>
          </a:p>
          <a:p>
            <a:r>
              <a:rPr lang="uk-UA" sz="2000" dirty="0"/>
              <a:t>простору».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Звернув увагу дослідників на фактор простору, який пояснює </a:t>
            </a:r>
          </a:p>
          <a:p>
            <a:r>
              <a:rPr lang="uk-UA" sz="2000" dirty="0"/>
              <a:t>відмінності у культурах різних етносів.</a:t>
            </a:r>
          </a:p>
          <a:p>
            <a:endParaRPr lang="uk-UA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2000" dirty="0"/>
              <a:t>Запровадив поняття «культурного смислу» </a:t>
            </a:r>
            <a:r>
              <a:rPr lang="en-US" sz="2000" dirty="0"/>
              <a:t>(«Raumsinn»)</a:t>
            </a:r>
            <a:r>
              <a:rPr lang="uk-UA" sz="2000" dirty="0"/>
              <a:t>, яке стало </a:t>
            </a:r>
          </a:p>
          <a:p>
            <a:r>
              <a:rPr lang="uk-UA" sz="2000" dirty="0"/>
              <a:t>прототипом концепції «місцерозвитку» у російських філософів-євразійців.</a:t>
            </a:r>
          </a:p>
          <a:p>
            <a:endParaRPr lang="uk-UA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/>
              <a:t>Заклав основи теорії «культурних кіл» яка стверджує, що усі </a:t>
            </a:r>
          </a:p>
          <a:p>
            <a:r>
              <a:rPr lang="uk-UA" sz="2000" dirty="0"/>
              <a:t>матеріальні, культурні та технічні відкриття в історії робились одним </a:t>
            </a:r>
          </a:p>
          <a:p>
            <a:r>
              <a:rPr lang="uk-UA" sz="2000" dirty="0"/>
              <a:t>народом у одному місці, а далі поширювались серед інших народів </a:t>
            </a:r>
          </a:p>
          <a:p>
            <a:r>
              <a:rPr lang="uk-UA" sz="2000" dirty="0"/>
              <a:t>шляхом їх передачі.</a:t>
            </a:r>
            <a:endParaRPr lang="ru-RU" sz="2000" dirty="0"/>
          </a:p>
        </p:txBody>
      </p:sp>
      <p:sp>
        <p:nvSpPr>
          <p:cNvPr id="2050" name="AutoShape 2" descr="Фридрих Ратц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13038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693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70520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/>
              <a:t>Лео Фробеніус </a:t>
            </a:r>
          </a:p>
          <a:p>
            <a:pPr algn="ctr"/>
            <a:r>
              <a:rPr lang="uk-UA" sz="2400" b="1" dirty="0"/>
              <a:t>1873 - 1938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201517"/>
            <a:ext cx="3384376" cy="83099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Телурізм, хтонізм і пайдеума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Поділяв усі типи культур (передусім архаїчні) на два основних:</a:t>
            </a:r>
          </a:p>
          <a:p>
            <a:endParaRPr lang="uk-UA" dirty="0"/>
          </a:p>
          <a:p>
            <a:pPr marL="342900" indent="-342900">
              <a:buAutoNum type="arabicPeriod"/>
            </a:pPr>
            <a:r>
              <a:rPr lang="uk-UA" dirty="0"/>
              <a:t>Телурічний . Від лат. </a:t>
            </a:r>
            <a:r>
              <a:rPr lang="en-US" dirty="0"/>
              <a:t>«tellus» — «</a:t>
            </a:r>
            <a:r>
              <a:rPr lang="uk-UA" dirty="0"/>
              <a:t>земля» що відрізняється стійкою тенденцією до створення будов що виступають, здимаються над поверхньою землі (кургани, менгири, стовпи). Цей тип культур історично активен, є схильним до наступальної поведінки, до ускладнення суспільств та зорієнтований на патріархальні установки.</a:t>
            </a:r>
          </a:p>
          <a:p>
            <a:endParaRPr lang="uk-UA" dirty="0"/>
          </a:p>
          <a:p>
            <a:r>
              <a:rPr lang="uk-UA" dirty="0"/>
              <a:t>2. Хтонічний. Від грець.                 - «земля» у значенні площини чи заглиблення. Тип культур для яких притаманними є  будівлі у вигляді ям, землянок, печер для облаштування житла та обрядових комплексів.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79" y="4581128"/>
            <a:ext cx="781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Фробениус, Ле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ФРОБЕНИУС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214291"/>
            <a:ext cx="1428760" cy="2192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99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8550BD4A-34C9-4344-81BA-B9D1365D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0" y="34925"/>
            <a:ext cx="4437062" cy="1773238"/>
          </a:xfrm>
        </p:spPr>
        <p:txBody>
          <a:bodyPr/>
          <a:lstStyle/>
          <a:p>
            <a:pPr eaLnBrk="1" hangingPunct="1"/>
            <a:r>
              <a:rPr lang="uk-UA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Примордіалісти</a:t>
            </a:r>
            <a:r>
              <a:rPr lang="uk-UA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Ю.Бромлей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Е.Сміт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Л.Гумільов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твердять, що </a:t>
            </a:r>
            <a:r>
              <a:rPr lang="uk-UA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етноси існують об’єктивно, поза нашою свідомістю.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Центральна категорія - етнос</a:t>
            </a:r>
            <a:endParaRPr lang="ru-RU" alt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1E7D63C-ED87-4F82-A90E-F3DB641ECC25}"/>
              </a:ext>
            </a:extLst>
          </p:cNvPr>
          <p:cNvSpPr txBox="1">
            <a:spLocks/>
          </p:cNvSpPr>
          <p:nvPr/>
        </p:nvSpPr>
        <p:spPr>
          <a:xfrm>
            <a:off x="0" y="4508500"/>
            <a:ext cx="5076825" cy="2349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33BE08-BCF7-47F6-9305-2423C7722D7A}"/>
              </a:ext>
            </a:extLst>
          </p:cNvPr>
          <p:cNvSpPr txBox="1">
            <a:spLocks/>
          </p:cNvSpPr>
          <p:nvPr/>
        </p:nvSpPr>
        <p:spPr>
          <a:xfrm>
            <a:off x="5003800" y="4581525"/>
            <a:ext cx="3898900" cy="22764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F692A61-7BCB-43F4-AFC9-8DE73157DB3D}"/>
              </a:ext>
            </a:extLst>
          </p:cNvPr>
          <p:cNvSpPr txBox="1">
            <a:spLocks/>
          </p:cNvSpPr>
          <p:nvPr/>
        </p:nvSpPr>
        <p:spPr>
          <a:xfrm>
            <a:off x="4572000" y="1773238"/>
            <a:ext cx="4572000" cy="2016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200" b="1" dirty="0"/>
              <a:t>Інструменталісти</a:t>
            </a:r>
            <a:r>
              <a:rPr lang="uk-UA" sz="2000" dirty="0"/>
              <a:t> </a:t>
            </a:r>
            <a:r>
              <a:rPr lang="uk-UA" sz="2000" u="sng" dirty="0"/>
              <a:t>вважали етноси об’єктивною реальністю, але </a:t>
            </a:r>
            <a:r>
              <a:rPr lang="uk-UA" sz="2000" u="sng" dirty="0" err="1"/>
              <a:t>етнічність</a:t>
            </a:r>
            <a:r>
              <a:rPr lang="uk-UA" sz="2000" dirty="0"/>
              <a:t> (сукупність рис матеріальної та духовної культури) </a:t>
            </a:r>
            <a:r>
              <a:rPr lang="uk-UA" sz="2000" u="sng" dirty="0"/>
              <a:t>є продуктом  етнічних міфів, які створюються для здобуття влади</a:t>
            </a:r>
            <a:r>
              <a:rPr lang="uk-UA" sz="2000" dirty="0"/>
              <a:t>. </a:t>
            </a:r>
            <a:endParaRPr lang="ru-RU" sz="2000" dirty="0"/>
          </a:p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A18C1A5-51EC-4644-B063-02933DB043CF}"/>
              </a:ext>
            </a:extLst>
          </p:cNvPr>
          <p:cNvSpPr txBox="1">
            <a:spLocks/>
          </p:cNvSpPr>
          <p:nvPr/>
        </p:nvSpPr>
        <p:spPr>
          <a:xfrm>
            <a:off x="0" y="3500438"/>
            <a:ext cx="3708400" cy="3357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dirty="0"/>
              <a:t>На думку </a:t>
            </a:r>
            <a:r>
              <a:rPr lang="uk-UA" sz="2200" b="1" dirty="0"/>
              <a:t>конструктивістів</a:t>
            </a:r>
            <a:r>
              <a:rPr lang="uk-UA" sz="2000" dirty="0"/>
              <a:t> (Б. Андерсон, Е. </a:t>
            </a:r>
            <a:r>
              <a:rPr lang="uk-UA" sz="2000" dirty="0" err="1"/>
              <a:t>Гелнер</a:t>
            </a:r>
            <a:r>
              <a:rPr lang="uk-UA" sz="2000" dirty="0"/>
              <a:t>, Е. </a:t>
            </a:r>
            <a:r>
              <a:rPr lang="uk-UA" sz="2000" dirty="0" err="1"/>
              <a:t>Хобсбаум</a:t>
            </a:r>
            <a:r>
              <a:rPr lang="uk-UA" sz="2000" dirty="0"/>
              <a:t>), </a:t>
            </a:r>
            <a:r>
              <a:rPr lang="uk-UA" sz="2000" u="sng" dirty="0"/>
              <a:t>етноси конструюються (елітами), зокрема, у сфері свідомості</a:t>
            </a:r>
            <a:r>
              <a:rPr lang="uk-UA" sz="2000" dirty="0"/>
              <a:t>. Передумови – поширення мереж ЗМІ, освіти тощо. Андерсон про нації як уявлені спільноти.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u="sng" dirty="0"/>
              <a:t>Центральна категорія – етнічна група.</a:t>
            </a:r>
            <a:endParaRPr lang="ru-RU" sz="2000" u="sng" dirty="0"/>
          </a:p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44EA8602-1D74-4B68-A5B4-5BAB8177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25638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5C84AE39-5A72-44E0-A619-EE9930D8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933825"/>
            <a:ext cx="29479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6005DB1A-4043-4CBC-8ABE-B5CB94F5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14400"/>
          </a:xfrm>
        </p:spPr>
        <p:txBody>
          <a:bodyPr/>
          <a:lstStyle/>
          <a:p>
            <a:pPr algn="ctr"/>
            <a:r>
              <a:rPr lang="uk-UA" sz="2600" dirty="0">
                <a:latin typeface="Arial Narrow" pitchFamily="34" charset="0"/>
              </a:rPr>
              <a:t>Предметне поле політичної етнології у контексті співвідношення сфер і галузей життєдіяльності людей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9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0" cy="914400"/>
          </a:xfrm>
        </p:spPr>
        <p:txBody>
          <a:bodyPr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Історія етнополітичної думки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3" y="3215246"/>
            <a:ext cx="6976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1. Німецька школа етнополітології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3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543800" cy="914400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«етносоціологія»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є найбільш вкоріненим в німецькомовному науковому середовищі, тому розгляд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етносоціологічних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шкіл слід почати з німецьких вчених та німецькомовних авторів з Австрії та Швейцарії.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Далі слід проаналізувати теоретичні здобутки авторів тих країн, де ця дисципліна відома під іншими назвами: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3859" r="4376" b="6512"/>
          <a:stretch/>
        </p:blipFill>
        <p:spPr bwMode="auto">
          <a:xfrm>
            <a:off x="209007" y="2636912"/>
            <a:ext cx="1626689" cy="10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411" r="2212" b="4875"/>
          <a:stretch/>
        </p:blipFill>
        <p:spPr bwMode="auto">
          <a:xfrm>
            <a:off x="289874" y="3861048"/>
            <a:ext cx="9671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4" y="5589240"/>
            <a:ext cx="1047085" cy="10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20944" r="3126" b="4494"/>
          <a:stretch/>
        </p:blipFill>
        <p:spPr bwMode="auto">
          <a:xfrm>
            <a:off x="6516216" y="4153726"/>
            <a:ext cx="17717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1097"/>
            <a:ext cx="1623149" cy="110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823" y="3150789"/>
            <a:ext cx="332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Культурна антропологія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757" y="4581128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Соціальна антропологія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083" y="5825138"/>
            <a:ext cx="3512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Структурна антропологія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етнологія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1535" y="5404727"/>
            <a:ext cx="3286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Етнополітологія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(етнодержавознавство)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4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77163"/>
            <a:ext cx="8222299" cy="2218184"/>
          </a:xfrm>
        </p:spPr>
        <p:txBody>
          <a:bodyPr/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Запровадив у науковий обіг термін «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етносоціологія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самому ранньому етапі формування соціологічного знання. Також є автором терміну «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етноцентризм».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6002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5736" y="53365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Людвіг  Гумплович</a:t>
            </a:r>
          </a:p>
          <a:p>
            <a:pPr algn="ctr"/>
            <a:r>
              <a:rPr lang="uk-UA" sz="2800" b="1" dirty="0"/>
              <a:t>1838 – 1909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558" y="3696632"/>
            <a:ext cx="836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Запропонував розглядати етноси у якості головної рушійної сили історичного процесу і основи соціальності як такої поєднав, таким чином етнологічний підхід з соціологічним.</a:t>
            </a:r>
          </a:p>
        </p:txBody>
      </p:sp>
    </p:spTree>
    <p:extLst>
      <p:ext uri="{BB962C8B-B14F-4D97-AF65-F5344CB8AC3E}">
        <p14:creationId xmlns:p14="http://schemas.microsoft.com/office/powerpoint/2010/main" val="29679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Л. Гумпловіч вбачає рушійну силу суспільства у боротьбі  етносів. На певному етапі боротьба етносів переходить з зовнішньої області (зіткнення двох племен як двох суспільств) у внутрішню (протиріччя між пануючим класом та основною масою населення).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6914"/>
            <a:ext cx="1248699" cy="170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1281" y="528623"/>
            <a:ext cx="2394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Людвіг  Гумплович</a:t>
            </a:r>
          </a:p>
          <a:p>
            <a:pPr algn="ctr"/>
            <a:r>
              <a:rPr lang="ru-RU" sz="2800" b="1" dirty="0"/>
              <a:t>1838 – 1909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1" y="4428302"/>
            <a:ext cx="3705741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245293" y="4053877"/>
            <a:ext cx="4130812" cy="27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Виходив із принципу начальної множинності архаїчних етносів (примітивних орд), які стикаючись один з іншим створюють підстави для соціальної диференціації. Як правило це призводе до створення держави та ієрархічного суспільства в якому виокремлюються еліти і маси.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566"/>
            <a:ext cx="1172264" cy="16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7714" y="305705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Людвіг  Гумплович</a:t>
            </a:r>
          </a:p>
          <a:p>
            <a:pPr algn="ctr"/>
            <a:r>
              <a:rPr lang="uk-UA" sz="2800" b="1" dirty="0"/>
              <a:t>1838 – 1909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690335"/>
            <a:ext cx="7092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Сформулював і обґрунтував теорію походження держави шляхом завоювання одним етносом (переважно кочовим) іншого етносу (переважно осілого). При цьому держава виникає через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«Überlagerung»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процес «накладення». </a:t>
            </a:r>
          </a:p>
        </p:txBody>
      </p:sp>
    </p:spTree>
    <p:extLst>
      <p:ext uri="{BB962C8B-B14F-4D97-AF65-F5344CB8AC3E}">
        <p14:creationId xmlns:p14="http://schemas.microsoft.com/office/powerpoint/2010/main" val="226973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651" y="1634024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Держава є продуктом етнічних процесів і являє собою форму організації панування етнічної меншості над етнічною більшістю. Саме в цьому кореняться витоки приватної власності, родини, держави, тощо.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1362107" cy="18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2646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Людвіг  Гумплович</a:t>
            </a:r>
          </a:p>
          <a:p>
            <a:pPr algn="ctr"/>
            <a:r>
              <a:rPr lang="ru-RU" sz="2800" b="1" dirty="0"/>
              <a:t>1838 – 1909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22" y="3573016"/>
            <a:ext cx="895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Л. Гумпловіч  задовго до багатьох авторів розглядав націю 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(у політичному розумінні) як цілком штучну конструкцію держави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не пов'язана ні з етнічним походженням, ні з мовою.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294" y="5013176"/>
            <a:ext cx="7000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Ідеї Л. Гумпловіча стосовно походження держави стали класичними для німецької етнополітології і спричинили суттєвий вплив на етнополітичні дослідження в інших країнах.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5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826" y="481396"/>
            <a:ext cx="326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cs typeface="Times New Roman" pitchFamily="18" charset="0"/>
              </a:rPr>
              <a:t>Франц Опенгеймер</a:t>
            </a:r>
          </a:p>
          <a:p>
            <a:pPr algn="ctr"/>
            <a:r>
              <a:rPr lang="ru-RU" sz="2400" b="1" dirty="0">
                <a:cs typeface="Times New Roman" pitchFamily="18" charset="0"/>
              </a:rPr>
              <a:t>(1864–1943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225689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Остаточно оформив теорію  «накладення»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(Überlagerung)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у своїй класичній праці «Держава. Її  історія і розвиток з соціологічної точки зору».  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витоках будь яких типів державності – від архаїчних та ефемерних до високорозвинутих та стійких слід шукати первісний факт «етнічного завоювання».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Етнічне завоювання практично завжди відбувається через підкорення кочовими пастушачими етносами осілих і аграрних етносів.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Новий час капіталізм виступає як продовження етносоціологічного дуалізму коли агресивні, активні та динамічні торовці-міщанє нав'язують своє панування переважно пасивним та консервативним селянам. Тим самим вони надають поштовху цілому спектру соціальних процесів, результатом яких є виникнення держави.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81396"/>
            <a:ext cx="4361387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Держава як результат етнічного </a:t>
            </a:r>
          </a:p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завоювання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Оппенгеймер, Франц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The State» Franz Oppenheimer. «Государство» Франц Оппенгеймер. - &amp;quot;One of  the most important thinkers on the nature of the state was Franz  Oppenheimer, who distinguished between the economic means and the polit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Франц Оппенгеймер - Franz Oppenheimer -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Франц Оппенгеймер - Franz Oppenheimer -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1335583" cy="178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6829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1396</TotalTime>
  <Words>1173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Palatino Linotype</vt:lpstr>
      <vt:lpstr>Times New Roman</vt:lpstr>
      <vt:lpstr>Wingdings</vt:lpstr>
      <vt:lpstr>Базовая</vt:lpstr>
      <vt:lpstr>Політична етнологія в колі сучасних соціогуманітарних наук</vt:lpstr>
      <vt:lpstr>Предметне поле політичної етнології у контексті співвідношення сфер і галузей життєдіяльності людей</vt:lpstr>
      <vt:lpstr>Історія етнополітичної думки</vt:lpstr>
      <vt:lpstr>Термін «етносоціологія» є найбільш вкоріненим в німецькомовному науковому середовищі, тому розгляд етносоціологічних шкіл слід почати з німецьких вчених та німецькомовних авторів з Австрії та Швейцарії. Далі слід проаналізувати теоретичні здобутки авторів тих країн, де ця дисципліна відома під іншими назвами:</vt:lpstr>
      <vt:lpstr>                  Запровадив у науковий обіг термін «етносоціологія» на самому ранньому етапі формування соціологічного знання. Також є автором терміну «етноцентризм».</vt:lpstr>
      <vt:lpstr>Презентация PowerPoint</vt:lpstr>
      <vt:lpstr>Виходив із принципу начальної множинності архаїчних етносів (примітивних орд), які стикаючись один з іншим створюють підстави для соціальної диференціації. Як правило це призводе до створення держави та ієрархічного суспільства в якому виокремлюються еліти і маси.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Примордіалісти (Ю.Бромлей, Е.Сміт, Л.Гумільов) твердять, що етноси існують об’єктивно, поза нашою свідомістю. Центральна категорія - етнос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етнополітичної думки</dc:title>
  <cp:lastModifiedBy>Перегуда Євген Вікторович</cp:lastModifiedBy>
  <cp:revision>93</cp:revision>
  <dcterms:modified xsi:type="dcterms:W3CDTF">2025-01-11T20:46:31Z</dcterms:modified>
</cp:coreProperties>
</file>