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handoutMasterIdLst>
    <p:handoutMasterId r:id="rId69"/>
  </p:handoutMasterIdLst>
  <p:sldIdLst>
    <p:sldId id="282" r:id="rId3"/>
    <p:sldId id="340" r:id="rId4"/>
    <p:sldId id="311" r:id="rId5"/>
    <p:sldId id="341" r:id="rId6"/>
    <p:sldId id="342" r:id="rId7"/>
    <p:sldId id="343" r:id="rId8"/>
    <p:sldId id="344" r:id="rId9"/>
    <p:sldId id="345" r:id="rId10"/>
    <p:sldId id="284" r:id="rId11"/>
    <p:sldId id="346" r:id="rId12"/>
    <p:sldId id="296" r:id="rId13"/>
    <p:sldId id="297" r:id="rId14"/>
    <p:sldId id="285" r:id="rId15"/>
    <p:sldId id="347" r:id="rId16"/>
    <p:sldId id="348" r:id="rId17"/>
    <p:sldId id="349" r:id="rId18"/>
    <p:sldId id="298" r:id="rId19"/>
    <p:sldId id="350" r:id="rId20"/>
    <p:sldId id="352" r:id="rId21"/>
    <p:sldId id="351" r:id="rId22"/>
    <p:sldId id="299" r:id="rId23"/>
    <p:sldId id="300" r:id="rId24"/>
    <p:sldId id="303" r:id="rId25"/>
    <p:sldId id="312" r:id="rId26"/>
    <p:sldId id="313" r:id="rId27"/>
    <p:sldId id="314" r:id="rId28"/>
    <p:sldId id="338" r:id="rId29"/>
    <p:sldId id="321" r:id="rId30"/>
    <p:sldId id="322" r:id="rId31"/>
    <p:sldId id="323" r:id="rId32"/>
    <p:sldId id="324" r:id="rId33"/>
    <p:sldId id="325" r:id="rId34"/>
    <p:sldId id="327" r:id="rId35"/>
    <p:sldId id="328" r:id="rId36"/>
    <p:sldId id="329" r:id="rId37"/>
    <p:sldId id="326" r:id="rId38"/>
    <p:sldId id="330" r:id="rId39"/>
    <p:sldId id="331" r:id="rId40"/>
    <p:sldId id="332" r:id="rId41"/>
    <p:sldId id="333" r:id="rId42"/>
    <p:sldId id="334" r:id="rId43"/>
    <p:sldId id="335" r:id="rId44"/>
    <p:sldId id="256" r:id="rId45"/>
    <p:sldId id="257" r:id="rId46"/>
    <p:sldId id="315" r:id="rId47"/>
    <p:sldId id="316" r:id="rId48"/>
    <p:sldId id="317" r:id="rId49"/>
    <p:sldId id="318" r:id="rId50"/>
    <p:sldId id="319" r:id="rId51"/>
    <p:sldId id="258" r:id="rId52"/>
    <p:sldId id="260" r:id="rId53"/>
    <p:sldId id="261" r:id="rId54"/>
    <p:sldId id="262" r:id="rId55"/>
    <p:sldId id="320" r:id="rId56"/>
    <p:sldId id="263" r:id="rId57"/>
    <p:sldId id="339" r:id="rId58"/>
    <p:sldId id="353" r:id="rId59"/>
    <p:sldId id="354" r:id="rId60"/>
    <p:sldId id="355" r:id="rId61"/>
    <p:sldId id="356" r:id="rId62"/>
    <p:sldId id="357" r:id="rId63"/>
    <p:sldId id="358" r:id="rId64"/>
    <p:sldId id="264" r:id="rId65"/>
    <p:sldId id="336" r:id="rId66"/>
    <p:sldId id="337" r:id="rId67"/>
  </p:sldIdLst>
  <p:sldSz cx="9144000" cy="6858000" type="screen4x3"/>
  <p:notesSz cx="6858000" cy="9144000"/>
  <p:defaultTextStyle>
    <a:defPPr>
      <a:defRPr lang="ru-RU"/>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5.xml"/><Relationship Id="rId69" Type="http://schemas.openxmlformats.org/officeDocument/2006/relationships/handoutMaster" Target="handoutMasters/handoutMaster1.xml"/><Relationship Id="rId68" Type="http://schemas.openxmlformats.org/officeDocument/2006/relationships/notesMaster" Target="notesMasters/notesMaster1.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68DCBD-2DAC-4008-A782-E2C701D8E63F}" type="doc">
      <dgm:prSet loTypeId="urn:microsoft.com/office/officeart/2005/8/layout/hProcess9" loCatId="process" qsTypeId="urn:microsoft.com/office/officeart/2005/8/quickstyle/simple1" qsCatId="simple" csTypeId="urn:microsoft.com/office/officeart/2005/8/colors/accent1_2" csCatId="accent1" phldr="1"/>
      <dgm:spPr/>
    </dgm:pt>
    <dgm:pt modelId="{38C2C686-7B62-4857-A855-4EBEB3DA68CF}">
      <dgm:prSet phldrT="[Текст]"/>
      <dgm:spPr/>
      <dgm:t>
        <a:bodyPr/>
        <a:lstStyle/>
        <a:p>
          <a:r>
            <a:rPr lang="uk-UA" dirty="0" smtClean="0">
              <a:solidFill>
                <a:schemeClr val="tx1"/>
              </a:solidFill>
            </a:rPr>
            <a:t>Створення портфеля</a:t>
          </a:r>
          <a:endParaRPr lang="ru-RU" dirty="0">
            <a:solidFill>
              <a:schemeClr val="tx1"/>
            </a:solidFill>
          </a:endParaRPr>
        </a:p>
      </dgm:t>
    </dgm:pt>
    <dgm:pt modelId="{13469A3D-CDDB-4305-B112-F5D2CF6B98F8}" cxnId="{3054018D-B361-40E2-8798-6FF72E836A44}" type="parTrans">
      <dgm:prSet/>
      <dgm:spPr/>
      <dgm:t>
        <a:bodyPr/>
        <a:lstStyle/>
        <a:p>
          <a:endParaRPr lang="ru-RU"/>
        </a:p>
      </dgm:t>
    </dgm:pt>
    <dgm:pt modelId="{15287F22-DBDE-4A63-8587-B288B9069DCF}" cxnId="{3054018D-B361-40E2-8798-6FF72E836A44}" type="sibTrans">
      <dgm:prSet/>
      <dgm:spPr/>
      <dgm:t>
        <a:bodyPr/>
        <a:lstStyle/>
        <a:p>
          <a:endParaRPr lang="ru-RU"/>
        </a:p>
      </dgm:t>
    </dgm:pt>
    <dgm:pt modelId="{77835824-E1B2-44BE-BAC3-33D3ACFF340F}">
      <dgm:prSet phldrT="[Текст]"/>
      <dgm:spPr/>
      <dgm:t>
        <a:bodyPr/>
        <a:lstStyle/>
        <a:p>
          <a:r>
            <a:rPr lang="uk-UA" dirty="0" smtClean="0">
              <a:solidFill>
                <a:schemeClr val="tx1"/>
              </a:solidFill>
            </a:rPr>
            <a:t>Планування</a:t>
          </a:r>
          <a:endParaRPr lang="ru-RU" dirty="0">
            <a:solidFill>
              <a:schemeClr val="tx1"/>
            </a:solidFill>
          </a:endParaRPr>
        </a:p>
      </dgm:t>
    </dgm:pt>
    <dgm:pt modelId="{6C7710C0-8567-4BDA-920C-B078783049EB}" cxnId="{CEAD391E-BED4-4DD6-AC46-4BE71A851138}" type="parTrans">
      <dgm:prSet/>
      <dgm:spPr/>
      <dgm:t>
        <a:bodyPr/>
        <a:lstStyle/>
        <a:p>
          <a:endParaRPr lang="ru-RU"/>
        </a:p>
      </dgm:t>
    </dgm:pt>
    <dgm:pt modelId="{695BFDB1-EFAB-491F-ABD5-2AEE58EACC49}" cxnId="{CEAD391E-BED4-4DD6-AC46-4BE71A851138}" type="sibTrans">
      <dgm:prSet/>
      <dgm:spPr/>
      <dgm:t>
        <a:bodyPr/>
        <a:lstStyle/>
        <a:p>
          <a:endParaRPr lang="ru-RU"/>
        </a:p>
      </dgm:t>
    </dgm:pt>
    <dgm:pt modelId="{EADA8CE3-A01E-432E-A412-62EA25461397}">
      <dgm:prSet phldrT="[Текст]"/>
      <dgm:spPr/>
      <dgm:t>
        <a:bodyPr/>
        <a:lstStyle/>
        <a:p>
          <a:r>
            <a:rPr lang="uk-UA" dirty="0" smtClean="0">
              <a:solidFill>
                <a:schemeClr val="tx1"/>
              </a:solidFill>
            </a:rPr>
            <a:t>Управління реалізацією</a:t>
          </a:r>
          <a:endParaRPr lang="ru-RU" dirty="0">
            <a:solidFill>
              <a:schemeClr val="tx1"/>
            </a:solidFill>
          </a:endParaRPr>
        </a:p>
      </dgm:t>
    </dgm:pt>
    <dgm:pt modelId="{80F787C6-0CDD-4718-BA99-F80C35ED27DB}" cxnId="{FB9D63A5-CF80-4A4C-95A8-23EA367B6136}" type="parTrans">
      <dgm:prSet/>
      <dgm:spPr/>
      <dgm:t>
        <a:bodyPr/>
        <a:lstStyle/>
        <a:p>
          <a:endParaRPr lang="ru-RU"/>
        </a:p>
      </dgm:t>
    </dgm:pt>
    <dgm:pt modelId="{E60C920E-A259-44B6-B50A-CB1BA5F1C0D9}" cxnId="{FB9D63A5-CF80-4A4C-95A8-23EA367B6136}" type="sibTrans">
      <dgm:prSet/>
      <dgm:spPr/>
      <dgm:t>
        <a:bodyPr/>
        <a:lstStyle/>
        <a:p>
          <a:endParaRPr lang="ru-RU"/>
        </a:p>
      </dgm:t>
    </dgm:pt>
    <dgm:pt modelId="{F7357A61-2AD9-4246-A084-DF1F550195A1}">
      <dgm:prSet/>
      <dgm:spPr/>
      <dgm:t>
        <a:bodyPr/>
        <a:lstStyle/>
        <a:p>
          <a:r>
            <a:rPr lang="uk-UA" dirty="0" smtClean="0">
              <a:solidFill>
                <a:schemeClr val="tx1"/>
              </a:solidFill>
            </a:rPr>
            <a:t>Відбір </a:t>
          </a:r>
          <a:r>
            <a:rPr lang="uk-UA" dirty="0" err="1" smtClean="0">
              <a:solidFill>
                <a:schemeClr val="tx1"/>
              </a:solidFill>
            </a:rPr>
            <a:t>проєктів</a:t>
          </a:r>
          <a:endParaRPr lang="ru-RU" dirty="0">
            <a:solidFill>
              <a:schemeClr val="tx1"/>
            </a:solidFill>
          </a:endParaRPr>
        </a:p>
      </dgm:t>
    </dgm:pt>
    <dgm:pt modelId="{3D625DF7-75C6-4C20-9201-DF8CA3C7593B}" cxnId="{4AB68231-685A-4A6C-A36D-371F453C1863}" type="parTrans">
      <dgm:prSet/>
      <dgm:spPr/>
      <dgm:t>
        <a:bodyPr/>
        <a:lstStyle/>
        <a:p>
          <a:endParaRPr lang="ru-RU"/>
        </a:p>
      </dgm:t>
    </dgm:pt>
    <dgm:pt modelId="{1EF6799B-76A3-407C-80EE-3CFE570D42EB}" cxnId="{4AB68231-685A-4A6C-A36D-371F453C1863}" type="sibTrans">
      <dgm:prSet/>
      <dgm:spPr/>
      <dgm:t>
        <a:bodyPr/>
        <a:lstStyle/>
        <a:p>
          <a:endParaRPr lang="ru-RU"/>
        </a:p>
      </dgm:t>
    </dgm:pt>
    <dgm:pt modelId="{A27E075C-FA29-45D9-AFCE-4676AE6B8CF7}" type="pres">
      <dgm:prSet presAssocID="{6E68DCBD-2DAC-4008-A782-E2C701D8E63F}" presName="CompostProcess" presStyleCnt="0">
        <dgm:presLayoutVars>
          <dgm:dir/>
          <dgm:resizeHandles val="exact"/>
        </dgm:presLayoutVars>
      </dgm:prSet>
      <dgm:spPr/>
    </dgm:pt>
    <dgm:pt modelId="{C8E98581-D6E5-40E1-AFB0-719F21AC8CBF}" type="pres">
      <dgm:prSet presAssocID="{6E68DCBD-2DAC-4008-A782-E2C701D8E63F}" presName="arrow" presStyleLbl="bgShp" presStyleIdx="0" presStyleCnt="1"/>
      <dgm:spPr/>
    </dgm:pt>
    <dgm:pt modelId="{936BC7F9-79E8-446D-BC91-1E6B413B1899}" type="pres">
      <dgm:prSet presAssocID="{6E68DCBD-2DAC-4008-A782-E2C701D8E63F}" presName="linearProcess" presStyleCnt="0"/>
      <dgm:spPr/>
    </dgm:pt>
    <dgm:pt modelId="{CB89AE40-09D0-4A68-9B64-C73E0620FE2E}" type="pres">
      <dgm:prSet presAssocID="{38C2C686-7B62-4857-A855-4EBEB3DA68CF}" presName="textNode" presStyleLbl="node1" presStyleIdx="0" presStyleCnt="4" custLinFactNeighborX="10410" custLinFactNeighborY="-1603">
        <dgm:presLayoutVars>
          <dgm:bulletEnabled val="1"/>
        </dgm:presLayoutVars>
      </dgm:prSet>
      <dgm:spPr/>
      <dgm:t>
        <a:bodyPr/>
        <a:lstStyle/>
        <a:p>
          <a:endParaRPr lang="ru-RU"/>
        </a:p>
      </dgm:t>
    </dgm:pt>
    <dgm:pt modelId="{BEE8D6E9-55BE-48F9-B9B9-BDE8E8B5AE9C}" type="pres">
      <dgm:prSet presAssocID="{15287F22-DBDE-4A63-8587-B288B9069DCF}" presName="sibTrans" presStyleCnt="0"/>
      <dgm:spPr/>
    </dgm:pt>
    <dgm:pt modelId="{ED2F1ACE-7843-4488-B651-84C2C17F8BA1}" type="pres">
      <dgm:prSet presAssocID="{F7357A61-2AD9-4246-A084-DF1F550195A1}" presName="textNode" presStyleLbl="node1" presStyleIdx="1" presStyleCnt="4">
        <dgm:presLayoutVars>
          <dgm:bulletEnabled val="1"/>
        </dgm:presLayoutVars>
      </dgm:prSet>
      <dgm:spPr/>
      <dgm:t>
        <a:bodyPr/>
        <a:lstStyle/>
        <a:p>
          <a:endParaRPr lang="ru-RU"/>
        </a:p>
      </dgm:t>
    </dgm:pt>
    <dgm:pt modelId="{218E78F2-B1BD-45D9-A551-592BFE2D3CC4}" type="pres">
      <dgm:prSet presAssocID="{1EF6799B-76A3-407C-80EE-3CFE570D42EB}" presName="sibTrans" presStyleCnt="0"/>
      <dgm:spPr/>
    </dgm:pt>
    <dgm:pt modelId="{E54A13F3-53AB-441D-B347-2FA419A50D16}" type="pres">
      <dgm:prSet presAssocID="{77835824-E1B2-44BE-BAC3-33D3ACFF340F}" presName="textNode" presStyleLbl="node1" presStyleIdx="2" presStyleCnt="4">
        <dgm:presLayoutVars>
          <dgm:bulletEnabled val="1"/>
        </dgm:presLayoutVars>
      </dgm:prSet>
      <dgm:spPr/>
      <dgm:t>
        <a:bodyPr/>
        <a:lstStyle/>
        <a:p>
          <a:endParaRPr lang="ru-RU"/>
        </a:p>
      </dgm:t>
    </dgm:pt>
    <dgm:pt modelId="{CCBF676A-E2E3-4623-8584-EFF6B21D6CE5}" type="pres">
      <dgm:prSet presAssocID="{695BFDB1-EFAB-491F-ABD5-2AEE58EACC49}" presName="sibTrans" presStyleCnt="0"/>
      <dgm:spPr/>
    </dgm:pt>
    <dgm:pt modelId="{2BA7A7B5-8E7A-4832-A887-EEE117E72511}" type="pres">
      <dgm:prSet presAssocID="{EADA8CE3-A01E-432E-A412-62EA25461397}" presName="textNode" presStyleLbl="node1" presStyleIdx="3" presStyleCnt="4">
        <dgm:presLayoutVars>
          <dgm:bulletEnabled val="1"/>
        </dgm:presLayoutVars>
      </dgm:prSet>
      <dgm:spPr/>
      <dgm:t>
        <a:bodyPr/>
        <a:lstStyle/>
        <a:p>
          <a:endParaRPr lang="ru-RU"/>
        </a:p>
      </dgm:t>
    </dgm:pt>
  </dgm:ptLst>
  <dgm:cxnLst>
    <dgm:cxn modelId="{FB9D63A5-CF80-4A4C-95A8-23EA367B6136}" srcId="{6E68DCBD-2DAC-4008-A782-E2C701D8E63F}" destId="{EADA8CE3-A01E-432E-A412-62EA25461397}" srcOrd="3" destOrd="0" parTransId="{80F787C6-0CDD-4718-BA99-F80C35ED27DB}" sibTransId="{E60C920E-A259-44B6-B50A-CB1BA5F1C0D9}"/>
    <dgm:cxn modelId="{3054018D-B361-40E2-8798-6FF72E836A44}" srcId="{6E68DCBD-2DAC-4008-A782-E2C701D8E63F}" destId="{38C2C686-7B62-4857-A855-4EBEB3DA68CF}" srcOrd="0" destOrd="0" parTransId="{13469A3D-CDDB-4305-B112-F5D2CF6B98F8}" sibTransId="{15287F22-DBDE-4A63-8587-B288B9069DCF}"/>
    <dgm:cxn modelId="{4AB68231-685A-4A6C-A36D-371F453C1863}" srcId="{6E68DCBD-2DAC-4008-A782-E2C701D8E63F}" destId="{F7357A61-2AD9-4246-A084-DF1F550195A1}" srcOrd="1" destOrd="0" parTransId="{3D625DF7-75C6-4C20-9201-DF8CA3C7593B}" sibTransId="{1EF6799B-76A3-407C-80EE-3CFE570D42EB}"/>
    <dgm:cxn modelId="{46239E03-A2D4-4370-9835-86742568C4F9}" type="presOf" srcId="{EADA8CE3-A01E-432E-A412-62EA25461397}" destId="{2BA7A7B5-8E7A-4832-A887-EEE117E72511}" srcOrd="0" destOrd="0" presId="urn:microsoft.com/office/officeart/2005/8/layout/hProcess9"/>
    <dgm:cxn modelId="{C5DC9D37-F739-4170-A046-AB2D8DBD994C}" type="presOf" srcId="{38C2C686-7B62-4857-A855-4EBEB3DA68CF}" destId="{CB89AE40-09D0-4A68-9B64-C73E0620FE2E}" srcOrd="0" destOrd="0" presId="urn:microsoft.com/office/officeart/2005/8/layout/hProcess9"/>
    <dgm:cxn modelId="{CEAD391E-BED4-4DD6-AC46-4BE71A851138}" srcId="{6E68DCBD-2DAC-4008-A782-E2C701D8E63F}" destId="{77835824-E1B2-44BE-BAC3-33D3ACFF340F}" srcOrd="2" destOrd="0" parTransId="{6C7710C0-8567-4BDA-920C-B078783049EB}" sibTransId="{695BFDB1-EFAB-491F-ABD5-2AEE58EACC49}"/>
    <dgm:cxn modelId="{F5CA9EA7-7CAE-4CF8-B70A-2EBD056198C1}" type="presOf" srcId="{77835824-E1B2-44BE-BAC3-33D3ACFF340F}" destId="{E54A13F3-53AB-441D-B347-2FA419A50D16}" srcOrd="0" destOrd="0" presId="urn:microsoft.com/office/officeart/2005/8/layout/hProcess9"/>
    <dgm:cxn modelId="{755CF24B-1938-40D2-8D80-DA0D0E017B1A}" type="presOf" srcId="{6E68DCBD-2DAC-4008-A782-E2C701D8E63F}" destId="{A27E075C-FA29-45D9-AFCE-4676AE6B8CF7}" srcOrd="0" destOrd="0" presId="urn:microsoft.com/office/officeart/2005/8/layout/hProcess9"/>
    <dgm:cxn modelId="{06EE5B44-D99E-4E13-8A3A-790F60E244B2}" type="presOf" srcId="{F7357A61-2AD9-4246-A084-DF1F550195A1}" destId="{ED2F1ACE-7843-4488-B651-84C2C17F8BA1}" srcOrd="0" destOrd="0" presId="urn:microsoft.com/office/officeart/2005/8/layout/hProcess9"/>
    <dgm:cxn modelId="{01AB739E-1129-4435-92E8-880B28437CD3}" type="presParOf" srcId="{A27E075C-FA29-45D9-AFCE-4676AE6B8CF7}" destId="{C8E98581-D6E5-40E1-AFB0-719F21AC8CBF}" srcOrd="0" destOrd="0" presId="urn:microsoft.com/office/officeart/2005/8/layout/hProcess9"/>
    <dgm:cxn modelId="{A8484989-0A3F-4C8E-AC7E-9271CE5F5976}" type="presParOf" srcId="{A27E075C-FA29-45D9-AFCE-4676AE6B8CF7}" destId="{936BC7F9-79E8-446D-BC91-1E6B413B1899}" srcOrd="1" destOrd="0" presId="urn:microsoft.com/office/officeart/2005/8/layout/hProcess9"/>
    <dgm:cxn modelId="{95E2E02B-A78B-4EE2-A4AB-33EE459F092A}" type="presParOf" srcId="{936BC7F9-79E8-446D-BC91-1E6B413B1899}" destId="{CB89AE40-09D0-4A68-9B64-C73E0620FE2E}" srcOrd="0" destOrd="0" presId="urn:microsoft.com/office/officeart/2005/8/layout/hProcess9"/>
    <dgm:cxn modelId="{732FE172-5A53-4BF3-94FF-6A45F00CEE11}" type="presParOf" srcId="{936BC7F9-79E8-446D-BC91-1E6B413B1899}" destId="{BEE8D6E9-55BE-48F9-B9B9-BDE8E8B5AE9C}" srcOrd="1" destOrd="0" presId="urn:microsoft.com/office/officeart/2005/8/layout/hProcess9"/>
    <dgm:cxn modelId="{44EA87CB-C67A-497C-9F45-92624B97D40A}" type="presParOf" srcId="{936BC7F9-79E8-446D-BC91-1E6B413B1899}" destId="{ED2F1ACE-7843-4488-B651-84C2C17F8BA1}" srcOrd="2" destOrd="0" presId="urn:microsoft.com/office/officeart/2005/8/layout/hProcess9"/>
    <dgm:cxn modelId="{577CE53A-2BBC-46B8-BE83-2183AAB9AAD8}" type="presParOf" srcId="{936BC7F9-79E8-446D-BC91-1E6B413B1899}" destId="{218E78F2-B1BD-45D9-A551-592BFE2D3CC4}" srcOrd="3" destOrd="0" presId="urn:microsoft.com/office/officeart/2005/8/layout/hProcess9"/>
    <dgm:cxn modelId="{0464B03E-EB58-43D9-AEC7-887333ECFFDB}" type="presParOf" srcId="{936BC7F9-79E8-446D-BC91-1E6B413B1899}" destId="{E54A13F3-53AB-441D-B347-2FA419A50D16}" srcOrd="4" destOrd="0" presId="urn:microsoft.com/office/officeart/2005/8/layout/hProcess9"/>
    <dgm:cxn modelId="{0B31EE86-71AF-46AE-AA11-C5F6F2F4E15F}" type="presParOf" srcId="{936BC7F9-79E8-446D-BC91-1E6B413B1899}" destId="{CCBF676A-E2E3-4623-8584-EFF6B21D6CE5}" srcOrd="5" destOrd="0" presId="urn:microsoft.com/office/officeart/2005/8/layout/hProcess9"/>
    <dgm:cxn modelId="{47FA175C-DB61-4B8F-B34A-7E724957F800}" type="presParOf" srcId="{936BC7F9-79E8-446D-BC91-1E6B413B1899}" destId="{2BA7A7B5-8E7A-4832-A887-EEE117E72511}" srcOrd="6"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8229600" cy="4525962"/>
        <a:chOff x="0" y="0"/>
        <a:chExt cx="8229600" cy="4525962"/>
      </a:xfrm>
    </dsp:grpSpPr>
    <dsp:sp modelId="{C8E98581-D6E5-40E1-AFB0-719F21AC8CBF}">
      <dsp:nvSpPr>
        <dsp:cNvPr id="3" name="Стрелка вправо 2"/>
        <dsp:cNvSpPr/>
      </dsp:nvSpPr>
      <dsp:spPr bwMode="white">
        <a:xfrm>
          <a:off x="617220" y="0"/>
          <a:ext cx="6995160" cy="4525962"/>
        </a:xfrm>
        <a:prstGeom prst="rightArrow">
          <a:avLst/>
        </a:prstGeom>
      </dsp:spPr>
      <dsp:style>
        <a:lnRef idx="0">
          <a:schemeClr val="accent1"/>
        </a:lnRef>
        <a:fillRef idx="1">
          <a:schemeClr val="accent1">
            <a:tint val="40000"/>
          </a:schemeClr>
        </a:fillRef>
        <a:effectRef idx="0">
          <a:scrgbClr r="0" g="0" b="0"/>
        </a:effectRef>
        <a:fontRef idx="minor"/>
      </dsp:style>
      <dsp:txXfrm>
        <a:off x="617220" y="0"/>
        <a:ext cx="6995160" cy="4525962"/>
      </dsp:txXfrm>
    </dsp:sp>
    <dsp:sp modelId="{CB89AE40-09D0-4A68-9B64-C73E0620FE2E}">
      <dsp:nvSpPr>
        <dsp:cNvPr id="4" name="Скругленный прямоугольник 3"/>
        <dsp:cNvSpPr/>
      </dsp:nvSpPr>
      <dsp:spPr bwMode="white">
        <a:xfrm>
          <a:off x="31730" y="1328768"/>
          <a:ext cx="1828800" cy="181038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uk-UA" dirty="0" smtClean="0">
              <a:solidFill>
                <a:schemeClr val="tx1"/>
              </a:solidFill>
            </a:rPr>
            <a:t>Створення портфеля</a:t>
          </a:r>
          <a:endParaRPr lang="ru-RU" dirty="0">
            <a:solidFill>
              <a:schemeClr val="tx1"/>
            </a:solidFill>
          </a:endParaRPr>
        </a:p>
      </dsp:txBody>
      <dsp:txXfrm>
        <a:off x="31730" y="1328768"/>
        <a:ext cx="1828800" cy="1810385"/>
      </dsp:txXfrm>
    </dsp:sp>
    <dsp:sp modelId="{ED2F1ACE-7843-4488-B651-84C2C17F8BA1}">
      <dsp:nvSpPr>
        <dsp:cNvPr id="5" name="Скругленный прямоугольник 4"/>
        <dsp:cNvSpPr/>
      </dsp:nvSpPr>
      <dsp:spPr bwMode="white">
        <a:xfrm>
          <a:off x="2133600" y="1357789"/>
          <a:ext cx="1828800" cy="181038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uk-UA" dirty="0" smtClean="0">
              <a:solidFill>
                <a:schemeClr val="tx1"/>
              </a:solidFill>
            </a:rPr>
            <a:t>Відбір </a:t>
          </a:r>
          <a:r>
            <a:rPr lang="uk-UA" dirty="0" err="1" smtClean="0">
              <a:solidFill>
                <a:schemeClr val="tx1"/>
              </a:solidFill>
            </a:rPr>
            <a:t>проєктів</a:t>
          </a:r>
          <a:endParaRPr lang="ru-RU" dirty="0">
            <a:solidFill>
              <a:schemeClr val="tx1"/>
            </a:solidFill>
          </a:endParaRPr>
        </a:p>
      </dsp:txBody>
      <dsp:txXfrm>
        <a:off x="2133600" y="1357789"/>
        <a:ext cx="1828800" cy="1810385"/>
      </dsp:txXfrm>
    </dsp:sp>
    <dsp:sp modelId="{E54A13F3-53AB-441D-B347-2FA419A50D16}">
      <dsp:nvSpPr>
        <dsp:cNvPr id="6" name="Скругленный прямоугольник 5"/>
        <dsp:cNvSpPr/>
      </dsp:nvSpPr>
      <dsp:spPr bwMode="white">
        <a:xfrm>
          <a:off x="4267200" y="1357789"/>
          <a:ext cx="1828800" cy="181038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uk-UA" dirty="0" smtClean="0">
              <a:solidFill>
                <a:schemeClr val="tx1"/>
              </a:solidFill>
            </a:rPr>
            <a:t>Планування</a:t>
          </a:r>
          <a:endParaRPr lang="ru-RU" dirty="0">
            <a:solidFill>
              <a:schemeClr val="tx1"/>
            </a:solidFill>
          </a:endParaRPr>
        </a:p>
      </dsp:txBody>
      <dsp:txXfrm>
        <a:off x="4267200" y="1357789"/>
        <a:ext cx="1828800" cy="1810385"/>
      </dsp:txXfrm>
    </dsp:sp>
    <dsp:sp modelId="{2BA7A7B5-8E7A-4832-A887-EEE117E72511}">
      <dsp:nvSpPr>
        <dsp:cNvPr id="7" name="Скругленный прямоугольник 6"/>
        <dsp:cNvSpPr/>
      </dsp:nvSpPr>
      <dsp:spPr bwMode="white">
        <a:xfrm>
          <a:off x="6400800" y="1357789"/>
          <a:ext cx="1828800" cy="181038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uk-UA" dirty="0" smtClean="0">
              <a:solidFill>
                <a:schemeClr val="tx1"/>
              </a:solidFill>
            </a:rPr>
            <a:t>Управління реалізацією</a:t>
          </a:r>
          <a:endParaRPr lang="ru-RU" dirty="0">
            <a:solidFill>
              <a:schemeClr val="tx1"/>
            </a:solidFill>
          </a:endParaRPr>
        </a:p>
      </dsp:txBody>
      <dsp:txXfrm>
        <a:off x="6400800" y="1357789"/>
        <a:ext cx="1828800"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285ADB-1465-4FCF-8D1B-E067E37D3CEE}" type="datetimeFigureOut">
              <a:rPr lang="ru-RU" smtClean="0"/>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A9B2AF-2D09-4280-84D1-4F6D53786F2B}" type="slidenum">
              <a:rPr lang="ru-RU" smtClean="0"/>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Замещающая дата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Замещающий номер слайда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омер слайда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Замещающий номер слайда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ru-R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ru-RU" altLang="uk-UA" dirty="0"/>
              <a:t>Образец заголовка</a:t>
            </a:r>
            <a:endParaRPr lang="ru-RU" altLang="uk-UA"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ru-RU" altLang="uk-UA" dirty="0"/>
              <a:t>Образец текста</a:t>
            </a:r>
            <a:endParaRPr lang="ru-RU" altLang="uk-UA" dirty="0"/>
          </a:p>
          <a:p>
            <a:pPr lvl="1"/>
            <a:r>
              <a:rPr lang="ru-RU" altLang="uk-UA" dirty="0"/>
              <a:t>Второй уровень</a:t>
            </a:r>
            <a:endParaRPr lang="ru-RU" altLang="uk-UA" dirty="0"/>
          </a:p>
          <a:p>
            <a:pPr lvl="2"/>
            <a:r>
              <a:rPr lang="ru-RU" altLang="uk-UA" dirty="0"/>
              <a:t>Третий уровень</a:t>
            </a:r>
            <a:endParaRPr lang="ru-RU" altLang="uk-UA" dirty="0"/>
          </a:p>
          <a:p>
            <a:pPr lvl="3"/>
            <a:r>
              <a:rPr lang="ru-RU" altLang="uk-UA" dirty="0"/>
              <a:t>Четвертый уровень</a:t>
            </a:r>
            <a:endParaRPr lang="ru-RU" altLang="uk-UA" dirty="0"/>
          </a:p>
          <a:p>
            <a:pPr lvl="4"/>
            <a:r>
              <a:rPr lang="ru-RU" altLang="uk-UA" dirty="0"/>
              <a:t>Пятый уровень</a:t>
            </a:r>
            <a:endParaRPr lang="ru-RU" altLang="uk-UA"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A6C2923B-A461-44AD-B0F1-14D499AD4717}" type="slidenum">
              <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p:cNvSpPr>
          <p:nvPr>
            <p:ph type="ctrTitle" idx="4294967295"/>
          </p:nvPr>
        </p:nvSpPr>
        <p:spPr>
          <a:xfrm>
            <a:off x="395288" y="0"/>
            <a:ext cx="8569325" cy="1557338"/>
          </a:xfrm>
        </p:spPr>
        <p:txBody>
          <a:bodyPr vert="horz" wrap="square" lIns="91440" tIns="45720" rIns="91440" bIns="45720" anchor="ctr" anchorCtr="0"/>
          <a:lstStyle>
            <a:lvl1pPr lvl="0">
              <a:buClrTx/>
              <a:buSzTx/>
              <a:buFontTx/>
              <a:defRPr/>
            </a:lvl1pPr>
          </a:lstStyle>
          <a:p>
            <a:pPr lvl="0" eaLnBrk="1" hangingPunct="1"/>
            <a:r>
              <a:rPr lang="uk-UA" altLang="uk-UA" sz="3600" b="1" dirty="0"/>
              <a:t>Управління проєктами, програмами та портфелем проєктів</a:t>
            </a:r>
            <a:endParaRPr lang="ru-RU" altLang="uk-UA" sz="3600" b="1" dirty="0">
              <a:solidFill>
                <a:schemeClr val="hlink"/>
              </a:solidFill>
            </a:endParaRPr>
          </a:p>
        </p:txBody>
      </p:sp>
      <p:sp>
        <p:nvSpPr>
          <p:cNvPr id="2051" name="Rectangle 3"/>
          <p:cNvSpPr>
            <a:spLocks noGrp="1"/>
          </p:cNvSpPr>
          <p:nvPr>
            <p:ph type="subTitle" idx="4294967295"/>
          </p:nvPr>
        </p:nvSpPr>
        <p:spPr>
          <a:xfrm>
            <a:off x="2627313" y="5157788"/>
            <a:ext cx="6400800" cy="1366837"/>
          </a:xfrm>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gn="r" eaLnBrk="1" hangingPunct="1"/>
            <a:r>
              <a:rPr lang="ru-RU" altLang="uk-UA" sz="2400" u="sng" dirty="0"/>
              <a:t>Підготувала:</a:t>
            </a:r>
            <a:endParaRPr lang="ru-RU" altLang="uk-UA" sz="2400" u="sng" dirty="0"/>
          </a:p>
          <a:p>
            <a:pPr lvl="0" algn="r" eaLnBrk="1" hangingPunct="1"/>
            <a:r>
              <a:rPr lang="ru-RU" altLang="uk-UA" sz="2400" u="sng" dirty="0"/>
              <a:t>к.т.н. , доц. Бойко Євгенія Григорівна</a:t>
            </a:r>
            <a:br>
              <a:rPr lang="en-GB" altLang="uk-UA" sz="2800" u="sng" dirty="0"/>
            </a:br>
            <a:endParaRPr lang="ru-RU" altLang="uk-UA" sz="2800" u="sng" dirty="0"/>
          </a:p>
        </p:txBody>
      </p:sp>
      <p:sp>
        <p:nvSpPr>
          <p:cNvPr id="2052" name="Rectangle 3"/>
          <p:cNvSpPr/>
          <p:nvPr/>
        </p:nvSpPr>
        <p:spPr>
          <a:xfrm>
            <a:off x="2484438" y="6205538"/>
            <a:ext cx="4168775" cy="349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ru-RU" altLang="uk-UA" sz="2400" b="1" dirty="0"/>
              <a:t>Київ - 202</a:t>
            </a:r>
            <a:r>
              <a:rPr lang="uk-UA" altLang="ru-RU" sz="2400" b="1" dirty="0"/>
              <a:t>5</a:t>
            </a:r>
            <a:br>
              <a:rPr lang="en-GB" altLang="uk-UA" dirty="0"/>
            </a:br>
            <a:endParaRPr lang="ru-RU" altLang="uk-UA" dirty="0"/>
          </a:p>
        </p:txBody>
      </p:sp>
      <p:pic>
        <p:nvPicPr>
          <p:cNvPr id="2053" name="Picture 5"/>
          <p:cNvPicPr>
            <a:picLocks noChangeAspect="1"/>
          </p:cNvPicPr>
          <p:nvPr/>
        </p:nvPicPr>
        <p:blipFill>
          <a:blip r:embed="rId1"/>
          <a:stretch>
            <a:fillRect/>
          </a:stretch>
        </p:blipFill>
        <p:spPr>
          <a:xfrm>
            <a:off x="1476375" y="1628775"/>
            <a:ext cx="6443663" cy="33877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Прямоугольник 1"/>
          <p:cNvSpPr/>
          <p:nvPr/>
        </p:nvSpPr>
        <p:spPr>
          <a:xfrm>
            <a:off x="900113" y="765175"/>
            <a:ext cx="7632700" cy="30464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tx1"/>
                </a:solidFill>
                <a:effectLst/>
                <a:uLnTx/>
                <a:uFillTx/>
                <a:latin typeface="+mj-lt"/>
                <a:ea typeface="+mn-ea"/>
                <a:cs typeface="+mn-cs"/>
              </a:rPr>
              <a:t>ISO (the International Organization for Standardization – </a:t>
            </a:r>
            <a:r>
              <a:rPr kumimoji="0" lang="uk-UA" sz="3200" b="0" i="0" u="none" strike="noStrike" kern="1200" cap="none" spc="0" normalizeH="0" baseline="0" noProof="0" dirty="0">
                <a:ln>
                  <a:noFill/>
                </a:ln>
                <a:solidFill>
                  <a:schemeClr val="tx1"/>
                </a:solidFill>
                <a:effectLst/>
                <a:uLnTx/>
                <a:uFillTx/>
                <a:latin typeface="+mj-lt"/>
                <a:ea typeface="+mn-ea"/>
                <a:cs typeface="+mn-cs"/>
              </a:rPr>
              <a:t>Міжнародна організація зі стандартизації) – це всесвітня федерація національних органів зі стандартизації (установи-учасниці </a:t>
            </a:r>
            <a:r>
              <a:rPr kumimoji="0" lang="en-US" sz="3200" b="0" i="0" u="none" strike="noStrike" kern="1200" cap="none" spc="0" normalizeH="0" baseline="0" noProof="0" dirty="0">
                <a:ln>
                  <a:noFill/>
                </a:ln>
                <a:solidFill>
                  <a:schemeClr val="tx1"/>
                </a:solidFill>
                <a:effectLst/>
                <a:uLnTx/>
                <a:uFillTx/>
                <a:latin typeface="+mj-lt"/>
                <a:ea typeface="+mn-ea"/>
                <a:cs typeface="+mn-cs"/>
              </a:rPr>
              <a:t>ISO).</a:t>
            </a:r>
            <a:endParaRPr kumimoji="0" lang="uk-UA" sz="32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ctr" anchorCtr="0"/>
          <a:p>
            <a:pPr eaLnBrk="1" hangingPunct="1"/>
            <a:r>
              <a:rPr lang="ru-RU" altLang="uk-UA" i="1" dirty="0"/>
              <a:t>Призначення</a:t>
            </a:r>
            <a:endParaRPr lang="ru-RU" altLang="uk-UA" dirty="0"/>
          </a:p>
        </p:txBody>
      </p:sp>
      <p:sp>
        <p:nvSpPr>
          <p:cNvPr id="12291" name="Rectangle 3"/>
          <p:cNvSpPr>
            <a:spLocks noGrp="1"/>
          </p:cNvSpPr>
          <p:nvPr>
            <p:ph idx="1"/>
          </p:nvPr>
        </p:nvSpPr>
        <p:spPr/>
        <p:txBody>
          <a:bodyPr vert="horz" wrap="square" lIns="91440" tIns="45720" rIns="91440" bIns="45720" anchor="t" anchorCtr="0"/>
          <a:p>
            <a:pPr algn="just" eaLnBrk="1" hangingPunct="1">
              <a:buNone/>
            </a:pPr>
            <a:r>
              <a:rPr lang="uk-UA" altLang="uk-UA" sz="2800" b="1" dirty="0"/>
              <a:t>ISO 21504 </a:t>
            </a:r>
            <a:r>
              <a:rPr lang="uk-UA" altLang="uk-UA" sz="2800" dirty="0"/>
              <a:t>визначає портфель, як сукупність компонентів портфеля, згрупованих разом, щоб полегшити управління ними, для досягнення, повністю або частково, стратегічних цілей організації. Компоненти можуть бути проєктами, програмами, під-портфелями і іншими взаємопов'язаними роботами.</a:t>
            </a:r>
            <a:endParaRPr lang="ru-RU" altLang="uk-UA"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468313" y="0"/>
            <a:ext cx="8229600" cy="908050"/>
          </a:xfrm>
        </p:spPr>
        <p:txBody>
          <a:bodyPr vert="horz" wrap="square" lIns="91440" tIns="45720" rIns="91440" bIns="45720" anchor="ctr" anchorCtr="0"/>
          <a:p>
            <a:pPr eaLnBrk="1" hangingPunct="1"/>
            <a:r>
              <a:rPr lang="ru-RU" altLang="uk-UA" i="1" dirty="0"/>
              <a:t>Структура</a:t>
            </a:r>
            <a:r>
              <a:rPr lang="ru-RU" altLang="uk-UA" dirty="0"/>
              <a:t> </a:t>
            </a:r>
            <a:endParaRPr lang="ru-RU" altLang="uk-UA" dirty="0"/>
          </a:p>
        </p:txBody>
      </p:sp>
      <p:sp>
        <p:nvSpPr>
          <p:cNvPr id="13315" name="Rectangle 3"/>
          <p:cNvSpPr>
            <a:spLocks noGrp="1"/>
          </p:cNvSpPr>
          <p:nvPr>
            <p:ph idx="1"/>
          </p:nvPr>
        </p:nvSpPr>
        <p:spPr>
          <a:xfrm>
            <a:off x="0" y="981075"/>
            <a:ext cx="9144000" cy="5876925"/>
          </a:xfrm>
        </p:spPr>
        <p:txBody>
          <a:bodyPr vert="horz" wrap="square" lIns="91440" tIns="45720" rIns="91440" bIns="45720" anchor="t" anchorCtr="0"/>
          <a:p>
            <a:pPr eaLnBrk="1" hangingPunct="1">
              <a:buNone/>
            </a:pPr>
            <a:r>
              <a:rPr lang="ru-RU" altLang="uk-UA" sz="2800" dirty="0"/>
              <a:t>	</a:t>
            </a:r>
            <a:r>
              <a:rPr lang="uk-UA" altLang="uk-UA" sz="2800" dirty="0"/>
              <a:t>Управління портфелем повинно включати в себе комплекс взаємопов'язаних організаційних процесів і методів, за допомогою яких організація виділяє ресурси для реалізації своїх стратегічних цілей. Це дозволяє узгодити компоненти портфеля зі стратегічними цілями організації, пріоритетами зацікавлених сторін, і такими цінностями, як прийняті практики управління і етичні принципи. Компоненти портфеля проєктів можна змінювати, а також прискорювати їх виконання, відкладати або припиняти їх реалізацію.</a:t>
            </a:r>
            <a:endParaRPr lang="ru-RU" altLang="uk-UA"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Заголовок 1"/>
          <p:cNvSpPr>
            <a:spLocks noGrp="1"/>
          </p:cNvSpPr>
          <p:nvPr>
            <p:ph type="title" idx="4294967295"/>
          </p:nvPr>
        </p:nvSpPr>
        <p:spPr>
          <a:xfrm>
            <a:off x="457200" y="274638"/>
            <a:ext cx="8362950" cy="777875"/>
          </a:xfrm>
        </p:spPr>
        <p:txBody>
          <a:bodyPr vert="horz" wrap="square" lIns="91440" tIns="45720" rIns="91440" bIns="45720" anchor="ctr" anchorCtr="0"/>
          <a:p>
            <a:pPr eaLnBrk="1" hangingPunct="1"/>
            <a:r>
              <a:rPr lang="ru-RU" altLang="uk-UA" sz="3200" b="1" i="1" dirty="0"/>
              <a:t>Зміст стандарту</a:t>
            </a:r>
            <a:endParaRPr lang="ru-RU" altLang="uk-UA" sz="3200" b="1" i="1" dirty="0"/>
          </a:p>
        </p:txBody>
      </p:sp>
      <p:sp>
        <p:nvSpPr>
          <p:cNvPr id="14339" name="Прямоугольник 1"/>
          <p:cNvSpPr/>
          <p:nvPr/>
        </p:nvSpPr>
        <p:spPr>
          <a:xfrm>
            <a:off x="1331913" y="1268413"/>
            <a:ext cx="7129462" cy="3540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uk-UA" altLang="uk-UA" sz="2800" b="1" dirty="0">
                <a:latin typeface="Times New Roman" panose="02020603050405020304" pitchFamily="18" charset="0"/>
                <a:cs typeface="Times New Roman" panose="02020603050405020304" pitchFamily="18" charset="0"/>
              </a:rPr>
              <a:t>Зміст</a:t>
            </a:r>
            <a:endParaRPr lang="uk-UA" altLang="uk-UA" sz="28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1.    Сфера застосування</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2.    Нормативні посилання</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3.    Терміни та визначення понять</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4.    Принципи управління портфелями</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5.    Передумови для управління портфелями</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6.    Управління портфелями</a:t>
            </a:r>
            <a:endParaRPr lang="uk-UA" altLang="uk-UA"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uk-UA" altLang="uk-UA" sz="2800" dirty="0">
                <a:latin typeface="Times New Roman" panose="02020603050405020304" pitchFamily="18" charset="0"/>
                <a:cs typeface="Times New Roman" panose="02020603050405020304" pitchFamily="18" charset="0"/>
              </a:rPr>
              <a:t>Бібліографія</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Прямоугольник 1"/>
          <p:cNvSpPr/>
          <p:nvPr/>
        </p:nvSpPr>
        <p:spPr>
          <a:xfrm>
            <a:off x="395288" y="336550"/>
            <a:ext cx="8064500" cy="56311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uk-UA" altLang="uk-UA" sz="2400" dirty="0">
                <a:latin typeface="Times New Roman" panose="02020603050405020304" pitchFamily="18" charset="0"/>
                <a:cs typeface="Times New Roman" panose="02020603050405020304" pitchFamily="18" charset="0"/>
              </a:rPr>
              <a:t>Цей документ (</a:t>
            </a:r>
            <a:r>
              <a:rPr lang="en-US" altLang="uk-UA" sz="2400" i="1" dirty="0">
                <a:latin typeface="Times New Roman" panose="02020603050405020304" pitchFamily="18" charset="0"/>
                <a:cs typeface="Times New Roman" panose="02020603050405020304" pitchFamily="18" charset="0"/>
              </a:rPr>
              <a:t>ISO 21504 "</a:t>
            </a:r>
            <a:r>
              <a:rPr lang="uk-UA" altLang="uk-UA" sz="2400" i="1" dirty="0">
                <a:latin typeface="Times New Roman" panose="02020603050405020304" pitchFamily="18" charset="0"/>
                <a:cs typeface="Times New Roman" panose="02020603050405020304" pitchFamily="18" charset="0"/>
              </a:rPr>
              <a:t>Управління портфелями"</a:t>
            </a:r>
            <a:r>
              <a:rPr lang="uk-UA" altLang="uk-UA" sz="2400" dirty="0">
                <a:latin typeface="Times New Roman" panose="02020603050405020304" pitchFamily="18" charset="0"/>
                <a:cs typeface="Times New Roman" panose="02020603050405020304" pitchFamily="18" charset="0"/>
              </a:rPr>
              <a:t>) містить настанови щодо принципів управління портфелями проєктів та програм. Зазвичай управління портфелями проєктів та програм спрямоване на підтримку реалізації організаційних стратегій з метою отримання цінності.</a:t>
            </a:r>
            <a:endParaRPr lang="uk-UA" altLang="uk-UA" sz="2400" dirty="0">
              <a:latin typeface="Times New Roman" panose="02020603050405020304" pitchFamily="18" charset="0"/>
              <a:cs typeface="Times New Roman" panose="02020603050405020304" pitchFamily="18" charset="0"/>
            </a:endParaRPr>
          </a:p>
          <a:p>
            <a:pPr marL="0" lvl="0" indent="0">
              <a:spcBef>
                <a:spcPct val="0"/>
              </a:spcBef>
              <a:buNone/>
            </a:pPr>
            <a:r>
              <a:rPr lang="uk-UA" altLang="uk-UA" sz="2400" b="1" dirty="0">
                <a:latin typeface="Times New Roman" panose="02020603050405020304" pitchFamily="18" charset="0"/>
                <a:cs typeface="Times New Roman" panose="02020603050405020304" pitchFamily="18" charset="0"/>
              </a:rPr>
              <a:t>Цільова аудиторія цього документу:</a:t>
            </a:r>
            <a:br>
              <a:rPr lang="uk-UA" altLang="uk-UA" sz="2400" dirty="0">
                <a:latin typeface="Times New Roman" panose="02020603050405020304" pitchFamily="18" charset="0"/>
                <a:cs typeface="Times New Roman" panose="02020603050405020304" pitchFamily="18" charset="0"/>
              </a:rPr>
            </a:br>
            <a:r>
              <a:rPr lang="en-US" altLang="uk-UA" sz="2400" dirty="0">
                <a:latin typeface="Times New Roman" panose="02020603050405020304" pitchFamily="18" charset="0"/>
                <a:cs typeface="Times New Roman" panose="02020603050405020304" pitchFamily="18" charset="0"/>
              </a:rPr>
              <a:t>a) </a:t>
            </a:r>
            <a:r>
              <a:rPr lang="uk-UA" altLang="uk-UA" sz="2400" dirty="0">
                <a:latin typeface="Times New Roman" panose="02020603050405020304" pitchFamily="18" charset="0"/>
                <a:cs typeface="Times New Roman" panose="02020603050405020304" pitchFamily="18" charset="0"/>
              </a:rPr>
              <a:t>директори та керівники вищого рівня, відповідальні за створення та реалізацію організаційної стратегії та планування основної діяльності;</a:t>
            </a:r>
            <a:br>
              <a:rPr lang="uk-UA" altLang="uk-UA" sz="2400" dirty="0">
                <a:latin typeface="Times New Roman" panose="02020603050405020304" pitchFamily="18" charset="0"/>
                <a:cs typeface="Times New Roman" panose="02020603050405020304" pitchFamily="18" charset="0"/>
              </a:rPr>
            </a:br>
            <a:r>
              <a:rPr lang="en-US" altLang="uk-UA" sz="2400" dirty="0">
                <a:latin typeface="Times New Roman" panose="02020603050405020304" pitchFamily="18" charset="0"/>
                <a:cs typeface="Times New Roman" panose="02020603050405020304" pitchFamily="18" charset="0"/>
              </a:rPr>
              <a:t>b) </a:t>
            </a:r>
            <a:r>
              <a:rPr lang="uk-UA" altLang="uk-UA" sz="2400" dirty="0">
                <a:latin typeface="Times New Roman" panose="02020603050405020304" pitchFamily="18" charset="0"/>
                <a:cs typeface="Times New Roman" panose="02020603050405020304" pitchFamily="18" charset="0"/>
              </a:rPr>
              <a:t>особи, які приймають рішення, відповідальні за відбір, санкціонування проєктів, програм та портфелів, та врядування ними;</a:t>
            </a:r>
            <a:br>
              <a:rPr lang="uk-UA" altLang="uk-UA" sz="2400" dirty="0">
                <a:latin typeface="Times New Roman" panose="02020603050405020304" pitchFamily="18" charset="0"/>
                <a:cs typeface="Times New Roman" panose="02020603050405020304" pitchFamily="18" charset="0"/>
              </a:rPr>
            </a:br>
            <a:r>
              <a:rPr lang="en-US" altLang="uk-UA" sz="2400" dirty="0">
                <a:latin typeface="Times New Roman" panose="02020603050405020304" pitchFamily="18" charset="0"/>
                <a:cs typeface="Times New Roman" panose="02020603050405020304" pitchFamily="18" charset="0"/>
              </a:rPr>
              <a:t>c) </a:t>
            </a:r>
            <a:r>
              <a:rPr lang="uk-UA" altLang="uk-UA" sz="2400" dirty="0">
                <a:latin typeface="Times New Roman" panose="02020603050405020304" pitchFamily="18" charset="0"/>
                <a:cs typeface="Times New Roman" panose="02020603050405020304" pitchFamily="18" charset="0"/>
              </a:rPr>
              <a:t>колективи та особи, відповідальні за реалізацію та управління портфелями проєктів і програм;</a:t>
            </a:r>
            <a:br>
              <a:rPr lang="uk-UA" altLang="uk-UA" sz="2400" dirty="0">
                <a:latin typeface="Times New Roman" panose="02020603050405020304" pitchFamily="18" charset="0"/>
                <a:cs typeface="Times New Roman" panose="02020603050405020304" pitchFamily="18" charset="0"/>
              </a:rPr>
            </a:br>
            <a:r>
              <a:rPr lang="en-US" altLang="uk-UA" sz="2400" dirty="0">
                <a:latin typeface="Times New Roman" panose="02020603050405020304" pitchFamily="18" charset="0"/>
                <a:cs typeface="Times New Roman" panose="02020603050405020304" pitchFamily="18" charset="0"/>
              </a:rPr>
              <a:t>d) </a:t>
            </a:r>
            <a:r>
              <a:rPr lang="uk-UA" altLang="uk-UA" sz="2400" dirty="0">
                <a:latin typeface="Times New Roman" panose="02020603050405020304" pitchFamily="18" charset="0"/>
                <a:cs typeface="Times New Roman" panose="02020603050405020304" pitchFamily="18" charset="0"/>
              </a:rPr>
              <a:t>керівники проєктів і програм та інші стейкхолдери.</a:t>
            </a:r>
            <a:endParaRPr lang="uk-UA" altLang="uk-UA"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Заголовок 1"/>
          <p:cNvSpPr>
            <a:spLocks noGrp="1"/>
          </p:cNvSpPr>
          <p:nvPr>
            <p:ph type="title"/>
          </p:nvPr>
        </p:nvSpPr>
        <p:spPr/>
        <p:txBody>
          <a:bodyPr vert="horz" wrap="square" lIns="91440" tIns="45720" rIns="91440" bIns="45720" anchor="ctr" anchorCtr="0"/>
          <a:p>
            <a:r>
              <a:rPr lang="uk-UA" altLang="uk-UA" sz="3200" b="1" i="1" dirty="0"/>
              <a:t>Сфера застосування</a:t>
            </a:r>
            <a:endParaRPr lang="uk-UA" altLang="uk-UA" sz="3200" b="1" i="1" dirty="0"/>
          </a:p>
        </p:txBody>
      </p:sp>
      <p:sp>
        <p:nvSpPr>
          <p:cNvPr id="16387" name="Объект 2"/>
          <p:cNvSpPr>
            <a:spLocks noGrp="1"/>
          </p:cNvSpPr>
          <p:nvPr>
            <p:ph idx="1"/>
          </p:nvPr>
        </p:nvSpPr>
        <p:spPr/>
        <p:txBody>
          <a:bodyPr vert="horz" wrap="square" lIns="91440" tIns="45720" rIns="91440" bIns="45720" anchor="t" anchorCtr="0"/>
          <a:p>
            <a:r>
              <a:rPr lang="ru-RU" altLang="uk-UA" sz="2400" dirty="0"/>
              <a:t>Цей документ стосується організацій будь-якого типу, зокрема державних та приватних, та організацій будь-якого розміру та сфери.</a:t>
            </a:r>
            <a:endParaRPr lang="ru-RU" altLang="uk-UA" sz="2400" dirty="0"/>
          </a:p>
          <a:p>
            <a:r>
              <a:rPr lang="ru-RU" altLang="uk-UA" sz="2400" dirty="0"/>
              <a:t>Настанови, наведені в цьому документі, покликані бути пристосовані до конкретного середовища кожного портфеля проєктів і програм.</a:t>
            </a:r>
            <a:endParaRPr lang="ru-RU" altLang="uk-UA" sz="2400" dirty="0"/>
          </a:p>
          <a:p>
            <a:r>
              <a:rPr lang="ru-RU" altLang="uk-UA" sz="2400" dirty="0"/>
              <a:t>Цей документ не містить настанов щодо управління проєктами, управління програмами або інших конкретних видів управління портфелями (таких як, управління фінансовими портфелями).</a:t>
            </a:r>
            <a:endParaRPr lang="ru-RU" altLang="uk-UA" sz="2400" dirty="0"/>
          </a:p>
          <a:p>
            <a:endParaRPr lang="uk-UA" altLang="uk-UA"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250825" y="346075"/>
            <a:ext cx="8642350" cy="490538"/>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3200" b="1" i="1" u="none" strike="noStrike" kern="0" cap="all" spc="0" normalizeH="0" baseline="0" noProof="0" dirty="0">
                <a:ln>
                  <a:noFill/>
                </a:ln>
                <a:solidFill>
                  <a:schemeClr val="tx2"/>
                </a:solidFill>
                <a:effectLst/>
                <a:uLnTx/>
                <a:uFillTx/>
                <a:latin typeface="+mj-lt"/>
                <a:ea typeface="+mj-ea"/>
                <a:cs typeface="+mj-cs"/>
              </a:rPr>
              <a:t>ПРИНЦИПИ УПРАВЛІННЯ ПОРТФЕЛЯМИ</a:t>
            </a:r>
            <a:br>
              <a:rPr kumimoji="0" lang="uk-UA" sz="3200" b="1" i="1" u="none" strike="noStrike" kern="0" cap="all" spc="0" normalizeH="0" baseline="0" noProof="0" dirty="0">
                <a:ln>
                  <a:noFill/>
                </a:ln>
                <a:solidFill>
                  <a:schemeClr val="tx2"/>
                </a:solidFill>
                <a:effectLst/>
                <a:uLnTx/>
                <a:uFillTx/>
                <a:latin typeface="+mj-lt"/>
                <a:ea typeface="+mj-ea"/>
                <a:cs typeface="+mj-cs"/>
              </a:rPr>
            </a:br>
            <a:endParaRPr kumimoji="0" lang="uk-UA" sz="3200" b="0" i="1" u="none" strike="noStrike" kern="0" cap="none" spc="0" normalizeH="0" baseline="0" noProof="0" dirty="0">
              <a:ln>
                <a:noFill/>
              </a:ln>
              <a:solidFill>
                <a:schemeClr val="tx2"/>
              </a:solidFill>
              <a:effectLst/>
              <a:uLnTx/>
              <a:uFillTx/>
              <a:latin typeface="+mj-lt"/>
              <a:ea typeface="+mj-ea"/>
              <a:cs typeface="+mj-cs"/>
            </a:endParaRPr>
          </a:p>
        </p:txBody>
      </p:sp>
      <p:sp>
        <p:nvSpPr>
          <p:cNvPr id="17411" name="Объект 2"/>
          <p:cNvSpPr>
            <a:spLocks noGrp="1"/>
          </p:cNvSpPr>
          <p:nvPr>
            <p:ph idx="1"/>
          </p:nvPr>
        </p:nvSpPr>
        <p:spPr>
          <a:xfrm>
            <a:off x="457200" y="836613"/>
            <a:ext cx="8229600" cy="5289550"/>
          </a:xfrm>
        </p:spPr>
        <p:txBody>
          <a:bodyPr vert="horz" wrap="square" lIns="91440" tIns="45720" rIns="91440" bIns="45720" anchor="t" anchorCtr="0"/>
          <a:p>
            <a:r>
              <a:rPr lang="uk-UA" altLang="uk-UA" sz="2400" dirty="0"/>
              <a:t>Стратегічні цілі організації, а також інші чинники, як-от ринкові чи фінансові обставини, зумовлюють рішення про впровадження управління портфелями. Рішення організації почати використовувати управління портфелями залежить від контексту та міркувань, таких як:</a:t>
            </a:r>
            <a:br>
              <a:rPr lang="uk-UA" altLang="uk-UA" sz="2400" dirty="0"/>
            </a:br>
            <a:r>
              <a:rPr lang="en-US" altLang="uk-UA" sz="2400" dirty="0"/>
              <a:t>a) </a:t>
            </a:r>
            <a:r>
              <a:rPr lang="uk-UA" altLang="uk-UA" sz="2400" dirty="0"/>
              <a:t>вплив впровадження управління портфелями на організацію, включно зі здатністю організації сприймати зміни щодо організаційної структури, функцій та культури;</a:t>
            </a:r>
            <a:br>
              <a:rPr lang="uk-UA" altLang="uk-UA" sz="2400" dirty="0"/>
            </a:br>
            <a:r>
              <a:rPr lang="en-US" altLang="uk-UA" sz="2400" dirty="0"/>
              <a:t>b) </a:t>
            </a:r>
            <a:r>
              <a:rPr lang="uk-UA" altLang="uk-UA" sz="2400" dirty="0"/>
              <a:t>загрози та нагоди, пов'язані із впровадженням управління портфелями.</a:t>
            </a:r>
            <a:endParaRPr lang="uk-UA" altLang="uk-UA"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Заголовок 1"/>
          <p:cNvSpPr>
            <a:spLocks noGrp="1"/>
          </p:cNvSpPr>
          <p:nvPr>
            <p:ph type="title" idx="4294967295"/>
          </p:nvPr>
        </p:nvSpPr>
        <p:spPr/>
        <p:txBody>
          <a:bodyPr vert="horz" wrap="square" lIns="91440" tIns="45720" rIns="91440" bIns="45720" anchor="ctr" anchorCtr="0"/>
          <a:p>
            <a:pPr eaLnBrk="1" hangingPunct="1"/>
            <a:r>
              <a:rPr lang="uk-UA" altLang="uk-UA" sz="3600" dirty="0"/>
              <a:t>Загальна схема принципів портфельного управління</a:t>
            </a:r>
            <a:endParaRPr lang="ru-RU" altLang="uk-UA" sz="3600" dirty="0"/>
          </a:p>
        </p:txBody>
      </p:sp>
      <p:pic>
        <p:nvPicPr>
          <p:cNvPr id="18435" name="Рисунок 1"/>
          <p:cNvPicPr>
            <a:picLocks noChangeAspect="1"/>
          </p:cNvPicPr>
          <p:nvPr/>
        </p:nvPicPr>
        <p:blipFill>
          <a:blip r:embed="rId1"/>
          <a:stretch>
            <a:fillRect/>
          </a:stretch>
        </p:blipFill>
        <p:spPr>
          <a:xfrm>
            <a:off x="911225" y="1417638"/>
            <a:ext cx="7321550" cy="52070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Прямоугольник 1"/>
          <p:cNvSpPr/>
          <p:nvPr/>
        </p:nvSpPr>
        <p:spPr>
          <a:xfrm>
            <a:off x="250825" y="336550"/>
            <a:ext cx="8713788" cy="58464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uk-UA" altLang="uk-UA" sz="2200" u="sng" dirty="0">
                <a:latin typeface="Times New Roman" panose="02020603050405020304" pitchFamily="18" charset="0"/>
                <a:cs typeface="Times New Roman" panose="02020603050405020304" pitchFamily="18" charset="0"/>
              </a:rPr>
              <a:t>Управління портфелем забезпечує послідовний підхід до управління компонентами портфеля, щоб:</a:t>
            </a:r>
            <a:br>
              <a:rPr lang="uk-UA" altLang="uk-UA" sz="2200" dirty="0">
                <a:latin typeface="Times New Roman" panose="02020603050405020304" pitchFamily="18" charset="0"/>
                <a:cs typeface="Times New Roman" panose="02020603050405020304" pitchFamily="18" charset="0"/>
              </a:rPr>
            </a:br>
            <a:r>
              <a:rPr lang="uk-UA" altLang="uk-UA" sz="2200" dirty="0">
                <a:latin typeface="Times New Roman" panose="02020603050405020304" pitchFamily="18" charset="0"/>
                <a:cs typeface="Times New Roman" panose="02020603050405020304" pitchFamily="18" charset="0"/>
              </a:rPr>
              <a:t>- уможливити узгодження інвестицій в компоненти портфеля зі стратегією організації;</a:t>
            </a:r>
            <a:br>
              <a:rPr lang="uk-UA" altLang="uk-UA" sz="2200" dirty="0">
                <a:latin typeface="Times New Roman" panose="02020603050405020304" pitchFamily="18" charset="0"/>
                <a:cs typeface="Times New Roman" panose="02020603050405020304" pitchFamily="18" charset="0"/>
              </a:rPr>
            </a:br>
            <a:r>
              <a:rPr lang="uk-UA" altLang="uk-UA" sz="2200" dirty="0">
                <a:latin typeface="Times New Roman" panose="02020603050405020304" pitchFamily="18" charset="0"/>
                <a:cs typeface="Times New Roman" panose="02020603050405020304" pitchFamily="18" charset="0"/>
              </a:rPr>
              <a:t>- оптимізувати здатність та спроможність ресурсів організації;</a:t>
            </a:r>
            <a:br>
              <a:rPr lang="uk-UA" altLang="uk-UA" sz="2200" dirty="0">
                <a:latin typeface="Times New Roman" panose="02020603050405020304" pitchFamily="18" charset="0"/>
                <a:cs typeface="Times New Roman" panose="02020603050405020304" pitchFamily="18" charset="0"/>
              </a:rPr>
            </a:br>
            <a:r>
              <a:rPr lang="uk-UA" altLang="uk-UA" sz="2200" dirty="0">
                <a:latin typeface="Times New Roman" panose="02020603050405020304" pitchFamily="18" charset="0"/>
                <a:cs typeface="Times New Roman" panose="02020603050405020304" pitchFamily="18" charset="0"/>
              </a:rPr>
              <a:t>- максимізувати вигоди від інвестицій;</a:t>
            </a:r>
            <a:br>
              <a:rPr lang="uk-UA" altLang="uk-UA" sz="2200" dirty="0">
                <a:latin typeface="Times New Roman" panose="02020603050405020304" pitchFamily="18" charset="0"/>
                <a:cs typeface="Times New Roman" panose="02020603050405020304" pitchFamily="18" charset="0"/>
              </a:rPr>
            </a:br>
            <a:r>
              <a:rPr lang="uk-UA" altLang="uk-UA" sz="2200" dirty="0">
                <a:latin typeface="Times New Roman" panose="02020603050405020304" pitchFamily="18" charset="0"/>
                <a:cs typeface="Times New Roman" panose="02020603050405020304" pitchFamily="18" charset="0"/>
              </a:rPr>
              <a:t>- визначати очікування стейкхолдерів та управляти ними;</a:t>
            </a:r>
            <a:br>
              <a:rPr lang="uk-UA" altLang="uk-UA" sz="2200" dirty="0">
                <a:latin typeface="Times New Roman" panose="02020603050405020304" pitchFamily="18" charset="0"/>
                <a:cs typeface="Times New Roman" panose="02020603050405020304" pitchFamily="18" charset="0"/>
              </a:rPr>
            </a:br>
            <a:r>
              <a:rPr lang="uk-UA" altLang="uk-UA" sz="2200" dirty="0">
                <a:latin typeface="Times New Roman" panose="02020603050405020304" pitchFamily="18" charset="0"/>
                <a:cs typeface="Times New Roman" panose="02020603050405020304" pitchFamily="18" charset="0"/>
              </a:rPr>
              <a:t>- забезпечувати прозорість діяльності щодо компонентів портфеля та їхнього статусу.</a:t>
            </a:r>
            <a:endParaRPr lang="uk-UA" altLang="uk-UA" sz="2200" dirty="0">
              <a:latin typeface="Times New Roman" panose="02020603050405020304" pitchFamily="18" charset="0"/>
              <a:cs typeface="Times New Roman" panose="02020603050405020304" pitchFamily="18" charset="0"/>
            </a:endParaRPr>
          </a:p>
          <a:p>
            <a:pPr marL="0" lvl="0" indent="0">
              <a:spcBef>
                <a:spcPct val="0"/>
              </a:spcBef>
              <a:buNone/>
            </a:pPr>
            <a:r>
              <a:rPr lang="uk-UA" altLang="uk-UA" sz="2200" dirty="0">
                <a:latin typeface="Times New Roman" panose="02020603050405020304" pitchFamily="18" charset="0"/>
                <a:cs typeface="Times New Roman" panose="02020603050405020304" pitchFamily="18" charset="0"/>
              </a:rPr>
              <a:t>	Рекомендації в цьому документі можна застосувати в будь-якому організаційному середовищі. Також для того, щоб управління портфелями максимізувало вигоди, передбачені у стратегії організації, для підтримки управління портфелями слід створити необхідні передумови (обґрунтування для управління портфелями, </a:t>
            </a:r>
            <a:r>
              <a:rPr lang="ru-RU" altLang="uk-UA" sz="2200" dirty="0">
                <a:latin typeface="Times New Roman" panose="02020603050405020304" pitchFamily="18" charset="0"/>
                <a:cs typeface="Times New Roman" panose="02020603050405020304" pitchFamily="18" charset="0"/>
              </a:rPr>
              <a:t>врахування вигід для організації; оцінку позитивного чи негативного впливу на організацію як всередині організації, так і ззовні; підготовку та готовність до впровадження</a:t>
            </a:r>
            <a:r>
              <a:rPr lang="uk-UA" altLang="uk-UA" sz="2200" dirty="0">
                <a:latin typeface="Times New Roman" panose="02020603050405020304" pitchFamily="18" charset="0"/>
                <a:cs typeface="Times New Roman" panose="02020603050405020304" pitchFamily="18" charset="0"/>
              </a:rPr>
              <a:t>)</a:t>
            </a:r>
            <a:endParaRPr lang="uk-UA" altLang="uk-UA"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Заголовок 1"/>
          <p:cNvSpPr>
            <a:spLocks noGrp="1"/>
          </p:cNvSpPr>
          <p:nvPr>
            <p:ph type="title"/>
          </p:nvPr>
        </p:nvSpPr>
        <p:spPr>
          <a:xfrm>
            <a:off x="-107950" y="274638"/>
            <a:ext cx="9001125" cy="1143000"/>
          </a:xfrm>
        </p:spPr>
        <p:txBody>
          <a:bodyPr vert="horz" wrap="square" lIns="91440" tIns="45720" rIns="91440" bIns="45720" anchor="ctr" anchorCtr="0"/>
          <a:p>
            <a:r>
              <a:rPr lang="ru-RU" altLang="uk-UA" sz="3200" b="1" i="1" dirty="0"/>
              <a:t>Приклад взаємозв'язку між проєктами, програмами та портфелями</a:t>
            </a:r>
            <a:r>
              <a:rPr lang="ru-RU" altLang="uk-UA" b="1" dirty="0"/>
              <a:t> </a:t>
            </a:r>
            <a:endParaRPr lang="uk-UA" altLang="uk-UA" dirty="0"/>
          </a:p>
        </p:txBody>
      </p:sp>
      <p:pic>
        <p:nvPicPr>
          <p:cNvPr id="20483" name="Рисунок 3"/>
          <p:cNvPicPr>
            <a:picLocks noChangeAspect="1"/>
          </p:cNvPicPr>
          <p:nvPr/>
        </p:nvPicPr>
        <p:blipFill>
          <a:blip r:embed="rId1"/>
          <a:stretch>
            <a:fillRect/>
          </a:stretch>
        </p:blipFill>
        <p:spPr>
          <a:xfrm>
            <a:off x="177800" y="2066925"/>
            <a:ext cx="8788400" cy="27241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Прямоугольник 1"/>
          <p:cNvSpPr/>
          <p:nvPr/>
        </p:nvSpPr>
        <p:spPr>
          <a:xfrm>
            <a:off x="611188" y="404813"/>
            <a:ext cx="7848600" cy="23069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457200" algn="just">
              <a:lnSpc>
                <a:spcPct val="150000"/>
              </a:lnSpc>
              <a:spcBef>
                <a:spcPct val="0"/>
              </a:spcBef>
              <a:buNone/>
            </a:pPr>
            <a:r>
              <a:rPr lang="uk-UA" altLang="uk-UA" sz="2400" b="1" dirty="0">
                <a:solidFill>
                  <a:srgbClr val="000000"/>
                </a:solidFill>
                <a:latin typeface="Times New Roman" panose="02020603050405020304" pitchFamily="18" charset="0"/>
                <a:cs typeface="Times New Roman" panose="02020603050405020304" pitchFamily="18" charset="0"/>
              </a:rPr>
              <a:t>Портфель проєктів</a:t>
            </a:r>
            <a:r>
              <a:rPr lang="uk-UA" altLang="uk-UA" sz="2400" dirty="0">
                <a:solidFill>
                  <a:srgbClr val="000000"/>
                </a:solidFill>
                <a:latin typeface="Times New Roman" panose="02020603050405020304" pitchFamily="18" charset="0"/>
                <a:cs typeface="Times New Roman" panose="02020603050405020304" pitchFamily="18" charset="0"/>
              </a:rPr>
              <a:t> − це сукупність проєктів, програм та інших робіт, об'єднаних разом з метою ефективного управління даними роботами для досягнення стратегічних цілей. </a:t>
            </a:r>
            <a:endParaRPr lang="uk-UA" altLang="uk-UA" sz="2400" dirty="0">
              <a:latin typeface="Times New Roman" panose="02020603050405020304" pitchFamily="18" charset="0"/>
              <a:ea typeface="Times New Roman" panose="02020603050405020304" pitchFamily="18" charset="0"/>
            </a:endParaRPr>
          </a:p>
        </p:txBody>
      </p:sp>
      <p:pic>
        <p:nvPicPr>
          <p:cNvPr id="3075" name="Picture 4"/>
          <p:cNvPicPr>
            <a:picLocks noChangeAspect="1"/>
          </p:cNvPicPr>
          <p:nvPr/>
        </p:nvPicPr>
        <p:blipFill>
          <a:blip r:embed="rId1"/>
          <a:stretch>
            <a:fillRect/>
          </a:stretch>
        </p:blipFill>
        <p:spPr>
          <a:xfrm>
            <a:off x="1979613" y="2852738"/>
            <a:ext cx="5635625" cy="314325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Заголовок 1"/>
          <p:cNvSpPr>
            <a:spLocks noGrp="1"/>
          </p:cNvSpPr>
          <p:nvPr>
            <p:ph type="title"/>
          </p:nvPr>
        </p:nvSpPr>
        <p:spPr>
          <a:xfrm>
            <a:off x="250825" y="274638"/>
            <a:ext cx="8435975" cy="1143000"/>
          </a:xfrm>
        </p:spPr>
        <p:txBody>
          <a:bodyPr vert="horz" wrap="square" lIns="91440" tIns="45720" rIns="91440" bIns="45720" anchor="ctr" anchorCtr="0"/>
          <a:p>
            <a:r>
              <a:rPr lang="ru-RU" altLang="uk-UA" sz="2800" b="1" i="1" dirty="0"/>
              <a:t>Досягнення стратегії та цілей через портфель проєктів та програм</a:t>
            </a:r>
            <a:br>
              <a:rPr lang="uk-UA" altLang="uk-UA" b="1" dirty="0"/>
            </a:br>
            <a:endParaRPr lang="uk-UA" altLang="uk-UA" dirty="0"/>
          </a:p>
        </p:txBody>
      </p:sp>
      <p:pic>
        <p:nvPicPr>
          <p:cNvPr id="21507" name="Объект 3"/>
          <p:cNvPicPr>
            <a:picLocks noGrp="1" noChangeAspect="1"/>
          </p:cNvPicPr>
          <p:nvPr>
            <p:ph idx="1"/>
          </p:nvPr>
        </p:nvPicPr>
        <p:blipFill>
          <a:blip r:embed="rId1"/>
          <a:srcRect/>
          <a:stretch>
            <a:fillRect/>
          </a:stretch>
        </p:blipFill>
        <p:spPr>
          <a:xfrm>
            <a:off x="457200" y="1417638"/>
            <a:ext cx="8229600" cy="49942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idx="1"/>
          </p:nvPr>
        </p:nvSpPr>
        <p:spPr>
          <a:xfrm>
            <a:off x="457200" y="549275"/>
            <a:ext cx="8229600" cy="5576888"/>
          </a:xfrm>
        </p:spPr>
        <p:txBody>
          <a:bodyPr vert="horz" wrap="square" lIns="91440" tIns="45720" rIns="91440" bIns="45720" anchor="t" anchorCtr="0"/>
          <a:p>
            <a:pPr eaLnBrk="1" hangingPunct="1"/>
            <a:r>
              <a:rPr lang="uk-UA" altLang="uk-UA" sz="2800" dirty="0"/>
              <a:t>ISO 21504 не слідує процесному підходу з описами «входів-виходів» (як інші національні та міжнародні стандарти управління портфелями). Саме тому основний зміст стандартів - не детальна процесна модель, а терміни та визначення; передумови для портфельного управління, керованих портфелів і керівництва портфелями (в додатках).</a:t>
            </a:r>
            <a:endParaRPr lang="ru-RU" altLang="uk-UA"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p:nvPr>
        </p:nvSpPr>
        <p:spPr>
          <a:xfrm>
            <a:off x="0" y="274638"/>
            <a:ext cx="8893175" cy="11430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ru-RU" sz="3200" b="1" i="0" u="none" strike="noStrike" kern="0" cap="all" spc="0" normalizeH="0" baseline="0" noProof="0" dirty="0">
                <a:ln>
                  <a:noFill/>
                </a:ln>
                <a:solidFill>
                  <a:schemeClr val="tx2"/>
                </a:solidFill>
                <a:effectLst/>
                <a:uLnTx/>
                <a:uFillTx/>
                <a:latin typeface="+mj-lt"/>
                <a:ea typeface="+mj-ea"/>
                <a:cs typeface="+mj-cs"/>
              </a:rPr>
              <a:t>СТАНДАРТИ УПРАВЛІННЯ ПРОЄКТАМИ, ПРОГРАМАМИ ТА ПОРТФЕЛЯМИ </a:t>
            </a:r>
            <a:endParaRPr kumimoji="0" lang="ru-RU" sz="3200" b="1" i="0" u="none" strike="noStrike" kern="0" cap="all" spc="0" normalizeH="0" baseline="0" noProof="0" dirty="0">
              <a:ln>
                <a:noFill/>
              </a:ln>
              <a:solidFill>
                <a:schemeClr val="tx2"/>
              </a:solidFill>
              <a:effectLst/>
              <a:uLnTx/>
              <a:uFillTx/>
              <a:latin typeface="+mj-lt"/>
              <a:ea typeface="+mj-ea"/>
              <a:cs typeface="+mj-cs"/>
            </a:endParaRPr>
          </a:p>
        </p:txBody>
      </p:sp>
      <p:pic>
        <p:nvPicPr>
          <p:cNvPr id="23555" name="Рисунок 2"/>
          <p:cNvPicPr>
            <a:picLocks noChangeAspect="1"/>
          </p:cNvPicPr>
          <p:nvPr/>
        </p:nvPicPr>
        <p:blipFill>
          <a:blip r:embed="rId1"/>
          <a:stretch>
            <a:fillRect/>
          </a:stretch>
        </p:blipFill>
        <p:spPr>
          <a:xfrm>
            <a:off x="1692275" y="1557338"/>
            <a:ext cx="6119813" cy="491807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p:txBody>
          <a:bodyPr vert="horz" wrap="square" lIns="91440" tIns="45720" rIns="91440" bIns="45720" anchor="ctr" anchorCtr="0"/>
          <a:p>
            <a:pPr eaLnBrk="1" hangingPunct="1"/>
            <a:r>
              <a:rPr lang="uk-UA" altLang="uk-UA" sz="4000" dirty="0"/>
              <a:t>Типологія портфелів проєктів</a:t>
            </a:r>
            <a:endParaRPr lang="ru-RU" altLang="uk-UA" sz="4000" dirty="0"/>
          </a:p>
        </p:txBody>
      </p:sp>
      <p:sp>
        <p:nvSpPr>
          <p:cNvPr id="24579" name="Rectangle 3"/>
          <p:cNvSpPr>
            <a:spLocks noGrp="1"/>
          </p:cNvSpPr>
          <p:nvPr>
            <p:ph idx="1"/>
          </p:nvPr>
        </p:nvSpPr>
        <p:spPr/>
        <p:txBody>
          <a:bodyPr vert="horz" wrap="square" lIns="91440" tIns="45720" rIns="91440" bIns="45720" anchor="t" anchorCtr="0"/>
          <a:p>
            <a:pPr eaLnBrk="1" hangingPunct="1">
              <a:lnSpc>
                <a:spcPct val="80000"/>
              </a:lnSpc>
            </a:pPr>
            <a:r>
              <a:rPr lang="uk-UA" altLang="uk-UA" sz="2800" dirty="0"/>
              <a:t>По цільовій орієнтації </a:t>
            </a:r>
            <a:endParaRPr lang="uk-UA" altLang="uk-UA" sz="2800" dirty="0"/>
          </a:p>
          <a:p>
            <a:pPr eaLnBrk="1" hangingPunct="1">
              <a:lnSpc>
                <a:spcPct val="80000"/>
              </a:lnSpc>
            </a:pPr>
            <a:r>
              <a:rPr lang="uk-UA" altLang="uk-UA" sz="2800" dirty="0"/>
              <a:t>За ступенем зв'язку зі стратегією </a:t>
            </a:r>
            <a:endParaRPr lang="uk-UA" altLang="uk-UA" sz="2800" dirty="0"/>
          </a:p>
          <a:p>
            <a:pPr eaLnBrk="1" hangingPunct="1">
              <a:lnSpc>
                <a:spcPct val="80000"/>
              </a:lnSpc>
            </a:pPr>
            <a:r>
              <a:rPr lang="uk-UA" altLang="uk-UA" sz="2800" dirty="0"/>
              <a:t>За типом нарощування активів </a:t>
            </a:r>
            <a:endParaRPr lang="uk-UA" altLang="uk-UA" sz="2800" dirty="0"/>
          </a:p>
          <a:p>
            <a:pPr eaLnBrk="1" hangingPunct="1">
              <a:lnSpc>
                <a:spcPct val="80000"/>
              </a:lnSpc>
            </a:pPr>
            <a:r>
              <a:rPr lang="uk-UA" altLang="uk-UA" sz="2800" dirty="0"/>
              <a:t>За типом розвиваючої інтеграції </a:t>
            </a:r>
            <a:endParaRPr lang="uk-UA" altLang="uk-UA" sz="2800" dirty="0"/>
          </a:p>
          <a:p>
            <a:pPr eaLnBrk="1" hangingPunct="1">
              <a:lnSpc>
                <a:spcPct val="80000"/>
              </a:lnSpc>
            </a:pPr>
            <a:r>
              <a:rPr lang="uk-UA" altLang="uk-UA" sz="2800" dirty="0"/>
              <a:t>За характером інновацій </a:t>
            </a:r>
            <a:endParaRPr lang="uk-UA" altLang="uk-UA" sz="2800" dirty="0"/>
          </a:p>
          <a:p>
            <a:pPr eaLnBrk="1" hangingPunct="1">
              <a:lnSpc>
                <a:spcPct val="80000"/>
              </a:lnSpc>
            </a:pPr>
            <a:r>
              <a:rPr lang="uk-UA" altLang="uk-UA" sz="2800" dirty="0"/>
              <a:t>По виду вбудованих опціонів </a:t>
            </a:r>
            <a:endParaRPr lang="uk-UA" altLang="uk-UA" sz="2800" dirty="0"/>
          </a:p>
          <a:p>
            <a:pPr eaLnBrk="1" hangingPunct="1">
              <a:lnSpc>
                <a:spcPct val="80000"/>
              </a:lnSpc>
            </a:pPr>
            <a:r>
              <a:rPr lang="uk-UA" altLang="uk-UA" sz="2800" dirty="0"/>
              <a:t>За характером взаємозалежності проєктів </a:t>
            </a:r>
            <a:endParaRPr lang="uk-UA" altLang="uk-UA" sz="2800" dirty="0"/>
          </a:p>
          <a:p>
            <a:pPr eaLnBrk="1" hangingPunct="1">
              <a:lnSpc>
                <a:spcPct val="80000"/>
              </a:lnSpc>
            </a:pPr>
            <a:r>
              <a:rPr lang="uk-UA" altLang="uk-UA" sz="2800" dirty="0"/>
              <a:t>За фазами життєвого циклу компанії </a:t>
            </a:r>
            <a:endParaRPr lang="uk-UA" altLang="uk-UA" sz="2800" dirty="0"/>
          </a:p>
          <a:p>
            <a:pPr eaLnBrk="1" hangingPunct="1">
              <a:lnSpc>
                <a:spcPct val="80000"/>
              </a:lnSpc>
            </a:pPr>
            <a:r>
              <a:rPr lang="uk-UA" altLang="uk-UA" sz="2800" dirty="0"/>
              <a:t>По виду діяльності </a:t>
            </a:r>
            <a:endParaRPr lang="uk-UA" altLang="uk-UA" sz="2800" dirty="0"/>
          </a:p>
          <a:p>
            <a:pPr eaLnBrk="1" hangingPunct="1">
              <a:lnSpc>
                <a:spcPct val="80000"/>
              </a:lnSpc>
            </a:pPr>
            <a:r>
              <a:rPr lang="uk-UA" altLang="uk-UA" sz="2800" dirty="0"/>
              <a:t>За впливом на бізнес-структуру компанії</a:t>
            </a:r>
            <a:endParaRPr lang="ru-RU" altLang="uk-UA"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Заголовок 1"/>
          <p:cNvSpPr>
            <a:spLocks noGrp="1"/>
          </p:cNvSpPr>
          <p:nvPr>
            <p:ph type="title"/>
          </p:nvPr>
        </p:nvSpPr>
        <p:spPr>
          <a:xfrm>
            <a:off x="468313" y="333375"/>
            <a:ext cx="8229600" cy="503238"/>
          </a:xfrm>
        </p:spPr>
        <p:txBody>
          <a:bodyPr vert="horz" wrap="square" lIns="91440" tIns="45720" rIns="91440" bIns="45720" anchor="ctr" anchorCtr="0"/>
          <a:p>
            <a:r>
              <a:rPr lang="uk-UA" altLang="uk-UA" sz="3600" b="1" dirty="0"/>
              <a:t>Практична робота </a:t>
            </a:r>
            <a:br>
              <a:rPr lang="ru-RU" altLang="uk-UA" sz="3600" dirty="0"/>
            </a:br>
            <a:endParaRPr lang="ru-RU" altLang="uk-UA" sz="3600" dirty="0"/>
          </a:p>
        </p:txBody>
      </p:sp>
      <p:sp>
        <p:nvSpPr>
          <p:cNvPr id="3" name="Объект 2"/>
          <p:cNvSpPr>
            <a:spLocks noGrp="1"/>
          </p:cNvSpPr>
          <p:nvPr>
            <p:ph idx="1"/>
          </p:nvPr>
        </p:nvSpPr>
        <p:spPr>
          <a:xfrm>
            <a:off x="107950" y="620713"/>
            <a:ext cx="8928100"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	Метою  </a:t>
            </a:r>
            <a:r>
              <a:rPr kumimoji="0" lang="uk-UA" sz="2400" b="0" i="0" u="none" strike="noStrike" kern="0" cap="none" spc="0" normalizeH="0" baseline="0" noProof="0" dirty="0">
                <a:ln>
                  <a:noFill/>
                </a:ln>
                <a:solidFill>
                  <a:schemeClr val="tx1"/>
                </a:solidFill>
                <a:effectLst/>
                <a:uLnTx/>
                <a:uFillTx/>
                <a:latin typeface="+mn-lt"/>
                <a:ea typeface="+mn-ea"/>
                <a:cs typeface="+mn-cs"/>
              </a:rPr>
              <a:t>процесу  визначення  категорій проєктів  є  виявлення  груп  компонентів,  які характеризуються   загальними   стратегічними   цілями   і   критеріями   оцінки.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Приклади категорій проєктів: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збільшення </a:t>
            </a:r>
            <a:r>
              <a:rPr kumimoji="0" lang="uk-UA" sz="2400" b="0" i="0" u="none" strike="noStrike" kern="0" cap="none" spc="0" normalizeH="0" baseline="0" noProof="0" dirty="0">
                <a:ln>
                  <a:noFill/>
                </a:ln>
                <a:solidFill>
                  <a:schemeClr val="tx1"/>
                </a:solidFill>
                <a:effectLst/>
                <a:uLnTx/>
                <a:uFillTx/>
                <a:latin typeface="+mn-lt"/>
                <a:ea typeface="+mn-ea"/>
                <a:cs typeface="+mn-cs"/>
              </a:rPr>
              <a:t>прибутковості;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зниження </a:t>
            </a:r>
            <a:r>
              <a:rPr kumimoji="0" lang="uk-UA" sz="2400" b="0" i="0" u="none" strike="noStrike" kern="0" cap="none" spc="0" normalizeH="0" baseline="0" noProof="0" dirty="0">
                <a:ln>
                  <a:noFill/>
                </a:ln>
                <a:solidFill>
                  <a:schemeClr val="tx1"/>
                </a:solidFill>
                <a:effectLst/>
                <a:uLnTx/>
                <a:uFillTx/>
                <a:latin typeface="+mn-lt"/>
                <a:ea typeface="+mn-ea"/>
                <a:cs typeface="+mn-cs"/>
              </a:rPr>
              <a:t>ризику;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збільшення </a:t>
            </a:r>
            <a:r>
              <a:rPr kumimoji="0" lang="uk-UA" sz="2400" b="0" i="0" u="none" strike="noStrike" kern="0" cap="none" spc="0" normalizeH="0" baseline="0" noProof="0" dirty="0">
                <a:ln>
                  <a:noFill/>
                </a:ln>
                <a:solidFill>
                  <a:schemeClr val="tx1"/>
                </a:solidFill>
                <a:effectLst/>
                <a:uLnTx/>
                <a:uFillTx/>
                <a:latin typeface="+mn-lt"/>
                <a:ea typeface="+mn-ea"/>
                <a:cs typeface="+mn-cs"/>
              </a:rPr>
              <a:t>продуктивності;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виконання </a:t>
            </a:r>
            <a:r>
              <a:rPr kumimoji="0" lang="uk-UA" sz="2400" b="0" i="0" u="none" strike="noStrike" kern="0" cap="none" spc="0" normalizeH="0" baseline="0" noProof="0" dirty="0">
                <a:ln>
                  <a:noFill/>
                </a:ln>
                <a:solidFill>
                  <a:schemeClr val="tx1"/>
                </a:solidFill>
                <a:effectLst/>
                <a:uLnTx/>
                <a:uFillTx/>
                <a:latin typeface="+mn-lt"/>
                <a:ea typeface="+mn-ea"/>
                <a:cs typeface="+mn-cs"/>
              </a:rPr>
              <a:t>зобов'язань;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зростання </a:t>
            </a:r>
            <a:r>
              <a:rPr kumimoji="0" lang="uk-UA" sz="2400" b="0" i="0" u="none" strike="noStrike" kern="0" cap="none" spc="0" normalizeH="0" baseline="0" noProof="0" dirty="0">
                <a:ln>
                  <a:noFill/>
                </a:ln>
                <a:solidFill>
                  <a:schemeClr val="tx1"/>
                </a:solidFill>
                <a:effectLst/>
                <a:uLnTx/>
                <a:uFillTx/>
                <a:latin typeface="+mn-lt"/>
                <a:ea typeface="+mn-ea"/>
                <a:cs typeface="+mn-cs"/>
              </a:rPr>
              <a:t>ринкової частки;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поліпшення </a:t>
            </a:r>
            <a:r>
              <a:rPr kumimoji="0" lang="uk-UA" sz="2400" b="0" i="0" u="none" strike="noStrike" kern="0" cap="none" spc="0" normalizeH="0" baseline="0" noProof="0" dirty="0">
                <a:ln>
                  <a:noFill/>
                </a:ln>
                <a:solidFill>
                  <a:schemeClr val="tx1"/>
                </a:solidFill>
                <a:effectLst/>
                <a:uLnTx/>
                <a:uFillTx/>
                <a:latin typeface="+mn-lt"/>
                <a:ea typeface="+mn-ea"/>
                <a:cs typeface="+mn-cs"/>
              </a:rPr>
              <a:t>процесів;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вимоги </a:t>
            </a:r>
            <a:r>
              <a:rPr kumimoji="0" lang="uk-UA" sz="2400" b="0" i="0" u="none" strike="noStrike" kern="0" cap="none" spc="0" normalizeH="0" baseline="0" noProof="0" dirty="0">
                <a:ln>
                  <a:noFill/>
                </a:ln>
                <a:solidFill>
                  <a:schemeClr val="tx1"/>
                </a:solidFill>
                <a:effectLst/>
                <a:uLnTx/>
                <a:uFillTx/>
                <a:latin typeface="+mn-lt"/>
                <a:ea typeface="+mn-ea"/>
                <a:cs typeface="+mn-cs"/>
              </a:rPr>
              <a:t>ведення бізнесу.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	Кожна   </a:t>
            </a:r>
            <a:r>
              <a:rPr kumimoji="0" lang="uk-UA" sz="2400" b="0" i="0" u="none" strike="noStrike" kern="0" cap="none" spc="0" normalizeH="0" baseline="0" noProof="0" dirty="0">
                <a:ln>
                  <a:noFill/>
                </a:ln>
                <a:solidFill>
                  <a:schemeClr val="tx1"/>
                </a:solidFill>
                <a:effectLst/>
                <a:uLnTx/>
                <a:uFillTx/>
                <a:latin typeface="+mn-lt"/>
                <a:ea typeface="+mn-ea"/>
                <a:cs typeface="+mn-cs"/>
              </a:rPr>
              <a:t>категорія   може   мати   </a:t>
            </a:r>
            <a:r>
              <a:rPr kumimoji="0" lang="uk-UA" sz="2400" b="0" i="0" u="none" strike="noStrike" kern="0" cap="none" spc="0" normalizeH="0" baseline="0" noProof="0" dirty="0" err="1">
                <a:ln>
                  <a:noFill/>
                </a:ln>
                <a:solidFill>
                  <a:schemeClr val="tx1"/>
                </a:solidFill>
                <a:effectLst/>
                <a:uLnTx/>
                <a:uFillTx/>
                <a:latin typeface="+mn-lt"/>
                <a:ea typeface="+mn-ea"/>
                <a:cs typeface="+mn-cs"/>
              </a:rPr>
              <a:t>підкатегорію</a:t>
            </a:r>
            <a:r>
              <a:rPr kumimoji="0" lang="uk-UA" sz="2400" b="0" i="0" u="none" strike="noStrike" kern="0" cap="none" spc="0" normalizeH="0" baseline="0" noProof="0" dirty="0">
                <a:ln>
                  <a:noFill/>
                </a:ln>
                <a:solidFill>
                  <a:schemeClr val="tx1"/>
                </a:solidFill>
                <a:effectLst/>
                <a:uLnTx/>
                <a:uFillTx/>
                <a:latin typeface="+mn-lt"/>
                <a:ea typeface="+mn-ea"/>
                <a:cs typeface="+mn-cs"/>
              </a:rPr>
              <a:t>:   розмір   (бюджет,   доступні ресурси);   тривалість;   ступінь   привабливості   для   споживача;   тип   (проєкт, портфель, програма); життєвий цикл. </a:t>
            </a:r>
            <a:endParaRPr kumimoji="0" lang="ru-RU"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ru-RU"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Заголовок 1"/>
          <p:cNvSpPr>
            <a:spLocks noGrp="1"/>
          </p:cNvSpPr>
          <p:nvPr>
            <p:ph type="title"/>
          </p:nvPr>
        </p:nvSpPr>
        <p:spPr>
          <a:xfrm>
            <a:off x="457200" y="333375"/>
            <a:ext cx="8229600" cy="287338"/>
          </a:xfrm>
        </p:spPr>
        <p:txBody>
          <a:bodyPr vert="horz" wrap="square" lIns="91440" tIns="45720" rIns="91440" bIns="45720" anchor="ctr" anchorCtr="0"/>
          <a:p>
            <a:r>
              <a:rPr lang="uk-UA" altLang="uk-UA" sz="3600" b="1" dirty="0"/>
              <a:t>Завдання </a:t>
            </a:r>
            <a:br>
              <a:rPr lang="ru-RU" altLang="uk-UA" sz="3600" dirty="0"/>
            </a:br>
            <a:endParaRPr lang="ru-RU" altLang="uk-UA" sz="3600" dirty="0"/>
          </a:p>
        </p:txBody>
      </p:sp>
      <p:sp>
        <p:nvSpPr>
          <p:cNvPr id="3" name="Объект 2"/>
          <p:cNvSpPr>
            <a:spLocks noGrp="1"/>
          </p:cNvSpPr>
          <p:nvPr>
            <p:ph idx="1"/>
          </p:nvPr>
        </p:nvSpPr>
        <p:spPr>
          <a:xfrm>
            <a:off x="0" y="549275"/>
            <a:ext cx="9036050" cy="5576888"/>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Згрупуйте компоненти портфеля підприємства за категоріями: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1.   Впровадження   протягом   року   автоматизованої   системи   </a:t>
            </a:r>
            <a:r>
              <a:rPr kumimoji="0" lang="uk-UA" sz="2000" b="0" i="0" u="none" strike="noStrike" kern="0" cap="none" spc="0" normalizeH="0" baseline="0" noProof="0" dirty="0" smtClean="0">
                <a:ln>
                  <a:noFill/>
                </a:ln>
                <a:solidFill>
                  <a:schemeClr val="tx1"/>
                </a:solidFill>
                <a:effectLst/>
                <a:uLnTx/>
                <a:uFillTx/>
                <a:latin typeface="+mn-lt"/>
                <a:ea typeface="+mn-ea"/>
                <a:cs typeface="+mn-cs"/>
              </a:rPr>
              <a:t>управління виробництвом </a:t>
            </a:r>
            <a:r>
              <a:rPr kumimoji="0" lang="uk-UA" sz="2000" b="0" i="0" u="none" strike="noStrike" kern="0" cap="none" spc="0" normalizeH="0" baseline="0" noProof="0" dirty="0">
                <a:ln>
                  <a:noFill/>
                </a:ln>
                <a:solidFill>
                  <a:schemeClr val="tx1"/>
                </a:solidFill>
                <a:effectLst/>
                <a:uLnTx/>
                <a:uFillTx/>
                <a:latin typeface="+mn-lt"/>
                <a:ea typeface="+mn-ea"/>
                <a:cs typeface="+mn-cs"/>
              </a:rPr>
              <a:t>товару А.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2. Монтаж нової протипожежної системи.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3. Купівля нового обладнання, що дозволить збільшити потужність на 10% </a:t>
            </a:r>
            <a:r>
              <a:rPr kumimoji="0" lang="ru-RU" sz="2000" b="0" i="0" u="none" strike="noStrike" kern="0" cap="none" spc="0" normalizeH="0" baseline="0" noProof="0" dirty="0">
                <a:ln>
                  <a:noFill/>
                </a:ln>
                <a:solidFill>
                  <a:schemeClr val="tx1"/>
                </a:solidFill>
                <a:effectLst/>
                <a:uLnTx/>
                <a:uFillTx/>
                <a:latin typeface="+mn-lt"/>
                <a:ea typeface="+mn-ea"/>
                <a:cs typeface="+mn-cs"/>
              </a:rPr>
              <a:t> </a:t>
            </a:r>
            <a:r>
              <a:rPr kumimoji="0" lang="uk-UA" sz="2000" b="0" i="0" u="none" strike="noStrike" kern="0" cap="none" spc="0" normalizeH="0" baseline="0" noProof="0" dirty="0" smtClean="0">
                <a:ln>
                  <a:noFill/>
                </a:ln>
                <a:solidFill>
                  <a:schemeClr val="tx1"/>
                </a:solidFill>
                <a:effectLst/>
                <a:uLnTx/>
                <a:uFillTx/>
                <a:latin typeface="+mn-lt"/>
                <a:ea typeface="+mn-ea"/>
                <a:cs typeface="+mn-cs"/>
              </a:rPr>
              <a:t>та </a:t>
            </a:r>
            <a:r>
              <a:rPr kumimoji="0" lang="uk-UA" sz="2000" b="0" i="0" u="none" strike="noStrike" kern="0" cap="none" spc="0" normalizeH="0" baseline="0" noProof="0" dirty="0">
                <a:ln>
                  <a:noFill/>
                </a:ln>
                <a:solidFill>
                  <a:schemeClr val="tx1"/>
                </a:solidFill>
                <a:effectLst/>
                <a:uLnTx/>
                <a:uFillTx/>
                <a:latin typeface="+mn-lt"/>
                <a:ea typeface="+mn-ea"/>
                <a:cs typeface="+mn-cs"/>
              </a:rPr>
              <a:t>знизить втрати на 5%.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4. Проведення рекламної кампанії за товаром А на суму 0,2 </a:t>
            </a:r>
            <a:r>
              <a:rPr kumimoji="0" lang="uk-UA" sz="2000" b="0" i="0" u="none" strike="noStrike" kern="0" cap="none" spc="0" normalizeH="0" baseline="0" noProof="0" dirty="0" err="1">
                <a:ln>
                  <a:noFill/>
                </a:ln>
                <a:solidFill>
                  <a:schemeClr val="tx1"/>
                </a:solidFill>
                <a:effectLst/>
                <a:uLnTx/>
                <a:uFillTx/>
                <a:latin typeface="+mn-lt"/>
                <a:ea typeface="+mn-ea"/>
                <a:cs typeface="+mn-cs"/>
              </a:rPr>
              <a:t>млн</a:t>
            </a:r>
            <a:r>
              <a:rPr kumimoji="0" lang="uk-UA" sz="2000" b="0" i="0" u="none" strike="noStrike" kern="0" cap="none" spc="0" normalizeH="0" baseline="0" noProof="0" dirty="0">
                <a:ln>
                  <a:noFill/>
                </a:ln>
                <a:solidFill>
                  <a:schemeClr val="tx1"/>
                </a:solidFill>
                <a:effectLst/>
                <a:uLnTx/>
                <a:uFillTx/>
                <a:latin typeface="+mn-lt"/>
                <a:ea typeface="+mn-ea"/>
                <a:cs typeface="+mn-cs"/>
              </a:rPr>
              <a:t> грн.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5. Відкриття філії підприємства в іншому місті країни.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6.  Розробка  виробничим  відділом  і  впровадження  заходів  зі  зниження </a:t>
            </a:r>
            <a:r>
              <a:rPr kumimoji="0" lang="uk-UA" sz="2000" b="0" i="0" u="none" strike="noStrike" kern="0" cap="none" spc="0" normalizeH="0" baseline="0" noProof="0" dirty="0" smtClean="0">
                <a:ln>
                  <a:noFill/>
                </a:ln>
                <a:solidFill>
                  <a:schemeClr val="tx1"/>
                </a:solidFill>
                <a:effectLst/>
                <a:uLnTx/>
                <a:uFillTx/>
                <a:latin typeface="+mn-lt"/>
                <a:ea typeface="+mn-ea"/>
                <a:cs typeface="+mn-cs"/>
              </a:rPr>
              <a:t>матеріальних </a:t>
            </a:r>
            <a:r>
              <a:rPr kumimoji="0" lang="uk-UA" sz="2000" b="0" i="0" u="none" strike="noStrike" kern="0" cap="none" spc="0" normalizeH="0" baseline="0" noProof="0" dirty="0">
                <a:ln>
                  <a:noFill/>
                </a:ln>
                <a:solidFill>
                  <a:schemeClr val="tx1"/>
                </a:solidFill>
                <a:effectLst/>
                <a:uLnTx/>
                <a:uFillTx/>
                <a:latin typeface="+mn-lt"/>
                <a:ea typeface="+mn-ea"/>
                <a:cs typeface="+mn-cs"/>
              </a:rPr>
              <a:t>витрат на виробництво товару Б.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7.  Проведення  протягом  двох  років  оснащення  лабораторії  з  контролю </a:t>
            </a:r>
            <a:r>
              <a:rPr kumimoji="0" lang="uk-UA" sz="2000" b="0" i="0" u="none" strike="noStrike" kern="0" cap="none" spc="0" normalizeH="0" baseline="0" noProof="0" dirty="0" smtClean="0">
                <a:ln>
                  <a:noFill/>
                </a:ln>
                <a:solidFill>
                  <a:schemeClr val="tx1"/>
                </a:solidFill>
                <a:effectLst/>
                <a:uLnTx/>
                <a:uFillTx/>
                <a:latin typeface="+mn-lt"/>
                <a:ea typeface="+mn-ea"/>
                <a:cs typeface="+mn-cs"/>
              </a:rPr>
              <a:t>якості </a:t>
            </a:r>
            <a:r>
              <a:rPr kumimoji="0" lang="uk-UA" sz="2000" b="0" i="0" u="none" strike="noStrike" kern="0" cap="none" spc="0" normalizeH="0" baseline="0" noProof="0" dirty="0">
                <a:ln>
                  <a:noFill/>
                </a:ln>
                <a:solidFill>
                  <a:schemeClr val="tx1"/>
                </a:solidFill>
                <a:effectLst/>
                <a:uLnTx/>
                <a:uFillTx/>
                <a:latin typeface="+mn-lt"/>
                <a:ea typeface="+mn-ea"/>
                <a:cs typeface="+mn-cs"/>
              </a:rPr>
              <a:t>відповідним обладнанням та пристроями.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8. Проведення моніторингу зовнішнього середовища.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9. Сертифікація виробництва товару Б.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10. Розробка заходів щодо удосконалення цінової політики підприємства. </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ru-RU"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250825" y="260350"/>
            <a:ext cx="8569325" cy="586581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11.    Аналіз    ринку    страхових    послуг    з    метою    страхування    майна підприємства.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12. Впровадження інтегрованої системи менеджменту підприємства.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13. Створення відділу управління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проєктами</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14. Проведення рекламних акцій із залученням рекламних агенцій з метою зростання іміджу підприємства (бюджет 3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млн</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грн</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15. Прийняття участі в ярмарку вітчизняних товаровиробників (бюджет 0,3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млн</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грн</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16.  Монтаж  автоматизованої  лінії  з  виробництва  товару  В,  що  дозволить знизити витрати часу на непередбачені простої на 15%.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17. Купівля нового транспортного засобу з метою скорочення транспортних витрат.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18.  Реконструкція  складу  готової  продукції,  що  дозволить  знизити  ризик псування товарів на 11%.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19. Розробка корпоративного стандарту управління </a:t>
            </a:r>
            <a:r>
              <a:rPr kumimoji="0" lang="uk-UA" sz="2000" b="0" i="0" u="none" strike="noStrike" kern="0" cap="none" spc="0" normalizeH="0" baseline="0" noProof="0" dirty="0" err="1" smtClean="0">
                <a:ln>
                  <a:noFill/>
                </a:ln>
                <a:solidFill>
                  <a:schemeClr val="tx1"/>
                </a:solidFill>
                <a:effectLst/>
                <a:uLnTx/>
                <a:uFillTx/>
                <a:latin typeface="+mn-lt"/>
                <a:ea typeface="+mn-ea"/>
                <a:cs typeface="+mn-cs"/>
              </a:rPr>
              <a:t>проєктами</a:t>
            </a:r>
            <a:r>
              <a:rPr kumimoji="0" lang="uk-UA" sz="2000" b="0" i="0" u="none" strike="noStrike" kern="0" cap="none" spc="0" normalizeH="0" baseline="0" noProof="0" dirty="0" smtClean="0">
                <a:ln>
                  <a:noFill/>
                </a:ln>
                <a:solidFill>
                  <a:schemeClr val="tx1"/>
                </a:solidFill>
                <a:effectLst/>
                <a:uLnTx/>
                <a:uFillTx/>
                <a:latin typeface="+mn-lt"/>
                <a:ea typeface="+mn-ea"/>
                <a:cs typeface="+mn-cs"/>
              </a:rPr>
              <a:t>. </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20.      Впровадження      альтернативного      джерела      енергозабезпечення виробництва продукції підприємства.</a:t>
            </a:r>
            <a:endParaRPr kumimoji="0" lang="ru-RU"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p:cNvPicPr>
            <a:picLocks noChangeAspect="1"/>
          </p:cNvPicPr>
          <p:nvPr/>
        </p:nvPicPr>
        <p:blipFill>
          <a:blip r:embed="rId1"/>
          <a:stretch>
            <a:fillRect/>
          </a:stretch>
        </p:blipFill>
        <p:spPr>
          <a:xfrm>
            <a:off x="204788" y="500063"/>
            <a:ext cx="8796337" cy="532447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Заголовок 1"/>
          <p:cNvSpPr>
            <a:spLocks noGrp="1"/>
          </p:cNvSpPr>
          <p:nvPr>
            <p:ph type="title"/>
          </p:nvPr>
        </p:nvSpPr>
        <p:spPr>
          <a:xfrm>
            <a:off x="428625" y="142875"/>
            <a:ext cx="8229600" cy="439738"/>
          </a:xfrm>
        </p:spPr>
        <p:txBody>
          <a:bodyPr vert="horz" wrap="square" lIns="91440" tIns="45720" rIns="91440" bIns="45720" anchor="ctr" anchorCtr="0"/>
          <a:p>
            <a:r>
              <a:rPr lang="uk-UA" altLang="uk-UA" sz="2800" b="1" dirty="0">
                <a:solidFill>
                  <a:schemeClr val="tx1"/>
                </a:solidFill>
                <a:latin typeface="Times New Roman" panose="02020603050405020304" pitchFamily="18" charset="0"/>
                <a:cs typeface="Times New Roman" panose="02020603050405020304" pitchFamily="18" charset="0"/>
              </a:rPr>
              <a:t>Приклади</a:t>
            </a:r>
            <a:r>
              <a:rPr lang="ru-RU" altLang="uk-UA" sz="2800" b="1" dirty="0">
                <a:solidFill>
                  <a:schemeClr val="tx1"/>
                </a:solidFill>
                <a:latin typeface="Times New Roman" panose="02020603050405020304" pitchFamily="18" charset="0"/>
                <a:cs typeface="Times New Roman" panose="02020603050405020304" pitchFamily="18" charset="0"/>
              </a:rPr>
              <a:t> </a:t>
            </a:r>
            <a:r>
              <a:rPr lang="uk-UA" altLang="uk-UA" sz="2800" b="1" dirty="0">
                <a:solidFill>
                  <a:schemeClr val="tx1"/>
                </a:solidFill>
                <a:latin typeface="Times New Roman" panose="02020603050405020304" pitchFamily="18" charset="0"/>
                <a:cs typeface="Times New Roman" panose="02020603050405020304" pitchFamily="18" charset="0"/>
              </a:rPr>
              <a:t>оптимізаційних завдань:</a:t>
            </a:r>
            <a:endParaRPr lang="uk-UA" altLang="uk-UA" sz="2800" b="1" dirty="0">
              <a:latin typeface="Times New Roman" panose="02020603050405020304" pitchFamily="18" charset="0"/>
              <a:ea typeface="Times New Roman" panose="02020603050405020304" pitchFamily="18" charset="0"/>
            </a:endParaRPr>
          </a:p>
        </p:txBody>
      </p:sp>
      <p:sp>
        <p:nvSpPr>
          <p:cNvPr id="29699" name="Содержимое 2"/>
          <p:cNvSpPr>
            <a:spLocks noGrp="1"/>
          </p:cNvSpPr>
          <p:nvPr>
            <p:ph idx="1"/>
          </p:nvPr>
        </p:nvSpPr>
        <p:spPr>
          <a:xfrm>
            <a:off x="357188" y="714375"/>
            <a:ext cx="8229600" cy="4597400"/>
          </a:xfrm>
        </p:spPr>
        <p:txBody>
          <a:bodyPr vert="horz" wrap="square" lIns="91440" tIns="45720" rIns="91440" bIns="45720" anchor="t" anchorCtr="0"/>
          <a:p>
            <a:pPr algn="just">
              <a:buFontTx/>
              <a:buChar char="-"/>
            </a:pPr>
            <a:r>
              <a:rPr lang="uk-UA" altLang="uk-UA" sz="2400" dirty="0">
                <a:latin typeface="Times New Roman" panose="02020603050405020304" pitchFamily="18" charset="0"/>
                <a:cs typeface="Times New Roman" panose="02020603050405020304" pitchFamily="18" charset="0"/>
              </a:rPr>
              <a:t>вибрати черговість проєктів портфеля з урахуванням</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заданого рівня початкового капіталу та потоку</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повернення коштів усередині портфеля;</a:t>
            </a:r>
            <a:endParaRPr lang="uk-UA" altLang="uk-UA" sz="2400" dirty="0">
              <a:latin typeface="Times New Roman" panose="02020603050405020304" pitchFamily="18" charset="0"/>
              <a:cs typeface="Times New Roman" panose="02020603050405020304" pitchFamily="18" charset="0"/>
            </a:endParaRPr>
          </a:p>
          <a:p>
            <a:pPr algn="just">
              <a:buFontTx/>
              <a:buChar char="-"/>
            </a:pPr>
            <a:r>
              <a:rPr lang="uk-UA" altLang="uk-UA" sz="2400" dirty="0">
                <a:latin typeface="Times New Roman" panose="02020603050405020304" pitchFamily="18" charset="0"/>
                <a:cs typeface="Times New Roman" panose="02020603050405020304" pitchFamily="18" charset="0"/>
              </a:rPr>
              <a:t>вибрати склад проєктів портфеля,</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що забезпечує найбільшу питому</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прибутковість при заданому обсязі інвестицій.</a:t>
            </a:r>
            <a:endParaRPr lang="uk-UA" altLang="uk-UA" sz="2400" dirty="0">
              <a:latin typeface="Times New Roman" panose="02020603050405020304" pitchFamily="18" charset="0"/>
              <a:cs typeface="Times New Roman" panose="02020603050405020304" pitchFamily="18" charset="0"/>
            </a:endParaRPr>
          </a:p>
          <a:p>
            <a:pPr algn="just">
              <a:buNone/>
            </a:pPr>
            <a:r>
              <a:rPr lang="uk-UA" altLang="uk-UA" sz="2400" dirty="0">
                <a:latin typeface="Times New Roman" panose="02020603050405020304" pitchFamily="18" charset="0"/>
                <a:cs typeface="Times New Roman" panose="02020603050405020304" pitchFamily="18" charset="0"/>
              </a:rPr>
              <a:t>		Орієнтація працювати з портфелем проєктів</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випливає з принципу досягнення ефекту від</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синергії, коли ціле виявляється вигідніше, чим</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сума елементів. Об'єктивними причинами</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складання портфеля проєктів може бути:</a:t>
            </a:r>
            <a:endParaRPr lang="uk-UA" altLang="uk-UA" sz="2400" dirty="0">
              <a:latin typeface="Times New Roman" panose="02020603050405020304" pitchFamily="18" charset="0"/>
              <a:cs typeface="Times New Roman" panose="02020603050405020304" pitchFamily="18" charset="0"/>
            </a:endParaRPr>
          </a:p>
          <a:p>
            <a:pPr>
              <a:buNone/>
            </a:pPr>
            <a:r>
              <a:rPr lang="uk-UA" altLang="uk-UA" sz="2400" dirty="0">
                <a:latin typeface="Times New Roman" panose="02020603050405020304" pitchFamily="18" charset="0"/>
                <a:cs typeface="Times New Roman" panose="02020603050405020304" pitchFamily="18" charset="0"/>
              </a:rPr>
              <a:t>	- органічне зростання фірми;</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 технологічна єдність стадій процесу;</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 Розподіл ризику;</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 Єдність партнерів.</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Содержимое 2"/>
          <p:cNvSpPr>
            <a:spLocks noGrp="1"/>
          </p:cNvSpPr>
          <p:nvPr>
            <p:ph idx="1"/>
          </p:nvPr>
        </p:nvSpPr>
        <p:spPr>
          <a:xfrm>
            <a:off x="0" y="0"/>
            <a:ext cx="9001125" cy="4740275"/>
          </a:xfrm>
        </p:spPr>
        <p:txBody>
          <a:bodyPr vert="horz" wrap="square" lIns="91440" tIns="45720" rIns="91440" bIns="45720" anchor="t" anchorCtr="0"/>
          <a:p>
            <a:pPr algn="just">
              <a:spcBef>
                <a:spcPct val="0"/>
              </a:spcBef>
            </a:pPr>
            <a:r>
              <a:rPr lang="uk-UA" altLang="uk-UA" sz="2400" dirty="0">
                <a:latin typeface="Times New Roman" panose="02020603050405020304" pitchFamily="18" charset="0"/>
                <a:cs typeface="Times New Roman" panose="02020603050405020304" pitchFamily="18" charset="0"/>
              </a:rPr>
              <a:t>Портфель проєктів дозволяє розглядати ефективність не окремого проєкту, а всієї групи як єдиного комплексного проєкту.</a:t>
            </a:r>
            <a:endParaRPr lang="uk-UA" altLang="uk-UA" sz="2400" dirty="0">
              <a:latin typeface="Times New Roman" panose="02020603050405020304" pitchFamily="18" charset="0"/>
              <a:cs typeface="Times New Roman" panose="02020603050405020304" pitchFamily="18" charset="0"/>
            </a:endParaRPr>
          </a:p>
          <a:p>
            <a:pPr algn="just">
              <a:spcBef>
                <a:spcPct val="0"/>
              </a:spcBef>
            </a:pPr>
            <a:r>
              <a:rPr lang="uk-UA" altLang="uk-UA" sz="2400" dirty="0">
                <a:latin typeface="Times New Roman" panose="02020603050405020304" pitchFamily="18" charset="0"/>
                <a:cs typeface="Times New Roman" panose="02020603050405020304" pitchFamily="18" charset="0"/>
              </a:rPr>
              <a:t>Під ефектом синергізму портфеля проєктів</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розуміється ситуація, коли корисність</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від реалізації портфеля проєктів перевищує</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корисність від реалізації проєктів портфеля</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окремо.</a:t>
            </a:r>
            <a:endParaRPr lang="uk-UA" altLang="uk-UA" sz="2400" dirty="0">
              <a:latin typeface="Times New Roman" panose="02020603050405020304" pitchFamily="18" charset="0"/>
              <a:cs typeface="Times New Roman" panose="02020603050405020304" pitchFamily="18" charset="0"/>
            </a:endParaRPr>
          </a:p>
          <a:p>
            <a:pPr algn="just">
              <a:spcBef>
                <a:spcPct val="0"/>
              </a:spcBef>
            </a:pPr>
            <a:r>
              <a:rPr lang="uk-UA" altLang="uk-UA" sz="2400" dirty="0">
                <a:latin typeface="Times New Roman" panose="02020603050405020304" pitchFamily="18" charset="0"/>
                <a:cs typeface="Times New Roman" panose="02020603050405020304" pitchFamily="18" charset="0"/>
              </a:rPr>
              <a:t>Синергетична закономірність така: створюючи</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топологічно правильну організацію з</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простих структур, ми виходимо на новий,</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вищий рівень ієрархічних організацій, тобто</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робимо крок у бік надорганізації, і</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прискорюємо цим свій власний розвиток.</a:t>
            </a:r>
            <a:endParaRPr lang="uk-UA" altLang="uk-UA" sz="2400" dirty="0">
              <a:latin typeface="Times New Roman" panose="02020603050405020304" pitchFamily="18" charset="0"/>
              <a:cs typeface="Times New Roman" panose="02020603050405020304" pitchFamily="18" charset="0"/>
            </a:endParaRPr>
          </a:p>
          <a:p>
            <a:pPr algn="just">
              <a:spcBef>
                <a:spcPct val="0"/>
              </a:spcBef>
            </a:pPr>
            <a:r>
              <a:rPr lang="uk-UA" altLang="uk-UA" sz="2400" dirty="0">
                <a:latin typeface="Times New Roman" panose="02020603050405020304" pitchFamily="18" charset="0"/>
                <a:cs typeface="Times New Roman" panose="02020603050405020304" pitchFamily="18" charset="0"/>
              </a:rPr>
              <a:t>Ціле розвивається швидше складових його</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частин.</a:t>
            </a:r>
            <a:endParaRPr lang="uk-UA" altLang="uk-UA" sz="2400" dirty="0">
              <a:latin typeface="Times New Roman" panose="02020603050405020304" pitchFamily="18" charset="0"/>
              <a:cs typeface="Times New Roman" panose="02020603050405020304" pitchFamily="18" charset="0"/>
            </a:endParaRPr>
          </a:p>
          <a:p>
            <a:pPr algn="just">
              <a:spcBef>
                <a:spcPct val="0"/>
              </a:spcBef>
            </a:pPr>
            <a:r>
              <a:rPr lang="uk-UA" altLang="uk-UA" sz="2400" dirty="0">
                <a:latin typeface="Times New Roman" panose="02020603050405020304" pitchFamily="18" charset="0"/>
                <a:cs typeface="Times New Roman" panose="02020603050405020304" pitchFamily="18" charset="0"/>
              </a:rPr>
              <a:t>В діловій зарубіжній літературі дане поняття називають ефектом „2+2=5"</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3"/>
          <p:cNvSpPr>
            <a:spLocks noGrp="1"/>
          </p:cNvSpPr>
          <p:nvPr>
            <p:ph idx="1"/>
          </p:nvPr>
        </p:nvSpPr>
        <p:spPr>
          <a:xfrm>
            <a:off x="468313" y="692150"/>
            <a:ext cx="8229600" cy="5646738"/>
          </a:xfrm>
        </p:spPr>
        <p:txBody>
          <a:bodyPr vert="horz" wrap="square" lIns="91440" tIns="45720" rIns="91440" bIns="45720" anchor="t" anchorCtr="0"/>
          <a:p>
            <a:pPr algn="just" eaLnBrk="1" hangingPunct="1">
              <a:lnSpc>
                <a:spcPct val="90000"/>
              </a:lnSpc>
              <a:buNone/>
            </a:pPr>
            <a:r>
              <a:rPr lang="uk-UA" altLang="uk-UA" sz="2400" b="1" dirty="0"/>
              <a:t>		</a:t>
            </a:r>
            <a:r>
              <a:rPr lang="uk-UA" altLang="uk-UA" sz="2800" b="1" dirty="0">
                <a:cs typeface="Arial" panose="020B0604020202020204" pitchFamily="34" charset="0"/>
              </a:rPr>
              <a:t>Управління портфелем проєктів </a:t>
            </a:r>
            <a:r>
              <a:rPr lang="uk-UA" altLang="uk-UA" sz="2800" dirty="0">
                <a:cs typeface="Arial" panose="020B0604020202020204" pitchFamily="34" charset="0"/>
              </a:rPr>
              <a:t>- це методологія уявлення стратегії компанії у вигляді портфеля проєктів для подальшої реалізації, планування, аналізу і переоцінки портфеля з метою ефективного досягнення стратегічних цілей організації.</a:t>
            </a:r>
            <a:endParaRPr lang="uk-UA" altLang="uk-UA" sz="2800" dirty="0">
              <a:cs typeface="Arial" panose="020B0604020202020204" pitchFamily="34" charset="0"/>
            </a:endParaRPr>
          </a:p>
          <a:p>
            <a:pPr algn="just" eaLnBrk="1" hangingPunct="1">
              <a:lnSpc>
                <a:spcPct val="90000"/>
              </a:lnSpc>
              <a:buNone/>
            </a:pPr>
            <a:r>
              <a:rPr lang="uk-UA" altLang="uk-UA" sz="2800" dirty="0">
                <a:cs typeface="Arial" panose="020B0604020202020204" pitchFamily="34" charset="0"/>
              </a:rPr>
              <a:t>		Управління портфелем проєктів забезпечує зв'язок між рівнем стратегічного управління в організації і рівнем управління проєктами і програмами.</a:t>
            </a:r>
            <a:endParaRPr lang="uk-UA" altLang="uk-UA" sz="2800" dirty="0">
              <a:cs typeface="Arial" panose="020B0604020202020204" pitchFamily="34" charset="0"/>
            </a:endParaRPr>
          </a:p>
          <a:p>
            <a:pPr algn="just" eaLnBrk="1" hangingPunct="1">
              <a:lnSpc>
                <a:spcPct val="90000"/>
              </a:lnSpc>
              <a:buNone/>
            </a:pPr>
            <a:endParaRPr lang="ru-RU" altLang="uk-UA" sz="28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Содержимое 2"/>
          <p:cNvSpPr>
            <a:spLocks noGrp="1"/>
          </p:cNvSpPr>
          <p:nvPr>
            <p:ph idx="1"/>
          </p:nvPr>
        </p:nvSpPr>
        <p:spPr>
          <a:xfrm>
            <a:off x="0" y="0"/>
            <a:ext cx="9144000" cy="5840413"/>
          </a:xfrm>
        </p:spPr>
        <p:txBody>
          <a:bodyPr vert="horz" wrap="square" lIns="91440" tIns="45720" rIns="91440" bIns="45720" numCol="1" anchor="t" anchorCtr="0" compatLnSpc="1"/>
          <a:p>
            <a:pPr>
              <a:spcBef>
                <a:spcPct val="0"/>
              </a:spcBef>
              <a:buNone/>
            </a:pPr>
            <a:r>
              <a:rPr lang="uk-UA" altLang="x-none" sz="2300" dirty="0">
                <a:latin typeface="Times New Roman" panose="02020603050405020304" pitchFamily="18" charset="0"/>
                <a:cs typeface="Times New Roman" panose="02020603050405020304" pitchFamily="18" charset="0"/>
              </a:rPr>
              <a:t>	</a:t>
            </a:r>
            <a:r>
              <a:rPr lang="uk-UA" altLang="x-none" sz="2300" u="sng" dirty="0">
                <a:latin typeface="Times New Roman" panose="02020603050405020304" pitchFamily="18" charset="0"/>
                <a:cs typeface="Times New Roman" panose="02020603050405020304" pitchFamily="18" charset="0"/>
              </a:rPr>
              <a:t>Синергетичний ефект портфеля проєктів описують трьома змінними:</a:t>
            </a:r>
            <a:endParaRPr lang="uk-UA" altLang="x-none" sz="2300" u="sng"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AutoNum type="arabicPeriod"/>
            </a:pPr>
            <a:r>
              <a:rPr lang="uk-UA" altLang="x-none" sz="2300" dirty="0">
                <a:latin typeface="Times New Roman" panose="02020603050405020304" pitchFamily="18" charset="0"/>
                <a:cs typeface="Times New Roman" panose="02020603050405020304" pitchFamily="18" charset="0"/>
              </a:rPr>
              <a:t>збільшення прибутку;</a:t>
            </a:r>
            <a:endParaRPr lang="uk-UA" altLang="x-none" sz="23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AutoNum type="arabicPeriod"/>
            </a:pPr>
            <a:r>
              <a:rPr lang="uk-UA" altLang="x-none" sz="2300" dirty="0">
                <a:latin typeface="Times New Roman" panose="02020603050405020304" pitchFamily="18" charset="0"/>
                <a:cs typeface="Times New Roman" panose="02020603050405020304" pitchFamily="18" charset="0"/>
              </a:rPr>
              <a:t>зниження витрат;</a:t>
            </a:r>
            <a:endParaRPr lang="uk-UA" altLang="x-none" sz="2300"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AutoNum type="arabicPeriod"/>
            </a:pPr>
            <a:r>
              <a:rPr lang="uk-UA" altLang="x-none" sz="2300" dirty="0">
                <a:latin typeface="Times New Roman" panose="02020603050405020304" pitchFamily="18" charset="0"/>
                <a:cs typeface="Times New Roman" panose="02020603050405020304" pitchFamily="18" charset="0"/>
              </a:rPr>
              <a:t>зменшення потреби в інвестиціях.</a:t>
            </a:r>
            <a:endParaRPr lang="uk-UA" altLang="x-none" sz="2300" dirty="0">
              <a:latin typeface="Times New Roman" panose="02020603050405020304" pitchFamily="18" charset="0"/>
              <a:cs typeface="Times New Roman" panose="02020603050405020304" pitchFamily="18" charset="0"/>
            </a:endParaRPr>
          </a:p>
          <a:p>
            <a:pPr>
              <a:spcBef>
                <a:spcPct val="0"/>
              </a:spcBef>
              <a:buNone/>
            </a:pPr>
            <a:r>
              <a:rPr lang="uk-UA" altLang="x-none" sz="2300" dirty="0">
                <a:latin typeface="Times New Roman" panose="02020603050405020304" pitchFamily="18" charset="0"/>
                <a:cs typeface="Times New Roman" panose="02020603050405020304" pitchFamily="18" charset="0"/>
              </a:rPr>
              <a:t>	</a:t>
            </a:r>
            <a:r>
              <a:rPr lang="uk-UA" altLang="x-none" sz="2300" u="sng" dirty="0">
                <a:latin typeface="Times New Roman" panose="02020603050405020304" pitchFamily="18" charset="0"/>
                <a:cs typeface="Times New Roman" panose="02020603050405020304" pitchFamily="18" charset="0"/>
              </a:rPr>
              <a:t>Синергетичний ефект у межах «портфеля» проявляється через:</a:t>
            </a:r>
            <a:endParaRPr lang="uk-UA" altLang="x-none" sz="2300" u="sng"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Передачу ноу-хау (учасники, взаємодіючи у межах конкретних робіт, з'єднують нові розробки);</a:t>
            </a:r>
            <a:endParaRPr lang="uk-UA" altLang="x-none" sz="2300"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Спільне використання ресурсів (це веде до економії витрат, унеможливлює дублювання);</a:t>
            </a:r>
            <a:endParaRPr lang="uk-UA" altLang="x-none" sz="2300"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Відповідно до найкращих побажань учасників можна отримати виграш в якості розподілення роботу ефективно;</a:t>
            </a:r>
            <a:endParaRPr lang="uk-UA" altLang="x-none" sz="2300"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Вигода за рахунок залученого капіталу та зростання довіри</a:t>
            </a:r>
            <a:br>
              <a:rPr lang="uk-UA" altLang="x-none" sz="2300" dirty="0">
                <a:latin typeface="Times New Roman" panose="02020603050405020304" pitchFamily="18" charset="0"/>
                <a:cs typeface="Times New Roman" panose="02020603050405020304" pitchFamily="18" charset="0"/>
              </a:rPr>
            </a:br>
            <a:r>
              <a:rPr lang="uk-UA" altLang="x-none" sz="2300" dirty="0">
                <a:latin typeface="Times New Roman" panose="02020603050405020304" pitchFamily="18" charset="0"/>
                <a:cs typeface="Times New Roman" panose="02020603050405020304" pitchFamily="18" charset="0"/>
              </a:rPr>
              <a:t>споживача кінцевих результатів;</a:t>
            </a:r>
            <a:endParaRPr lang="uk-UA" altLang="x-none" sz="2300"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Здобуття переваги за рахунок виграшу в часі, ефективно розподіляючи роботу та погоджуючи термін виконання окремих проєктів;</a:t>
            </a:r>
            <a:endParaRPr lang="uk-UA" altLang="x-none" sz="2300" dirty="0">
              <a:latin typeface="Times New Roman" panose="02020603050405020304" pitchFamily="18" charset="0"/>
              <a:cs typeface="Times New Roman" panose="02020603050405020304" pitchFamily="18" charset="0"/>
            </a:endParaRPr>
          </a:p>
          <a:p>
            <a:pPr>
              <a:spcBef>
                <a:spcPct val="0"/>
              </a:spcBef>
            </a:pPr>
            <a:r>
              <a:rPr lang="uk-UA" altLang="x-none" sz="2300" dirty="0">
                <a:latin typeface="Times New Roman" panose="02020603050405020304" pitchFamily="18" charset="0"/>
                <a:cs typeface="Times New Roman" panose="02020603050405020304" pitchFamily="18" charset="0"/>
              </a:rPr>
              <a:t>Отримання більшого ефекту за рахунок більшого масштабу</a:t>
            </a:r>
            <a:br>
              <a:rPr lang="uk-UA" altLang="x-none" sz="2300" dirty="0">
                <a:latin typeface="Times New Roman" panose="02020603050405020304" pitchFamily="18" charset="0"/>
                <a:cs typeface="Times New Roman" panose="02020603050405020304" pitchFamily="18" charset="0"/>
              </a:rPr>
            </a:br>
            <a:r>
              <a:rPr lang="uk-UA" altLang="x-none" sz="2300" dirty="0">
                <a:latin typeface="Times New Roman" panose="02020603050405020304" pitchFamily="18" charset="0"/>
                <a:cs typeface="Times New Roman" panose="02020603050405020304" pitchFamily="18" charset="0"/>
              </a:rPr>
              <a:t>одержаних результатів та економії на витратах.</a:t>
            </a:r>
            <a:endParaRPr lang="uk-UA" altLang="x-none" sz="23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Заголовок 1"/>
          <p:cNvSpPr>
            <a:spLocks noGrp="1"/>
          </p:cNvSpPr>
          <p:nvPr>
            <p:ph type="title"/>
          </p:nvPr>
        </p:nvSpPr>
        <p:spPr>
          <a:xfrm>
            <a:off x="428625" y="428625"/>
            <a:ext cx="8229600" cy="439738"/>
          </a:xfrm>
        </p:spPr>
        <p:txBody>
          <a:bodyPr vert="horz" wrap="square" lIns="91440" tIns="45720" rIns="91440" bIns="45720" anchor="ctr" anchorCtr="0"/>
          <a:p>
            <a:r>
              <a:rPr lang="uk-UA" altLang="uk-UA" sz="4000" b="1" dirty="0">
                <a:solidFill>
                  <a:schemeClr val="tx1"/>
                </a:solidFill>
                <a:latin typeface="Times New Roman" panose="02020603050405020304" pitchFamily="18" charset="0"/>
                <a:cs typeface="Times New Roman" panose="02020603050405020304" pitchFamily="18" charset="0"/>
              </a:rPr>
              <a:t>Типи синергізму:</a:t>
            </a:r>
            <a:endParaRPr lang="uk-UA" altLang="uk-UA" sz="4000" b="1" dirty="0">
              <a:latin typeface="Times New Roman" panose="02020603050405020304" pitchFamily="18" charset="0"/>
              <a:ea typeface="Times New Roman" panose="02020603050405020304" pitchFamily="18" charset="0"/>
            </a:endParaRPr>
          </a:p>
        </p:txBody>
      </p:sp>
      <p:sp>
        <p:nvSpPr>
          <p:cNvPr id="32771" name="Содержимое 2"/>
          <p:cNvSpPr>
            <a:spLocks noGrp="1"/>
          </p:cNvSpPr>
          <p:nvPr>
            <p:ph idx="1"/>
          </p:nvPr>
        </p:nvSpPr>
        <p:spPr>
          <a:xfrm>
            <a:off x="571500" y="1714500"/>
            <a:ext cx="8229600" cy="2857500"/>
          </a:xfrm>
        </p:spPr>
        <p:txBody>
          <a:bodyPr vert="horz" wrap="square" lIns="91440" tIns="45720" rIns="91440" bIns="45720" anchor="t" anchorCtr="0"/>
          <a:p>
            <a:pPr>
              <a:buNone/>
            </a:pPr>
            <a:r>
              <a:rPr lang="uk-UA" altLang="uk-UA" sz="2400" dirty="0">
                <a:latin typeface="Times New Roman" panose="02020603050405020304" pitchFamily="18" charset="0"/>
                <a:cs typeface="Times New Roman" panose="02020603050405020304" pitchFamily="18" charset="0"/>
              </a:rPr>
              <a:t>	</a:t>
            </a:r>
            <a:r>
              <a:rPr lang="uk-UA" altLang="uk-UA" sz="3600" dirty="0">
                <a:latin typeface="Times New Roman" panose="02020603050405020304" pitchFamily="18" charset="0"/>
                <a:cs typeface="Times New Roman" panose="02020603050405020304" pitchFamily="18" charset="0"/>
              </a:rPr>
              <a:t>1.Синергізм у продажах</a:t>
            </a:r>
            <a:br>
              <a:rPr lang="uk-UA" altLang="uk-UA" sz="3600" dirty="0">
                <a:latin typeface="Times New Roman" panose="02020603050405020304" pitchFamily="18" charset="0"/>
                <a:cs typeface="Times New Roman" panose="02020603050405020304" pitchFamily="18" charset="0"/>
              </a:rPr>
            </a:br>
            <a:r>
              <a:rPr lang="uk-UA" altLang="uk-UA" sz="3600" dirty="0">
                <a:latin typeface="Times New Roman" panose="02020603050405020304" pitchFamily="18" charset="0"/>
                <a:cs typeface="Times New Roman" panose="02020603050405020304" pitchFamily="18" charset="0"/>
              </a:rPr>
              <a:t>2. Оперативний синергізм</a:t>
            </a:r>
            <a:br>
              <a:rPr lang="uk-UA" altLang="uk-UA" sz="3600" dirty="0">
                <a:latin typeface="Times New Roman" panose="02020603050405020304" pitchFamily="18" charset="0"/>
                <a:cs typeface="Times New Roman" panose="02020603050405020304" pitchFamily="18" charset="0"/>
              </a:rPr>
            </a:br>
            <a:r>
              <a:rPr lang="uk-UA" altLang="uk-UA" sz="3600" dirty="0">
                <a:latin typeface="Times New Roman" panose="02020603050405020304" pitchFamily="18" charset="0"/>
                <a:cs typeface="Times New Roman" panose="02020603050405020304" pitchFamily="18" charset="0"/>
              </a:rPr>
              <a:t>3. Інвестиційний синергізм</a:t>
            </a:r>
            <a:br>
              <a:rPr lang="uk-UA" altLang="uk-UA" sz="3600" dirty="0">
                <a:latin typeface="Times New Roman" panose="02020603050405020304" pitchFamily="18" charset="0"/>
                <a:cs typeface="Times New Roman" panose="02020603050405020304" pitchFamily="18" charset="0"/>
              </a:rPr>
            </a:br>
            <a:r>
              <a:rPr lang="uk-UA" altLang="uk-UA" sz="3600" dirty="0">
                <a:latin typeface="Times New Roman" panose="02020603050405020304" pitchFamily="18" charset="0"/>
                <a:cs typeface="Times New Roman" panose="02020603050405020304" pitchFamily="18" charset="0"/>
              </a:rPr>
              <a:t>4. Синергізм в менеджменті</a:t>
            </a:r>
            <a:br>
              <a:rPr lang="uk-UA" altLang="uk-UA" sz="3600" dirty="0">
                <a:latin typeface="Times New Roman" panose="02020603050405020304" pitchFamily="18" charset="0"/>
                <a:cs typeface="Times New Roman" panose="02020603050405020304" pitchFamily="18" charset="0"/>
              </a:rPr>
            </a:br>
            <a:endParaRPr lang="uk-UA" altLang="uk-UA" sz="3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Заголовок 1"/>
          <p:cNvSpPr>
            <a:spLocks noGrp="1"/>
          </p:cNvSpPr>
          <p:nvPr>
            <p:ph type="title"/>
          </p:nvPr>
        </p:nvSpPr>
        <p:spPr/>
        <p:txBody>
          <a:bodyPr vert="horz" wrap="square" lIns="91440" tIns="45720" rIns="91440" bIns="45720" anchor="ctr" anchorCtr="0"/>
          <a:p>
            <a:r>
              <a:rPr lang="uk-UA" altLang="uk-UA" b="1" dirty="0">
                <a:solidFill>
                  <a:schemeClr val="tx1"/>
                </a:solidFill>
                <a:latin typeface="Times New Roman" panose="02020603050405020304" pitchFamily="18" charset="0"/>
                <a:cs typeface="Times New Roman" panose="02020603050405020304" pitchFamily="18" charset="0"/>
              </a:rPr>
              <a:t>Синергізм продажів</a:t>
            </a:r>
            <a:endParaRPr lang="uk-UA" altLang="uk-UA" b="1" dirty="0">
              <a:latin typeface="Times New Roman" panose="02020603050405020304" pitchFamily="18" charset="0"/>
              <a:ea typeface="Times New Roman" panose="02020603050405020304" pitchFamily="18" charset="0"/>
            </a:endParaRPr>
          </a:p>
        </p:txBody>
      </p:sp>
      <p:sp>
        <p:nvSpPr>
          <p:cNvPr id="33795" name="Содержимое 2"/>
          <p:cNvSpPr>
            <a:spLocks noGrp="1"/>
          </p:cNvSpPr>
          <p:nvPr>
            <p:ph idx="1"/>
          </p:nvPr>
        </p:nvSpPr>
        <p:spPr/>
        <p:txBody>
          <a:bodyPr vert="horz" wrap="square" lIns="91440" tIns="45720" rIns="91440" bIns="45720" anchor="t" anchorCtr="0"/>
          <a:p>
            <a:pPr algn="just"/>
            <a:r>
              <a:rPr lang="uk-UA" altLang="uk-UA" sz="3600" dirty="0">
                <a:latin typeface="Times New Roman" panose="02020603050405020304" pitchFamily="18" charset="0"/>
                <a:cs typeface="Times New Roman" panose="02020603050405020304" pitchFamily="18" charset="0"/>
              </a:rPr>
              <a:t> проявляється внаслідок використання для реалізації декількох товарів підприємства одних і тих же каналів збуту, використовуються одні і</a:t>
            </a:r>
            <a:br>
              <a:rPr lang="uk-UA" altLang="uk-UA" sz="3600" dirty="0">
                <a:latin typeface="Times New Roman" panose="02020603050405020304" pitchFamily="18" charset="0"/>
                <a:cs typeface="Times New Roman" panose="02020603050405020304" pitchFamily="18" charset="0"/>
              </a:rPr>
            </a:br>
            <a:r>
              <a:rPr lang="uk-UA" altLang="uk-UA" sz="3600" dirty="0">
                <a:latin typeface="Times New Roman" panose="02020603050405020304" pitchFamily="18" charset="0"/>
                <a:cs typeface="Times New Roman" panose="02020603050405020304" pitchFamily="18" charset="0"/>
              </a:rPr>
              <a:t>ті ж склади, торгова мережа, транспорт, кадри, спільний маркетинг тощо.</a:t>
            </a:r>
            <a:endParaRPr lang="uk-UA" altLang="uk-UA" sz="3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Заголовок 1"/>
          <p:cNvSpPr>
            <a:spLocks noGrp="1"/>
          </p:cNvSpPr>
          <p:nvPr>
            <p:ph type="title"/>
          </p:nvPr>
        </p:nvSpPr>
        <p:spPr/>
        <p:txBody>
          <a:bodyPr vert="horz" wrap="square" lIns="91440" tIns="45720" rIns="91440" bIns="45720" anchor="ctr" anchorCtr="0"/>
          <a:p>
            <a:r>
              <a:rPr lang="ru-RU" altLang="uk-UA" b="1" dirty="0">
                <a:latin typeface="Times New Roman" panose="02020603050405020304" pitchFamily="18" charset="0"/>
                <a:cs typeface="Times New Roman" panose="02020603050405020304" pitchFamily="18" charset="0"/>
              </a:rPr>
              <a:t>Оперативний синергізм</a:t>
            </a:r>
            <a:endParaRPr lang="ru-RU" altLang="uk-UA" b="1" dirty="0">
              <a:latin typeface="Times New Roman" panose="02020603050405020304" pitchFamily="18" charset="0"/>
              <a:ea typeface="Times New Roman" panose="02020603050405020304" pitchFamily="18" charset="0"/>
            </a:endParaRPr>
          </a:p>
        </p:txBody>
      </p:sp>
      <p:sp>
        <p:nvSpPr>
          <p:cNvPr id="34819" name="Содержимое 2"/>
          <p:cNvSpPr>
            <a:spLocks noGrp="1"/>
          </p:cNvSpPr>
          <p:nvPr>
            <p:ph idx="1"/>
          </p:nvPr>
        </p:nvSpPr>
        <p:spPr>
          <a:xfrm>
            <a:off x="457200" y="1600200"/>
            <a:ext cx="8229600" cy="3186113"/>
          </a:xfrm>
        </p:spPr>
        <p:txBody>
          <a:bodyPr vert="horz" wrap="square" lIns="91440" tIns="45720" rIns="91440" bIns="45720" anchor="t" anchorCtr="0"/>
          <a:p>
            <a:pPr algn="just">
              <a:buNone/>
            </a:pPr>
            <a:r>
              <a:rPr lang="ru-RU" altLang="uk-UA" dirty="0"/>
              <a:t>	</a:t>
            </a:r>
            <a:r>
              <a:rPr lang="uk-UA" altLang="uk-UA" dirty="0">
                <a:latin typeface="Times New Roman" panose="02020603050405020304" pitchFamily="18" charset="0"/>
                <a:cs typeface="Times New Roman" panose="02020603050405020304" pitchFamily="18" charset="0"/>
              </a:rPr>
              <a:t>Спільне використання ряду основних засобів і робочої сили, спільний розподіл накладних витрат, спільне навчання, спільні великі закупки - словом, спільна операційна діяльність.</a:t>
            </a:r>
            <a:endParaRPr lang="uk-UA" altLang="uk-UA"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Заголовок 1"/>
          <p:cNvSpPr>
            <a:spLocks noGrp="1"/>
          </p:cNvSpPr>
          <p:nvPr>
            <p:ph type="title"/>
          </p:nvPr>
        </p:nvSpPr>
        <p:spPr/>
        <p:txBody>
          <a:bodyPr vert="horz" wrap="square" lIns="91440" tIns="45720" rIns="91440" bIns="45720" anchor="ctr" anchorCtr="0"/>
          <a:p>
            <a:r>
              <a:rPr lang="uk-UA" altLang="uk-UA" b="1" dirty="0">
                <a:latin typeface="Times New Roman" panose="02020603050405020304" pitchFamily="18" charset="0"/>
                <a:cs typeface="Times New Roman" panose="02020603050405020304" pitchFamily="18" charset="0"/>
              </a:rPr>
              <a:t>Інвестиційний синергізм</a:t>
            </a:r>
            <a:endParaRPr lang="uk-UA" altLang="uk-UA" b="1" dirty="0">
              <a:latin typeface="Times New Roman" panose="02020603050405020304" pitchFamily="18" charset="0"/>
              <a:ea typeface="Times New Roman" panose="02020603050405020304" pitchFamily="18" charset="0"/>
            </a:endParaRPr>
          </a:p>
        </p:txBody>
      </p:sp>
      <p:sp>
        <p:nvSpPr>
          <p:cNvPr id="35843" name="Содержимое 2"/>
          <p:cNvSpPr>
            <a:spLocks noGrp="1"/>
          </p:cNvSpPr>
          <p:nvPr>
            <p:ph idx="1"/>
          </p:nvPr>
        </p:nvSpPr>
        <p:spPr/>
        <p:txBody>
          <a:bodyPr vert="horz" wrap="square" lIns="91440" tIns="45720" rIns="91440" bIns="45720" anchor="t" anchorCtr="0"/>
          <a:p>
            <a:pPr algn="just"/>
            <a:r>
              <a:rPr lang="uk-UA" altLang="uk-UA" dirty="0">
                <a:latin typeface="Times New Roman" panose="02020603050405020304" pitchFamily="18" charset="0"/>
                <a:cs typeface="Times New Roman" panose="02020603050405020304" pitchFamily="18" charset="0"/>
              </a:rPr>
              <a:t>проявляється в результаті спільного використання виробничих потужностей, спільних запасів сировини, спільної технологічної бази, одного і того ж обладнання тощо. Внаслідок потреба в</a:t>
            </a:r>
            <a:br>
              <a:rPr lang="uk-UA" altLang="uk-UA" dirty="0">
                <a:latin typeface="Times New Roman" panose="02020603050405020304" pitchFamily="18" charset="0"/>
                <a:cs typeface="Times New Roman" panose="02020603050405020304" pitchFamily="18" charset="0"/>
              </a:rPr>
            </a:br>
            <a:r>
              <a:rPr lang="uk-UA" altLang="uk-UA" dirty="0">
                <a:latin typeface="Times New Roman" panose="02020603050405020304" pitchFamily="18" charset="0"/>
                <a:cs typeface="Times New Roman" panose="02020603050405020304" pitchFamily="18" charset="0"/>
              </a:rPr>
              <a:t>інвестиціях на новий бізнес зменшується.</a:t>
            </a:r>
            <a:endParaRPr lang="uk-UA" altLang="uk-UA"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Заголовок 1"/>
          <p:cNvSpPr>
            <a:spLocks noGrp="1"/>
          </p:cNvSpPr>
          <p:nvPr>
            <p:ph type="title"/>
          </p:nvPr>
        </p:nvSpPr>
        <p:spPr>
          <a:xfrm>
            <a:off x="500063" y="214313"/>
            <a:ext cx="8229600" cy="439737"/>
          </a:xfrm>
        </p:spPr>
        <p:txBody>
          <a:bodyPr vert="horz" wrap="square" lIns="91440" tIns="45720" rIns="91440" bIns="45720" anchor="ctr" anchorCtr="0"/>
          <a:p>
            <a:r>
              <a:rPr lang="uk-UA" altLang="uk-UA" b="1" dirty="0">
                <a:latin typeface="Times New Roman" panose="02020603050405020304" pitchFamily="18" charset="0"/>
                <a:cs typeface="Times New Roman" panose="02020603050405020304" pitchFamily="18" charset="0"/>
              </a:rPr>
              <a:t>Синергізм менеджменту</a:t>
            </a:r>
            <a:endParaRPr lang="uk-UA" altLang="uk-UA" b="1" dirty="0">
              <a:latin typeface="Times New Roman" panose="02020603050405020304" pitchFamily="18" charset="0"/>
              <a:ea typeface="Times New Roman" panose="02020603050405020304" pitchFamily="18" charset="0"/>
            </a:endParaRPr>
          </a:p>
        </p:txBody>
      </p:sp>
      <p:sp>
        <p:nvSpPr>
          <p:cNvPr id="36867" name="Содержимое 2"/>
          <p:cNvSpPr>
            <a:spLocks noGrp="1"/>
          </p:cNvSpPr>
          <p:nvPr>
            <p:ph idx="1"/>
          </p:nvPr>
        </p:nvSpPr>
        <p:spPr>
          <a:xfrm>
            <a:off x="428625" y="1071563"/>
            <a:ext cx="8229600" cy="4525962"/>
          </a:xfrm>
        </p:spPr>
        <p:txBody>
          <a:bodyPr vert="horz" wrap="square" lIns="91440" tIns="45720" rIns="91440" bIns="45720" anchor="t" anchorCtr="0"/>
          <a:p>
            <a:pPr algn="just"/>
            <a:r>
              <a:rPr lang="uk-UA" altLang="uk-UA" sz="2800" dirty="0">
                <a:latin typeface="Times New Roman" panose="02020603050405020304" pitchFamily="18" charset="0"/>
                <a:cs typeface="Times New Roman" panose="02020603050405020304" pitchFamily="18" charset="0"/>
              </a:rPr>
              <a:t>не випливає напряму із формули віддачі інвестицій, але здатний справляти значний вплив на загальний синергетичний ефект. Синергізм менеджменту проявляється тоді, коли проблеми управління в новій галузі схожі з існуючими, тобто коли керівництву підприємства вистачить наявної компетентності високопрофесійно діяти в новому бізнесі. Якщо ж проблеми в новій галузі будуть новими і незнайомими, позитивний ефект синергізму не тільки буде низьким, а, швидше за все, появиться загроза від'ємного ефекту від рішень керівництва.</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Содержимое 2"/>
          <p:cNvSpPr>
            <a:spLocks noGrp="1"/>
          </p:cNvSpPr>
          <p:nvPr>
            <p:ph idx="1"/>
          </p:nvPr>
        </p:nvSpPr>
        <p:spPr>
          <a:xfrm>
            <a:off x="500063" y="857250"/>
            <a:ext cx="8229600" cy="4525963"/>
          </a:xfrm>
        </p:spPr>
        <p:txBody>
          <a:bodyPr vert="horz" wrap="square" lIns="91440" tIns="45720" rIns="91440" bIns="45720" anchor="t" anchorCtr="0"/>
          <a:p>
            <a:pPr algn="just"/>
            <a:r>
              <a:rPr lang="uk-UA" altLang="uk-UA" dirty="0">
                <a:latin typeface="Times New Roman" panose="02020603050405020304" pitchFamily="18" charset="0"/>
                <a:cs typeface="Times New Roman" panose="02020603050405020304" pitchFamily="18" charset="0"/>
              </a:rPr>
              <a:t>В даний час виділяють кілька підходів до</a:t>
            </a:r>
            <a:br>
              <a:rPr lang="uk-UA" altLang="uk-UA" dirty="0">
                <a:latin typeface="Times New Roman" panose="02020603050405020304" pitchFamily="18" charset="0"/>
                <a:cs typeface="Times New Roman" panose="02020603050405020304" pitchFamily="18" charset="0"/>
              </a:rPr>
            </a:br>
            <a:r>
              <a:rPr lang="uk-UA" altLang="uk-UA" dirty="0">
                <a:latin typeface="Times New Roman" panose="02020603050405020304" pitchFamily="18" charset="0"/>
                <a:cs typeface="Times New Roman" panose="02020603050405020304" pitchFamily="18" charset="0"/>
              </a:rPr>
              <a:t>управління портфелем проєктів:</a:t>
            </a:r>
            <a:endParaRPr lang="uk-UA" altLang="uk-UA"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uk-UA" altLang="uk-UA" dirty="0">
                <a:latin typeface="Times New Roman" panose="02020603050405020304" pitchFamily="18" charset="0"/>
                <a:cs typeface="Times New Roman" panose="02020603050405020304" pitchFamily="18" charset="0"/>
              </a:rPr>
              <a:t> стандарт PMI з управління портфелем</a:t>
            </a:r>
            <a:br>
              <a:rPr lang="uk-UA" altLang="uk-UA" dirty="0">
                <a:latin typeface="Times New Roman" panose="02020603050405020304" pitchFamily="18" charset="0"/>
                <a:cs typeface="Times New Roman" panose="02020603050405020304" pitchFamily="18" charset="0"/>
              </a:rPr>
            </a:br>
            <a:r>
              <a:rPr lang="uk-UA" altLang="uk-UA" dirty="0">
                <a:latin typeface="Times New Roman" panose="02020603050405020304" pitchFamily="18" charset="0"/>
                <a:cs typeface="Times New Roman" panose="02020603050405020304" pitchFamily="18" charset="0"/>
              </a:rPr>
              <a:t>проєкт</a:t>
            </a:r>
            <a:r>
              <a:rPr lang="uk-UA" altLang="uk-UA" dirty="0">
                <a:latin typeface="Times New Roman" panose="02020603050405020304" pitchFamily="18" charset="0"/>
                <a:cs typeface="Times New Roman" panose="02020603050405020304" pitchFamily="18" charset="0"/>
              </a:rPr>
              <a:t>ів;</a:t>
            </a:r>
            <a:endParaRPr lang="uk-UA" altLang="uk-UA"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uk-UA" altLang="uk-UA" dirty="0">
                <a:latin typeface="Times New Roman" panose="02020603050405020304" pitchFamily="18" charset="0"/>
                <a:cs typeface="Times New Roman" panose="02020603050405020304" pitchFamily="18" charset="0"/>
              </a:rPr>
              <a:t> Національні Вимоги до компетенції</a:t>
            </a:r>
            <a:br>
              <a:rPr lang="uk-UA" altLang="uk-UA" dirty="0">
                <a:latin typeface="Times New Roman" panose="02020603050405020304" pitchFamily="18" charset="0"/>
                <a:cs typeface="Times New Roman" panose="02020603050405020304" pitchFamily="18" charset="0"/>
              </a:rPr>
            </a:br>
            <a:r>
              <a:rPr lang="uk-UA" altLang="uk-UA" dirty="0">
                <a:latin typeface="Times New Roman" panose="02020603050405020304" pitchFamily="18" charset="0"/>
                <a:cs typeface="Times New Roman" panose="02020603050405020304" pitchFamily="18" charset="0"/>
              </a:rPr>
              <a:t>фахівців з управління проєктами;</a:t>
            </a:r>
            <a:endParaRPr lang="uk-UA" altLang="uk-UA"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uk-UA" altLang="uk-UA" dirty="0">
                <a:latin typeface="Times New Roman" panose="02020603050405020304" pitchFamily="18" charset="0"/>
                <a:cs typeface="Times New Roman" panose="02020603050405020304" pitchFamily="18" charset="0"/>
              </a:rPr>
              <a:t> ряд методологічних напрацювань українських та зарубіжних консалтингових компаній.</a:t>
            </a:r>
            <a:endParaRPr lang="uk-UA" altLang="uk-U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Заголовок 1"/>
          <p:cNvSpPr>
            <a:spLocks noGrp="1"/>
          </p:cNvSpPr>
          <p:nvPr>
            <p:ph type="title"/>
          </p:nvPr>
        </p:nvSpPr>
        <p:spPr>
          <a:xfrm>
            <a:off x="500063" y="642938"/>
            <a:ext cx="3357562" cy="2511425"/>
          </a:xfrm>
        </p:spPr>
        <p:txBody>
          <a:bodyPr vert="horz" wrap="square" lIns="91440" tIns="45720" rIns="91440" bIns="45720" anchor="ctr" anchorCtr="0"/>
          <a:p>
            <a:r>
              <a:rPr lang="uk-UA" altLang="uk-UA" sz="2400" u="sng" dirty="0">
                <a:latin typeface="Times New Roman" panose="02020603050405020304" pitchFamily="18" charset="0"/>
                <a:cs typeface="Times New Roman" panose="02020603050405020304" pitchFamily="18" charset="0"/>
              </a:rPr>
              <a:t>Управління портфелем </a:t>
            </a:r>
            <a:r>
              <a:rPr lang="uk-UA" altLang="uk-UA" sz="2400" dirty="0">
                <a:latin typeface="Times New Roman" panose="02020603050405020304" pitchFamily="18" charset="0"/>
                <a:cs typeface="Times New Roman" panose="02020603050405020304" pitchFamily="18" charset="0"/>
              </a:rPr>
              <a:t>дає можливість організаціям ідентифікувати та відібрати ті інвестиції, які максимізують бізнес-цінність</a:t>
            </a:r>
            <a:endParaRPr lang="ru-RU" altLang="uk-UA" sz="2400" b="1" dirty="0">
              <a:latin typeface="Times New Roman" panose="02020603050405020304" pitchFamily="18" charset="0"/>
              <a:ea typeface="Times New Roman" panose="02020603050405020304" pitchFamily="18" charset="0"/>
            </a:endParaRPr>
          </a:p>
        </p:txBody>
      </p:sp>
      <p:pic>
        <p:nvPicPr>
          <p:cNvPr id="38915" name="Picture 2"/>
          <p:cNvPicPr>
            <a:picLocks noChangeAspect="1"/>
          </p:cNvPicPr>
          <p:nvPr/>
        </p:nvPicPr>
        <p:blipFill>
          <a:blip r:embed="rId1"/>
          <a:stretch>
            <a:fillRect/>
          </a:stretch>
        </p:blipFill>
        <p:spPr>
          <a:xfrm>
            <a:off x="1571625" y="3500438"/>
            <a:ext cx="6202363" cy="3038475"/>
          </a:xfrm>
          <a:prstGeom prst="rect">
            <a:avLst/>
          </a:prstGeom>
          <a:noFill/>
          <a:ln w="9525">
            <a:noFill/>
          </a:ln>
        </p:spPr>
      </p:pic>
      <p:sp>
        <p:nvSpPr>
          <p:cNvPr id="9" name="Заголовок 1"/>
          <p:cNvSpPr txBox="1"/>
          <p:nvPr/>
        </p:nvSpPr>
        <p:spPr bwMode="auto">
          <a:xfrm>
            <a:off x="5072063" y="714375"/>
            <a:ext cx="3328988" cy="2511425"/>
          </a:xfrm>
          <a:prstGeom prst="rect">
            <a:avLst/>
          </a:prstGeom>
          <a:noFill/>
          <a:ln w="9525">
            <a:noFill/>
            <a:miter lim="800000"/>
          </a:ln>
        </p:spPr>
        <p:txBody>
          <a:bodyPr anchor="ctr"/>
          <a:p>
            <a:pPr algn="ctr">
              <a:buNone/>
            </a:pPr>
            <a:r>
              <a:rPr lang="uk-UA" altLang="x-none" sz="2400" u="sng" dirty="0">
                <a:latin typeface="Times New Roman" panose="02020603050405020304" pitchFamily="18" charset="0"/>
                <a:cs typeface="Times New Roman" panose="02020603050405020304" pitchFamily="18" charset="0"/>
              </a:rPr>
              <a:t>Управління проєктами </a:t>
            </a:r>
            <a:r>
              <a:rPr lang="uk-UA" altLang="x-none" sz="2400" dirty="0">
                <a:latin typeface="Times New Roman" panose="02020603050405020304" pitchFamily="18" charset="0"/>
                <a:cs typeface="Times New Roman" panose="02020603050405020304" pitchFamily="18" charset="0"/>
              </a:rPr>
              <a:t>дає можливість організаціям успішно реалізувати відібрані інвестиції, тим самим збільшивши бізнес цінність</a:t>
            </a:r>
            <a:endParaRPr sz="2400" b="1" dirty="0">
              <a:solidFill>
                <a:schemeClr val="tx2"/>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Заголовок 1"/>
          <p:cNvSpPr>
            <a:spLocks noGrp="1"/>
          </p:cNvSpPr>
          <p:nvPr>
            <p:ph type="title"/>
          </p:nvPr>
        </p:nvSpPr>
        <p:spPr>
          <a:xfrm>
            <a:off x="428625" y="0"/>
            <a:ext cx="8229600" cy="1143000"/>
          </a:xfrm>
        </p:spPr>
        <p:txBody>
          <a:bodyPr vert="horz" wrap="square" lIns="91440" tIns="45720" rIns="91440" bIns="45720" anchor="ctr" anchorCtr="0"/>
          <a:p>
            <a:r>
              <a:rPr lang="uk-UA" altLang="uk-UA" sz="3200" b="1" dirty="0">
                <a:solidFill>
                  <a:schemeClr val="tx1"/>
                </a:solidFill>
                <a:latin typeface="Times New Roman" panose="02020603050405020304" pitchFamily="18" charset="0"/>
                <a:cs typeface="Times New Roman" panose="02020603050405020304" pitchFamily="18" charset="0"/>
              </a:rPr>
              <a:t>До основних цілей управління портфелем проєктів відносяться:</a:t>
            </a:r>
            <a:endParaRPr lang="uk-UA" altLang="uk-UA" sz="3200" b="1" dirty="0">
              <a:latin typeface="Times New Roman" panose="02020603050405020304" pitchFamily="18" charset="0"/>
              <a:ea typeface="Times New Roman" panose="02020603050405020304" pitchFamily="18" charset="0"/>
            </a:endParaRPr>
          </a:p>
        </p:txBody>
      </p:sp>
      <p:sp>
        <p:nvSpPr>
          <p:cNvPr id="39939" name="Содержимое 2"/>
          <p:cNvSpPr>
            <a:spLocks noGrp="1"/>
          </p:cNvSpPr>
          <p:nvPr>
            <p:ph idx="1"/>
          </p:nvPr>
        </p:nvSpPr>
        <p:spPr>
          <a:xfrm>
            <a:off x="428625" y="1143000"/>
            <a:ext cx="8229600" cy="4525963"/>
          </a:xfrm>
        </p:spPr>
        <p:txBody>
          <a:bodyPr vert="horz" wrap="square" lIns="91440" tIns="45720" rIns="91440" bIns="45720" anchor="t" anchorCtr="0"/>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Селекція проєктів та формування портфеля, який здатний забезпечити досягнення як тактичних, так і стратегічних цілей організації.</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Балансування портфеля, тобто досягнення рівноваги між короткостроковими та довгостроковими проєктами, між ризиками проєктів та можливими доходами від їх реалізації, розробка нових товарів та покращення старих тощо.</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Моніторинг процесів планування та виконання обраних проєктів. Зокрема, ухвалення рішень щодо виділення обмежених ресурсів, забезпечення всіх проєктів необхідними ресурсами в адекватній кількості при одночасному забезпеченні вигідного та ефективного</a:t>
            </a:r>
            <a:br>
              <a:rPr lang="uk-UA" altLang="uk-UA" sz="2400" dirty="0">
                <a:latin typeface="Times New Roman" panose="02020603050405020304" pitchFamily="18" charset="0"/>
                <a:cs typeface="Times New Roman" panose="02020603050405020304" pitchFamily="18" charset="0"/>
              </a:rPr>
            </a:br>
            <a:r>
              <a:rPr lang="uk-UA" altLang="uk-UA" sz="2400" dirty="0">
                <a:latin typeface="Times New Roman" panose="02020603050405020304" pitchFamily="18" charset="0"/>
                <a:cs typeface="Times New Roman" panose="02020603050405020304" pitchFamily="18" charset="0"/>
              </a:rPr>
              <a:t>використання ресурсів.</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Содержимое 2"/>
          <p:cNvSpPr>
            <a:spLocks noGrp="1"/>
          </p:cNvSpPr>
          <p:nvPr>
            <p:ph idx="1"/>
          </p:nvPr>
        </p:nvSpPr>
        <p:spPr>
          <a:xfrm>
            <a:off x="0" y="0"/>
            <a:ext cx="8929688" cy="4668838"/>
          </a:xfrm>
        </p:spPr>
        <p:txBody>
          <a:bodyPr vert="horz" wrap="square" lIns="91440" tIns="45720" rIns="91440" bIns="45720" anchor="t" anchorCtr="0"/>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Аналіз ефективності портфеля проєктів та пошук шляхів її підвищення. Прийняття рішень про введення в портфель нових проєктів або закриття збиткових або мало ефективних проєктів.</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Порівняння можливостей нових проєктів між собою та по відношенню до проєктів, що вже включені в портфель, а також оцінка їх взаємовпливу.</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Узгодження вимог цих проєктів з іншою діяльністю, яка не має відношення до проєктів як таких (наприклад, виробництво готової продукції тощо). Тісна взаємодія з різними функціональними підрозділами.</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Забезпечення стабільного та ефективного механізму управління проєктами. Наприклад, розробка організаційних схем і систем управління задоволення постійно мінливих потреб проєктів чи пошук шляхів закріплення знань, отриманих співробітниками під час виконання різних проєктів.</a:t>
            </a:r>
            <a:endParaRPr lang="uk-UA" altLang="uk-U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altLang="uk-UA" sz="2400" dirty="0">
                <a:latin typeface="Times New Roman" panose="02020603050405020304" pitchFamily="18" charset="0"/>
                <a:cs typeface="Times New Roman" panose="02020603050405020304" pitchFamily="18" charset="0"/>
              </a:rPr>
              <a:t>Надання інформації та рекомендацій керівникам усіх рівнів для ухвалення ними рішень</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Прямоугольник 1"/>
          <p:cNvSpPr/>
          <p:nvPr/>
        </p:nvSpPr>
        <p:spPr>
          <a:xfrm>
            <a:off x="684213" y="620713"/>
            <a:ext cx="7991475" cy="52622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457200" algn="just">
              <a:spcBef>
                <a:spcPct val="0"/>
              </a:spcBef>
              <a:buNone/>
            </a:pPr>
            <a:r>
              <a:rPr lang="uk-UA" altLang="uk-UA" sz="2800" b="1" dirty="0">
                <a:solidFill>
                  <a:srgbClr val="000000"/>
                </a:solidFill>
                <a:latin typeface="Times New Roman" panose="02020603050405020304" pitchFamily="18" charset="0"/>
                <a:cs typeface="Times New Roman" panose="02020603050405020304" pitchFamily="18" charset="0"/>
              </a:rPr>
              <a:t>Завданням управління портфелями проєктів </a:t>
            </a:r>
            <a:r>
              <a:rPr lang="uk-UA" altLang="uk-UA" sz="2800" dirty="0">
                <a:solidFill>
                  <a:srgbClr val="000000"/>
                </a:solidFill>
                <a:latin typeface="Times New Roman" panose="02020603050405020304" pitchFamily="18" charset="0"/>
                <a:cs typeface="Times New Roman" panose="02020603050405020304" pitchFamily="18" charset="0"/>
              </a:rPr>
              <a:t>є вибір «правильних проєктів» для виконання «правильної роботи», у той час як управління проєктами сфокусовано на «правильному виконанні роботи». </a:t>
            </a:r>
            <a:endParaRPr lang="uk-UA" altLang="uk-UA" sz="2800" dirty="0">
              <a:solidFill>
                <a:srgbClr val="000000"/>
              </a:solidFill>
              <a:latin typeface="Times New Roman" panose="02020603050405020304" pitchFamily="18" charset="0"/>
              <a:cs typeface="Times New Roman" panose="02020603050405020304" pitchFamily="18" charset="0"/>
            </a:endParaRPr>
          </a:p>
          <a:p>
            <a:pPr marL="0" lvl="0" indent="457200" algn="just">
              <a:spcBef>
                <a:spcPct val="0"/>
              </a:spcBef>
              <a:buNone/>
            </a:pPr>
            <a:r>
              <a:rPr lang="uk-UA" altLang="uk-UA" sz="2800" dirty="0">
                <a:solidFill>
                  <a:srgbClr val="000000"/>
                </a:solidFill>
                <a:latin typeface="Times New Roman" panose="02020603050405020304" pitchFamily="18" charset="0"/>
                <a:cs typeface="Times New Roman" panose="02020603050405020304" pitchFamily="18" charset="0"/>
              </a:rPr>
              <a:t>Результатами використання проєктного підходу до управління компанією є:</a:t>
            </a:r>
            <a:endParaRPr lang="uk-UA" altLang="uk-UA" sz="2800" dirty="0">
              <a:solidFill>
                <a:srgbClr val="000000"/>
              </a:solidFill>
              <a:latin typeface="Times New Roman" panose="02020603050405020304" pitchFamily="18" charset="0"/>
              <a:cs typeface="Times New Roman" panose="02020603050405020304" pitchFamily="18" charset="0"/>
            </a:endParaRPr>
          </a:p>
          <a:p>
            <a:pPr marL="0" lvl="0" indent="457200" algn="just">
              <a:spcBef>
                <a:spcPct val="0"/>
              </a:spcBef>
              <a:buFont typeface="Arial" panose="020B0604020202020204" pitchFamily="34" charset="0"/>
              <a:buChar char="•"/>
            </a:pPr>
            <a:r>
              <a:rPr lang="uk-UA" altLang="uk-UA" sz="2800" dirty="0">
                <a:solidFill>
                  <a:srgbClr val="000000"/>
                </a:solidFill>
                <a:latin typeface="Times New Roman" panose="02020603050405020304" pitchFamily="18" charset="0"/>
                <a:cs typeface="Times New Roman" panose="02020603050405020304" pitchFamily="18" charset="0"/>
              </a:rPr>
              <a:t> забезпечення 100% прозорості процесів, що відбуваються, </a:t>
            </a:r>
            <a:endParaRPr lang="uk-UA" altLang="uk-UA" sz="2800" dirty="0">
              <a:solidFill>
                <a:srgbClr val="000000"/>
              </a:solidFill>
              <a:latin typeface="Times New Roman" panose="02020603050405020304" pitchFamily="18" charset="0"/>
              <a:cs typeface="Times New Roman" panose="02020603050405020304" pitchFamily="18" charset="0"/>
            </a:endParaRPr>
          </a:p>
          <a:p>
            <a:pPr marL="0" lvl="0" indent="457200" algn="just">
              <a:spcBef>
                <a:spcPct val="0"/>
              </a:spcBef>
              <a:buFont typeface="Arial" panose="020B0604020202020204" pitchFamily="34" charset="0"/>
              <a:buChar char="•"/>
            </a:pPr>
            <a:r>
              <a:rPr lang="uk-UA" altLang="uk-UA" sz="2800" dirty="0">
                <a:solidFill>
                  <a:srgbClr val="000000"/>
                </a:solidFill>
                <a:latin typeface="Times New Roman" panose="02020603050405020304" pitchFamily="18" charset="0"/>
                <a:cs typeface="Times New Roman" panose="02020603050405020304" pitchFamily="18" charset="0"/>
              </a:rPr>
              <a:t>до 25% економії часових і матеріальних ресурсів,</a:t>
            </a:r>
            <a:endParaRPr lang="uk-UA" altLang="uk-UA" sz="2800" dirty="0">
              <a:solidFill>
                <a:srgbClr val="000000"/>
              </a:solidFill>
              <a:latin typeface="Times New Roman" panose="02020603050405020304" pitchFamily="18" charset="0"/>
              <a:cs typeface="Times New Roman" panose="02020603050405020304" pitchFamily="18" charset="0"/>
            </a:endParaRPr>
          </a:p>
          <a:p>
            <a:pPr marL="0" lvl="0" indent="457200" algn="just">
              <a:spcBef>
                <a:spcPct val="0"/>
              </a:spcBef>
              <a:buFont typeface="Arial" panose="020B0604020202020204" pitchFamily="34" charset="0"/>
              <a:buChar char="•"/>
            </a:pPr>
            <a:r>
              <a:rPr lang="uk-UA" altLang="uk-UA" sz="2800" dirty="0">
                <a:solidFill>
                  <a:srgbClr val="000000"/>
                </a:solidFill>
                <a:latin typeface="Times New Roman" panose="02020603050405020304" pitchFamily="18" charset="0"/>
                <a:cs typeface="Times New Roman" panose="02020603050405020304" pitchFamily="18" charset="0"/>
              </a:rPr>
              <a:t>збільшення прогнозованості ризиків до 70%.</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Заголовок 1"/>
          <p:cNvSpPr>
            <a:spLocks noGrp="1"/>
          </p:cNvSpPr>
          <p:nvPr>
            <p:ph type="title"/>
          </p:nvPr>
        </p:nvSpPr>
        <p:spPr/>
        <p:txBody>
          <a:bodyPr vert="horz" wrap="square" lIns="91440" tIns="45720" rIns="91440" bIns="45720" anchor="ctr" anchorCtr="0"/>
          <a:p>
            <a:r>
              <a:rPr lang="uk-UA" altLang="uk-UA" sz="3600" b="1" dirty="0">
                <a:solidFill>
                  <a:schemeClr val="tx1"/>
                </a:solidFill>
                <a:latin typeface="Times New Roman" panose="02020603050405020304" pitchFamily="18" charset="0"/>
                <a:cs typeface="Times New Roman" panose="02020603050405020304" pitchFamily="18" charset="0"/>
              </a:rPr>
              <a:t>Завдання</a:t>
            </a:r>
            <a:r>
              <a:rPr lang="ru-RU" altLang="uk-UA" sz="3600" b="1" dirty="0">
                <a:solidFill>
                  <a:schemeClr val="tx1"/>
                </a:solidFill>
                <a:latin typeface="Times New Roman" panose="02020603050405020304" pitchFamily="18" charset="0"/>
                <a:cs typeface="Times New Roman" panose="02020603050405020304" pitchFamily="18" charset="0"/>
              </a:rPr>
              <a:t>:</a:t>
            </a:r>
            <a:endParaRPr lang="ru-RU" altLang="uk-UA" sz="3600" b="1" dirty="0">
              <a:latin typeface="Times New Roman" panose="02020603050405020304" pitchFamily="18" charset="0"/>
              <a:ea typeface="Times New Roman" panose="02020603050405020304" pitchFamily="18" charset="0"/>
            </a:endParaRPr>
          </a:p>
        </p:txBody>
      </p:sp>
      <p:sp>
        <p:nvSpPr>
          <p:cNvPr id="41987" name="Содержимое 2"/>
          <p:cNvSpPr>
            <a:spLocks noGrp="1"/>
          </p:cNvSpPr>
          <p:nvPr>
            <p:ph idx="1"/>
          </p:nvPr>
        </p:nvSpPr>
        <p:spPr>
          <a:xfrm>
            <a:off x="457200" y="1357313"/>
            <a:ext cx="8229600" cy="4768850"/>
          </a:xfrm>
        </p:spPr>
        <p:txBody>
          <a:bodyPr vert="horz" wrap="square" lIns="91440" tIns="45720" rIns="91440" bIns="45720" anchor="t" anchorCtr="0"/>
          <a:p>
            <a:pPr>
              <a:buFont typeface="Wingdings" panose="05000000000000000000" pitchFamily="2" charset="2"/>
              <a:buChar char="Ø"/>
            </a:pPr>
            <a:r>
              <a:rPr lang="uk-UA" altLang="uk-UA" dirty="0">
                <a:latin typeface="Times New Roman" panose="02020603050405020304" pitchFamily="18" charset="0"/>
                <a:cs typeface="Times New Roman" panose="02020603050405020304" pitchFamily="18" charset="0"/>
              </a:rPr>
              <a:t> забезпечення інноваційної діяльності компанії;</a:t>
            </a:r>
            <a:endParaRPr lang="uk-UA" altLang="uk-U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uk-UA" altLang="uk-UA" dirty="0">
                <a:latin typeface="Times New Roman" panose="02020603050405020304" pitchFamily="18" charset="0"/>
                <a:cs typeface="Times New Roman" panose="02020603050405020304" pitchFamily="18" charset="0"/>
              </a:rPr>
              <a:t> забезпечення розвитку компанії;</a:t>
            </a:r>
            <a:endParaRPr lang="uk-UA" altLang="uk-U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uk-UA" altLang="uk-UA" dirty="0">
                <a:latin typeface="Times New Roman" panose="02020603050405020304" pitchFamily="18" charset="0"/>
                <a:cs typeface="Times New Roman" panose="02020603050405020304" pitchFamily="18" charset="0"/>
              </a:rPr>
              <a:t>забезпечення операційної діяльності компанії;</a:t>
            </a:r>
            <a:endParaRPr lang="uk-UA" altLang="uk-U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uk-UA" altLang="uk-UA" dirty="0">
                <a:latin typeface="Times New Roman" panose="02020603050405020304" pitchFamily="18" charset="0"/>
                <a:cs typeface="Times New Roman" panose="02020603050405020304" pitchFamily="18" charset="0"/>
              </a:rPr>
              <a:t>підвищення ефективності роботи компанії;</a:t>
            </a:r>
            <a:endParaRPr lang="uk-UA" altLang="uk-U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uk-UA" altLang="uk-UA" dirty="0">
                <a:latin typeface="Times New Roman" panose="02020603050405020304" pitchFamily="18" charset="0"/>
                <a:cs typeface="Times New Roman" panose="02020603050405020304" pitchFamily="18" charset="0"/>
              </a:rPr>
              <a:t>підвищення ефективності розподілу бюджетів за групами проєктів</a:t>
            </a:r>
            <a:endParaRPr lang="uk-UA" altLang="uk-UA"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Содержимое 2"/>
          <p:cNvSpPr>
            <a:spLocks noGrp="1"/>
          </p:cNvSpPr>
          <p:nvPr>
            <p:ph idx="1"/>
          </p:nvPr>
        </p:nvSpPr>
        <p:spPr>
          <a:xfrm>
            <a:off x="457200" y="428625"/>
            <a:ext cx="8229600" cy="5697538"/>
          </a:xfrm>
        </p:spPr>
        <p:txBody>
          <a:bodyPr vert="horz" wrap="square" lIns="91440" tIns="45720" rIns="91440" bIns="45720" anchor="t" anchorCtr="0"/>
          <a:p>
            <a:pPr algn="just">
              <a:buNone/>
            </a:pPr>
            <a:r>
              <a:rPr lang="uk-UA" altLang="uk-UA" sz="2800" dirty="0">
                <a:latin typeface="Times New Roman" panose="02020603050405020304" pitchFamily="18" charset="0"/>
                <a:cs typeface="Times New Roman" panose="02020603050405020304" pitchFamily="18" charset="0"/>
              </a:rPr>
              <a:t>	</a:t>
            </a:r>
            <a:r>
              <a:rPr lang="uk-UA" altLang="uk-UA" sz="2800" b="1" i="1" u="sng" dirty="0">
                <a:latin typeface="Times New Roman" panose="02020603050405020304" pitchFamily="18" charset="0"/>
                <a:cs typeface="Times New Roman" panose="02020603050405020304" pitchFamily="18" charset="0"/>
              </a:rPr>
              <a:t>Принципи портфельного управління (ППУ) –</a:t>
            </a:r>
            <a:br>
              <a:rPr lang="uk-UA" altLang="uk-UA" sz="2800" b="1" i="1" u="sng" dirty="0">
                <a:latin typeface="Times New Roman" panose="02020603050405020304" pitchFamily="18" charset="0"/>
                <a:cs typeface="Times New Roman" panose="02020603050405020304" pitchFamily="18" charset="0"/>
              </a:rPr>
            </a:br>
            <a:r>
              <a:rPr lang="uk-UA" altLang="uk-UA" sz="2800" b="1" i="1" u="sng" dirty="0">
                <a:latin typeface="Times New Roman" panose="02020603050405020304" pitchFamily="18" charset="0"/>
                <a:cs typeface="Times New Roman" panose="02020603050405020304" pitchFamily="18" charset="0"/>
              </a:rPr>
              <a:t>набір базових орієнтирів для відповіді питання:</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 Де допустимі складнокеровані, але важливі бізнесу проєкту і де – непривабливі бізнесу, але потрібні?</a:t>
            </a:r>
            <a:endParaRPr lang="uk-UA" altLang="uk-UA" sz="2800" dirty="0">
              <a:latin typeface="Times New Roman" panose="02020603050405020304" pitchFamily="18" charset="0"/>
              <a:cs typeface="Times New Roman" panose="02020603050405020304" pitchFamily="18" charset="0"/>
            </a:endParaRPr>
          </a:p>
          <a:p>
            <a:pPr algn="just">
              <a:buNone/>
            </a:pPr>
            <a:r>
              <a:rPr lang="uk-UA" altLang="uk-UA" sz="2800" dirty="0">
                <a:latin typeface="Times New Roman" panose="02020603050405020304" pitchFamily="18" charset="0"/>
                <a:cs typeface="Times New Roman" panose="02020603050405020304" pitchFamily="18" charset="0"/>
              </a:rPr>
              <a:t>    - Чи може компанія виконувати кілька</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паралельних невідкладних проєктів одночасно?</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 Чи можливе виконання проєктів, які не</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забезпечують швидке повернення інвестицій, але</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приносять якісні вигоди?</a:t>
            </a:r>
            <a:endParaRPr lang="uk-UA" altLang="uk-UA" sz="2800" dirty="0">
              <a:latin typeface="Times New Roman" panose="02020603050405020304" pitchFamily="18" charset="0"/>
              <a:cs typeface="Times New Roman" panose="02020603050405020304" pitchFamily="18" charset="0"/>
            </a:endParaRPr>
          </a:p>
          <a:p>
            <a:pPr algn="just">
              <a:buNone/>
            </a:pPr>
            <a:r>
              <a:rPr lang="uk-UA" altLang="uk-UA" sz="2800" dirty="0">
                <a:latin typeface="Times New Roman" panose="02020603050405020304" pitchFamily="18" charset="0"/>
                <a:cs typeface="Times New Roman" panose="02020603050405020304" pitchFamily="18" charset="0"/>
              </a:rPr>
              <a:t>    - Варто фокусуватися на інноваціях чи потрібно</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розширювати і модернізувати існуючі технології?</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 Які фактори визначають привабливість та</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керованість проєктів?</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Заголовок 1"/>
          <p:cNvSpPr>
            <a:spLocks noGrp="1"/>
          </p:cNvSpPr>
          <p:nvPr>
            <p:ph type="title"/>
          </p:nvPr>
        </p:nvSpPr>
        <p:spPr/>
        <p:txBody>
          <a:bodyPr vert="horz" wrap="square" lIns="91440" tIns="45720" rIns="91440" bIns="45720" anchor="ctr" anchorCtr="0"/>
          <a:p>
            <a:r>
              <a:rPr lang="uk-UA" altLang="uk-UA" dirty="0"/>
              <a:t>Життєвий цикл портфеля проєктів</a:t>
            </a:r>
            <a:endParaRPr lang="ru-RU" altLang="uk-UA" dirty="0"/>
          </a:p>
        </p:txBody>
      </p:sp>
      <p:graphicFrame>
        <p:nvGraphicFramePr>
          <p:cNvPr id="4" name="Содержимое 3"/>
          <p:cNvGraphicFramePr>
            <a:graphicFrameLocks noGrp="1"/>
          </p:cNvGraphicFramePr>
          <p:nvPr>
            <p:ph idx="1"/>
          </p:nvPr>
        </p:nvGraphicFramePr>
        <p:xfrm>
          <a:off x="457200" y="1600200"/>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ctrTitle"/>
          </p:nvPr>
        </p:nvSpPr>
        <p:spPr/>
        <p:txBody>
          <a:bodyPr vert="horz" wrap="square" lIns="91440" tIns="45720" rIns="91440" bIns="45720" anchor="ctr" anchorCtr="0"/>
          <a:p>
            <a:pPr eaLnBrk="1" hangingPunct="1">
              <a:buClrTx/>
              <a:buSzTx/>
              <a:buFontTx/>
            </a:pPr>
            <a:r>
              <a:rPr lang="ru-RU" altLang="uk-UA" sz="4000" dirty="0"/>
              <a:t> </a:t>
            </a:r>
            <a:br>
              <a:rPr lang="ru-RU" altLang="uk-UA" sz="4000" dirty="0"/>
            </a:br>
            <a:r>
              <a:rPr lang="uk-UA" altLang="uk-UA" sz="4000" dirty="0"/>
              <a:t>Формування портфеля проєктів</a:t>
            </a:r>
            <a:endParaRPr lang="ru-RU" altLang="uk-UA"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a:xfrm>
            <a:off x="457200" y="620713"/>
            <a:ext cx="8229600" cy="5505450"/>
          </a:xfrm>
        </p:spPr>
        <p:txBody>
          <a:bodyPr vert="horz" wrap="square" lIns="91440" tIns="45720" rIns="91440" bIns="45720" anchor="t" anchorCtr="0"/>
          <a:p>
            <a:pPr marL="0" indent="0" algn="just" eaLnBrk="1" hangingPunct="1">
              <a:buNone/>
            </a:pPr>
            <a:r>
              <a:rPr lang="ru-RU" altLang="uk-UA" sz="2400" dirty="0"/>
              <a:t>Управління портфелями передбачає забезпечення перегляду проєктів і програм із метою встановлення пріоритетів при розподілі ресурсів і відповідності портфеля стратегіям організації. </a:t>
            </a:r>
            <a:endParaRPr lang="ru-RU" altLang="uk-UA" sz="2400" dirty="0"/>
          </a:p>
          <a:p>
            <a:pPr marL="0" indent="0" algn="just" eaLnBrk="1" hangingPunct="1">
              <a:buNone/>
            </a:pPr>
            <a:r>
              <a:rPr lang="ru-RU" altLang="uk-UA" sz="2400" dirty="0"/>
              <a:t>Основне завдання полягає в тому, щоб здійснювати управління портфелем поряд із постійним розвитком стратегії бізнесу для отримання максимальної цінності з інвестицій. </a:t>
            </a:r>
            <a:endParaRPr lang="ru-RU" altLang="uk-UA" sz="2400" dirty="0"/>
          </a:p>
          <a:p>
            <a:pPr marL="0" indent="0" algn="just" eaLnBrk="1" hangingPunct="1">
              <a:buNone/>
            </a:pPr>
            <a:r>
              <a:rPr lang="ru-RU" altLang="uk-UA" sz="2400" dirty="0"/>
              <a:t>Сучасний стан менеджменту свідчить про перехід від економіки показників до економіки цінностей. Відповідно до японського стандарту Р2М </a:t>
            </a:r>
            <a:r>
              <a:rPr lang="ru-RU" altLang="uk-UA" sz="2400" b="1" dirty="0"/>
              <a:t>проєкт</a:t>
            </a:r>
            <a:r>
              <a:rPr lang="ru-RU" altLang="uk-UA" sz="2400" dirty="0"/>
              <a:t> − це зобов’язання створити цінності, зумовлене специфічною місією організації. В сучасній методології головна ідея управління проєктами і програмами – це створення нової цінності через реалізацію стратегії в програмах і проєктах. </a:t>
            </a:r>
            <a:endParaRPr lang="ru-RU" altLang="uk-UA"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Объект 2"/>
          <p:cNvSpPr>
            <a:spLocks noGrp="1"/>
          </p:cNvSpPr>
          <p:nvPr>
            <p:ph idx="1"/>
          </p:nvPr>
        </p:nvSpPr>
        <p:spPr>
          <a:xfrm>
            <a:off x="468313" y="188913"/>
            <a:ext cx="8229600" cy="5576887"/>
          </a:xfrm>
        </p:spPr>
        <p:txBody>
          <a:bodyPr vert="horz" wrap="square" lIns="91440" tIns="45720" rIns="91440" bIns="45720" anchor="t" anchorCtr="0"/>
          <a:p>
            <a:pPr marL="0" indent="0" algn="just">
              <a:buNone/>
            </a:pPr>
            <a:r>
              <a:rPr lang="ru-RU" altLang="uk-UA" sz="2400" dirty="0"/>
              <a:t>	У системі знань РМІ управління портфелем проєктів представлене двома групами процесів: </a:t>
            </a:r>
            <a:endParaRPr lang="ru-RU" altLang="uk-UA" sz="2400" dirty="0"/>
          </a:p>
          <a:p>
            <a:pPr marL="0" indent="0" algn="just">
              <a:buNone/>
            </a:pPr>
            <a:r>
              <a:rPr lang="ru-RU" altLang="uk-UA" sz="2400" dirty="0"/>
              <a:t>• </a:t>
            </a:r>
            <a:r>
              <a:rPr lang="ru-RU" altLang="uk-UA" sz="2400" b="1" dirty="0"/>
              <a:t>група процесів вирівнювання</a:t>
            </a:r>
            <a:r>
              <a:rPr lang="ru-RU" altLang="uk-UA" sz="2400" dirty="0"/>
              <a:t> − включає елементи управління портфелем, що відносять компоненти портфеля до певних категорій і піддають оцінці з метою їхнього включення / виключення до складу портфеля; </a:t>
            </a:r>
            <a:endParaRPr lang="ru-RU" altLang="uk-UA" sz="2400" dirty="0"/>
          </a:p>
          <a:p>
            <a:pPr marL="0" indent="0" algn="just">
              <a:buNone/>
            </a:pPr>
            <a:r>
              <a:rPr lang="ru-RU" altLang="uk-UA" sz="2400" dirty="0"/>
              <a:t>• </a:t>
            </a:r>
            <a:r>
              <a:rPr lang="ru-RU" altLang="uk-UA" sz="2400" b="1" dirty="0"/>
              <a:t>група процесів моніторингу і контролю </a:t>
            </a:r>
            <a:r>
              <a:rPr lang="ru-RU" altLang="uk-UA" sz="2400" dirty="0"/>
              <a:t>– заснована на ключових індикаторах діяльності, за допомогою яких періодично вирівнюються компоненти портфеля щодо стратегічних цілей. </a:t>
            </a:r>
            <a:endParaRPr lang="ru-RU" altLang="uk-UA" sz="2400" dirty="0"/>
          </a:p>
          <a:p>
            <a:pPr marL="0" indent="0" algn="just">
              <a:buNone/>
            </a:pPr>
            <a:r>
              <a:rPr lang="ru-RU" altLang="uk-UA" sz="2400" dirty="0"/>
              <a:t>Для того, щоб портфель проєктів створював нові цінності, організація повинна розпізнати, чого очікують стейкхолдери проєкту і в чому полягають передбачувані істотні цінності, провести їх кількісну оцінку, потім об’єднати досвід, інформацію, дані та інші ресурси, якими організація володіє, щоб створити та одержати заплановану цінність.</a:t>
            </a:r>
            <a:endParaRPr lang="ru-RU" altLang="uk-UA"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Заголовок 1"/>
          <p:cNvSpPr>
            <a:spLocks noGrp="1"/>
          </p:cNvSpPr>
          <p:nvPr>
            <p:ph type="title"/>
          </p:nvPr>
        </p:nvSpPr>
        <p:spPr>
          <a:xfrm>
            <a:off x="26988" y="28575"/>
            <a:ext cx="8856662" cy="1143000"/>
          </a:xfrm>
        </p:spPr>
        <p:txBody>
          <a:bodyPr vert="horz" wrap="square" lIns="91440" tIns="45720" rIns="91440" bIns="45720" anchor="ctr" anchorCtr="0"/>
          <a:p>
            <a:r>
              <a:rPr lang="ru-RU" altLang="uk-UA" sz="2800" b="1" dirty="0"/>
              <a:t>Блок-схема алгоритму формування портфеля проєктів на базі ціннісно- орієнтованого підходу </a:t>
            </a:r>
            <a:endParaRPr lang="ru-RU" altLang="uk-UA" sz="2800" b="1" dirty="0"/>
          </a:p>
        </p:txBody>
      </p:sp>
      <p:pic>
        <p:nvPicPr>
          <p:cNvPr id="48131" name="Picture 2"/>
          <p:cNvPicPr>
            <a:picLocks noChangeAspect="1"/>
          </p:cNvPicPr>
          <p:nvPr/>
        </p:nvPicPr>
        <p:blipFill>
          <a:blip r:embed="rId1"/>
          <a:stretch>
            <a:fillRect/>
          </a:stretch>
        </p:blipFill>
        <p:spPr>
          <a:xfrm>
            <a:off x="2995613" y="1133475"/>
            <a:ext cx="3152775" cy="572452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Заголовок 1"/>
          <p:cNvSpPr>
            <a:spLocks noGrp="1"/>
          </p:cNvSpPr>
          <p:nvPr>
            <p:ph type="title"/>
          </p:nvPr>
        </p:nvSpPr>
        <p:spPr>
          <a:xfrm>
            <a:off x="17463" y="-315912"/>
            <a:ext cx="8929687" cy="1143000"/>
          </a:xfrm>
        </p:spPr>
        <p:txBody>
          <a:bodyPr vert="horz" wrap="square" lIns="91440" tIns="45720" rIns="91440" bIns="45720" anchor="ctr" anchorCtr="0"/>
          <a:p>
            <a:r>
              <a:rPr lang="ru-RU" altLang="uk-UA" sz="3200" b="1" dirty="0"/>
              <a:t>Процеси управління портфелем проєктів</a:t>
            </a:r>
            <a:endParaRPr lang="ru-RU" altLang="uk-UA" sz="3200" b="1" dirty="0"/>
          </a:p>
        </p:txBody>
      </p:sp>
      <p:pic>
        <p:nvPicPr>
          <p:cNvPr id="49155" name="Picture 2"/>
          <p:cNvPicPr>
            <a:picLocks noChangeAspect="1"/>
          </p:cNvPicPr>
          <p:nvPr/>
        </p:nvPicPr>
        <p:blipFill>
          <a:blip r:embed="rId1"/>
          <a:stretch>
            <a:fillRect/>
          </a:stretch>
        </p:blipFill>
        <p:spPr>
          <a:xfrm>
            <a:off x="746125" y="660400"/>
            <a:ext cx="7396163" cy="2552700"/>
          </a:xfrm>
          <a:prstGeom prst="rect">
            <a:avLst/>
          </a:prstGeom>
          <a:noFill/>
          <a:ln w="9525">
            <a:noFill/>
          </a:ln>
        </p:spPr>
      </p:pic>
      <p:pic>
        <p:nvPicPr>
          <p:cNvPr id="49156" name="Picture 4"/>
          <p:cNvPicPr>
            <a:picLocks noChangeAspect="1"/>
          </p:cNvPicPr>
          <p:nvPr/>
        </p:nvPicPr>
        <p:blipFill>
          <a:blip r:embed="rId2"/>
          <a:stretch>
            <a:fillRect/>
          </a:stretch>
        </p:blipFill>
        <p:spPr>
          <a:xfrm>
            <a:off x="822325" y="3213100"/>
            <a:ext cx="7319963" cy="287972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ChangeAspect="1"/>
          </p:cNvPicPr>
          <p:nvPr/>
        </p:nvPicPr>
        <p:blipFill>
          <a:blip r:embed="rId1"/>
          <a:stretch>
            <a:fillRect/>
          </a:stretch>
        </p:blipFill>
        <p:spPr>
          <a:xfrm>
            <a:off x="309563" y="1341438"/>
            <a:ext cx="8445500" cy="331152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Заголовок 1"/>
          <p:cNvSpPr>
            <a:spLocks noGrp="1"/>
          </p:cNvSpPr>
          <p:nvPr>
            <p:ph type="title"/>
          </p:nvPr>
        </p:nvSpPr>
        <p:spPr>
          <a:xfrm>
            <a:off x="468313" y="115888"/>
            <a:ext cx="8229600" cy="1143000"/>
          </a:xfrm>
        </p:spPr>
        <p:txBody>
          <a:bodyPr vert="horz" wrap="square" lIns="91440" tIns="45720" rIns="91440" bIns="45720" anchor="ctr" anchorCtr="0"/>
          <a:p>
            <a:r>
              <a:rPr lang="uk-UA" altLang="uk-UA" sz="3600" b="1" dirty="0"/>
              <a:t>Етапи формування портфеля проєктів</a:t>
            </a:r>
            <a:endParaRPr lang="ru-RU" altLang="uk-UA" sz="3600" b="1" dirty="0"/>
          </a:p>
        </p:txBody>
      </p:sp>
      <p:sp>
        <p:nvSpPr>
          <p:cNvPr id="51203" name="Объект 2"/>
          <p:cNvSpPr>
            <a:spLocks noGrp="1"/>
          </p:cNvSpPr>
          <p:nvPr>
            <p:ph idx="1"/>
          </p:nvPr>
        </p:nvSpPr>
        <p:spPr>
          <a:xfrm>
            <a:off x="250825" y="1268413"/>
            <a:ext cx="8642350" cy="4857750"/>
          </a:xfrm>
        </p:spPr>
        <p:txBody>
          <a:bodyPr vert="horz" wrap="square" lIns="91440" tIns="45720" rIns="91440" bIns="45720" anchor="t" anchorCtr="0"/>
          <a:p>
            <a:r>
              <a:rPr lang="ru-RU" altLang="uk-UA" sz="2400" b="1" dirty="0"/>
              <a:t>Етап 1. Ідентифікація компонентів портфеля. </a:t>
            </a:r>
            <a:r>
              <a:rPr lang="ru-RU" altLang="uk-UA" sz="2400" dirty="0"/>
              <a:t>Формується список потенційних компонентів портфеля. Компонентами портфеля можуть бути ініціативи, проєкти, програми, субпортфелі. Проводиться аналіз компонентів портфеля на відповідність стратегії </a:t>
            </a:r>
            <a:endParaRPr lang="ru-RU" altLang="uk-UA" sz="2400" dirty="0"/>
          </a:p>
          <a:p>
            <a:r>
              <a:rPr lang="ru-RU" altLang="uk-UA" sz="2400" b="1" dirty="0"/>
              <a:t>Етап 2. Групування проєктів. </a:t>
            </a:r>
            <a:r>
              <a:rPr lang="ru-RU" altLang="uk-UA" sz="2400" dirty="0"/>
              <a:t>проєкти об’єднуються в групи відповідно до чотирьох шаблонів А, В С та </a:t>
            </a:r>
            <a:r>
              <a:rPr lang="en-US" altLang="uk-UA" sz="2400" dirty="0"/>
              <a:t>D, </a:t>
            </a:r>
            <a:r>
              <a:rPr lang="ru-RU" altLang="uk-UA" sz="2400" dirty="0"/>
              <a:t>що характеризують робочі процеси, управлінські структури, командний інтелект та інформаційні технології. проєкти однієї категорії портфеля мають відповідний набір критеріїв. Розбиття проєктів на групи дозволяє зробити управління портфелем прозорішим, певним чином пов’язавши проєкти з конкретними цілями. </a:t>
            </a:r>
            <a:endParaRPr lang="ru-RU" altLang="uk-UA"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Прямоугольник 1"/>
          <p:cNvSpPr/>
          <p:nvPr/>
        </p:nvSpPr>
        <p:spPr>
          <a:xfrm>
            <a:off x="684213" y="476250"/>
            <a:ext cx="8135937" cy="52622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457200" algn="just">
              <a:spcBef>
                <a:spcPts val="1200"/>
              </a:spcBef>
              <a:buNone/>
            </a:pPr>
            <a:r>
              <a:rPr lang="uk-UA" altLang="uk-UA" sz="2400" b="1" i="1" dirty="0">
                <a:latin typeface="Times New Roman" panose="02020603050405020304" pitchFamily="18" charset="0"/>
              </a:rPr>
              <a:t>Переваги управління портфелем проєктів</a:t>
            </a:r>
            <a:r>
              <a:rPr lang="uk-UA" altLang="uk-UA" sz="2400" dirty="0">
                <a:latin typeface="Times New Roman" panose="02020603050405020304" pitchFamily="18" charset="0"/>
              </a:rPr>
              <a:t> полягають у визначенні найбільш вигідних для компанії шляхів розвитку, з урахуванням фінансових обмежень; чіткості у реалізації стратегічних планів і досягнень стратегічних цілей, скорочення витрат ресурсів компанії на непотрібні проєкти, підвищення ефективності використання ресурсів на наявних витратах.</a:t>
            </a:r>
            <a:endParaRPr lang="uk-UA" altLang="uk-UA" sz="2400" b="1" dirty="0"/>
          </a:p>
          <a:p>
            <a:pPr marL="0" lvl="0" indent="457200" algn="just">
              <a:spcBef>
                <a:spcPct val="0"/>
              </a:spcBef>
              <a:buNone/>
            </a:pPr>
            <a:r>
              <a:rPr lang="uk-UA" altLang="uk-UA" sz="2400" b="1" i="1" dirty="0">
                <a:solidFill>
                  <a:srgbClr val="000000"/>
                </a:solidFill>
                <a:latin typeface="Times New Roman" panose="02020603050405020304" pitchFamily="18" charset="0"/>
                <a:cs typeface="Times New Roman" panose="02020603050405020304" pitchFamily="18" charset="0"/>
              </a:rPr>
              <a:t>Кінцевим завданням будь-якого проєкту або сукупності проєктів</a:t>
            </a:r>
            <a:r>
              <a:rPr lang="uk-UA" altLang="uk-UA" sz="2400" dirty="0">
                <a:solidFill>
                  <a:srgbClr val="000000"/>
                </a:solidFill>
                <a:latin typeface="Times New Roman" panose="02020603050405020304" pitchFamily="18" charset="0"/>
                <a:cs typeface="Times New Roman" panose="02020603050405020304" pitchFamily="18" charset="0"/>
              </a:rPr>
              <a:t> є отримання певного результату за мінімальних витрат ресурсів і часу. </a:t>
            </a:r>
            <a:endParaRPr lang="uk-UA" altLang="uk-UA" sz="2400" dirty="0">
              <a:latin typeface="Times New Roman" panose="02020603050405020304" pitchFamily="18" charset="0"/>
              <a:cs typeface="Times New Roman" panose="02020603050405020304" pitchFamily="18" charset="0"/>
            </a:endParaRPr>
          </a:p>
          <a:p>
            <a:pPr marL="0" lvl="0" indent="457200" algn="just">
              <a:spcBef>
                <a:spcPct val="0"/>
              </a:spcBef>
              <a:buNone/>
            </a:pPr>
            <a:r>
              <a:rPr lang="uk-UA" altLang="uk-UA" sz="2400" b="1" i="1" dirty="0">
                <a:latin typeface="Times New Roman" panose="02020603050405020304" pitchFamily="18" charset="0"/>
                <a:cs typeface="Times New Roman" panose="02020603050405020304" pitchFamily="18" charset="0"/>
              </a:rPr>
              <a:t>Процес управління портфелем проєктів</a:t>
            </a:r>
            <a:r>
              <a:rPr lang="uk-UA" altLang="uk-UA" sz="2400" i="1" dirty="0">
                <a:latin typeface="Times New Roman" panose="02020603050405020304" pitchFamily="18" charset="0"/>
                <a:cs typeface="Times New Roman" panose="02020603050405020304" pitchFamily="18" charset="0"/>
              </a:rPr>
              <a:t> − це циклічний процес  вибору  та  управління  оптимальним  набором  проєктно-орієнтованих інвестицій, що дають максимальну корисність. </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3"/>
          <p:cNvSpPr>
            <a:spLocks noGrp="1"/>
          </p:cNvSpPr>
          <p:nvPr>
            <p:ph idx="1"/>
          </p:nvPr>
        </p:nvSpPr>
        <p:spPr>
          <a:xfrm>
            <a:off x="395288" y="404813"/>
            <a:ext cx="8208962" cy="5111750"/>
          </a:xfrm>
        </p:spPr>
        <p:txBody>
          <a:bodyPr vert="horz" wrap="square" lIns="91440" tIns="45720" rIns="91440" bIns="45720" anchor="t" anchorCtr="0"/>
          <a:p>
            <a:pPr marL="0" indent="0" algn="just" eaLnBrk="1" hangingPunct="1">
              <a:lnSpc>
                <a:spcPct val="80000"/>
              </a:lnSpc>
              <a:buNone/>
            </a:pPr>
            <a:r>
              <a:rPr lang="ru-RU" altLang="uk-UA" sz="2400" b="1" dirty="0"/>
              <a:t>	Етап 3. Оцінка та відбір проєктів. </a:t>
            </a:r>
            <a:r>
              <a:rPr lang="ru-RU" altLang="uk-UA" sz="2400" dirty="0"/>
              <a:t>На даному етапі розробляються критерії і зважені показники для кожної групи проєктів. Завдання оцінки і відбору проєктів у портфель засноване на кількісному аналізі проєктів портфеля. проєкти кожної групи мають відповідний набір критеріїв, при цьому оцінки можуть ґрунтуватися на системі умовних метрик або вагів. Методи якісного і кількісного аналізу дозволяють добитися включення в портфель лише значимих і вигідних для компанії проєктів, що відповідають її стратегічним цілям. Кількісний аналіз призначений для ранжування пріоритетів проєктів з точки зору їх цінності для компанії. Результатом етапу відбору і оцінки є перелік проєктів, що рекомендуються для включення в портфель. </a:t>
            </a:r>
            <a:endParaRPr lang="ru-RU" altLang="uk-UA" sz="23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p:cNvSpPr>
          <p:nvPr>
            <p:ph idx="1"/>
          </p:nvPr>
        </p:nvSpPr>
        <p:spPr>
          <a:xfrm>
            <a:off x="250825" y="188913"/>
            <a:ext cx="8713788" cy="4425950"/>
          </a:xfrm>
        </p:spPr>
        <p:txBody>
          <a:bodyPr vert="horz" wrap="square" lIns="91440" tIns="45720" rIns="91440" bIns="45720" anchor="t" anchorCtr="0"/>
          <a:p>
            <a:pPr marL="0" indent="0" algn="just" eaLnBrk="1" hangingPunct="1">
              <a:buNone/>
            </a:pPr>
            <a:r>
              <a:rPr lang="ru-RU" altLang="uk-UA" sz="2400" b="1" dirty="0"/>
              <a:t>	Етап 4. Визначення пріоритетів проєктів у портфелі. </a:t>
            </a:r>
            <a:r>
              <a:rPr lang="ru-RU" altLang="uk-UA" sz="2400" dirty="0"/>
              <a:t>проєкти, відібрані на етапі якісного і кількісного аналізу, ранжируються за встановленими критеріями, що характеризують, наприклад, важливість і терміновість реалізації. На основі значення цих критеріїв визначається рейтинг компонентів у групі портфеля. Пріоритети проєктів усередині групи можуть бути розставлені на основі зіставлення значень показників цінності і привабливості проєкту із загальним значенням вибраних показників по групі портфеля, або по всьому портфелю. Набори показників для зіставлення можуть відповідати набору, використовуваному на етапі кількісного аналізу проєктів. Визначення пріоритетів проєктів портфеля на основі відповідних критеріїв дозволяє виділити ті проєкти, які принесуть найбільшу вигоду для компанії, значимі для результатів реалізації всього портфеля або найбільш адаптовані до впливу зовнішніх умов. </a:t>
            </a:r>
            <a:endParaRPr lang="ru-RU" altLang="uk-UA"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xfrm>
            <a:off x="611188" y="549275"/>
            <a:ext cx="7993062" cy="4895850"/>
          </a:xfrm>
        </p:spPr>
        <p:txBody>
          <a:bodyPr vert="horz" wrap="square" lIns="91440" tIns="45720" rIns="91440" bIns="45720" anchor="t" anchorCtr="0"/>
          <a:p>
            <a:pPr marL="0" indent="0" algn="just" eaLnBrk="1" hangingPunct="1">
              <a:lnSpc>
                <a:spcPct val="80000"/>
              </a:lnSpc>
              <a:buNone/>
            </a:pPr>
            <a:r>
              <a:rPr lang="ru-RU" altLang="uk-UA" sz="2400" b="1" dirty="0"/>
              <a:t>Етап 5. Балансування портфеля. </a:t>
            </a:r>
            <a:endParaRPr lang="ru-RU" altLang="uk-UA" sz="2400" b="1" dirty="0"/>
          </a:p>
          <a:p>
            <a:pPr marL="0" indent="0" algn="just" eaLnBrk="1" hangingPunct="1">
              <a:lnSpc>
                <a:spcPct val="80000"/>
              </a:lnSpc>
              <a:buNone/>
            </a:pPr>
            <a:endParaRPr lang="ru-RU" altLang="uk-UA" sz="2400" dirty="0"/>
          </a:p>
          <a:p>
            <a:pPr marL="0" indent="0" algn="just" eaLnBrk="1" hangingPunct="1">
              <a:lnSpc>
                <a:spcPct val="80000"/>
              </a:lnSpc>
              <a:buNone/>
            </a:pPr>
            <a:r>
              <a:rPr lang="ru-RU" altLang="uk-UA" sz="2400" dirty="0"/>
              <a:t>Метою балансування портфеля є оптимальний розподіл інвестицій за проекціями портфеля. В результаті виконання балансування в портфелі повинна збільшитися частка інвестицій у проєкти з високою цінністю для бізнесу, знизитися частка інвестицій у проєкти з високими ризиками та витратами. При балансуванні портфеля також важливо розглядати всі проєкти з урахуванням їх відповідності стратегічним цілям компанії. Початковим кроком при балансуванні портфеля є визначення взаємозв’язків виконання проєктів відповідно до логіки формування цілісного рішення і мінімізації витрат. </a:t>
            </a:r>
            <a:endParaRPr lang="ru-RU" altLang="uk-UA"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xfrm>
            <a:off x="468313" y="-171450"/>
            <a:ext cx="8229600" cy="1143000"/>
          </a:xfrm>
        </p:spPr>
        <p:txBody>
          <a:bodyPr vert="horz" wrap="square" lIns="91440" tIns="45720" rIns="91440" bIns="45720" anchor="ctr" anchorCtr="0"/>
          <a:p>
            <a:pPr eaLnBrk="1" hangingPunct="1"/>
            <a:r>
              <a:rPr lang="ru-RU" altLang="uk-UA" sz="2800" b="1" dirty="0"/>
              <a:t>Приклад балансування портфеля проєктів</a:t>
            </a:r>
            <a:endParaRPr lang="ru-RU" altLang="uk-UA" sz="2800" b="1" dirty="0"/>
          </a:p>
        </p:txBody>
      </p:sp>
      <p:sp>
        <p:nvSpPr>
          <p:cNvPr id="55299" name="Rectangle 3"/>
          <p:cNvSpPr>
            <a:spLocks noGrp="1"/>
          </p:cNvSpPr>
          <p:nvPr>
            <p:ph idx="1"/>
          </p:nvPr>
        </p:nvSpPr>
        <p:spPr>
          <a:xfrm>
            <a:off x="250825" y="2420938"/>
            <a:ext cx="8569325" cy="4103687"/>
          </a:xfrm>
        </p:spPr>
        <p:txBody>
          <a:bodyPr vert="horz" wrap="square" lIns="91440" tIns="45720" rIns="91440" bIns="45720" anchor="t" anchorCtr="0"/>
          <a:p>
            <a:pPr marL="0" indent="0" algn="just" eaLnBrk="1" hangingPunct="1">
              <a:lnSpc>
                <a:spcPct val="80000"/>
              </a:lnSpc>
              <a:buNone/>
            </a:pPr>
            <a:r>
              <a:rPr lang="ru-RU" altLang="uk-UA" sz="2400" dirty="0"/>
              <a:t>Із наведеного прикладу зрозуміло, що найбільшу частку в сукупному портфелі займають високоризикові проєкти групи В із значним обсягом інвестицій, але найменшою цінністю для бізнесу. У зв’язку з цим рекомендується понизити інвестиції до цієї групи. проєкти групи С також позв’язані з високими ризиками і витратами на їх виконання, але при цьому проєкти даної групи є надзвичайно важливими для компанії, підтвердженням чого є висока вага проєктів групи за критерієм цінності. У цьому випадку для балансу необхідно додати в групу С інші проєкти з помірними ризиками і значним комерційним ефектом, що досягається в короткий термін. </a:t>
            </a:r>
            <a:endParaRPr lang="ru-RU" altLang="uk-UA" sz="2400" dirty="0"/>
          </a:p>
        </p:txBody>
      </p:sp>
      <p:pic>
        <p:nvPicPr>
          <p:cNvPr id="55300" name="Picture 4"/>
          <p:cNvPicPr>
            <a:picLocks noChangeAspect="1"/>
          </p:cNvPicPr>
          <p:nvPr/>
        </p:nvPicPr>
        <p:blipFill>
          <a:blip r:embed="rId1"/>
          <a:stretch>
            <a:fillRect/>
          </a:stretch>
        </p:blipFill>
        <p:spPr>
          <a:xfrm>
            <a:off x="755650" y="692150"/>
            <a:ext cx="7848600" cy="1612900"/>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179388" y="274638"/>
            <a:ext cx="8785225" cy="1143000"/>
          </a:xfrm>
        </p:spPr>
        <p:txBody>
          <a:bodyPr vert="horz" wrap="square" lIns="91440" tIns="45720" rIns="91440" bIns="45720" anchor="ctr" anchorCtr="0"/>
          <a:p>
            <a:pPr algn="just" eaLnBrk="1" hangingPunct="1"/>
            <a:r>
              <a:rPr lang="uk-UA" altLang="uk-UA" sz="2000" dirty="0"/>
              <a:t>Наприклад, на малюнку наводиться аналітичний зріз по проєктам однієї з груп портфеля при зіставленні параметрів Цінність (вертикальна вісь) - Ризики (горизонтальна вісь) - Витрати (розмір кола) на бульбашкового діаграмі.</a:t>
            </a:r>
            <a:endParaRPr lang="ru-RU" altLang="uk-UA" sz="4000" dirty="0"/>
          </a:p>
        </p:txBody>
      </p:sp>
      <p:pic>
        <p:nvPicPr>
          <p:cNvPr id="56323" name="Picture 5"/>
          <p:cNvPicPr>
            <a:picLocks noChangeAspect="1"/>
          </p:cNvPicPr>
          <p:nvPr/>
        </p:nvPicPr>
        <p:blipFill>
          <a:blip r:embed="rId1"/>
          <a:stretch>
            <a:fillRect/>
          </a:stretch>
        </p:blipFill>
        <p:spPr>
          <a:xfrm>
            <a:off x="1979613" y="5300663"/>
            <a:ext cx="6408737" cy="1400175"/>
          </a:xfrm>
          <a:prstGeom prst="rect">
            <a:avLst/>
          </a:prstGeom>
          <a:noFill/>
          <a:ln w="9525">
            <a:noFill/>
          </a:ln>
        </p:spPr>
      </p:pic>
      <p:pic>
        <p:nvPicPr>
          <p:cNvPr id="56324" name="Picture 5"/>
          <p:cNvPicPr>
            <a:picLocks noChangeAspect="1"/>
          </p:cNvPicPr>
          <p:nvPr/>
        </p:nvPicPr>
        <p:blipFill>
          <a:blip r:embed="rId2"/>
          <a:stretch>
            <a:fillRect/>
          </a:stretch>
        </p:blipFill>
        <p:spPr>
          <a:xfrm>
            <a:off x="1963738" y="1552575"/>
            <a:ext cx="6410325" cy="375285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395288" y="836613"/>
            <a:ext cx="8208962" cy="4392612"/>
          </a:xfrm>
        </p:spPr>
        <p:txBody>
          <a:bodyPr vert="horz" wrap="square" lIns="91440" tIns="45720" rIns="91440" bIns="45720" anchor="t" anchorCtr="0"/>
          <a:p>
            <a:pPr algn="just" eaLnBrk="1" hangingPunct="1">
              <a:lnSpc>
                <a:spcPct val="80000"/>
              </a:lnSpc>
            </a:pPr>
            <a:r>
              <a:rPr lang="ru-RU" altLang="uk-UA" sz="2400" dirty="0"/>
              <a:t>Важливим аспектом балансування портфеля є планування ресурсного забезпечення за компонентами портфеля. При цьому потрібно враховувати моменти часу виникнення потреби у ресурсах для певного проєкту. Планування ресурсного забезпечення портфеля повинно вестися відповідно до встановлених ресурсних обмежень, які є тим лімітом, котрий припустимо використовувати для певного проєкту в періоді. Подібний підхід можливо реалізувати за допомогою відомих програмних засобів, таких як MS Project. У рамках балансування портфеля на основі аналізу логіки черговості компонентів формується і приймається до реалізації поточний портфель проєктів. </a:t>
            </a:r>
            <a:endParaRPr lang="ru-RU" altLang="uk-UA" sz="2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Содержимое 2"/>
          <p:cNvSpPr>
            <a:spLocks noGrp="1"/>
          </p:cNvSpPr>
          <p:nvPr>
            <p:ph idx="1"/>
          </p:nvPr>
        </p:nvSpPr>
        <p:spPr/>
        <p:txBody>
          <a:bodyPr vert="horz" wrap="square" lIns="91440" tIns="45720" rIns="91440" bIns="45720" anchor="t" anchorCtr="0"/>
          <a:p>
            <a:r>
              <a:rPr lang="uk-UA" altLang="uk-UA" sz="2400" dirty="0">
                <a:latin typeface="Times New Roman" panose="02020603050405020304" pitchFamily="18" charset="0"/>
                <a:cs typeface="Times New Roman" panose="02020603050405020304" pitchFamily="18" charset="0"/>
              </a:rPr>
              <a:t>1. Сформувати портфель проєктів (зі сформованого списку поточних проєктів організації з практичної роботи №4).</a:t>
            </a:r>
            <a:endParaRPr lang="ru-RU" altLang="uk-UA" sz="2400" dirty="0">
              <a:latin typeface="Times New Roman" panose="02020603050405020304" pitchFamily="18" charset="0"/>
              <a:cs typeface="Times New Roman" panose="02020603050405020304" pitchFamily="18" charset="0"/>
            </a:endParaRPr>
          </a:p>
          <a:p>
            <a:r>
              <a:rPr lang="uk-UA" altLang="uk-UA" sz="2400" dirty="0">
                <a:latin typeface="Times New Roman" panose="02020603050405020304" pitchFamily="18" charset="0"/>
                <a:cs typeface="Times New Roman" panose="02020603050405020304" pitchFamily="18" charset="0"/>
              </a:rPr>
              <a:t>2. Провести оцінку і відбір «рекомендованих» проєктів для портфеля за допомогою якісного аналізу (графічне представлення). (Див. слайди презентації) </a:t>
            </a:r>
            <a:endParaRPr lang="ru-RU" altLang="uk-UA" sz="2400" dirty="0">
              <a:latin typeface="Times New Roman" panose="02020603050405020304" pitchFamily="18" charset="0"/>
              <a:cs typeface="Times New Roman" panose="02020603050405020304" pitchFamily="18" charset="0"/>
            </a:endParaRPr>
          </a:p>
          <a:p>
            <a:pPr>
              <a:buNone/>
            </a:pPr>
            <a:r>
              <a:rPr lang="uk-UA" altLang="uk-UA" sz="2400" dirty="0">
                <a:latin typeface="Times New Roman" panose="02020603050405020304" pitchFamily="18" charset="0"/>
                <a:cs typeface="Times New Roman" panose="02020603050405020304" pitchFamily="18" charset="0"/>
              </a:rPr>
              <a:t> </a:t>
            </a:r>
            <a:endParaRPr lang="ru-RU" altLang="uk-UA" sz="2400" dirty="0">
              <a:latin typeface="Times New Roman" panose="02020603050405020304" pitchFamily="18" charset="0"/>
              <a:cs typeface="Times New Roman" panose="02020603050405020304" pitchFamily="18" charset="0"/>
            </a:endParaRPr>
          </a:p>
          <a:p>
            <a:r>
              <a:rPr lang="uk-UA" altLang="uk-UA" sz="2400" dirty="0">
                <a:latin typeface="Times New Roman" panose="02020603050405020304" pitchFamily="18" charset="0"/>
                <a:cs typeface="Times New Roman" panose="02020603050405020304" pitchFamily="18" charset="0"/>
              </a:rPr>
              <a:t>* Результати робіт оформити у вигляді Звіту про виконання лабораторних робіт.</a:t>
            </a:r>
            <a:endParaRPr lang="ru-RU" altLang="uk-UA" sz="2400" dirty="0">
              <a:latin typeface="Times New Roman" panose="02020603050405020304" pitchFamily="18" charset="0"/>
              <a:cs typeface="Times New Roman" panose="02020603050405020304" pitchFamily="18" charset="0"/>
            </a:endParaRPr>
          </a:p>
          <a:p>
            <a:endParaRPr lang="ru-RU" altLang="uk-UA" sz="2400" dirty="0">
              <a:latin typeface="Times New Roman" panose="02020603050405020304" pitchFamily="18" charset="0"/>
              <a:ea typeface="Times New Roman" panose="02020603050405020304" pitchFamily="18" charset="0"/>
            </a:endParaRPr>
          </a:p>
        </p:txBody>
      </p:sp>
      <p:sp>
        <p:nvSpPr>
          <p:cNvPr id="58371" name="Заголовок 3"/>
          <p:cNvSpPr>
            <a:spLocks noGrp="1"/>
          </p:cNvSpPr>
          <p:nvPr>
            <p:ph type="title"/>
          </p:nvPr>
        </p:nvSpPr>
        <p:spPr/>
        <p:txBody>
          <a:bodyPr vert="horz" wrap="square" lIns="91440" tIns="45720" rIns="91440" bIns="45720" anchor="ctr" anchorCtr="0"/>
          <a:p>
            <a:r>
              <a:rPr lang="uk-UA" altLang="uk-UA" dirty="0"/>
              <a:t>Практична робота</a:t>
            </a:r>
            <a:endParaRPr lang="ru-RU" altLang="uk-U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Заголовок 1"/>
          <p:cNvSpPr>
            <a:spLocks noGrp="1"/>
          </p:cNvSpPr>
          <p:nvPr>
            <p:ph type="title"/>
          </p:nvPr>
        </p:nvSpPr>
        <p:spPr>
          <a:xfrm>
            <a:off x="395288" y="115888"/>
            <a:ext cx="8229600" cy="274637"/>
          </a:xfrm>
        </p:spPr>
        <p:txBody>
          <a:bodyPr vert="horz" wrap="square" lIns="91440" tIns="45720" rIns="91440" bIns="45720" anchor="ctr" anchorCtr="0"/>
          <a:p>
            <a:pPr>
              <a:buNone/>
            </a:pPr>
            <a:r>
              <a:rPr lang="uk-UA" altLang="x-none" sz="3200" b="1" dirty="0"/>
              <a:t>Приклад</a:t>
            </a:r>
            <a:endParaRPr lang="uk-UA" altLang="x-none" sz="3200" b="1" dirty="0"/>
          </a:p>
        </p:txBody>
      </p:sp>
      <p:sp>
        <p:nvSpPr>
          <p:cNvPr id="4" name="Объект 3"/>
          <p:cNvSpPr>
            <a:spLocks noGrp="1"/>
          </p:cNvSpPr>
          <p:nvPr>
            <p:ph idx="1"/>
          </p:nvPr>
        </p:nvSpPr>
        <p:spPr>
          <a:xfrm>
            <a:off x="179388" y="549275"/>
            <a:ext cx="8856663" cy="4741863"/>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uk-UA" sz="2000" b="1" i="0" u="none" strike="noStrike" kern="0" cap="none" spc="0" normalizeH="0" baseline="0" noProof="0" dirty="0">
                <a:ln>
                  <a:noFill/>
                </a:ln>
                <a:solidFill>
                  <a:schemeClr val="tx1"/>
                </a:solidFill>
                <a:effectLst/>
                <a:uLnTx/>
                <a:uFillTx/>
                <a:latin typeface="+mn-lt"/>
                <a:ea typeface="+mn-ea"/>
                <a:cs typeface="+mn-cs"/>
              </a:rPr>
              <a:t>ОПИС КОМПАНІЇ</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7CI </a:t>
            </a:r>
            <a:r>
              <a:rPr kumimoji="0" lang="uk-UA" sz="2400" b="0" i="0" u="none" strike="noStrike" kern="0" cap="none" spc="0" normalizeH="0" baseline="0" noProof="0" dirty="0" err="1">
                <a:ln>
                  <a:noFill/>
                </a:ln>
                <a:solidFill>
                  <a:schemeClr val="tx1"/>
                </a:solidFill>
                <a:effectLst/>
                <a:uLnTx/>
                <a:uFillTx/>
                <a:latin typeface="+mn-lt"/>
                <a:ea typeface="+mn-ea"/>
                <a:cs typeface="+mn-cs"/>
              </a:rPr>
              <a:t>Group</a:t>
            </a:r>
            <a:r>
              <a:rPr kumimoji="0" lang="uk-UA" sz="2400" b="0" i="0" u="none" strike="noStrike" kern="0" cap="none" spc="0" normalizeH="0" baseline="0" noProof="0" dirty="0">
                <a:ln>
                  <a:noFill/>
                </a:ln>
                <a:solidFill>
                  <a:schemeClr val="tx1"/>
                </a:solidFill>
                <a:effectLst/>
                <a:uLnTx/>
                <a:uFillTx/>
                <a:latin typeface="+mn-lt"/>
                <a:ea typeface="+mn-ea"/>
                <a:cs typeface="+mn-cs"/>
              </a:rPr>
              <a:t> – високотехнологічна група компаній на ринку України і Європи з бездоганною репутацією, що напрацьовувала її копіткою працею упродовж 10 років існування.</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1" i="1" u="none" strike="noStrike" kern="0" cap="none" spc="0" normalizeH="0" baseline="0" noProof="0" dirty="0">
                <a:ln>
                  <a:noFill/>
                </a:ln>
                <a:solidFill>
                  <a:schemeClr val="tx1"/>
                </a:solidFill>
                <a:effectLst/>
                <a:uLnTx/>
                <a:uFillTx/>
                <a:latin typeface="+mn-lt"/>
                <a:ea typeface="+mn-ea"/>
                <a:cs typeface="+mn-cs"/>
              </a:rPr>
              <a:t>Місія компанії </a:t>
            </a:r>
            <a:r>
              <a:rPr kumimoji="0" lang="uk-UA" sz="2400" b="0" i="0" u="none" strike="noStrike" kern="0" cap="none" spc="0" normalizeH="0" baseline="0" noProof="0" dirty="0">
                <a:ln>
                  <a:noFill/>
                </a:ln>
                <a:solidFill>
                  <a:schemeClr val="tx1"/>
                </a:solidFill>
                <a:effectLst/>
                <a:uLnTx/>
                <a:uFillTx/>
                <a:latin typeface="+mn-lt"/>
                <a:ea typeface="+mn-ea"/>
                <a:cs typeface="+mn-cs"/>
              </a:rPr>
              <a:t>– стати </a:t>
            </a:r>
            <a:r>
              <a:rPr kumimoji="0" lang="uk-UA" sz="2400" b="0" i="0" u="none" strike="noStrike" kern="0" cap="none" spc="0" normalizeH="0" baseline="0" noProof="0" dirty="0" err="1" smtClean="0">
                <a:ln>
                  <a:noFill/>
                </a:ln>
                <a:solidFill>
                  <a:schemeClr val="tx1"/>
                </a:solidFill>
                <a:effectLst/>
                <a:uLnTx/>
                <a:uFillTx/>
                <a:latin typeface="+mn-lt"/>
                <a:ea typeface="+mn-ea"/>
                <a:cs typeface="+mn-cs"/>
              </a:rPr>
              <a:t>найінноваційнішою</a:t>
            </a:r>
            <a:r>
              <a:rPr kumimoji="0" lang="uk-UA" sz="2400" b="0" i="0" u="none" strike="noStrike" kern="0" cap="none" spc="0" normalizeH="0" baseline="0" noProof="0" dirty="0" smtClean="0">
                <a:ln>
                  <a:noFill/>
                </a:ln>
                <a:solidFill>
                  <a:schemeClr val="tx1"/>
                </a:solidFill>
                <a:effectLst/>
                <a:uLnTx/>
                <a:uFillTx/>
                <a:latin typeface="+mn-lt"/>
                <a:ea typeface="+mn-ea"/>
                <a:cs typeface="+mn-cs"/>
              </a:rPr>
              <a:t> </a:t>
            </a:r>
            <a:r>
              <a:rPr kumimoji="0" lang="uk-UA" sz="2400" b="0" i="0" u="none" strike="noStrike" kern="0" cap="none" spc="0" normalizeH="0" baseline="0" noProof="0" dirty="0">
                <a:ln>
                  <a:noFill/>
                </a:ln>
                <a:solidFill>
                  <a:schemeClr val="tx1"/>
                </a:solidFill>
                <a:effectLst/>
                <a:uLnTx/>
                <a:uFillTx/>
                <a:latin typeface="+mn-lt"/>
                <a:ea typeface="+mn-ea"/>
                <a:cs typeface="+mn-cs"/>
              </a:rPr>
              <a:t>будівельною компанією України.</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Одним з напрямків компанії є задоволення потреб будівельних компаній у розгортанні та функціонуванні автоматизованих систем управління проєктами.  Вона охоплює весь процес, від першого консультування до навчання персоналу роботі у створеній системі, та забезпечує підприємство необхідним ліцензійним програмним забезпеченням.</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uk-UA"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Заголовок 1"/>
          <p:cNvSpPr>
            <a:spLocks noGrp="1"/>
          </p:cNvSpPr>
          <p:nvPr>
            <p:ph type="title"/>
          </p:nvPr>
        </p:nvSpPr>
        <p:spPr>
          <a:xfrm>
            <a:off x="457200" y="274638"/>
            <a:ext cx="8229600" cy="201612"/>
          </a:xfrm>
        </p:spPr>
        <p:txBody>
          <a:bodyPr vert="horz" wrap="square" lIns="91440" tIns="45720" rIns="91440" bIns="45720" anchor="ctr" anchorCtr="0"/>
          <a:p>
            <a:pPr>
              <a:buNone/>
            </a:pPr>
            <a:r>
              <a:rPr lang="uk-UA" altLang="x-none" sz="3200" b="1" dirty="0"/>
              <a:t>СПИСОК ПОТОЧНИХ проєктІВ</a:t>
            </a:r>
            <a:endParaRPr lang="uk-UA" altLang="x-none" sz="3200" b="1" dirty="0"/>
          </a:p>
        </p:txBody>
      </p:sp>
      <p:sp>
        <p:nvSpPr>
          <p:cNvPr id="3" name="Объект 2"/>
          <p:cNvSpPr>
            <a:spLocks noGrp="1"/>
          </p:cNvSpPr>
          <p:nvPr>
            <p:ph idx="1"/>
          </p:nvPr>
        </p:nvSpPr>
        <p:spPr>
          <a:xfrm>
            <a:off x="250825" y="692150"/>
            <a:ext cx="8569325" cy="543401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Окрім інвестиційно-будівельних проєктів, компанія реалізує проєкти впровадження автоматизованих систем управління проєктами та власні іміджеві проєкти. Поточними проєктами компанії є:</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1) Школа </a:t>
            </a:r>
            <a:r>
              <a:rPr kumimoji="0" lang="uk-UA" sz="2000" b="0" i="0" u="none" strike="noStrike" kern="0" cap="none" spc="0" normalizeH="0" baseline="0" noProof="0" dirty="0">
                <a:ln>
                  <a:noFill/>
                </a:ln>
                <a:solidFill>
                  <a:schemeClr val="tx1"/>
                </a:solidFill>
                <a:effectLst/>
                <a:uLnTx/>
                <a:uFillTx/>
                <a:latin typeface="+mn-lt"/>
                <a:ea typeface="+mn-ea"/>
                <a:cs typeface="+mn-cs"/>
              </a:rPr>
              <a:t>управління будівельними проєктами «PRO PM </a:t>
            </a:r>
            <a:r>
              <a:rPr kumimoji="0" lang="en-US" sz="2000" b="0" i="0" u="none" strike="noStrike" kern="0" cap="none" spc="0" normalizeH="0" baseline="0" noProof="0" dirty="0">
                <a:ln>
                  <a:noFill/>
                </a:ln>
                <a:solidFill>
                  <a:schemeClr val="tx1"/>
                </a:solidFill>
                <a:effectLst/>
                <a:uLnTx/>
                <a:uFillTx/>
                <a:latin typeface="+mn-lt"/>
                <a:ea typeface="+mn-ea"/>
                <a:cs typeface="+mn-cs"/>
              </a:rPr>
              <a:t>Construction</a:t>
            </a:r>
            <a:r>
              <a:rPr kumimoji="0" lang="uk-UA" sz="2000" b="0" i="0" u="none" strike="noStrike" kern="0" cap="none" spc="0" normalizeH="0" baseline="0" noProof="0" dirty="0">
                <a:ln>
                  <a:noFill/>
                </a:ln>
                <a:solidFill>
                  <a:schemeClr val="tx1"/>
                </a:solidFill>
                <a:effectLst/>
                <a:uLnTx/>
                <a:uFillTx/>
                <a:latin typeface="+mn-lt"/>
                <a:ea typeface="+mn-ea"/>
                <a:cs typeface="+mn-cs"/>
              </a:rPr>
              <a:t>».</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Школа призвана змінити культуру ведення будівельних проєктів та будівельного бізнесу. Навчаючи інших, ми самі навчаємось у наших студентів-практиків.</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2) Впровадження </a:t>
            </a:r>
            <a:r>
              <a:rPr kumimoji="0" lang="uk-UA" sz="2000" b="0" i="0" u="none" strike="noStrike" kern="0" cap="none" spc="0" normalizeH="0" baseline="0" noProof="0" dirty="0">
                <a:ln>
                  <a:noFill/>
                </a:ln>
                <a:solidFill>
                  <a:schemeClr val="tx1"/>
                </a:solidFill>
                <a:effectLst/>
                <a:uLnTx/>
                <a:uFillTx/>
                <a:latin typeface="+mn-lt"/>
                <a:ea typeface="+mn-ea"/>
                <a:cs typeface="+mn-cs"/>
              </a:rPr>
              <a:t>АСУП у </a:t>
            </a:r>
            <a:r>
              <a:rPr kumimoji="0" lang="uk-UA" sz="2000" b="0" i="0" u="none" strike="noStrike" kern="0" cap="none" spc="0" normalizeH="0" baseline="0" noProof="0" dirty="0" err="1">
                <a:ln>
                  <a:noFill/>
                </a:ln>
                <a:solidFill>
                  <a:schemeClr val="tx1"/>
                </a:solidFill>
                <a:effectLst/>
                <a:uLnTx/>
                <a:uFillTx/>
                <a:latin typeface="+mn-lt"/>
                <a:ea typeface="+mn-ea"/>
                <a:cs typeface="+mn-cs"/>
              </a:rPr>
              <a:t>девелоперській</a:t>
            </a:r>
            <a:r>
              <a:rPr kumimoji="0" lang="uk-UA" sz="2000" b="0" i="0" u="none" strike="noStrike" kern="0" cap="none" spc="0" normalizeH="0" baseline="0" noProof="0" dirty="0">
                <a:ln>
                  <a:noFill/>
                </a:ln>
                <a:solidFill>
                  <a:schemeClr val="tx1"/>
                </a:solidFill>
                <a:effectLst/>
                <a:uLnTx/>
                <a:uFillTx/>
                <a:latin typeface="+mn-lt"/>
                <a:ea typeface="+mn-ea"/>
                <a:cs typeface="+mn-cs"/>
              </a:rPr>
              <a:t> компанії «</a:t>
            </a:r>
            <a:r>
              <a:rPr kumimoji="0" lang="en-US" sz="2000" b="0" i="0" u="none" strike="noStrike" kern="0" cap="none" spc="0" normalizeH="0" baseline="0" noProof="0" dirty="0" err="1">
                <a:ln>
                  <a:noFill/>
                </a:ln>
                <a:solidFill>
                  <a:schemeClr val="tx1"/>
                </a:solidFill>
                <a:effectLst/>
                <a:uLnTx/>
                <a:uFillTx/>
                <a:latin typeface="+mn-lt"/>
                <a:ea typeface="+mn-ea"/>
                <a:cs typeface="+mn-cs"/>
              </a:rPr>
              <a:t>Golluis</a:t>
            </a:r>
            <a:r>
              <a:rPr kumimoji="0" lang="en-US" sz="2000" b="0" i="0" u="none" strike="noStrike" kern="0" cap="none" spc="0" normalizeH="0" baseline="0" noProof="0" dirty="0">
                <a:ln>
                  <a:noFill/>
                </a:ln>
                <a:solidFill>
                  <a:schemeClr val="tx1"/>
                </a:solidFill>
                <a:effectLst/>
                <a:uLnTx/>
                <a:uFillTx/>
                <a:latin typeface="+mn-lt"/>
                <a:ea typeface="+mn-ea"/>
                <a:cs typeface="+mn-cs"/>
              </a:rPr>
              <a:t> Invest</a:t>
            </a:r>
            <a:r>
              <a:rPr kumimoji="0" lang="uk-UA" sz="2000" b="0" i="0" u="none" strike="noStrike" kern="0" cap="none" spc="0" normalizeH="0" baseline="0" noProof="0" dirty="0">
                <a:ln>
                  <a:noFill/>
                </a:ln>
                <a:solidFill>
                  <a:schemeClr val="tx1"/>
                </a:solidFill>
                <a:effectLst/>
                <a:uLnTx/>
                <a:uFillTx/>
                <a:latin typeface="+mn-lt"/>
                <a:ea typeface="+mn-ea"/>
                <a:cs typeface="+mn-cs"/>
              </a:rPr>
              <a:t>», Київ, Оболонська набережна, 15.</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Створення КСУП та АСУП для ведення будівельних проєктів по всій Україні.</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smtClean="0">
                <a:ln>
                  <a:noFill/>
                </a:ln>
                <a:solidFill>
                  <a:schemeClr val="tx1"/>
                </a:solidFill>
                <a:effectLst/>
                <a:uLnTx/>
                <a:uFillTx/>
                <a:latin typeface="+mn-lt"/>
                <a:ea typeface="+mn-ea"/>
                <a:cs typeface="+mn-cs"/>
              </a:rPr>
              <a:t>3) Передача </a:t>
            </a:r>
            <a:r>
              <a:rPr kumimoji="0" lang="uk-UA" sz="2000" b="0" i="0" u="none" strike="noStrike" kern="0" cap="none" spc="0" normalizeH="0" baseline="0" noProof="0" dirty="0">
                <a:ln>
                  <a:noFill/>
                </a:ln>
                <a:solidFill>
                  <a:schemeClr val="tx1"/>
                </a:solidFill>
                <a:effectLst/>
                <a:uLnTx/>
                <a:uFillTx/>
                <a:latin typeface="+mn-lt"/>
                <a:ea typeface="+mn-ea"/>
                <a:cs typeface="+mn-cs"/>
              </a:rPr>
              <a:t>досвіду трансформації 7CI </a:t>
            </a:r>
            <a:r>
              <a:rPr kumimoji="0" lang="uk-UA" sz="2000" b="0" i="0" u="none" strike="noStrike" kern="0" cap="none" spc="0" normalizeH="0" baseline="0" noProof="0" dirty="0" err="1">
                <a:ln>
                  <a:noFill/>
                </a:ln>
                <a:solidFill>
                  <a:schemeClr val="tx1"/>
                </a:solidFill>
                <a:effectLst/>
                <a:uLnTx/>
                <a:uFillTx/>
                <a:latin typeface="+mn-lt"/>
                <a:ea typeface="+mn-ea"/>
                <a:cs typeface="+mn-cs"/>
              </a:rPr>
              <a:t>Group</a:t>
            </a:r>
            <a:r>
              <a:rPr kumimoji="0" lang="uk-UA" sz="2000" b="0" i="0" u="none" strike="noStrike" kern="0" cap="none" spc="0" normalizeH="0" baseline="0" noProof="0" dirty="0">
                <a:ln>
                  <a:noFill/>
                </a:ln>
                <a:solidFill>
                  <a:schemeClr val="tx1"/>
                </a:solidFill>
                <a:effectLst/>
                <a:uLnTx/>
                <a:uFillTx/>
                <a:latin typeface="+mn-lt"/>
                <a:ea typeface="+mn-ea"/>
                <a:cs typeface="+mn-cs"/>
              </a:rPr>
              <a:t> з функціональної структури в проєктну до білоруської компанії «</a:t>
            </a:r>
            <a:r>
              <a:rPr kumimoji="0" lang="uk-UA" sz="2000" b="0" i="0" u="none" strike="noStrike" kern="0" cap="none" spc="0" normalizeH="0" baseline="0" noProof="0" dirty="0" err="1">
                <a:ln>
                  <a:noFill/>
                </a:ln>
                <a:solidFill>
                  <a:schemeClr val="tx1"/>
                </a:solidFill>
                <a:effectLst/>
                <a:uLnTx/>
                <a:uFillTx/>
                <a:latin typeface="+mn-lt"/>
                <a:ea typeface="+mn-ea"/>
                <a:cs typeface="+mn-cs"/>
              </a:rPr>
              <a:t>Центроенергомонтаж</a:t>
            </a:r>
            <a:r>
              <a:rPr kumimoji="0" lang="uk-UA" sz="2000" b="0" i="0" u="none" strike="noStrike" kern="0" cap="none" spc="0" normalizeH="0" baseline="0" noProof="0" dirty="0">
                <a:ln>
                  <a:noFill/>
                </a:ln>
                <a:solidFill>
                  <a:schemeClr val="tx1"/>
                </a:solidFill>
                <a:effectLst/>
                <a:uLnTx/>
                <a:uFillTx/>
                <a:latin typeface="+mn-lt"/>
                <a:ea typeface="+mn-ea"/>
                <a:cs typeface="+mn-cs"/>
              </a:rPr>
              <a:t>».</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000" b="0" i="0" u="none" strike="noStrike" kern="0" cap="none" spc="0" normalizeH="0" baseline="0" noProof="0" dirty="0">
                <a:ln>
                  <a:noFill/>
                </a:ln>
                <a:solidFill>
                  <a:schemeClr val="tx1"/>
                </a:solidFill>
                <a:effectLst/>
                <a:uLnTx/>
                <a:uFillTx/>
                <a:latin typeface="+mn-lt"/>
                <a:ea typeface="+mn-ea"/>
                <a:cs typeface="+mn-cs"/>
              </a:rPr>
              <a:t>ВАТ «</a:t>
            </a:r>
            <a:r>
              <a:rPr kumimoji="0" lang="uk-UA" sz="2000" b="0" i="0" u="none" strike="noStrike" kern="0" cap="none" spc="0" normalizeH="0" baseline="0" noProof="0" dirty="0" err="1">
                <a:ln>
                  <a:noFill/>
                </a:ln>
                <a:solidFill>
                  <a:schemeClr val="tx1"/>
                </a:solidFill>
                <a:effectLst/>
                <a:uLnTx/>
                <a:uFillTx/>
                <a:latin typeface="+mn-lt"/>
                <a:ea typeface="+mn-ea"/>
                <a:cs typeface="+mn-cs"/>
              </a:rPr>
              <a:t>Центроенергомонтаж</a:t>
            </a:r>
            <a:r>
              <a:rPr kumimoji="0" lang="uk-UA" sz="2000" b="0" i="0" u="none" strike="noStrike" kern="0" cap="none" spc="0" normalizeH="0" baseline="0" noProof="0" dirty="0">
                <a:ln>
                  <a:noFill/>
                </a:ln>
                <a:solidFill>
                  <a:schemeClr val="tx1"/>
                </a:solidFill>
                <a:effectLst/>
                <a:uLnTx/>
                <a:uFillTx/>
                <a:latin typeface="+mn-lt"/>
                <a:ea typeface="+mn-ea"/>
                <a:cs typeface="+mn-cs"/>
              </a:rPr>
              <a:t>» це компанія, яка налічує 75 років історії, приблизно 800 чоловік персоналу і споруджує </a:t>
            </a:r>
            <a:r>
              <a:rPr kumimoji="0" lang="uk-UA" sz="2000" b="0" i="0" u="none" strike="noStrike" kern="0" cap="none" spc="0" normalizeH="0" baseline="0" noProof="0" dirty="0" err="1">
                <a:ln>
                  <a:noFill/>
                </a:ln>
                <a:solidFill>
                  <a:schemeClr val="tx1"/>
                </a:solidFill>
                <a:effectLst/>
                <a:uLnTx/>
                <a:uFillTx/>
                <a:latin typeface="+mn-lt"/>
                <a:ea typeface="+mn-ea"/>
                <a:cs typeface="+mn-cs"/>
              </a:rPr>
              <a:t>наймасштабніші</a:t>
            </a:r>
            <a:r>
              <a:rPr kumimoji="0" lang="uk-UA" sz="2000" b="0" i="0" u="none" strike="noStrike" kern="0" cap="none" spc="0" normalizeH="0" baseline="0" noProof="0" dirty="0">
                <a:ln>
                  <a:noFill/>
                </a:ln>
                <a:solidFill>
                  <a:schemeClr val="tx1"/>
                </a:solidFill>
                <a:effectLst/>
                <a:uLnTx/>
                <a:uFillTx/>
                <a:latin typeface="+mn-lt"/>
                <a:ea typeface="+mn-ea"/>
                <a:cs typeface="+mn-cs"/>
              </a:rPr>
              <a:t> в своїй країні енергетичні об’єкти.</a:t>
            </a:r>
            <a:endParaRPr kumimoji="0" lang="uk-UA"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uk-UA"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457200" y="404813"/>
            <a:ext cx="8229600" cy="572135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4) Реконструкція </a:t>
            </a:r>
            <a:r>
              <a:rPr kumimoji="0" lang="uk-UA" sz="2400" b="0" i="0" u="none" strike="noStrike" kern="0" cap="none" spc="0" normalizeH="0" baseline="0" noProof="0" dirty="0">
                <a:ln>
                  <a:noFill/>
                </a:ln>
                <a:solidFill>
                  <a:schemeClr val="tx1"/>
                </a:solidFill>
                <a:effectLst/>
                <a:uLnTx/>
                <a:uFillTx/>
                <a:latin typeface="+mn-lt"/>
                <a:ea typeface="+mn-ea"/>
                <a:cs typeface="+mn-cs"/>
              </a:rPr>
              <a:t>офісного простору «LIFT99 </a:t>
            </a:r>
            <a:r>
              <a:rPr kumimoji="0" lang="uk-UA" sz="2400" b="0" i="0" u="none" strike="noStrike" kern="0" cap="none" spc="0" normalizeH="0" baseline="0" noProof="0" dirty="0" err="1">
                <a:ln>
                  <a:noFill/>
                </a:ln>
                <a:solidFill>
                  <a:schemeClr val="tx1"/>
                </a:solidFill>
                <a:effectLst/>
                <a:uLnTx/>
                <a:uFillTx/>
                <a:latin typeface="+mn-lt"/>
                <a:ea typeface="+mn-ea"/>
                <a:cs typeface="+mn-cs"/>
              </a:rPr>
              <a:t>Kyiv</a:t>
            </a:r>
            <a:r>
              <a:rPr kumimoji="0" lang="uk-UA" sz="2400" b="0" i="0" u="none" strike="noStrike" kern="0" cap="none" spc="0" normalizeH="0" baseline="0" noProof="0" dirty="0">
                <a:ln>
                  <a:noFill/>
                </a:ln>
                <a:solidFill>
                  <a:schemeClr val="tx1"/>
                </a:solidFill>
                <a:effectLst/>
                <a:uLnTx/>
                <a:uFillTx/>
                <a:latin typeface="+mn-lt"/>
                <a:ea typeface="+mn-ea"/>
                <a:cs typeface="+mn-cs"/>
              </a:rPr>
              <a:t> </a:t>
            </a:r>
            <a:r>
              <a:rPr kumimoji="0" lang="uk-UA" sz="2400" b="0" i="0" u="none" strike="noStrike" kern="0" cap="none" spc="0" normalizeH="0" baseline="0" noProof="0" dirty="0" err="1">
                <a:ln>
                  <a:noFill/>
                </a:ln>
                <a:solidFill>
                  <a:schemeClr val="tx1"/>
                </a:solidFill>
                <a:effectLst/>
                <a:uLnTx/>
                <a:uFillTx/>
                <a:latin typeface="+mn-lt"/>
                <a:ea typeface="+mn-ea"/>
                <a:cs typeface="+mn-cs"/>
              </a:rPr>
              <a:t>Hub</a:t>
            </a:r>
            <a:r>
              <a:rPr kumimoji="0" lang="uk-UA" sz="2400" b="0" i="0" u="none" strike="noStrike" kern="0" cap="none" spc="0" normalizeH="0" baseline="0" noProof="0" dirty="0">
                <a:ln>
                  <a:noFill/>
                </a:ln>
                <a:solidFill>
                  <a:schemeClr val="tx1"/>
                </a:solidFill>
                <a:effectLst/>
                <a:uLnTx/>
                <a:uFillTx/>
                <a:latin typeface="+mn-lt"/>
                <a:ea typeface="+mn-ea"/>
                <a:cs typeface="+mn-cs"/>
              </a:rPr>
              <a:t>» за </a:t>
            </a:r>
            <a:r>
              <a:rPr kumimoji="0" lang="uk-UA" sz="2400" b="0" i="0" u="none" strike="noStrike" kern="0" cap="none" spc="0" normalizeH="0" baseline="0" noProof="0" dirty="0" err="1">
                <a:ln>
                  <a:noFill/>
                </a:ln>
                <a:solidFill>
                  <a:schemeClr val="tx1"/>
                </a:solidFill>
                <a:effectLst/>
                <a:uLnTx/>
                <a:uFillTx/>
                <a:latin typeface="+mn-lt"/>
                <a:ea typeface="+mn-ea"/>
                <a:cs typeface="+mn-cs"/>
              </a:rPr>
              <a:t>адресою</a:t>
            </a:r>
            <a:r>
              <a:rPr kumimoji="0" lang="uk-UA" sz="2400" b="0" i="0" u="none" strike="noStrike" kern="0" cap="none" spc="0" normalizeH="0" baseline="0" noProof="0" dirty="0">
                <a:ln>
                  <a:noFill/>
                </a:ln>
                <a:solidFill>
                  <a:schemeClr val="tx1"/>
                </a:solidFill>
                <a:effectLst/>
                <a:uLnTx/>
                <a:uFillTx/>
                <a:latin typeface="+mn-lt"/>
                <a:ea typeface="+mn-ea"/>
                <a:cs typeface="+mn-cs"/>
              </a:rPr>
              <a:t>: </a:t>
            </a:r>
            <a:r>
              <a:rPr kumimoji="0" lang="uk-UA" sz="2400" b="0" i="0" u="none" strike="noStrike" kern="0" cap="none" spc="0" normalizeH="0" baseline="0" noProof="0" dirty="0" err="1">
                <a:ln>
                  <a:noFill/>
                </a:ln>
                <a:solidFill>
                  <a:schemeClr val="tx1"/>
                </a:solidFill>
                <a:effectLst/>
                <a:uLnTx/>
                <a:uFillTx/>
                <a:latin typeface="+mn-lt"/>
                <a:ea typeface="+mn-ea"/>
                <a:cs typeface="+mn-cs"/>
              </a:rPr>
              <a:t>м.Київ</a:t>
            </a:r>
            <a:r>
              <a:rPr kumimoji="0" lang="uk-UA" sz="2400" b="0" i="0" u="none" strike="noStrike" kern="0" cap="none" spc="0" normalizeH="0" baseline="0" noProof="0" dirty="0">
                <a:ln>
                  <a:noFill/>
                </a:ln>
                <a:solidFill>
                  <a:schemeClr val="tx1"/>
                </a:solidFill>
                <a:effectLst/>
                <a:uLnTx/>
                <a:uFillTx/>
                <a:latin typeface="+mn-lt"/>
                <a:ea typeface="+mn-ea"/>
                <a:cs typeface="+mn-cs"/>
              </a:rPr>
              <a:t>, вул. Володимирська, 101, корпус 1.</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Це </a:t>
            </a:r>
            <a:r>
              <a:rPr kumimoji="0" lang="uk-UA" sz="2400" b="0" i="0" u="none" strike="noStrike" kern="0" cap="none" spc="0" normalizeH="0" baseline="0" noProof="0" dirty="0" smtClean="0">
                <a:ln>
                  <a:noFill/>
                </a:ln>
                <a:solidFill>
                  <a:schemeClr val="tx1"/>
                </a:solidFill>
                <a:effectLst/>
                <a:uLnTx/>
                <a:uFillTx/>
                <a:latin typeface="+mn-lt"/>
                <a:ea typeface="+mn-ea"/>
                <a:cs typeface="+mn-cs"/>
              </a:rPr>
              <a:t>найяскравіша </a:t>
            </a:r>
            <a:r>
              <a:rPr kumimoji="0" lang="uk-UA" sz="2400" b="0" i="0" u="none" strike="noStrike" kern="0" cap="none" spc="0" normalizeH="0" baseline="0" noProof="0" dirty="0" err="1">
                <a:ln>
                  <a:noFill/>
                </a:ln>
                <a:solidFill>
                  <a:schemeClr val="tx1"/>
                </a:solidFill>
                <a:effectLst/>
                <a:uLnTx/>
                <a:uFillTx/>
                <a:latin typeface="+mn-lt"/>
                <a:ea typeface="+mn-ea"/>
                <a:cs typeface="+mn-cs"/>
              </a:rPr>
              <a:t>стартап</a:t>
            </a:r>
            <a:r>
              <a:rPr kumimoji="0" lang="uk-UA" sz="2400" b="0" i="0" u="none" strike="noStrike" kern="0" cap="none" spc="0" normalizeH="0" baseline="0" noProof="0" dirty="0">
                <a:ln>
                  <a:noFill/>
                </a:ln>
                <a:solidFill>
                  <a:schemeClr val="tx1"/>
                </a:solidFill>
                <a:effectLst/>
                <a:uLnTx/>
                <a:uFillTx/>
                <a:latin typeface="+mn-lt"/>
                <a:ea typeface="+mn-ea"/>
                <a:cs typeface="+mn-cs"/>
              </a:rPr>
              <a:t>-спільнота в самому центрі Києва. Це міжнародна спільнота засновників, майбутніх засновників і ключових людей в </a:t>
            </a:r>
            <a:r>
              <a:rPr kumimoji="0" lang="uk-UA" sz="2400" b="0" i="0" u="none" strike="noStrike" kern="0" cap="none" spc="0" normalizeH="0" baseline="0" noProof="0" dirty="0" err="1">
                <a:ln>
                  <a:noFill/>
                </a:ln>
                <a:solidFill>
                  <a:schemeClr val="tx1"/>
                </a:solidFill>
                <a:effectLst/>
                <a:uLnTx/>
                <a:uFillTx/>
                <a:latin typeface="+mn-lt"/>
                <a:ea typeface="+mn-ea"/>
                <a:cs typeface="+mn-cs"/>
              </a:rPr>
              <a:t>стартап</a:t>
            </a:r>
            <a:r>
              <a:rPr kumimoji="0" lang="uk-UA" sz="2400" b="0" i="0" u="none" strike="noStrike" kern="0" cap="none" spc="0" normalizeH="0" baseline="0" noProof="0" dirty="0">
                <a:ln>
                  <a:noFill/>
                </a:ln>
                <a:solidFill>
                  <a:schemeClr val="tx1"/>
                </a:solidFill>
                <a:effectLst/>
                <a:uLnTx/>
                <a:uFillTx/>
                <a:latin typeface="+mn-lt"/>
                <a:ea typeface="+mn-ea"/>
                <a:cs typeface="+mn-cs"/>
              </a:rPr>
              <a:t>-командах, в тому числі </a:t>
            </a:r>
            <a:r>
              <a:rPr kumimoji="0" lang="uk-UA" sz="2400" b="0" i="0" u="none" strike="noStrike" kern="0" cap="none" spc="0" normalizeH="0" baseline="0" noProof="0" dirty="0" err="1">
                <a:ln>
                  <a:noFill/>
                </a:ln>
                <a:solidFill>
                  <a:schemeClr val="tx1"/>
                </a:solidFill>
                <a:effectLst/>
                <a:uLnTx/>
                <a:uFillTx/>
                <a:latin typeface="+mn-lt"/>
                <a:ea typeface="+mn-ea"/>
                <a:cs typeface="+mn-cs"/>
              </a:rPr>
              <a:t>фрілансерів</a:t>
            </a:r>
            <a:r>
              <a:rPr kumimoji="0" lang="uk-UA" sz="2400" b="0" i="0" u="none" strike="noStrike" kern="0" cap="none" spc="0" normalizeH="0" baseline="0" noProof="0" dirty="0">
                <a:ln>
                  <a:noFill/>
                </a:ln>
                <a:solidFill>
                  <a:schemeClr val="tx1"/>
                </a:solidFill>
                <a:effectLst/>
                <a:uLnTx/>
                <a:uFillTx/>
                <a:latin typeface="+mn-lt"/>
                <a:ea typeface="+mn-ea"/>
                <a:cs typeface="+mn-cs"/>
              </a:rPr>
              <a:t> та інших </a:t>
            </a:r>
            <a:r>
              <a:rPr kumimoji="0" lang="uk-UA" sz="2400" b="0" i="0" u="none" strike="noStrike" kern="0" cap="none" spc="0" normalizeH="0" baseline="0" noProof="0" dirty="0" err="1">
                <a:ln>
                  <a:noFill/>
                </a:ln>
                <a:solidFill>
                  <a:schemeClr val="tx1"/>
                </a:solidFill>
                <a:effectLst/>
                <a:uLnTx/>
                <a:uFillTx/>
                <a:latin typeface="+mn-lt"/>
                <a:ea typeface="+mn-ea"/>
                <a:cs typeface="+mn-cs"/>
              </a:rPr>
              <a:t>креативників</a:t>
            </a:r>
            <a:r>
              <a:rPr kumimoji="0" lang="uk-UA" sz="2400" b="0" i="0" u="none" strike="noStrike" kern="0" cap="none" spc="0" normalizeH="0" baseline="0" noProof="0" dirty="0">
                <a:ln>
                  <a:noFill/>
                </a:ln>
                <a:solidFill>
                  <a:schemeClr val="tx1"/>
                </a:solidFill>
                <a:effectLst/>
                <a:uLnTx/>
                <a:uFillTx/>
                <a:latin typeface="+mn-lt"/>
                <a:ea typeface="+mn-ea"/>
                <a:cs typeface="+mn-cs"/>
              </a:rPr>
              <a:t>, створення продуктових компаній для вирішення глобальних проблем.</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smtClean="0">
                <a:ln>
                  <a:noFill/>
                </a:ln>
                <a:solidFill>
                  <a:schemeClr val="tx1"/>
                </a:solidFill>
                <a:effectLst/>
                <a:uLnTx/>
                <a:uFillTx/>
                <a:latin typeface="+mn-lt"/>
                <a:ea typeface="+mn-ea"/>
                <a:cs typeface="+mn-cs"/>
              </a:rPr>
              <a:t>5) проєкт </a:t>
            </a:r>
            <a:r>
              <a:rPr kumimoji="0" lang="uk-UA" sz="2400" b="0" i="0" u="none" strike="noStrike" kern="0" cap="none" spc="0" normalizeH="0" baseline="0" noProof="0" dirty="0">
                <a:ln>
                  <a:noFill/>
                </a:ln>
                <a:solidFill>
                  <a:schemeClr val="tx1"/>
                </a:solidFill>
                <a:effectLst/>
                <a:uLnTx/>
                <a:uFillTx/>
                <a:latin typeface="+mn-lt"/>
                <a:ea typeface="+mn-ea"/>
                <a:cs typeface="+mn-cs"/>
              </a:rPr>
              <a:t>«</a:t>
            </a:r>
            <a:r>
              <a:rPr kumimoji="0" lang="uk-UA" sz="2400" b="0" i="0" u="none" strike="noStrike" kern="0" cap="none" spc="0" normalizeH="0" baseline="0" noProof="0" dirty="0" err="1">
                <a:ln>
                  <a:noFill/>
                </a:ln>
                <a:solidFill>
                  <a:schemeClr val="tx1"/>
                </a:solidFill>
                <a:effectLst/>
                <a:uLnTx/>
                <a:uFillTx/>
                <a:latin typeface="+mn-lt"/>
                <a:ea typeface="+mn-ea"/>
                <a:cs typeface="+mn-cs"/>
              </a:rPr>
              <a:t>Urban</a:t>
            </a:r>
            <a:r>
              <a:rPr kumimoji="0" lang="uk-UA" sz="2400" b="0" i="0" u="none" strike="noStrike" kern="0" cap="none" spc="0" normalizeH="0" baseline="0" noProof="0" dirty="0">
                <a:ln>
                  <a:noFill/>
                </a:ln>
                <a:solidFill>
                  <a:schemeClr val="tx1"/>
                </a:solidFill>
                <a:effectLst/>
                <a:uLnTx/>
                <a:uFillTx/>
                <a:latin typeface="+mn-lt"/>
                <a:ea typeface="+mn-ea"/>
                <a:cs typeface="+mn-cs"/>
              </a:rPr>
              <a:t> </a:t>
            </a:r>
            <a:r>
              <a:rPr kumimoji="0" lang="uk-UA" sz="2400" b="0" i="0" u="none" strike="noStrike" kern="0" cap="none" spc="0" normalizeH="0" baseline="0" noProof="0" dirty="0" err="1">
                <a:ln>
                  <a:noFill/>
                </a:ln>
                <a:solidFill>
                  <a:schemeClr val="tx1"/>
                </a:solidFill>
                <a:effectLst/>
                <a:uLnTx/>
                <a:uFillTx/>
                <a:latin typeface="+mn-lt"/>
                <a:ea typeface="+mn-ea"/>
                <a:cs typeface="+mn-cs"/>
              </a:rPr>
              <a:t>Space</a:t>
            </a:r>
            <a:r>
              <a:rPr kumimoji="0" lang="uk-UA" sz="2400" b="0" i="0" u="none" strike="noStrike" kern="0" cap="none" spc="0" normalizeH="0" baseline="0" noProof="0" dirty="0">
                <a:ln>
                  <a:noFill/>
                </a:ln>
                <a:solidFill>
                  <a:schemeClr val="tx1"/>
                </a:solidFill>
                <a:effectLst/>
                <a:uLnTx/>
                <a:uFillTx/>
                <a:latin typeface="+mn-lt"/>
                <a:ea typeface="+mn-ea"/>
                <a:cs typeface="+mn-cs"/>
              </a:rPr>
              <a:t> 500», м. Київ, вул. Бориса Грінченка, 9</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Створення фізичного майданчика для активізації </a:t>
            </a:r>
            <a:r>
              <a:rPr kumimoji="0" lang="uk-UA" sz="2400" b="0" i="0" u="none" strike="noStrike" kern="0" cap="none" spc="0" normalizeH="0" baseline="0" noProof="0" dirty="0" err="1">
                <a:ln>
                  <a:noFill/>
                </a:ln>
                <a:solidFill>
                  <a:schemeClr val="tx1"/>
                </a:solidFill>
                <a:effectLst/>
                <a:uLnTx/>
                <a:uFillTx/>
                <a:latin typeface="+mn-lt"/>
                <a:ea typeface="+mn-ea"/>
                <a:cs typeface="+mn-cs"/>
              </a:rPr>
              <a:t>проактивного</a:t>
            </a:r>
            <a:r>
              <a:rPr kumimoji="0" lang="uk-UA" sz="2400" b="0" i="0" u="none" strike="noStrike" kern="0" cap="none" spc="0" normalizeH="0" baseline="0" noProof="0" dirty="0">
                <a:ln>
                  <a:noFill/>
                </a:ln>
                <a:solidFill>
                  <a:schemeClr val="tx1"/>
                </a:solidFill>
                <a:effectLst/>
                <a:uLnTx/>
                <a:uFillTx/>
                <a:latin typeface="+mn-lt"/>
                <a:ea typeface="+mn-ea"/>
                <a:cs typeface="+mn-cs"/>
              </a:rPr>
              <a:t> кластеру міста, що дає імпульс ініціативам та зберігає динаміку їх розвитку, а також створення прозорого цільового фонду, призначеного для фінансування соціальних проєктів та </a:t>
            </a:r>
            <a:r>
              <a:rPr kumimoji="0" lang="uk-UA" sz="2400" b="0" i="0" u="none" strike="noStrike" kern="0" cap="none" spc="0" normalizeH="0" baseline="0" noProof="0" dirty="0" err="1">
                <a:ln>
                  <a:noFill/>
                </a:ln>
                <a:solidFill>
                  <a:schemeClr val="tx1"/>
                </a:solidFill>
                <a:effectLst/>
                <a:uLnTx/>
                <a:uFillTx/>
                <a:latin typeface="+mn-lt"/>
                <a:ea typeface="+mn-ea"/>
                <a:cs typeface="+mn-cs"/>
              </a:rPr>
              <a:t>стартапів</a:t>
            </a:r>
            <a:r>
              <a:rPr kumimoji="0" lang="uk-UA" sz="2400" b="0" i="0" u="none" strike="noStrike" kern="0" cap="none" spc="0" normalizeH="0" baseline="0" noProof="0" dirty="0">
                <a:ln>
                  <a:noFill/>
                </a:ln>
                <a:solidFill>
                  <a:schemeClr val="tx1"/>
                </a:solidFill>
                <a:effectLst/>
                <a:uLnTx/>
                <a:uFillTx/>
                <a:latin typeface="+mn-lt"/>
                <a:ea typeface="+mn-ea"/>
                <a:cs typeface="+mn-cs"/>
              </a:rPr>
              <a:t>, спрямованих на розвиток міста.</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uk-UA"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Заголовок 1"/>
          <p:cNvSpPr>
            <a:spLocks noGrp="1"/>
          </p:cNvSpPr>
          <p:nvPr>
            <p:ph type="title"/>
          </p:nvPr>
        </p:nvSpPr>
        <p:spPr>
          <a:xfrm>
            <a:off x="457200" y="692150"/>
            <a:ext cx="8229600" cy="1143000"/>
          </a:xfrm>
        </p:spPr>
        <p:txBody>
          <a:bodyPr vert="horz" wrap="square" lIns="91440" tIns="45720" rIns="91440" bIns="45720" anchor="ctr" anchorCtr="0"/>
          <a:p>
            <a:r>
              <a:rPr lang="uk-UA" altLang="uk-UA" sz="3200" b="1" dirty="0"/>
              <a:t>Зміст управління портфелями проєктів згідно зі </a:t>
            </a:r>
            <a:r>
              <a:rPr lang="en-US" altLang="uk-UA" sz="3200" b="1" dirty="0"/>
              <a:t>Standard for Portfolio Management </a:t>
            </a:r>
            <a:r>
              <a:rPr lang="uk-UA" altLang="uk-UA" sz="3200" b="1" dirty="0"/>
              <a:t> (</a:t>
            </a:r>
            <a:r>
              <a:rPr lang="en-US" altLang="uk-UA" sz="3200" b="1" dirty="0"/>
              <a:t>PMI</a:t>
            </a:r>
            <a:r>
              <a:rPr lang="uk-UA" altLang="uk-UA" sz="3200" b="1" dirty="0"/>
              <a:t>)</a:t>
            </a:r>
            <a:br>
              <a:rPr lang="uk-UA" altLang="uk-UA" dirty="0"/>
            </a:br>
            <a:endParaRPr lang="uk-UA" altLang="uk-UA" dirty="0"/>
          </a:p>
        </p:txBody>
      </p:sp>
      <p:pic>
        <p:nvPicPr>
          <p:cNvPr id="7171" name="Объект 3"/>
          <p:cNvPicPr>
            <a:picLocks noGrp="1" noChangeAspect="1"/>
          </p:cNvPicPr>
          <p:nvPr>
            <p:ph idx="1"/>
          </p:nvPr>
        </p:nvPicPr>
        <p:blipFill>
          <a:blip r:embed="rId1"/>
          <a:srcRect/>
          <a:stretch>
            <a:fillRect/>
          </a:stretch>
        </p:blipFill>
        <p:spPr>
          <a:xfrm>
            <a:off x="611188" y="2133600"/>
            <a:ext cx="2476500" cy="3130550"/>
          </a:xfrm>
        </p:spPr>
      </p:pic>
      <p:sp>
        <p:nvSpPr>
          <p:cNvPr id="7172" name="Прямоугольник 5"/>
          <p:cNvSpPr/>
          <p:nvPr/>
        </p:nvSpPr>
        <p:spPr>
          <a:xfrm>
            <a:off x="3276600" y="1849438"/>
            <a:ext cx="5616575" cy="45231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449580" algn="just">
              <a:spcBef>
                <a:spcPct val="0"/>
              </a:spcBef>
              <a:buNone/>
            </a:pPr>
            <a:r>
              <a:rPr lang="uk-UA" altLang="uk-UA" sz="2400" dirty="0"/>
              <a:t>На сьогодні</a:t>
            </a:r>
            <a:r>
              <a:rPr lang="uk-UA" altLang="uk-UA" sz="2400" b="1" i="1" dirty="0"/>
              <a:t> </a:t>
            </a:r>
            <a:r>
              <a:rPr lang="en-US" altLang="uk-UA" sz="2400" b="1" i="1" dirty="0"/>
              <a:t>Standard for Portfolio Management</a:t>
            </a:r>
            <a:r>
              <a:rPr lang="uk-UA" altLang="uk-UA" sz="2400" b="1" i="1" dirty="0"/>
              <a:t> (</a:t>
            </a:r>
            <a:r>
              <a:rPr lang="en-US" altLang="uk-UA" sz="2400" b="1" i="1" dirty="0"/>
              <a:t>SPfM</a:t>
            </a:r>
            <a:r>
              <a:rPr lang="uk-UA" altLang="uk-UA" sz="2400" b="1" i="1" dirty="0"/>
              <a:t>) </a:t>
            </a:r>
            <a:r>
              <a:rPr lang="uk-UA" altLang="uk-UA" sz="2400" dirty="0"/>
              <a:t>являється одним з основних стандартів з управління портфелем проєктів, розробленим Інститутом управління проєктами США PMI. Він визначає організаційний контекст управління портфелем, основних учасників, життєвий цикл і процеси, які поділяються на дві основні групи (вирівнювання портфеля та моніторингу і контролю).</a:t>
            </a:r>
            <a:endParaRPr lang="uk-UA" altLang="uk-UA"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Объект 2"/>
          <p:cNvSpPr>
            <a:spLocks noGrp="1"/>
          </p:cNvSpPr>
          <p:nvPr>
            <p:ph idx="1"/>
          </p:nvPr>
        </p:nvSpPr>
        <p:spPr>
          <a:xfrm>
            <a:off x="179388" y="404813"/>
            <a:ext cx="8785225" cy="5721350"/>
          </a:xfrm>
        </p:spPr>
        <p:txBody>
          <a:bodyPr vert="horz" wrap="square" lIns="91440" tIns="45720" rIns="91440" bIns="45720" anchor="t" anchorCtr="0"/>
          <a:p>
            <a:pPr marL="0" indent="0">
              <a:buNone/>
            </a:pPr>
            <a:r>
              <a:rPr lang="uk-UA" altLang="x-none" sz="2000" dirty="0"/>
              <a:t>6) Спорудження другої черги заводу LEONI (Німеччина), </a:t>
            </a:r>
            <a:r>
              <a:rPr sz="2000" dirty="0"/>
              <a:t>Стрийський р-н, Львівська обл.</a:t>
            </a:r>
            <a:endParaRPr lang="uk-UA" altLang="x-none" sz="2000" dirty="0"/>
          </a:p>
          <a:p>
            <a:pPr marL="0" indent="0">
              <a:buNone/>
            </a:pPr>
            <a:r>
              <a:rPr lang="uk-UA" altLang="x-none" sz="2000" dirty="0"/>
              <a:t>Перший проєкт роботи за контрактом з фіксованою вартістю який компанія уклала й відповідно до якого має дотримуватись усіх без винятку зобов’язань.</a:t>
            </a:r>
            <a:endParaRPr lang="uk-UA" altLang="x-none" sz="2000" dirty="0"/>
          </a:p>
          <a:p>
            <a:pPr marL="0" indent="0">
              <a:buNone/>
            </a:pPr>
            <a:r>
              <a:rPr lang="uk-UA" altLang="x-none" sz="2000" dirty="0"/>
              <a:t>7) проєкт зі створення простору для школи управління будівельними проєктами PRO PM, Київ, </a:t>
            </a:r>
            <a:r>
              <a:rPr lang="en-US" altLang="x-none" sz="2000" dirty="0"/>
              <a:t>Unit city</a:t>
            </a:r>
            <a:r>
              <a:rPr sz="2000" dirty="0"/>
              <a:t>, корпус 9.</a:t>
            </a:r>
            <a:endParaRPr lang="uk-UA" altLang="x-none" sz="2000" dirty="0"/>
          </a:p>
          <a:p>
            <a:pPr marL="0" indent="0">
              <a:buNone/>
            </a:pPr>
            <a:r>
              <a:rPr lang="uk-UA" altLang="x-none" sz="2000" dirty="0"/>
              <a:t>Комплексне рішення від концепції до повного завершення проєкту в строк.</a:t>
            </a:r>
            <a:endParaRPr lang="uk-UA" altLang="x-none" sz="2000" dirty="0"/>
          </a:p>
          <a:p>
            <a:pPr marL="0" indent="0">
              <a:buNone/>
            </a:pPr>
            <a:r>
              <a:rPr lang="uk-UA" altLang="x-none" sz="2000" dirty="0"/>
              <a:t>8) Реставрація та реконструкція Jam Factory, Львів, вул. Б.Хмельницького, 124 </a:t>
            </a:r>
            <a:endParaRPr lang="uk-UA" altLang="x-none" sz="2000" dirty="0"/>
          </a:p>
          <a:p>
            <a:pPr marL="0" indent="0">
              <a:buNone/>
            </a:pPr>
            <a:r>
              <a:rPr lang="uk-UA" altLang="x-none" sz="2000" dirty="0"/>
              <a:t>Простір Jam Factory Art Center поєднає в собі різні мистецькі сфери: сучасне мистецтво, кіно, театр та музику.</a:t>
            </a:r>
            <a:endParaRPr lang="uk-UA" altLang="x-none" sz="2000" dirty="0"/>
          </a:p>
          <a:p>
            <a:pPr marL="0" indent="0">
              <a:buNone/>
            </a:pPr>
            <a:r>
              <a:rPr lang="uk-UA" altLang="x-none" sz="2000" dirty="0"/>
              <a:t>9) Участь у конференції з управління проєктами та Microsoft Project.</a:t>
            </a:r>
            <a:endParaRPr lang="uk-UA" altLang="x-none" sz="2000" dirty="0"/>
          </a:p>
          <a:p>
            <a:pPr marL="0" indent="0">
              <a:buNone/>
            </a:pPr>
            <a:r>
              <a:rPr lang="uk-UA" altLang="x-none" sz="2000" dirty="0"/>
              <a:t>Щорічна конференція організаторами якої є </a:t>
            </a:r>
            <a:r>
              <a:rPr lang="en-US" altLang="x-none" sz="2000" dirty="0"/>
              <a:t>Microsoft</a:t>
            </a:r>
            <a:r>
              <a:rPr lang="uk-UA" altLang="x-none" sz="2000" dirty="0"/>
              <a:t> та її партнер в Україні компанія </a:t>
            </a:r>
            <a:r>
              <a:rPr lang="en-US" altLang="x-none" sz="2000" dirty="0"/>
              <a:t>Leo Consulting</a:t>
            </a:r>
            <a:r>
              <a:rPr lang="uk-UA" altLang="x-none" sz="2000" dirty="0"/>
              <a:t>.</a:t>
            </a:r>
            <a:endParaRPr lang="uk-UA" altLang="x-none" sz="2000" dirty="0"/>
          </a:p>
          <a:p>
            <a:pPr marL="0" indent="0">
              <a:buNone/>
            </a:pPr>
            <a:br>
              <a:rPr lang="uk-UA" altLang="x-none" sz="2000" dirty="0"/>
            </a:br>
            <a:endParaRPr lang="uk-UA" altLang="x-none"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Заголовок 1"/>
          <p:cNvSpPr>
            <a:spLocks noGrp="1"/>
          </p:cNvSpPr>
          <p:nvPr>
            <p:ph type="title"/>
          </p:nvPr>
        </p:nvSpPr>
        <p:spPr/>
        <p:txBody>
          <a:bodyPr vert="horz" wrap="square" lIns="91440" tIns="45720" rIns="91440" bIns="45720" anchor="ctr" anchorCtr="0"/>
          <a:p>
            <a:pPr>
              <a:buNone/>
            </a:pPr>
            <a:r>
              <a:rPr lang="uk-UA" altLang="x-none" sz="3200" b="1" dirty="0"/>
              <a:t>ПОРТФЕЛЬ проєктІВ, ОЦІНКА ТА ВІДБІР</a:t>
            </a:r>
            <a:br>
              <a:rPr lang="uk-UA" altLang="x-none" sz="3200" dirty="0"/>
            </a:br>
            <a:endParaRPr lang="uk-UA" altLang="x-none" sz="3200" dirty="0"/>
          </a:p>
        </p:txBody>
      </p:sp>
      <p:pic>
        <p:nvPicPr>
          <p:cNvPr id="63491" name="Рисунок 7"/>
          <p:cNvPicPr>
            <a:picLocks noChangeAspect="1"/>
          </p:cNvPicPr>
          <p:nvPr/>
        </p:nvPicPr>
        <p:blipFill>
          <a:blip r:embed="rId1"/>
          <a:stretch>
            <a:fillRect/>
          </a:stretch>
        </p:blipFill>
        <p:spPr>
          <a:xfrm>
            <a:off x="449263" y="1116013"/>
            <a:ext cx="8237537" cy="2903537"/>
          </a:xfrm>
          <a:prstGeom prst="rect">
            <a:avLst/>
          </a:prstGeom>
          <a:noFill/>
          <a:ln w="9525">
            <a:noFill/>
          </a:ln>
        </p:spPr>
      </p:pic>
      <p:sp>
        <p:nvSpPr>
          <p:cNvPr id="9" name="Прямоугольник 8"/>
          <p:cNvSpPr/>
          <p:nvPr/>
        </p:nvSpPr>
        <p:spPr>
          <a:xfrm>
            <a:off x="179388" y="3716338"/>
            <a:ext cx="8785225" cy="3553460"/>
          </a:xfrm>
          <a:prstGeom prst="rect">
            <a:avLst/>
          </a:prstGeom>
        </p:spPr>
        <p:txBody>
          <a:bodyPr wrap="square">
            <a:spAutoFit/>
          </a:bodyPr>
          <a:p>
            <a:pPr indent="457200" algn="just">
              <a:lnSpc>
                <a:spcPct val="150000"/>
              </a:lnSpc>
              <a:buNone/>
            </a:pPr>
            <a:r>
              <a:rPr lang="uk-UA" altLang="x-none" dirty="0">
                <a:latin typeface="Times New Roman" panose="02020603050405020304" pitchFamily="18" charset="0"/>
                <a:cs typeface="Calibri" panose="020F0502020204030204" charset="0"/>
              </a:rPr>
              <a:t>Для відбору проєктів застосовуємо графічне представлення, будуємо бульбашкову діаграму. Де віссю Х виступає час, віссю </a:t>
            </a:r>
            <a:r>
              <a:rPr lang="en-US" altLang="x-none" dirty="0">
                <a:latin typeface="Times New Roman" panose="02020603050405020304" pitchFamily="18" charset="0"/>
                <a:cs typeface="Calibri" panose="020F0502020204030204" charset="0"/>
              </a:rPr>
              <a:t>Y </a:t>
            </a:r>
            <a:r>
              <a:rPr lang="uk-UA" altLang="x-none" dirty="0">
                <a:latin typeface="Times New Roman" panose="02020603050405020304" pitchFamily="18" charset="0"/>
                <a:cs typeface="Calibri" panose="020F0502020204030204" charset="0"/>
              </a:rPr>
              <a:t>– </a:t>
            </a:r>
            <a:r>
              <a:rPr lang="en-US" altLang="x-none" dirty="0">
                <a:latin typeface="Times New Roman" panose="02020603050405020304" pitchFamily="18" charset="0"/>
                <a:cs typeface="Calibri" panose="020F0502020204030204" charset="0"/>
              </a:rPr>
              <a:t>NPV</a:t>
            </a:r>
            <a:r>
              <a:rPr lang="uk-UA" altLang="x-none" dirty="0">
                <a:latin typeface="Times New Roman" panose="02020603050405020304" pitchFamily="18" charset="0"/>
                <a:cs typeface="Calibri" panose="020F0502020204030204" charset="0"/>
              </a:rPr>
              <a:t>, розміром – ризик, а кольором – категорія. </a:t>
            </a:r>
            <a:endParaRPr lang="uk-UA" altLang="x-none" sz="1400" dirty="0">
              <a:latin typeface="Calibri" panose="020F0502020204030204" charset="0"/>
              <a:cs typeface="Calibri" panose="020F0502020204030204" charset="0"/>
            </a:endParaRPr>
          </a:p>
          <a:p>
            <a:pPr indent="457200" algn="just">
              <a:lnSpc>
                <a:spcPct val="150000"/>
              </a:lnSpc>
              <a:buNone/>
            </a:pPr>
            <a:r>
              <a:rPr lang="uk-UA" altLang="x-none" dirty="0">
                <a:latin typeface="Times New Roman" panose="02020603050405020304" pitchFamily="18" charset="0"/>
                <a:cs typeface="Calibri" panose="020F0502020204030204" charset="0"/>
              </a:rPr>
              <a:t>За категоріями обираємо портфель проєктів:</a:t>
            </a:r>
            <a:endParaRPr lang="uk-UA" altLang="x-none" sz="1400" dirty="0">
              <a:latin typeface="Calibri" panose="020F0502020204030204" charset="0"/>
              <a:cs typeface="Calibri" panose="020F0502020204030204" charset="0"/>
            </a:endParaRPr>
          </a:p>
          <a:p>
            <a:pPr indent="457200" algn="just">
              <a:lnSpc>
                <a:spcPct val="150000"/>
              </a:lnSpc>
              <a:buFont typeface="Arial" panose="020B0604020202020204" pitchFamily="34" charset="0"/>
              <a:buAutoNum type="arabicPeriod"/>
            </a:pPr>
            <a:r>
              <a:rPr lang="uk-UA" altLang="x-none" dirty="0">
                <a:latin typeface="Times New Roman" panose="02020603050405020304" pitchFamily="18" charset="0"/>
                <a:cs typeface="Calibri" panose="020F0502020204030204" charset="0"/>
              </a:rPr>
              <a:t>проєкти розвитку: 1, 9</a:t>
            </a:r>
            <a:endParaRPr lang="uk-UA" altLang="x-none" sz="1600" dirty="0">
              <a:latin typeface="Times New Roman" panose="02020603050405020304" pitchFamily="18" charset="0"/>
              <a:cs typeface="Calibri" panose="020F0502020204030204" charset="0"/>
            </a:endParaRPr>
          </a:p>
          <a:p>
            <a:pPr indent="457200" algn="just">
              <a:lnSpc>
                <a:spcPct val="150000"/>
              </a:lnSpc>
              <a:buFont typeface="Arial" panose="020B0604020202020204" pitchFamily="34" charset="0"/>
              <a:buAutoNum type="arabicPeriod"/>
            </a:pPr>
            <a:r>
              <a:rPr lang="uk-UA" altLang="x-none" dirty="0">
                <a:latin typeface="Times New Roman" panose="02020603050405020304" pitchFamily="18" charset="0"/>
                <a:cs typeface="Calibri" panose="020F0502020204030204" charset="0"/>
              </a:rPr>
              <a:t>Іміджеві проєкти: 3, 5, 7 </a:t>
            </a:r>
            <a:endParaRPr lang="uk-UA" altLang="x-none" sz="1600" dirty="0">
              <a:latin typeface="Times New Roman" panose="02020603050405020304" pitchFamily="18" charset="0"/>
              <a:cs typeface="Calibri" panose="020F0502020204030204" charset="0"/>
            </a:endParaRPr>
          </a:p>
          <a:p>
            <a:pPr indent="457200" algn="just">
              <a:lnSpc>
                <a:spcPct val="150000"/>
              </a:lnSpc>
              <a:buFont typeface="Arial" panose="020B0604020202020204" pitchFamily="34" charset="0"/>
              <a:buAutoNum type="arabicPeriod"/>
            </a:pPr>
            <a:r>
              <a:rPr lang="uk-UA" altLang="x-none" dirty="0">
                <a:latin typeface="Times New Roman" panose="02020603050405020304" pitchFamily="18" charset="0"/>
                <a:cs typeface="Calibri" panose="020F0502020204030204" charset="0"/>
              </a:rPr>
              <a:t>Комерційні проєкти: 2, 4, 6, 8</a:t>
            </a:r>
            <a:endParaRPr lang="uk-UA" altLang="x-none" sz="1600" dirty="0">
              <a:latin typeface="Times New Roman" panose="02020603050405020304" pitchFamily="18" charset="0"/>
              <a:cs typeface="Calibri" panose="020F0502020204030204" charset="0"/>
            </a:endParaRPr>
          </a:p>
          <a:p>
            <a:pPr indent="457200">
              <a:buNone/>
            </a:pPr>
            <a:br>
              <a:rPr lang="uk-UA" altLang="x-none" dirty="0">
                <a:latin typeface="Times New Roman" panose="02020603050405020304" pitchFamily="18" charset="0"/>
                <a:cs typeface="Calibri" panose="020F0502020204030204" charset="0"/>
              </a:rPr>
            </a:br>
            <a:endParaRPr lang="uk-UA" altLang="x-none"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Рисунок 3" descr="Изображение выглядит как карта&#10;&#10;Автоматически созданное описание"/>
          <p:cNvPicPr>
            <a:picLocks noChangeAspect="1"/>
          </p:cNvPicPr>
          <p:nvPr/>
        </p:nvPicPr>
        <p:blipFill>
          <a:blip r:embed="rId1"/>
          <a:stretch>
            <a:fillRect/>
          </a:stretch>
        </p:blipFill>
        <p:spPr>
          <a:xfrm>
            <a:off x="114300" y="382588"/>
            <a:ext cx="8915400" cy="6092825"/>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a:spLocks noGrp="1"/>
          </p:cNvSpPr>
          <p:nvPr>
            <p:ph idx="1"/>
          </p:nvPr>
        </p:nvSpPr>
        <p:spPr>
          <a:xfrm>
            <a:off x="457200" y="981075"/>
            <a:ext cx="8229600" cy="5145088"/>
          </a:xfrm>
        </p:spPr>
        <p:txBody>
          <a:bodyPr vert="horz" wrap="square" lIns="91440" tIns="45720" rIns="91440" bIns="45720" anchor="t" anchorCtr="0"/>
          <a:p>
            <a:pPr eaLnBrk="1" hangingPunct="1">
              <a:lnSpc>
                <a:spcPct val="90000"/>
              </a:lnSpc>
            </a:pPr>
            <a:r>
              <a:rPr lang="ru-RU" altLang="uk-UA" sz="2400" b="1" dirty="0"/>
              <a:t>Етап 6. Авторизація портфеля. </a:t>
            </a:r>
            <a:endParaRPr lang="ru-RU" altLang="uk-UA" sz="2400" b="1" dirty="0"/>
          </a:p>
          <a:p>
            <a:pPr eaLnBrk="1" hangingPunct="1">
              <a:lnSpc>
                <a:spcPct val="90000"/>
              </a:lnSpc>
            </a:pPr>
            <a:r>
              <a:rPr lang="ru-RU" altLang="uk-UA" sz="2400" dirty="0"/>
              <a:t>Відбувається затвердження та початок реалізації портфеля відповідно до плану управління. </a:t>
            </a:r>
            <a:endParaRPr lang="ru-RU" altLang="uk-UA" sz="2400" dirty="0"/>
          </a:p>
          <a:p>
            <a:pPr eaLnBrk="1" hangingPunct="1">
              <a:lnSpc>
                <a:spcPct val="90000"/>
              </a:lnSpc>
            </a:pPr>
            <a:endParaRPr lang="ru-RU" altLang="uk-UA" sz="2400" dirty="0"/>
          </a:p>
          <a:p>
            <a:pPr eaLnBrk="1" hangingPunct="1">
              <a:lnSpc>
                <a:spcPct val="90000"/>
              </a:lnSpc>
            </a:pPr>
            <a:r>
              <a:rPr lang="ru-RU" altLang="uk-UA" sz="2400" dirty="0"/>
              <a:t>При реалізації портфеля батьківська організація, команди проєктних менеджерів, генпідрядники, фінансисти, консультанти, науково-дослідні центри і регуляторні органи формують множину зацікавлених сторін. Зацікавлені сторони не лише здійснюють сильний вплив на програму / проєкт, а й глибоко зацікавлені в мобілізації ресурсів проєктів, у соціальних ефектах від реалізації проєктів і стурбовані їх впливом на навколишнє середовище. </a:t>
            </a:r>
            <a:endParaRPr lang="ru-RU" altLang="uk-UA"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Содержимое 2"/>
          <p:cNvSpPr>
            <a:spLocks noGrp="1"/>
          </p:cNvSpPr>
          <p:nvPr>
            <p:ph idx="1"/>
          </p:nvPr>
        </p:nvSpPr>
        <p:spPr/>
        <p:txBody>
          <a:bodyPr vert="horz" wrap="square" lIns="91440" tIns="45720" rIns="91440" bIns="45720" anchor="t" anchorCtr="0"/>
          <a:p>
            <a:pPr algn="just">
              <a:buNone/>
            </a:pPr>
            <a:r>
              <a:rPr lang="uk-UA" altLang="uk-UA" sz="3600" dirty="0">
                <a:latin typeface="Times New Roman" panose="02020603050405020304" pitchFamily="18" charset="0"/>
                <a:cs typeface="Times New Roman" panose="02020603050405020304" pitchFamily="18" charset="0"/>
              </a:rPr>
              <a:t>	Як ви вважаєте, які проблеми виникають на підприємствах, що реалізують портфель проєктів?</a:t>
            </a:r>
            <a:endParaRPr lang="uk-UA" altLang="uk-UA" sz="3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Заголовок 1"/>
          <p:cNvSpPr>
            <a:spLocks noGrp="1"/>
          </p:cNvSpPr>
          <p:nvPr>
            <p:ph type="title"/>
          </p:nvPr>
        </p:nvSpPr>
        <p:spPr>
          <a:xfrm>
            <a:off x="214313" y="-142875"/>
            <a:ext cx="8715375" cy="1143000"/>
          </a:xfrm>
        </p:spPr>
        <p:txBody>
          <a:bodyPr vert="horz" wrap="square" lIns="91440" tIns="45720" rIns="91440" bIns="45720" anchor="ctr" anchorCtr="0"/>
          <a:p>
            <a:r>
              <a:rPr lang="uk-UA" altLang="uk-UA" sz="2400" b="1" dirty="0">
                <a:solidFill>
                  <a:schemeClr val="tx1"/>
                </a:solidFill>
                <a:latin typeface="Times New Roman" panose="02020603050405020304" pitchFamily="18" charset="0"/>
                <a:cs typeface="Times New Roman" panose="02020603050405020304" pitchFamily="18" charset="0"/>
              </a:rPr>
              <a:t>Сучасні організації страждають від наступних невирішених проблем:</a:t>
            </a:r>
            <a:endParaRPr lang="uk-UA" altLang="uk-UA" sz="2400" b="1" dirty="0">
              <a:latin typeface="Times New Roman" panose="02020603050405020304" pitchFamily="18" charset="0"/>
              <a:ea typeface="Times New Roman" panose="02020603050405020304" pitchFamily="18" charset="0"/>
            </a:endParaRPr>
          </a:p>
        </p:txBody>
      </p:sp>
      <p:sp>
        <p:nvSpPr>
          <p:cNvPr id="67587" name="Содержимое 2"/>
          <p:cNvSpPr>
            <a:spLocks noGrp="1"/>
          </p:cNvSpPr>
          <p:nvPr>
            <p:ph idx="1"/>
          </p:nvPr>
        </p:nvSpPr>
        <p:spPr>
          <a:xfrm>
            <a:off x="0" y="785813"/>
            <a:ext cx="9001125" cy="4525962"/>
          </a:xfrm>
        </p:spPr>
        <p:txBody>
          <a:bodyPr vert="horz" wrap="square" lIns="91440" tIns="45720" rIns="91440" bIns="45720" anchor="t" anchorCtr="0"/>
          <a:p>
            <a:pPr algn="just"/>
            <a:r>
              <a:rPr lang="uk-UA" altLang="uk-UA" sz="2400" dirty="0">
                <a:latin typeface="Times New Roman" panose="02020603050405020304" pitchFamily="18" charset="0"/>
                <a:cs typeface="Times New Roman" panose="02020603050405020304" pitchFamily="18" charset="0"/>
              </a:rPr>
              <a:t>	Зайва кількість одночасно виконуваних проєктів, які часто дублюють один одного; </a:t>
            </a:r>
            <a:endParaRPr lang="uk-UA" altLang="uk-UA" sz="2400" dirty="0">
              <a:latin typeface="Times New Roman" panose="02020603050405020304" pitchFamily="18" charset="0"/>
              <a:cs typeface="Times New Roman" panose="02020603050405020304" pitchFamily="18" charset="0"/>
            </a:endParaRPr>
          </a:p>
          <a:p>
            <a:pPr algn="just"/>
            <a:r>
              <a:rPr lang="uk-UA" altLang="uk-UA" sz="2400" dirty="0">
                <a:latin typeface="Times New Roman" panose="02020603050405020304" pitchFamily="18" charset="0"/>
                <a:cs typeface="Times New Roman" panose="02020603050405020304" pitchFamily="18" charset="0"/>
              </a:rPr>
              <a:t>Неправильний вибір проєктів, реалізація проєктів, що не становлять цінності для організації; </a:t>
            </a:r>
            <a:endParaRPr lang="uk-UA" altLang="uk-UA" sz="2400" dirty="0">
              <a:latin typeface="Times New Roman" panose="02020603050405020304" pitchFamily="18" charset="0"/>
              <a:cs typeface="Times New Roman" panose="02020603050405020304" pitchFamily="18" charset="0"/>
            </a:endParaRPr>
          </a:p>
          <a:p>
            <a:pPr algn="just"/>
            <a:r>
              <a:rPr lang="uk-UA" altLang="uk-UA" sz="2400" dirty="0">
                <a:latin typeface="Times New Roman" panose="02020603050405020304" pitchFamily="18" charset="0"/>
                <a:cs typeface="Times New Roman" panose="02020603050405020304" pitchFamily="18" charset="0"/>
              </a:rPr>
              <a:t>Незбалансованість складу портфеля проєктів, що виражаються в надмірній кількості проєктів, що відносяться до виробничих аспектів, при недостатності проєктів, що зачіпають ринкові аспекти діяльності. </a:t>
            </a:r>
            <a:endParaRPr lang="uk-UA" altLang="uk-UA" sz="2400" dirty="0">
              <a:latin typeface="Times New Roman" panose="02020603050405020304" pitchFamily="18" charset="0"/>
              <a:cs typeface="Times New Roman" panose="02020603050405020304" pitchFamily="18" charset="0"/>
            </a:endParaRPr>
          </a:p>
          <a:p>
            <a:pPr algn="just"/>
            <a:r>
              <a:rPr lang="uk-UA" altLang="uk-UA" sz="2400" dirty="0">
                <a:latin typeface="Times New Roman" panose="02020603050405020304" pitchFamily="18" charset="0"/>
                <a:cs typeface="Times New Roman" panose="02020603050405020304" pitchFamily="18" charset="0"/>
              </a:rPr>
              <a:t>Надмірній кількості проєктів, спрямованих на розробку нової продукції при нестачі дослідницьких проєктів. Занадто багато проєктів з короткостроковими цілями і малій кількості проєктів, націлених на довгострокову перспективу. </a:t>
            </a:r>
            <a:endParaRPr lang="uk-UA" altLang="uk-UA" sz="2400" dirty="0">
              <a:latin typeface="Times New Roman" panose="02020603050405020304" pitchFamily="18" charset="0"/>
              <a:cs typeface="Times New Roman" panose="02020603050405020304" pitchFamily="18" charset="0"/>
            </a:endParaRPr>
          </a:p>
          <a:p>
            <a:pPr algn="just"/>
            <a:r>
              <a:rPr lang="uk-UA" altLang="uk-UA" sz="2400" dirty="0">
                <a:latin typeface="Times New Roman" panose="02020603050405020304" pitchFamily="18" charset="0"/>
                <a:cs typeface="Times New Roman" panose="02020603050405020304" pitchFamily="18" charset="0"/>
              </a:rPr>
              <a:t>Невідповідність портфеля проєктів найважливішим активам організації. Невідповідність портфеля стратегічним ресурсам організації. </a:t>
            </a:r>
            <a:endParaRPr lang="uk-UA" altLang="uk-UA"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Заголовок 1"/>
          <p:cNvSpPr>
            <a:spLocks noGrp="1"/>
          </p:cNvSpPr>
          <p:nvPr>
            <p:ph type="title"/>
          </p:nvPr>
        </p:nvSpPr>
        <p:spPr>
          <a:xfrm>
            <a:off x="457200" y="457200"/>
            <a:ext cx="8229600" cy="1143000"/>
          </a:xfrm>
        </p:spPr>
        <p:txBody>
          <a:bodyPr vert="horz" wrap="square" lIns="91440" tIns="45720" rIns="91440" bIns="45720" anchor="ctr" anchorCtr="0"/>
          <a:p>
            <a:r>
              <a:rPr lang="uk-UA" altLang="uk-UA" sz="3200" b="1" i="1" dirty="0"/>
              <a:t>У системі знань РМІ</a:t>
            </a:r>
            <a:r>
              <a:rPr lang="uk-UA" altLang="uk-UA" sz="3200" i="1" dirty="0"/>
              <a:t> </a:t>
            </a:r>
            <a:r>
              <a:rPr lang="uk-UA" altLang="uk-UA" sz="3200" b="1" i="1" dirty="0"/>
              <a:t>управління портфелем проєктів</a:t>
            </a:r>
            <a:r>
              <a:rPr lang="uk-UA" altLang="uk-UA" sz="3200" i="1" dirty="0"/>
              <a:t> представлене </a:t>
            </a:r>
            <a:r>
              <a:rPr lang="uk-UA" altLang="uk-UA" sz="3200" b="1" i="1" u="sng" dirty="0"/>
              <a:t>двома групами процесів</a:t>
            </a:r>
            <a:r>
              <a:rPr lang="uk-UA" altLang="uk-UA" sz="3200" i="1" u="sng" dirty="0"/>
              <a:t>:</a:t>
            </a:r>
            <a:br>
              <a:rPr lang="uk-UA" altLang="uk-UA" sz="3200" dirty="0"/>
            </a:br>
            <a:endParaRPr lang="uk-UA" altLang="uk-UA" sz="3200" dirty="0"/>
          </a:p>
        </p:txBody>
      </p:sp>
      <p:sp>
        <p:nvSpPr>
          <p:cNvPr id="3" name="Объект 2"/>
          <p:cNvSpPr>
            <a:spLocks noGrp="1"/>
          </p:cNvSpPr>
          <p:nvPr>
            <p:ph idx="1"/>
          </p:nvPr>
        </p:nvSpPr>
        <p:spPr>
          <a:xfrm>
            <a:off x="457200" y="1989138"/>
            <a:ext cx="8435975" cy="452596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1" u="none" strike="noStrike" kern="0" cap="none" spc="0" normalizeH="0" baseline="0" noProof="0" dirty="0">
                <a:ln>
                  <a:noFill/>
                </a:ln>
                <a:solidFill>
                  <a:schemeClr val="tx1"/>
                </a:solidFill>
                <a:effectLst/>
                <a:uLnTx/>
                <a:uFillTx/>
                <a:latin typeface="+mn-lt"/>
                <a:ea typeface="+mn-ea"/>
                <a:cs typeface="+mn-cs"/>
              </a:rPr>
              <a:t>а)</a:t>
            </a:r>
            <a:r>
              <a:rPr kumimoji="0" lang="uk-UA" sz="2400" b="0" i="0" u="none" strike="noStrike" kern="0" cap="none" spc="0" normalizeH="0" baseline="0" noProof="0" dirty="0">
                <a:ln>
                  <a:noFill/>
                </a:ln>
                <a:solidFill>
                  <a:schemeClr val="tx1"/>
                </a:solidFill>
                <a:effectLst/>
                <a:uLnTx/>
                <a:uFillTx/>
                <a:latin typeface="+mn-lt"/>
                <a:ea typeface="+mn-ea"/>
                <a:cs typeface="+mn-cs"/>
              </a:rPr>
              <a:t> </a:t>
            </a:r>
            <a:r>
              <a:rPr kumimoji="0" lang="uk-UA" sz="2400" b="0" i="1" u="none" strike="noStrike" kern="0" cap="none" spc="0" normalizeH="0" baseline="0" noProof="0" dirty="0">
                <a:ln>
                  <a:noFill/>
                </a:ln>
                <a:solidFill>
                  <a:schemeClr val="tx1"/>
                </a:solidFill>
                <a:effectLst/>
                <a:uLnTx/>
                <a:uFillTx/>
                <a:latin typeface="+mn-lt"/>
                <a:ea typeface="+mn-ea"/>
                <a:cs typeface="+mn-cs"/>
              </a:rPr>
              <a:t>група процесів вирівнювання</a:t>
            </a:r>
            <a:r>
              <a:rPr kumimoji="0" lang="uk-UA" sz="2400" b="0" i="0" u="none" strike="noStrike" kern="0" cap="none" spc="0" normalizeH="0" baseline="0" noProof="0" dirty="0">
                <a:ln>
                  <a:noFill/>
                </a:ln>
                <a:solidFill>
                  <a:schemeClr val="tx1"/>
                </a:solidFill>
                <a:effectLst/>
                <a:uLnTx/>
                <a:uFillTx/>
                <a:latin typeface="+mn-lt"/>
                <a:ea typeface="+mn-ea"/>
                <a:cs typeface="+mn-cs"/>
              </a:rPr>
              <a:t> − включає елементи управління портфелем, що відносять компоненти портфеля до певних категорій і піддають оцінці з метою їхнього включення / виключення до складу портфеля:</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1) процес ідентифікації компонентів портфеля;</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2) процес оцінки компонентів портфеля;</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3) процес розставляння пріоритетів;</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4) процес оптимізації і збалансування портфеля проєктів;</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uk-UA" sz="2400" b="0" i="0" u="none" strike="noStrike" kern="0" cap="none" spc="0" normalizeH="0" baseline="0" noProof="0" dirty="0">
                <a:ln>
                  <a:noFill/>
                </a:ln>
                <a:solidFill>
                  <a:schemeClr val="tx1"/>
                </a:solidFill>
                <a:effectLst/>
                <a:uLnTx/>
                <a:uFillTx/>
                <a:latin typeface="+mn-lt"/>
                <a:ea typeface="+mn-ea"/>
                <a:cs typeface="+mn-cs"/>
              </a:rPr>
              <a:t>5) процес авторизації портфеля проєктів;</a:t>
            </a:r>
            <a:endParaRPr kumimoji="0" lang="uk-UA"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uk-UA"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Объект 2"/>
          <p:cNvSpPr>
            <a:spLocks noGrp="1"/>
          </p:cNvSpPr>
          <p:nvPr>
            <p:ph idx="1"/>
          </p:nvPr>
        </p:nvSpPr>
        <p:spPr>
          <a:xfrm>
            <a:off x="457200" y="620713"/>
            <a:ext cx="8229600" cy="5505450"/>
          </a:xfrm>
        </p:spPr>
        <p:txBody>
          <a:bodyPr vert="horz" wrap="square" lIns="91440" tIns="45720" rIns="91440" bIns="45720" anchor="t" anchorCtr="0"/>
          <a:p>
            <a:pPr marL="0" indent="0">
              <a:buNone/>
            </a:pPr>
            <a:r>
              <a:rPr lang="uk-UA" altLang="uk-UA" sz="2800" i="1" dirty="0"/>
              <a:t>б) група процесів моніторингу і контролю</a:t>
            </a:r>
            <a:r>
              <a:rPr lang="uk-UA" altLang="uk-UA" sz="2800" dirty="0"/>
              <a:t> – заснована на ключових індикаторах діяльності, за допомогою яких періодично вирівнюються компоненти портфеля щодо стратегічних цілей:</a:t>
            </a:r>
            <a:endParaRPr lang="uk-UA" altLang="uk-UA" sz="2800" dirty="0"/>
          </a:p>
          <a:p>
            <a:pPr marL="0" indent="0">
              <a:buNone/>
            </a:pPr>
            <a:r>
              <a:rPr lang="uk-UA" altLang="uk-UA" sz="2800" dirty="0"/>
              <a:t>1) процес контролю реалізації портфеля проєктів;</a:t>
            </a:r>
            <a:endParaRPr lang="uk-UA" altLang="uk-UA" sz="2800" dirty="0"/>
          </a:p>
          <a:p>
            <a:pPr marL="0" indent="0">
              <a:buNone/>
            </a:pPr>
            <a:r>
              <a:rPr lang="uk-UA" altLang="uk-UA" sz="2800" dirty="0"/>
              <a:t>2) процес управління змінами.</a:t>
            </a:r>
            <a:endParaRPr lang="uk-UA" altLang="uk-UA" sz="2800" dirty="0"/>
          </a:p>
          <a:p>
            <a:pPr marL="0" indent="0">
              <a:buNone/>
            </a:pPr>
            <a:endParaRPr lang="uk-UA" alt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Заголовок 1"/>
          <p:cNvSpPr>
            <a:spLocks noGrp="1"/>
          </p:cNvSpPr>
          <p:nvPr>
            <p:ph type="title" idx="4294967295"/>
          </p:nvPr>
        </p:nvSpPr>
        <p:spPr/>
        <p:txBody>
          <a:bodyPr vert="horz" wrap="square" lIns="91440" tIns="45720" rIns="91440" bIns="45720" anchor="ctr" anchorCtr="0"/>
          <a:p>
            <a:pPr eaLnBrk="1" hangingPunct="1"/>
            <a:r>
              <a:rPr lang="ru-RU" altLang="uk-UA" dirty="0"/>
              <a:t>Стандарт </a:t>
            </a:r>
            <a:r>
              <a:rPr lang="en-US" altLang="uk-UA" dirty="0"/>
              <a:t>ISO 21504 </a:t>
            </a:r>
            <a:endParaRPr lang="ru-RU" altLang="uk-UA" dirty="0"/>
          </a:p>
        </p:txBody>
      </p:sp>
      <p:pic>
        <p:nvPicPr>
          <p:cNvPr id="10243" name="Рисунок 1"/>
          <p:cNvPicPr>
            <a:picLocks noChangeAspect="1"/>
          </p:cNvPicPr>
          <p:nvPr/>
        </p:nvPicPr>
        <p:blipFill>
          <a:blip r:embed="rId1"/>
          <a:stretch>
            <a:fillRect/>
          </a:stretch>
        </p:blipFill>
        <p:spPr>
          <a:xfrm>
            <a:off x="4787900" y="1557338"/>
            <a:ext cx="3733800" cy="4425950"/>
          </a:xfrm>
          <a:prstGeom prst="rect">
            <a:avLst/>
          </a:prstGeom>
          <a:noFill/>
          <a:ln w="9525">
            <a:noFill/>
          </a:ln>
        </p:spPr>
      </p:pic>
      <p:pic>
        <p:nvPicPr>
          <p:cNvPr id="10244" name="Picture 6" descr="https://cdn.standards.iteh.ai/images/82867/eecff0ab240d4d3d883080e29ac66689/page1.jpg"/>
          <p:cNvPicPr>
            <a:picLocks noChangeAspect="1"/>
          </p:cNvPicPr>
          <p:nvPr/>
        </p:nvPicPr>
        <p:blipFill>
          <a:blip r:embed="rId2"/>
          <a:stretch>
            <a:fillRect/>
          </a:stretch>
        </p:blipFill>
        <p:spPr>
          <a:xfrm>
            <a:off x="457200" y="1417638"/>
            <a:ext cx="3529013" cy="4992687"/>
          </a:xfrm>
          <a:prstGeom prst="rect">
            <a:avLst/>
          </a:prstGeom>
          <a:noFill/>
          <a:ln w="9525">
            <a:noFill/>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27307</Words>
  <Application>WPS Presentation</Application>
  <PresentationFormat>Экран (4:3)</PresentationFormat>
  <Paragraphs>329</Paragraphs>
  <Slides>65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65</vt:i4>
      </vt:variant>
    </vt:vector>
  </HeadingPairs>
  <TitlesOfParts>
    <vt:vector size="73" baseType="lpstr">
      <vt:lpstr>Arial</vt:lpstr>
      <vt:lpstr>SimSun</vt:lpstr>
      <vt:lpstr>Wingdings</vt:lpstr>
      <vt:lpstr>Times New Roman</vt:lpstr>
      <vt:lpstr>Microsoft YaHei</vt:lpstr>
      <vt:lpstr>Arial Unicode MS</vt:lpstr>
      <vt:lpstr>Calibri</vt:lpstr>
      <vt:lpstr>Оформление по умолчанию</vt:lpstr>
      <vt:lpstr>Управління проєктами, програмами та портфелем проєктів</vt:lpstr>
      <vt:lpstr>PowerPoint 演示文稿</vt:lpstr>
      <vt:lpstr>PowerPoint 演示文稿</vt:lpstr>
      <vt:lpstr>PowerPoint 演示文稿</vt:lpstr>
      <vt:lpstr>PowerPoint 演示文稿</vt:lpstr>
      <vt:lpstr>Зміст управління портфелями проєктів згідно зі Standard for Portfolio Management  (PMI) </vt:lpstr>
      <vt:lpstr>У системі знань РМІ управління портфелем проєктів представлене двома групами процесів: </vt:lpstr>
      <vt:lpstr>PowerPoint 演示文稿</vt:lpstr>
      <vt:lpstr>Стандарт ISO 21504 </vt:lpstr>
      <vt:lpstr>PowerPoint 演示文稿</vt:lpstr>
      <vt:lpstr>Призначення</vt:lpstr>
      <vt:lpstr>Структура </vt:lpstr>
      <vt:lpstr>Зміст стандарту</vt:lpstr>
      <vt:lpstr>PowerPoint 演示文稿</vt:lpstr>
      <vt:lpstr>Сфера застосування</vt:lpstr>
      <vt:lpstr>ПРИНЦИПИ УПРАВЛІННЯ ПОРТФЕЛЯМИ </vt:lpstr>
      <vt:lpstr>Загальна схема принципів портфельного управління</vt:lpstr>
      <vt:lpstr>PowerPoint 演示文稿</vt:lpstr>
      <vt:lpstr>Приклад взаємозв'язку між проєктами, програмами та портфелями </vt:lpstr>
      <vt:lpstr>Досягнення стратегії та цілей через портфель проєктів та програм </vt:lpstr>
      <vt:lpstr>PowerPoint 演示文稿</vt:lpstr>
      <vt:lpstr>СТАНДАРТИ УПРАВЛІННЯ ПРОЄКТАМИ, ПРОГРАМАМИ ТА ПОРТФЕЛЯМИ </vt:lpstr>
      <vt:lpstr>Типологія портфелів проєктів</vt:lpstr>
      <vt:lpstr>Практична робота №3 </vt:lpstr>
      <vt:lpstr>Завдання  </vt:lpstr>
      <vt:lpstr>PowerPoint 演示文稿</vt:lpstr>
      <vt:lpstr>PowerPoint 演示文稿</vt:lpstr>
      <vt:lpstr>Приклади оптимізаційних завдань:</vt:lpstr>
      <vt:lpstr>PowerPoint 演示文稿</vt:lpstr>
      <vt:lpstr>PowerPoint 演示文稿</vt:lpstr>
      <vt:lpstr>Типи синергізму:</vt:lpstr>
      <vt:lpstr>Синергізм продажів</vt:lpstr>
      <vt:lpstr>Оперативний синергізм</vt:lpstr>
      <vt:lpstr>Інвестиційний синергізм</vt:lpstr>
      <vt:lpstr>Синергізм менеджменту</vt:lpstr>
      <vt:lpstr>PowerPoint 演示文稿</vt:lpstr>
      <vt:lpstr>Управління портфелем дає можливість організаціям ідентифікувати та відібрати ті інвестиції, які максимізують бізнес-цінність</vt:lpstr>
      <vt:lpstr>До основних цілей управління портфелем проєктів відносяться:</vt:lpstr>
      <vt:lpstr>PowerPoint 演示文稿</vt:lpstr>
      <vt:lpstr>Завдання:</vt:lpstr>
      <vt:lpstr>PowerPoint 演示文稿</vt:lpstr>
      <vt:lpstr>Життєвий цикл портфеля проєктів</vt:lpstr>
      <vt:lpstr>  Формування портфеля проєктів</vt:lpstr>
      <vt:lpstr>PowerPoint 演示文稿</vt:lpstr>
      <vt:lpstr>PowerPoint 演示文稿</vt:lpstr>
      <vt:lpstr>Блок-схема алгоритму формування портфеля проєктів на базі ціннісно- орієнтованого підходу </vt:lpstr>
      <vt:lpstr>Процеси управління портфелем проєктів</vt:lpstr>
      <vt:lpstr>PowerPoint 演示文稿</vt:lpstr>
      <vt:lpstr>Етапи формування портфеля проєктів</vt:lpstr>
      <vt:lpstr>PowerPoint 演示文稿</vt:lpstr>
      <vt:lpstr>PowerPoint 演示文稿</vt:lpstr>
      <vt:lpstr>PowerPoint 演示文稿</vt:lpstr>
      <vt:lpstr>Приклад балансування портфеля проєктів</vt:lpstr>
      <vt:lpstr>Наприклад, на малюнку наводиться аналітичний зріз по проєктам однієї з груп портфеля при зіставленні параметрів Цінність (вертикальна вісь) - Ризики (горизонтальна вісь) - Витрати (розмір кола) на бульбашкового діаграмі.</vt:lpstr>
      <vt:lpstr>PowerPoint 演示文稿</vt:lpstr>
      <vt:lpstr>Практична робота №4</vt:lpstr>
      <vt:lpstr>Приклад</vt:lpstr>
      <vt:lpstr>СПИСОК ПОТОЧНИХ проєктІВ</vt:lpstr>
      <vt:lpstr>PowerPoint 演示文稿</vt:lpstr>
      <vt:lpstr>PowerPoint 演示文稿</vt:lpstr>
      <vt:lpstr>ПОРТФЕЛЬ проєктІВ, ОЦІНКА ТА ВІДБІР </vt:lpstr>
      <vt:lpstr>PowerPoint 演示文稿</vt:lpstr>
      <vt:lpstr>PowerPoint 演示文稿</vt:lpstr>
      <vt:lpstr>PowerPoint 演示文稿</vt:lpstr>
      <vt:lpstr>Сучасні організації страждають від наступних невирішених проблем:</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Отбор проектов в портфель </dc:title>
  <dc:creator>Boiko</dc:creator>
  <cp:lastModifiedBy>Євгенія Бойко</cp:lastModifiedBy>
  <cp:revision>115</cp:revision>
  <dcterms:created xsi:type="dcterms:W3CDTF">2017-01-29T13:20:00Z</dcterms:created>
  <dcterms:modified xsi:type="dcterms:W3CDTF">2025-09-24T21:59:36Z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F8654F2248C0456AA25327CF0750EFA3_12</vt:lpwstr>
  </property>
  <property fmtid="{D5CDD505-2E9C-101B-9397-08002B2CF9AE}" pid="3" name="KSOProductBuildVer">
    <vt:lpwstr>1049-12.2.0.22549</vt:lpwstr>
  </property>
</Properties>
</file>