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385" r:id="rId4"/>
    <p:sldId id="405" r:id="rId5"/>
    <p:sldId id="378" r:id="rId6"/>
    <p:sldId id="372" r:id="rId7"/>
    <p:sldId id="406" r:id="rId8"/>
    <p:sldId id="373" r:id="rId9"/>
    <p:sldId id="505" r:id="rId10"/>
    <p:sldId id="506" r:id="rId11"/>
    <p:sldId id="381" r:id="rId12"/>
    <p:sldId id="380" r:id="rId13"/>
    <p:sldId id="401" r:id="rId14"/>
    <p:sldId id="395" r:id="rId15"/>
    <p:sldId id="410" r:id="rId16"/>
    <p:sldId id="411" r:id="rId17"/>
    <p:sldId id="412" r:id="rId18"/>
    <p:sldId id="413" r:id="rId19"/>
    <p:sldId id="414" r:id="rId20"/>
    <p:sldId id="415" r:id="rId21"/>
    <p:sldId id="416" r:id="rId22"/>
    <p:sldId id="417" r:id="rId23"/>
    <p:sldId id="418" r:id="rId24"/>
    <p:sldId id="497" r:id="rId25"/>
    <p:sldId id="498" r:id="rId26"/>
    <p:sldId id="499" r:id="rId27"/>
    <p:sldId id="500" r:id="rId28"/>
    <p:sldId id="501" r:id="rId29"/>
    <p:sldId id="502" r:id="rId30"/>
    <p:sldId id="503" r:id="rId31"/>
    <p:sldId id="504" r:id="rId32"/>
    <p:sldId id="514" r:id="rId33"/>
    <p:sldId id="515" r:id="rId34"/>
    <p:sldId id="516" r:id="rId35"/>
    <p:sldId id="517" r:id="rId36"/>
    <p:sldId id="487" r:id="rId37"/>
    <p:sldId id="386" r:id="rId38"/>
    <p:sldId id="382" r:id="rId39"/>
    <p:sldId id="513" r:id="rId40"/>
    <p:sldId id="287" r:id="rId41"/>
    <p:sldId id="397" r:id="rId42"/>
    <p:sldId id="404" r:id="rId43"/>
    <p:sldId id="392" r:id="rId44"/>
    <p:sldId id="394" r:id="rId45"/>
    <p:sldId id="510" r:id="rId46"/>
    <p:sldId id="511" r:id="rId47"/>
    <p:sldId id="509" r:id="rId48"/>
    <p:sldId id="379" r:id="rId49"/>
    <p:sldId id="375" r:id="rId50"/>
    <p:sldId id="490" r:id="rId51"/>
    <p:sldId id="489" r:id="rId52"/>
    <p:sldId id="286" r:id="rId53"/>
    <p:sldId id="365" r:id="rId54"/>
    <p:sldId id="366" r:id="rId55"/>
    <p:sldId id="369" r:id="rId56"/>
    <p:sldId id="363" r:id="rId57"/>
    <p:sldId id="364" r:id="rId58"/>
    <p:sldId id="492" r:id="rId59"/>
    <p:sldId id="288" r:id="rId60"/>
    <p:sldId id="388" r:id="rId61"/>
    <p:sldId id="491" r:id="rId62"/>
    <p:sldId id="488" r:id="rId63"/>
    <p:sldId id="389" r:id="rId64"/>
    <p:sldId id="390" r:id="rId65"/>
    <p:sldId id="376" r:id="rId66"/>
    <p:sldId id="402" r:id="rId67"/>
    <p:sldId id="508" r:id="rId68"/>
    <p:sldId id="485" r:id="rId6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92" autoAdjust="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064FB0-91A1-4A9B-BF25-D2757CE37EB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F767033-047B-4094-8A30-B7E0D7CED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C03EAB44-E911-4671-B318-AF6F33DD253A}"/>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5" name="Нижний колонтитул 4">
            <a:extLst>
              <a:ext uri="{FF2B5EF4-FFF2-40B4-BE49-F238E27FC236}">
                <a16:creationId xmlns:a16="http://schemas.microsoft.com/office/drawing/2014/main" id="{8E6AD5D7-1331-447F-95C4-15EB27F7D40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3E986D1-7A9E-49CC-B1B6-7FB5346C5D28}"/>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1863314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DC0F8C-905E-44A7-8F32-1221E7F5AEE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374F5C45-C5EB-41AD-9C45-405AED6BA9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FB31FE3-D6EE-4925-A1F0-B146E0122946}"/>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5" name="Нижний колонтитул 4">
            <a:extLst>
              <a:ext uri="{FF2B5EF4-FFF2-40B4-BE49-F238E27FC236}">
                <a16:creationId xmlns:a16="http://schemas.microsoft.com/office/drawing/2014/main" id="{FCB4AC4D-CAE9-49FA-9EDE-4D465953FCF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83EC8F8-1ECC-4FB4-8D04-83B09214DD1A}"/>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1081758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F20AC97-6374-4587-AEC9-FAC395E5BBA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E1605DD6-A0E8-4C09-BFAC-A285C7528BA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E752EA1-16EC-42E0-AABA-C57380391229}"/>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5" name="Нижний колонтитул 4">
            <a:extLst>
              <a:ext uri="{FF2B5EF4-FFF2-40B4-BE49-F238E27FC236}">
                <a16:creationId xmlns:a16="http://schemas.microsoft.com/office/drawing/2014/main" id="{97C4DFD1-B359-4BA3-85D9-6A3940804C5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AE3D016-9AE6-4186-84B1-07AF76CEB266}"/>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3131820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2DD61E-6422-4734-9C31-9DA9E794D62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F21E41B6-F63C-476D-9D6A-7D100C50D94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E64D95C-9CBD-4AAE-85BA-59909C9E53A4}"/>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5" name="Нижний колонтитул 4">
            <a:extLst>
              <a:ext uri="{FF2B5EF4-FFF2-40B4-BE49-F238E27FC236}">
                <a16:creationId xmlns:a16="http://schemas.microsoft.com/office/drawing/2014/main" id="{909F052E-1693-4D26-916A-78BB0D481B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E8AE8F3-8858-4374-8590-FAEF4652B58A}"/>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38476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AD98AE-2B24-4076-BA4E-366B85E62FA7}"/>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FE02A7E4-9880-4720-87C8-9B1F1F5554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06ADF22-7121-4481-A858-073AB15483D6}"/>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5" name="Нижний колонтитул 4">
            <a:extLst>
              <a:ext uri="{FF2B5EF4-FFF2-40B4-BE49-F238E27FC236}">
                <a16:creationId xmlns:a16="http://schemas.microsoft.com/office/drawing/2014/main" id="{0155A2FB-2429-4950-8AAB-68AD77D66BA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9F8EA68-0AA2-4F3D-8691-A31A93366032}"/>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2763996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D40311-B75B-4DF4-97DB-60C6A0B06CD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AE98F94-4E9E-44AE-B855-FDE8723CFB4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863A144-AF4D-4A72-A958-1FEF7CA861D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1DD62481-EE50-4FBD-BA97-BE41649B6731}"/>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6" name="Нижний колонтитул 5">
            <a:extLst>
              <a:ext uri="{FF2B5EF4-FFF2-40B4-BE49-F238E27FC236}">
                <a16:creationId xmlns:a16="http://schemas.microsoft.com/office/drawing/2014/main" id="{9E73BA46-7C05-4E75-B16E-3596A0C89B1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27E03FF-794B-421C-9957-281C7078216D}"/>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3364037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67F6D0-14DB-4D72-92C2-50A3C264434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3C7515BD-2B64-4F62-9D1B-F14429928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E635285-1327-4E7B-97D1-3CA0AC457BC3}"/>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EEC7F3DB-F4ED-4BAF-BE02-07ACA3DB8F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5F81FB4-0060-4FE8-8273-2AA0136CB93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A960F64-8472-435E-83E3-A3B053EBD279}"/>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8" name="Нижний колонтитул 7">
            <a:extLst>
              <a:ext uri="{FF2B5EF4-FFF2-40B4-BE49-F238E27FC236}">
                <a16:creationId xmlns:a16="http://schemas.microsoft.com/office/drawing/2014/main" id="{B97CD016-55A0-4ADD-80AD-106552B68DF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C7448DB5-76F0-46DD-BEE8-FAAA5790D2C8}"/>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433964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089ACB-57AB-4BEA-A876-F06FA231ABC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B581AB2D-D688-4005-B249-995CA5497D8C}"/>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4" name="Нижний колонтитул 3">
            <a:extLst>
              <a:ext uri="{FF2B5EF4-FFF2-40B4-BE49-F238E27FC236}">
                <a16:creationId xmlns:a16="http://schemas.microsoft.com/office/drawing/2014/main" id="{681AA447-A58D-4FF9-9690-55479126D75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C130E02-4D90-4A45-8C68-1FFA1BD43774}"/>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283383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2932318-C27D-4A6C-82F4-B4662F72C064}"/>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3" name="Нижний колонтитул 2">
            <a:extLst>
              <a:ext uri="{FF2B5EF4-FFF2-40B4-BE49-F238E27FC236}">
                <a16:creationId xmlns:a16="http://schemas.microsoft.com/office/drawing/2014/main" id="{E67BECBD-1AF2-4B42-B7D0-EFEEC2365CA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EF51A405-4BFC-4284-8075-638DF1B452DC}"/>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1116914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3CC0F0-E26A-4E34-9C77-01BEC32AB39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8BE0309-6556-4C1F-90FB-01CAC23182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DF7DC14-D7A4-4C05-A6E9-D8E1866E4F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E368A7F-3A64-4AD0-B1B3-EE464F0FBC54}"/>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6" name="Нижний колонтитул 5">
            <a:extLst>
              <a:ext uri="{FF2B5EF4-FFF2-40B4-BE49-F238E27FC236}">
                <a16:creationId xmlns:a16="http://schemas.microsoft.com/office/drawing/2014/main" id="{D5D91858-DEC3-4A1A-8C15-F943099D6D5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A75FC47-C236-4822-94CC-893BEDAEC43A}"/>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62765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00059B-DD3B-45E1-B2C7-6B1B1CCD738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112A0D2-5A62-485B-AF7D-FF554FC942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3B7B789-F425-48DB-A93F-A420577E9A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1CEE078-196C-4F42-9388-972CF1528875}"/>
              </a:ext>
            </a:extLst>
          </p:cNvPr>
          <p:cNvSpPr>
            <a:spLocks noGrp="1"/>
          </p:cNvSpPr>
          <p:nvPr>
            <p:ph type="dt" sz="half" idx="10"/>
          </p:nvPr>
        </p:nvSpPr>
        <p:spPr/>
        <p:txBody>
          <a:bodyPr/>
          <a:lstStyle/>
          <a:p>
            <a:fld id="{5383B2B0-A2A8-4562-8D46-6A4319131CAB}" type="datetimeFigureOut">
              <a:rPr lang="ru-RU" smtClean="0"/>
              <a:t>18.11.2023</a:t>
            </a:fld>
            <a:endParaRPr lang="ru-RU"/>
          </a:p>
        </p:txBody>
      </p:sp>
      <p:sp>
        <p:nvSpPr>
          <p:cNvPr id="6" name="Нижний колонтитул 5">
            <a:extLst>
              <a:ext uri="{FF2B5EF4-FFF2-40B4-BE49-F238E27FC236}">
                <a16:creationId xmlns:a16="http://schemas.microsoft.com/office/drawing/2014/main" id="{66A69380-3345-4E29-83BE-AC2E1709466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B04C587-8C2C-4DE5-B9E5-F99D1C667678}"/>
              </a:ext>
            </a:extLst>
          </p:cNvPr>
          <p:cNvSpPr>
            <a:spLocks noGrp="1"/>
          </p:cNvSpPr>
          <p:nvPr>
            <p:ph type="sldNum" sz="quarter" idx="12"/>
          </p:nvPr>
        </p:nvSpPr>
        <p:spPr/>
        <p:txBody>
          <a:bodyPr/>
          <a:lstStyle/>
          <a:p>
            <a:fld id="{6E77E65F-8F91-4D01-8A7A-10F8D604B1D6}" type="slidenum">
              <a:rPr lang="ru-RU" smtClean="0"/>
              <a:t>‹#›</a:t>
            </a:fld>
            <a:endParaRPr lang="ru-RU"/>
          </a:p>
        </p:txBody>
      </p:sp>
    </p:spTree>
    <p:extLst>
      <p:ext uri="{BB962C8B-B14F-4D97-AF65-F5344CB8AC3E}">
        <p14:creationId xmlns:p14="http://schemas.microsoft.com/office/powerpoint/2010/main" val="128636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74F071-E0F2-47FB-A45E-A606CCAE3B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D14FD5A0-EB36-4837-87FE-5DDEA452C1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E5D03C6-5D52-4D4F-82F7-6591A370F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3B2B0-A2A8-4562-8D46-6A4319131CAB}" type="datetimeFigureOut">
              <a:rPr lang="ru-RU" smtClean="0"/>
              <a:t>18.11.2023</a:t>
            </a:fld>
            <a:endParaRPr lang="ru-RU"/>
          </a:p>
        </p:txBody>
      </p:sp>
      <p:sp>
        <p:nvSpPr>
          <p:cNvPr id="5" name="Нижний колонтитул 4">
            <a:extLst>
              <a:ext uri="{FF2B5EF4-FFF2-40B4-BE49-F238E27FC236}">
                <a16:creationId xmlns:a16="http://schemas.microsoft.com/office/drawing/2014/main" id="{34C5AD35-9BB0-4B0C-B52F-5D2B94E871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E0634BD-886A-4520-80EA-A7B0081F5C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7E65F-8F91-4D01-8A7A-10F8D604B1D6}" type="slidenum">
              <a:rPr lang="ru-RU" smtClean="0"/>
              <a:t>‹#›</a:t>
            </a:fld>
            <a:endParaRPr lang="ru-RU"/>
          </a:p>
        </p:txBody>
      </p:sp>
    </p:spTree>
    <p:extLst>
      <p:ext uri="{BB962C8B-B14F-4D97-AF65-F5344CB8AC3E}">
        <p14:creationId xmlns:p14="http://schemas.microsoft.com/office/powerpoint/2010/main" val="3403982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kmr.gov.ua/uk/comisii/489" TargetMode="External"/><Relationship Id="rId13" Type="http://schemas.openxmlformats.org/officeDocument/2006/relationships/hyperlink" Target="https://kmr.gov.ua/uk/comisii/495" TargetMode="External"/><Relationship Id="rId3" Type="http://schemas.openxmlformats.org/officeDocument/2006/relationships/hyperlink" Target="https://kmr.gov.ua/uk/comisii/483" TargetMode="External"/><Relationship Id="rId7" Type="http://schemas.openxmlformats.org/officeDocument/2006/relationships/hyperlink" Target="https://kmr.gov.ua/uk/comisii/488" TargetMode="External"/><Relationship Id="rId12" Type="http://schemas.openxmlformats.org/officeDocument/2006/relationships/hyperlink" Target="https://kmr.gov.ua/uk/comisii/490" TargetMode="External"/><Relationship Id="rId17" Type="http://schemas.openxmlformats.org/officeDocument/2006/relationships/hyperlink" Target="https://kmr.gov.ua/uk/comisii/497" TargetMode="External"/><Relationship Id="rId2" Type="http://schemas.openxmlformats.org/officeDocument/2006/relationships/hyperlink" Target="https://kmr.gov.ua/uk/comisii/484" TargetMode="External"/><Relationship Id="rId16" Type="http://schemas.openxmlformats.org/officeDocument/2006/relationships/hyperlink" Target="https://kmr.gov.ua/uk/comisii/486" TargetMode="External"/><Relationship Id="rId1" Type="http://schemas.openxmlformats.org/officeDocument/2006/relationships/slideLayout" Target="../slideLayouts/slideLayout2.xml"/><Relationship Id="rId6" Type="http://schemas.openxmlformats.org/officeDocument/2006/relationships/hyperlink" Target="https://kmr.gov.ua/uk/comisii/487" TargetMode="External"/><Relationship Id="rId11" Type="http://schemas.openxmlformats.org/officeDocument/2006/relationships/hyperlink" Target="https://kmr.gov.ua/uk/comisii/492" TargetMode="External"/><Relationship Id="rId5" Type="http://schemas.openxmlformats.org/officeDocument/2006/relationships/hyperlink" Target="https://kmr.gov.ua/uk/comisii/493" TargetMode="External"/><Relationship Id="rId15" Type="http://schemas.openxmlformats.org/officeDocument/2006/relationships/hyperlink" Target="https://kmr.gov.ua/uk/comisii/496" TargetMode="External"/><Relationship Id="rId10" Type="http://schemas.openxmlformats.org/officeDocument/2006/relationships/hyperlink" Target="https://kmr.gov.ua/uk/comisii/491" TargetMode="External"/><Relationship Id="rId4" Type="http://schemas.openxmlformats.org/officeDocument/2006/relationships/hyperlink" Target="https://kmr.gov.ua/uk/comisii/485" TargetMode="External"/><Relationship Id="rId9" Type="http://schemas.openxmlformats.org/officeDocument/2006/relationships/hyperlink" Target="https://kmr.gov.ua/uk/comisii/498" TargetMode="External"/><Relationship Id="rId14" Type="http://schemas.openxmlformats.org/officeDocument/2006/relationships/hyperlink" Target="https://kmr.gov.ua/uk/comisii/494"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kyivcity.gov.ua/kyiv_ta_miska_vlada/struktura_150/vikonavchiy_organ_kivsko_misko_radi_kivska_miska_derzhavna_administratsiya/aparat_kmda/struktura_aparatu_kmda/"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kmu.gov.ua/news/premyer-ministr-misceva-vlada-maye-ne-dopustiti-pidvishchennya-tarifiv-u-comu-opalyuvalnomu-sezoni"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zakon.rada.gov.ua/laws/show/1016-2021-%D0%BF#Text"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186FC-7BED-4500-A816-ECDAAE1D4AD1}"/>
              </a:ext>
            </a:extLst>
          </p:cNvPr>
          <p:cNvSpPr>
            <a:spLocks noGrp="1"/>
          </p:cNvSpPr>
          <p:nvPr>
            <p:ph type="ctrTitle"/>
          </p:nvPr>
        </p:nvSpPr>
        <p:spPr>
          <a:xfrm>
            <a:off x="1449572" y="380999"/>
            <a:ext cx="9144000" cy="1865386"/>
          </a:xfrm>
        </p:spPr>
        <p:txBody>
          <a:bodyPr>
            <a:normAutofit/>
          </a:bodyPr>
          <a:lstStyle/>
          <a:p>
            <a:r>
              <a:rPr lang="uk-UA" dirty="0"/>
              <a:t>Лекція 4. Місцеве самоврядування</a:t>
            </a:r>
            <a:endParaRPr lang="ru-RU" dirty="0"/>
          </a:p>
        </p:txBody>
      </p:sp>
      <p:sp>
        <p:nvSpPr>
          <p:cNvPr id="3" name="Подзаголовок 2">
            <a:extLst>
              <a:ext uri="{FF2B5EF4-FFF2-40B4-BE49-F238E27FC236}">
                <a16:creationId xmlns:a16="http://schemas.microsoft.com/office/drawing/2014/main" id="{82953C02-1EA8-4A3F-95B2-5F79BD1B4DCC}"/>
              </a:ext>
            </a:extLst>
          </p:cNvPr>
          <p:cNvSpPr>
            <a:spLocks noGrp="1"/>
          </p:cNvSpPr>
          <p:nvPr>
            <p:ph type="subTitle" idx="1"/>
          </p:nvPr>
        </p:nvSpPr>
        <p:spPr>
          <a:xfrm>
            <a:off x="1524000" y="2402959"/>
            <a:ext cx="9144000" cy="3817088"/>
          </a:xfrm>
        </p:spPr>
        <p:txBody>
          <a:bodyPr>
            <a:noAutofit/>
          </a:bodyPr>
          <a:lstStyle/>
          <a:p>
            <a:pPr marL="457200" indent="-457200">
              <a:buAutoNum type="arabicPeriod"/>
            </a:pPr>
            <a:r>
              <a:rPr lang="uk-UA" dirty="0"/>
              <a:t>Поняття місцевого самоврядування.</a:t>
            </a:r>
          </a:p>
          <a:p>
            <a:pPr marL="457200" indent="-457200">
              <a:buFont typeface="Arial" panose="020B0604020202020204" pitchFamily="34" charset="0"/>
              <a:buAutoNum type="arabicPeriod"/>
            </a:pPr>
            <a:r>
              <a:rPr lang="uk-UA" dirty="0"/>
              <a:t>Нормативно-правова база місцевого самоврядування.</a:t>
            </a:r>
          </a:p>
          <a:p>
            <a:pPr marL="457200" indent="-457200">
              <a:buFont typeface="Arial" panose="020B0604020202020204" pitchFamily="34" charset="0"/>
              <a:buAutoNum type="arabicPeriod"/>
            </a:pPr>
            <a:r>
              <a:rPr lang="uk-UA" dirty="0"/>
              <a:t>Організаційна структура місцевого самоврядування.</a:t>
            </a:r>
          </a:p>
          <a:p>
            <a:pPr marL="457200" indent="-457200">
              <a:buFont typeface="Arial" panose="020B0604020202020204" pitchFamily="34" charset="0"/>
              <a:buAutoNum type="arabicPeriod"/>
            </a:pPr>
            <a:r>
              <a:rPr lang="uk-UA" dirty="0"/>
              <a:t>Форми локальної демократії</a:t>
            </a:r>
          </a:p>
          <a:p>
            <a:pPr marL="457200" indent="-457200">
              <a:buFont typeface="Arial" panose="020B0604020202020204" pitchFamily="34" charset="0"/>
              <a:buAutoNum type="arabicPeriod"/>
            </a:pPr>
            <a:r>
              <a:rPr lang="uk-UA" sz="2400" dirty="0">
                <a:latin typeface="+mn-lt"/>
              </a:rPr>
              <a:t>Контроль за МС з боку держави</a:t>
            </a:r>
            <a:endParaRPr lang="uk-UA" dirty="0"/>
          </a:p>
          <a:p>
            <a:pPr marL="457200" indent="-457200">
              <a:buFont typeface="Arial" panose="020B0604020202020204" pitchFamily="34" charset="0"/>
              <a:buAutoNum type="arabicPeriod"/>
            </a:pPr>
            <a:r>
              <a:rPr lang="uk-UA" dirty="0"/>
              <a:t>Теоретичні концепції та моделі місцевого самоврядування.</a:t>
            </a:r>
          </a:p>
          <a:p>
            <a:pPr marL="457200" indent="-457200">
              <a:buAutoNum type="arabicPeriod"/>
            </a:pPr>
            <a:r>
              <a:rPr lang="uk-UA" dirty="0"/>
              <a:t>Ресурсна база місцевого самоврядування.</a:t>
            </a:r>
          </a:p>
          <a:p>
            <a:pPr marL="457200" indent="-457200">
              <a:buAutoNum type="arabicPeriod"/>
            </a:pPr>
            <a:r>
              <a:rPr lang="uk-UA" dirty="0"/>
              <a:t>Тенденції реформ у сфері МС в різних країнах. </a:t>
            </a:r>
          </a:p>
        </p:txBody>
      </p:sp>
    </p:spTree>
    <p:extLst>
      <p:ext uri="{BB962C8B-B14F-4D97-AF65-F5344CB8AC3E}">
        <p14:creationId xmlns:p14="http://schemas.microsoft.com/office/powerpoint/2010/main" val="2641574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9DF02F2-FE3C-FC9C-C16D-17DBFEB0B8A4}"/>
              </a:ext>
            </a:extLst>
          </p:cNvPr>
          <p:cNvSpPr>
            <a:spLocks noGrp="1"/>
          </p:cNvSpPr>
          <p:nvPr>
            <p:ph idx="1"/>
          </p:nvPr>
        </p:nvSpPr>
        <p:spPr/>
        <p:txBody>
          <a:bodyPr>
            <a:normAutofit/>
          </a:bodyPr>
          <a:lstStyle/>
          <a:p>
            <a:pPr marL="0" indent="0" algn="ctr">
              <a:buNone/>
            </a:pPr>
            <a:r>
              <a:rPr lang="uk-UA" sz="4000" b="1" dirty="0"/>
              <a:t>2. Нормативно-правова база місцевого самоврядування</a:t>
            </a:r>
            <a:endParaRPr lang="ru-RU" sz="4000" b="1" dirty="0"/>
          </a:p>
        </p:txBody>
      </p:sp>
    </p:spTree>
    <p:extLst>
      <p:ext uri="{BB962C8B-B14F-4D97-AF65-F5344CB8AC3E}">
        <p14:creationId xmlns:p14="http://schemas.microsoft.com/office/powerpoint/2010/main" val="464295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A57EA3-5C05-4566-85F6-AE9DB4C48700}"/>
              </a:ext>
            </a:extLst>
          </p:cNvPr>
          <p:cNvSpPr>
            <a:spLocks noGrp="1"/>
          </p:cNvSpPr>
          <p:nvPr>
            <p:ph type="title"/>
          </p:nvPr>
        </p:nvSpPr>
        <p:spPr>
          <a:xfrm>
            <a:off x="838200" y="114301"/>
            <a:ext cx="10515600" cy="501650"/>
          </a:xfrm>
        </p:spPr>
        <p:txBody>
          <a:bodyPr>
            <a:normAutofit/>
          </a:bodyPr>
          <a:lstStyle/>
          <a:p>
            <a:pPr algn="ctr"/>
            <a:r>
              <a:rPr lang="uk-UA" sz="2800" b="1" dirty="0">
                <a:latin typeface="+mn-lt"/>
              </a:rPr>
              <a:t>Джерела права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89FFEB95-66E9-4813-9F81-30DB6F049E5F}"/>
              </a:ext>
            </a:extLst>
          </p:cNvPr>
          <p:cNvSpPr>
            <a:spLocks noGrp="1"/>
          </p:cNvSpPr>
          <p:nvPr>
            <p:ph idx="1"/>
          </p:nvPr>
        </p:nvSpPr>
        <p:spPr>
          <a:xfrm>
            <a:off x="76199" y="615952"/>
            <a:ext cx="12049125" cy="6127748"/>
          </a:xfrm>
        </p:spPr>
        <p:txBody>
          <a:bodyPr>
            <a:noAutofit/>
          </a:bodyPr>
          <a:lstStyle/>
          <a:p>
            <a:pPr marL="514350" indent="-514350">
              <a:spcBef>
                <a:spcPts val="0"/>
              </a:spcBef>
              <a:buFont typeface="+mj-lt"/>
              <a:buAutoNum type="arabicPeriod"/>
            </a:pPr>
            <a:r>
              <a:rPr lang="ru-RU" sz="2200" b="1" dirty="0" err="1"/>
              <a:t>Міжнародні</a:t>
            </a:r>
            <a:r>
              <a:rPr lang="ru-RU" sz="2200" b="1" dirty="0"/>
              <a:t> нормативно-</a:t>
            </a:r>
            <a:r>
              <a:rPr lang="ru-RU" sz="2200" b="1" dirty="0" err="1"/>
              <a:t>правові</a:t>
            </a:r>
            <a:r>
              <a:rPr lang="ru-RU" sz="2200" b="1" dirty="0"/>
              <a:t> </a:t>
            </a:r>
            <a:r>
              <a:rPr lang="ru-RU" sz="2200" b="1" dirty="0" err="1"/>
              <a:t>акти</a:t>
            </a:r>
            <a:r>
              <a:rPr lang="ru-RU" sz="2200" dirty="0"/>
              <a:t>, до </a:t>
            </a:r>
            <a:r>
              <a:rPr lang="ru-RU" sz="2200" dirty="0" err="1"/>
              <a:t>яких</a:t>
            </a:r>
            <a:r>
              <a:rPr lang="ru-RU" sz="2200" dirty="0"/>
              <a:t> </a:t>
            </a:r>
            <a:r>
              <a:rPr lang="ru-RU" sz="2200" dirty="0" err="1"/>
              <a:t>приєдналася</a:t>
            </a:r>
            <a:r>
              <a:rPr lang="ru-RU" sz="2200" dirty="0"/>
              <a:t> </a:t>
            </a:r>
            <a:r>
              <a:rPr lang="ru-RU" sz="2200" dirty="0" err="1"/>
              <a:t>Україна</a:t>
            </a:r>
            <a:r>
              <a:rPr lang="ru-RU" sz="2200" dirty="0"/>
              <a:t> – </a:t>
            </a:r>
            <a:r>
              <a:rPr lang="ru-RU" sz="2200" dirty="0" err="1"/>
              <a:t>Всесвітня</a:t>
            </a:r>
            <a:r>
              <a:rPr lang="ru-RU" sz="2200" dirty="0"/>
              <a:t> </a:t>
            </a:r>
            <a:r>
              <a:rPr lang="ru-RU" sz="2200" dirty="0" err="1"/>
              <a:t>Декларація</a:t>
            </a:r>
            <a:r>
              <a:rPr lang="ru-RU" sz="2200" dirty="0"/>
              <a:t> </a:t>
            </a:r>
            <a:r>
              <a:rPr lang="ru-RU" sz="2200" dirty="0" err="1"/>
              <a:t>місцевого</a:t>
            </a:r>
            <a:r>
              <a:rPr lang="ru-RU" sz="2200" dirty="0"/>
              <a:t> </a:t>
            </a:r>
            <a:r>
              <a:rPr lang="ru-RU" sz="2200" dirty="0" err="1"/>
              <a:t>самоврядування</a:t>
            </a:r>
            <a:r>
              <a:rPr lang="ru-RU" sz="2200" dirty="0"/>
              <a:t>, </a:t>
            </a:r>
            <a:r>
              <a:rPr lang="ru-RU" sz="2200" dirty="0" err="1"/>
              <a:t>ухвалена</a:t>
            </a:r>
            <a:r>
              <a:rPr lang="ru-RU" sz="2200" dirty="0"/>
              <a:t> </a:t>
            </a:r>
            <a:r>
              <a:rPr lang="ru-RU" sz="2200" dirty="0" err="1"/>
              <a:t>Міжнародною</a:t>
            </a:r>
            <a:r>
              <a:rPr lang="ru-RU" sz="2200" dirty="0"/>
              <a:t> </a:t>
            </a:r>
            <a:r>
              <a:rPr lang="ru-RU" sz="2200" dirty="0" err="1"/>
              <a:t>Спілкою</a:t>
            </a:r>
            <a:r>
              <a:rPr lang="ru-RU" sz="2200" dirty="0"/>
              <a:t> </a:t>
            </a:r>
            <a:r>
              <a:rPr lang="ru-RU" sz="2200" dirty="0" err="1"/>
              <a:t>Місцевих</a:t>
            </a:r>
            <a:r>
              <a:rPr lang="ru-RU" sz="2200" dirty="0"/>
              <a:t> Влад 26.09.1985 р. у </a:t>
            </a:r>
            <a:r>
              <a:rPr lang="ru-RU" sz="2200" dirty="0" err="1"/>
              <a:t>Ріо</a:t>
            </a:r>
            <a:r>
              <a:rPr lang="ru-RU" sz="2200" dirty="0"/>
              <a:t>-де-Жанейро; </a:t>
            </a:r>
            <a:r>
              <a:rPr lang="ru-RU" sz="2200" dirty="0" err="1"/>
              <a:t>Європейська</a:t>
            </a:r>
            <a:r>
              <a:rPr lang="ru-RU" sz="2200" dirty="0"/>
              <a:t> </a:t>
            </a:r>
            <a:r>
              <a:rPr lang="ru-RU" sz="2200" dirty="0" err="1"/>
              <a:t>хартія</a:t>
            </a:r>
            <a:r>
              <a:rPr lang="ru-RU" sz="2200" dirty="0"/>
              <a:t> </a:t>
            </a:r>
            <a:r>
              <a:rPr lang="ru-RU" sz="2200" dirty="0" err="1"/>
              <a:t>місцевого</a:t>
            </a:r>
            <a:r>
              <a:rPr lang="ru-RU" sz="2200" dirty="0"/>
              <a:t> </a:t>
            </a:r>
            <a:r>
              <a:rPr lang="ru-RU" sz="2200" dirty="0" err="1"/>
              <a:t>самоврядування</a:t>
            </a:r>
            <a:r>
              <a:rPr lang="ru-RU" sz="2200" dirty="0"/>
              <a:t>, </a:t>
            </a:r>
            <a:r>
              <a:rPr lang="ru-RU" sz="2200" dirty="0" err="1"/>
              <a:t>схвалена</a:t>
            </a:r>
            <a:r>
              <a:rPr lang="ru-RU" sz="2200" dirty="0"/>
              <a:t> </a:t>
            </a:r>
            <a:r>
              <a:rPr lang="ru-RU" sz="2200" dirty="0" err="1"/>
              <a:t>Комітетом</a:t>
            </a:r>
            <a:r>
              <a:rPr lang="ru-RU" sz="2200" dirty="0"/>
              <a:t> </a:t>
            </a:r>
            <a:r>
              <a:rPr lang="ru-RU" sz="2200" dirty="0" err="1"/>
              <a:t>Міністрів</a:t>
            </a:r>
            <a:r>
              <a:rPr lang="ru-RU" sz="2200" dirty="0"/>
              <a:t> Ради </a:t>
            </a:r>
            <a:r>
              <a:rPr lang="ru-RU" sz="2200" dirty="0" err="1"/>
              <a:t>Європи</a:t>
            </a:r>
            <a:r>
              <a:rPr lang="ru-RU" sz="2200" dirty="0"/>
              <a:t> 15.10.1985 р. (ВРУ </a:t>
            </a:r>
            <a:r>
              <a:rPr lang="ru-RU" sz="2200" dirty="0" err="1"/>
              <a:t>ратифікувала</a:t>
            </a:r>
            <a:r>
              <a:rPr lang="ru-RU" sz="2200" dirty="0"/>
              <a:t> 15.07.1997 р.).</a:t>
            </a:r>
            <a:r>
              <a:rPr lang="ru-RU" sz="2200" b="1" dirty="0"/>
              <a:t> </a:t>
            </a:r>
          </a:p>
          <a:p>
            <a:pPr marL="514350" indent="-514350">
              <a:spcBef>
                <a:spcPts val="0"/>
              </a:spcBef>
              <a:buFont typeface="+mj-lt"/>
              <a:buAutoNum type="arabicPeriod"/>
            </a:pPr>
            <a:r>
              <a:rPr lang="ru-RU" sz="2200" b="1" dirty="0"/>
              <a:t>Нормативно-</a:t>
            </a:r>
            <a:r>
              <a:rPr lang="ru-RU" sz="2200" b="1" dirty="0" err="1"/>
              <a:t>правові</a:t>
            </a:r>
            <a:r>
              <a:rPr lang="ru-RU" sz="2200" b="1" dirty="0"/>
              <a:t> </a:t>
            </a:r>
            <a:r>
              <a:rPr lang="ru-RU" sz="2200" b="1" dirty="0" err="1"/>
              <a:t>акти</a:t>
            </a:r>
            <a:r>
              <a:rPr lang="ru-RU" sz="2200" b="1" dirty="0"/>
              <a:t> </a:t>
            </a:r>
            <a:r>
              <a:rPr lang="ru-RU" sz="2200" b="1" dirty="0" err="1"/>
              <a:t>загальнодержавного</a:t>
            </a:r>
            <a:r>
              <a:rPr lang="ru-RU" sz="2200" b="1" dirty="0"/>
              <a:t> </a:t>
            </a:r>
            <a:r>
              <a:rPr lang="ru-RU" sz="2200" b="1" dirty="0" err="1"/>
              <a:t>рівня</a:t>
            </a:r>
            <a:r>
              <a:rPr lang="ru-RU" sz="2200" b="1" dirty="0"/>
              <a:t> </a:t>
            </a:r>
            <a:r>
              <a:rPr lang="ru-RU" sz="2200" dirty="0"/>
              <a:t>– </a:t>
            </a:r>
            <a:r>
              <a:rPr lang="ru-RU" sz="2200" dirty="0" err="1"/>
              <a:t>Конституція</a:t>
            </a:r>
            <a:r>
              <a:rPr lang="ru-RU" sz="2200" dirty="0"/>
              <a:t> </a:t>
            </a:r>
            <a:r>
              <a:rPr lang="ru-RU" sz="2200" dirty="0" err="1"/>
              <a:t>України</a:t>
            </a:r>
            <a:r>
              <a:rPr lang="ru-RU" sz="2200" dirty="0"/>
              <a:t>; </a:t>
            </a:r>
            <a:r>
              <a:rPr lang="ru-RU" sz="2200" dirty="0" err="1"/>
              <a:t>закони</a:t>
            </a:r>
            <a:r>
              <a:rPr lang="ru-RU" sz="2200" dirty="0"/>
              <a:t> «Про </a:t>
            </a:r>
            <a:r>
              <a:rPr lang="ru-RU" sz="2200" dirty="0" err="1"/>
              <a:t>місцеве</a:t>
            </a:r>
            <a:r>
              <a:rPr lang="ru-RU" sz="2200" dirty="0"/>
              <a:t> </a:t>
            </a:r>
            <a:r>
              <a:rPr lang="ru-RU" sz="2200" dirty="0" err="1"/>
              <a:t>самоврядування</a:t>
            </a:r>
            <a:r>
              <a:rPr lang="ru-RU" sz="2200" dirty="0"/>
              <a:t> в </a:t>
            </a:r>
            <a:r>
              <a:rPr lang="ru-RU" sz="2200" dirty="0" err="1"/>
              <a:t>Україні</a:t>
            </a:r>
            <a:r>
              <a:rPr lang="ru-RU" sz="2200" dirty="0"/>
              <a:t>», «Про службу в органах </a:t>
            </a:r>
            <a:r>
              <a:rPr lang="ru-RU" sz="2200" dirty="0" err="1"/>
              <a:t>місцевого</a:t>
            </a:r>
            <a:r>
              <a:rPr lang="ru-RU" sz="2200" dirty="0"/>
              <a:t> </a:t>
            </a:r>
            <a:r>
              <a:rPr lang="ru-RU" sz="2200" dirty="0" err="1"/>
              <a:t>самоврядування</a:t>
            </a:r>
            <a:r>
              <a:rPr lang="ru-RU" sz="2200" dirty="0"/>
              <a:t>», «Про </a:t>
            </a:r>
            <a:r>
              <a:rPr lang="ru-RU" sz="2200" dirty="0" err="1"/>
              <a:t>органи</a:t>
            </a:r>
            <a:r>
              <a:rPr lang="ru-RU" sz="2200" dirty="0"/>
              <a:t> </a:t>
            </a:r>
            <a:r>
              <a:rPr lang="ru-RU" sz="2200" dirty="0" err="1"/>
              <a:t>самоорганізації</a:t>
            </a:r>
            <a:r>
              <a:rPr lang="ru-RU" sz="2200" dirty="0"/>
              <a:t> </a:t>
            </a:r>
            <a:r>
              <a:rPr lang="ru-RU" sz="2200" dirty="0" err="1"/>
              <a:t>населення</a:t>
            </a:r>
            <a:r>
              <a:rPr lang="ru-RU" sz="2200" dirty="0"/>
              <a:t>», «Про статус </a:t>
            </a:r>
            <a:r>
              <a:rPr lang="ru-RU" sz="2200" dirty="0" err="1"/>
              <a:t>депутатів</a:t>
            </a:r>
            <a:r>
              <a:rPr lang="ru-RU" sz="2200" dirty="0"/>
              <a:t> </a:t>
            </a:r>
            <a:r>
              <a:rPr lang="ru-RU" sz="2200" dirty="0" err="1"/>
              <a:t>місцевих</a:t>
            </a:r>
            <a:r>
              <a:rPr lang="ru-RU" sz="2200" dirty="0"/>
              <a:t> рад», «Про </a:t>
            </a:r>
            <a:r>
              <a:rPr lang="ru-RU" sz="2200" dirty="0" err="1"/>
              <a:t>громадські</a:t>
            </a:r>
            <a:r>
              <a:rPr lang="ru-RU" sz="2200" dirty="0"/>
              <a:t> </a:t>
            </a:r>
            <a:r>
              <a:rPr lang="ru-RU" sz="2200" dirty="0" err="1"/>
              <a:t>об’єднання</a:t>
            </a:r>
            <a:r>
              <a:rPr lang="ru-RU" sz="2200" dirty="0"/>
              <a:t>», «Про </a:t>
            </a:r>
            <a:r>
              <a:rPr lang="ru-RU" sz="2200" dirty="0" err="1"/>
              <a:t>добровільне</a:t>
            </a:r>
            <a:r>
              <a:rPr lang="ru-RU" sz="2200" dirty="0"/>
              <a:t> об</a:t>
            </a:r>
            <a:r>
              <a:rPr lang="en-US" sz="2200" dirty="0"/>
              <a:t>’</a:t>
            </a:r>
            <a:r>
              <a:rPr lang="uk-UA" sz="2200" dirty="0"/>
              <a:t>єднання територіальних громад», Земельний, </a:t>
            </a:r>
            <a:r>
              <a:rPr lang="ru-RU" sz="2200" dirty="0" err="1"/>
              <a:t>Бюджетний</a:t>
            </a:r>
            <a:r>
              <a:rPr lang="ru-RU" sz="2200" dirty="0"/>
              <a:t>, </a:t>
            </a:r>
            <a:r>
              <a:rPr lang="ru-RU" sz="2200" dirty="0" err="1"/>
              <a:t>Виборчий</a:t>
            </a:r>
            <a:r>
              <a:rPr lang="ru-RU" sz="2200" dirty="0"/>
              <a:t>, </a:t>
            </a:r>
            <a:r>
              <a:rPr lang="ru-RU" sz="2200" dirty="0" err="1"/>
              <a:t>Податковий</a:t>
            </a:r>
            <a:r>
              <a:rPr lang="ru-RU" sz="2200" dirty="0"/>
              <a:t> </a:t>
            </a:r>
            <a:r>
              <a:rPr lang="ru-RU" sz="2200" dirty="0" err="1"/>
              <a:t>кодекси</a:t>
            </a:r>
            <a:r>
              <a:rPr lang="ru-RU" sz="2200" dirty="0"/>
              <a:t> </a:t>
            </a:r>
            <a:r>
              <a:rPr lang="ru-RU" sz="2200" dirty="0" err="1"/>
              <a:t>України</a:t>
            </a:r>
            <a:r>
              <a:rPr lang="ru-RU" sz="2200" dirty="0"/>
              <a:t>; постанови </a:t>
            </a:r>
            <a:r>
              <a:rPr lang="ru-RU" sz="2200" dirty="0" err="1"/>
              <a:t>Верховної</a:t>
            </a:r>
            <a:r>
              <a:rPr lang="ru-RU" sz="2200" dirty="0"/>
              <a:t> Ради </a:t>
            </a:r>
            <a:r>
              <a:rPr lang="ru-RU" sz="2200" dirty="0" err="1"/>
              <a:t>України</a:t>
            </a:r>
            <a:r>
              <a:rPr lang="ru-RU" sz="2200" dirty="0"/>
              <a:t>, </a:t>
            </a:r>
            <a:r>
              <a:rPr lang="ru-RU" sz="2200" dirty="0" err="1"/>
              <a:t>укази</a:t>
            </a:r>
            <a:r>
              <a:rPr lang="ru-RU" sz="2200" dirty="0"/>
              <a:t> Президента </a:t>
            </a:r>
            <a:r>
              <a:rPr lang="ru-RU" sz="2200" dirty="0" err="1"/>
              <a:t>України</a:t>
            </a:r>
            <a:r>
              <a:rPr lang="ru-RU" sz="2200" dirty="0"/>
              <a:t>, постанови </a:t>
            </a:r>
            <a:r>
              <a:rPr lang="ru-RU" sz="2200" dirty="0" err="1"/>
              <a:t>Кабінету</a:t>
            </a:r>
            <a:r>
              <a:rPr lang="ru-RU" sz="2200" dirty="0"/>
              <a:t> </a:t>
            </a:r>
            <a:r>
              <a:rPr lang="ru-RU" sz="2200" dirty="0" err="1"/>
              <a:t>Міністрів</a:t>
            </a:r>
            <a:r>
              <a:rPr lang="ru-RU" sz="2200" dirty="0"/>
              <a:t> </a:t>
            </a:r>
            <a:r>
              <a:rPr lang="ru-RU" sz="2200" dirty="0" err="1"/>
              <a:t>України</a:t>
            </a:r>
            <a:r>
              <a:rPr lang="ru-RU" sz="2200" dirty="0"/>
              <a:t>, </a:t>
            </a:r>
            <a:r>
              <a:rPr lang="ru-RU" sz="2200" dirty="0" err="1"/>
              <a:t>акти</a:t>
            </a:r>
            <a:r>
              <a:rPr lang="ru-RU" sz="2200" dirty="0"/>
              <a:t> </a:t>
            </a:r>
            <a:r>
              <a:rPr lang="ru-RU" sz="2200" dirty="0" err="1"/>
              <a:t>міністерств</a:t>
            </a:r>
            <a:r>
              <a:rPr lang="ru-RU" sz="2200" dirty="0"/>
              <a:t>, </a:t>
            </a:r>
            <a:r>
              <a:rPr lang="ru-RU" sz="2200" dirty="0" err="1"/>
              <a:t>відомств</a:t>
            </a:r>
            <a:r>
              <a:rPr lang="ru-RU" sz="2200" dirty="0"/>
              <a:t>, </a:t>
            </a:r>
            <a:r>
              <a:rPr lang="ru-RU" sz="2200" dirty="0" err="1"/>
              <a:t>судові</a:t>
            </a:r>
            <a:r>
              <a:rPr lang="ru-RU" sz="2200" dirty="0"/>
              <a:t> </a:t>
            </a:r>
            <a:r>
              <a:rPr lang="ru-RU" sz="2200" dirty="0" err="1"/>
              <a:t>рішення</a:t>
            </a:r>
            <a:r>
              <a:rPr lang="ru-RU" sz="2200" dirty="0"/>
              <a:t>, </a:t>
            </a:r>
            <a:r>
              <a:rPr lang="ru-RU" sz="2200" dirty="0" err="1"/>
              <a:t>зокрема</a:t>
            </a:r>
            <a:r>
              <a:rPr lang="ru-RU" sz="2200" dirty="0"/>
              <a:t> </a:t>
            </a:r>
            <a:r>
              <a:rPr lang="ru-RU" sz="2200" dirty="0" err="1"/>
              <a:t>Конституційного</a:t>
            </a:r>
            <a:r>
              <a:rPr lang="ru-RU" sz="2200" dirty="0"/>
              <a:t> Суду </a:t>
            </a:r>
            <a:r>
              <a:rPr lang="ru-RU" sz="2200" dirty="0" err="1"/>
              <a:t>України</a:t>
            </a:r>
            <a:r>
              <a:rPr lang="ru-RU" sz="2200" dirty="0"/>
              <a:t>.</a:t>
            </a:r>
          </a:p>
          <a:p>
            <a:pPr marL="514350" indent="-514350">
              <a:spcBef>
                <a:spcPts val="0"/>
              </a:spcBef>
              <a:buFont typeface="+mj-lt"/>
              <a:buAutoNum type="arabicPeriod"/>
            </a:pPr>
            <a:r>
              <a:rPr lang="ru-RU" sz="2200" dirty="0"/>
              <a:t>Нормативно-</a:t>
            </a:r>
            <a:r>
              <a:rPr lang="ru-RU" sz="2200" dirty="0" err="1"/>
              <a:t>правові</a:t>
            </a:r>
            <a:r>
              <a:rPr lang="ru-RU" sz="2200" dirty="0"/>
              <a:t> </a:t>
            </a:r>
            <a:r>
              <a:rPr lang="ru-RU" sz="2200" dirty="0" err="1"/>
              <a:t>акти</a:t>
            </a:r>
            <a:r>
              <a:rPr lang="ru-RU" sz="2200" dirty="0"/>
              <a:t> </a:t>
            </a:r>
            <a:r>
              <a:rPr lang="ru-RU" sz="2200" dirty="0" err="1"/>
              <a:t>органів</a:t>
            </a:r>
            <a:r>
              <a:rPr lang="ru-RU" sz="2200" dirty="0"/>
              <a:t> </a:t>
            </a:r>
            <a:r>
              <a:rPr lang="ru-RU" sz="2200" dirty="0" err="1"/>
              <a:t>державної</a:t>
            </a:r>
            <a:r>
              <a:rPr lang="ru-RU" sz="2200" dirty="0"/>
              <a:t> </a:t>
            </a:r>
            <a:r>
              <a:rPr lang="ru-RU" sz="2200" dirty="0" err="1"/>
              <a:t>влади</a:t>
            </a:r>
            <a:r>
              <a:rPr lang="ru-RU" sz="2200" dirty="0"/>
              <a:t>, </a:t>
            </a:r>
            <a:r>
              <a:rPr lang="ru-RU" sz="2200" dirty="0" err="1"/>
              <a:t>які</a:t>
            </a:r>
            <a:r>
              <a:rPr lang="ru-RU" sz="2200" dirty="0"/>
              <a:t> </a:t>
            </a:r>
            <a:r>
              <a:rPr lang="ru-RU" sz="2200" b="1" dirty="0" err="1"/>
              <a:t>стосуються</a:t>
            </a:r>
            <a:r>
              <a:rPr lang="ru-RU" sz="2200" b="1" dirty="0"/>
              <a:t> </a:t>
            </a:r>
            <a:r>
              <a:rPr lang="ru-RU" sz="2200" b="1" dirty="0" err="1"/>
              <a:t>окремих</a:t>
            </a:r>
            <a:r>
              <a:rPr lang="ru-RU" sz="2200" b="1" dirty="0"/>
              <a:t> </a:t>
            </a:r>
            <a:r>
              <a:rPr lang="ru-RU" sz="2200" b="1" dirty="0" err="1"/>
              <a:t>самоврядних</a:t>
            </a:r>
            <a:r>
              <a:rPr lang="ru-RU" sz="2200" b="1" dirty="0"/>
              <a:t> </a:t>
            </a:r>
            <a:r>
              <a:rPr lang="ru-RU" sz="2200" b="1" dirty="0" err="1"/>
              <a:t>територій</a:t>
            </a:r>
            <a:r>
              <a:rPr lang="ru-RU" sz="2200" dirty="0"/>
              <a:t> – Закон «Про </a:t>
            </a:r>
            <a:r>
              <a:rPr lang="ru-RU" sz="2200" dirty="0" err="1"/>
              <a:t>столицю</a:t>
            </a:r>
            <a:r>
              <a:rPr lang="ru-RU" sz="2200" dirty="0"/>
              <a:t> </a:t>
            </a:r>
            <a:r>
              <a:rPr lang="ru-RU" sz="2200" dirty="0" err="1"/>
              <a:t>України</a:t>
            </a:r>
            <a:r>
              <a:rPr lang="ru-RU" sz="2200" dirty="0"/>
              <a:t> – </a:t>
            </a:r>
            <a:r>
              <a:rPr lang="ru-RU" sz="2200" dirty="0" err="1"/>
              <a:t>місто</a:t>
            </a:r>
            <a:r>
              <a:rPr lang="ru-RU" sz="2200" dirty="0"/>
              <a:t>-герой </a:t>
            </a:r>
            <a:r>
              <a:rPr lang="ru-RU" sz="2200" dirty="0" err="1"/>
              <a:t>Київ</a:t>
            </a:r>
            <a:r>
              <a:rPr lang="ru-RU" sz="2200" dirty="0"/>
              <a:t>» (ст. 133 </a:t>
            </a:r>
            <a:r>
              <a:rPr lang="ru-RU" sz="2200" dirty="0" err="1"/>
              <a:t>Конституції</a:t>
            </a:r>
            <a:r>
              <a:rPr lang="ru-RU" sz="2200" dirty="0"/>
              <a:t> </a:t>
            </a:r>
            <a:r>
              <a:rPr lang="ru-RU" sz="2200" dirty="0" err="1"/>
              <a:t>передбачає</a:t>
            </a:r>
            <a:r>
              <a:rPr lang="ru-RU" sz="2200" dirty="0"/>
              <a:t>, </a:t>
            </a:r>
            <a:r>
              <a:rPr lang="ru-RU" sz="2200" dirty="0" err="1"/>
              <a:t>що</a:t>
            </a:r>
            <a:r>
              <a:rPr lang="ru-RU" sz="2200" dirty="0"/>
              <a:t> </a:t>
            </a:r>
            <a:r>
              <a:rPr lang="ru-RU" sz="2200" dirty="0" err="1"/>
              <a:t>Київ</a:t>
            </a:r>
            <a:r>
              <a:rPr lang="ru-RU" sz="2200" dirty="0"/>
              <a:t> та Севастополь </a:t>
            </a:r>
            <a:r>
              <a:rPr lang="ru-RU" sz="2200" dirty="0" err="1"/>
              <a:t>мають</a:t>
            </a:r>
            <a:r>
              <a:rPr lang="ru-RU" sz="2200" dirty="0"/>
              <a:t> </a:t>
            </a:r>
            <a:r>
              <a:rPr lang="ru-RU" sz="2200" dirty="0" err="1"/>
              <a:t>спеціальний</a:t>
            </a:r>
            <a:r>
              <a:rPr lang="ru-RU" sz="2200" dirty="0"/>
              <a:t> статус, </a:t>
            </a:r>
            <a:r>
              <a:rPr lang="ru-RU" sz="2200" dirty="0" err="1"/>
              <a:t>який</a:t>
            </a:r>
            <a:r>
              <a:rPr lang="ru-RU" sz="2200" dirty="0"/>
              <a:t> </a:t>
            </a:r>
            <a:r>
              <a:rPr lang="ru-RU" sz="2200" dirty="0" err="1"/>
              <a:t>визначається</a:t>
            </a:r>
            <a:r>
              <a:rPr lang="ru-RU" sz="2200" dirty="0"/>
              <a:t> законами </a:t>
            </a:r>
            <a:r>
              <a:rPr lang="ru-RU" sz="2200" dirty="0" err="1"/>
              <a:t>України</a:t>
            </a:r>
            <a:r>
              <a:rPr lang="ru-RU" sz="2200" dirty="0"/>
              <a:t>). </a:t>
            </a:r>
          </a:p>
          <a:p>
            <a:pPr marL="514350" indent="-514350">
              <a:spcBef>
                <a:spcPts val="0"/>
              </a:spcBef>
              <a:buFont typeface="+mj-lt"/>
              <a:buAutoNum type="arabicPeriod"/>
            </a:pPr>
            <a:r>
              <a:rPr lang="ru-RU" sz="2200" b="1" dirty="0"/>
              <a:t>Нормативно-</a:t>
            </a:r>
            <a:r>
              <a:rPr lang="ru-RU" sz="2200" b="1" dirty="0" err="1"/>
              <a:t>правові</a:t>
            </a:r>
            <a:r>
              <a:rPr lang="ru-RU" sz="2200" b="1" dirty="0"/>
              <a:t> </a:t>
            </a:r>
            <a:r>
              <a:rPr lang="ru-RU" sz="2200" b="1" dirty="0" err="1"/>
              <a:t>акти</a:t>
            </a:r>
            <a:r>
              <a:rPr lang="ru-RU" sz="2200" b="1" dirty="0"/>
              <a:t> </a:t>
            </a:r>
            <a:r>
              <a:rPr lang="ru-RU" sz="2200" b="1" dirty="0" err="1"/>
              <a:t>органів</a:t>
            </a:r>
            <a:r>
              <a:rPr lang="ru-RU" sz="2200" b="1" dirty="0"/>
              <a:t> </a:t>
            </a:r>
            <a:r>
              <a:rPr lang="ru-RU" sz="2200" b="1" dirty="0" err="1"/>
              <a:t>місцевого</a:t>
            </a:r>
            <a:r>
              <a:rPr lang="ru-RU" sz="2200" b="1" dirty="0"/>
              <a:t> </a:t>
            </a:r>
            <a:r>
              <a:rPr lang="ru-RU" sz="2200" b="1" dirty="0" err="1"/>
              <a:t>самоврядування</a:t>
            </a:r>
            <a:r>
              <a:rPr lang="ru-RU" sz="2200" b="1" dirty="0"/>
              <a:t> </a:t>
            </a:r>
            <a:r>
              <a:rPr lang="ru-RU" sz="2200" dirty="0"/>
              <a:t>– </a:t>
            </a:r>
            <a:r>
              <a:rPr lang="ru-RU" sz="2200" dirty="0" err="1"/>
              <a:t>статути</a:t>
            </a:r>
            <a:r>
              <a:rPr lang="ru-RU" sz="2200" dirty="0"/>
              <a:t> </a:t>
            </a:r>
            <a:r>
              <a:rPr lang="ru-RU" sz="2200" dirty="0" err="1"/>
              <a:t>територіальних</a:t>
            </a:r>
            <a:r>
              <a:rPr lang="ru-RU" sz="2200" dirty="0"/>
              <a:t> громад; </a:t>
            </a:r>
            <a:r>
              <a:rPr lang="ru-RU" sz="2200" dirty="0" err="1"/>
              <a:t>рішення</a:t>
            </a:r>
            <a:r>
              <a:rPr lang="ru-RU" sz="2200" dirty="0"/>
              <a:t> </a:t>
            </a:r>
            <a:r>
              <a:rPr lang="ru-RU" sz="2200" dirty="0" err="1"/>
              <a:t>місцевих</a:t>
            </a:r>
            <a:r>
              <a:rPr lang="ru-RU" sz="2200" dirty="0"/>
              <a:t> рад, </a:t>
            </a:r>
            <a:r>
              <a:rPr lang="ru-RU" sz="2200" dirty="0" err="1"/>
              <a:t>що</a:t>
            </a:r>
            <a:r>
              <a:rPr lang="ru-RU" sz="2200" dirty="0"/>
              <a:t> </a:t>
            </a:r>
            <a:r>
              <a:rPr lang="ru-RU" sz="2200" dirty="0" err="1"/>
              <a:t>визначають</a:t>
            </a:r>
            <a:r>
              <a:rPr lang="ru-RU" sz="2200" dirty="0"/>
              <a:t> порядок </a:t>
            </a:r>
            <a:r>
              <a:rPr lang="ru-RU" sz="2200" dirty="0" err="1"/>
              <a:t>володіння</a:t>
            </a:r>
            <a:r>
              <a:rPr lang="ru-RU" sz="2200" dirty="0"/>
              <a:t>, </a:t>
            </a:r>
            <a:r>
              <a:rPr lang="ru-RU" sz="2200" dirty="0" err="1"/>
              <a:t>розпорядження</a:t>
            </a:r>
            <a:r>
              <a:rPr lang="ru-RU" sz="2200" dirty="0"/>
              <a:t>, </a:t>
            </a:r>
            <a:r>
              <a:rPr lang="ru-RU" sz="2200" dirty="0" err="1"/>
              <a:t>користування</a:t>
            </a:r>
            <a:r>
              <a:rPr lang="ru-RU" sz="2200" dirty="0"/>
              <a:t> та </a:t>
            </a:r>
            <a:r>
              <a:rPr lang="ru-RU" sz="2200" dirty="0" err="1"/>
              <a:t>управління</a:t>
            </a:r>
            <a:r>
              <a:rPr lang="ru-RU" sz="2200" dirty="0"/>
              <a:t> </a:t>
            </a:r>
            <a:r>
              <a:rPr lang="ru-RU" sz="2200" dirty="0" err="1"/>
              <a:t>комунальним</a:t>
            </a:r>
            <a:r>
              <a:rPr lang="ru-RU" sz="2200" dirty="0"/>
              <a:t> </a:t>
            </a:r>
            <a:r>
              <a:rPr lang="ru-RU" sz="2200" dirty="0" err="1"/>
              <a:t>майном</a:t>
            </a:r>
            <a:r>
              <a:rPr lang="ru-RU" sz="2200" dirty="0"/>
              <a:t>; </a:t>
            </a:r>
            <a:r>
              <a:rPr lang="ru-RU" sz="2200" dirty="0" err="1"/>
              <a:t>рішення</a:t>
            </a:r>
            <a:r>
              <a:rPr lang="ru-RU" sz="2200" dirty="0"/>
              <a:t> про </a:t>
            </a:r>
            <a:r>
              <a:rPr lang="ru-RU" sz="2200" dirty="0" err="1"/>
              <a:t>прийняття</a:t>
            </a:r>
            <a:r>
              <a:rPr lang="ru-RU" sz="2200" dirty="0"/>
              <a:t> </a:t>
            </a:r>
            <a:r>
              <a:rPr lang="ru-RU" sz="2200" dirty="0" err="1"/>
              <a:t>місцевих</a:t>
            </a:r>
            <a:r>
              <a:rPr lang="ru-RU" sz="2200" dirty="0"/>
              <a:t> </a:t>
            </a:r>
            <a:r>
              <a:rPr lang="ru-RU" sz="2200" dirty="0" err="1"/>
              <a:t>бюджетів</a:t>
            </a:r>
            <a:r>
              <a:rPr lang="ru-RU" sz="2200" dirty="0"/>
              <a:t> та </a:t>
            </a:r>
            <a:r>
              <a:rPr lang="ru-RU" sz="2200" dirty="0" err="1"/>
              <a:t>ін</a:t>
            </a:r>
            <a:r>
              <a:rPr lang="ru-RU" sz="2200" dirty="0"/>
              <a:t>.</a:t>
            </a:r>
          </a:p>
        </p:txBody>
      </p:sp>
    </p:spTree>
    <p:extLst>
      <p:ext uri="{BB962C8B-B14F-4D97-AF65-F5344CB8AC3E}">
        <p14:creationId xmlns:p14="http://schemas.microsoft.com/office/powerpoint/2010/main" val="2819309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0C47B3-E718-4ED0-9B75-474E5645C683}"/>
              </a:ext>
            </a:extLst>
          </p:cNvPr>
          <p:cNvSpPr>
            <a:spLocks noGrp="1"/>
          </p:cNvSpPr>
          <p:nvPr>
            <p:ph type="title"/>
          </p:nvPr>
        </p:nvSpPr>
        <p:spPr>
          <a:xfrm>
            <a:off x="838200" y="76200"/>
            <a:ext cx="10515600" cy="492125"/>
          </a:xfrm>
        </p:spPr>
        <p:txBody>
          <a:bodyPr>
            <a:normAutofit/>
          </a:bodyPr>
          <a:lstStyle/>
          <a:p>
            <a:pPr algn="ctr"/>
            <a:r>
              <a:rPr lang="uk-UA" sz="2800" b="1" dirty="0">
                <a:latin typeface="+mn-lt"/>
              </a:rPr>
              <a:t>Принципи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57F55D8B-19B5-441D-B88F-3B3E4A309340}"/>
              </a:ext>
            </a:extLst>
          </p:cNvPr>
          <p:cNvSpPr>
            <a:spLocks noGrp="1"/>
          </p:cNvSpPr>
          <p:nvPr>
            <p:ph idx="1"/>
          </p:nvPr>
        </p:nvSpPr>
        <p:spPr>
          <a:xfrm>
            <a:off x="104775" y="568325"/>
            <a:ext cx="11982449" cy="6213475"/>
          </a:xfrm>
        </p:spPr>
        <p:txBody>
          <a:bodyPr>
            <a:noAutofit/>
          </a:bodyPr>
          <a:lstStyle/>
          <a:p>
            <a:pPr marL="0" indent="0">
              <a:spcBef>
                <a:spcPts val="0"/>
              </a:spcBef>
              <a:buNone/>
            </a:pPr>
            <a:r>
              <a:rPr lang="ru-RU" sz="2000" b="1" dirty="0" err="1"/>
              <a:t>Європейська</a:t>
            </a:r>
            <a:r>
              <a:rPr lang="ru-RU" sz="2000" b="1" dirty="0"/>
              <a:t> </a:t>
            </a:r>
            <a:r>
              <a:rPr lang="ru-RU" sz="2000" b="1" dirty="0" err="1"/>
              <a:t>хартія</a:t>
            </a:r>
            <a:r>
              <a:rPr lang="ru-RU" sz="2000" b="1" dirty="0"/>
              <a:t> </a:t>
            </a:r>
            <a:r>
              <a:rPr lang="ru-RU" sz="2000" b="1" dirty="0" err="1"/>
              <a:t>місцевого</a:t>
            </a:r>
            <a:r>
              <a:rPr lang="ru-RU" sz="2000" b="1" dirty="0"/>
              <a:t> </a:t>
            </a:r>
            <a:r>
              <a:rPr lang="ru-RU" sz="2000" b="1" dirty="0" err="1"/>
              <a:t>самоврядування</a:t>
            </a:r>
            <a:r>
              <a:rPr lang="ru-RU" sz="2000" b="1" dirty="0"/>
              <a:t> </a:t>
            </a:r>
            <a:r>
              <a:rPr lang="ru-RU" sz="2000" dirty="0" err="1"/>
              <a:t>закріплює</a:t>
            </a:r>
            <a:r>
              <a:rPr lang="ru-RU" sz="2000" dirty="0"/>
              <a:t> </a:t>
            </a:r>
            <a:r>
              <a:rPr lang="ru-RU" sz="2000" dirty="0" err="1"/>
              <a:t>такі</a:t>
            </a:r>
            <a:r>
              <a:rPr lang="ru-RU" sz="2000" dirty="0"/>
              <a:t> </a:t>
            </a:r>
            <a:r>
              <a:rPr lang="ru-RU" sz="2000" dirty="0" err="1"/>
              <a:t>принципи</a:t>
            </a:r>
            <a:r>
              <a:rPr lang="ru-RU" sz="2000" dirty="0"/>
              <a:t> МС: </a:t>
            </a:r>
          </a:p>
          <a:p>
            <a:pPr>
              <a:spcBef>
                <a:spcPts val="0"/>
              </a:spcBef>
            </a:pPr>
            <a:r>
              <a:rPr lang="ru-RU" sz="2000" dirty="0" err="1"/>
              <a:t>місцеве</a:t>
            </a:r>
            <a:r>
              <a:rPr lang="ru-RU" sz="2000" dirty="0"/>
              <a:t> </a:t>
            </a:r>
            <a:r>
              <a:rPr lang="ru-RU" sz="2000" dirty="0" err="1"/>
              <a:t>самоврядування</a:t>
            </a:r>
            <a:r>
              <a:rPr lang="ru-RU" sz="2000" dirty="0"/>
              <a:t> становить </a:t>
            </a:r>
            <a:r>
              <a:rPr lang="ru-RU" sz="2000" u="sng" dirty="0"/>
              <a:t>одну </a:t>
            </a:r>
            <a:r>
              <a:rPr lang="ru-RU" sz="2000" u="sng" dirty="0" err="1"/>
              <a:t>із</a:t>
            </a:r>
            <a:r>
              <a:rPr lang="ru-RU" sz="2000" u="sng" dirty="0"/>
              <a:t> засад будь-</a:t>
            </a:r>
            <a:r>
              <a:rPr lang="ru-RU" sz="2000" u="sng" dirty="0" err="1"/>
              <a:t>якого</a:t>
            </a:r>
            <a:r>
              <a:rPr lang="ru-RU" sz="2000" u="sng" dirty="0"/>
              <a:t> демократичного ладу</a:t>
            </a:r>
            <a:r>
              <a:rPr lang="ru-RU" sz="2000" dirty="0"/>
              <a:t>; </a:t>
            </a:r>
          </a:p>
          <a:p>
            <a:pPr>
              <a:spcBef>
                <a:spcPts val="0"/>
              </a:spcBef>
            </a:pPr>
            <a:r>
              <a:rPr lang="ru-RU" sz="2000" dirty="0"/>
              <a:t>право </a:t>
            </a:r>
            <a:r>
              <a:rPr lang="ru-RU" sz="2000" dirty="0" err="1"/>
              <a:t>громадян</a:t>
            </a:r>
            <a:r>
              <a:rPr lang="ru-RU" sz="2000" dirty="0"/>
              <a:t> </a:t>
            </a:r>
            <a:r>
              <a:rPr lang="ru-RU" sz="2000" dirty="0" err="1"/>
              <a:t>брати</a:t>
            </a:r>
            <a:r>
              <a:rPr lang="ru-RU" sz="2000" dirty="0"/>
              <a:t> участь в </a:t>
            </a:r>
            <a:r>
              <a:rPr lang="ru-RU" sz="2000" dirty="0" err="1"/>
              <a:t>управлінні</a:t>
            </a:r>
            <a:r>
              <a:rPr lang="ru-RU" sz="2000" dirty="0"/>
              <a:t> </a:t>
            </a:r>
            <a:r>
              <a:rPr lang="ru-RU" sz="2000" dirty="0" err="1"/>
              <a:t>публічними</a:t>
            </a:r>
            <a:r>
              <a:rPr lang="ru-RU" sz="2000" dirty="0"/>
              <a:t> справами є </a:t>
            </a:r>
            <a:r>
              <a:rPr lang="ru-RU" sz="2000" dirty="0" err="1"/>
              <a:t>загальним</a:t>
            </a:r>
            <a:r>
              <a:rPr lang="ru-RU" sz="2000" dirty="0"/>
              <a:t> </a:t>
            </a:r>
            <a:r>
              <a:rPr lang="ru-RU" sz="2000" dirty="0" err="1"/>
              <a:t>демократичним</a:t>
            </a:r>
            <a:r>
              <a:rPr lang="ru-RU" sz="2000" dirty="0"/>
              <a:t> правом, і </a:t>
            </a:r>
            <a:r>
              <a:rPr lang="ru-RU" sz="2000" dirty="0" err="1"/>
              <a:t>воно</a:t>
            </a:r>
            <a:r>
              <a:rPr lang="ru-RU" sz="2000" dirty="0"/>
              <a:t> </a:t>
            </a:r>
            <a:r>
              <a:rPr lang="ru-RU" sz="2000" dirty="0" err="1"/>
              <a:t>безпосередньо</a:t>
            </a:r>
            <a:r>
              <a:rPr lang="ru-RU" sz="2000" dirty="0"/>
              <a:t> </a:t>
            </a:r>
            <a:r>
              <a:rPr lang="ru-RU" sz="2000" dirty="0" err="1"/>
              <a:t>може</a:t>
            </a:r>
            <a:r>
              <a:rPr lang="ru-RU" sz="2000" dirty="0"/>
              <a:t> бути </a:t>
            </a:r>
            <a:r>
              <a:rPr lang="ru-RU" sz="2000" dirty="0" err="1"/>
              <a:t>реалізоване</a:t>
            </a:r>
            <a:r>
              <a:rPr lang="ru-RU" sz="2000" dirty="0"/>
              <a:t> на </a:t>
            </a:r>
            <a:r>
              <a:rPr lang="ru-RU" sz="2000" dirty="0" err="1"/>
              <a:t>місцевому</a:t>
            </a:r>
            <a:r>
              <a:rPr lang="ru-RU" sz="2000" dirty="0"/>
              <a:t> </a:t>
            </a:r>
            <a:r>
              <a:rPr lang="ru-RU" sz="2000" dirty="0" err="1"/>
              <a:t>рівні</a:t>
            </a:r>
            <a:r>
              <a:rPr lang="ru-RU" sz="2000" dirty="0"/>
              <a:t>; </a:t>
            </a:r>
          </a:p>
          <a:p>
            <a:pPr>
              <a:spcBef>
                <a:spcPts val="0"/>
              </a:spcBef>
            </a:pPr>
            <a:r>
              <a:rPr lang="ru-RU" sz="2000" dirty="0"/>
              <a:t>для </a:t>
            </a:r>
            <a:r>
              <a:rPr lang="ru-RU" sz="2000" dirty="0" err="1"/>
              <a:t>ефективного</a:t>
            </a:r>
            <a:r>
              <a:rPr lang="ru-RU" sz="2000" dirty="0"/>
              <a:t> і </a:t>
            </a:r>
            <a:r>
              <a:rPr lang="ru-RU" sz="2000" dirty="0" err="1"/>
              <a:t>наближеного</a:t>
            </a:r>
            <a:r>
              <a:rPr lang="ru-RU" sz="2000" dirty="0"/>
              <a:t> до </a:t>
            </a:r>
            <a:r>
              <a:rPr lang="ru-RU" sz="2000" dirty="0" err="1"/>
              <a:t>громадян</a:t>
            </a:r>
            <a:r>
              <a:rPr lang="ru-RU" sz="2000" dirty="0"/>
              <a:t> </a:t>
            </a:r>
            <a:r>
              <a:rPr lang="ru-RU" sz="2000" dirty="0" err="1"/>
              <a:t>управління</a:t>
            </a:r>
            <a:r>
              <a:rPr lang="ru-RU" sz="2000" dirty="0"/>
              <a:t> </a:t>
            </a:r>
            <a:r>
              <a:rPr lang="ru-RU" sz="2000" dirty="0" err="1"/>
              <a:t>створюються</a:t>
            </a:r>
            <a:r>
              <a:rPr lang="ru-RU" sz="2000" dirty="0"/>
              <a:t> </a:t>
            </a:r>
            <a:r>
              <a:rPr lang="ru-RU" sz="2000" dirty="0" err="1"/>
              <a:t>органи</a:t>
            </a:r>
            <a:r>
              <a:rPr lang="ru-RU" sz="2000" dirty="0"/>
              <a:t> МС, </a:t>
            </a:r>
            <a:r>
              <a:rPr lang="ru-RU" sz="2000" dirty="0" err="1"/>
              <a:t>наділені</a:t>
            </a:r>
            <a:r>
              <a:rPr lang="ru-RU" sz="2000" dirty="0"/>
              <a:t> реальною </a:t>
            </a:r>
            <a:r>
              <a:rPr lang="ru-RU" sz="2000" dirty="0" err="1"/>
              <a:t>владою</a:t>
            </a:r>
            <a:r>
              <a:rPr lang="ru-RU" sz="2000" dirty="0"/>
              <a:t>; </a:t>
            </a:r>
          </a:p>
          <a:p>
            <a:pPr>
              <a:spcBef>
                <a:spcPts val="0"/>
              </a:spcBef>
            </a:pPr>
            <a:r>
              <a:rPr lang="ru-RU" sz="2000" dirty="0" err="1"/>
              <a:t>місцеві</a:t>
            </a:r>
            <a:r>
              <a:rPr lang="ru-RU" sz="2000" dirty="0"/>
              <a:t> </a:t>
            </a:r>
            <a:r>
              <a:rPr lang="ru-RU" sz="2000" dirty="0" err="1"/>
              <a:t>органи</a:t>
            </a:r>
            <a:r>
              <a:rPr lang="ru-RU" sz="2000" dirty="0"/>
              <a:t> </a:t>
            </a:r>
            <a:r>
              <a:rPr lang="ru-RU" sz="2000" dirty="0" err="1"/>
              <a:t>влади</a:t>
            </a:r>
            <a:r>
              <a:rPr lang="ru-RU" sz="2000" dirty="0"/>
              <a:t>, </a:t>
            </a:r>
            <a:r>
              <a:rPr lang="ru-RU" sz="2000" dirty="0" err="1"/>
              <a:t>наділені</a:t>
            </a:r>
            <a:r>
              <a:rPr lang="ru-RU" sz="2000" dirty="0"/>
              <a:t> правом </a:t>
            </a:r>
            <a:r>
              <a:rPr lang="ru-RU" sz="2000" dirty="0" err="1"/>
              <a:t>прийняття</a:t>
            </a:r>
            <a:r>
              <a:rPr lang="ru-RU" sz="2000" dirty="0"/>
              <a:t> </a:t>
            </a:r>
            <a:r>
              <a:rPr lang="ru-RU" sz="2000" dirty="0" err="1"/>
              <a:t>владних</a:t>
            </a:r>
            <a:r>
              <a:rPr lang="ru-RU" sz="2000" dirty="0"/>
              <a:t> </a:t>
            </a:r>
            <a:r>
              <a:rPr lang="ru-RU" sz="2000" dirty="0" err="1"/>
              <a:t>рішень</a:t>
            </a:r>
            <a:r>
              <a:rPr lang="ru-RU" sz="2000" dirty="0"/>
              <a:t>, </a:t>
            </a:r>
            <a:r>
              <a:rPr lang="ru-RU" sz="2000" dirty="0" err="1"/>
              <a:t>мають</a:t>
            </a:r>
            <a:r>
              <a:rPr lang="ru-RU" sz="2000" dirty="0"/>
              <a:t> бути </a:t>
            </a:r>
            <a:r>
              <a:rPr lang="ru-RU" sz="2000" dirty="0" err="1"/>
              <a:t>створені</a:t>
            </a:r>
            <a:r>
              <a:rPr lang="ru-RU" sz="2000" dirty="0"/>
              <a:t> </a:t>
            </a:r>
            <a:r>
              <a:rPr lang="ru-RU" sz="2000" dirty="0" err="1"/>
              <a:t>демократичним</a:t>
            </a:r>
            <a:r>
              <a:rPr lang="ru-RU" sz="2000" dirty="0"/>
              <a:t> шляхом, </a:t>
            </a:r>
            <a:r>
              <a:rPr lang="ru-RU" sz="2000" dirty="0" err="1"/>
              <a:t>мати</a:t>
            </a:r>
            <a:r>
              <a:rPr lang="ru-RU" sz="2000" dirty="0"/>
              <a:t> </a:t>
            </a:r>
            <a:r>
              <a:rPr lang="ru-RU" sz="2000" dirty="0" err="1"/>
              <a:t>широку</a:t>
            </a:r>
            <a:r>
              <a:rPr lang="ru-RU" sz="2000" dirty="0"/>
              <a:t> </a:t>
            </a:r>
            <a:r>
              <a:rPr lang="ru-RU" sz="2000" dirty="0" err="1"/>
              <a:t>автономію</a:t>
            </a:r>
            <a:r>
              <a:rPr lang="ru-RU" sz="2000" dirty="0"/>
              <a:t> </a:t>
            </a:r>
            <a:r>
              <a:rPr lang="ru-RU" sz="2000" dirty="0" err="1"/>
              <a:t>щодо</a:t>
            </a:r>
            <a:r>
              <a:rPr lang="ru-RU" sz="2000" dirty="0"/>
              <a:t> </a:t>
            </a:r>
            <a:r>
              <a:rPr lang="ru-RU" sz="2000" dirty="0" err="1"/>
              <a:t>своєї</a:t>
            </a:r>
            <a:r>
              <a:rPr lang="ru-RU" sz="2000" dirty="0"/>
              <a:t> </a:t>
            </a:r>
            <a:r>
              <a:rPr lang="ru-RU" sz="2000" dirty="0" err="1"/>
              <a:t>компетенції</a:t>
            </a:r>
            <a:r>
              <a:rPr lang="ru-RU" sz="2000" dirty="0"/>
              <a:t> та порядку </a:t>
            </a:r>
            <a:r>
              <a:rPr lang="ru-RU" sz="2000" dirty="0" err="1"/>
              <a:t>її</a:t>
            </a:r>
            <a:r>
              <a:rPr lang="ru-RU" sz="2000" dirty="0"/>
              <a:t> </a:t>
            </a:r>
            <a:r>
              <a:rPr lang="ru-RU" sz="2000" dirty="0" err="1"/>
              <a:t>здійснення</a:t>
            </a:r>
            <a:r>
              <a:rPr lang="ru-RU" sz="2000" dirty="0"/>
              <a:t>; </a:t>
            </a:r>
          </a:p>
          <a:p>
            <a:pPr>
              <a:spcBef>
                <a:spcPts val="0"/>
              </a:spcBef>
            </a:pPr>
            <a:r>
              <a:rPr lang="ru-RU" sz="2000" dirty="0" err="1"/>
              <a:t>місцеві</a:t>
            </a:r>
            <a:r>
              <a:rPr lang="ru-RU" sz="2000" dirty="0"/>
              <a:t> </a:t>
            </a:r>
            <a:r>
              <a:rPr lang="ru-RU" sz="2000" dirty="0" err="1"/>
              <a:t>органи</a:t>
            </a:r>
            <a:r>
              <a:rPr lang="ru-RU" sz="2000" dirty="0"/>
              <a:t> </a:t>
            </a:r>
            <a:r>
              <a:rPr lang="ru-RU" sz="2000" dirty="0" err="1"/>
              <a:t>влади</a:t>
            </a:r>
            <a:r>
              <a:rPr lang="ru-RU" sz="2000" dirty="0"/>
              <a:t> </a:t>
            </a:r>
            <a:r>
              <a:rPr lang="ru-RU" sz="2000" dirty="0" err="1"/>
              <a:t>мають</a:t>
            </a:r>
            <a:r>
              <a:rPr lang="ru-RU" sz="2000" dirty="0"/>
              <a:t> </a:t>
            </a:r>
            <a:r>
              <a:rPr lang="ru-RU" sz="2000" dirty="0" err="1"/>
              <a:t>володіти</a:t>
            </a:r>
            <a:r>
              <a:rPr lang="ru-RU" sz="2000" dirty="0"/>
              <a:t> ресурсами, </a:t>
            </a:r>
            <a:r>
              <a:rPr lang="ru-RU" sz="2000" dirty="0" err="1"/>
              <a:t>достатніми</a:t>
            </a:r>
            <a:r>
              <a:rPr lang="ru-RU" sz="2000" dirty="0"/>
              <a:t> для </a:t>
            </a:r>
            <a:r>
              <a:rPr lang="ru-RU" sz="2000" dirty="0" err="1"/>
              <a:t>здійснення</a:t>
            </a:r>
            <a:r>
              <a:rPr lang="ru-RU" sz="2000" dirty="0"/>
              <a:t> </a:t>
            </a:r>
            <a:r>
              <a:rPr lang="ru-RU" sz="2000" dirty="0" err="1"/>
              <a:t>завдань</a:t>
            </a:r>
            <a:r>
              <a:rPr lang="ru-RU" sz="2000" dirty="0"/>
              <a:t> та </a:t>
            </a:r>
            <a:r>
              <a:rPr lang="ru-RU" sz="2000" dirty="0" err="1"/>
              <a:t>функцій</a:t>
            </a:r>
            <a:r>
              <a:rPr lang="ru-RU" sz="2000" dirty="0"/>
              <a:t> МС; </a:t>
            </a:r>
          </a:p>
          <a:p>
            <a:pPr>
              <a:spcBef>
                <a:spcPts val="0"/>
              </a:spcBef>
            </a:pPr>
            <a:r>
              <a:rPr lang="ru-RU" sz="2000" dirty="0"/>
              <a:t>права </a:t>
            </a:r>
            <a:r>
              <a:rPr lang="ru-RU" sz="2000" dirty="0" err="1"/>
              <a:t>територіальних</a:t>
            </a:r>
            <a:r>
              <a:rPr lang="ru-RU" sz="2000" dirty="0"/>
              <a:t> громад та </a:t>
            </a:r>
            <a:r>
              <a:rPr lang="ru-RU" sz="2000" dirty="0" err="1"/>
              <a:t>органів</a:t>
            </a:r>
            <a:r>
              <a:rPr lang="ru-RU" sz="2000" dirty="0"/>
              <a:t> </a:t>
            </a:r>
            <a:r>
              <a:rPr lang="ru-RU" sz="2000" dirty="0" err="1"/>
              <a:t>місцевого</a:t>
            </a:r>
            <a:r>
              <a:rPr lang="ru-RU" sz="2000" dirty="0"/>
              <a:t> </a:t>
            </a:r>
            <a:r>
              <a:rPr lang="ru-RU" sz="2000" dirty="0" err="1"/>
              <a:t>самоврядування</a:t>
            </a:r>
            <a:r>
              <a:rPr lang="ru-RU" sz="2000" dirty="0"/>
              <a:t> </a:t>
            </a:r>
            <a:r>
              <a:rPr lang="ru-RU" sz="2000" dirty="0" err="1"/>
              <a:t>мають</a:t>
            </a:r>
            <a:r>
              <a:rPr lang="ru-RU" sz="2000" dirty="0"/>
              <a:t> бути </a:t>
            </a:r>
            <a:r>
              <a:rPr lang="ru-RU" sz="2000" dirty="0" err="1"/>
              <a:t>надійно</a:t>
            </a:r>
            <a:r>
              <a:rPr lang="ru-RU" sz="2000" dirty="0"/>
              <a:t> </a:t>
            </a:r>
            <a:r>
              <a:rPr lang="ru-RU" sz="2000" dirty="0" err="1"/>
              <a:t>захищені</a:t>
            </a:r>
            <a:r>
              <a:rPr lang="ru-RU" sz="2000" dirty="0"/>
              <a:t>. </a:t>
            </a:r>
          </a:p>
          <a:p>
            <a:pPr marL="0" indent="0">
              <a:spcBef>
                <a:spcPts val="0"/>
              </a:spcBef>
              <a:buNone/>
            </a:pPr>
            <a:r>
              <a:rPr lang="ru-RU" sz="2000" b="1" dirty="0"/>
              <a:t>Закон “Про </a:t>
            </a:r>
            <a:r>
              <a:rPr lang="ru-RU" sz="2000" b="1" dirty="0" err="1"/>
              <a:t>місцеве</a:t>
            </a:r>
            <a:r>
              <a:rPr lang="ru-RU" sz="2000" b="1" dirty="0"/>
              <a:t> </a:t>
            </a:r>
            <a:r>
              <a:rPr lang="ru-RU" sz="2000" b="1" dirty="0" err="1"/>
              <a:t>самоврядування</a:t>
            </a:r>
            <a:r>
              <a:rPr lang="ru-RU" sz="2000" b="1" dirty="0"/>
              <a:t> в </a:t>
            </a:r>
            <a:r>
              <a:rPr lang="ru-RU" sz="2000" b="1" dirty="0" err="1"/>
              <a:t>Україні</a:t>
            </a:r>
            <a:r>
              <a:rPr lang="ru-RU" sz="2000" b="1" dirty="0"/>
              <a:t>”</a:t>
            </a:r>
            <a:r>
              <a:rPr lang="ru-RU" sz="2000" dirty="0"/>
              <a:t> </a:t>
            </a:r>
            <a:r>
              <a:rPr lang="ru-RU" sz="2000" dirty="0" err="1"/>
              <a:t>визначив</a:t>
            </a:r>
            <a:r>
              <a:rPr lang="ru-RU" sz="2000" dirty="0"/>
              <a:t> </a:t>
            </a:r>
            <a:r>
              <a:rPr lang="ru-RU" sz="2000" dirty="0" err="1"/>
              <a:t>такі</a:t>
            </a:r>
            <a:r>
              <a:rPr lang="ru-RU" sz="2000" dirty="0"/>
              <a:t> </a:t>
            </a:r>
            <a:r>
              <a:rPr lang="ru-RU" sz="2000" dirty="0" err="1"/>
              <a:t>принципи</a:t>
            </a:r>
            <a:r>
              <a:rPr lang="ru-RU" sz="2000" dirty="0"/>
              <a:t> МС: </a:t>
            </a:r>
          </a:p>
          <a:p>
            <a:pPr>
              <a:spcBef>
                <a:spcPts val="0"/>
              </a:spcBef>
            </a:pPr>
            <a:r>
              <a:rPr lang="ru-RU" sz="2000" dirty="0" err="1"/>
              <a:t>народовладдя</a:t>
            </a:r>
            <a:r>
              <a:rPr lang="ru-RU" sz="2000" dirty="0"/>
              <a:t>; </a:t>
            </a:r>
          </a:p>
          <a:p>
            <a:pPr>
              <a:spcBef>
                <a:spcPts val="0"/>
              </a:spcBef>
            </a:pPr>
            <a:r>
              <a:rPr lang="ru-RU" sz="2000" dirty="0" err="1"/>
              <a:t>законності</a:t>
            </a:r>
            <a:r>
              <a:rPr lang="ru-RU" sz="2000" dirty="0"/>
              <a:t>; </a:t>
            </a:r>
          </a:p>
          <a:p>
            <a:pPr>
              <a:spcBef>
                <a:spcPts val="0"/>
              </a:spcBef>
            </a:pPr>
            <a:r>
              <a:rPr lang="ru-RU" sz="2000" dirty="0" err="1"/>
              <a:t>гласності</a:t>
            </a:r>
            <a:r>
              <a:rPr lang="ru-RU" sz="2000" dirty="0"/>
              <a:t>; </a:t>
            </a:r>
          </a:p>
          <a:p>
            <a:pPr>
              <a:spcBef>
                <a:spcPts val="0"/>
              </a:spcBef>
            </a:pPr>
            <a:r>
              <a:rPr lang="ru-RU" sz="2000" dirty="0" err="1"/>
              <a:t>колегіальності</a:t>
            </a:r>
            <a:r>
              <a:rPr lang="ru-RU" sz="2000" dirty="0"/>
              <a:t>; </a:t>
            </a:r>
          </a:p>
          <a:p>
            <a:pPr>
              <a:spcBef>
                <a:spcPts val="0"/>
              </a:spcBef>
            </a:pPr>
            <a:r>
              <a:rPr lang="ru-RU" sz="2000" dirty="0" err="1"/>
              <a:t>поєднання</a:t>
            </a:r>
            <a:r>
              <a:rPr lang="ru-RU" sz="2000" dirty="0"/>
              <a:t> </a:t>
            </a:r>
            <a:r>
              <a:rPr lang="ru-RU" sz="2000" dirty="0" err="1"/>
              <a:t>місцевих</a:t>
            </a:r>
            <a:r>
              <a:rPr lang="ru-RU" sz="2000" dirty="0"/>
              <a:t> і </a:t>
            </a:r>
            <a:r>
              <a:rPr lang="ru-RU" sz="2000" dirty="0" err="1"/>
              <a:t>державних</a:t>
            </a:r>
            <a:r>
              <a:rPr lang="ru-RU" sz="2000" dirty="0"/>
              <a:t> </a:t>
            </a:r>
            <a:r>
              <a:rPr lang="ru-RU" sz="2000" dirty="0" err="1"/>
              <a:t>інтересів</a:t>
            </a:r>
            <a:r>
              <a:rPr lang="ru-RU" sz="2000" dirty="0"/>
              <a:t>; </a:t>
            </a:r>
          </a:p>
          <a:p>
            <a:pPr>
              <a:spcBef>
                <a:spcPts val="0"/>
              </a:spcBef>
            </a:pPr>
            <a:r>
              <a:rPr lang="ru-RU" sz="2000" dirty="0" err="1"/>
              <a:t>виборності</a:t>
            </a:r>
            <a:r>
              <a:rPr lang="ru-RU" sz="2000" dirty="0"/>
              <a:t>; </a:t>
            </a:r>
          </a:p>
          <a:p>
            <a:pPr>
              <a:spcBef>
                <a:spcPts val="0"/>
              </a:spcBef>
            </a:pPr>
            <a:r>
              <a:rPr lang="ru-RU" sz="2000" dirty="0" err="1"/>
              <a:t>правової</a:t>
            </a:r>
            <a:r>
              <a:rPr lang="ru-RU" sz="2000" dirty="0"/>
              <a:t>, </a:t>
            </a:r>
            <a:r>
              <a:rPr lang="ru-RU" sz="2000" dirty="0" err="1"/>
              <a:t>організаційної</a:t>
            </a:r>
            <a:r>
              <a:rPr lang="ru-RU" sz="2000" dirty="0"/>
              <a:t> та </a:t>
            </a:r>
            <a:r>
              <a:rPr lang="ru-RU" sz="2000" dirty="0" err="1"/>
              <a:t>матеріально-фінансової</a:t>
            </a:r>
            <a:r>
              <a:rPr lang="ru-RU" sz="2000" dirty="0"/>
              <a:t> </a:t>
            </a:r>
            <a:r>
              <a:rPr lang="ru-RU" sz="2000" dirty="0" err="1"/>
              <a:t>самостійності</a:t>
            </a:r>
            <a:r>
              <a:rPr lang="ru-RU" sz="2000" dirty="0"/>
              <a:t> в межах </a:t>
            </a:r>
            <a:r>
              <a:rPr lang="ru-RU" sz="2000" dirty="0" err="1"/>
              <a:t>повноважень</a:t>
            </a:r>
            <a:r>
              <a:rPr lang="ru-RU" sz="2000" dirty="0"/>
              <a:t>, </a:t>
            </a:r>
            <a:r>
              <a:rPr lang="ru-RU" sz="2000" dirty="0" err="1"/>
              <a:t>визначених</a:t>
            </a:r>
            <a:r>
              <a:rPr lang="ru-RU" sz="2000" dirty="0"/>
              <a:t> </a:t>
            </a:r>
            <a:r>
              <a:rPr lang="ru-RU" sz="2000" dirty="0" err="1"/>
              <a:t>цим</a:t>
            </a:r>
            <a:r>
              <a:rPr lang="ru-RU" sz="2000" dirty="0"/>
              <a:t> та </a:t>
            </a:r>
            <a:r>
              <a:rPr lang="ru-RU" sz="2000" dirty="0" err="1"/>
              <a:t>іншими</a:t>
            </a:r>
            <a:r>
              <a:rPr lang="ru-RU" sz="2000" dirty="0"/>
              <a:t> законами; </a:t>
            </a:r>
          </a:p>
          <a:p>
            <a:pPr>
              <a:spcBef>
                <a:spcPts val="0"/>
              </a:spcBef>
            </a:pPr>
            <a:r>
              <a:rPr lang="ru-RU" sz="2000" dirty="0" err="1"/>
              <a:t>підзвітності</a:t>
            </a:r>
            <a:r>
              <a:rPr lang="ru-RU" sz="2000" dirty="0"/>
              <a:t> та </a:t>
            </a:r>
            <a:r>
              <a:rPr lang="ru-RU" sz="2000" dirty="0" err="1"/>
              <a:t>відповідальності</a:t>
            </a:r>
            <a:r>
              <a:rPr lang="ru-RU" sz="2000" dirty="0"/>
              <a:t> перед </a:t>
            </a:r>
            <a:r>
              <a:rPr lang="ru-RU" sz="2000" dirty="0" err="1"/>
              <a:t>територіальними</a:t>
            </a:r>
            <a:r>
              <a:rPr lang="ru-RU" sz="2000" dirty="0"/>
              <a:t> громадами </a:t>
            </a:r>
            <a:r>
              <a:rPr lang="ru-RU" sz="2000" dirty="0" err="1"/>
              <a:t>їхніх</a:t>
            </a:r>
            <a:r>
              <a:rPr lang="ru-RU" sz="2000" dirty="0"/>
              <a:t> </a:t>
            </a:r>
            <a:r>
              <a:rPr lang="ru-RU" sz="2000" dirty="0" err="1"/>
              <a:t>органів</a:t>
            </a:r>
            <a:r>
              <a:rPr lang="ru-RU" sz="2000" dirty="0"/>
              <a:t> та </a:t>
            </a:r>
            <a:r>
              <a:rPr lang="ru-RU" sz="2000" dirty="0" err="1"/>
              <a:t>посадових</a:t>
            </a:r>
            <a:r>
              <a:rPr lang="ru-RU" sz="2000" dirty="0"/>
              <a:t> </a:t>
            </a:r>
            <a:r>
              <a:rPr lang="ru-RU" sz="2000" dirty="0" err="1"/>
              <a:t>осіб</a:t>
            </a:r>
            <a:r>
              <a:rPr lang="ru-RU" sz="2000" dirty="0"/>
              <a:t>; </a:t>
            </a:r>
          </a:p>
          <a:p>
            <a:pPr>
              <a:spcBef>
                <a:spcPts val="0"/>
              </a:spcBef>
            </a:pPr>
            <a:r>
              <a:rPr lang="ru-RU" sz="2000" dirty="0" err="1"/>
              <a:t>державної</a:t>
            </a:r>
            <a:r>
              <a:rPr lang="ru-RU" sz="2000" dirty="0"/>
              <a:t> </a:t>
            </a:r>
            <a:r>
              <a:rPr lang="ru-RU" sz="2000" dirty="0" err="1"/>
              <a:t>підтримки</a:t>
            </a:r>
            <a:r>
              <a:rPr lang="ru-RU" sz="2000" dirty="0"/>
              <a:t> та </a:t>
            </a:r>
            <a:r>
              <a:rPr lang="ru-RU" sz="2000" dirty="0" err="1"/>
              <a:t>гарантування</a:t>
            </a:r>
            <a:r>
              <a:rPr lang="ru-RU" sz="2000" dirty="0"/>
              <a:t> МС; </a:t>
            </a:r>
          </a:p>
          <a:p>
            <a:pPr>
              <a:spcBef>
                <a:spcPts val="0"/>
              </a:spcBef>
            </a:pPr>
            <a:r>
              <a:rPr lang="ru-RU" sz="2000" dirty="0"/>
              <a:t>судового </a:t>
            </a:r>
            <a:r>
              <a:rPr lang="ru-RU" sz="2000" dirty="0" err="1"/>
              <a:t>захисту</a:t>
            </a:r>
            <a:r>
              <a:rPr lang="ru-RU" sz="2000" dirty="0"/>
              <a:t> прав </a:t>
            </a:r>
            <a:r>
              <a:rPr lang="ru-RU" sz="2000" dirty="0" err="1"/>
              <a:t>місцевого</a:t>
            </a:r>
            <a:r>
              <a:rPr lang="ru-RU" sz="2000" dirty="0"/>
              <a:t> </a:t>
            </a:r>
            <a:r>
              <a:rPr lang="ru-RU" sz="2000" dirty="0" err="1"/>
              <a:t>самоврядування</a:t>
            </a:r>
            <a:r>
              <a:rPr lang="ru-RU" sz="2000" dirty="0"/>
              <a:t>.</a:t>
            </a:r>
          </a:p>
        </p:txBody>
      </p:sp>
    </p:spTree>
    <p:extLst>
      <p:ext uri="{BB962C8B-B14F-4D97-AF65-F5344CB8AC3E}">
        <p14:creationId xmlns:p14="http://schemas.microsoft.com/office/powerpoint/2010/main" val="3126884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1826B5-2844-4697-89B7-BE4759AF71A8}"/>
              </a:ext>
            </a:extLst>
          </p:cNvPr>
          <p:cNvSpPr>
            <a:spLocks noGrp="1"/>
          </p:cNvSpPr>
          <p:nvPr>
            <p:ph type="title"/>
          </p:nvPr>
        </p:nvSpPr>
        <p:spPr>
          <a:xfrm>
            <a:off x="838200" y="365125"/>
            <a:ext cx="10515600" cy="701675"/>
          </a:xfrm>
        </p:spPr>
        <p:txBody>
          <a:bodyPr>
            <a:normAutofit/>
          </a:bodyPr>
          <a:lstStyle/>
          <a:p>
            <a:pPr algn="ctr"/>
            <a:r>
              <a:rPr lang="ru-RU" sz="2800" b="1" dirty="0" err="1">
                <a:latin typeface="+mn-lt"/>
              </a:rPr>
              <a:t>Конституційні</a:t>
            </a:r>
            <a:r>
              <a:rPr lang="ru-RU" sz="2800" b="1" dirty="0">
                <a:latin typeface="+mn-lt"/>
              </a:rPr>
              <a:t> </a:t>
            </a:r>
            <a:r>
              <a:rPr lang="ru-RU" sz="2800" b="1" dirty="0" err="1">
                <a:latin typeface="+mn-lt"/>
              </a:rPr>
              <a:t>гарантії</a:t>
            </a:r>
            <a:r>
              <a:rPr lang="ru-RU" sz="2800" b="1" dirty="0">
                <a:latin typeface="+mn-lt"/>
              </a:rPr>
              <a:t> </a:t>
            </a:r>
            <a:r>
              <a:rPr lang="ru-RU" sz="2800" b="1" dirty="0" err="1">
                <a:latin typeface="+mn-lt"/>
              </a:rPr>
              <a:t>місцевого</a:t>
            </a:r>
            <a:r>
              <a:rPr lang="ru-RU" sz="2800" b="1" dirty="0">
                <a:latin typeface="+mn-lt"/>
              </a:rPr>
              <a:t> </a:t>
            </a:r>
            <a:r>
              <a:rPr lang="ru-RU" sz="2800" b="1" dirty="0" err="1">
                <a:latin typeface="+mn-lt"/>
              </a:rPr>
              <a:t>самоврядування</a:t>
            </a:r>
            <a:r>
              <a:rPr lang="ru-RU" sz="2800" b="1" dirty="0">
                <a:latin typeface="+mn-lt"/>
              </a:rPr>
              <a:t> в </a:t>
            </a:r>
            <a:r>
              <a:rPr lang="ru-RU" sz="2800" b="1" dirty="0" err="1">
                <a:latin typeface="+mn-lt"/>
              </a:rPr>
              <a:t>Україні</a:t>
            </a:r>
            <a:endParaRPr lang="ru-RU" sz="2800" b="1" dirty="0">
              <a:latin typeface="+mn-lt"/>
            </a:endParaRPr>
          </a:p>
        </p:txBody>
      </p:sp>
      <p:sp>
        <p:nvSpPr>
          <p:cNvPr id="3" name="Объект 2">
            <a:extLst>
              <a:ext uri="{FF2B5EF4-FFF2-40B4-BE49-F238E27FC236}">
                <a16:creationId xmlns:a16="http://schemas.microsoft.com/office/drawing/2014/main" id="{5000A584-9874-4BC3-8B95-28386B761048}"/>
              </a:ext>
            </a:extLst>
          </p:cNvPr>
          <p:cNvSpPr>
            <a:spLocks noGrp="1"/>
          </p:cNvSpPr>
          <p:nvPr>
            <p:ph idx="1"/>
          </p:nvPr>
        </p:nvSpPr>
        <p:spPr/>
        <p:txBody>
          <a:bodyPr/>
          <a:lstStyle/>
          <a:p>
            <a:r>
              <a:rPr lang="ru-RU" dirty="0" err="1"/>
              <a:t>закріплення</a:t>
            </a:r>
            <a:r>
              <a:rPr lang="ru-RU" dirty="0"/>
              <a:t> в </a:t>
            </a:r>
            <a:r>
              <a:rPr lang="ru-RU" dirty="0" err="1"/>
              <a:t>Конституції</a:t>
            </a:r>
            <a:r>
              <a:rPr lang="ru-RU" dirty="0"/>
              <a:t> </a:t>
            </a:r>
            <a:r>
              <a:rPr lang="ru-RU" dirty="0" err="1"/>
              <a:t>України</a:t>
            </a:r>
            <a:r>
              <a:rPr lang="ru-RU" dirty="0"/>
              <a:t> </a:t>
            </a:r>
            <a:r>
              <a:rPr lang="ru-RU" dirty="0" err="1"/>
              <a:t>принципів</a:t>
            </a:r>
            <a:r>
              <a:rPr lang="ru-RU" dirty="0"/>
              <a:t> </a:t>
            </a:r>
            <a:r>
              <a:rPr lang="ru-RU" dirty="0" err="1"/>
              <a:t>організації</a:t>
            </a:r>
            <a:r>
              <a:rPr lang="ru-RU" dirty="0"/>
              <a:t> </a:t>
            </a:r>
            <a:r>
              <a:rPr lang="ru-RU" dirty="0" err="1"/>
              <a:t>місцевого</a:t>
            </a:r>
            <a:r>
              <a:rPr lang="ru-RU" dirty="0"/>
              <a:t> </a:t>
            </a:r>
            <a:r>
              <a:rPr lang="ru-RU" dirty="0" err="1"/>
              <a:t>самоврядування</a:t>
            </a:r>
            <a:r>
              <a:rPr lang="ru-RU" dirty="0"/>
              <a:t>; </a:t>
            </a:r>
          </a:p>
          <a:p>
            <a:r>
              <a:rPr lang="ru-RU" dirty="0" err="1"/>
              <a:t>закріплення</a:t>
            </a:r>
            <a:r>
              <a:rPr lang="ru-RU" dirty="0"/>
              <a:t> в </a:t>
            </a:r>
            <a:r>
              <a:rPr lang="ru-RU" dirty="0" err="1"/>
              <a:t>Конституції</a:t>
            </a:r>
            <a:r>
              <a:rPr lang="ru-RU" dirty="0"/>
              <a:t> </a:t>
            </a:r>
            <a:r>
              <a:rPr lang="ru-RU" dirty="0" err="1"/>
              <a:t>України</a:t>
            </a:r>
            <a:r>
              <a:rPr lang="ru-RU" dirty="0"/>
              <a:t> </a:t>
            </a:r>
            <a:r>
              <a:rPr lang="ru-RU" dirty="0" err="1"/>
              <a:t>основних</a:t>
            </a:r>
            <a:r>
              <a:rPr lang="ru-RU" dirty="0"/>
              <a:t> форм </a:t>
            </a:r>
            <a:r>
              <a:rPr lang="ru-RU" dirty="0" err="1"/>
              <a:t>безпосереднього</a:t>
            </a:r>
            <a:r>
              <a:rPr lang="ru-RU" dirty="0"/>
              <a:t> </a:t>
            </a:r>
            <a:r>
              <a:rPr lang="ru-RU" dirty="0" err="1"/>
              <a:t>волевиявлення</a:t>
            </a:r>
            <a:r>
              <a:rPr lang="ru-RU" dirty="0"/>
              <a:t> </a:t>
            </a:r>
            <a:r>
              <a:rPr lang="ru-RU" dirty="0" err="1"/>
              <a:t>територіальних</a:t>
            </a:r>
            <a:r>
              <a:rPr lang="ru-RU" dirty="0"/>
              <a:t> громад і </a:t>
            </a:r>
            <a:r>
              <a:rPr lang="ru-RU" dirty="0" err="1"/>
              <a:t>унеможливлення</a:t>
            </a:r>
            <a:r>
              <a:rPr lang="ru-RU" dirty="0"/>
              <a:t> нею </a:t>
            </a:r>
            <a:r>
              <a:rPr lang="ru-RU" dirty="0" err="1"/>
              <a:t>необґрунтованого</a:t>
            </a:r>
            <a:r>
              <a:rPr lang="ru-RU" dirty="0"/>
              <a:t> </a:t>
            </a:r>
            <a:r>
              <a:rPr lang="ru-RU" dirty="0" err="1"/>
              <a:t>втручання</a:t>
            </a:r>
            <a:r>
              <a:rPr lang="ru-RU" dirty="0"/>
              <a:t> </a:t>
            </a:r>
            <a:r>
              <a:rPr lang="ru-RU" dirty="0" err="1"/>
              <a:t>держави</a:t>
            </a:r>
            <a:r>
              <a:rPr lang="ru-RU" dirty="0"/>
              <a:t> у сферу </a:t>
            </a:r>
            <a:r>
              <a:rPr lang="ru-RU" dirty="0" err="1"/>
              <a:t>компетенції</a:t>
            </a:r>
            <a:r>
              <a:rPr lang="ru-RU" dirty="0"/>
              <a:t> </a:t>
            </a:r>
            <a:r>
              <a:rPr lang="ru-RU" dirty="0" err="1"/>
              <a:t>місцевого</a:t>
            </a:r>
            <a:r>
              <a:rPr lang="ru-RU" dirty="0"/>
              <a:t> </a:t>
            </a:r>
            <a:r>
              <a:rPr lang="ru-RU" dirty="0" err="1"/>
              <a:t>самоврядування</a:t>
            </a:r>
            <a:r>
              <a:rPr lang="ru-RU" dirty="0"/>
              <a:t>.</a:t>
            </a:r>
          </a:p>
        </p:txBody>
      </p:sp>
    </p:spTree>
    <p:extLst>
      <p:ext uri="{BB962C8B-B14F-4D97-AF65-F5344CB8AC3E}">
        <p14:creationId xmlns:p14="http://schemas.microsoft.com/office/powerpoint/2010/main" val="3579682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7DDF9C-D148-49A9-9160-C8393A7B9E31}"/>
              </a:ext>
            </a:extLst>
          </p:cNvPr>
          <p:cNvSpPr>
            <a:spLocks noGrp="1"/>
          </p:cNvSpPr>
          <p:nvPr>
            <p:ph type="title"/>
          </p:nvPr>
        </p:nvSpPr>
        <p:spPr/>
        <p:txBody>
          <a:bodyPr>
            <a:normAutofit/>
          </a:bodyPr>
          <a:lstStyle/>
          <a:p>
            <a:pPr algn="ctr"/>
            <a:r>
              <a:rPr lang="uk-UA" sz="2800" b="1" dirty="0">
                <a:latin typeface="+mn-lt"/>
              </a:rPr>
              <a:t>Статут територіальної громади</a:t>
            </a:r>
            <a:endParaRPr lang="ru-RU" sz="2800" b="1" dirty="0">
              <a:latin typeface="+mn-lt"/>
            </a:endParaRPr>
          </a:p>
        </p:txBody>
      </p:sp>
      <p:sp>
        <p:nvSpPr>
          <p:cNvPr id="3" name="Объект 2">
            <a:extLst>
              <a:ext uri="{FF2B5EF4-FFF2-40B4-BE49-F238E27FC236}">
                <a16:creationId xmlns:a16="http://schemas.microsoft.com/office/drawing/2014/main" id="{15C03318-38F6-4F81-BD1B-6406FA16247F}"/>
              </a:ext>
            </a:extLst>
          </p:cNvPr>
          <p:cNvSpPr>
            <a:spLocks noGrp="1"/>
          </p:cNvSpPr>
          <p:nvPr>
            <p:ph idx="1"/>
          </p:nvPr>
        </p:nvSpPr>
        <p:spPr/>
        <p:txBody>
          <a:bodyPr/>
          <a:lstStyle/>
          <a:p>
            <a:pPr marL="0" indent="0">
              <a:buNone/>
            </a:pPr>
            <a:r>
              <a:rPr lang="ru-RU" sz="2400" dirty="0" err="1"/>
              <a:t>основний</a:t>
            </a:r>
            <a:r>
              <a:rPr lang="ru-RU" sz="2400" dirty="0"/>
              <a:t> нормативно-</a:t>
            </a:r>
            <a:r>
              <a:rPr lang="ru-RU" sz="2400" dirty="0" err="1"/>
              <a:t>правовий</a:t>
            </a:r>
            <a:r>
              <a:rPr lang="ru-RU" sz="2400" dirty="0"/>
              <a:t> акт </a:t>
            </a:r>
            <a:r>
              <a:rPr lang="ru-RU" sz="2400" dirty="0" err="1"/>
              <a:t>територіальної</a:t>
            </a:r>
            <a:r>
              <a:rPr lang="ru-RU" sz="2400" dirty="0"/>
              <a:t> </a:t>
            </a:r>
            <a:r>
              <a:rPr lang="ru-RU" sz="2400" dirty="0" err="1"/>
              <a:t>громади</a:t>
            </a:r>
            <a:r>
              <a:rPr lang="ru-RU" sz="2400" dirty="0"/>
              <a:t> села, селища, </a:t>
            </a:r>
            <a:r>
              <a:rPr lang="ru-RU" sz="2400" dirty="0" err="1"/>
              <a:t>міста</a:t>
            </a:r>
            <a:r>
              <a:rPr lang="ru-RU" sz="2400" dirty="0"/>
              <a:t>, </a:t>
            </a:r>
            <a:r>
              <a:rPr lang="ru-RU" sz="2400" dirty="0" err="1"/>
              <a:t>прийнятий</a:t>
            </a:r>
            <a:r>
              <a:rPr lang="ru-RU" sz="2400" dirty="0"/>
              <a:t> членами </a:t>
            </a:r>
            <a:r>
              <a:rPr lang="ru-RU" sz="2400" dirty="0" err="1"/>
              <a:t>громади</a:t>
            </a:r>
            <a:r>
              <a:rPr lang="ru-RU" sz="2400" dirty="0"/>
              <a:t> села, селища, </a:t>
            </a:r>
            <a:r>
              <a:rPr lang="ru-RU" sz="2400" dirty="0" err="1"/>
              <a:t>міста</a:t>
            </a:r>
            <a:r>
              <a:rPr lang="ru-RU" sz="2400" dirty="0"/>
              <a:t> у </a:t>
            </a:r>
            <a:r>
              <a:rPr lang="ru-RU" sz="2400" dirty="0" err="1"/>
              <a:t>встановленому</a:t>
            </a:r>
            <a:r>
              <a:rPr lang="ru-RU" sz="2400" dirty="0"/>
              <a:t> законом порядку, про </a:t>
            </a:r>
            <a:r>
              <a:rPr lang="ru-RU" sz="2400" dirty="0" err="1"/>
              <a:t>правові</a:t>
            </a:r>
            <a:r>
              <a:rPr lang="ru-RU" sz="2400" dirty="0"/>
              <a:t> та </a:t>
            </a:r>
            <a:r>
              <a:rPr lang="ru-RU" sz="2400" dirty="0" err="1"/>
              <a:t>організаційні</a:t>
            </a:r>
            <a:r>
              <a:rPr lang="ru-RU" sz="2400" dirty="0"/>
              <a:t> правила </a:t>
            </a:r>
            <a:r>
              <a:rPr lang="ru-RU" sz="2400" dirty="0" err="1"/>
              <a:t>поведінки</a:t>
            </a:r>
            <a:r>
              <a:rPr lang="ru-RU" sz="2400" dirty="0"/>
              <a:t> </a:t>
            </a:r>
            <a:r>
              <a:rPr lang="ru-RU" sz="2400" dirty="0" err="1"/>
              <a:t>членів</a:t>
            </a:r>
            <a:r>
              <a:rPr lang="ru-RU" sz="2400" dirty="0"/>
              <a:t> </a:t>
            </a:r>
            <a:r>
              <a:rPr lang="ru-RU" sz="2400" dirty="0" err="1"/>
              <a:t>громади</a:t>
            </a:r>
            <a:r>
              <a:rPr lang="ru-RU" sz="2400" dirty="0"/>
              <a:t>, </a:t>
            </a:r>
            <a:r>
              <a:rPr lang="ru-RU" sz="2400" dirty="0" err="1"/>
              <a:t>органів</a:t>
            </a:r>
            <a:r>
              <a:rPr lang="ru-RU" sz="2400" dirty="0"/>
              <a:t> та </a:t>
            </a:r>
            <a:r>
              <a:rPr lang="ru-RU" sz="2400" dirty="0" err="1"/>
              <a:t>посадових</a:t>
            </a:r>
            <a:r>
              <a:rPr lang="ru-RU" sz="2400" dirty="0"/>
              <a:t> </a:t>
            </a:r>
            <a:r>
              <a:rPr lang="ru-RU" sz="2400" dirty="0" err="1"/>
              <a:t>осіб</a:t>
            </a:r>
            <a:r>
              <a:rPr lang="ru-RU" sz="2400" dirty="0"/>
              <a:t> </a:t>
            </a:r>
            <a:r>
              <a:rPr lang="ru-RU" sz="2400" dirty="0" err="1"/>
              <a:t>громади</a:t>
            </a:r>
            <a:r>
              <a:rPr lang="ru-RU" sz="2400" dirty="0"/>
              <a:t>, </a:t>
            </a:r>
            <a:r>
              <a:rPr lang="ru-RU" sz="2400" dirty="0" err="1"/>
              <a:t>їх</a:t>
            </a:r>
            <a:r>
              <a:rPr lang="ru-RU" sz="2400" dirty="0"/>
              <a:t> </a:t>
            </a:r>
            <a:r>
              <a:rPr lang="ru-RU" sz="2400" dirty="0" err="1"/>
              <a:t>взаємини</a:t>
            </a:r>
            <a:r>
              <a:rPr lang="ru-RU" sz="2400" dirty="0"/>
              <a:t> з </a:t>
            </a:r>
            <a:r>
              <a:rPr lang="ru-RU" sz="2400" dirty="0" err="1"/>
              <a:t>іншими</a:t>
            </a:r>
            <a:r>
              <a:rPr lang="ru-RU" sz="2400" dirty="0"/>
              <a:t> </a:t>
            </a:r>
            <a:r>
              <a:rPr lang="ru-RU" sz="2400" dirty="0" err="1"/>
              <a:t>організаціями</a:t>
            </a:r>
            <a:r>
              <a:rPr lang="ru-RU" sz="2400" dirty="0"/>
              <a:t> та державою.</a:t>
            </a:r>
          </a:p>
          <a:p>
            <a:endParaRPr lang="ru-RU" dirty="0"/>
          </a:p>
        </p:txBody>
      </p:sp>
    </p:spTree>
    <p:extLst>
      <p:ext uri="{BB962C8B-B14F-4D97-AF65-F5344CB8AC3E}">
        <p14:creationId xmlns:p14="http://schemas.microsoft.com/office/powerpoint/2010/main" val="2032680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30CD5-C776-4E87-9CA3-B08ADC99F521}"/>
              </a:ext>
            </a:extLst>
          </p:cNvPr>
          <p:cNvSpPr>
            <a:spLocks noGrp="1"/>
          </p:cNvSpPr>
          <p:nvPr>
            <p:ph type="title"/>
          </p:nvPr>
        </p:nvSpPr>
        <p:spPr>
          <a:xfrm>
            <a:off x="114300" y="165100"/>
            <a:ext cx="11906250" cy="1939925"/>
          </a:xfrm>
        </p:spPr>
        <p:txBody>
          <a:bodyPr>
            <a:noAutofit/>
          </a:bodyPr>
          <a:lstStyle/>
          <a:p>
            <a:pPr algn="ctr" fontAlgn="t"/>
            <a:r>
              <a:rPr lang="ru-RU" sz="2800" b="1" dirty="0">
                <a:latin typeface="+mn-lt"/>
              </a:rPr>
              <a:t>СТАТУТ ТЕРИТОРІАЛЬНО</a:t>
            </a:r>
            <a:r>
              <a:rPr lang="uk-UA" sz="2800" b="1" dirty="0">
                <a:latin typeface="+mn-lt"/>
              </a:rPr>
              <a:t>Ї</a:t>
            </a:r>
            <a:r>
              <a:rPr lang="ru-RU" sz="2800" b="1" dirty="0">
                <a:latin typeface="+mn-lt"/>
              </a:rPr>
              <a:t> ГРОМАДИ МІСТА КИЄВА</a:t>
            </a:r>
            <a:br>
              <a:rPr lang="ru-RU" sz="2800" b="1" dirty="0">
                <a:latin typeface="+mn-lt"/>
              </a:rPr>
            </a:br>
            <a:r>
              <a:rPr lang="uk-UA" sz="2000" i="0" dirty="0" err="1">
                <a:solidFill>
                  <a:srgbClr val="000000"/>
                </a:solidFill>
                <a:effectLst/>
                <a:latin typeface="+mn-lt"/>
              </a:rPr>
              <a:t>Затв</a:t>
            </a:r>
            <a:r>
              <a:rPr lang="uk-UA" sz="2000" i="0" dirty="0">
                <a:solidFill>
                  <a:srgbClr val="000000"/>
                </a:solidFill>
                <a:effectLst/>
                <a:latin typeface="+mn-lt"/>
              </a:rPr>
              <a:t>. ріш. Київської міської ради від 28 березня 2002 р. </a:t>
            </a:r>
            <a:r>
              <a:rPr lang="en-US" sz="2000" i="0" dirty="0">
                <a:solidFill>
                  <a:srgbClr val="000000"/>
                </a:solidFill>
                <a:effectLst/>
                <a:latin typeface="+mn-lt"/>
              </a:rPr>
              <a:t>N 371/1805</a:t>
            </a:r>
            <a:br>
              <a:rPr lang="en-US" sz="2000" i="0" dirty="0">
                <a:solidFill>
                  <a:srgbClr val="000000"/>
                </a:solidFill>
                <a:effectLst/>
                <a:latin typeface="+mn-lt"/>
              </a:rPr>
            </a:br>
            <a:r>
              <a:rPr lang="en-US" sz="2000" i="0" dirty="0">
                <a:solidFill>
                  <a:srgbClr val="000000"/>
                </a:solidFill>
                <a:effectLst/>
                <a:latin typeface="+mn-lt"/>
              </a:rPr>
              <a:t>(</a:t>
            </a:r>
            <a:r>
              <a:rPr lang="uk-UA" sz="2000" i="0" dirty="0">
                <a:solidFill>
                  <a:srgbClr val="000000"/>
                </a:solidFill>
                <a:effectLst/>
                <a:latin typeface="+mn-lt"/>
              </a:rPr>
              <a:t>із змінами та доповненнями, внесеними рішенням Київради від 19 грудня 2002 р. </a:t>
            </a:r>
            <a:r>
              <a:rPr lang="en-US" sz="2000" i="0" dirty="0">
                <a:solidFill>
                  <a:srgbClr val="000000"/>
                </a:solidFill>
                <a:effectLst/>
                <a:latin typeface="+mn-lt"/>
              </a:rPr>
              <a:t>N 154/314, </a:t>
            </a:r>
            <a:br>
              <a:rPr lang="en-US" sz="2000" i="0" dirty="0">
                <a:solidFill>
                  <a:srgbClr val="000000"/>
                </a:solidFill>
                <a:effectLst/>
                <a:latin typeface="+mn-lt"/>
              </a:rPr>
            </a:br>
            <a:r>
              <a:rPr lang="uk-UA" sz="2000" i="0" dirty="0">
                <a:solidFill>
                  <a:srgbClr val="000000"/>
                </a:solidFill>
                <a:effectLst/>
                <a:latin typeface="+mn-lt"/>
              </a:rPr>
              <a:t>рішенням Київради від 27 лютого 2003 р. </a:t>
            </a:r>
            <a:r>
              <a:rPr lang="en-US" sz="2000" i="0" dirty="0">
                <a:solidFill>
                  <a:srgbClr val="000000"/>
                </a:solidFill>
                <a:effectLst/>
                <a:latin typeface="+mn-lt"/>
              </a:rPr>
              <a:t>N 263/423)</a:t>
            </a:r>
            <a:br>
              <a:rPr lang="en-US" sz="2000" i="0" dirty="0">
                <a:solidFill>
                  <a:srgbClr val="000000"/>
                </a:solidFill>
                <a:effectLst/>
                <a:latin typeface="+mn-lt"/>
              </a:rPr>
            </a:br>
            <a:r>
              <a:rPr lang="en-US" sz="2000" i="0" dirty="0">
                <a:solidFill>
                  <a:srgbClr val="000000"/>
                </a:solidFill>
                <a:effectLst/>
                <a:latin typeface="+mn-lt"/>
              </a:rPr>
              <a:t>   </a:t>
            </a:r>
            <a:r>
              <a:rPr lang="uk-UA" sz="2000" i="0" dirty="0">
                <a:solidFill>
                  <a:srgbClr val="000000"/>
                </a:solidFill>
                <a:effectLst/>
                <a:latin typeface="+mn-lt"/>
              </a:rPr>
              <a:t>Зареєстровано наказом Міністерства юстиції України від 2 лютого 2005 р. </a:t>
            </a:r>
            <a:r>
              <a:rPr lang="en-US" sz="2000" i="0" dirty="0">
                <a:solidFill>
                  <a:srgbClr val="000000"/>
                </a:solidFill>
                <a:effectLst/>
                <a:latin typeface="+mn-lt"/>
              </a:rPr>
              <a:t>N 14/5   </a:t>
            </a:r>
            <a:br>
              <a:rPr lang="en-US" sz="2000" i="0" dirty="0">
                <a:solidFill>
                  <a:srgbClr val="1A1A1A"/>
                </a:solidFill>
                <a:effectLst/>
                <a:latin typeface="+mn-lt"/>
              </a:rPr>
            </a:br>
            <a:endParaRPr lang="ru-RU" sz="2000" dirty="0">
              <a:latin typeface="+mn-lt"/>
            </a:endParaRPr>
          </a:p>
        </p:txBody>
      </p:sp>
      <p:sp>
        <p:nvSpPr>
          <p:cNvPr id="3" name="Объект 2">
            <a:extLst>
              <a:ext uri="{FF2B5EF4-FFF2-40B4-BE49-F238E27FC236}">
                <a16:creationId xmlns:a16="http://schemas.microsoft.com/office/drawing/2014/main" id="{898BE032-9D9D-45C9-84B9-19640926E093}"/>
              </a:ext>
            </a:extLst>
          </p:cNvPr>
          <p:cNvSpPr>
            <a:spLocks noGrp="1"/>
          </p:cNvSpPr>
          <p:nvPr>
            <p:ph idx="1"/>
          </p:nvPr>
        </p:nvSpPr>
        <p:spPr>
          <a:xfrm>
            <a:off x="0" y="2228849"/>
            <a:ext cx="12192000" cy="4629151"/>
          </a:xfrm>
        </p:spPr>
        <p:txBody>
          <a:bodyPr>
            <a:normAutofit/>
          </a:bodyPr>
          <a:lstStyle/>
          <a:p>
            <a:pPr marL="0" indent="0" algn="ctr" fontAlgn="t">
              <a:spcBef>
                <a:spcPts val="0"/>
              </a:spcBef>
              <a:buNone/>
            </a:pPr>
            <a:r>
              <a:rPr lang="uk-UA" sz="2000" b="0" i="0" dirty="0">
                <a:solidFill>
                  <a:srgbClr val="000000"/>
                </a:solidFill>
                <a:effectLst/>
              </a:rPr>
              <a:t>Преамбула</a:t>
            </a:r>
          </a:p>
          <a:p>
            <a:pPr marL="0" indent="0" algn="just" fontAlgn="t">
              <a:spcBef>
                <a:spcPts val="0"/>
              </a:spcBef>
              <a:buNone/>
            </a:pPr>
            <a:r>
              <a:rPr lang="uk-UA" sz="2000" b="0" i="0" dirty="0">
                <a:solidFill>
                  <a:srgbClr val="000000"/>
                </a:solidFill>
                <a:effectLst/>
              </a:rPr>
              <a:t>Київська міська рада як повноважний представник територіальної громади міста Києва,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усвідомлюючи відповідальність перед Богом, Українським народом, Українською державою, попередніми, нинішнім та прийдешніми поколіннями киян,</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проявляючи повагу до людини і громадянина, прав, свобод, честі та гідності членів територіальної громади міста Києва,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піклуючись про зміцнення громадянської злагоди та забезпечення політичної стабільності у місті Києві,</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виконуючи волю територіальної громади міста Києва щодо забезпечення належного життєвого рівня киян та покращання їх добробуту,</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керуючись положеннями Декларації про державний суверенітет України, </a:t>
            </a:r>
            <a:r>
              <a:rPr lang="uk-UA" sz="2000" b="0" i="0" dirty="0" err="1">
                <a:solidFill>
                  <a:srgbClr val="000000"/>
                </a:solidFill>
                <a:effectLst/>
              </a:rPr>
              <a:t>Акта</a:t>
            </a:r>
            <a:r>
              <a:rPr lang="uk-UA" sz="2000" b="0" i="0" dirty="0">
                <a:solidFill>
                  <a:srgbClr val="000000"/>
                </a:solidFill>
                <a:effectLst/>
              </a:rPr>
              <a:t> проголошення незалежності України, Конституції України, Законів України "Про столицю України - місто-герой Київ", "Про місцеве самоврядування в Україні", Загальної декларації прав людини, Європейської Хартії про місцеве самоврядування, Європейської Хартії міст,</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враховуючи вікові історичні, національно-культурні та соціально-економічні традиції місцевого самоврядування у місті Києві, а також спеціальний Статус міста Києва як столиці Української держави,</a:t>
            </a:r>
            <a:endParaRPr lang="uk-UA" sz="2000" b="0" i="0" dirty="0">
              <a:solidFill>
                <a:srgbClr val="444A55"/>
              </a:solidFill>
              <a:effectLst/>
            </a:endParaRPr>
          </a:p>
          <a:p>
            <a:pPr marL="0" indent="0" algn="just" fontAlgn="t">
              <a:spcBef>
                <a:spcPts val="0"/>
              </a:spcBef>
              <a:buNone/>
            </a:pPr>
            <a:r>
              <a:rPr lang="uk-UA" sz="2000" b="1" i="1" dirty="0">
                <a:solidFill>
                  <a:srgbClr val="000000"/>
                </a:solidFill>
                <a:effectLst/>
              </a:rPr>
              <a:t>приймає цей Статут</a:t>
            </a:r>
            <a:r>
              <a:rPr lang="uk-UA" sz="2000" b="0" i="1" dirty="0">
                <a:solidFill>
                  <a:srgbClr val="000000"/>
                </a:solidFill>
                <a:effectLst/>
              </a:rPr>
              <a:t>.</a:t>
            </a:r>
            <a:endParaRPr lang="uk-UA" sz="2000" b="0" i="0" dirty="0">
              <a:solidFill>
                <a:srgbClr val="444A55"/>
              </a:solidFill>
              <a:effectLst/>
            </a:endParaRPr>
          </a:p>
        </p:txBody>
      </p:sp>
    </p:spTree>
    <p:extLst>
      <p:ext uri="{BB962C8B-B14F-4D97-AF65-F5344CB8AC3E}">
        <p14:creationId xmlns:p14="http://schemas.microsoft.com/office/powerpoint/2010/main" val="1302033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C1DF7B4-AE97-4B86-B1A7-27572F29353B}"/>
              </a:ext>
            </a:extLst>
          </p:cNvPr>
          <p:cNvSpPr>
            <a:spLocks noGrp="1"/>
          </p:cNvSpPr>
          <p:nvPr>
            <p:ph idx="1"/>
          </p:nvPr>
        </p:nvSpPr>
        <p:spPr>
          <a:xfrm>
            <a:off x="85725" y="76200"/>
            <a:ext cx="11982450" cy="6781800"/>
          </a:xfrm>
        </p:spPr>
        <p:txBody>
          <a:bodyPr>
            <a:normAutofit lnSpcReduction="10000"/>
          </a:bodyPr>
          <a:lstStyle/>
          <a:p>
            <a:pPr marL="0" indent="0" algn="ctr" fontAlgn="t">
              <a:spcBef>
                <a:spcPts val="0"/>
              </a:spcBef>
              <a:buNone/>
            </a:pPr>
            <a:r>
              <a:rPr lang="uk-UA" sz="2000" b="0" i="0" dirty="0">
                <a:solidFill>
                  <a:srgbClr val="000000"/>
                </a:solidFill>
                <a:effectLst/>
              </a:rPr>
              <a:t>РОЗДІЛ </a:t>
            </a:r>
            <a:r>
              <a:rPr lang="en-US" sz="2000" b="0" i="0" dirty="0">
                <a:solidFill>
                  <a:srgbClr val="000000"/>
                </a:solidFill>
                <a:effectLst/>
              </a:rPr>
              <a:t>I.</a:t>
            </a:r>
            <a:br>
              <a:rPr lang="en-US" sz="2000" b="0" i="0" dirty="0">
                <a:solidFill>
                  <a:srgbClr val="000000"/>
                </a:solidFill>
                <a:effectLst/>
              </a:rPr>
            </a:br>
            <a:r>
              <a:rPr lang="uk-UA" sz="2000" b="0" i="0" dirty="0">
                <a:solidFill>
                  <a:srgbClr val="000000"/>
                </a:solidFill>
                <a:effectLst/>
              </a:rPr>
              <a:t>ЗАГАЛЬНІ ПОЛОЖЕННЯ</a:t>
            </a:r>
          </a:p>
          <a:p>
            <a:pPr marL="0" indent="0" algn="ctr" fontAlgn="t">
              <a:spcBef>
                <a:spcPts val="0"/>
              </a:spcBef>
              <a:buNone/>
            </a:pPr>
            <a:r>
              <a:rPr lang="uk-UA" sz="2000" b="0" i="1" dirty="0">
                <a:solidFill>
                  <a:srgbClr val="000000"/>
                </a:solidFill>
                <a:effectLst/>
              </a:rPr>
              <a:t>Стаття 1. Територіальна громада міста Києва</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1. Територіальна громада міста Києва є первинним суб'єктом місцевого самоврядування, основним носієм його функцій та повноважень.</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2. Територіальна громада міста Києва реалізує свої владні повноваження безпосередньо або через органи місцевого самоврядування та їх посадових осіб.</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3. Територіальна громада міста Києва має право вирішувати усі питання місцевого значення, які пов'язані з життєдіяльністю членів територіальної громади міста Києва, а також розвитком міста Києва, які віднесені Конституцією та законами України до відання місцевого самоврядування.</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4. Територіальна громада міста Києва створює належні умови для діяльності органів самоорганізації населення.</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5. Територіальна громада міста Києва сприяє зміцненню громадської злагоди, забезпеченню прав і свобод людини і громадянина, утворенню у місті Києві гідних людини умов життя, праці і відпочинку.</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6. Громадяни України, які мешкають на території міста Києва, реалізують своє право на участь у місцевому самоврядуванні за належністю до територіальної громади міста Києва, яка визначається без будь-яких обмежень і незалежно від їх раси, кольору шкіри, політичних, релігійних та інших переконань, статі, етнічного та соціального походження, майнового стану, терміну проживання на території міста Києва, </a:t>
            </a:r>
            <a:r>
              <a:rPr lang="uk-UA" sz="2000" b="0" i="0" dirty="0" err="1">
                <a:solidFill>
                  <a:srgbClr val="000000"/>
                </a:solidFill>
                <a:effectLst/>
              </a:rPr>
              <a:t>мовної</a:t>
            </a:r>
            <a:r>
              <a:rPr lang="uk-UA" sz="2000" b="0" i="0" dirty="0">
                <a:solidFill>
                  <a:srgbClr val="000000"/>
                </a:solidFill>
                <a:effectLst/>
              </a:rPr>
              <a:t> чи іншої ознаки.</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7. Право на участь у прийнятті рішень з питань місцевого самоврядування у місті Києві мають громадяни, яким чинним законодавством України надано право голосу.</a:t>
            </a:r>
            <a:endParaRPr lang="uk-UA" sz="2000" b="0" i="0" dirty="0">
              <a:solidFill>
                <a:srgbClr val="444A55"/>
              </a:solidFill>
              <a:effectLst/>
            </a:endParaRPr>
          </a:p>
          <a:p>
            <a:pPr marL="0" indent="0" algn="ctr" fontAlgn="t">
              <a:spcBef>
                <a:spcPts val="0"/>
              </a:spcBef>
              <a:buNone/>
            </a:pPr>
            <a:r>
              <a:rPr lang="uk-UA" sz="2000" b="0" i="1" dirty="0">
                <a:solidFill>
                  <a:srgbClr val="000000"/>
                </a:solidFill>
                <a:effectLst/>
              </a:rPr>
              <a:t>Стаття 2. Статус міста Києва</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Місто Київ є столицею України і згідно з Конституцією України має спеціальний статус та відповідні особливості здійснення виконавчої влади та місцевого самоврядування, визначені Законом України "Про столицю України - місто-герой Київ".</a:t>
            </a:r>
            <a:endParaRPr lang="uk-UA" sz="2000" b="0" i="0" dirty="0">
              <a:solidFill>
                <a:srgbClr val="444A55"/>
              </a:solidFill>
              <a:effectLst/>
            </a:endParaRPr>
          </a:p>
        </p:txBody>
      </p:sp>
    </p:spTree>
    <p:extLst>
      <p:ext uri="{BB962C8B-B14F-4D97-AF65-F5344CB8AC3E}">
        <p14:creationId xmlns:p14="http://schemas.microsoft.com/office/powerpoint/2010/main" val="4080957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5D24AAD-08F4-43D7-A6C9-359C66AC1469}"/>
              </a:ext>
            </a:extLst>
          </p:cNvPr>
          <p:cNvSpPr>
            <a:spLocks noGrp="1"/>
          </p:cNvSpPr>
          <p:nvPr>
            <p:ph idx="1"/>
          </p:nvPr>
        </p:nvSpPr>
        <p:spPr>
          <a:xfrm>
            <a:off x="0" y="95250"/>
            <a:ext cx="12192000" cy="6762750"/>
          </a:xfrm>
        </p:spPr>
        <p:txBody>
          <a:bodyPr>
            <a:normAutofit fontScale="92500" lnSpcReduction="10000"/>
          </a:bodyPr>
          <a:lstStyle/>
          <a:p>
            <a:pPr marL="0" indent="0" algn="ctr" fontAlgn="t">
              <a:spcBef>
                <a:spcPts val="0"/>
              </a:spcBef>
              <a:buNone/>
            </a:pPr>
            <a:r>
              <a:rPr lang="uk-UA" sz="2200" b="0" i="1" dirty="0">
                <a:solidFill>
                  <a:srgbClr val="000000"/>
                </a:solidFill>
                <a:effectLst/>
              </a:rPr>
              <a:t>Стаття 3. Адміністративно-територіальний устрій міста Києва</a:t>
            </a:r>
            <a:endParaRPr lang="uk-UA" sz="2200" b="0" i="0" dirty="0">
              <a:solidFill>
                <a:srgbClr val="000000"/>
              </a:solidFill>
              <a:effectLst/>
            </a:endParaRPr>
          </a:p>
          <a:p>
            <a:pPr marL="0" indent="0" algn="just" fontAlgn="t">
              <a:spcBef>
                <a:spcPts val="0"/>
              </a:spcBef>
              <a:buNone/>
            </a:pPr>
            <a:r>
              <a:rPr lang="uk-UA" sz="2200" b="0" i="0" dirty="0">
                <a:solidFill>
                  <a:srgbClr val="000000"/>
                </a:solidFill>
                <a:effectLst/>
              </a:rPr>
              <a:t>1. Територія міста Києва є складовою частиною території України.</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2. Територію міста Києва утворюють земельна площа та водні поверхні, надра та повітряний простір в межах зовнішнього адміністративного кордону, встановленого Верховною Радою України за поданням Київської міської ради, погодженим з відповідними радами.</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3. Систему адміністративно-територіального устрою міста Києва складають райони в місті, які утворюються Київською міською радою.</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4. Встановлення та зміна меж території районів у місті Києві вирішується Київською міською радою відповідно до законодавчих актів України.</a:t>
            </a:r>
            <a:endParaRPr lang="uk-UA" sz="2200" b="0" i="0" dirty="0">
              <a:solidFill>
                <a:srgbClr val="444A55"/>
              </a:solidFill>
              <a:effectLst/>
            </a:endParaRPr>
          </a:p>
          <a:p>
            <a:pPr marL="0" indent="0" algn="ctr" fontAlgn="t">
              <a:spcBef>
                <a:spcPts val="0"/>
              </a:spcBef>
              <a:buNone/>
            </a:pPr>
            <a:r>
              <a:rPr lang="uk-UA" sz="2200" b="0" i="1" dirty="0">
                <a:solidFill>
                  <a:srgbClr val="000000"/>
                </a:solidFill>
                <a:effectLst/>
              </a:rPr>
              <a:t>Стаття 4. Символіка міста Києва</a:t>
            </a:r>
            <a:endParaRPr lang="uk-UA" sz="2200" b="0" i="0" dirty="0">
              <a:solidFill>
                <a:srgbClr val="000000"/>
              </a:solidFill>
              <a:effectLst/>
            </a:endParaRPr>
          </a:p>
          <a:p>
            <a:pPr marL="0" indent="0" algn="just" fontAlgn="t">
              <a:spcBef>
                <a:spcPts val="0"/>
              </a:spcBef>
              <a:buNone/>
            </a:pPr>
            <a:r>
              <a:rPr lang="uk-UA" sz="2200" b="0" i="0" dirty="0">
                <a:solidFill>
                  <a:srgbClr val="000000"/>
                </a:solidFill>
                <a:effectLst/>
              </a:rPr>
              <a:t>1. Офіційними символами міста є його Герб, Прапор та Гімн.</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2. Основою Герба міста Києва є зображення Архангела Михаїла.</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3. Прапор міста Києва - це оздоблене золотою смугою з бахромою блакитне полотнище із зображенням у центрі постаті Архангела Михаїла.</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4. Опис та порядок використання офіційної символіки визначається Положенням, яке затверджує Київська міська рада.</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5. Райони у місті Києві можуть мати власну символіку, яка визначається районними у місті Києві радами.</a:t>
            </a:r>
          </a:p>
          <a:p>
            <a:pPr marL="0" indent="0" algn="ctr" fontAlgn="t">
              <a:spcBef>
                <a:spcPts val="0"/>
              </a:spcBef>
              <a:buNone/>
            </a:pPr>
            <a:r>
              <a:rPr lang="uk-UA" sz="2200" b="0" i="1" dirty="0">
                <a:solidFill>
                  <a:srgbClr val="000000"/>
                </a:solidFill>
                <a:effectLst/>
              </a:rPr>
              <a:t>Стаття 5. Пам'ятні дати територіальної громади міста Києва</a:t>
            </a:r>
            <a:endParaRPr lang="uk-UA" sz="2200" b="0" i="0" dirty="0">
              <a:solidFill>
                <a:srgbClr val="000000"/>
              </a:solidFill>
              <a:effectLst/>
            </a:endParaRPr>
          </a:p>
          <a:p>
            <a:pPr marL="0" indent="0" algn="just" fontAlgn="t">
              <a:spcBef>
                <a:spcPts val="0"/>
              </a:spcBef>
              <a:buNone/>
            </a:pPr>
            <a:r>
              <a:rPr lang="uk-UA" sz="2200" b="0" i="0" dirty="0">
                <a:solidFill>
                  <a:srgbClr val="000000"/>
                </a:solidFill>
                <a:effectLst/>
              </a:rPr>
              <a:t>1. Пам'ятними датами територіальної громади міста Києва є:</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- 15 січня - прийняття Закону України "Про столицю України - місто-герой Київ";</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- 28 березня - прийняття Статуту територіальної громади міста Києва;</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 остання неділя травня - День Києва;</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- 24 липня - День Українського національного прапора в місті Києві;</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 перша неділя жовтня - День київського студентства;</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- 6 листопада - звільнення Києва від німецько-фашистських загарбників.</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2. Порядок проведення міських свят встановлює Київська міська рада.</a:t>
            </a:r>
            <a:endParaRPr lang="uk-UA" sz="2200" b="0" i="0" dirty="0">
              <a:solidFill>
                <a:srgbClr val="444A55"/>
              </a:solidFill>
              <a:effectLst/>
            </a:endParaRPr>
          </a:p>
        </p:txBody>
      </p:sp>
    </p:spTree>
    <p:extLst>
      <p:ext uri="{BB962C8B-B14F-4D97-AF65-F5344CB8AC3E}">
        <p14:creationId xmlns:p14="http://schemas.microsoft.com/office/powerpoint/2010/main" val="4005536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DEEF867-6CF5-4A34-8BE5-628083BA4EBA}"/>
              </a:ext>
            </a:extLst>
          </p:cNvPr>
          <p:cNvSpPr>
            <a:spLocks noGrp="1"/>
          </p:cNvSpPr>
          <p:nvPr>
            <p:ph idx="1"/>
          </p:nvPr>
        </p:nvSpPr>
        <p:spPr>
          <a:xfrm>
            <a:off x="66675" y="0"/>
            <a:ext cx="12125325" cy="6858000"/>
          </a:xfrm>
        </p:spPr>
        <p:txBody>
          <a:bodyPr>
            <a:normAutofit/>
          </a:bodyPr>
          <a:lstStyle/>
          <a:p>
            <a:pPr marL="0" indent="0" algn="ctr" fontAlgn="t">
              <a:spcBef>
                <a:spcPts val="0"/>
              </a:spcBef>
              <a:buNone/>
            </a:pPr>
            <a:r>
              <a:rPr lang="uk-UA" sz="2000" b="0" i="1" dirty="0">
                <a:solidFill>
                  <a:srgbClr val="000000"/>
                </a:solidFill>
                <a:effectLst/>
              </a:rPr>
              <a:t>Стаття 6. Відзнаки та почесні звання територіальної громади міста Києва</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1. Особам, які зробили значний особистий внесок у соціально-економічний та культурний розвиток міста Києва, може бути присвоєне звання "Почесний громадянин міста Києва".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2. Порядок присвоєння звання "Почесний громадянин міста Києва" встановлюється Положенням, яке затверджує Київська міська рада.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3. За вагомі особисті заслуги у розвитку міста Києва членам територіальної громади Києва та іншим особам за розпорядженням Київського міського голови може вручатися нагрудний знак "Знак Пошани".</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4. Порядок вручення нагрудного </a:t>
            </a:r>
            <a:r>
              <a:rPr lang="uk-UA" sz="2000" b="0" i="0" dirty="0" err="1">
                <a:solidFill>
                  <a:srgbClr val="000000"/>
                </a:solidFill>
                <a:effectLst/>
              </a:rPr>
              <a:t>знака</a:t>
            </a:r>
            <a:r>
              <a:rPr lang="uk-UA" sz="2000" b="0" i="0" dirty="0">
                <a:solidFill>
                  <a:srgbClr val="000000"/>
                </a:solidFill>
                <a:effectLst/>
              </a:rPr>
              <a:t> "Знак Пошани" встановлюється Положенням, яке затверджує Київська міська рада.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5. Київська міська рада може запроваджувати інші почесні звання і заохочувальні відзнаки.</a:t>
            </a:r>
          </a:p>
          <a:p>
            <a:pPr marL="0" indent="0" algn="ctr" fontAlgn="t">
              <a:spcBef>
                <a:spcPts val="0"/>
              </a:spcBef>
              <a:buNone/>
            </a:pPr>
            <a:r>
              <a:rPr lang="uk-UA" sz="2000" b="0" i="1" dirty="0">
                <a:solidFill>
                  <a:srgbClr val="000000"/>
                </a:solidFill>
                <a:effectLst/>
              </a:rPr>
              <a:t>Стаття 7. Міста-побратими міста Києва </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Київ може мати міста-побратими. Вибір міста-побратима здійснюється за рішенням Київської міської ради на основі двосторонніх угод.</a:t>
            </a:r>
            <a:endParaRPr lang="uk-UA" sz="2000" b="0" i="0" dirty="0">
              <a:solidFill>
                <a:srgbClr val="444A55"/>
              </a:solidFill>
              <a:effectLst/>
            </a:endParaRPr>
          </a:p>
          <a:p>
            <a:pPr marL="0" indent="0" algn="ctr" fontAlgn="t">
              <a:spcBef>
                <a:spcPts val="0"/>
              </a:spcBef>
              <a:buNone/>
            </a:pPr>
            <a:r>
              <a:rPr lang="uk-UA" sz="2000" b="0" i="0" dirty="0">
                <a:solidFill>
                  <a:srgbClr val="000000"/>
                </a:solidFill>
                <a:effectLst/>
              </a:rPr>
              <a:t>РОЗДІЛ </a:t>
            </a:r>
            <a:r>
              <a:rPr lang="en-US" sz="2000" b="0" i="0" dirty="0">
                <a:solidFill>
                  <a:srgbClr val="000000"/>
                </a:solidFill>
                <a:effectLst/>
              </a:rPr>
              <a:t>II.</a:t>
            </a:r>
            <a:br>
              <a:rPr lang="en-US" sz="2000" b="0" i="0" dirty="0">
                <a:solidFill>
                  <a:srgbClr val="000000"/>
                </a:solidFill>
                <a:effectLst/>
              </a:rPr>
            </a:br>
            <a:r>
              <a:rPr lang="en-US" sz="2000" b="0" i="0" dirty="0">
                <a:solidFill>
                  <a:srgbClr val="000000"/>
                </a:solidFill>
                <a:effectLst/>
              </a:rPr>
              <a:t> </a:t>
            </a:r>
            <a:r>
              <a:rPr lang="uk-UA" sz="2000" b="0" i="0" dirty="0">
                <a:solidFill>
                  <a:srgbClr val="000000"/>
                </a:solidFill>
                <a:effectLst/>
              </a:rPr>
              <a:t>ПОРЯДОК ЗДІЙСНЕННЯ МІСЦЕВОГО САМОВРЯДУВАННЯ У МІСТІ КИЄВІ</a:t>
            </a:r>
          </a:p>
          <a:p>
            <a:pPr marL="0" indent="0" algn="ctr" fontAlgn="t">
              <a:spcBef>
                <a:spcPts val="0"/>
              </a:spcBef>
              <a:buNone/>
            </a:pPr>
            <a:r>
              <a:rPr lang="uk-UA" sz="2000" b="0" i="1" dirty="0">
                <a:solidFill>
                  <a:srgbClr val="000000"/>
                </a:solidFill>
                <a:effectLst/>
              </a:rPr>
              <a:t>Стаття 8. Правові засади здійснення народовладдя у місті Києві</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1. Відповідно до Конституції України народовладдя у місті Києві здійснюється безпосередньо і через органи державної влади та органи місцевого самоврядування.</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2. Організаційно-правові форми здійснення народовладдя у місті Києві встановлюються Конституцією, законами України, чинними міжнародними договорами, згода на обов'язковість яких встановлена Верховною Радою України та іншими нормативно-правовими актами.</a:t>
            </a:r>
            <a:endParaRPr lang="uk-UA" sz="2000" b="0" i="0" dirty="0">
              <a:solidFill>
                <a:srgbClr val="444A55"/>
              </a:solidFill>
              <a:effectLst/>
            </a:endParaRPr>
          </a:p>
        </p:txBody>
      </p:sp>
    </p:spTree>
    <p:extLst>
      <p:ext uri="{BB962C8B-B14F-4D97-AF65-F5344CB8AC3E}">
        <p14:creationId xmlns:p14="http://schemas.microsoft.com/office/powerpoint/2010/main" val="34050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3245828-4FD1-43C2-947A-AED3F87994AE}"/>
              </a:ext>
            </a:extLst>
          </p:cNvPr>
          <p:cNvSpPr>
            <a:spLocks noGrp="1"/>
          </p:cNvSpPr>
          <p:nvPr>
            <p:ph idx="1"/>
          </p:nvPr>
        </p:nvSpPr>
        <p:spPr>
          <a:xfrm>
            <a:off x="66675" y="0"/>
            <a:ext cx="12058650" cy="6858000"/>
          </a:xfrm>
        </p:spPr>
        <p:txBody>
          <a:bodyPr>
            <a:noAutofit/>
          </a:bodyPr>
          <a:lstStyle/>
          <a:p>
            <a:pPr marL="0" indent="0" algn="ctr" fontAlgn="t">
              <a:spcBef>
                <a:spcPts val="0"/>
              </a:spcBef>
              <a:buNone/>
            </a:pPr>
            <a:r>
              <a:rPr lang="uk-UA" sz="2000" b="0" i="1" dirty="0">
                <a:solidFill>
                  <a:srgbClr val="000000"/>
                </a:solidFill>
                <a:effectLst/>
              </a:rPr>
              <a:t>Стаття 9. Організаційно-правові форми місцевого самоврядування у місті Києві</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1. Первинним суб'єктом місцевого самоврядування і носієм усіх його публічних прав є територіальна громада міста Києва.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2. Місцеве самоврядування у місті Києві здійснюється територіальною громадою міста Києва як безпосередньо, так і через Київську міську раду, районні у місті Києві ради та їх виконавчі органи.</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3. Система місцевого самоврядування у місті Києві включає:</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територіальну громаду міста Києва;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Київську міську раду;</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Київського міського голову;</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виконавчий орган Київської міської ради;</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районні у місті Києві ради;</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виконавчі органи районних у місті Києві рад;</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органи самоорганізації населення.</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4. Члени територіальної громади міста Києва мають право в установленому порядку організовувати і брати участь у загальних зборах, ініціювати розгляд у раді будь-якого питання місцевого значення, створювати органи територіальної самоорганізації населення.</a:t>
            </a:r>
          </a:p>
          <a:p>
            <a:pPr marL="0" indent="0" algn="ctr" fontAlgn="t">
              <a:spcBef>
                <a:spcPts val="0"/>
              </a:spcBef>
              <a:buNone/>
            </a:pPr>
            <a:r>
              <a:rPr lang="uk-UA" sz="2000" b="0" i="1" dirty="0">
                <a:solidFill>
                  <a:srgbClr val="000000"/>
                </a:solidFill>
                <a:effectLst/>
              </a:rPr>
              <a:t>Стаття 10. Форми безпосереднього здійснення місцевого самоврядування у місті Києві</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1. Територіальна громада міста Києва безпосередньо здійснює місцеве самоврядування шляхом:</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референдуму;</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виборів органів і посадової особи;</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загальних зборів;</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місцевих ініціатив;</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 громадських слухань.</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2. Порядок безпосереднього здійснення місцевого самоврядування у місті Києві визначається законами України, цим Статутом та рішеннями Київської міської ради.</a:t>
            </a:r>
            <a:endParaRPr lang="uk-UA" sz="2000" b="0" i="0" dirty="0">
              <a:solidFill>
                <a:srgbClr val="444A55"/>
              </a:solidFill>
              <a:effectLst/>
            </a:endParaRPr>
          </a:p>
        </p:txBody>
      </p:sp>
    </p:spTree>
    <p:extLst>
      <p:ext uri="{BB962C8B-B14F-4D97-AF65-F5344CB8AC3E}">
        <p14:creationId xmlns:p14="http://schemas.microsoft.com/office/powerpoint/2010/main" val="291826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C2AD72-DE90-4F9D-B9F2-BBAEAC783191}"/>
              </a:ext>
            </a:extLst>
          </p:cNvPr>
          <p:cNvSpPr>
            <a:spLocks noGrp="1"/>
          </p:cNvSpPr>
          <p:nvPr>
            <p:ph type="title"/>
          </p:nvPr>
        </p:nvSpPr>
        <p:spPr>
          <a:xfrm>
            <a:off x="733425" y="0"/>
            <a:ext cx="10515600" cy="596900"/>
          </a:xfrm>
        </p:spPr>
        <p:txBody>
          <a:bodyPr>
            <a:normAutofit/>
          </a:bodyPr>
          <a:lstStyle/>
          <a:p>
            <a:pPr algn="ctr"/>
            <a:r>
              <a:rPr lang="uk-UA" sz="2800" b="1" dirty="0">
                <a:latin typeface="+mn-lt"/>
              </a:rPr>
              <a:t>1. Поняття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FD33F69F-BF5E-4702-A637-41E368335578}"/>
              </a:ext>
            </a:extLst>
          </p:cNvPr>
          <p:cNvSpPr>
            <a:spLocks noGrp="1"/>
          </p:cNvSpPr>
          <p:nvPr>
            <p:ph idx="1"/>
          </p:nvPr>
        </p:nvSpPr>
        <p:spPr>
          <a:xfrm>
            <a:off x="0" y="596900"/>
            <a:ext cx="12192000" cy="3539165"/>
          </a:xfrm>
        </p:spPr>
        <p:txBody>
          <a:bodyPr>
            <a:normAutofit/>
          </a:bodyPr>
          <a:lstStyle/>
          <a:p>
            <a:pPr algn="ctr">
              <a:lnSpc>
                <a:spcPct val="100000"/>
              </a:lnSpc>
              <a:spcBef>
                <a:spcPts val="0"/>
              </a:spcBef>
            </a:pPr>
            <a:r>
              <a:rPr lang="ru-RU" sz="2200" i="1" dirty="0">
                <a:effectLst/>
                <a:ea typeface="Calibri" panose="020F0502020204030204" pitchFamily="34" charset="0"/>
                <a:cs typeface="Times New Roman" panose="02020603050405020304" pitchFamily="18" charset="0"/>
              </a:rPr>
              <a:t>право і реальна </a:t>
            </a:r>
            <a:r>
              <a:rPr lang="ru-RU" sz="2200" i="1" dirty="0" err="1">
                <a:effectLst/>
                <a:ea typeface="Calibri" panose="020F0502020204030204" pitchFamily="34" charset="0"/>
                <a:cs typeface="Times New Roman" panose="02020603050405020304" pitchFamily="18" charset="0"/>
              </a:rPr>
              <a:t>здатність</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органів</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місцевого</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самоврядування</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регламентувати</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значну</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частину</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місцевих</a:t>
            </a:r>
            <a:r>
              <a:rPr lang="ru-RU" sz="2200" i="1" dirty="0">
                <a:effectLst/>
                <a:ea typeface="Calibri" panose="020F0502020204030204" pitchFamily="34" charset="0"/>
                <a:cs typeface="Times New Roman" panose="02020603050405020304" pitchFamily="18" charset="0"/>
              </a:rPr>
              <a:t> справ і </a:t>
            </a:r>
            <a:r>
              <a:rPr lang="ru-RU" sz="2200" i="1" dirty="0" err="1">
                <a:effectLst/>
                <a:ea typeface="Calibri" panose="020F0502020204030204" pitchFamily="34" charset="0"/>
                <a:cs typeface="Times New Roman" panose="02020603050405020304" pitchFamily="18" charset="0"/>
              </a:rPr>
              <a:t>управляти</a:t>
            </a:r>
            <a:r>
              <a:rPr lang="ru-RU" sz="2200" i="1" dirty="0">
                <a:effectLst/>
                <a:ea typeface="Calibri" panose="020F0502020204030204" pitchFamily="34" charset="0"/>
                <a:cs typeface="Times New Roman" panose="02020603050405020304" pitchFamily="18" charset="0"/>
              </a:rPr>
              <a:t> нею, </a:t>
            </a:r>
            <a:r>
              <a:rPr lang="ru-RU" sz="2200" i="1" dirty="0" err="1">
                <a:effectLst/>
                <a:ea typeface="Calibri" panose="020F0502020204030204" pitchFamily="34" charset="0"/>
                <a:cs typeface="Times New Roman" panose="02020603050405020304" pitchFamily="18" charset="0"/>
              </a:rPr>
              <a:t>діючи</a:t>
            </a:r>
            <a:r>
              <a:rPr lang="ru-RU" sz="2200" i="1" dirty="0">
                <a:effectLst/>
                <a:ea typeface="Calibri" panose="020F0502020204030204" pitchFamily="34" charset="0"/>
                <a:cs typeface="Times New Roman" panose="02020603050405020304" pitchFamily="18" charset="0"/>
              </a:rPr>
              <a:t> в межах закону </a:t>
            </a:r>
            <a:r>
              <a:rPr lang="ru-RU" sz="2200" i="1" dirty="0" err="1">
                <a:effectLst/>
                <a:ea typeface="Calibri" panose="020F0502020204030204" pitchFamily="34" charset="0"/>
                <a:cs typeface="Times New Roman" panose="02020603050405020304" pitchFamily="18" charset="0"/>
              </a:rPr>
              <a:t>під</a:t>
            </a:r>
            <a:r>
              <a:rPr lang="ru-RU" sz="2200" i="1" dirty="0">
                <a:effectLst/>
                <a:ea typeface="Calibri" panose="020F0502020204030204" pitchFamily="34" charset="0"/>
                <a:cs typeface="Times New Roman" panose="02020603050405020304" pitchFamily="18" charset="0"/>
              </a:rPr>
              <a:t> свою </a:t>
            </a:r>
            <a:r>
              <a:rPr lang="ru-RU" sz="2200" i="1" dirty="0" err="1">
                <a:effectLst/>
                <a:ea typeface="Calibri" panose="020F0502020204030204" pitchFamily="34" charset="0"/>
                <a:cs typeface="Times New Roman" panose="02020603050405020304" pitchFamily="18" charset="0"/>
              </a:rPr>
              <a:t>відповідальність</a:t>
            </a:r>
            <a:r>
              <a:rPr lang="ru-RU" sz="2200" i="1" dirty="0">
                <a:effectLst/>
                <a:ea typeface="Calibri" panose="020F0502020204030204" pitchFamily="34" charset="0"/>
                <a:cs typeface="Times New Roman" panose="02020603050405020304" pitchFamily="18" charset="0"/>
              </a:rPr>
              <a:t> і в </a:t>
            </a:r>
            <a:r>
              <a:rPr lang="ru-RU" sz="2200" i="1" dirty="0" err="1">
                <a:effectLst/>
                <a:ea typeface="Calibri" panose="020F0502020204030204" pitchFamily="34" charset="0"/>
                <a:cs typeface="Times New Roman" panose="02020603050405020304" pitchFamily="18" charset="0"/>
              </a:rPr>
              <a:t>інтересах</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місц</a:t>
            </a:r>
            <a:r>
              <a:rPr lang="ru-RU" sz="2200" i="1" dirty="0" err="1">
                <a:ea typeface="Calibri" panose="020F0502020204030204" pitchFamily="34" charset="0"/>
                <a:cs typeface="Times New Roman" panose="02020603050405020304" pitchFamily="18" charset="0"/>
              </a:rPr>
              <a:t>евого</a:t>
            </a:r>
            <a:r>
              <a:rPr lang="ru-RU" sz="2200" i="1" dirty="0">
                <a:effectLst/>
                <a:ea typeface="Calibri" panose="020F0502020204030204" pitchFamily="34" charset="0"/>
                <a:cs typeface="Times New Roman" panose="02020603050405020304" pitchFamily="18" charset="0"/>
              </a:rPr>
              <a:t> </a:t>
            </a:r>
            <a:r>
              <a:rPr lang="ru-RU" sz="2200" i="1" dirty="0" err="1">
                <a:effectLst/>
                <a:ea typeface="Calibri" panose="020F0502020204030204" pitchFamily="34" charset="0"/>
                <a:cs typeface="Times New Roman" panose="02020603050405020304" pitchFamily="18" charset="0"/>
              </a:rPr>
              <a:t>населення</a:t>
            </a:r>
            <a:r>
              <a:rPr lang="uk-UA" sz="2200" i="1" dirty="0">
                <a:effectLst/>
                <a:ea typeface="Calibri" panose="020F0502020204030204" pitchFamily="34" charset="0"/>
                <a:cs typeface="Times New Roman" panose="02020603050405020304" pitchFamily="18" charset="0"/>
              </a:rPr>
              <a:t> (Європейська Хартія місцевого самоврядування, 1985)</a:t>
            </a:r>
          </a:p>
          <a:p>
            <a:pPr algn="ctr">
              <a:lnSpc>
                <a:spcPct val="100000"/>
              </a:lnSpc>
              <a:spcBef>
                <a:spcPts val="0"/>
              </a:spcBef>
            </a:pPr>
            <a:endParaRPr lang="ru-RU" sz="1600" i="1" dirty="0"/>
          </a:p>
          <a:p>
            <a:pPr algn="ctr">
              <a:lnSpc>
                <a:spcPct val="100000"/>
              </a:lnSpc>
              <a:spcBef>
                <a:spcPts val="0"/>
              </a:spcBef>
            </a:pPr>
            <a:r>
              <a:rPr lang="ru-RU" sz="2200" i="1" dirty="0" err="1"/>
              <a:t>гарантоване</a:t>
            </a:r>
            <a:r>
              <a:rPr lang="ru-RU" sz="2200" i="1" dirty="0"/>
              <a:t> державою право та реальна </a:t>
            </a:r>
            <a:r>
              <a:rPr lang="ru-RU" sz="2200" i="1" dirty="0" err="1"/>
              <a:t>здатність</a:t>
            </a:r>
            <a:r>
              <a:rPr lang="ru-RU" sz="2200" i="1" dirty="0"/>
              <a:t> </a:t>
            </a:r>
            <a:r>
              <a:rPr lang="ru-RU" sz="2200" i="1" dirty="0" err="1"/>
              <a:t>територіальної</a:t>
            </a:r>
            <a:r>
              <a:rPr lang="ru-RU" sz="2200" i="1" dirty="0"/>
              <a:t> </a:t>
            </a:r>
            <a:r>
              <a:rPr lang="ru-RU" sz="2200" i="1" dirty="0" err="1"/>
              <a:t>громади</a:t>
            </a:r>
            <a:r>
              <a:rPr lang="ru-RU" sz="2200" i="1" dirty="0"/>
              <a:t> – </a:t>
            </a:r>
            <a:r>
              <a:rPr lang="ru-RU" sz="2200" i="1" dirty="0" err="1"/>
              <a:t>жителів</a:t>
            </a:r>
            <a:r>
              <a:rPr lang="ru-RU" sz="2200" i="1" dirty="0"/>
              <a:t> села </a:t>
            </a:r>
            <a:r>
              <a:rPr lang="ru-RU" sz="2200" i="1" dirty="0" err="1"/>
              <a:t>чи</a:t>
            </a:r>
            <a:r>
              <a:rPr lang="ru-RU" sz="2200" i="1" dirty="0"/>
              <a:t> </a:t>
            </a:r>
            <a:r>
              <a:rPr lang="ru-RU" sz="2200" i="1" dirty="0" err="1"/>
              <a:t>добровільного</a:t>
            </a:r>
            <a:r>
              <a:rPr lang="ru-RU" sz="2200" i="1" dirty="0"/>
              <a:t> </a:t>
            </a:r>
            <a:r>
              <a:rPr lang="ru-RU" sz="2200" i="1" dirty="0" err="1"/>
              <a:t>об’єднання</a:t>
            </a:r>
            <a:r>
              <a:rPr lang="ru-RU" sz="2200" i="1" dirty="0"/>
              <a:t> у </a:t>
            </a:r>
            <a:r>
              <a:rPr lang="ru-RU" sz="2200" i="1" dirty="0" err="1"/>
              <a:t>сільську</a:t>
            </a:r>
            <a:r>
              <a:rPr lang="ru-RU" sz="2200" i="1" dirty="0"/>
              <a:t> громаду </a:t>
            </a:r>
            <a:r>
              <a:rPr lang="ru-RU" sz="2200" i="1" dirty="0" err="1"/>
              <a:t>жителів</a:t>
            </a:r>
            <a:r>
              <a:rPr lang="ru-RU" sz="2200" i="1" dirty="0"/>
              <a:t> </a:t>
            </a:r>
            <a:r>
              <a:rPr lang="ru-RU" sz="2200" i="1" dirty="0" err="1"/>
              <a:t>кількох</a:t>
            </a:r>
            <a:r>
              <a:rPr lang="ru-RU" sz="2200" i="1" dirty="0"/>
              <a:t> </a:t>
            </a:r>
            <a:r>
              <a:rPr lang="ru-RU" sz="2200" i="1" dirty="0" err="1"/>
              <a:t>сіл</a:t>
            </a:r>
            <a:r>
              <a:rPr lang="ru-RU" sz="2200" i="1" dirty="0"/>
              <a:t>, селища, </a:t>
            </a:r>
            <a:r>
              <a:rPr lang="ru-RU" sz="2200" i="1" dirty="0" err="1"/>
              <a:t>міста</a:t>
            </a:r>
            <a:r>
              <a:rPr lang="ru-RU" sz="2200" i="1" dirty="0"/>
              <a:t> – </a:t>
            </a:r>
            <a:r>
              <a:rPr lang="ru-RU" sz="2200" i="1" dirty="0" err="1"/>
              <a:t>самостійно</a:t>
            </a:r>
            <a:r>
              <a:rPr lang="ru-RU" sz="2200" i="1" dirty="0"/>
              <a:t> </a:t>
            </a:r>
            <a:r>
              <a:rPr lang="ru-RU" sz="2200" i="1" dirty="0" err="1"/>
              <a:t>або</a:t>
            </a:r>
            <a:r>
              <a:rPr lang="ru-RU" sz="2200" i="1" dirty="0"/>
              <a:t> </a:t>
            </a:r>
            <a:r>
              <a:rPr lang="ru-RU" sz="2200" i="1" dirty="0" err="1"/>
              <a:t>під</a:t>
            </a:r>
            <a:r>
              <a:rPr lang="ru-RU" sz="2200" i="1" dirty="0"/>
              <a:t> </a:t>
            </a:r>
            <a:r>
              <a:rPr lang="ru-RU" sz="2200" i="1" dirty="0" err="1"/>
              <a:t>відповідальність</a:t>
            </a:r>
            <a:r>
              <a:rPr lang="ru-RU" sz="2200" i="1" dirty="0"/>
              <a:t> </a:t>
            </a:r>
            <a:r>
              <a:rPr lang="ru-RU" sz="2200" i="1" dirty="0" err="1"/>
              <a:t>органів</a:t>
            </a:r>
            <a:r>
              <a:rPr lang="ru-RU" sz="2200" i="1" dirty="0"/>
              <a:t> та </a:t>
            </a:r>
            <a:r>
              <a:rPr lang="ru-RU" sz="2200" i="1" dirty="0" err="1"/>
              <a:t>посадових</a:t>
            </a:r>
            <a:r>
              <a:rPr lang="ru-RU" sz="2200" i="1" dirty="0"/>
              <a:t> </a:t>
            </a:r>
            <a:r>
              <a:rPr lang="ru-RU" sz="2200" i="1" dirty="0" err="1"/>
              <a:t>осіб</a:t>
            </a:r>
            <a:r>
              <a:rPr lang="ru-RU" sz="2200" i="1" dirty="0"/>
              <a:t> </a:t>
            </a:r>
            <a:r>
              <a:rPr lang="ru-RU" sz="2200" i="1" dirty="0" err="1"/>
              <a:t>місцевого</a:t>
            </a:r>
            <a:r>
              <a:rPr lang="ru-RU" sz="2200" i="1" dirty="0"/>
              <a:t> </a:t>
            </a:r>
            <a:r>
              <a:rPr lang="ru-RU" sz="2200" i="1" dirty="0" err="1"/>
              <a:t>самоврядування</a:t>
            </a:r>
            <a:r>
              <a:rPr lang="ru-RU" sz="2200" i="1" dirty="0"/>
              <a:t> </a:t>
            </a:r>
            <a:r>
              <a:rPr lang="ru-RU" sz="2200" i="1" dirty="0" err="1"/>
              <a:t>вирішувати</a:t>
            </a:r>
            <a:r>
              <a:rPr lang="ru-RU" sz="2200" i="1" dirty="0"/>
              <a:t> </a:t>
            </a:r>
            <a:r>
              <a:rPr lang="ru-RU" sz="2200" i="1" dirty="0" err="1"/>
              <a:t>питання</a:t>
            </a:r>
            <a:r>
              <a:rPr lang="ru-RU" sz="2200" i="1" dirty="0"/>
              <a:t> </a:t>
            </a:r>
            <a:r>
              <a:rPr lang="ru-RU" sz="2200" i="1" dirty="0" err="1"/>
              <a:t>місцевого</a:t>
            </a:r>
            <a:r>
              <a:rPr lang="ru-RU" sz="2200" i="1" dirty="0"/>
              <a:t> </a:t>
            </a:r>
            <a:r>
              <a:rPr lang="ru-RU" sz="2200" i="1" dirty="0" err="1"/>
              <a:t>значення</a:t>
            </a:r>
            <a:r>
              <a:rPr lang="ru-RU" sz="2200" i="1" dirty="0"/>
              <a:t> в межах </a:t>
            </a:r>
            <a:r>
              <a:rPr lang="ru-RU" sz="2200" i="1" dirty="0" err="1"/>
              <a:t>Конституції</a:t>
            </a:r>
            <a:r>
              <a:rPr lang="ru-RU" sz="2200" i="1" dirty="0"/>
              <a:t> і </a:t>
            </a:r>
            <a:r>
              <a:rPr lang="ru-RU" sz="2200" i="1" dirty="0" err="1"/>
              <a:t>законів</a:t>
            </a:r>
            <a:r>
              <a:rPr lang="ru-RU" sz="2200" i="1" dirty="0"/>
              <a:t> </a:t>
            </a:r>
            <a:r>
              <a:rPr lang="ru-RU" sz="2200" i="1" dirty="0" err="1"/>
              <a:t>України</a:t>
            </a:r>
            <a:r>
              <a:rPr lang="ru-RU" sz="2200" i="1" dirty="0"/>
              <a:t> (</a:t>
            </a:r>
            <a:r>
              <a:rPr lang="ru-RU" sz="2200" i="1" dirty="0" err="1"/>
              <a:t>Конституція</a:t>
            </a:r>
            <a:r>
              <a:rPr lang="ru-RU" sz="2200" i="1" dirty="0"/>
              <a:t> </a:t>
            </a:r>
            <a:r>
              <a:rPr lang="ru-RU" sz="2200" i="1" dirty="0" err="1"/>
              <a:t>України</a:t>
            </a:r>
            <a:r>
              <a:rPr lang="ru-RU" sz="2200" i="1" dirty="0"/>
              <a:t>)</a:t>
            </a:r>
          </a:p>
          <a:p>
            <a:pPr algn="ctr" eaLnBrk="1" hangingPunct="1">
              <a:lnSpc>
                <a:spcPct val="100000"/>
              </a:lnSpc>
              <a:spcBef>
                <a:spcPts val="0"/>
              </a:spcBef>
              <a:buFontTx/>
              <a:buNone/>
            </a:pPr>
            <a:r>
              <a:rPr lang="uk-UA" altLang="ru-RU" sz="2400" u="sng" dirty="0"/>
              <a:t>Розділ ХІ (ст. 140-146) Конституції України</a:t>
            </a:r>
          </a:p>
          <a:p>
            <a:pPr algn="ctr" eaLnBrk="1" hangingPunct="1">
              <a:lnSpc>
                <a:spcPct val="100000"/>
              </a:lnSpc>
              <a:spcBef>
                <a:spcPts val="0"/>
              </a:spcBef>
              <a:buFontTx/>
              <a:buNone/>
            </a:pPr>
            <a:r>
              <a:rPr lang="uk-UA" altLang="ru-RU" sz="2400" u="sng" dirty="0"/>
              <a:t>Закон України «Про місцеве самоврядування в Україні» від 21 травня 1997 р. №280-97/ВР</a:t>
            </a:r>
          </a:p>
        </p:txBody>
      </p:sp>
      <p:sp>
        <p:nvSpPr>
          <p:cNvPr id="4" name="Заголовок 1">
            <a:extLst>
              <a:ext uri="{FF2B5EF4-FFF2-40B4-BE49-F238E27FC236}">
                <a16:creationId xmlns:a16="http://schemas.microsoft.com/office/drawing/2014/main" id="{F42C2756-E9DA-3409-36CB-67DA41AE03B1}"/>
              </a:ext>
            </a:extLst>
          </p:cNvPr>
          <p:cNvSpPr txBox="1">
            <a:spLocks/>
          </p:cNvSpPr>
          <p:nvPr/>
        </p:nvSpPr>
        <p:spPr>
          <a:xfrm>
            <a:off x="614916" y="4254832"/>
            <a:ext cx="10515600" cy="7193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2800" b="1" dirty="0" err="1">
                <a:latin typeface="+mn-lt"/>
              </a:rPr>
              <a:t>Основні</a:t>
            </a:r>
            <a:r>
              <a:rPr lang="ru-RU" sz="2800" b="1" dirty="0">
                <a:latin typeface="+mn-lt"/>
              </a:rPr>
              <a:t> </a:t>
            </a:r>
            <a:r>
              <a:rPr lang="ru-RU" sz="2800" b="1" dirty="0" err="1">
                <a:latin typeface="+mn-lt"/>
              </a:rPr>
              <a:t>завдання</a:t>
            </a:r>
            <a:r>
              <a:rPr lang="ru-RU" sz="2800" b="1" dirty="0">
                <a:latin typeface="+mn-lt"/>
              </a:rPr>
              <a:t> </a:t>
            </a:r>
            <a:r>
              <a:rPr lang="ru-RU" sz="2800" b="1" dirty="0" err="1">
                <a:latin typeface="+mn-lt"/>
              </a:rPr>
              <a:t>місцевого</a:t>
            </a:r>
            <a:r>
              <a:rPr lang="ru-RU" sz="2800" b="1" dirty="0">
                <a:latin typeface="+mn-lt"/>
              </a:rPr>
              <a:t> </a:t>
            </a:r>
            <a:r>
              <a:rPr lang="ru-RU" sz="2800" b="1" dirty="0" err="1">
                <a:latin typeface="+mn-lt"/>
              </a:rPr>
              <a:t>самоврядування</a:t>
            </a:r>
            <a:endParaRPr lang="ru-RU" sz="2800" b="1" dirty="0">
              <a:latin typeface="+mn-lt"/>
            </a:endParaRPr>
          </a:p>
        </p:txBody>
      </p:sp>
      <p:sp>
        <p:nvSpPr>
          <p:cNvPr id="5" name="Объект 2">
            <a:extLst>
              <a:ext uri="{FF2B5EF4-FFF2-40B4-BE49-F238E27FC236}">
                <a16:creationId xmlns:a16="http://schemas.microsoft.com/office/drawing/2014/main" id="{2118E7D9-2BF5-3CDF-D92D-F32DF46F40CC}"/>
              </a:ext>
            </a:extLst>
          </p:cNvPr>
          <p:cNvSpPr txBox="1">
            <a:spLocks/>
          </p:cNvSpPr>
          <p:nvPr/>
        </p:nvSpPr>
        <p:spPr>
          <a:xfrm>
            <a:off x="0" y="5092995"/>
            <a:ext cx="12192000" cy="1765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ru-RU" sz="2200" dirty="0" err="1"/>
              <a:t>зміцнення</a:t>
            </a:r>
            <a:r>
              <a:rPr lang="ru-RU" sz="2200" dirty="0"/>
              <a:t> засад </a:t>
            </a:r>
            <a:r>
              <a:rPr lang="ru-RU" sz="2200" dirty="0" err="1"/>
              <a:t>конституційного</a:t>
            </a:r>
            <a:r>
              <a:rPr lang="ru-RU" sz="2200" dirty="0"/>
              <a:t> ладу </a:t>
            </a:r>
            <a:r>
              <a:rPr lang="ru-RU" sz="2200" dirty="0" err="1"/>
              <a:t>України</a:t>
            </a:r>
            <a:r>
              <a:rPr lang="ru-RU" sz="2200" dirty="0"/>
              <a:t>; </a:t>
            </a:r>
          </a:p>
          <a:p>
            <a:r>
              <a:rPr lang="ru-RU" sz="2200" dirty="0" err="1"/>
              <a:t>забезпечення</a:t>
            </a:r>
            <a:r>
              <a:rPr lang="ru-RU" sz="2200" dirty="0"/>
              <a:t> </a:t>
            </a:r>
            <a:r>
              <a:rPr lang="ru-RU" sz="2200" dirty="0" err="1"/>
              <a:t>реалізації</a:t>
            </a:r>
            <a:r>
              <a:rPr lang="ru-RU" sz="2200" dirty="0"/>
              <a:t> </a:t>
            </a:r>
            <a:r>
              <a:rPr lang="ru-RU" sz="2200" dirty="0" err="1"/>
              <a:t>конституційних</a:t>
            </a:r>
            <a:r>
              <a:rPr lang="ru-RU" sz="2200" dirty="0"/>
              <a:t> засад </a:t>
            </a:r>
            <a:r>
              <a:rPr lang="ru-RU" sz="2200" dirty="0" err="1"/>
              <a:t>людини</a:t>
            </a:r>
            <a:r>
              <a:rPr lang="ru-RU" sz="2200" dirty="0"/>
              <a:t> і </a:t>
            </a:r>
            <a:r>
              <a:rPr lang="ru-RU" sz="2200" dirty="0" err="1"/>
              <a:t>громадянина</a:t>
            </a:r>
            <a:r>
              <a:rPr lang="ru-RU" sz="2200" dirty="0"/>
              <a:t>; </a:t>
            </a:r>
          </a:p>
          <a:p>
            <a:r>
              <a:rPr lang="ru-RU" sz="2200" dirty="0" err="1"/>
              <a:t>створення</a:t>
            </a:r>
            <a:r>
              <a:rPr lang="ru-RU" sz="2200" dirty="0"/>
              <a:t> умов для </a:t>
            </a:r>
            <a:r>
              <a:rPr lang="ru-RU" sz="2200" dirty="0" err="1"/>
              <a:t>забезпечення</a:t>
            </a:r>
            <a:r>
              <a:rPr lang="ru-RU" sz="2200" dirty="0"/>
              <a:t> </a:t>
            </a:r>
            <a:r>
              <a:rPr lang="ru-RU" sz="2200" dirty="0" err="1"/>
              <a:t>життєво</a:t>
            </a:r>
            <a:r>
              <a:rPr lang="ru-RU" sz="2200" dirty="0"/>
              <a:t> </a:t>
            </a:r>
            <a:r>
              <a:rPr lang="ru-RU" sz="2200" dirty="0" err="1"/>
              <a:t>важливих</a:t>
            </a:r>
            <a:r>
              <a:rPr lang="ru-RU" sz="2200" dirty="0"/>
              <a:t> потреб і </a:t>
            </a:r>
            <a:r>
              <a:rPr lang="ru-RU" sz="2200" dirty="0" err="1"/>
              <a:t>законних</a:t>
            </a:r>
            <a:r>
              <a:rPr lang="ru-RU" sz="2200" dirty="0"/>
              <a:t> </a:t>
            </a:r>
            <a:r>
              <a:rPr lang="ru-RU" sz="2200" dirty="0" err="1"/>
              <a:t>інтересів</a:t>
            </a:r>
            <a:r>
              <a:rPr lang="ru-RU" sz="2200" dirty="0"/>
              <a:t> </a:t>
            </a:r>
            <a:r>
              <a:rPr lang="ru-RU" sz="2200" dirty="0" err="1"/>
              <a:t>населення</a:t>
            </a:r>
            <a:r>
              <a:rPr lang="ru-RU" sz="2200" dirty="0"/>
              <a:t>; </a:t>
            </a:r>
          </a:p>
          <a:p>
            <a:r>
              <a:rPr lang="ru-RU" sz="2200" dirty="0" err="1"/>
              <a:t>розвиток</a:t>
            </a:r>
            <a:r>
              <a:rPr lang="ru-RU" sz="2200" dirty="0"/>
              <a:t> </a:t>
            </a:r>
            <a:r>
              <a:rPr lang="ru-RU" sz="2200" dirty="0" err="1"/>
              <a:t>місцевої</a:t>
            </a:r>
            <a:r>
              <a:rPr lang="ru-RU" sz="2200" dirty="0"/>
              <a:t> </a:t>
            </a:r>
            <a:r>
              <a:rPr lang="ru-RU" sz="2200" dirty="0" err="1"/>
              <a:t>демократії</a:t>
            </a:r>
            <a:endParaRPr lang="ru-RU" sz="2200" dirty="0"/>
          </a:p>
        </p:txBody>
      </p:sp>
    </p:spTree>
    <p:extLst>
      <p:ext uri="{BB962C8B-B14F-4D97-AF65-F5344CB8AC3E}">
        <p14:creationId xmlns:p14="http://schemas.microsoft.com/office/powerpoint/2010/main" val="4167322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0C7674A-01E3-401B-8AE9-04BB706EEA50}"/>
              </a:ext>
            </a:extLst>
          </p:cNvPr>
          <p:cNvSpPr>
            <a:spLocks noGrp="1"/>
          </p:cNvSpPr>
          <p:nvPr>
            <p:ph idx="1"/>
          </p:nvPr>
        </p:nvSpPr>
        <p:spPr>
          <a:xfrm>
            <a:off x="66675" y="0"/>
            <a:ext cx="12125325" cy="6924675"/>
          </a:xfrm>
        </p:spPr>
        <p:txBody>
          <a:bodyPr>
            <a:noAutofit/>
          </a:bodyPr>
          <a:lstStyle/>
          <a:p>
            <a:pPr marL="0" indent="0" algn="ctr" fontAlgn="t">
              <a:spcBef>
                <a:spcPts val="0"/>
              </a:spcBef>
              <a:buNone/>
            </a:pPr>
            <a:r>
              <a:rPr lang="uk-UA" sz="2000" b="0" i="1" dirty="0">
                <a:solidFill>
                  <a:srgbClr val="000000"/>
                </a:solidFill>
                <a:effectLst/>
              </a:rPr>
              <a:t>Стаття 11. Загальні збори</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1. Загальні збори у місті Києві є формою безпосередньої участі членів територіальної громади міста Києва у вирішенні питань місцевого самоврядування.</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2. Загальні збори проводяться за місцем проживання членів територіальної громади міста Києва.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3. Рішення загальних зборів членів територіальної громади міста Києва, яке прийняте більш, ніж 100 учасниками таких зборів, вважається обов'язковим до розгляду на сесії районної у місті Києві ради.</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4. Рішення загальних зборів членів територіальної громади міста Києва, яке прийняте більш, ніж 1000 учасниками таких зборів, вважається обов'язковим до розгляду на сесії Київської міської ради.</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5. Ініціатори проведення загальних зборів, рішення яких буде передано до розгляду відповідних рад, за 10 днів до дня їх проведення повідомляють Київського міського голову та (або) голів районних у місті Києві рад про питання, які будуть розглядатися на цих зборах, час і місце їх проведення.</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6. Загальні збори жителів за місцем проживання можуть скликатися Київським міським головою, Київською міською радою, районними у місті Києві радами, їх виконавчими органами, органами самоорганізації населення, депутатами Верховної Ради України, обраними у відповідних мажоритарних виборчих округах, депутатами Київської міської ради та районних у місті Києві рад, ініціативними групами членів територіальної громади міста Києва.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7. З розглянутих питань загальні збори приймають рішення більшістю присутніх на зборах, відкритим або таємним голосуванням. Рішення загальних зборів жителів за місцем проживання підписується головою і секретарем зборів, а з питань, що передаються на розгляд відповідних рад, - усіма учасниками зборів, які підтримують прийняте рішення.</a:t>
            </a:r>
          </a:p>
          <a:p>
            <a:pPr marL="0" indent="0" algn="ctr" fontAlgn="t">
              <a:spcBef>
                <a:spcPts val="0"/>
              </a:spcBef>
              <a:buNone/>
            </a:pPr>
            <a:r>
              <a:rPr lang="uk-UA" sz="2000" b="0" i="1" dirty="0">
                <a:solidFill>
                  <a:srgbClr val="000000"/>
                </a:solidFill>
                <a:effectLst/>
              </a:rPr>
              <a:t>Стаття 12. Місцеві ініціативи</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1. Члени територіальної громади міста Києва мають право ініціювати розгляд у Київській міській раді, а також у відповідних районних у місті Києві радах в порядку місцевої ініціативи будь-якого питання, віднесеного Конституцією України, законами України та цим Статутом до предметів відання місцевого самоврядування у місті Києві.</a:t>
            </a:r>
            <a:endParaRPr lang="uk-UA" sz="2000" b="0" i="0" dirty="0">
              <a:solidFill>
                <a:srgbClr val="444A55"/>
              </a:solidFill>
              <a:effectLst/>
            </a:endParaRPr>
          </a:p>
        </p:txBody>
      </p:sp>
    </p:spTree>
    <p:extLst>
      <p:ext uri="{BB962C8B-B14F-4D97-AF65-F5344CB8AC3E}">
        <p14:creationId xmlns:p14="http://schemas.microsoft.com/office/powerpoint/2010/main" val="2115157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8B11D6B-516C-4306-8704-BE560FF3820C}"/>
              </a:ext>
            </a:extLst>
          </p:cNvPr>
          <p:cNvSpPr>
            <a:spLocks noGrp="1"/>
          </p:cNvSpPr>
          <p:nvPr>
            <p:ph idx="1"/>
          </p:nvPr>
        </p:nvSpPr>
        <p:spPr>
          <a:xfrm>
            <a:off x="0" y="0"/>
            <a:ext cx="12192000" cy="6858000"/>
          </a:xfrm>
        </p:spPr>
        <p:txBody>
          <a:bodyPr>
            <a:normAutofit fontScale="92500" lnSpcReduction="10000"/>
          </a:bodyPr>
          <a:lstStyle/>
          <a:p>
            <a:pPr marL="0" indent="0" algn="just" fontAlgn="t">
              <a:spcBef>
                <a:spcPts val="0"/>
              </a:spcBef>
              <a:buNone/>
            </a:pPr>
            <a:r>
              <a:rPr lang="uk-UA" sz="2200" b="0" i="0" dirty="0">
                <a:solidFill>
                  <a:srgbClr val="000000"/>
                </a:solidFill>
                <a:effectLst/>
              </a:rPr>
              <a:t>2. Місцева ініціатива оформляється у вигляді письмово викладеної пропозиції про розгляд відповідного питання чи прийняття певного рішення Київською міською радою або районною у місті Києві радою.</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3. Письмові пропозиції, передані на розгляд районної у місті Києві ради, повинні бути підписані не менш, ніж 100 членами територіальної громади міста Києва.</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4. Письмові пропозиції, передані на розгляд Київської міської ради, повинні бути підписані не менш, ніж 1000 членами територіальної громади міста Києва.</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5. Місцева ініціатива, внесена у встановленому порядку на розгляд Київської міської ради чи районної у місті Києві ради, підлягає обов'язковому розгляду цією радою на відкритому засіданні ради за обов'язковою участю членів ініціативної групи з питань місцевої ініціативи.</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6. Рішення Київської міської ради, а також відповідної районної у місті Києві ради, прийняті з питань, внесених на їх розгляд шляхом місцевої ініціативи, оприлюднюються в порядку, що визначається відповідною радою при розгляді таких питань.</a:t>
            </a:r>
          </a:p>
          <a:p>
            <a:pPr marL="0" indent="0" algn="ctr" fontAlgn="t">
              <a:spcBef>
                <a:spcPts val="0"/>
              </a:spcBef>
              <a:buNone/>
            </a:pPr>
            <a:r>
              <a:rPr lang="uk-UA" sz="2200" b="0" i="1" dirty="0">
                <a:solidFill>
                  <a:srgbClr val="000000"/>
                </a:solidFill>
                <a:effectLst/>
              </a:rPr>
              <a:t>Стаття 13. Громадські слухання</a:t>
            </a:r>
            <a:endParaRPr lang="uk-UA" sz="2200" b="0" i="0" dirty="0">
              <a:solidFill>
                <a:srgbClr val="000000"/>
              </a:solidFill>
              <a:effectLst/>
            </a:endParaRPr>
          </a:p>
          <a:p>
            <a:pPr marL="0" indent="0" algn="just" fontAlgn="t">
              <a:spcBef>
                <a:spcPts val="0"/>
              </a:spcBef>
              <a:buNone/>
            </a:pPr>
            <a:r>
              <a:rPr lang="uk-UA" sz="2200" b="0" i="0" dirty="0">
                <a:solidFill>
                  <a:srgbClr val="000000"/>
                </a:solidFill>
                <a:effectLst/>
              </a:rPr>
              <a:t>1. Члени територіальної громади міста Києва мають право проводити громадські слухання - зустрічатися з депутатами Київської міської ради, відповідної районної у місті Києві ради, а також Київським міським головою та іншими посадовими особами місцевого самоврядування у місті Києві, під час яких вони можуть заслуховувати вказаних осіб, порушувати питання та вносити пропозиції щодо питань місцевого значення, які належать до відання місцевого самоврядування у місті Києві.</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2. Громадські слухання з питань, віднесених до відання Київського міського голови та Київської міської ради, проводяться не рідше одного разу на рік, а з питань, віднесених до відання районної у місті Києві ради, - не рідше двох разів на рік.</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3. На громадські слухання, окрім ініціаторів їх проведення або їх представників, можуть запрошуватися депутати відповідного виборчого округу, посадові особи місцевого самоврядування, представники органів самоорганізації населення, міських осередків політичних партій та громадських організацій, а також керівники підприємств і організацій, якщо їх діяльність пов'язана з питаннями, що обговорюються.</a:t>
            </a:r>
            <a:endParaRPr lang="uk-UA" sz="2200" b="0" i="0" dirty="0">
              <a:solidFill>
                <a:srgbClr val="444A55"/>
              </a:solidFill>
              <a:effectLst/>
            </a:endParaRPr>
          </a:p>
          <a:p>
            <a:endParaRPr lang="ru-RU" dirty="0"/>
          </a:p>
        </p:txBody>
      </p:sp>
    </p:spTree>
    <p:extLst>
      <p:ext uri="{BB962C8B-B14F-4D97-AF65-F5344CB8AC3E}">
        <p14:creationId xmlns:p14="http://schemas.microsoft.com/office/powerpoint/2010/main" val="3072712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6B1909C-3705-4E4F-A96D-C75EF068B21E}"/>
              </a:ext>
            </a:extLst>
          </p:cNvPr>
          <p:cNvSpPr>
            <a:spLocks noGrp="1"/>
          </p:cNvSpPr>
          <p:nvPr>
            <p:ph idx="1"/>
          </p:nvPr>
        </p:nvSpPr>
        <p:spPr>
          <a:xfrm>
            <a:off x="0" y="66674"/>
            <a:ext cx="12192000" cy="6791325"/>
          </a:xfrm>
        </p:spPr>
        <p:txBody>
          <a:bodyPr>
            <a:noAutofit/>
          </a:bodyPr>
          <a:lstStyle/>
          <a:p>
            <a:pPr marL="0" indent="0" algn="just" fontAlgn="t">
              <a:spcBef>
                <a:spcPts val="0"/>
              </a:spcBef>
              <a:buNone/>
            </a:pPr>
            <a:r>
              <a:rPr lang="uk-UA" sz="2000" b="0" i="0" dirty="0">
                <a:solidFill>
                  <a:srgbClr val="000000"/>
                </a:solidFill>
                <a:effectLst/>
              </a:rPr>
              <a:t>4. Пропозиції, які вносяться за результатами громадських слухань, підлягають обов'язковому розгляду органами та посадовими особами місцевого самоврядування.</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5. Виконавчі органи Київської міської ради та районних у місті Києві рад надають допомогу у підготовці та проведенні громадських слухань.</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6. Про час, місце проведення та питання, які виносяться на громадські слухання, члени територіальної громади міста Києва сповіщаються не пізніше як за 10 днів до їх проведення через засоби масової інформації.</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7. Пропозиції за результатами громадських слухань вважаються внесеними, якщо за них проголосувало більше половини учасників відповідних громадських слухань.</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8. Про результати громадських слухань Київська міська рада, районна у місті Києві рада інформує членів територіальної громади міста Києва у десятиденний термін.</a:t>
            </a:r>
            <a:endParaRPr lang="uk-UA" sz="2000" b="0" i="0" dirty="0">
              <a:solidFill>
                <a:srgbClr val="444A55"/>
              </a:solidFill>
              <a:effectLst/>
            </a:endParaRPr>
          </a:p>
          <a:p>
            <a:pPr marL="0" indent="0" algn="ctr" fontAlgn="t">
              <a:spcBef>
                <a:spcPts val="0"/>
              </a:spcBef>
              <a:buNone/>
            </a:pPr>
            <a:r>
              <a:rPr lang="uk-UA" sz="2000" b="0" i="1" dirty="0">
                <a:solidFill>
                  <a:srgbClr val="000000"/>
                </a:solidFill>
                <a:effectLst/>
              </a:rPr>
              <a:t>Стаття 14. Органи самоорганізації населення міста Києва</a:t>
            </a:r>
            <a:endParaRPr lang="uk-UA" sz="2000" b="0" i="0" dirty="0">
              <a:solidFill>
                <a:srgbClr val="000000"/>
              </a:solidFill>
              <a:effectLst/>
            </a:endParaRPr>
          </a:p>
          <a:p>
            <a:pPr marL="0" indent="0" algn="just" fontAlgn="t">
              <a:spcBef>
                <a:spcPts val="0"/>
              </a:spcBef>
              <a:buNone/>
            </a:pPr>
            <a:r>
              <a:rPr lang="uk-UA" sz="2000" b="0" i="0" dirty="0">
                <a:solidFill>
                  <a:srgbClr val="000000"/>
                </a:solidFill>
                <a:effectLst/>
              </a:rPr>
              <a:t>1. Органи самоорганізації населення є формою участі територіальної громади міста Києва у вирішенні окремих питань місцевого значення.</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2. Ініціатива в утворенні органів самоорганізації населення належить жителям відповідної території в межах юрисдикції територіальної громади міста Києва.</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3. Органи самоорганізації населення міста Києва створюються у формі будинкових, вуличних, квартальних комітетів, комітетів мікрорайону, комітетів району у місті Києві. Жителі міста Києва мають право створювати й інші органи самоорганізації.</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4. Всі органи самоорганізації населення міста Києва, незалежно від розмірів території, на якій вони утворені та здійснюють свою діяльність, мають рівний правовий статус.</a:t>
            </a:r>
            <a:endParaRPr lang="uk-UA" sz="2000" b="0" i="0" dirty="0">
              <a:solidFill>
                <a:srgbClr val="444A55"/>
              </a:solidFill>
              <a:effectLst/>
            </a:endParaRPr>
          </a:p>
          <a:p>
            <a:pPr marL="0" indent="0" algn="just" fontAlgn="t">
              <a:spcBef>
                <a:spcPts val="0"/>
              </a:spcBef>
              <a:buNone/>
            </a:pPr>
            <a:r>
              <a:rPr lang="uk-UA" sz="2000" b="0" i="0" dirty="0">
                <a:solidFill>
                  <a:srgbClr val="000000"/>
                </a:solidFill>
                <a:effectLst/>
              </a:rPr>
              <a:t>5. Органи самоорганізації населення міста Києва сприяють створенню умов для реалізації кожним киянином його невід'ємного права на участь у місцевому самоврядуванні, функціонують у взаємодії з територіальною громадою міста Києва, її органами, об'єднаннями громадян, політичними партіями, а також розташованими на відповідній території підприємствами, установами, організаціями.</a:t>
            </a:r>
            <a:endParaRPr lang="uk-UA" sz="2000" b="0" i="0" dirty="0">
              <a:solidFill>
                <a:srgbClr val="444A55"/>
              </a:solidFill>
              <a:effectLst/>
            </a:endParaRPr>
          </a:p>
        </p:txBody>
      </p:sp>
    </p:spTree>
    <p:extLst>
      <p:ext uri="{BB962C8B-B14F-4D97-AF65-F5344CB8AC3E}">
        <p14:creationId xmlns:p14="http://schemas.microsoft.com/office/powerpoint/2010/main" val="2182415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37D839B-0AFF-485B-BD3A-6D2AEAAC12B9}"/>
              </a:ext>
            </a:extLst>
          </p:cNvPr>
          <p:cNvSpPr>
            <a:spLocks noGrp="1"/>
          </p:cNvSpPr>
          <p:nvPr>
            <p:ph idx="1"/>
          </p:nvPr>
        </p:nvSpPr>
        <p:spPr>
          <a:xfrm>
            <a:off x="66675" y="180975"/>
            <a:ext cx="12125325" cy="6610350"/>
          </a:xfrm>
        </p:spPr>
        <p:txBody>
          <a:bodyPr>
            <a:normAutofit lnSpcReduction="10000"/>
          </a:bodyPr>
          <a:lstStyle/>
          <a:p>
            <a:pPr marL="0" indent="0" algn="just" fontAlgn="t">
              <a:spcBef>
                <a:spcPts val="0"/>
              </a:spcBef>
              <a:buNone/>
            </a:pPr>
            <a:r>
              <a:rPr lang="uk-UA" sz="2200" b="0" i="0" dirty="0">
                <a:solidFill>
                  <a:srgbClr val="000000"/>
                </a:solidFill>
                <a:effectLst/>
              </a:rPr>
              <a:t>6. Порядок створення та діяльність органів самоорганізації населення визначаються Законами України "Про місцеве самоврядування в Україні", "Про столицю України - місто-герой Київ", "Про органи самоорганізації населення", цим Статутом та рішеннями Київської міської ради.</a:t>
            </a:r>
            <a:endParaRPr lang="uk-UA" sz="2200" b="0" i="0" dirty="0">
              <a:solidFill>
                <a:srgbClr val="444A55"/>
              </a:solidFill>
              <a:effectLst/>
            </a:endParaRPr>
          </a:p>
          <a:p>
            <a:pPr marL="0" indent="0" algn="just" fontAlgn="t">
              <a:spcBef>
                <a:spcPts val="0"/>
              </a:spcBef>
              <a:buNone/>
            </a:pPr>
            <a:r>
              <a:rPr lang="uk-UA" sz="2200" b="0" i="0" dirty="0">
                <a:solidFill>
                  <a:srgbClr val="000000"/>
                </a:solidFill>
                <a:effectLst/>
              </a:rPr>
              <a:t>7. Порядок надання дозволів на створення органів самоорганізації населення та порядок їх реєстрації визначається Київською міською радою відповідно до чинного законодавства України.</a:t>
            </a:r>
            <a:endParaRPr lang="en-US" sz="2200" b="0" i="0" dirty="0">
              <a:solidFill>
                <a:srgbClr val="000000"/>
              </a:solidFill>
              <a:effectLst/>
            </a:endParaRPr>
          </a:p>
          <a:p>
            <a:pPr marL="0" indent="0" algn="ctr"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РОЗДІЛ III.</a:t>
            </a:r>
            <a:br>
              <a:rPr lang="uk-UA" sz="2200" dirty="0">
                <a:solidFill>
                  <a:srgbClr val="000000"/>
                </a:solidFill>
                <a:effectLst/>
                <a:ea typeface="Times New Roman" panose="02020603050405020304" pitchFamily="18" charset="0"/>
                <a:cs typeface="Times New Roman" panose="02020603050405020304" pitchFamily="18" charset="0"/>
              </a:rPr>
            </a:br>
            <a:r>
              <a:rPr lang="uk-UA" sz="2200" dirty="0">
                <a:solidFill>
                  <a:srgbClr val="000000"/>
                </a:solidFill>
                <a:effectLst/>
                <a:ea typeface="Times New Roman" panose="02020603050405020304" pitchFamily="18" charset="0"/>
                <a:cs typeface="Times New Roman" panose="02020603050405020304" pitchFamily="18" charset="0"/>
              </a:rPr>
              <a:t>ПРЕДСТАВНИЦЬКІ ТА ВИКОНАВЧІ ОРГАНИ МІСЦЕВОГО САМОВРЯДУВАННЯ У МІСТІ КИЄВІ</a:t>
            </a:r>
            <a:endParaRPr lang="ru-RU" sz="2200" dirty="0">
              <a:effectLst/>
              <a:ea typeface="Calibri" panose="020F0502020204030204" pitchFamily="34" charset="0"/>
              <a:cs typeface="Times New Roman" panose="02020603050405020304" pitchFamily="18" charset="0"/>
            </a:endParaRPr>
          </a:p>
          <a:p>
            <a:pPr marL="0" indent="0" algn="ctr" fontAlgn="t">
              <a:spcBef>
                <a:spcPts val="0"/>
              </a:spcBef>
              <a:buNone/>
            </a:pPr>
            <a:r>
              <a:rPr lang="uk-UA" sz="2200" i="1" dirty="0">
                <a:solidFill>
                  <a:srgbClr val="000000"/>
                </a:solidFill>
                <a:effectLst/>
                <a:ea typeface="Times New Roman" panose="02020603050405020304" pitchFamily="18" charset="0"/>
                <a:cs typeface="Times New Roman" panose="02020603050405020304" pitchFamily="18" charset="0"/>
              </a:rPr>
              <a:t>Стаття 15. Київська міська рада</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1. Київська міська рада є представницьким органом місцевого самоврядування у місті Києві.</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Київська міська рада є юридичною особою, має власну печатку, рахунок в банку, символіку, може від свого імені набувати майнових і особистих немайнових прав та нести обов'язки, бути позивачем і відповідачем в суді, господарському суді та мати інші реквізити і повноваження відповідно до законодавства.</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2. Київська міська рада відповідно до статті 25 Закону України "Про місцеве самоврядування в Україні" правомочна розглядати і вирішувати питання загальної компетенції та відповідно до статті 26 зазначеного Закону вирішувати питання виключної компетенції.</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Законом України "Про столицю України - місто-герой Київ" (стаття 22) Київській міській раді надані додаткові права.</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3. Порядок формування міської та районних у місті Києві рад визначається частиною п'ятою статті 41 та статтею 45 Закону України "Про місцеве самоврядування в Україні".</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4. Порядок організації і проведення виборів депутатів до Київської міської та районних у місті Києві рад проводиться відповідно до Закону України "Про вибори депутатів місцевих рад та сільських, селищних, міських голів".</a:t>
            </a:r>
            <a:endParaRPr lang="uk-UA" sz="2200" b="0" i="0" dirty="0">
              <a:solidFill>
                <a:srgbClr val="444A55"/>
              </a:solidFill>
              <a:effectLst/>
            </a:endParaRPr>
          </a:p>
        </p:txBody>
      </p:sp>
    </p:spTree>
    <p:extLst>
      <p:ext uri="{BB962C8B-B14F-4D97-AF65-F5344CB8AC3E}">
        <p14:creationId xmlns:p14="http://schemas.microsoft.com/office/powerpoint/2010/main" val="3776902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8113635-BC4F-450B-9A51-EE00FBB6867F}"/>
              </a:ext>
            </a:extLst>
          </p:cNvPr>
          <p:cNvSpPr>
            <a:spLocks noGrp="1"/>
          </p:cNvSpPr>
          <p:nvPr>
            <p:ph idx="1"/>
          </p:nvPr>
        </p:nvSpPr>
        <p:spPr>
          <a:xfrm>
            <a:off x="1" y="85724"/>
            <a:ext cx="12192000" cy="6772275"/>
          </a:xfrm>
        </p:spPr>
        <p:txBody>
          <a:bodyPr>
            <a:noAutofit/>
          </a:bodyPr>
          <a:lstStyle/>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16. Київський міський голова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Київський міський голова є головною посадовою особою територіальної громади міста Києва і виконує повноваження, передбачені Законом України "Про місцеве самоврядування в Україні".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Київський міський голова головує на засіданнях Київської міської ради і очолює виконавчий орган Київської міської ради (міську державну адміністрацію).</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Закон України "Про столицю України - місто-герой Київ" передбачає додаткові повноваження Київського міського голови, пов'язані з виконанням містом Києвом столичних функцій.</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4. Київський міський голова здійснює керівництво діяльністю виконавчого органу Київської міської ради, несе відповідальність за виконання ним функцій виконавчої влади в частині здійснення повноважень місцевих державних адміністрацій та, у зв'язку з цим, виконує відповідні повноваження.</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На підставі статті 16 Закону України "Про столицю України - місто-герой Київ" Київський міський голова призначає на посади та звільняє з посад за погодженням з Президентом України та Кабінетом Міністрів України, першого заступника та заступників голови Київської міської державної адміністрації, повноваження яких стосуються сфери виконавчої влади,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5. Київський міський голова за погодженням з Київською міською радою призначає та звільняє з посад заступників голови Київської міської державної адміністрації з питань здійснення самоврядних повноважень.</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6. Повноваження Київського міського голови можуть бути достроково припинені в порядку і на умовах, визначених чинним законодавством України.</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17. Сесії Київської міської та районних у місті Києві рад</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Порядок скликання та робота сесій Київської міської ради та районних у місті Києві рад визначається Законом України "Про місцеве самоврядування в Україні", відповідними регламентами Київської міської та районних у місті рад.</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Сесії ради проводяться гласно. У разі необхідності рада може прийняти рішення про проведення закритого пленарного засідання.</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18. Робочі органи Київської міської ради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Київська міська рада відповідно до Закону України "Про місцеве самоврядування в Україні" утворює Президію, постійні та тимчасові контрольні комісії Київської міської ради.</a:t>
            </a:r>
            <a:endParaRPr lang="ru-RU"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2464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2B1403D-312E-42A2-9DC7-814157557672}"/>
              </a:ext>
            </a:extLst>
          </p:cNvPr>
          <p:cNvSpPr>
            <a:spLocks noGrp="1"/>
          </p:cNvSpPr>
          <p:nvPr>
            <p:ph idx="1"/>
          </p:nvPr>
        </p:nvSpPr>
        <p:spPr>
          <a:xfrm>
            <a:off x="76200" y="0"/>
            <a:ext cx="12115800" cy="6858000"/>
          </a:xfrm>
        </p:spPr>
        <p:txBody>
          <a:bodyPr>
            <a:normAutofit fontScale="92500" lnSpcReduction="10000"/>
          </a:bodyPr>
          <a:lstStyle/>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2. Президія діє на основі Положення про неї, яке затверджується Київською міською радою.</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3. Постійні комісії Київської міської ради обираються з числа її депутатів для вивчення, попереднього розгляду і підготовки питань, які належать до її відання, здійснення контролю за виконанням рішень ради та її виконавчих органів.</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4. За рішенням ради голова постійної комісії Київської міської ради з питань бюджету може працювати в раді на постійній основі.</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5. Тимчасові контрольні комісії обираються з числа її депутатів для здійснення контролю з конкретно визначених радою питань, що належать до повноважень місцевого самоврядування.</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6. Порядок формування, функції та організація роботи постійних комісій, тимчасових контрольних комісій ради та інших робочих органів визначається Законом України "Про місцеве самоврядування в Україні", Регламентом Київської міської ради та відповідними положеннями, що затверджуються радою.</a:t>
            </a:r>
            <a:endParaRPr lang="ru-RU" sz="2200" dirty="0">
              <a:effectLst/>
              <a:ea typeface="Calibri" panose="020F0502020204030204" pitchFamily="34" charset="0"/>
              <a:cs typeface="Times New Roman" panose="02020603050405020304" pitchFamily="18" charset="0"/>
            </a:endParaRPr>
          </a:p>
          <a:p>
            <a:pPr marL="0" indent="0" algn="ctr" fontAlgn="t">
              <a:spcBef>
                <a:spcPts val="0"/>
              </a:spcBef>
              <a:buNone/>
            </a:pPr>
            <a:r>
              <a:rPr lang="uk-UA" sz="2200" i="1" dirty="0">
                <a:solidFill>
                  <a:srgbClr val="000000"/>
                </a:solidFill>
                <a:effectLst/>
                <a:ea typeface="Times New Roman" panose="02020603050405020304" pitchFamily="18" charset="0"/>
                <a:cs typeface="Times New Roman" panose="02020603050405020304" pitchFamily="18" charset="0"/>
              </a:rPr>
              <a:t>Стаття 19. Депутатські групи та фракції Київської міської та районних у місті Києві рад</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1. Для формування узгоджених поглядів з питань, що розглядаються Київською міською радою, районними у місті Києві радами або входять до їх компетенції, депутати, за взаємною згодою, можуть створювати депутатські групи та об'єднуватися за партійною ознакою у фракції.</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2. Депутатські групи та фракції створюються на зборах депутатів, на яких обирається керівник групи або фракції.</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3. Керівник групи або фракції організовує її роботу та представляє її у відносинах з іншими групами, фракціями, відповідною радою, її органами та посадовими особами.</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4. Створення групи або фракції оформляється протоколом. Протокол про створення групи, фракції і списки депутатів, що входять до їх складу, підписуються керівником депутатської групи, фракції і передаються до секретаріату відповідної ради.</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5. Депутат ради може бути членом тільки однієї депутатської групи, фракції.</a:t>
            </a:r>
            <a:endParaRPr lang="ru-RU" sz="2200" dirty="0">
              <a:effectLst/>
              <a:ea typeface="Calibri" panose="020F0502020204030204" pitchFamily="34" charset="0"/>
              <a:cs typeface="Times New Roman" panose="02020603050405020304" pitchFamily="18" charset="0"/>
            </a:endParaRPr>
          </a:p>
          <a:p>
            <a:pPr marL="0" indent="0" algn="just" fontAlgn="t">
              <a:spcBef>
                <a:spcPts val="0"/>
              </a:spcBef>
              <a:buNone/>
            </a:pPr>
            <a:r>
              <a:rPr lang="uk-UA" sz="2200" dirty="0">
                <a:solidFill>
                  <a:srgbClr val="000000"/>
                </a:solidFill>
                <a:effectLst/>
                <a:ea typeface="Times New Roman" panose="02020603050405020304" pitchFamily="18" charset="0"/>
                <a:cs typeface="Times New Roman" panose="02020603050405020304" pitchFamily="18" charset="0"/>
              </a:rPr>
              <a:t>6. Секретаріат інформує раду про створення депутатської групи та фракції, їх склад з внесенням цієї інформації до протоколу сесії ради.</a:t>
            </a:r>
            <a:endParaRPr lang="ru-RU" sz="2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2375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78BFCC5-B296-4511-9174-42C29CFCFC22}"/>
              </a:ext>
            </a:extLst>
          </p:cNvPr>
          <p:cNvSpPr>
            <a:spLocks noGrp="1"/>
          </p:cNvSpPr>
          <p:nvPr>
            <p:ph idx="1"/>
          </p:nvPr>
        </p:nvSpPr>
        <p:spPr>
          <a:xfrm>
            <a:off x="0" y="0"/>
            <a:ext cx="12192000" cy="6858000"/>
          </a:xfrm>
        </p:spPr>
        <p:txBody>
          <a:bodyPr>
            <a:noAutofit/>
          </a:bodyPr>
          <a:lstStyle/>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20. Секретаріат Київської міської ради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Секретаріат Київської міської ради утворюється радою. Структура, чисельність та витрати на його утримання встановлюються радою за поданням Київського міського голови.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Секретаріат здійснює організаційне, інформаційне, правове, аналітичне, матеріально-технічне забезпечення діяльності ради, її органів та депутатів.</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Секретаріат Київської міської ради за посадою очолює заступник Київського міського голови - секретар Київської міської ради.</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21. Заступник Київського міського голови - секретар Київської міської ради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Заступник Київського міського голови - секретар Київської міської ради обирається радою з числа її депутатів і здійснює функції та повноваження, що передбачені ст. 50 та ст. 56 Закону України "Про місцеве самоврядування в Україні".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За рішенням Київської міської ради на заступника Київського міського голови - секретаря Київської міської ради може покладатися здійснення й інших повноважень з питань, пов'язаних з діяльністю Київської міської ради та її органів.</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22. Особливості повноважень районних у місті Києві рад та їх виконавчих органів</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Районні у місті Києві ради утворюються за рішенням територіальної громади міста Києва або Київської міської ради як повноважного представника первинного суб'єкта місцевого самоврядування у місті Києві відповідно до Закону України "Про місцеве самоврядування в Україні" та Закону України "Про столицю України - місто-герой Київ".</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Порядок формування районних у м. Києві рад здійснюється відповідно до статті 45 Закону України "Про місцеве самоврядування в Україні".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Київська міська рада відповідно до чинного законодавства здійснює управління районами у місті Києві, визначає обсяги і межі повноважень районних у місті Києві рад та їх виконавчих органів.</a:t>
            </a:r>
            <a:endParaRPr lang="en-US" sz="2000" dirty="0">
              <a:solidFill>
                <a:srgbClr val="000000"/>
              </a:solidFill>
              <a:effectLst/>
              <a:ea typeface="Times New Roman" panose="02020603050405020304" pitchFamily="18"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23. Голова та заступник голови районної у місті Києві ради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Голова, заступник голови районної у місті Києві ради обираються відповідною радою таємним голосуванням з числа її депутатів на строк повноважень ради.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Повноваження голови, заступника голови районної у місті Києві ради визначаються Законом України "Про місцеве самоврядування в Україні", іншими законами України, що регламентують діяльність органів місцевого самоврядування.</a:t>
            </a:r>
            <a:endParaRPr lang="ru-RU"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1660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574B88E-0776-4651-9112-B50D33BDEFBF}"/>
              </a:ext>
            </a:extLst>
          </p:cNvPr>
          <p:cNvSpPr>
            <a:spLocks noGrp="1"/>
          </p:cNvSpPr>
          <p:nvPr>
            <p:ph idx="1"/>
          </p:nvPr>
        </p:nvSpPr>
        <p:spPr>
          <a:xfrm>
            <a:off x="0" y="0"/>
            <a:ext cx="12192000" cy="6858000"/>
          </a:xfrm>
        </p:spPr>
        <p:txBody>
          <a:bodyPr>
            <a:noAutofit/>
          </a:bodyPr>
          <a:lstStyle/>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24. Громадські приймальні депутатів Київської міської ради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Громадські приймальні депутатів Київської міської ради утворюються Київською міською радою з метою допомоги депутатам у виконанні своїх обов'язків. Порядок створення та діяльність громадських </a:t>
            </a:r>
            <a:r>
              <a:rPr lang="uk-UA" sz="2000" dirty="0" err="1">
                <a:solidFill>
                  <a:srgbClr val="000000"/>
                </a:solidFill>
                <a:effectLst/>
                <a:ea typeface="Times New Roman" panose="02020603050405020304" pitchFamily="18" charset="0"/>
                <a:cs typeface="Times New Roman" panose="02020603050405020304" pitchFamily="18" charset="0"/>
              </a:rPr>
              <a:t>приймалень</a:t>
            </a:r>
            <a:r>
              <a:rPr lang="uk-UA" sz="2000" dirty="0">
                <a:solidFill>
                  <a:srgbClr val="000000"/>
                </a:solidFill>
                <a:effectLst/>
                <a:ea typeface="Times New Roman" panose="02020603050405020304" pitchFamily="18" charset="0"/>
                <a:cs typeface="Times New Roman" panose="02020603050405020304" pitchFamily="18" charset="0"/>
              </a:rPr>
              <a:t> визначаються відповідним положенням, що затверджується Київською міською радою.</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25. Виконавчий орган Київської міської ради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Київська міська рада має власний виконавчий орган, який формується Київською міською радою відповідно до пункту 2 розділу VII Закону України "Про столицю України - місто-герой Київ" і паралельно виконує функції органу державної виконавчої влади, що є особливістю здійснення виконавчої влади в місті Києві.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Власний виконавчий орган ради є підзвітним і підконтрольним Київській міській раді, а з питань здійснення ним повноважень органів виконавчої влади - підконтрольним відповідним органам виконавчої влади.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Відділи, управління та інші структурні підрозділи виконавчого органу ради підзвітні і підконтрольні Київській міській раді та підпорядковані Київському міському голові.</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26. Акти органів та посадових осіб місцевого самоврядування міста Києва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Київська міська рада в межах наданих повноважень приймає нормативні та інші акти у формі рішень.</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Рішення Київської міської ради приймаються на пленарних засіданнях більшістю депутатів від загального складу ради в порядку, встановленому Законом України "Про місцеве самоврядування в Україні".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Рішення Київської міської ради нормативно-правового характеру набирають чинності з дня їх офіційного оприлюднення, якщо радою не встановлено більш пізній строк введення цих рішень в дію.</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Рішення Київської міської ради та її виконавчого органу, що мають нормативно-правовий характер, підлягають офіційному оприлюдненню в газеті "Хрещатик" не пізніше тридцяти днів з дня їх прийняття.</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На вимогу громадян їм може бути видана копія відповідних актів органів та посадових осіб місцевого самоврядування.</a:t>
            </a:r>
            <a:endParaRPr lang="en-US" sz="2000" dirty="0">
              <a:solidFill>
                <a:srgbClr val="000000"/>
              </a:solidFill>
              <a:effectLst/>
              <a:ea typeface="Times New Roman" panose="02020603050405020304" pitchFamily="18"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27. Відповідальність органів та посадових осіб місцевого самоврядування міста Києва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Органи та посадові особи місцевого самоврядування міста Києва несуть відповідальність за свою діяльність перед територіальною громадою міста Києва, державою, юридичними і фізичними особами.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Притягнення до відповідальності органів та посадових осіб місцевого самоврядування здійснюється на підставі Конституції України та чинних законів України.</a:t>
            </a:r>
            <a:endParaRPr lang="ru-RU"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9932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68D1299-F203-4BF1-9D64-11B8E2E49FE9}"/>
              </a:ext>
            </a:extLst>
          </p:cNvPr>
          <p:cNvSpPr>
            <a:spLocks noGrp="1"/>
          </p:cNvSpPr>
          <p:nvPr>
            <p:ph idx="1"/>
          </p:nvPr>
        </p:nvSpPr>
        <p:spPr>
          <a:xfrm>
            <a:off x="0" y="0"/>
            <a:ext cx="12192000" cy="6858000"/>
          </a:xfrm>
        </p:spPr>
        <p:txBody>
          <a:bodyPr>
            <a:noAutofit/>
          </a:bodyPr>
          <a:lstStyle/>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Територіальна громада міста Києва в установленому порядку може порушити питання щодо дострокового припинення повноважень органів та посадових осіб місцевого самоврядування, якщо вони порушують Конституцію України або закони України, обмежують права і свободи громадян, не забезпечують наданих їм законом повноважень.</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4. Порядок дострокового припинення повноважень органів місцевого самоврядування міста Києва та їх посадових осіб визначається Законами України "Про місцеве самоврядування в Україні", "Про столицю України - місто-герой Київ" та іншими законами України.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5. Спори щодо поновлення порушених прав юридичних і фізичних осіб, що виникають в результаті рішень, дій чи бездіяльності органів та посадових осіб місцевого самоврядування у місті Києві, вирішуються в судовому порядку</a:t>
            </a:r>
            <a:r>
              <a:rPr lang="en-US" sz="2000" dirty="0">
                <a:solidFill>
                  <a:srgbClr val="000000"/>
                </a:solidFill>
                <a:ea typeface="Times New Roman" panose="02020603050405020304" pitchFamily="18" charset="0"/>
                <a:cs typeface="Times New Roman" panose="02020603050405020304" pitchFamily="18" charset="0"/>
              </a:rPr>
              <a:t>.</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РОЗДІЛ IV.</a:t>
            </a:r>
            <a:br>
              <a:rPr lang="uk-UA" sz="2000" dirty="0">
                <a:solidFill>
                  <a:srgbClr val="000000"/>
                </a:solidFill>
                <a:effectLst/>
                <a:ea typeface="Times New Roman" panose="02020603050405020304" pitchFamily="18" charset="0"/>
                <a:cs typeface="Times New Roman" panose="02020603050405020304" pitchFamily="18" charset="0"/>
              </a:rPr>
            </a:br>
            <a:r>
              <a:rPr lang="uk-UA" sz="2000" dirty="0">
                <a:solidFill>
                  <a:srgbClr val="000000"/>
                </a:solidFill>
                <a:effectLst/>
                <a:ea typeface="Times New Roman" panose="02020603050405020304" pitchFamily="18" charset="0"/>
                <a:cs typeface="Times New Roman" panose="02020603050405020304" pitchFamily="18" charset="0"/>
              </a:rPr>
              <a:t>МАТЕРІАЛЬНА І ФІНАНСОВА ОСНОВА МІСЦЕВОГО САМОВРЯДУВАННЯ У МІСТІ КИЄВІ</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28. Комунальна власність територіальної громади міста Києва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Відповідно до Конституції України та чинного законодавства України територіальній громаді міста Києва належить право власності на рухоме і нерухоме майно, що знаходиться в комунальній власності, доходи міського та районних у місті Києві бюджетів, а також майнові права, визначені відповідно до закону як об'єкти права комунальної власності.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Київська міська рада від імені та в інтересах територіальної громади міста Києва відповідно до чинного законодавства України володіє, користується та розпоряджається об'єктами права комунальної власності, в тому числі може передавати об'єкти права комунальної власності у постійне або тимчасове користування юридичним та фізичним особам, здавати їх в оренду, продавати і купувати, передавати в заставу.</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Доцільність, порядок та умови відчуження об'єктів права комунальної власності визначаються Київською міською радою відповідно до законодавства.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4. Об'єкти права комунальної власності не можуть бути вилучені із власності територіальної громади міста Києва і передані іншим суб'єктам права власності без згоди територіальної громади міста Києва або відповідного рішення ради, за винятком випадків, передбачених законом.</a:t>
            </a:r>
            <a:endParaRPr lang="ru-RU"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3740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F51870C-F4D7-44F3-8355-2E425CC424F1}"/>
              </a:ext>
            </a:extLst>
          </p:cNvPr>
          <p:cNvSpPr>
            <a:spLocks noGrp="1"/>
          </p:cNvSpPr>
          <p:nvPr>
            <p:ph idx="1"/>
          </p:nvPr>
        </p:nvSpPr>
        <p:spPr>
          <a:xfrm>
            <a:off x="0" y="0"/>
            <a:ext cx="12192000" cy="6858000"/>
          </a:xfrm>
        </p:spPr>
        <p:txBody>
          <a:bodyPr>
            <a:noAutofit/>
          </a:bodyPr>
          <a:lstStyle/>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29. Право власності на землю територіальної громади міста Києва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Відповідно до Земельного кодексу України у комунальній власності територіальної громади міста Києва перебувають усі землі в межах міста Києва, крім земель приватної та державної власності, а також земельні ділянки за межами міста Києва, право комунальної власності територіальної громади міста Києва на які посвідчено відповідними державними актами.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Набуття права на землю територіальною громадою міста Києва та передача землі з комунальної власності державі, юридичним та фізичним особам здійснюється Київською міською радою в порядку та на умовах, визначених Земельним кодексом України.</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30. Планування та забудова території міста Києва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Київська міська рада відповідно до чинного законодавства вирішує питання планування, забудови та іншого використання території міста Києва шляхом розробки та затвердження генерального плану, детального плану, місцевих правил забудови, проектів забудови, проектів розподілу території мікрорайону та кварталу.</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При плануванні та забудові території міста Києва Київська міська рада враховує державні, громадські та приватні інтереси.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Дозволи на будівництво об'єктів в місті Києві надаються виконавчим органом Київської міської ради в порядку, визначеному чинним законодавством України та рішеннями Київської міської ради.</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31. Управління об'єктами державної власності у місті Києві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В управлінні органів місцевого самоврядування міста Києва можуть перебувати об'єкти державної власності, передані їм в установленому законом порядку. Органи виконавчої влади в місті Києві в межах, визначених Конституцією України і законами України, здійснюють державний контроль за збереженням і раціональним використанням державного майна, переданого в управління органам місцевого самоврядування міста Києва.</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32. Бюджет міста Києва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Бюджет міста Києва - план формування та використання фінансових ресурсів для забезпечення завдань і функцій, які здійснюються органами місцевого самоврядування та державної влади протягом бюджетного періоду.</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Бюджет міста Києва містить в собі надходження і витрати на виконання повноважень міського та районних органів місцевого самоврядування, міської та районних державних адміністрацій. Ці надходження і витрати складають єдиний баланс бюджету.</a:t>
            </a:r>
            <a:endParaRPr lang="ru-RU"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3190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16842F-A090-4133-8ED5-B37B40BDD93D}"/>
              </a:ext>
            </a:extLst>
          </p:cNvPr>
          <p:cNvSpPr>
            <a:spLocks noGrp="1"/>
          </p:cNvSpPr>
          <p:nvPr>
            <p:ph type="title"/>
          </p:nvPr>
        </p:nvSpPr>
        <p:spPr>
          <a:xfrm>
            <a:off x="838200" y="365125"/>
            <a:ext cx="10515600" cy="587375"/>
          </a:xfrm>
        </p:spPr>
        <p:txBody>
          <a:bodyPr>
            <a:normAutofit/>
          </a:bodyPr>
          <a:lstStyle/>
          <a:p>
            <a:pPr algn="ctr"/>
            <a:r>
              <a:rPr lang="uk-UA" sz="2800" b="1" dirty="0">
                <a:latin typeface="+mn-lt"/>
              </a:rPr>
              <a:t>Функції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51CED983-1DEE-42B9-806E-0B3564072B0A}"/>
              </a:ext>
            </a:extLst>
          </p:cNvPr>
          <p:cNvSpPr>
            <a:spLocks noGrp="1"/>
          </p:cNvSpPr>
          <p:nvPr>
            <p:ph idx="1"/>
          </p:nvPr>
        </p:nvSpPr>
        <p:spPr>
          <a:xfrm>
            <a:off x="123825" y="1152524"/>
            <a:ext cx="11868150" cy="5629275"/>
          </a:xfrm>
        </p:spPr>
        <p:txBody>
          <a:bodyPr>
            <a:normAutofit fontScale="85000" lnSpcReduction="20000"/>
          </a:bodyPr>
          <a:lstStyle/>
          <a:p>
            <a:pPr marL="0" indent="0">
              <a:buNone/>
            </a:pPr>
            <a:r>
              <a:rPr lang="ru-RU" b="1" dirty="0"/>
              <a:t>За сферами </a:t>
            </a:r>
            <a:r>
              <a:rPr lang="ru-RU" b="1" dirty="0" err="1"/>
              <a:t>діяльності</a:t>
            </a:r>
            <a:r>
              <a:rPr lang="ru-RU" b="1" dirty="0"/>
              <a:t> </a:t>
            </a:r>
            <a:r>
              <a:rPr lang="ru-RU" dirty="0" err="1"/>
              <a:t>вирізняють</a:t>
            </a:r>
            <a:r>
              <a:rPr lang="ru-RU" dirty="0"/>
              <a:t> </a:t>
            </a:r>
            <a:r>
              <a:rPr lang="ru-RU" dirty="0" err="1"/>
              <a:t>такі</a:t>
            </a:r>
            <a:r>
              <a:rPr lang="ru-RU" dirty="0"/>
              <a:t> </a:t>
            </a:r>
            <a:r>
              <a:rPr lang="ru-RU" dirty="0" err="1"/>
              <a:t>функції</a:t>
            </a:r>
            <a:r>
              <a:rPr lang="ru-RU" dirty="0"/>
              <a:t>: </a:t>
            </a:r>
          </a:p>
          <a:p>
            <a:pPr marL="0" indent="0">
              <a:buNone/>
            </a:pPr>
            <a:r>
              <a:rPr lang="ru-RU" dirty="0"/>
              <a:t>• </a:t>
            </a:r>
            <a:r>
              <a:rPr lang="ru-RU" dirty="0" err="1"/>
              <a:t>залучення</a:t>
            </a:r>
            <a:r>
              <a:rPr lang="ru-RU" dirty="0"/>
              <a:t> </a:t>
            </a:r>
            <a:r>
              <a:rPr lang="ru-RU" dirty="0" err="1"/>
              <a:t>населення</a:t>
            </a:r>
            <a:r>
              <a:rPr lang="ru-RU" dirty="0"/>
              <a:t> до </a:t>
            </a:r>
            <a:r>
              <a:rPr lang="ru-RU" dirty="0" err="1"/>
              <a:t>участі</a:t>
            </a:r>
            <a:r>
              <a:rPr lang="ru-RU" dirty="0"/>
              <a:t> у </a:t>
            </a:r>
            <a:r>
              <a:rPr lang="ru-RU" dirty="0" err="1"/>
              <a:t>вирішенні</a:t>
            </a:r>
            <a:r>
              <a:rPr lang="ru-RU" dirty="0"/>
              <a:t> </a:t>
            </a:r>
            <a:r>
              <a:rPr lang="ru-RU" dirty="0" err="1"/>
              <a:t>питань</a:t>
            </a:r>
            <a:r>
              <a:rPr lang="ru-RU" dirty="0"/>
              <a:t> </a:t>
            </a:r>
            <a:r>
              <a:rPr lang="ru-RU" dirty="0" err="1"/>
              <a:t>місцевого</a:t>
            </a:r>
            <a:r>
              <a:rPr lang="ru-RU" dirty="0"/>
              <a:t> та </a:t>
            </a:r>
            <a:r>
              <a:rPr lang="ru-RU" dirty="0" err="1"/>
              <a:t>загальнодержавного</a:t>
            </a:r>
            <a:r>
              <a:rPr lang="ru-RU" dirty="0"/>
              <a:t> </a:t>
            </a:r>
            <a:r>
              <a:rPr lang="ru-RU" dirty="0" err="1"/>
              <a:t>значення</a:t>
            </a:r>
            <a:r>
              <a:rPr lang="ru-RU" dirty="0"/>
              <a:t>; </a:t>
            </a:r>
          </a:p>
          <a:p>
            <a:pPr marL="0" indent="0">
              <a:buNone/>
            </a:pPr>
            <a:r>
              <a:rPr lang="ru-RU" dirty="0"/>
              <a:t>• </a:t>
            </a:r>
            <a:r>
              <a:rPr lang="ru-RU" dirty="0" err="1"/>
              <a:t>володіння</a:t>
            </a:r>
            <a:r>
              <a:rPr lang="ru-RU" dirty="0"/>
              <a:t>, </a:t>
            </a:r>
            <a:r>
              <a:rPr lang="ru-RU" dirty="0" err="1"/>
              <a:t>використання</a:t>
            </a:r>
            <a:r>
              <a:rPr lang="ru-RU" dirty="0"/>
              <a:t> та </a:t>
            </a:r>
            <a:r>
              <a:rPr lang="ru-RU" dirty="0" err="1"/>
              <a:t>управління</a:t>
            </a:r>
            <a:r>
              <a:rPr lang="ru-RU" dirty="0"/>
              <a:t> </a:t>
            </a:r>
            <a:r>
              <a:rPr lang="ru-RU" dirty="0" err="1"/>
              <a:t>комунальною</a:t>
            </a:r>
            <a:r>
              <a:rPr lang="ru-RU" dirty="0"/>
              <a:t> </a:t>
            </a:r>
            <a:r>
              <a:rPr lang="ru-RU" dirty="0" err="1"/>
              <a:t>власністю</a:t>
            </a:r>
            <a:r>
              <a:rPr lang="ru-RU" dirty="0"/>
              <a:t>; </a:t>
            </a:r>
          </a:p>
          <a:p>
            <a:pPr marL="0" indent="0">
              <a:buNone/>
            </a:pPr>
            <a:r>
              <a:rPr lang="ru-RU" dirty="0"/>
              <a:t>• </a:t>
            </a:r>
            <a:r>
              <a:rPr lang="ru-RU" dirty="0" err="1"/>
              <a:t>забезпечення</a:t>
            </a:r>
            <a:r>
              <a:rPr lang="ru-RU" dirty="0"/>
              <a:t> комплексного </a:t>
            </a:r>
            <a:r>
              <a:rPr lang="ru-RU" dirty="0" err="1"/>
              <a:t>соціально-економічного</a:t>
            </a:r>
            <a:r>
              <a:rPr lang="ru-RU" dirty="0"/>
              <a:t> та культурного </a:t>
            </a:r>
            <a:r>
              <a:rPr lang="ru-RU" dirty="0" err="1"/>
              <a:t>розвитку</a:t>
            </a:r>
            <a:r>
              <a:rPr lang="ru-RU" dirty="0"/>
              <a:t> </a:t>
            </a:r>
            <a:r>
              <a:rPr lang="ru-RU" dirty="0" err="1"/>
              <a:t>відповідної</a:t>
            </a:r>
            <a:r>
              <a:rPr lang="ru-RU" dirty="0"/>
              <a:t> </a:t>
            </a:r>
            <a:r>
              <a:rPr lang="ru-RU" dirty="0" err="1"/>
              <a:t>території</a:t>
            </a:r>
            <a:r>
              <a:rPr lang="ru-RU" dirty="0"/>
              <a:t>; </a:t>
            </a:r>
          </a:p>
          <a:p>
            <a:pPr marL="0" indent="0">
              <a:buNone/>
            </a:pPr>
            <a:r>
              <a:rPr lang="ru-RU" dirty="0"/>
              <a:t>• </a:t>
            </a:r>
            <a:r>
              <a:rPr lang="ru-RU" dirty="0" err="1"/>
              <a:t>надання</a:t>
            </a:r>
            <a:r>
              <a:rPr lang="ru-RU" dirty="0"/>
              <a:t> </a:t>
            </a:r>
            <a:r>
              <a:rPr lang="ru-RU" dirty="0" err="1"/>
              <a:t>соціальних</a:t>
            </a:r>
            <a:r>
              <a:rPr lang="ru-RU" dirty="0"/>
              <a:t> </a:t>
            </a:r>
            <a:r>
              <a:rPr lang="ru-RU" dirty="0" err="1"/>
              <a:t>послуг</a:t>
            </a:r>
            <a:r>
              <a:rPr lang="ru-RU" dirty="0"/>
              <a:t> </a:t>
            </a:r>
            <a:r>
              <a:rPr lang="ru-RU" dirty="0" err="1"/>
              <a:t>населенню</a:t>
            </a:r>
            <a:r>
              <a:rPr lang="ru-RU" dirty="0"/>
              <a:t>; </a:t>
            </a:r>
          </a:p>
          <a:p>
            <a:pPr marL="0" indent="0">
              <a:buNone/>
            </a:pPr>
            <a:r>
              <a:rPr lang="ru-RU" dirty="0"/>
              <a:t>• </a:t>
            </a:r>
            <a:r>
              <a:rPr lang="ru-RU" dirty="0" err="1"/>
              <a:t>забезпечення</a:t>
            </a:r>
            <a:r>
              <a:rPr lang="ru-RU" dirty="0"/>
              <a:t> </a:t>
            </a:r>
            <a:r>
              <a:rPr lang="ru-RU" dirty="0" err="1"/>
              <a:t>законності</a:t>
            </a:r>
            <a:r>
              <a:rPr lang="ru-RU" dirty="0"/>
              <a:t>, </a:t>
            </a:r>
            <a:r>
              <a:rPr lang="ru-RU" dirty="0" err="1"/>
              <a:t>громадської</a:t>
            </a:r>
            <a:r>
              <a:rPr lang="ru-RU" dirty="0"/>
              <a:t> </a:t>
            </a:r>
            <a:r>
              <a:rPr lang="ru-RU" dirty="0" err="1"/>
              <a:t>безпеки</a:t>
            </a:r>
            <a:r>
              <a:rPr lang="ru-RU" dirty="0"/>
              <a:t>, правопорядку, </a:t>
            </a:r>
            <a:r>
              <a:rPr lang="ru-RU" dirty="0" err="1"/>
              <a:t>охорона</a:t>
            </a:r>
            <a:r>
              <a:rPr lang="ru-RU" dirty="0"/>
              <a:t> прав, свобод і </a:t>
            </a:r>
            <a:r>
              <a:rPr lang="ru-RU" dirty="0" err="1"/>
              <a:t>законних</a:t>
            </a:r>
            <a:r>
              <a:rPr lang="ru-RU" dirty="0"/>
              <a:t> </a:t>
            </a:r>
            <a:r>
              <a:rPr lang="ru-RU" dirty="0" err="1"/>
              <a:t>інтересів</a:t>
            </a:r>
            <a:r>
              <a:rPr lang="ru-RU" dirty="0"/>
              <a:t> </a:t>
            </a:r>
            <a:r>
              <a:rPr lang="ru-RU" dirty="0" err="1"/>
              <a:t>громадян</a:t>
            </a:r>
            <a:r>
              <a:rPr lang="ru-RU" dirty="0"/>
              <a:t>; </a:t>
            </a:r>
          </a:p>
          <a:p>
            <a:pPr marL="0" indent="0">
              <a:buNone/>
            </a:pPr>
            <a:r>
              <a:rPr lang="ru-RU" dirty="0"/>
              <a:t>• </a:t>
            </a:r>
            <a:r>
              <a:rPr lang="ru-RU" dirty="0" err="1"/>
              <a:t>соціальний</a:t>
            </a:r>
            <a:r>
              <a:rPr lang="ru-RU" dirty="0"/>
              <a:t> </a:t>
            </a:r>
            <a:r>
              <a:rPr lang="ru-RU" dirty="0" err="1"/>
              <a:t>захист</a:t>
            </a:r>
            <a:r>
              <a:rPr lang="ru-RU" dirty="0"/>
              <a:t> </a:t>
            </a:r>
            <a:r>
              <a:rPr lang="ru-RU" dirty="0" err="1"/>
              <a:t>населення</a:t>
            </a:r>
            <a:r>
              <a:rPr lang="ru-RU" dirty="0"/>
              <a:t>, </a:t>
            </a:r>
            <a:r>
              <a:rPr lang="ru-RU" dirty="0" err="1"/>
              <a:t>сприяння</a:t>
            </a:r>
            <a:r>
              <a:rPr lang="ru-RU" dirty="0"/>
              <a:t> </a:t>
            </a:r>
            <a:r>
              <a:rPr lang="ru-RU" dirty="0" err="1"/>
              <a:t>працевлаштуванню</a:t>
            </a:r>
            <a:r>
              <a:rPr lang="ru-RU" dirty="0"/>
              <a:t> </a:t>
            </a:r>
            <a:r>
              <a:rPr lang="ru-RU" dirty="0" err="1"/>
              <a:t>громадян</a:t>
            </a:r>
            <a:r>
              <a:rPr lang="ru-RU" dirty="0"/>
              <a:t>; </a:t>
            </a:r>
          </a:p>
          <a:p>
            <a:pPr marL="0" indent="0">
              <a:buNone/>
            </a:pPr>
            <a:r>
              <a:rPr lang="ru-RU" dirty="0"/>
              <a:t>• </a:t>
            </a:r>
            <a:r>
              <a:rPr lang="ru-RU" dirty="0" err="1"/>
              <a:t>зовнішньоекономічна</a:t>
            </a:r>
            <a:r>
              <a:rPr lang="ru-RU" dirty="0"/>
              <a:t> </a:t>
            </a:r>
            <a:r>
              <a:rPr lang="ru-RU" dirty="0" err="1"/>
              <a:t>функція</a:t>
            </a:r>
            <a:r>
              <a:rPr lang="ru-RU" dirty="0"/>
              <a:t>; </a:t>
            </a:r>
          </a:p>
          <a:p>
            <a:pPr marL="0" indent="0">
              <a:buNone/>
            </a:pPr>
            <a:r>
              <a:rPr lang="ru-RU" dirty="0"/>
              <a:t>• </a:t>
            </a:r>
            <a:r>
              <a:rPr lang="ru-RU" dirty="0" err="1"/>
              <a:t>природоохоронна</a:t>
            </a:r>
            <a:r>
              <a:rPr lang="ru-RU" dirty="0"/>
              <a:t> </a:t>
            </a:r>
            <a:r>
              <a:rPr lang="ru-RU" dirty="0" err="1"/>
              <a:t>функція</a:t>
            </a:r>
            <a:r>
              <a:rPr lang="ru-RU" dirty="0"/>
              <a:t> та </a:t>
            </a:r>
            <a:r>
              <a:rPr lang="ru-RU" dirty="0" err="1"/>
              <a:t>функція</a:t>
            </a:r>
            <a:r>
              <a:rPr lang="ru-RU" dirty="0"/>
              <a:t> </a:t>
            </a:r>
            <a:r>
              <a:rPr lang="ru-RU" dirty="0" err="1"/>
              <a:t>регулювання</a:t>
            </a:r>
            <a:r>
              <a:rPr lang="ru-RU" dirty="0"/>
              <a:t> </a:t>
            </a:r>
            <a:r>
              <a:rPr lang="ru-RU" dirty="0" err="1"/>
              <a:t>земельних</a:t>
            </a:r>
            <a:r>
              <a:rPr lang="ru-RU" dirty="0"/>
              <a:t> </a:t>
            </a:r>
            <a:r>
              <a:rPr lang="ru-RU" dirty="0" err="1"/>
              <a:t>відносин</a:t>
            </a:r>
            <a:r>
              <a:rPr lang="ru-RU" dirty="0"/>
              <a:t>; </a:t>
            </a:r>
          </a:p>
          <a:p>
            <a:pPr marL="0" indent="0">
              <a:buNone/>
            </a:pPr>
            <a:r>
              <a:rPr lang="ru-RU" dirty="0"/>
              <a:t>• </a:t>
            </a:r>
            <a:r>
              <a:rPr lang="ru-RU" dirty="0" err="1"/>
              <a:t>облікова</a:t>
            </a:r>
            <a:r>
              <a:rPr lang="ru-RU" dirty="0"/>
              <a:t>, </a:t>
            </a:r>
            <a:r>
              <a:rPr lang="ru-RU" dirty="0" err="1"/>
              <a:t>дозвільно-реєстраційна</a:t>
            </a:r>
            <a:r>
              <a:rPr lang="ru-RU" dirty="0"/>
              <a:t> та </a:t>
            </a:r>
            <a:r>
              <a:rPr lang="ru-RU" dirty="0" err="1"/>
              <a:t>інформаційна</a:t>
            </a:r>
            <a:r>
              <a:rPr lang="ru-RU" dirty="0"/>
              <a:t> </a:t>
            </a:r>
            <a:r>
              <a:rPr lang="ru-RU" dirty="0" err="1"/>
              <a:t>функції</a:t>
            </a:r>
            <a:r>
              <a:rPr lang="ru-RU" dirty="0"/>
              <a:t>. </a:t>
            </a:r>
          </a:p>
          <a:p>
            <a:pPr marL="0" indent="0">
              <a:buNone/>
            </a:pPr>
            <a:r>
              <a:rPr lang="ru-RU" b="1" dirty="0"/>
              <a:t>За формами </a:t>
            </a:r>
            <a:r>
              <a:rPr lang="ru-RU" b="1" dirty="0" err="1"/>
              <a:t>діяльності</a:t>
            </a:r>
            <a:r>
              <a:rPr lang="ru-RU" b="1" dirty="0"/>
              <a:t> </a:t>
            </a:r>
            <a:r>
              <a:rPr lang="ru-RU" dirty="0" err="1"/>
              <a:t>виокремлюють</a:t>
            </a:r>
            <a:r>
              <a:rPr lang="ru-RU" dirty="0"/>
              <a:t> </a:t>
            </a:r>
            <a:r>
              <a:rPr lang="ru-RU" dirty="0" err="1"/>
              <a:t>нормотворчу</a:t>
            </a:r>
            <a:r>
              <a:rPr lang="ru-RU" dirty="0"/>
              <a:t>, </a:t>
            </a:r>
            <a:r>
              <a:rPr lang="ru-RU" dirty="0" err="1"/>
              <a:t>установчу</a:t>
            </a:r>
            <a:r>
              <a:rPr lang="ru-RU" dirty="0"/>
              <a:t>, </a:t>
            </a:r>
            <a:r>
              <a:rPr lang="ru-RU" dirty="0" err="1"/>
              <a:t>контрольну</a:t>
            </a:r>
            <a:r>
              <a:rPr lang="ru-RU" dirty="0"/>
              <a:t> і </a:t>
            </a:r>
            <a:r>
              <a:rPr lang="ru-RU" dirty="0" err="1"/>
              <a:t>правоохоронну</a:t>
            </a:r>
            <a:r>
              <a:rPr lang="ru-RU" dirty="0"/>
              <a:t> </a:t>
            </a:r>
            <a:r>
              <a:rPr lang="ru-RU" dirty="0" err="1"/>
              <a:t>функції</a:t>
            </a:r>
            <a:r>
              <a:rPr lang="ru-RU" dirty="0"/>
              <a:t>.</a:t>
            </a:r>
          </a:p>
        </p:txBody>
      </p:sp>
    </p:spTree>
    <p:extLst>
      <p:ext uri="{BB962C8B-B14F-4D97-AF65-F5344CB8AC3E}">
        <p14:creationId xmlns:p14="http://schemas.microsoft.com/office/powerpoint/2010/main" val="23695778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F7BBBCE-1E00-47EB-84D6-5CA8DD3DB0DF}"/>
              </a:ext>
            </a:extLst>
          </p:cNvPr>
          <p:cNvSpPr>
            <a:spLocks noGrp="1"/>
          </p:cNvSpPr>
          <p:nvPr>
            <p:ph idx="1"/>
          </p:nvPr>
        </p:nvSpPr>
        <p:spPr>
          <a:xfrm>
            <a:off x="0" y="0"/>
            <a:ext cx="12192000" cy="6858000"/>
          </a:xfrm>
        </p:spPr>
        <p:txBody>
          <a:bodyPr>
            <a:noAutofit/>
          </a:bodyPr>
          <a:lstStyle/>
          <a:p>
            <a:pPr marL="0" indent="0">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Доходи міського бюджету та бюджетів районів формуються за рахунок власних та закріплених доходів, 100-відсоткового відрахування податку на прибуток, податку на доходи фізичних осіб, плати за землю, а також субвенцій та субсидій з Державного бюджету України на виконання столичних функцій, але не менше як 50 відсотків від суми податків, зборів і обов'язкових платежів, які справляються на території міста Києва.</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33. Бюджети районів у місті Києві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Склад доходів та видатків бюджетів районів у місті Києві визначається Київською міською радою відповідно до повноважень, переданих районним у місті Києві радам.</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34. Місцеві податки і збори у місті Києві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Київська міська рада може встановлювати, відповідно до законодавства України, місцеві податки і збори, визначати їх розміри, порядок стягнення та надавати пільги окремим категоріям платників.</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Кошти від місцевих податків і зборів зараховуються до бюджету міста або за рішенням Київської міської ради передаються до районних у місті Києві бюджетів.</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РОЗДІЛ V.</a:t>
            </a:r>
            <a:br>
              <a:rPr lang="uk-UA" sz="2000" dirty="0">
                <a:solidFill>
                  <a:srgbClr val="000000"/>
                </a:solidFill>
                <a:effectLst/>
                <a:ea typeface="Times New Roman" panose="02020603050405020304" pitchFamily="18" charset="0"/>
                <a:cs typeface="Times New Roman" panose="02020603050405020304" pitchFamily="18" charset="0"/>
              </a:rPr>
            </a:br>
            <a:r>
              <a:rPr lang="uk-UA" sz="2000" dirty="0">
                <a:solidFill>
                  <a:srgbClr val="000000"/>
                </a:solidFill>
                <a:effectLst/>
                <a:ea typeface="Times New Roman" panose="02020603050405020304" pitchFamily="18" charset="0"/>
                <a:cs typeface="Times New Roman" panose="02020603050405020304" pitchFamily="18" charset="0"/>
              </a:rPr>
              <a:t>ОХОРОНА ПРАВОПОРЯДКУ ТА КУЛЬТУРНОЇ СПАДЩИНИ У МІСТІ КИЄВІ</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35. Охорона правопорядку у місті Києві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Охорона правопорядку у місті Києві здійснюється міліцією та іншими правоохоронними органами відповідно до їх компетенції, визначеної чинним законодавством України.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Київська міська рада створює відповідно до закону міліцію, яка утримується за рахунок коштів міського бюджету.</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3. Київська міська рада затверджує і звільняє керівників та дільничних інспекторів створеної нею міліції. Порядок подання кандидатур на посади керівників та дільничних інспекторів визначається Київською міською радою.</a:t>
            </a:r>
            <a:endParaRPr lang="en-US" sz="2000" dirty="0">
              <a:solidFill>
                <a:srgbClr val="00000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7823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F8A4AA8-C3C3-4F9B-8F27-7B30B6229657}"/>
              </a:ext>
            </a:extLst>
          </p:cNvPr>
          <p:cNvSpPr>
            <a:spLocks noGrp="1"/>
          </p:cNvSpPr>
          <p:nvPr>
            <p:ph idx="1"/>
          </p:nvPr>
        </p:nvSpPr>
        <p:spPr>
          <a:xfrm>
            <a:off x="0" y="0"/>
            <a:ext cx="12192000" cy="6858000"/>
          </a:xfrm>
        </p:spPr>
        <p:txBody>
          <a:bodyPr>
            <a:noAutofit/>
          </a:bodyPr>
          <a:lstStyle/>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36. Охорона культурної спадщини у місті Києві</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Культурна спадщина у місті Києві - сукупність успадкованих людством від попередніх поколінь об'єктів культурної спадщини.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Об'єктами культурної спадщини відповідно до Закону України "Про охорону культурної спадщини" є місце, споруда (витвір), комплекс (ансамбль), їхні частини, пов'язані з ними території чи водні об'єкти, інші природні, природно-антропогенні або створені людиною об'єкти незалежно від стану збереженості, що донесли до нашого часу цінність з антропологічного, археологічного, естетичного, етнографічного, історичного, мистецького, наукового чи художнього погляду і зберегли свою автентичність.</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Охорону культурної спадщини у місті Києві здійснює Київська міська рада, органи охорони культурної спадщини Київської міської державної адміністрації та органи охорони культурної спадщини місцевого самоврядування в порядку, визначеному чинним законодавством України.</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ЗАКЛЮЧНІ ПОЛОЖЕННЯ</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37. Контроль за виконанням Статуту територіальної громади міста Києва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Контроль за виконанням Статуту територіальної громади міста Києва здійснюють Київська міська рада, Київський міський голова та інші суб'єкти в порядку, передбаченому чинним законодавством України та рішеннями Київської міської ради.</a:t>
            </a:r>
            <a:endParaRPr lang="ru-RU" sz="2000" dirty="0">
              <a:effectLst/>
              <a:ea typeface="Calibri" panose="020F0502020204030204" pitchFamily="34" charset="0"/>
              <a:cs typeface="Times New Roman" panose="02020603050405020304" pitchFamily="18" charset="0"/>
            </a:endParaRPr>
          </a:p>
          <a:p>
            <a:pPr marL="0" indent="0" algn="ctr" fontAlgn="t">
              <a:lnSpc>
                <a:spcPct val="80000"/>
              </a:lnSpc>
              <a:spcBef>
                <a:spcPts val="0"/>
              </a:spcBef>
              <a:buNone/>
            </a:pPr>
            <a:r>
              <a:rPr lang="uk-UA" sz="2000" i="1" dirty="0">
                <a:solidFill>
                  <a:srgbClr val="000000"/>
                </a:solidFill>
                <a:effectLst/>
                <a:ea typeface="Times New Roman" panose="02020603050405020304" pitchFamily="18" charset="0"/>
                <a:cs typeface="Times New Roman" panose="02020603050405020304" pitchFamily="18" charset="0"/>
              </a:rPr>
              <a:t>Стаття 38. Внесення змін до Статуту територіальної громади міста Києва</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1. Пропозиції щодо внесення змін та доповнень до Статуту територіальної громади міста Києва мають право вносити на розгляд Київської міської ради Київський міський голова, депутати Київської міської ради, виконавчий орган Київської міської ради та члени територіальної громади міста Києва шляхом проведення місцевого референдуму або здійснення місцевої ініціативи.</a:t>
            </a:r>
            <a:endParaRPr lang="ru-RU" sz="2000" dirty="0">
              <a:effectLst/>
              <a:ea typeface="Calibri" panose="020F0502020204030204" pitchFamily="34" charset="0"/>
              <a:cs typeface="Times New Roman" panose="02020603050405020304" pitchFamily="18" charset="0"/>
            </a:endParaRPr>
          </a:p>
          <a:p>
            <a:pPr marL="0" indent="0" algn="just" fontAlgn="t">
              <a:lnSpc>
                <a:spcPct val="80000"/>
              </a:lnSpc>
              <a:spcBef>
                <a:spcPts val="0"/>
              </a:spcBef>
              <a:buNone/>
            </a:pPr>
            <a:r>
              <a:rPr lang="uk-UA" sz="2000" dirty="0">
                <a:solidFill>
                  <a:srgbClr val="000000"/>
                </a:solidFill>
                <a:effectLst/>
                <a:ea typeface="Times New Roman" panose="02020603050405020304" pitchFamily="18" charset="0"/>
                <a:cs typeface="Times New Roman" panose="02020603050405020304" pitchFamily="18" charset="0"/>
              </a:rPr>
              <a:t>2. Рішення про внесення змін до Статуту територіальної громади міста Києва приймаються двома третинами голосів депутатів від загального складу Київської міської ради.</a:t>
            </a:r>
            <a:endParaRPr lang="ru-RU"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12383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7AB626-FF78-404D-8DAF-9A5B5B107BA7}"/>
              </a:ext>
            </a:extLst>
          </p:cNvPr>
          <p:cNvSpPr>
            <a:spLocks noGrp="1"/>
          </p:cNvSpPr>
          <p:nvPr>
            <p:ph type="title"/>
          </p:nvPr>
        </p:nvSpPr>
        <p:spPr>
          <a:xfrm>
            <a:off x="838200" y="257175"/>
            <a:ext cx="10515600" cy="581025"/>
          </a:xfrm>
        </p:spPr>
        <p:txBody>
          <a:bodyPr>
            <a:normAutofit/>
          </a:bodyPr>
          <a:lstStyle/>
          <a:p>
            <a:pPr algn="ctr"/>
            <a:r>
              <a:rPr lang="uk-UA" sz="2800" b="1" dirty="0">
                <a:latin typeface="+mn-lt"/>
              </a:rPr>
              <a:t>Групи повноважень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CAE59880-DC57-48D6-BA8E-242118C17863}"/>
              </a:ext>
            </a:extLst>
          </p:cNvPr>
          <p:cNvSpPr>
            <a:spLocks noGrp="1"/>
          </p:cNvSpPr>
          <p:nvPr>
            <p:ph idx="1"/>
          </p:nvPr>
        </p:nvSpPr>
        <p:spPr>
          <a:xfrm>
            <a:off x="190499" y="1038225"/>
            <a:ext cx="11687175" cy="5562600"/>
          </a:xfrm>
        </p:spPr>
        <p:txBody>
          <a:bodyPr>
            <a:noAutofit/>
          </a:bodyPr>
          <a:lstStyle/>
          <a:p>
            <a:r>
              <a:rPr lang="ru-RU" sz="2200" dirty="0" err="1"/>
              <a:t>повноваження</a:t>
            </a:r>
            <a:r>
              <a:rPr lang="ru-RU" sz="2200" dirty="0"/>
              <a:t> у </a:t>
            </a:r>
            <a:r>
              <a:rPr lang="ru-RU" sz="2200" b="1" dirty="0" err="1"/>
              <a:t>фінансово-економічній</a:t>
            </a:r>
            <a:r>
              <a:rPr lang="ru-RU" sz="2200" b="1" dirty="0"/>
              <a:t> </a:t>
            </a:r>
            <a:r>
              <a:rPr lang="ru-RU" sz="2200" b="1" dirty="0" err="1"/>
              <a:t>сфері</a:t>
            </a:r>
            <a:r>
              <a:rPr lang="ru-RU" sz="2200" b="1" dirty="0"/>
              <a:t> </a:t>
            </a:r>
            <a:r>
              <a:rPr lang="ru-RU" sz="2200" dirty="0" err="1"/>
              <a:t>полягають</a:t>
            </a:r>
            <a:r>
              <a:rPr lang="ru-RU" sz="2200" dirty="0"/>
              <a:t> у </a:t>
            </a:r>
            <a:r>
              <a:rPr lang="ru-RU" sz="2200" dirty="0" err="1"/>
              <a:t>праві</a:t>
            </a:r>
            <a:r>
              <a:rPr lang="ru-RU" sz="2200" dirty="0"/>
              <a:t> </a:t>
            </a:r>
            <a:r>
              <a:rPr lang="ru-RU" sz="2200" dirty="0" err="1"/>
              <a:t>місцевих</a:t>
            </a:r>
            <a:r>
              <a:rPr lang="ru-RU" sz="2200" dirty="0"/>
              <a:t> </a:t>
            </a:r>
            <a:r>
              <a:rPr lang="ru-RU" sz="2200" dirty="0" err="1"/>
              <a:t>представницьких</a:t>
            </a:r>
            <a:r>
              <a:rPr lang="ru-RU" sz="2200" dirty="0"/>
              <a:t> </a:t>
            </a:r>
            <a:r>
              <a:rPr lang="ru-RU" sz="2200" dirty="0" err="1"/>
              <a:t>органів</a:t>
            </a:r>
            <a:r>
              <a:rPr lang="ru-RU" sz="2200" dirty="0"/>
              <a:t> </a:t>
            </a:r>
            <a:r>
              <a:rPr lang="ru-RU" sz="2200" dirty="0" err="1"/>
              <a:t>приймати</a:t>
            </a:r>
            <a:r>
              <a:rPr lang="ru-RU" sz="2200" dirty="0"/>
              <a:t> </a:t>
            </a:r>
            <a:r>
              <a:rPr lang="ru-RU" sz="2200" dirty="0" err="1"/>
              <a:t>місцевий</a:t>
            </a:r>
            <a:r>
              <a:rPr lang="ru-RU" sz="2200" dirty="0"/>
              <a:t> бюджет, а </a:t>
            </a:r>
            <a:r>
              <a:rPr lang="ru-RU" sz="2200" dirty="0" err="1"/>
              <a:t>також</a:t>
            </a:r>
            <a:r>
              <a:rPr lang="ru-RU" sz="2200" dirty="0"/>
              <a:t> </a:t>
            </a:r>
            <a:r>
              <a:rPr lang="ru-RU" sz="2200" dirty="0" err="1"/>
              <a:t>брати</a:t>
            </a:r>
            <a:r>
              <a:rPr lang="ru-RU" sz="2200" dirty="0"/>
              <a:t> участь у </a:t>
            </a:r>
            <a:r>
              <a:rPr lang="ru-RU" sz="2200" dirty="0" err="1"/>
              <a:t>формуванні</a:t>
            </a:r>
            <a:r>
              <a:rPr lang="ru-RU" sz="2200" dirty="0"/>
              <a:t> </a:t>
            </a:r>
            <a:r>
              <a:rPr lang="ru-RU" sz="2200" dirty="0" err="1"/>
              <a:t>державних</a:t>
            </a:r>
            <a:r>
              <a:rPr lang="ru-RU" sz="2200" dirty="0"/>
              <a:t> </a:t>
            </a:r>
            <a:r>
              <a:rPr lang="ru-RU" sz="2200" dirty="0" err="1"/>
              <a:t>фінансово-економічних</a:t>
            </a:r>
            <a:r>
              <a:rPr lang="ru-RU" sz="2200" dirty="0"/>
              <a:t> </a:t>
            </a:r>
            <a:r>
              <a:rPr lang="ru-RU" sz="2200" dirty="0" err="1"/>
              <a:t>програм</a:t>
            </a:r>
            <a:r>
              <a:rPr lang="ru-RU" sz="2200" dirty="0"/>
              <a:t>.</a:t>
            </a:r>
          </a:p>
          <a:p>
            <a:r>
              <a:rPr lang="ru-RU" sz="2200" dirty="0" err="1"/>
              <a:t>повноваження</a:t>
            </a:r>
            <a:r>
              <a:rPr lang="ru-RU" sz="2200" dirty="0"/>
              <a:t> </a:t>
            </a:r>
            <a:r>
              <a:rPr lang="ru-RU" sz="2200" b="1" dirty="0"/>
              <a:t>у </a:t>
            </a:r>
            <a:r>
              <a:rPr lang="ru-RU" sz="2200" b="1" dirty="0" err="1"/>
              <a:t>галузі</a:t>
            </a:r>
            <a:r>
              <a:rPr lang="ru-RU" sz="2200" b="1" dirty="0"/>
              <a:t> </a:t>
            </a:r>
            <a:r>
              <a:rPr lang="ru-RU" sz="2200" b="1" dirty="0" err="1"/>
              <a:t>охорони</a:t>
            </a:r>
            <a:r>
              <a:rPr lang="ru-RU" sz="2200" b="1" dirty="0"/>
              <a:t> </a:t>
            </a:r>
            <a:r>
              <a:rPr lang="ru-RU" sz="2200" b="1" dirty="0" err="1"/>
              <a:t>громадського</a:t>
            </a:r>
            <a:r>
              <a:rPr lang="ru-RU" sz="2200" b="1" dirty="0"/>
              <a:t> порядку </a:t>
            </a:r>
            <a:r>
              <a:rPr lang="ru-RU" sz="2200" dirty="0" err="1"/>
              <a:t>означають</a:t>
            </a:r>
            <a:r>
              <a:rPr lang="ru-RU" sz="2200" dirty="0"/>
              <a:t>, </a:t>
            </a:r>
            <a:r>
              <a:rPr lang="ru-RU" sz="2200" dirty="0" err="1"/>
              <a:t>що</a:t>
            </a:r>
            <a:r>
              <a:rPr lang="ru-RU" sz="2200" dirty="0"/>
              <a:t> у </a:t>
            </a:r>
            <a:r>
              <a:rPr lang="ru-RU" sz="2200" dirty="0" err="1"/>
              <a:t>віданні</a:t>
            </a:r>
            <a:r>
              <a:rPr lang="ru-RU" sz="2200" dirty="0"/>
              <a:t> </a:t>
            </a:r>
            <a:r>
              <a:rPr lang="ru-RU" sz="2200" dirty="0" err="1"/>
              <a:t>місцевих</a:t>
            </a:r>
            <a:r>
              <a:rPr lang="ru-RU" sz="2200" dirty="0"/>
              <a:t> </a:t>
            </a:r>
            <a:r>
              <a:rPr lang="ru-RU" sz="2200" dirty="0" err="1"/>
              <a:t>представницьких</a:t>
            </a:r>
            <a:r>
              <a:rPr lang="ru-RU" sz="2200" dirty="0"/>
              <a:t> </a:t>
            </a:r>
            <a:r>
              <a:rPr lang="ru-RU" sz="2200" dirty="0" err="1"/>
              <a:t>органів</a:t>
            </a:r>
            <a:r>
              <a:rPr lang="ru-RU" sz="2200" dirty="0"/>
              <a:t> </a:t>
            </a:r>
            <a:r>
              <a:rPr lang="ru-RU" sz="2200" dirty="0" err="1"/>
              <a:t>знаходиться</a:t>
            </a:r>
            <a:r>
              <a:rPr lang="ru-RU" sz="2200" dirty="0"/>
              <a:t> право </a:t>
            </a:r>
            <a:r>
              <a:rPr lang="ru-RU" sz="2200" dirty="0" err="1"/>
              <a:t>визначати</a:t>
            </a:r>
            <a:r>
              <a:rPr lang="ru-RU" sz="2200" dirty="0"/>
              <a:t> </a:t>
            </a:r>
            <a:r>
              <a:rPr lang="ru-RU" sz="2200" dirty="0" err="1"/>
              <a:t>діяльність</a:t>
            </a:r>
            <a:r>
              <a:rPr lang="ru-RU" sz="2200" dirty="0"/>
              <a:t> </a:t>
            </a:r>
            <a:r>
              <a:rPr lang="ru-RU" sz="2200" dirty="0" err="1"/>
              <a:t>місцевих</a:t>
            </a:r>
            <a:r>
              <a:rPr lang="ru-RU" sz="2200" dirty="0"/>
              <a:t> </a:t>
            </a:r>
            <a:r>
              <a:rPr lang="ru-RU" sz="2200" dirty="0" err="1"/>
              <a:t>поліцейських</a:t>
            </a:r>
            <a:r>
              <a:rPr lang="ru-RU" sz="2200" dirty="0"/>
              <a:t> служб. </a:t>
            </a:r>
            <a:r>
              <a:rPr lang="ru-RU" sz="2200" dirty="0" err="1"/>
              <a:t>Водночас</a:t>
            </a:r>
            <a:r>
              <a:rPr lang="ru-RU" sz="2200" dirty="0"/>
              <a:t> </a:t>
            </a:r>
            <a:r>
              <a:rPr lang="ru-RU" sz="2200" dirty="0" err="1"/>
              <a:t>такі</a:t>
            </a:r>
            <a:r>
              <a:rPr lang="ru-RU" sz="2200" dirty="0"/>
              <a:t> </a:t>
            </a:r>
            <a:r>
              <a:rPr lang="ru-RU" sz="2200" dirty="0" err="1"/>
              <a:t>повноваження</a:t>
            </a:r>
            <a:r>
              <a:rPr lang="ru-RU" sz="2200" dirty="0"/>
              <a:t>, як правило, </a:t>
            </a:r>
            <a:r>
              <a:rPr lang="ru-RU" sz="2200" dirty="0" err="1"/>
              <a:t>здійснюються</a:t>
            </a:r>
            <a:r>
              <a:rPr lang="ru-RU" sz="2200" dirty="0"/>
              <a:t> </a:t>
            </a:r>
            <a:r>
              <a:rPr lang="ru-RU" sz="2200" dirty="0" err="1"/>
              <a:t>спільно</a:t>
            </a:r>
            <a:r>
              <a:rPr lang="ru-RU" sz="2200" dirty="0"/>
              <a:t> з </a:t>
            </a:r>
            <a:r>
              <a:rPr lang="ru-RU" sz="2200" dirty="0" err="1"/>
              <a:t>місцевими</a:t>
            </a:r>
            <a:r>
              <a:rPr lang="ru-RU" sz="2200" dirty="0"/>
              <a:t> </a:t>
            </a:r>
            <a:r>
              <a:rPr lang="ru-RU" sz="2200" dirty="0" err="1"/>
              <a:t>державними</a:t>
            </a:r>
            <a:r>
              <a:rPr lang="ru-RU" sz="2200" dirty="0"/>
              <a:t> органами </a:t>
            </a:r>
            <a:r>
              <a:rPr lang="ru-RU" sz="2200" dirty="0" err="1"/>
              <a:t>управління</a:t>
            </a:r>
            <a:r>
              <a:rPr lang="ru-RU" sz="2200" dirty="0"/>
              <a:t>. </a:t>
            </a:r>
          </a:p>
          <a:p>
            <a:r>
              <a:rPr lang="ru-RU" sz="2200" dirty="0" err="1"/>
              <a:t>повноваження</a:t>
            </a:r>
            <a:r>
              <a:rPr lang="ru-RU" sz="2200" dirty="0"/>
              <a:t> </a:t>
            </a:r>
            <a:r>
              <a:rPr lang="ru-RU" sz="2200" b="1" dirty="0"/>
              <a:t>у </a:t>
            </a:r>
            <a:r>
              <a:rPr lang="ru-RU" sz="2200" b="1" dirty="0" err="1"/>
              <a:t>галузі</a:t>
            </a:r>
            <a:r>
              <a:rPr lang="ru-RU" sz="2200" b="1" dirty="0"/>
              <a:t> </a:t>
            </a:r>
            <a:r>
              <a:rPr lang="ru-RU" sz="2200" b="1" dirty="0" err="1"/>
              <a:t>комунального</a:t>
            </a:r>
            <a:r>
              <a:rPr lang="ru-RU" sz="2200" b="1" dirty="0"/>
              <a:t> </a:t>
            </a:r>
            <a:r>
              <a:rPr lang="ru-RU" sz="2200" b="1" dirty="0" err="1"/>
              <a:t>господарства</a:t>
            </a:r>
            <a:r>
              <a:rPr lang="ru-RU" sz="2200" b="1" dirty="0"/>
              <a:t> й </a:t>
            </a:r>
            <a:r>
              <a:rPr lang="ru-RU" sz="2200" b="1" dirty="0" err="1"/>
              <a:t>охорони</a:t>
            </a:r>
            <a:r>
              <a:rPr lang="ru-RU" sz="2200" b="1" dirty="0"/>
              <a:t> </a:t>
            </a:r>
            <a:r>
              <a:rPr lang="ru-RU" sz="2200" b="1" dirty="0" err="1"/>
              <a:t>навколишнього</a:t>
            </a:r>
            <a:r>
              <a:rPr lang="ru-RU" sz="2200" b="1" dirty="0"/>
              <a:t> </a:t>
            </a:r>
            <a:r>
              <a:rPr lang="ru-RU" sz="2200" b="1" dirty="0" err="1"/>
              <a:t>середовища</a:t>
            </a:r>
            <a:r>
              <a:rPr lang="ru-RU" sz="2200" b="1" dirty="0"/>
              <a:t> </a:t>
            </a:r>
            <a:r>
              <a:rPr lang="ru-RU" sz="2200" dirty="0" err="1"/>
              <a:t>передбачають</a:t>
            </a:r>
            <a:r>
              <a:rPr lang="ru-RU" sz="2200" dirty="0"/>
              <a:t>, </a:t>
            </a:r>
            <a:r>
              <a:rPr lang="ru-RU" sz="2200" dirty="0" err="1"/>
              <a:t>що</a:t>
            </a:r>
            <a:r>
              <a:rPr lang="ru-RU" sz="2200" dirty="0"/>
              <a:t> </a:t>
            </a:r>
            <a:r>
              <a:rPr lang="ru-RU" sz="2200" dirty="0" err="1"/>
              <a:t>місцеві</a:t>
            </a:r>
            <a:r>
              <a:rPr lang="ru-RU" sz="2200" dirty="0"/>
              <a:t> </a:t>
            </a:r>
            <a:r>
              <a:rPr lang="ru-RU" sz="2200" dirty="0" err="1"/>
              <a:t>представницькі</a:t>
            </a:r>
            <a:r>
              <a:rPr lang="ru-RU" sz="2200" dirty="0"/>
              <a:t> </a:t>
            </a:r>
            <a:r>
              <a:rPr lang="ru-RU" sz="2200" dirty="0" err="1"/>
              <a:t>органи</a:t>
            </a:r>
            <a:r>
              <a:rPr lang="ru-RU" sz="2200" dirty="0"/>
              <a:t> </a:t>
            </a:r>
            <a:r>
              <a:rPr lang="ru-RU" sz="2200" dirty="0" err="1"/>
              <a:t>мають</a:t>
            </a:r>
            <a:r>
              <a:rPr lang="ru-RU" sz="2200" dirty="0"/>
              <a:t> право </a:t>
            </a:r>
            <a:r>
              <a:rPr lang="ru-RU" sz="2200" dirty="0" err="1"/>
              <a:t>регулювати</a:t>
            </a:r>
            <a:r>
              <a:rPr lang="ru-RU" sz="2200" dirty="0"/>
              <a:t> </a:t>
            </a:r>
            <a:r>
              <a:rPr lang="ru-RU" sz="2200" dirty="0" err="1"/>
              <a:t>питання</a:t>
            </a:r>
            <a:r>
              <a:rPr lang="ru-RU" sz="2200" dirty="0"/>
              <a:t> транспорту, </a:t>
            </a:r>
            <a:r>
              <a:rPr lang="ru-RU" sz="2200" dirty="0" err="1"/>
              <a:t>дорожнього</a:t>
            </a:r>
            <a:r>
              <a:rPr lang="ru-RU" sz="2200" dirty="0"/>
              <a:t> руху, </a:t>
            </a:r>
            <a:r>
              <a:rPr lang="ru-RU" sz="2200" dirty="0" err="1"/>
              <a:t>місцевого</a:t>
            </a:r>
            <a:r>
              <a:rPr lang="ru-RU" sz="2200" dirty="0"/>
              <a:t> </a:t>
            </a:r>
            <a:r>
              <a:rPr lang="ru-RU" sz="2200" dirty="0" err="1"/>
              <a:t>будівництва</a:t>
            </a:r>
            <a:r>
              <a:rPr lang="ru-RU" sz="2200" dirty="0"/>
              <a:t>, </a:t>
            </a:r>
            <a:r>
              <a:rPr lang="ru-RU" sz="2200" dirty="0" err="1"/>
              <a:t>різних</a:t>
            </a:r>
            <a:r>
              <a:rPr lang="ru-RU" sz="2200" dirty="0"/>
              <a:t> </a:t>
            </a:r>
            <a:r>
              <a:rPr lang="ru-RU" sz="2200" dirty="0" err="1"/>
              <a:t>комунальних</a:t>
            </a:r>
            <a:r>
              <a:rPr lang="ru-RU" sz="2200" dirty="0"/>
              <a:t> </a:t>
            </a:r>
            <a:r>
              <a:rPr lang="ru-RU" sz="2200" dirty="0" err="1"/>
              <a:t>послуг</a:t>
            </a:r>
            <a:r>
              <a:rPr lang="ru-RU" sz="2200" dirty="0"/>
              <a:t> (</a:t>
            </a:r>
            <a:r>
              <a:rPr lang="ru-RU" sz="2200" dirty="0" err="1"/>
              <a:t>водопостачання</a:t>
            </a:r>
            <a:r>
              <a:rPr lang="ru-RU" sz="2200" dirty="0"/>
              <a:t>, </a:t>
            </a:r>
            <a:r>
              <a:rPr lang="ru-RU" sz="2200" dirty="0" err="1"/>
              <a:t>теплопостачання</a:t>
            </a:r>
            <a:r>
              <a:rPr lang="ru-RU" sz="2200" dirty="0"/>
              <a:t>, </a:t>
            </a:r>
            <a:r>
              <a:rPr lang="ru-RU" sz="2200" dirty="0" err="1"/>
              <a:t>каналізації</a:t>
            </a:r>
            <a:r>
              <a:rPr lang="ru-RU" sz="2200" dirty="0"/>
              <a:t> </a:t>
            </a:r>
            <a:r>
              <a:rPr lang="ru-RU" sz="2200" dirty="0" err="1"/>
              <a:t>тощо</a:t>
            </a:r>
            <a:r>
              <a:rPr lang="ru-RU" sz="2200" dirty="0"/>
              <a:t>), </a:t>
            </a:r>
            <a:r>
              <a:rPr lang="ru-RU" sz="2200" dirty="0" err="1"/>
              <a:t>санітарного</a:t>
            </a:r>
            <a:r>
              <a:rPr lang="ru-RU" sz="2200" dirty="0"/>
              <a:t> становища </a:t>
            </a:r>
            <a:r>
              <a:rPr lang="ru-RU" sz="2200" dirty="0" err="1"/>
              <a:t>міста</a:t>
            </a:r>
            <a:r>
              <a:rPr lang="ru-RU" sz="2200" dirty="0"/>
              <a:t>, </a:t>
            </a:r>
            <a:r>
              <a:rPr lang="ru-RU" sz="2200" dirty="0" err="1"/>
              <a:t>охорони</a:t>
            </a:r>
            <a:r>
              <a:rPr lang="ru-RU" sz="2200" dirty="0"/>
              <a:t> </a:t>
            </a:r>
            <a:r>
              <a:rPr lang="ru-RU" sz="2200" dirty="0" err="1"/>
              <a:t>природи</a:t>
            </a:r>
            <a:r>
              <a:rPr lang="ru-RU" sz="2200" dirty="0"/>
              <a:t>, води, </a:t>
            </a:r>
            <a:r>
              <a:rPr lang="ru-RU" sz="2200" dirty="0" err="1"/>
              <a:t>повітря</a:t>
            </a:r>
            <a:r>
              <a:rPr lang="ru-RU" sz="2200" dirty="0"/>
              <a:t> </a:t>
            </a:r>
            <a:r>
              <a:rPr lang="ru-RU" sz="2200" dirty="0" err="1"/>
              <a:t>тощо</a:t>
            </a:r>
            <a:endParaRPr lang="ru-RU" sz="2200" dirty="0"/>
          </a:p>
          <a:p>
            <a:r>
              <a:rPr lang="ru-RU" sz="2200" dirty="0"/>
              <a:t>до </a:t>
            </a:r>
            <a:r>
              <a:rPr lang="ru-RU" sz="2200" dirty="0" err="1"/>
              <a:t>повноважень</a:t>
            </a:r>
            <a:r>
              <a:rPr lang="ru-RU" sz="2200" dirty="0"/>
              <a:t> </a:t>
            </a:r>
            <a:r>
              <a:rPr lang="ru-RU" sz="2200" dirty="0" err="1"/>
              <a:t>місцевих</a:t>
            </a:r>
            <a:r>
              <a:rPr lang="ru-RU" sz="2200" dirty="0"/>
              <a:t> </a:t>
            </a:r>
            <a:r>
              <a:rPr lang="ru-RU" sz="2200" dirty="0" err="1"/>
              <a:t>представницьких</a:t>
            </a:r>
            <a:r>
              <a:rPr lang="ru-RU" sz="2200" dirty="0"/>
              <a:t> </a:t>
            </a:r>
            <a:r>
              <a:rPr lang="ru-RU" sz="2200" dirty="0" err="1"/>
              <a:t>органів</a:t>
            </a:r>
            <a:r>
              <a:rPr lang="ru-RU" sz="2200" dirty="0"/>
              <a:t> </a:t>
            </a:r>
            <a:r>
              <a:rPr lang="ru-RU" sz="2200" b="1" dirty="0"/>
              <a:t>у </a:t>
            </a:r>
            <a:r>
              <a:rPr lang="ru-RU" sz="2200" b="1" dirty="0" err="1"/>
              <a:t>соціальній</a:t>
            </a:r>
            <a:r>
              <a:rPr lang="ru-RU" sz="2200" b="1" dirty="0"/>
              <a:t> </a:t>
            </a:r>
            <a:r>
              <a:rPr lang="ru-RU" sz="2200" b="1" dirty="0" err="1"/>
              <a:t>сфері</a:t>
            </a:r>
            <a:r>
              <a:rPr lang="ru-RU" sz="2200" b="1" dirty="0"/>
              <a:t> </a:t>
            </a:r>
            <a:r>
              <a:rPr lang="ru-RU" sz="2200" dirty="0" err="1"/>
              <a:t>відносять</a:t>
            </a:r>
            <a:r>
              <a:rPr lang="ru-RU" sz="2200" dirty="0"/>
              <a:t> </a:t>
            </a:r>
            <a:r>
              <a:rPr lang="ru-RU" sz="2200" dirty="0" err="1"/>
              <a:t>організацію</a:t>
            </a:r>
            <a:r>
              <a:rPr lang="ru-RU" sz="2200" dirty="0"/>
              <a:t> </a:t>
            </a:r>
            <a:r>
              <a:rPr lang="ru-RU" sz="2200" dirty="0" err="1"/>
              <a:t>допомоги</a:t>
            </a:r>
            <a:r>
              <a:rPr lang="ru-RU" sz="2200" dirty="0"/>
              <a:t> </a:t>
            </a:r>
            <a:r>
              <a:rPr lang="ru-RU" sz="2200" dirty="0" err="1"/>
              <a:t>малозабезпеченим</a:t>
            </a:r>
            <a:r>
              <a:rPr lang="ru-RU" sz="2200" dirty="0"/>
              <a:t>, </a:t>
            </a:r>
            <a:r>
              <a:rPr lang="ru-RU" sz="2200" dirty="0" err="1"/>
              <a:t>інвалідам</a:t>
            </a:r>
            <a:r>
              <a:rPr lang="ru-RU" sz="2200" dirty="0"/>
              <a:t>, </a:t>
            </a:r>
            <a:r>
              <a:rPr lang="ru-RU" sz="2200" dirty="0" err="1"/>
              <a:t>утримання</a:t>
            </a:r>
            <a:r>
              <a:rPr lang="ru-RU" sz="2200" dirty="0"/>
              <a:t> </a:t>
            </a:r>
            <a:r>
              <a:rPr lang="ru-RU" sz="2200" dirty="0" err="1"/>
              <a:t>безкоштовних</a:t>
            </a:r>
            <a:r>
              <a:rPr lang="ru-RU" sz="2200" dirty="0"/>
              <a:t> </a:t>
            </a:r>
            <a:r>
              <a:rPr lang="ru-RU" sz="2200" dirty="0" err="1"/>
              <a:t>їдалень</a:t>
            </a:r>
            <a:r>
              <a:rPr lang="ru-RU" sz="2200" dirty="0"/>
              <a:t>, </a:t>
            </a:r>
            <a:r>
              <a:rPr lang="ru-RU" sz="2200" dirty="0" err="1"/>
              <a:t>домів</a:t>
            </a:r>
            <a:r>
              <a:rPr lang="ru-RU" sz="2200" dirty="0"/>
              <a:t> для </a:t>
            </a:r>
            <a:r>
              <a:rPr lang="ru-RU" sz="2200" dirty="0" err="1"/>
              <a:t>старих</a:t>
            </a:r>
            <a:r>
              <a:rPr lang="ru-RU" sz="2200" dirty="0"/>
              <a:t>, </a:t>
            </a:r>
            <a:r>
              <a:rPr lang="ru-RU" sz="2200" dirty="0" err="1"/>
              <a:t>підтримку</a:t>
            </a:r>
            <a:r>
              <a:rPr lang="ru-RU" sz="2200" dirty="0"/>
              <a:t> </a:t>
            </a:r>
            <a:r>
              <a:rPr lang="ru-RU" sz="2200" dirty="0" err="1"/>
              <a:t>муніципальних</a:t>
            </a:r>
            <a:r>
              <a:rPr lang="ru-RU" sz="2200" dirty="0"/>
              <a:t> </a:t>
            </a:r>
            <a:r>
              <a:rPr lang="ru-RU" sz="2200" dirty="0" err="1"/>
              <a:t>лікарень</a:t>
            </a:r>
            <a:r>
              <a:rPr lang="ru-RU" sz="2200" dirty="0"/>
              <a:t>, </a:t>
            </a:r>
            <a:r>
              <a:rPr lang="ru-RU" sz="2200" dirty="0" err="1"/>
              <a:t>шкіл</a:t>
            </a:r>
            <a:r>
              <a:rPr lang="ru-RU" sz="2200" dirty="0"/>
              <a:t>, </a:t>
            </a:r>
            <a:r>
              <a:rPr lang="ru-RU" sz="2200" dirty="0" err="1"/>
              <a:t>бібліотек</a:t>
            </a:r>
            <a:r>
              <a:rPr lang="ru-RU" sz="2200" dirty="0"/>
              <a:t>, </a:t>
            </a:r>
            <a:r>
              <a:rPr lang="ru-RU" sz="2200" dirty="0" err="1"/>
              <a:t>дитячих</a:t>
            </a:r>
            <a:r>
              <a:rPr lang="ru-RU" sz="2200" dirty="0"/>
              <a:t> </a:t>
            </a:r>
            <a:r>
              <a:rPr lang="ru-RU" sz="2200" dirty="0" err="1"/>
              <a:t>садків</a:t>
            </a:r>
            <a:r>
              <a:rPr lang="ru-RU" sz="2200" dirty="0"/>
              <a:t> </a:t>
            </a:r>
            <a:r>
              <a:rPr lang="ru-RU" sz="2200" dirty="0" err="1"/>
              <a:t>тощо</a:t>
            </a:r>
            <a:r>
              <a:rPr lang="ru-RU" sz="2200" dirty="0"/>
              <a:t>.</a:t>
            </a:r>
          </a:p>
        </p:txBody>
      </p:sp>
    </p:spTree>
    <p:extLst>
      <p:ext uri="{BB962C8B-B14F-4D97-AF65-F5344CB8AC3E}">
        <p14:creationId xmlns:p14="http://schemas.microsoft.com/office/powerpoint/2010/main" val="3883015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D044D5-D806-4830-A707-4E381D1B0357}"/>
              </a:ext>
            </a:extLst>
          </p:cNvPr>
          <p:cNvSpPr>
            <a:spLocks noGrp="1"/>
          </p:cNvSpPr>
          <p:nvPr>
            <p:ph type="title"/>
          </p:nvPr>
        </p:nvSpPr>
        <p:spPr/>
        <p:txBody>
          <a:bodyPr>
            <a:normAutofit/>
          </a:bodyPr>
          <a:lstStyle/>
          <a:p>
            <a:pPr algn="ctr"/>
            <a:r>
              <a:rPr lang="ru-RU" sz="2800" b="1" dirty="0" err="1">
                <a:latin typeface="+mn-lt"/>
              </a:rPr>
              <a:t>Способи</a:t>
            </a:r>
            <a:r>
              <a:rPr lang="ru-RU" sz="2800" b="1" dirty="0">
                <a:latin typeface="+mn-lt"/>
              </a:rPr>
              <a:t> </a:t>
            </a:r>
            <a:r>
              <a:rPr lang="ru-RU" sz="2800" b="1" dirty="0" err="1">
                <a:latin typeface="+mn-lt"/>
              </a:rPr>
              <a:t>наділення</a:t>
            </a:r>
            <a:r>
              <a:rPr lang="ru-RU" sz="2800" b="1" dirty="0">
                <a:latin typeface="+mn-lt"/>
              </a:rPr>
              <a:t> м</a:t>
            </a:r>
            <a:r>
              <a:rPr lang="uk-UA" sz="2800" b="1" dirty="0" err="1">
                <a:latin typeface="+mn-lt"/>
              </a:rPr>
              <a:t>ісцевого</a:t>
            </a:r>
            <a:r>
              <a:rPr lang="uk-UA" sz="2800" b="1" dirty="0">
                <a:latin typeface="+mn-lt"/>
              </a:rPr>
              <a:t> самоврядування п</a:t>
            </a:r>
            <a:r>
              <a:rPr lang="ru-RU" sz="2800" b="1" dirty="0" err="1">
                <a:latin typeface="+mn-lt"/>
              </a:rPr>
              <a:t>овноваженнями</a:t>
            </a:r>
            <a:r>
              <a:rPr lang="ru-RU" sz="2800" b="1" dirty="0">
                <a:latin typeface="+mn-lt"/>
              </a:rPr>
              <a:t> </a:t>
            </a:r>
          </a:p>
        </p:txBody>
      </p:sp>
      <p:sp>
        <p:nvSpPr>
          <p:cNvPr id="4" name="Объект 2">
            <a:extLst>
              <a:ext uri="{FF2B5EF4-FFF2-40B4-BE49-F238E27FC236}">
                <a16:creationId xmlns:a16="http://schemas.microsoft.com/office/drawing/2014/main" id="{4B154ECF-E760-4656-8B67-3FF4129E449B}"/>
              </a:ext>
            </a:extLst>
          </p:cNvPr>
          <p:cNvSpPr txBox="1">
            <a:spLocks/>
          </p:cNvSpPr>
          <p:nvPr/>
        </p:nvSpPr>
        <p:spPr>
          <a:xfrm>
            <a:off x="252412" y="1885951"/>
            <a:ext cx="11687175" cy="55911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uk-UA" sz="2400" dirty="0"/>
              <a:t>законодавчими актами;</a:t>
            </a:r>
          </a:p>
          <a:p>
            <a:r>
              <a:rPr lang="uk-UA" sz="2400" dirty="0"/>
              <a:t>за </a:t>
            </a:r>
            <a:r>
              <a:rPr lang="ru-RU" sz="2400" dirty="0"/>
              <a:t>принципом «негативного </a:t>
            </a:r>
            <a:r>
              <a:rPr lang="ru-RU" sz="2400" dirty="0" err="1"/>
              <a:t>регулювання</a:t>
            </a:r>
            <a:r>
              <a:rPr lang="ru-RU" sz="2400" dirty="0"/>
              <a:t> </a:t>
            </a:r>
            <a:r>
              <a:rPr lang="ru-RU" sz="2400" dirty="0" err="1"/>
              <a:t>діяльності</a:t>
            </a:r>
            <a:r>
              <a:rPr lang="ru-RU" sz="2400" dirty="0"/>
              <a:t>». </a:t>
            </a:r>
            <a:r>
              <a:rPr lang="ru-RU" sz="2400" dirty="0" err="1"/>
              <a:t>Відповідно</a:t>
            </a:r>
            <a:r>
              <a:rPr lang="ru-RU" sz="2400" dirty="0"/>
              <a:t> до </a:t>
            </a:r>
            <a:r>
              <a:rPr lang="ru-RU" sz="2400" dirty="0" err="1"/>
              <a:t>нього</a:t>
            </a:r>
            <a:r>
              <a:rPr lang="ru-RU" sz="2400" dirty="0"/>
              <a:t> </a:t>
            </a:r>
            <a:r>
              <a:rPr lang="ru-RU" sz="2400" dirty="0" err="1"/>
              <a:t>місцеві</a:t>
            </a:r>
            <a:r>
              <a:rPr lang="ru-RU" sz="2400" dirty="0"/>
              <a:t> </a:t>
            </a:r>
            <a:r>
              <a:rPr lang="ru-RU" sz="2400" dirty="0" err="1"/>
              <a:t>органи</a:t>
            </a:r>
            <a:r>
              <a:rPr lang="ru-RU" sz="2400" dirty="0"/>
              <a:t> </a:t>
            </a:r>
            <a:r>
              <a:rPr lang="ru-RU" sz="2400" dirty="0" err="1"/>
              <a:t>управління</a:t>
            </a:r>
            <a:r>
              <a:rPr lang="ru-RU" sz="2400" dirty="0"/>
              <a:t> </a:t>
            </a:r>
            <a:r>
              <a:rPr lang="ru-RU" sz="2400" dirty="0" err="1"/>
              <a:t>мають</a:t>
            </a:r>
            <a:r>
              <a:rPr lang="ru-RU" sz="2400" dirty="0"/>
              <a:t> право </a:t>
            </a:r>
            <a:r>
              <a:rPr lang="ru-RU" sz="2400" dirty="0" err="1"/>
              <a:t>здійснювати</a:t>
            </a:r>
            <a:r>
              <a:rPr lang="ru-RU" sz="2400" dirty="0"/>
              <a:t> </a:t>
            </a:r>
            <a:r>
              <a:rPr lang="ru-RU" sz="2400" dirty="0" err="1"/>
              <a:t>усі</a:t>
            </a:r>
            <a:r>
              <a:rPr lang="ru-RU" sz="2400" dirty="0"/>
              <a:t> </a:t>
            </a:r>
            <a:r>
              <a:rPr lang="ru-RU" sz="2400" dirty="0" err="1"/>
              <a:t>дії</a:t>
            </a:r>
            <a:r>
              <a:rPr lang="ru-RU" sz="2400" dirty="0"/>
              <a:t>, </a:t>
            </a:r>
            <a:r>
              <a:rPr lang="ru-RU" sz="2400" dirty="0" err="1"/>
              <a:t>які</a:t>
            </a:r>
            <a:r>
              <a:rPr lang="ru-RU" sz="2400" dirty="0"/>
              <a:t> </a:t>
            </a:r>
            <a:r>
              <a:rPr lang="ru-RU" sz="2400" dirty="0" err="1"/>
              <a:t>безпосередньо</a:t>
            </a:r>
            <a:r>
              <a:rPr lang="ru-RU" sz="2400" dirty="0"/>
              <a:t> не </a:t>
            </a:r>
            <a:r>
              <a:rPr lang="ru-RU" sz="2400" dirty="0" err="1"/>
              <a:t>заборонені</a:t>
            </a:r>
            <a:r>
              <a:rPr lang="ru-RU" sz="2400" dirty="0"/>
              <a:t> у </a:t>
            </a:r>
            <a:r>
              <a:rPr lang="ru-RU" sz="2400" dirty="0" err="1"/>
              <a:t>законодавстві</a:t>
            </a:r>
            <a:r>
              <a:rPr lang="ru-RU" sz="2400" dirty="0"/>
              <a:t> та не </a:t>
            </a:r>
            <a:r>
              <a:rPr lang="ru-RU" sz="2400" dirty="0" err="1"/>
              <a:t>знаходяться</a:t>
            </a:r>
            <a:r>
              <a:rPr lang="ru-RU" sz="2400" dirty="0"/>
              <a:t> у </a:t>
            </a:r>
            <a:r>
              <a:rPr lang="ru-RU" sz="2400" dirty="0" err="1"/>
              <a:t>віданні</a:t>
            </a:r>
            <a:r>
              <a:rPr lang="ru-RU" sz="2400" dirty="0"/>
              <a:t> </a:t>
            </a:r>
            <a:r>
              <a:rPr lang="ru-RU" sz="2400" dirty="0" err="1"/>
              <a:t>інших</a:t>
            </a:r>
            <a:r>
              <a:rPr lang="ru-RU" sz="2400" dirty="0"/>
              <a:t> </a:t>
            </a:r>
            <a:r>
              <a:rPr lang="ru-RU" sz="2400" dirty="0" err="1"/>
              <a:t>органів</a:t>
            </a:r>
            <a:r>
              <a:rPr lang="ru-RU" sz="2400" dirty="0"/>
              <a:t> </a:t>
            </a:r>
            <a:r>
              <a:rPr lang="ru-RU" sz="2400" dirty="0" err="1"/>
              <a:t>влади</a:t>
            </a:r>
            <a:r>
              <a:rPr lang="ru-RU" sz="2400" dirty="0"/>
              <a:t>. </a:t>
            </a:r>
          </a:p>
        </p:txBody>
      </p:sp>
    </p:spTree>
    <p:extLst>
      <p:ext uri="{BB962C8B-B14F-4D97-AF65-F5344CB8AC3E}">
        <p14:creationId xmlns:p14="http://schemas.microsoft.com/office/powerpoint/2010/main" val="280211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B399FF-C48C-4883-9006-3F82A9748690}"/>
              </a:ext>
            </a:extLst>
          </p:cNvPr>
          <p:cNvSpPr>
            <a:spLocks noGrp="1"/>
          </p:cNvSpPr>
          <p:nvPr>
            <p:ph type="title"/>
          </p:nvPr>
        </p:nvSpPr>
        <p:spPr>
          <a:xfrm>
            <a:off x="838200" y="179387"/>
            <a:ext cx="10515600" cy="501650"/>
          </a:xfrm>
        </p:spPr>
        <p:txBody>
          <a:bodyPr>
            <a:normAutofit/>
          </a:bodyPr>
          <a:lstStyle/>
          <a:p>
            <a:pPr algn="ctr"/>
            <a:r>
              <a:rPr lang="uk-UA" sz="2800" b="1" dirty="0" err="1">
                <a:latin typeface="+mn-lt"/>
              </a:rPr>
              <a:t>Суб</a:t>
            </a:r>
            <a:r>
              <a:rPr lang="en-US" sz="2800" b="1" dirty="0">
                <a:latin typeface="+mn-lt"/>
              </a:rPr>
              <a:t>’</a:t>
            </a:r>
            <a:r>
              <a:rPr lang="uk-UA" sz="2800" b="1" dirty="0" err="1">
                <a:latin typeface="+mn-lt"/>
              </a:rPr>
              <a:t>єкти</a:t>
            </a:r>
            <a:r>
              <a:rPr lang="uk-UA" sz="2800" b="1" dirty="0">
                <a:latin typeface="+mn-lt"/>
              </a:rPr>
              <a:t> правових відносин МС</a:t>
            </a:r>
            <a:endParaRPr lang="ru-RU" sz="2800" b="1" dirty="0">
              <a:latin typeface="+mn-lt"/>
            </a:endParaRPr>
          </a:p>
        </p:txBody>
      </p:sp>
      <p:sp>
        <p:nvSpPr>
          <p:cNvPr id="3" name="Объект 2">
            <a:extLst>
              <a:ext uri="{FF2B5EF4-FFF2-40B4-BE49-F238E27FC236}">
                <a16:creationId xmlns:a16="http://schemas.microsoft.com/office/drawing/2014/main" id="{5E967213-CB4A-4874-9725-AF21A05E6313}"/>
              </a:ext>
            </a:extLst>
          </p:cNvPr>
          <p:cNvSpPr>
            <a:spLocks noGrp="1"/>
          </p:cNvSpPr>
          <p:nvPr>
            <p:ph idx="1"/>
          </p:nvPr>
        </p:nvSpPr>
        <p:spPr>
          <a:xfrm>
            <a:off x="161925" y="1381125"/>
            <a:ext cx="11849100" cy="5297488"/>
          </a:xfrm>
        </p:spPr>
        <p:txBody>
          <a:bodyPr>
            <a:normAutofit/>
          </a:bodyPr>
          <a:lstStyle/>
          <a:p>
            <a:r>
              <a:rPr lang="ru-RU" sz="2200" dirty="0" err="1"/>
              <a:t>Ті</a:t>
            </a:r>
            <a:r>
              <a:rPr lang="ru-RU" sz="2200" dirty="0"/>
              <a:t>, </a:t>
            </a:r>
            <a:r>
              <a:rPr lang="ru-RU" sz="2200" dirty="0" err="1"/>
              <a:t>хто</a:t>
            </a:r>
            <a:r>
              <a:rPr lang="ru-RU" sz="2200" dirty="0"/>
              <a:t> </a:t>
            </a:r>
            <a:r>
              <a:rPr lang="ru-RU" sz="2200" dirty="0" err="1"/>
              <a:t>наділений</a:t>
            </a:r>
            <a:r>
              <a:rPr lang="ru-RU" sz="2200" dirty="0"/>
              <a:t> правом </a:t>
            </a:r>
            <a:r>
              <a:rPr lang="ru-RU" sz="2200" dirty="0" err="1"/>
              <a:t>ухвалювати</a:t>
            </a:r>
            <a:r>
              <a:rPr lang="ru-RU" sz="2200" dirty="0"/>
              <a:t> </a:t>
            </a:r>
            <a:r>
              <a:rPr lang="ru-RU" sz="2200" dirty="0" err="1"/>
              <a:t>рішення</a:t>
            </a:r>
            <a:r>
              <a:rPr lang="ru-RU" sz="2200" dirty="0"/>
              <a:t> (</a:t>
            </a:r>
            <a:r>
              <a:rPr lang="ru-RU" sz="2200" dirty="0" err="1"/>
              <a:t>або</a:t>
            </a:r>
            <a:r>
              <a:rPr lang="ru-RU" sz="2200" dirty="0"/>
              <a:t> </a:t>
            </a:r>
            <a:r>
              <a:rPr lang="ru-RU" sz="2200" dirty="0" err="1"/>
              <a:t>брати</a:t>
            </a:r>
            <a:r>
              <a:rPr lang="ru-RU" sz="2200" dirty="0"/>
              <a:t> участь в </a:t>
            </a:r>
            <a:r>
              <a:rPr lang="ru-RU" sz="2200" dirty="0" err="1"/>
              <a:t>ухваленні</a:t>
            </a:r>
            <a:r>
              <a:rPr lang="ru-RU" sz="2200" dirty="0"/>
              <a:t> </a:t>
            </a:r>
            <a:r>
              <a:rPr lang="ru-RU" sz="2200" dirty="0" err="1"/>
              <a:t>рішень</a:t>
            </a:r>
            <a:r>
              <a:rPr lang="ru-RU" sz="2200" dirty="0"/>
              <a:t>) з </a:t>
            </a:r>
            <a:r>
              <a:rPr lang="ru-RU" sz="2200" dirty="0" err="1"/>
              <a:t>питань</a:t>
            </a:r>
            <a:r>
              <a:rPr lang="ru-RU" sz="2200" dirty="0"/>
              <a:t> </a:t>
            </a:r>
            <a:r>
              <a:rPr lang="ru-RU" sz="2200" dirty="0" err="1"/>
              <a:t>місцевого</a:t>
            </a:r>
            <a:r>
              <a:rPr lang="ru-RU" sz="2200" dirty="0"/>
              <a:t> </a:t>
            </a:r>
            <a:r>
              <a:rPr lang="ru-RU" sz="2200" dirty="0" err="1"/>
              <a:t>значення</a:t>
            </a:r>
            <a:r>
              <a:rPr lang="ru-RU" sz="2200" dirty="0"/>
              <a:t> – </a:t>
            </a:r>
            <a:r>
              <a:rPr lang="ru-RU" sz="2200" dirty="0" err="1"/>
              <a:t>територіальні</a:t>
            </a:r>
            <a:r>
              <a:rPr lang="ru-RU" sz="2200" dirty="0"/>
              <a:t> </a:t>
            </a:r>
            <a:r>
              <a:rPr lang="ru-RU" sz="2200" dirty="0" err="1"/>
              <a:t>громади</a:t>
            </a:r>
            <a:r>
              <a:rPr lang="ru-RU" sz="2200" dirty="0"/>
              <a:t> як </a:t>
            </a:r>
            <a:r>
              <a:rPr lang="ru-RU" sz="2200" dirty="0" err="1"/>
              <a:t>первинні</a:t>
            </a:r>
            <a:r>
              <a:rPr lang="ru-RU" sz="2200" dirty="0"/>
              <a:t> </a:t>
            </a:r>
            <a:r>
              <a:rPr lang="ru-RU" sz="2200" dirty="0" err="1"/>
              <a:t>суб’єкти</a:t>
            </a:r>
            <a:r>
              <a:rPr lang="ru-RU" sz="2200" dirty="0"/>
              <a:t> МС; </a:t>
            </a:r>
            <a:r>
              <a:rPr lang="ru-RU" sz="2200" dirty="0" err="1"/>
              <a:t>виборні</a:t>
            </a:r>
            <a:r>
              <a:rPr lang="ru-RU" sz="2200" dirty="0"/>
              <a:t> </a:t>
            </a:r>
            <a:r>
              <a:rPr lang="ru-RU" sz="2200" dirty="0" err="1"/>
              <a:t>органи</a:t>
            </a:r>
            <a:r>
              <a:rPr lang="ru-RU" sz="2200" dirty="0"/>
              <a:t> та </a:t>
            </a:r>
            <a:r>
              <a:rPr lang="ru-RU" sz="2200" dirty="0" err="1"/>
              <a:t>посадові</a:t>
            </a:r>
            <a:r>
              <a:rPr lang="ru-RU" sz="2200" dirty="0"/>
              <a:t> особи МС; </a:t>
            </a:r>
            <a:r>
              <a:rPr lang="ru-RU" sz="2200" dirty="0" err="1"/>
              <a:t>голови</a:t>
            </a:r>
            <a:r>
              <a:rPr lang="ru-RU" sz="2200" dirty="0"/>
              <a:t> </a:t>
            </a:r>
            <a:r>
              <a:rPr lang="ru-RU" sz="2200" dirty="0" err="1"/>
              <a:t>самоврядних</a:t>
            </a:r>
            <a:r>
              <a:rPr lang="ru-RU" sz="2200" dirty="0"/>
              <a:t> </a:t>
            </a:r>
            <a:r>
              <a:rPr lang="ru-RU" sz="2200" dirty="0" err="1"/>
              <a:t>територіальних</a:t>
            </a:r>
            <a:r>
              <a:rPr lang="ru-RU" sz="2200" dirty="0"/>
              <a:t> </a:t>
            </a:r>
            <a:r>
              <a:rPr lang="ru-RU" sz="2200" dirty="0" err="1"/>
              <a:t>утворень</a:t>
            </a:r>
            <a:r>
              <a:rPr lang="ru-RU" sz="2200" dirty="0"/>
              <a:t> і </a:t>
            </a:r>
            <a:r>
              <a:rPr lang="ru-RU" sz="2200" dirty="0" err="1"/>
              <a:t>голови</a:t>
            </a:r>
            <a:r>
              <a:rPr lang="ru-RU" sz="2200" dirty="0"/>
              <a:t> </a:t>
            </a:r>
            <a:r>
              <a:rPr lang="ru-RU" sz="2200" dirty="0" err="1"/>
              <a:t>районних</a:t>
            </a:r>
            <a:r>
              <a:rPr lang="ru-RU" sz="2200" dirty="0"/>
              <a:t>, </a:t>
            </a:r>
            <a:r>
              <a:rPr lang="ru-RU" sz="2200" dirty="0" err="1"/>
              <a:t>обласних</a:t>
            </a:r>
            <a:r>
              <a:rPr lang="ru-RU" sz="2200" dirty="0"/>
              <a:t>, </a:t>
            </a:r>
            <a:r>
              <a:rPr lang="ru-RU" sz="2200" dirty="0" err="1"/>
              <a:t>районних</a:t>
            </a:r>
            <a:r>
              <a:rPr lang="ru-RU" sz="2200" dirty="0"/>
              <a:t> у </a:t>
            </a:r>
            <a:r>
              <a:rPr lang="ru-RU" sz="2200" dirty="0" err="1"/>
              <a:t>містах</a:t>
            </a:r>
            <a:r>
              <a:rPr lang="ru-RU" sz="2200" dirty="0"/>
              <a:t> рад. </a:t>
            </a:r>
          </a:p>
          <a:p>
            <a:r>
              <a:rPr lang="ru-RU" sz="2200" dirty="0" err="1"/>
              <a:t>Ті</a:t>
            </a:r>
            <a:r>
              <a:rPr lang="ru-RU" sz="2200" dirty="0"/>
              <a:t>, </a:t>
            </a:r>
            <a:r>
              <a:rPr lang="ru-RU" sz="2200" dirty="0" err="1"/>
              <a:t>хто</a:t>
            </a:r>
            <a:r>
              <a:rPr lang="ru-RU" sz="2200" dirty="0"/>
              <a:t> в </a:t>
            </a:r>
            <a:r>
              <a:rPr lang="ru-RU" sz="2200" dirty="0" err="1"/>
              <a:t>тій</a:t>
            </a:r>
            <a:r>
              <a:rPr lang="ru-RU" sz="2200" dirty="0"/>
              <a:t> </a:t>
            </a:r>
            <a:r>
              <a:rPr lang="ru-RU" sz="2200" dirty="0" err="1"/>
              <a:t>чи</a:t>
            </a:r>
            <a:r>
              <a:rPr lang="ru-RU" sz="2200" dirty="0"/>
              <a:t> </a:t>
            </a:r>
            <a:r>
              <a:rPr lang="ru-RU" sz="2200" dirty="0" err="1"/>
              <a:t>іншій</a:t>
            </a:r>
            <a:r>
              <a:rPr lang="ru-RU" sz="2200" dirty="0"/>
              <a:t> </a:t>
            </a:r>
            <a:r>
              <a:rPr lang="ru-RU" sz="2200" dirty="0" err="1"/>
              <a:t>формі</a:t>
            </a:r>
            <a:r>
              <a:rPr lang="ru-RU" sz="2200" dirty="0"/>
              <a:t> </a:t>
            </a:r>
            <a:r>
              <a:rPr lang="ru-RU" sz="2200" dirty="0" err="1"/>
              <a:t>сприяють</a:t>
            </a:r>
            <a:r>
              <a:rPr lang="ru-RU" sz="2200" dirty="0"/>
              <a:t> </a:t>
            </a:r>
            <a:r>
              <a:rPr lang="ru-RU" sz="2200" dirty="0" err="1"/>
              <a:t>здійсненню</a:t>
            </a:r>
            <a:r>
              <a:rPr lang="ru-RU" sz="2200" dirty="0"/>
              <a:t> МС, </a:t>
            </a:r>
            <a:r>
              <a:rPr lang="ru-RU" sz="2200" dirty="0" err="1"/>
              <a:t>взаємодіють</a:t>
            </a:r>
            <a:r>
              <a:rPr lang="ru-RU" sz="2200" dirty="0"/>
              <a:t> </a:t>
            </a:r>
            <a:r>
              <a:rPr lang="ru-RU" sz="2200" dirty="0" err="1"/>
              <a:t>із</a:t>
            </a:r>
            <a:r>
              <a:rPr lang="ru-RU" sz="2200" dirty="0"/>
              <a:t> </a:t>
            </a:r>
            <a:r>
              <a:rPr lang="ru-RU" sz="2200" dirty="0" err="1"/>
              <a:t>суб’єктами</a:t>
            </a:r>
            <a:r>
              <a:rPr lang="ru-RU" sz="2200" dirty="0"/>
              <a:t> </a:t>
            </a:r>
            <a:r>
              <a:rPr lang="ru-RU" sz="2200" dirty="0" err="1"/>
              <a:t>першої</a:t>
            </a:r>
            <a:r>
              <a:rPr lang="ru-RU" sz="2200" dirty="0"/>
              <a:t> </a:t>
            </a:r>
            <a:r>
              <a:rPr lang="ru-RU" sz="2200" dirty="0" err="1"/>
              <a:t>групи</a:t>
            </a:r>
            <a:r>
              <a:rPr lang="ru-RU" sz="2200" dirty="0"/>
              <a:t> з </a:t>
            </a:r>
            <a:r>
              <a:rPr lang="ru-RU" sz="2200" dirty="0" err="1"/>
              <a:t>різних</a:t>
            </a:r>
            <a:r>
              <a:rPr lang="ru-RU" sz="2200" dirty="0"/>
              <a:t> </a:t>
            </a:r>
            <a:r>
              <a:rPr lang="ru-RU" sz="2200" dirty="0" err="1"/>
              <a:t>аспектів</a:t>
            </a:r>
            <a:r>
              <a:rPr lang="ru-RU" sz="2200" dirty="0"/>
              <a:t>, </a:t>
            </a:r>
            <a:r>
              <a:rPr lang="ru-RU" sz="2200" dirty="0" err="1"/>
              <a:t>що</a:t>
            </a:r>
            <a:r>
              <a:rPr lang="ru-RU" sz="2200" dirty="0"/>
              <a:t> </a:t>
            </a:r>
            <a:r>
              <a:rPr lang="ru-RU" sz="2200" dirty="0" err="1"/>
              <a:t>зачіпають</a:t>
            </a:r>
            <a:r>
              <a:rPr lang="ru-RU" sz="2200" dirty="0"/>
              <a:t> права та </a:t>
            </a:r>
            <a:r>
              <a:rPr lang="ru-RU" sz="2200" dirty="0" err="1"/>
              <a:t>інтереси</a:t>
            </a:r>
            <a:r>
              <a:rPr lang="ru-RU" sz="2200" dirty="0"/>
              <a:t> </a:t>
            </a:r>
            <a:r>
              <a:rPr lang="ru-RU" sz="2200" dirty="0" err="1"/>
              <a:t>самоврядних</a:t>
            </a:r>
            <a:r>
              <a:rPr lang="ru-RU" sz="2200" dirty="0"/>
              <a:t> </a:t>
            </a:r>
            <a:r>
              <a:rPr lang="ru-RU" sz="2200" dirty="0" err="1"/>
              <a:t>територіальних</a:t>
            </a:r>
            <a:r>
              <a:rPr lang="ru-RU" sz="2200" dirty="0"/>
              <a:t> </a:t>
            </a:r>
            <a:r>
              <a:rPr lang="ru-RU" sz="2200" dirty="0" err="1"/>
              <a:t>утворень</a:t>
            </a:r>
            <a:r>
              <a:rPr lang="ru-RU" sz="2200" dirty="0"/>
              <a:t> – </a:t>
            </a:r>
            <a:r>
              <a:rPr lang="ru-RU" sz="2200" dirty="0" err="1"/>
              <a:t>державні</a:t>
            </a:r>
            <a:r>
              <a:rPr lang="ru-RU" sz="2200" dirty="0"/>
              <a:t> </a:t>
            </a:r>
            <a:r>
              <a:rPr lang="ru-RU" sz="2200" dirty="0" err="1"/>
              <a:t>органи</a:t>
            </a:r>
            <a:r>
              <a:rPr lang="ru-RU" sz="2200" dirty="0"/>
              <a:t>, </a:t>
            </a:r>
            <a:r>
              <a:rPr lang="ru-RU" sz="2200" dirty="0" err="1"/>
              <a:t>органи</a:t>
            </a:r>
            <a:r>
              <a:rPr lang="ru-RU" sz="2200" dirty="0"/>
              <a:t> </a:t>
            </a:r>
            <a:r>
              <a:rPr lang="ru-RU" sz="2200" dirty="0" err="1"/>
              <a:t>самоорганізації</a:t>
            </a:r>
            <a:r>
              <a:rPr lang="ru-RU" sz="2200" dirty="0"/>
              <a:t> </a:t>
            </a:r>
            <a:r>
              <a:rPr lang="ru-RU" sz="2200" dirty="0" err="1"/>
              <a:t>населення</a:t>
            </a:r>
            <a:r>
              <a:rPr lang="ru-RU" sz="2200" dirty="0"/>
              <a:t>, </a:t>
            </a:r>
            <a:r>
              <a:rPr lang="ru-RU" sz="2200" dirty="0" err="1"/>
              <a:t>асоціації</a:t>
            </a:r>
            <a:r>
              <a:rPr lang="ru-RU" sz="2200" dirty="0"/>
              <a:t> та </a:t>
            </a:r>
            <a:r>
              <a:rPr lang="ru-RU" sz="2200" dirty="0" err="1"/>
              <a:t>спілки</a:t>
            </a:r>
            <a:r>
              <a:rPr lang="ru-RU" sz="2200" dirty="0"/>
              <a:t> </a:t>
            </a:r>
            <a:r>
              <a:rPr lang="ru-RU" sz="2200" dirty="0" err="1"/>
              <a:t>самоврядних</a:t>
            </a:r>
            <a:r>
              <a:rPr lang="ru-RU" sz="2200" dirty="0"/>
              <a:t> </a:t>
            </a:r>
            <a:r>
              <a:rPr lang="ru-RU" sz="2200" dirty="0" err="1"/>
              <a:t>територіальних</a:t>
            </a:r>
            <a:r>
              <a:rPr lang="ru-RU" sz="2200" dirty="0"/>
              <a:t> </a:t>
            </a:r>
            <a:r>
              <a:rPr lang="ru-RU" sz="2200" dirty="0" err="1"/>
              <a:t>утворень</a:t>
            </a:r>
            <a:r>
              <a:rPr lang="ru-RU" sz="2200" dirty="0"/>
              <a:t> та </a:t>
            </a:r>
            <a:r>
              <a:rPr lang="ru-RU" sz="2200" dirty="0" err="1"/>
              <a:t>їх</a:t>
            </a:r>
            <a:r>
              <a:rPr lang="ru-RU" sz="2200" dirty="0"/>
              <a:t> </a:t>
            </a:r>
            <a:r>
              <a:rPr lang="ru-RU" sz="2200" dirty="0" err="1"/>
              <a:t>правомочних</a:t>
            </a:r>
            <a:r>
              <a:rPr lang="ru-RU" sz="2200" dirty="0"/>
              <a:t> </a:t>
            </a:r>
            <a:r>
              <a:rPr lang="ru-RU" sz="2200" dirty="0" err="1"/>
              <a:t>представників</a:t>
            </a:r>
            <a:r>
              <a:rPr lang="ru-RU" sz="2200" dirty="0"/>
              <a:t> (</a:t>
            </a:r>
            <a:r>
              <a:rPr lang="ru-RU" sz="2200" dirty="0" err="1"/>
              <a:t>місцевих</a:t>
            </a:r>
            <a:r>
              <a:rPr lang="ru-RU" sz="2200" dirty="0"/>
              <a:t> рад </a:t>
            </a:r>
            <a:r>
              <a:rPr lang="ru-RU" sz="2200" dirty="0" err="1"/>
              <a:t>чи</a:t>
            </a:r>
            <a:r>
              <a:rPr lang="ru-RU" sz="2200" dirty="0"/>
              <a:t> </a:t>
            </a:r>
            <a:r>
              <a:rPr lang="ru-RU" sz="2200" dirty="0" err="1"/>
              <a:t>голів</a:t>
            </a:r>
            <a:r>
              <a:rPr lang="ru-RU" sz="2200" dirty="0"/>
              <a:t> </a:t>
            </a:r>
            <a:r>
              <a:rPr lang="ru-RU" sz="2200" dirty="0" err="1"/>
              <a:t>сіл</a:t>
            </a:r>
            <a:r>
              <a:rPr lang="ru-RU" sz="2200" dirty="0"/>
              <a:t>, селищ, </a:t>
            </a:r>
            <a:r>
              <a:rPr lang="ru-RU" sz="2200" dirty="0" err="1"/>
              <a:t>міст</a:t>
            </a:r>
            <a:r>
              <a:rPr lang="ru-RU" sz="2200" dirty="0"/>
              <a:t>), </a:t>
            </a:r>
            <a:r>
              <a:rPr lang="ru-RU" sz="2200" dirty="0" err="1"/>
              <a:t>громадські</a:t>
            </a:r>
            <a:r>
              <a:rPr lang="ru-RU" sz="2200" dirty="0"/>
              <a:t> </a:t>
            </a:r>
            <a:r>
              <a:rPr lang="ru-RU" sz="2200" dirty="0" err="1"/>
              <a:t>об’єднання</a:t>
            </a:r>
            <a:r>
              <a:rPr lang="ru-RU" sz="2200" dirty="0"/>
              <a:t>, </a:t>
            </a:r>
            <a:r>
              <a:rPr lang="ru-RU" sz="2200" dirty="0" err="1"/>
              <a:t>діючі</a:t>
            </a:r>
            <a:r>
              <a:rPr lang="ru-RU" sz="2200" dirty="0"/>
              <a:t> на </a:t>
            </a:r>
            <a:r>
              <a:rPr lang="ru-RU" sz="2200" dirty="0" err="1"/>
              <a:t>території</a:t>
            </a:r>
            <a:r>
              <a:rPr lang="ru-RU" sz="2200" dirty="0"/>
              <a:t> </a:t>
            </a:r>
            <a:r>
              <a:rPr lang="ru-RU" sz="2200" dirty="0" err="1"/>
              <a:t>самоврядних</a:t>
            </a:r>
            <a:r>
              <a:rPr lang="ru-RU" sz="2200" dirty="0"/>
              <a:t> </a:t>
            </a:r>
            <a:r>
              <a:rPr lang="ru-RU" sz="2200" dirty="0" err="1"/>
              <a:t>утворень</a:t>
            </a:r>
            <a:r>
              <a:rPr lang="ru-RU" sz="2200" dirty="0"/>
              <a:t> </a:t>
            </a:r>
            <a:r>
              <a:rPr lang="ru-RU" sz="2200" dirty="0" err="1"/>
              <a:t>підприємства</a:t>
            </a:r>
            <a:r>
              <a:rPr lang="ru-RU" sz="2200" dirty="0"/>
              <a:t>, установи та </a:t>
            </a:r>
            <a:r>
              <a:rPr lang="ru-RU" sz="2200" dirty="0" err="1"/>
              <a:t>організації</a:t>
            </a:r>
            <a:r>
              <a:rPr lang="ru-RU" sz="2200" dirty="0"/>
              <a:t>, </a:t>
            </a:r>
            <a:r>
              <a:rPr lang="ru-RU" sz="2200" dirty="0" err="1"/>
              <a:t>асоціації</a:t>
            </a:r>
            <a:r>
              <a:rPr lang="ru-RU" sz="2200" dirty="0"/>
              <a:t> (</a:t>
            </a:r>
            <a:r>
              <a:rPr lang="ru-RU" sz="2200" dirty="0" err="1"/>
              <a:t>Конгрес</a:t>
            </a:r>
            <a:r>
              <a:rPr lang="ru-RU" sz="2200" dirty="0"/>
              <a:t> </a:t>
            </a:r>
            <a:r>
              <a:rPr lang="ru-RU" sz="2200" dirty="0" err="1"/>
              <a:t>регіональних</a:t>
            </a:r>
            <a:r>
              <a:rPr lang="ru-RU" sz="2200" dirty="0"/>
              <a:t> </a:t>
            </a:r>
            <a:r>
              <a:rPr lang="ru-RU" sz="2200" dirty="0" err="1"/>
              <a:t>влад</a:t>
            </a:r>
            <a:r>
              <a:rPr lang="ru-RU" sz="2200" dirty="0"/>
              <a:t>, </a:t>
            </a:r>
            <a:r>
              <a:rPr lang="ru-RU" sz="2200" dirty="0" err="1"/>
              <a:t>Асоціація</a:t>
            </a:r>
            <a:r>
              <a:rPr lang="ru-RU" sz="2200" dirty="0"/>
              <a:t> </a:t>
            </a:r>
            <a:r>
              <a:rPr lang="ru-RU" sz="2200" dirty="0" err="1"/>
              <a:t>міст</a:t>
            </a:r>
            <a:r>
              <a:rPr lang="ru-RU" sz="2200" dirty="0"/>
              <a:t> </a:t>
            </a:r>
            <a:r>
              <a:rPr lang="ru-RU" sz="2200" dirty="0" err="1"/>
              <a:t>України</a:t>
            </a:r>
            <a:r>
              <a:rPr lang="ru-RU" sz="2200" dirty="0"/>
              <a:t>, </a:t>
            </a:r>
            <a:r>
              <a:rPr lang="ru-RU" sz="2200" dirty="0" err="1"/>
              <a:t>Ліга</a:t>
            </a:r>
            <a:r>
              <a:rPr lang="ru-RU" sz="2200" dirty="0"/>
              <a:t> </a:t>
            </a:r>
            <a:r>
              <a:rPr lang="ru-RU" sz="2200" dirty="0" err="1"/>
              <a:t>історичних</a:t>
            </a:r>
            <a:r>
              <a:rPr lang="ru-RU" sz="2200" dirty="0"/>
              <a:t> </a:t>
            </a:r>
            <a:r>
              <a:rPr lang="ru-RU" sz="2200" dirty="0" err="1"/>
              <a:t>міст</a:t>
            </a:r>
            <a:r>
              <a:rPr lang="ru-RU" sz="2200" dirty="0"/>
              <a:t> </a:t>
            </a:r>
            <a:r>
              <a:rPr lang="ru-RU" sz="2200" dirty="0" err="1"/>
              <a:t>тощо</a:t>
            </a:r>
            <a:r>
              <a:rPr lang="ru-RU" sz="2200" dirty="0"/>
              <a:t>)</a:t>
            </a:r>
            <a:r>
              <a:rPr lang="uk-UA" sz="2200" dirty="0"/>
              <a:t>, міжнародні організації</a:t>
            </a:r>
            <a:r>
              <a:rPr lang="ru-RU" sz="2200" dirty="0"/>
              <a:t>.</a:t>
            </a:r>
          </a:p>
        </p:txBody>
      </p:sp>
    </p:spTree>
    <p:extLst>
      <p:ext uri="{BB962C8B-B14F-4D97-AF65-F5344CB8AC3E}">
        <p14:creationId xmlns:p14="http://schemas.microsoft.com/office/powerpoint/2010/main" val="176060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452649-001C-4A71-B47A-CECF837B25A8}"/>
              </a:ext>
            </a:extLst>
          </p:cNvPr>
          <p:cNvSpPr>
            <a:spLocks noGrp="1"/>
          </p:cNvSpPr>
          <p:nvPr>
            <p:ph type="title"/>
          </p:nvPr>
        </p:nvSpPr>
        <p:spPr/>
        <p:txBody>
          <a:bodyPr>
            <a:normAutofit/>
          </a:bodyPr>
          <a:lstStyle/>
          <a:p>
            <a:pPr algn="ctr"/>
            <a:r>
              <a:rPr lang="uk-UA" sz="2800" b="1" dirty="0">
                <a:latin typeface="+mn-lt"/>
              </a:rPr>
              <a:t>Методи реалізації повноважень</a:t>
            </a:r>
            <a:endParaRPr lang="ru-RU" sz="2800" b="1" dirty="0">
              <a:latin typeface="+mn-lt"/>
            </a:endParaRPr>
          </a:p>
        </p:txBody>
      </p:sp>
      <p:sp>
        <p:nvSpPr>
          <p:cNvPr id="3" name="Объект 2">
            <a:extLst>
              <a:ext uri="{FF2B5EF4-FFF2-40B4-BE49-F238E27FC236}">
                <a16:creationId xmlns:a16="http://schemas.microsoft.com/office/drawing/2014/main" id="{2AF36385-16FB-4F55-AFE0-72723D0A3A6E}"/>
              </a:ext>
            </a:extLst>
          </p:cNvPr>
          <p:cNvSpPr>
            <a:spLocks noGrp="1"/>
          </p:cNvSpPr>
          <p:nvPr>
            <p:ph idx="1"/>
          </p:nvPr>
        </p:nvSpPr>
        <p:spPr/>
        <p:txBody>
          <a:bodyPr>
            <a:normAutofit/>
          </a:bodyPr>
          <a:lstStyle/>
          <a:p>
            <a:r>
              <a:rPr lang="ru-RU" sz="2200" dirty="0"/>
              <a:t>Метод </a:t>
            </a:r>
            <a:r>
              <a:rPr lang="ru-RU" sz="2200" b="1" dirty="0" err="1"/>
              <a:t>регулювання</a:t>
            </a:r>
            <a:r>
              <a:rPr lang="ru-RU" sz="2200" b="1" dirty="0"/>
              <a:t> </a:t>
            </a:r>
            <a:r>
              <a:rPr lang="ru-RU" sz="2200" dirty="0" err="1"/>
              <a:t>полягає</a:t>
            </a:r>
            <a:r>
              <a:rPr lang="ru-RU" sz="2200" dirty="0"/>
              <a:t> у </a:t>
            </a:r>
            <a:r>
              <a:rPr lang="ru-RU" sz="2200" dirty="0" err="1"/>
              <a:t>праві</a:t>
            </a:r>
            <a:r>
              <a:rPr lang="ru-RU" sz="2200" dirty="0"/>
              <a:t> </a:t>
            </a:r>
            <a:r>
              <a:rPr lang="ru-RU" sz="2200" dirty="0" err="1"/>
              <a:t>видачі</a:t>
            </a:r>
            <a:r>
              <a:rPr lang="ru-RU" sz="2200" dirty="0"/>
              <a:t> </a:t>
            </a:r>
            <a:r>
              <a:rPr lang="ru-RU" sz="2200" dirty="0" err="1"/>
              <a:t>ліцензій</a:t>
            </a:r>
            <a:r>
              <a:rPr lang="ru-RU" sz="2200" dirty="0"/>
              <a:t>, </a:t>
            </a:r>
            <a:r>
              <a:rPr lang="ru-RU" sz="2200" dirty="0" err="1"/>
              <a:t>дозволів</a:t>
            </a:r>
            <a:r>
              <a:rPr lang="ru-RU" sz="2200" dirty="0"/>
              <a:t>, </a:t>
            </a:r>
            <a:r>
              <a:rPr lang="ru-RU" sz="2200" dirty="0" err="1"/>
              <a:t>накладення</a:t>
            </a:r>
            <a:r>
              <a:rPr lang="ru-RU" sz="2200" dirty="0"/>
              <a:t> заборони, а </a:t>
            </a:r>
            <a:r>
              <a:rPr lang="ru-RU" sz="2200" dirty="0" err="1"/>
              <a:t>також</a:t>
            </a:r>
            <a:r>
              <a:rPr lang="ru-RU" sz="2200" dirty="0"/>
              <a:t> </a:t>
            </a:r>
            <a:r>
              <a:rPr lang="ru-RU" sz="2200" dirty="0" err="1"/>
              <a:t>прийнятті</a:t>
            </a:r>
            <a:r>
              <a:rPr lang="ru-RU" sz="2200" dirty="0"/>
              <a:t> </a:t>
            </a:r>
            <a:r>
              <a:rPr lang="ru-RU" sz="2200" dirty="0" err="1"/>
              <a:t>актів</a:t>
            </a:r>
            <a:r>
              <a:rPr lang="ru-RU" sz="2200" dirty="0"/>
              <a:t>, </a:t>
            </a:r>
            <a:r>
              <a:rPr lang="ru-RU" sz="2200" dirty="0" err="1"/>
              <a:t>які</a:t>
            </a:r>
            <a:r>
              <a:rPr lang="ru-RU" sz="2200" dirty="0"/>
              <a:t> часто </a:t>
            </a:r>
            <a:r>
              <a:rPr lang="ru-RU" sz="2200" dirty="0" err="1"/>
              <a:t>підляга</a:t>
            </a:r>
            <a:r>
              <a:rPr lang="ru-RU" sz="2200" dirty="0"/>
              <a:t> </a:t>
            </a:r>
            <a:r>
              <a:rPr lang="ru-RU" sz="2200" dirty="0" err="1"/>
              <a:t>ють</a:t>
            </a:r>
            <a:r>
              <a:rPr lang="ru-RU" sz="2200" dirty="0"/>
              <a:t> контролю з боку </a:t>
            </a:r>
            <a:r>
              <a:rPr lang="ru-RU" sz="2200" dirty="0" err="1"/>
              <a:t>державної</a:t>
            </a:r>
            <a:r>
              <a:rPr lang="ru-RU" sz="2200" dirty="0"/>
              <a:t> </a:t>
            </a:r>
            <a:r>
              <a:rPr lang="ru-RU" sz="2200" dirty="0" err="1"/>
              <a:t>влади</a:t>
            </a:r>
            <a:r>
              <a:rPr lang="ru-RU" sz="2200" dirty="0"/>
              <a:t>. </a:t>
            </a:r>
          </a:p>
          <a:p>
            <a:r>
              <a:rPr lang="ru-RU" sz="2200" dirty="0"/>
              <a:t>Метод </a:t>
            </a:r>
            <a:r>
              <a:rPr lang="ru-RU" sz="2200" b="1" dirty="0" err="1"/>
              <a:t>управління</a:t>
            </a:r>
            <a:r>
              <a:rPr lang="ru-RU" sz="2200" b="1" dirty="0"/>
              <a:t> </a:t>
            </a:r>
            <a:r>
              <a:rPr lang="ru-RU" sz="2200" dirty="0" err="1"/>
              <a:t>передбачає</a:t>
            </a:r>
            <a:r>
              <a:rPr lang="ru-RU" sz="2200" dirty="0"/>
              <a:t> право </a:t>
            </a:r>
            <a:r>
              <a:rPr lang="ru-RU" sz="2200" dirty="0" err="1"/>
              <a:t>управляти</a:t>
            </a:r>
            <a:r>
              <a:rPr lang="ru-RU" sz="2200" dirty="0"/>
              <a:t> </a:t>
            </a:r>
            <a:r>
              <a:rPr lang="ru-RU" sz="2200" dirty="0" err="1"/>
              <a:t>установами</a:t>
            </a:r>
            <a:r>
              <a:rPr lang="ru-RU" sz="2200" dirty="0"/>
              <a:t>, </a:t>
            </a:r>
            <a:r>
              <a:rPr lang="ru-RU" sz="2200" dirty="0" err="1"/>
              <a:t>підприємствами</a:t>
            </a:r>
            <a:r>
              <a:rPr lang="ru-RU" sz="2200" dirty="0"/>
              <a:t>, </a:t>
            </a:r>
            <a:r>
              <a:rPr lang="ru-RU" sz="2200" dirty="0" err="1"/>
              <a:t>які</a:t>
            </a:r>
            <a:r>
              <a:rPr lang="ru-RU" sz="2200" dirty="0"/>
              <a:t> є </a:t>
            </a:r>
            <a:r>
              <a:rPr lang="ru-RU" sz="2200" dirty="0" err="1"/>
              <a:t>муніципальною</a:t>
            </a:r>
            <a:r>
              <a:rPr lang="ru-RU" sz="2200" dirty="0"/>
              <a:t> </a:t>
            </a:r>
            <a:r>
              <a:rPr lang="ru-RU" sz="2200" dirty="0" err="1"/>
              <a:t>власністю</a:t>
            </a:r>
            <a:r>
              <a:rPr lang="ru-RU" sz="2200" dirty="0"/>
              <a:t>.</a:t>
            </a:r>
          </a:p>
        </p:txBody>
      </p:sp>
    </p:spTree>
    <p:extLst>
      <p:ext uri="{BB962C8B-B14F-4D97-AF65-F5344CB8AC3E}">
        <p14:creationId xmlns:p14="http://schemas.microsoft.com/office/powerpoint/2010/main" val="1147428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2F37F8-7123-46F1-B1C9-8909165548C4}"/>
              </a:ext>
            </a:extLst>
          </p:cNvPr>
          <p:cNvSpPr>
            <a:spLocks noGrp="1"/>
          </p:cNvSpPr>
          <p:nvPr>
            <p:ph idx="1"/>
          </p:nvPr>
        </p:nvSpPr>
        <p:spPr>
          <a:xfrm>
            <a:off x="838200" y="2819399"/>
            <a:ext cx="10515600" cy="3357563"/>
          </a:xfrm>
        </p:spPr>
        <p:txBody>
          <a:bodyPr>
            <a:normAutofit/>
          </a:bodyPr>
          <a:lstStyle/>
          <a:p>
            <a:pPr marL="0" indent="0" algn="ctr">
              <a:buNone/>
            </a:pPr>
            <a:r>
              <a:rPr lang="uk-UA" sz="3600" b="1" dirty="0"/>
              <a:t>4. Організаційна структура місцевого самоврядування</a:t>
            </a:r>
            <a:endParaRPr lang="ru-RU" sz="3600" b="1" dirty="0"/>
          </a:p>
        </p:txBody>
      </p:sp>
    </p:spTree>
    <p:extLst>
      <p:ext uri="{BB962C8B-B14F-4D97-AF65-F5344CB8AC3E}">
        <p14:creationId xmlns:p14="http://schemas.microsoft.com/office/powerpoint/2010/main" val="9536569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FE6AE1-AE7E-49AF-8E4E-2B948AEF8383}"/>
              </a:ext>
            </a:extLst>
          </p:cNvPr>
          <p:cNvSpPr>
            <a:spLocks noGrp="1"/>
          </p:cNvSpPr>
          <p:nvPr>
            <p:ph type="title"/>
          </p:nvPr>
        </p:nvSpPr>
        <p:spPr>
          <a:xfrm>
            <a:off x="219075" y="365125"/>
            <a:ext cx="11620500" cy="587375"/>
          </a:xfrm>
        </p:spPr>
        <p:txBody>
          <a:bodyPr>
            <a:normAutofit/>
          </a:bodyPr>
          <a:lstStyle/>
          <a:p>
            <a:pPr algn="ctr"/>
            <a:r>
              <a:rPr lang="uk-UA" sz="2800" b="1" dirty="0">
                <a:latin typeface="+mn-lt"/>
              </a:rPr>
              <a:t>Організаційні форми здійснення місцевого самоврядування в Україні</a:t>
            </a:r>
            <a:endParaRPr lang="ru-RU" sz="2800" b="1" dirty="0">
              <a:latin typeface="+mn-lt"/>
            </a:endParaRPr>
          </a:p>
        </p:txBody>
      </p:sp>
      <p:sp>
        <p:nvSpPr>
          <p:cNvPr id="3" name="Объект 2">
            <a:extLst>
              <a:ext uri="{FF2B5EF4-FFF2-40B4-BE49-F238E27FC236}">
                <a16:creationId xmlns:a16="http://schemas.microsoft.com/office/drawing/2014/main" id="{3A8DCD69-9BF0-44D2-A174-B60C143F25FD}"/>
              </a:ext>
            </a:extLst>
          </p:cNvPr>
          <p:cNvSpPr>
            <a:spLocks noGrp="1"/>
          </p:cNvSpPr>
          <p:nvPr>
            <p:ph idx="1"/>
          </p:nvPr>
        </p:nvSpPr>
        <p:spPr>
          <a:xfrm>
            <a:off x="219075" y="1362076"/>
            <a:ext cx="11849100" cy="5495924"/>
          </a:xfrm>
        </p:spPr>
        <p:txBody>
          <a:bodyPr>
            <a:normAutofit/>
          </a:bodyPr>
          <a:lstStyle/>
          <a:p>
            <a:r>
              <a:rPr lang="ru-RU" sz="2400" dirty="0" err="1"/>
              <a:t>виборні</a:t>
            </a:r>
            <a:r>
              <a:rPr lang="ru-RU" sz="2400" dirty="0"/>
              <a:t> та </a:t>
            </a:r>
            <a:r>
              <a:rPr lang="ru-RU" sz="2400" dirty="0" err="1"/>
              <a:t>інші</a:t>
            </a:r>
            <a:r>
              <a:rPr lang="ru-RU" sz="2400" dirty="0"/>
              <a:t> </a:t>
            </a:r>
            <a:r>
              <a:rPr lang="ru-RU" sz="2400" dirty="0" err="1"/>
              <a:t>органи</a:t>
            </a:r>
            <a:r>
              <a:rPr lang="ru-RU" sz="2400" dirty="0"/>
              <a:t> МС, на </a:t>
            </a:r>
            <a:r>
              <a:rPr lang="ru-RU" sz="2400" dirty="0" err="1"/>
              <a:t>які</a:t>
            </a:r>
            <a:r>
              <a:rPr lang="ru-RU" sz="2400" dirty="0"/>
              <a:t> </a:t>
            </a:r>
            <a:r>
              <a:rPr lang="ru-RU" sz="2400" dirty="0" err="1"/>
              <a:t>покладена</a:t>
            </a:r>
            <a:r>
              <a:rPr lang="ru-RU" sz="2400" dirty="0"/>
              <a:t> </a:t>
            </a:r>
            <a:r>
              <a:rPr lang="ru-RU" sz="2400" dirty="0" err="1"/>
              <a:t>основна</a:t>
            </a:r>
            <a:r>
              <a:rPr lang="ru-RU" sz="2400" dirty="0"/>
              <a:t> робота </a:t>
            </a:r>
            <a:r>
              <a:rPr lang="ru-RU" sz="2400" dirty="0" err="1"/>
              <a:t>зі</a:t>
            </a:r>
            <a:r>
              <a:rPr lang="ru-RU" sz="2400" dirty="0"/>
              <a:t> </a:t>
            </a:r>
            <a:r>
              <a:rPr lang="ru-RU" sz="2400" dirty="0" err="1"/>
              <a:t>здійснення</a:t>
            </a:r>
            <a:r>
              <a:rPr lang="ru-RU" sz="2400" dirty="0"/>
              <a:t> МС;</a:t>
            </a:r>
          </a:p>
          <a:p>
            <a:r>
              <a:rPr lang="ru-RU" sz="2400" dirty="0" err="1"/>
              <a:t>органи</a:t>
            </a:r>
            <a:r>
              <a:rPr lang="ru-RU" sz="2400" dirty="0"/>
              <a:t> </a:t>
            </a:r>
            <a:r>
              <a:rPr lang="ru-RU" sz="2400" dirty="0" err="1"/>
              <a:t>самоорганізації</a:t>
            </a:r>
            <a:r>
              <a:rPr lang="ru-RU" sz="2400" dirty="0"/>
              <a:t> </a:t>
            </a:r>
            <a:r>
              <a:rPr lang="ru-RU" sz="2400" dirty="0" err="1"/>
              <a:t>населення</a:t>
            </a:r>
            <a:r>
              <a:rPr lang="ru-RU" sz="2400" dirty="0"/>
              <a:t> за </a:t>
            </a:r>
            <a:r>
              <a:rPr lang="ru-RU" sz="2400" dirty="0" err="1"/>
              <a:t>місцем</a:t>
            </a:r>
            <a:r>
              <a:rPr lang="ru-RU" sz="2400" dirty="0"/>
              <a:t> </a:t>
            </a:r>
            <a:r>
              <a:rPr lang="ru-RU" sz="2400" dirty="0" err="1"/>
              <a:t>проживання</a:t>
            </a:r>
            <a:r>
              <a:rPr lang="ru-RU" sz="2400" dirty="0"/>
              <a:t> (</a:t>
            </a:r>
            <a:r>
              <a:rPr lang="ru-RU" sz="2400" dirty="0" err="1"/>
              <a:t>будинкові</a:t>
            </a:r>
            <a:r>
              <a:rPr lang="ru-RU" sz="2400" dirty="0"/>
              <a:t>, </a:t>
            </a:r>
            <a:r>
              <a:rPr lang="ru-RU" sz="2400" dirty="0" err="1"/>
              <a:t>вуличні</a:t>
            </a:r>
            <a:r>
              <a:rPr lang="ru-RU" sz="2400" dirty="0"/>
              <a:t>, </a:t>
            </a:r>
            <a:r>
              <a:rPr lang="ru-RU" sz="2400" dirty="0" err="1"/>
              <a:t>квартальні</a:t>
            </a:r>
            <a:r>
              <a:rPr lang="ru-RU" sz="2400" dirty="0"/>
              <a:t> ради </a:t>
            </a:r>
            <a:r>
              <a:rPr lang="ru-RU" sz="2400" dirty="0" err="1"/>
              <a:t>чи</a:t>
            </a:r>
            <a:r>
              <a:rPr lang="ru-RU" sz="2400" dirty="0"/>
              <a:t> </a:t>
            </a:r>
            <a:r>
              <a:rPr lang="ru-RU" sz="2400" dirty="0" err="1"/>
              <a:t>комітети</a:t>
            </a:r>
            <a:r>
              <a:rPr lang="ru-RU" sz="2400" dirty="0"/>
              <a:t> </a:t>
            </a:r>
            <a:r>
              <a:rPr lang="ru-RU" sz="2400" dirty="0" err="1"/>
              <a:t>громадського</a:t>
            </a:r>
            <a:r>
              <a:rPr lang="ru-RU" sz="2400" dirty="0"/>
              <a:t> </a:t>
            </a:r>
            <a:r>
              <a:rPr lang="ru-RU" sz="2400" dirty="0" err="1"/>
              <a:t>самоврядування</a:t>
            </a:r>
            <a:r>
              <a:rPr lang="ru-RU" sz="2400" dirty="0"/>
              <a:t>);</a:t>
            </a:r>
          </a:p>
          <a:p>
            <a:r>
              <a:rPr lang="ru-RU" sz="2400" dirty="0" err="1"/>
              <a:t>форми</a:t>
            </a:r>
            <a:r>
              <a:rPr lang="ru-RU" sz="2400" dirty="0"/>
              <a:t> </a:t>
            </a:r>
            <a:r>
              <a:rPr lang="ru-RU" sz="2400" dirty="0" err="1"/>
              <a:t>безпосередньої</a:t>
            </a:r>
            <a:r>
              <a:rPr lang="ru-RU" sz="2400" dirty="0"/>
              <a:t> </a:t>
            </a:r>
            <a:r>
              <a:rPr lang="ru-RU" sz="2400" dirty="0" err="1"/>
              <a:t>місцевої</a:t>
            </a:r>
            <a:r>
              <a:rPr lang="ru-RU" sz="2400" dirty="0"/>
              <a:t> </a:t>
            </a:r>
            <a:r>
              <a:rPr lang="ru-RU" sz="2400" dirty="0" err="1"/>
              <a:t>демократії</a:t>
            </a:r>
            <a:r>
              <a:rPr lang="ru-RU" sz="2400" dirty="0"/>
              <a:t>, </a:t>
            </a:r>
            <a:r>
              <a:rPr lang="ru-RU" sz="2400" dirty="0" err="1"/>
              <a:t>що</a:t>
            </a:r>
            <a:r>
              <a:rPr lang="ru-RU" sz="2400" dirty="0"/>
              <a:t> </a:t>
            </a:r>
            <a:r>
              <a:rPr lang="ru-RU" sz="2400" dirty="0" err="1"/>
              <a:t>використовується</a:t>
            </a:r>
            <a:r>
              <a:rPr lang="ru-RU" sz="2400" dirty="0"/>
              <a:t> </a:t>
            </a:r>
            <a:r>
              <a:rPr lang="ru-RU" sz="2400" dirty="0" err="1"/>
              <a:t>територіальною</a:t>
            </a:r>
            <a:r>
              <a:rPr lang="ru-RU" sz="2400" dirty="0"/>
              <a:t> громадою як </a:t>
            </a:r>
            <a:r>
              <a:rPr lang="ru-RU" sz="2400" dirty="0" err="1"/>
              <a:t>первинним</a:t>
            </a:r>
            <a:r>
              <a:rPr lang="ru-RU" sz="2400" dirty="0"/>
              <a:t> </a:t>
            </a:r>
            <a:r>
              <a:rPr lang="ru-RU" sz="2400" dirty="0" err="1"/>
              <a:t>суб’єктом</a:t>
            </a:r>
            <a:r>
              <a:rPr lang="ru-RU" sz="2400" dirty="0"/>
              <a:t> МС (</a:t>
            </a:r>
            <a:r>
              <a:rPr lang="ru-RU" sz="2400" dirty="0" err="1"/>
              <a:t>вибори</a:t>
            </a:r>
            <a:r>
              <a:rPr lang="ru-RU" sz="2400" dirty="0"/>
              <a:t>, </a:t>
            </a:r>
            <a:r>
              <a:rPr lang="ru-RU" sz="2400" dirty="0" err="1"/>
              <a:t>референдуми</a:t>
            </a:r>
            <a:r>
              <a:rPr lang="ru-RU" sz="2400" dirty="0"/>
              <a:t>, </a:t>
            </a:r>
            <a:r>
              <a:rPr lang="ru-RU" sz="2400" dirty="0" err="1"/>
              <a:t>слухання</a:t>
            </a:r>
            <a:r>
              <a:rPr lang="ru-RU" sz="2400" dirty="0"/>
              <a:t>). </a:t>
            </a:r>
          </a:p>
        </p:txBody>
      </p:sp>
    </p:spTree>
    <p:extLst>
      <p:ext uri="{BB962C8B-B14F-4D97-AF65-F5344CB8AC3E}">
        <p14:creationId xmlns:p14="http://schemas.microsoft.com/office/powerpoint/2010/main" val="36060176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B399FF-C48C-4883-9006-3F82A9748690}"/>
              </a:ext>
            </a:extLst>
          </p:cNvPr>
          <p:cNvSpPr>
            <a:spLocks noGrp="1"/>
          </p:cNvSpPr>
          <p:nvPr>
            <p:ph type="title"/>
          </p:nvPr>
        </p:nvSpPr>
        <p:spPr>
          <a:xfrm>
            <a:off x="838200" y="179387"/>
            <a:ext cx="10515600" cy="501650"/>
          </a:xfrm>
        </p:spPr>
        <p:txBody>
          <a:bodyPr>
            <a:normAutofit/>
          </a:bodyPr>
          <a:lstStyle/>
          <a:p>
            <a:pPr algn="ctr"/>
            <a:r>
              <a:rPr lang="uk-UA" sz="2800" b="1" dirty="0" err="1">
                <a:latin typeface="+mn-lt"/>
              </a:rPr>
              <a:t>Суб</a:t>
            </a:r>
            <a:r>
              <a:rPr lang="en-US" sz="2800" b="1" dirty="0">
                <a:latin typeface="+mn-lt"/>
              </a:rPr>
              <a:t>’</a:t>
            </a:r>
            <a:r>
              <a:rPr lang="uk-UA" sz="2800" b="1" dirty="0" err="1">
                <a:latin typeface="+mn-lt"/>
              </a:rPr>
              <a:t>єкти</a:t>
            </a:r>
            <a:r>
              <a:rPr lang="uk-UA" sz="2800" b="1" dirty="0">
                <a:latin typeface="+mn-lt"/>
              </a:rPr>
              <a:t> правових відносин МС</a:t>
            </a:r>
            <a:endParaRPr lang="ru-RU" sz="2800" b="1" dirty="0">
              <a:latin typeface="+mn-lt"/>
            </a:endParaRPr>
          </a:p>
        </p:txBody>
      </p:sp>
      <p:sp>
        <p:nvSpPr>
          <p:cNvPr id="3" name="Объект 2">
            <a:extLst>
              <a:ext uri="{FF2B5EF4-FFF2-40B4-BE49-F238E27FC236}">
                <a16:creationId xmlns:a16="http://schemas.microsoft.com/office/drawing/2014/main" id="{5E967213-CB4A-4874-9725-AF21A05E6313}"/>
              </a:ext>
            </a:extLst>
          </p:cNvPr>
          <p:cNvSpPr>
            <a:spLocks noGrp="1"/>
          </p:cNvSpPr>
          <p:nvPr>
            <p:ph idx="1"/>
          </p:nvPr>
        </p:nvSpPr>
        <p:spPr>
          <a:xfrm>
            <a:off x="161925" y="1381125"/>
            <a:ext cx="11849100" cy="5297488"/>
          </a:xfrm>
        </p:spPr>
        <p:txBody>
          <a:bodyPr>
            <a:normAutofit/>
          </a:bodyPr>
          <a:lstStyle/>
          <a:p>
            <a:r>
              <a:rPr lang="ru-RU" sz="2200" dirty="0" err="1"/>
              <a:t>Ті</a:t>
            </a:r>
            <a:r>
              <a:rPr lang="ru-RU" sz="2200" dirty="0"/>
              <a:t>, </a:t>
            </a:r>
            <a:r>
              <a:rPr lang="ru-RU" sz="2200" dirty="0" err="1"/>
              <a:t>хто</a:t>
            </a:r>
            <a:r>
              <a:rPr lang="ru-RU" sz="2200" dirty="0"/>
              <a:t> </a:t>
            </a:r>
            <a:r>
              <a:rPr lang="ru-RU" sz="2200" dirty="0" err="1"/>
              <a:t>наділений</a:t>
            </a:r>
            <a:r>
              <a:rPr lang="ru-RU" sz="2200" dirty="0"/>
              <a:t> правом </a:t>
            </a:r>
            <a:r>
              <a:rPr lang="ru-RU" sz="2200" dirty="0" err="1"/>
              <a:t>ухвалювати</a:t>
            </a:r>
            <a:r>
              <a:rPr lang="ru-RU" sz="2200" dirty="0"/>
              <a:t> </a:t>
            </a:r>
            <a:r>
              <a:rPr lang="ru-RU" sz="2200" dirty="0" err="1"/>
              <a:t>рішення</a:t>
            </a:r>
            <a:r>
              <a:rPr lang="ru-RU" sz="2200" dirty="0"/>
              <a:t> (</a:t>
            </a:r>
            <a:r>
              <a:rPr lang="ru-RU" sz="2200" dirty="0" err="1"/>
              <a:t>або</a:t>
            </a:r>
            <a:r>
              <a:rPr lang="ru-RU" sz="2200" dirty="0"/>
              <a:t> </a:t>
            </a:r>
            <a:r>
              <a:rPr lang="ru-RU" sz="2200" dirty="0" err="1"/>
              <a:t>брати</a:t>
            </a:r>
            <a:r>
              <a:rPr lang="ru-RU" sz="2200" dirty="0"/>
              <a:t> участь в </a:t>
            </a:r>
            <a:r>
              <a:rPr lang="ru-RU" sz="2200" dirty="0" err="1"/>
              <a:t>ухваленні</a:t>
            </a:r>
            <a:r>
              <a:rPr lang="ru-RU" sz="2200" dirty="0"/>
              <a:t> </a:t>
            </a:r>
            <a:r>
              <a:rPr lang="ru-RU" sz="2200" dirty="0" err="1"/>
              <a:t>рішень</a:t>
            </a:r>
            <a:r>
              <a:rPr lang="ru-RU" sz="2200" dirty="0"/>
              <a:t>) з </a:t>
            </a:r>
            <a:r>
              <a:rPr lang="ru-RU" sz="2200" dirty="0" err="1"/>
              <a:t>питань</a:t>
            </a:r>
            <a:r>
              <a:rPr lang="ru-RU" sz="2200" dirty="0"/>
              <a:t> </a:t>
            </a:r>
            <a:r>
              <a:rPr lang="ru-RU" sz="2200" dirty="0" err="1"/>
              <a:t>місцевого</a:t>
            </a:r>
            <a:r>
              <a:rPr lang="ru-RU" sz="2200" dirty="0"/>
              <a:t> </a:t>
            </a:r>
            <a:r>
              <a:rPr lang="ru-RU" sz="2200" dirty="0" err="1"/>
              <a:t>значення</a:t>
            </a:r>
            <a:r>
              <a:rPr lang="ru-RU" sz="2200" dirty="0"/>
              <a:t> – </a:t>
            </a:r>
            <a:r>
              <a:rPr lang="ru-RU" sz="2200" dirty="0" err="1"/>
              <a:t>територіальні</a:t>
            </a:r>
            <a:r>
              <a:rPr lang="ru-RU" sz="2200" dirty="0"/>
              <a:t> </a:t>
            </a:r>
            <a:r>
              <a:rPr lang="ru-RU" sz="2200" dirty="0" err="1"/>
              <a:t>громади</a:t>
            </a:r>
            <a:r>
              <a:rPr lang="ru-RU" sz="2200" dirty="0"/>
              <a:t> як </a:t>
            </a:r>
            <a:r>
              <a:rPr lang="ru-RU" sz="2200" dirty="0" err="1"/>
              <a:t>первинні</a:t>
            </a:r>
            <a:r>
              <a:rPr lang="ru-RU" sz="2200" dirty="0"/>
              <a:t> </a:t>
            </a:r>
            <a:r>
              <a:rPr lang="ru-RU" sz="2200" dirty="0" err="1"/>
              <a:t>суб’єкти</a:t>
            </a:r>
            <a:r>
              <a:rPr lang="ru-RU" sz="2200" dirty="0"/>
              <a:t> МС; </a:t>
            </a:r>
            <a:r>
              <a:rPr lang="ru-RU" sz="2200" dirty="0" err="1"/>
              <a:t>виборні</a:t>
            </a:r>
            <a:r>
              <a:rPr lang="ru-RU" sz="2200" dirty="0"/>
              <a:t> </a:t>
            </a:r>
            <a:r>
              <a:rPr lang="ru-RU" sz="2200" dirty="0" err="1"/>
              <a:t>органи</a:t>
            </a:r>
            <a:r>
              <a:rPr lang="ru-RU" sz="2200" dirty="0"/>
              <a:t> та </a:t>
            </a:r>
            <a:r>
              <a:rPr lang="ru-RU" sz="2200" dirty="0" err="1"/>
              <a:t>посадові</a:t>
            </a:r>
            <a:r>
              <a:rPr lang="ru-RU" sz="2200" dirty="0"/>
              <a:t> особи МС; </a:t>
            </a:r>
            <a:r>
              <a:rPr lang="ru-RU" sz="2200" dirty="0" err="1"/>
              <a:t>голови</a:t>
            </a:r>
            <a:r>
              <a:rPr lang="ru-RU" sz="2200" dirty="0"/>
              <a:t> </a:t>
            </a:r>
            <a:r>
              <a:rPr lang="ru-RU" sz="2200" dirty="0" err="1"/>
              <a:t>самоврядних</a:t>
            </a:r>
            <a:r>
              <a:rPr lang="ru-RU" sz="2200" dirty="0"/>
              <a:t> </a:t>
            </a:r>
            <a:r>
              <a:rPr lang="ru-RU" sz="2200" dirty="0" err="1"/>
              <a:t>територіальних</a:t>
            </a:r>
            <a:r>
              <a:rPr lang="ru-RU" sz="2200" dirty="0"/>
              <a:t> </a:t>
            </a:r>
            <a:r>
              <a:rPr lang="ru-RU" sz="2200" dirty="0" err="1"/>
              <a:t>утворень</a:t>
            </a:r>
            <a:r>
              <a:rPr lang="ru-RU" sz="2200" dirty="0"/>
              <a:t> і </a:t>
            </a:r>
            <a:r>
              <a:rPr lang="ru-RU" sz="2200" dirty="0" err="1"/>
              <a:t>голови</a:t>
            </a:r>
            <a:r>
              <a:rPr lang="ru-RU" sz="2200" dirty="0"/>
              <a:t> </a:t>
            </a:r>
            <a:r>
              <a:rPr lang="ru-RU" sz="2200" dirty="0" err="1"/>
              <a:t>районних</a:t>
            </a:r>
            <a:r>
              <a:rPr lang="ru-RU" sz="2200" dirty="0"/>
              <a:t>, </a:t>
            </a:r>
            <a:r>
              <a:rPr lang="ru-RU" sz="2200" dirty="0" err="1"/>
              <a:t>обласних</a:t>
            </a:r>
            <a:r>
              <a:rPr lang="ru-RU" sz="2200" dirty="0"/>
              <a:t>, </a:t>
            </a:r>
            <a:r>
              <a:rPr lang="ru-RU" sz="2200" dirty="0" err="1"/>
              <a:t>районних</a:t>
            </a:r>
            <a:r>
              <a:rPr lang="ru-RU" sz="2200" dirty="0"/>
              <a:t> у </a:t>
            </a:r>
            <a:r>
              <a:rPr lang="ru-RU" sz="2200" dirty="0" err="1"/>
              <a:t>містах</a:t>
            </a:r>
            <a:r>
              <a:rPr lang="ru-RU" sz="2200" dirty="0"/>
              <a:t> рад. </a:t>
            </a:r>
          </a:p>
          <a:p>
            <a:r>
              <a:rPr lang="ru-RU" sz="2200" dirty="0" err="1"/>
              <a:t>Ті</a:t>
            </a:r>
            <a:r>
              <a:rPr lang="ru-RU" sz="2200" dirty="0"/>
              <a:t>, </a:t>
            </a:r>
            <a:r>
              <a:rPr lang="ru-RU" sz="2200" dirty="0" err="1"/>
              <a:t>хто</a:t>
            </a:r>
            <a:r>
              <a:rPr lang="ru-RU" sz="2200" dirty="0"/>
              <a:t> в </a:t>
            </a:r>
            <a:r>
              <a:rPr lang="ru-RU" sz="2200" dirty="0" err="1"/>
              <a:t>тій</a:t>
            </a:r>
            <a:r>
              <a:rPr lang="ru-RU" sz="2200" dirty="0"/>
              <a:t> </a:t>
            </a:r>
            <a:r>
              <a:rPr lang="ru-RU" sz="2200" dirty="0" err="1"/>
              <a:t>чи</a:t>
            </a:r>
            <a:r>
              <a:rPr lang="ru-RU" sz="2200" dirty="0"/>
              <a:t> </a:t>
            </a:r>
            <a:r>
              <a:rPr lang="ru-RU" sz="2200" dirty="0" err="1"/>
              <a:t>іншій</a:t>
            </a:r>
            <a:r>
              <a:rPr lang="ru-RU" sz="2200" dirty="0"/>
              <a:t> </a:t>
            </a:r>
            <a:r>
              <a:rPr lang="ru-RU" sz="2200" dirty="0" err="1"/>
              <a:t>формі</a:t>
            </a:r>
            <a:r>
              <a:rPr lang="ru-RU" sz="2200" dirty="0"/>
              <a:t> </a:t>
            </a:r>
            <a:r>
              <a:rPr lang="ru-RU" sz="2200" dirty="0" err="1"/>
              <a:t>сприяють</a:t>
            </a:r>
            <a:r>
              <a:rPr lang="ru-RU" sz="2200" dirty="0"/>
              <a:t> </a:t>
            </a:r>
            <a:r>
              <a:rPr lang="ru-RU" sz="2200" dirty="0" err="1"/>
              <a:t>здійсненню</a:t>
            </a:r>
            <a:r>
              <a:rPr lang="ru-RU" sz="2200" dirty="0"/>
              <a:t> МС, </a:t>
            </a:r>
            <a:r>
              <a:rPr lang="ru-RU" sz="2200" dirty="0" err="1"/>
              <a:t>взаємодіють</a:t>
            </a:r>
            <a:r>
              <a:rPr lang="ru-RU" sz="2200" dirty="0"/>
              <a:t> </a:t>
            </a:r>
            <a:r>
              <a:rPr lang="ru-RU" sz="2200" dirty="0" err="1"/>
              <a:t>із</a:t>
            </a:r>
            <a:r>
              <a:rPr lang="ru-RU" sz="2200" dirty="0"/>
              <a:t> </a:t>
            </a:r>
            <a:r>
              <a:rPr lang="ru-RU" sz="2200" dirty="0" err="1"/>
              <a:t>суб’єктами</a:t>
            </a:r>
            <a:r>
              <a:rPr lang="ru-RU" sz="2200" dirty="0"/>
              <a:t> </a:t>
            </a:r>
            <a:r>
              <a:rPr lang="ru-RU" sz="2200" dirty="0" err="1"/>
              <a:t>першої</a:t>
            </a:r>
            <a:r>
              <a:rPr lang="ru-RU" sz="2200" dirty="0"/>
              <a:t> </a:t>
            </a:r>
            <a:r>
              <a:rPr lang="ru-RU" sz="2200" dirty="0" err="1"/>
              <a:t>групи</a:t>
            </a:r>
            <a:r>
              <a:rPr lang="ru-RU" sz="2200" dirty="0"/>
              <a:t> з </a:t>
            </a:r>
            <a:r>
              <a:rPr lang="ru-RU" sz="2200" dirty="0" err="1"/>
              <a:t>різних</a:t>
            </a:r>
            <a:r>
              <a:rPr lang="ru-RU" sz="2200" dirty="0"/>
              <a:t> </a:t>
            </a:r>
            <a:r>
              <a:rPr lang="ru-RU" sz="2200" dirty="0" err="1"/>
              <a:t>аспектів</a:t>
            </a:r>
            <a:r>
              <a:rPr lang="ru-RU" sz="2200" dirty="0"/>
              <a:t>, </a:t>
            </a:r>
            <a:r>
              <a:rPr lang="ru-RU" sz="2200" dirty="0" err="1"/>
              <a:t>що</a:t>
            </a:r>
            <a:r>
              <a:rPr lang="ru-RU" sz="2200" dirty="0"/>
              <a:t> </a:t>
            </a:r>
            <a:r>
              <a:rPr lang="ru-RU" sz="2200" dirty="0" err="1"/>
              <a:t>зачіпають</a:t>
            </a:r>
            <a:r>
              <a:rPr lang="ru-RU" sz="2200" dirty="0"/>
              <a:t> права та </a:t>
            </a:r>
            <a:r>
              <a:rPr lang="ru-RU" sz="2200" dirty="0" err="1"/>
              <a:t>інтереси</a:t>
            </a:r>
            <a:r>
              <a:rPr lang="ru-RU" sz="2200" dirty="0"/>
              <a:t> </a:t>
            </a:r>
            <a:r>
              <a:rPr lang="ru-RU" sz="2200" dirty="0" err="1"/>
              <a:t>самоврядних</a:t>
            </a:r>
            <a:r>
              <a:rPr lang="ru-RU" sz="2200" dirty="0"/>
              <a:t> </a:t>
            </a:r>
            <a:r>
              <a:rPr lang="ru-RU" sz="2200" dirty="0" err="1"/>
              <a:t>територіальних</a:t>
            </a:r>
            <a:r>
              <a:rPr lang="ru-RU" sz="2200" dirty="0"/>
              <a:t> </a:t>
            </a:r>
            <a:r>
              <a:rPr lang="ru-RU" sz="2200" dirty="0" err="1"/>
              <a:t>утворень</a:t>
            </a:r>
            <a:r>
              <a:rPr lang="ru-RU" sz="2200" dirty="0"/>
              <a:t> – </a:t>
            </a:r>
            <a:r>
              <a:rPr lang="ru-RU" sz="2200" dirty="0" err="1"/>
              <a:t>державні</a:t>
            </a:r>
            <a:r>
              <a:rPr lang="ru-RU" sz="2200" dirty="0"/>
              <a:t> </a:t>
            </a:r>
            <a:r>
              <a:rPr lang="ru-RU" sz="2200" dirty="0" err="1"/>
              <a:t>органи</a:t>
            </a:r>
            <a:r>
              <a:rPr lang="ru-RU" sz="2200" dirty="0"/>
              <a:t>, </a:t>
            </a:r>
            <a:r>
              <a:rPr lang="ru-RU" sz="2200" dirty="0" err="1"/>
              <a:t>органи</a:t>
            </a:r>
            <a:r>
              <a:rPr lang="ru-RU" sz="2200" dirty="0"/>
              <a:t> </a:t>
            </a:r>
            <a:r>
              <a:rPr lang="ru-RU" sz="2200" dirty="0" err="1"/>
              <a:t>самоорганізації</a:t>
            </a:r>
            <a:r>
              <a:rPr lang="ru-RU" sz="2200" dirty="0"/>
              <a:t> </a:t>
            </a:r>
            <a:r>
              <a:rPr lang="ru-RU" sz="2200" dirty="0" err="1"/>
              <a:t>населення</a:t>
            </a:r>
            <a:r>
              <a:rPr lang="ru-RU" sz="2200" dirty="0"/>
              <a:t>, </a:t>
            </a:r>
            <a:r>
              <a:rPr lang="ru-RU" sz="2200" dirty="0" err="1"/>
              <a:t>асоціації</a:t>
            </a:r>
            <a:r>
              <a:rPr lang="ru-RU" sz="2200" dirty="0"/>
              <a:t> та </a:t>
            </a:r>
            <a:r>
              <a:rPr lang="ru-RU" sz="2200" dirty="0" err="1"/>
              <a:t>спілки</a:t>
            </a:r>
            <a:r>
              <a:rPr lang="ru-RU" sz="2200" dirty="0"/>
              <a:t> </a:t>
            </a:r>
            <a:r>
              <a:rPr lang="ru-RU" sz="2200" dirty="0" err="1"/>
              <a:t>самоврядних</a:t>
            </a:r>
            <a:r>
              <a:rPr lang="ru-RU" sz="2200" dirty="0"/>
              <a:t> </a:t>
            </a:r>
            <a:r>
              <a:rPr lang="ru-RU" sz="2200" dirty="0" err="1"/>
              <a:t>територіальних</a:t>
            </a:r>
            <a:r>
              <a:rPr lang="ru-RU" sz="2200" dirty="0"/>
              <a:t> </a:t>
            </a:r>
            <a:r>
              <a:rPr lang="ru-RU" sz="2200" dirty="0" err="1"/>
              <a:t>утворень</a:t>
            </a:r>
            <a:r>
              <a:rPr lang="ru-RU" sz="2200" dirty="0"/>
              <a:t> та </a:t>
            </a:r>
            <a:r>
              <a:rPr lang="ru-RU" sz="2200" dirty="0" err="1"/>
              <a:t>їх</a:t>
            </a:r>
            <a:r>
              <a:rPr lang="ru-RU" sz="2200" dirty="0"/>
              <a:t> </a:t>
            </a:r>
            <a:r>
              <a:rPr lang="ru-RU" sz="2200" dirty="0" err="1"/>
              <a:t>правомочних</a:t>
            </a:r>
            <a:r>
              <a:rPr lang="ru-RU" sz="2200" dirty="0"/>
              <a:t> </a:t>
            </a:r>
            <a:r>
              <a:rPr lang="ru-RU" sz="2200" dirty="0" err="1"/>
              <a:t>представників</a:t>
            </a:r>
            <a:r>
              <a:rPr lang="ru-RU" sz="2200" dirty="0"/>
              <a:t> (</a:t>
            </a:r>
            <a:r>
              <a:rPr lang="ru-RU" sz="2200" dirty="0" err="1"/>
              <a:t>місцевих</a:t>
            </a:r>
            <a:r>
              <a:rPr lang="ru-RU" sz="2200" dirty="0"/>
              <a:t> рад </a:t>
            </a:r>
            <a:r>
              <a:rPr lang="ru-RU" sz="2200" dirty="0" err="1"/>
              <a:t>чи</a:t>
            </a:r>
            <a:r>
              <a:rPr lang="ru-RU" sz="2200" dirty="0"/>
              <a:t> </a:t>
            </a:r>
            <a:r>
              <a:rPr lang="ru-RU" sz="2200" dirty="0" err="1"/>
              <a:t>голів</a:t>
            </a:r>
            <a:r>
              <a:rPr lang="ru-RU" sz="2200" dirty="0"/>
              <a:t> </a:t>
            </a:r>
            <a:r>
              <a:rPr lang="ru-RU" sz="2200" dirty="0" err="1"/>
              <a:t>сіл</a:t>
            </a:r>
            <a:r>
              <a:rPr lang="ru-RU" sz="2200" dirty="0"/>
              <a:t>, селищ, </a:t>
            </a:r>
            <a:r>
              <a:rPr lang="ru-RU" sz="2200" dirty="0" err="1"/>
              <a:t>міст</a:t>
            </a:r>
            <a:r>
              <a:rPr lang="ru-RU" sz="2200" dirty="0"/>
              <a:t>), </a:t>
            </a:r>
            <a:r>
              <a:rPr lang="ru-RU" sz="2200" dirty="0" err="1"/>
              <a:t>громадські</a:t>
            </a:r>
            <a:r>
              <a:rPr lang="ru-RU" sz="2200" dirty="0"/>
              <a:t> </a:t>
            </a:r>
            <a:r>
              <a:rPr lang="ru-RU" sz="2200" dirty="0" err="1"/>
              <a:t>об’єднання</a:t>
            </a:r>
            <a:r>
              <a:rPr lang="ru-RU" sz="2200" dirty="0"/>
              <a:t>, </a:t>
            </a:r>
            <a:r>
              <a:rPr lang="ru-RU" sz="2200" dirty="0" err="1"/>
              <a:t>діючі</a:t>
            </a:r>
            <a:r>
              <a:rPr lang="ru-RU" sz="2200" dirty="0"/>
              <a:t> на </a:t>
            </a:r>
            <a:r>
              <a:rPr lang="ru-RU" sz="2200" dirty="0" err="1"/>
              <a:t>території</a:t>
            </a:r>
            <a:r>
              <a:rPr lang="ru-RU" sz="2200" dirty="0"/>
              <a:t> </a:t>
            </a:r>
            <a:r>
              <a:rPr lang="ru-RU" sz="2200" dirty="0" err="1"/>
              <a:t>самоврядних</a:t>
            </a:r>
            <a:r>
              <a:rPr lang="ru-RU" sz="2200" dirty="0"/>
              <a:t> </a:t>
            </a:r>
            <a:r>
              <a:rPr lang="ru-RU" sz="2200" dirty="0" err="1"/>
              <a:t>утворень</a:t>
            </a:r>
            <a:r>
              <a:rPr lang="ru-RU" sz="2200" dirty="0"/>
              <a:t> </a:t>
            </a:r>
            <a:r>
              <a:rPr lang="ru-RU" sz="2200" dirty="0" err="1"/>
              <a:t>підприємства</a:t>
            </a:r>
            <a:r>
              <a:rPr lang="ru-RU" sz="2200" dirty="0"/>
              <a:t>, установи та </a:t>
            </a:r>
            <a:r>
              <a:rPr lang="ru-RU" sz="2200" dirty="0" err="1"/>
              <a:t>організації</a:t>
            </a:r>
            <a:r>
              <a:rPr lang="ru-RU" sz="2200" dirty="0"/>
              <a:t>, </a:t>
            </a:r>
            <a:r>
              <a:rPr lang="ru-RU" sz="2200" dirty="0" err="1"/>
              <a:t>асоціації</a:t>
            </a:r>
            <a:r>
              <a:rPr lang="ru-RU" sz="2200" dirty="0"/>
              <a:t> (</a:t>
            </a:r>
            <a:r>
              <a:rPr lang="ru-RU" sz="2200" dirty="0" err="1"/>
              <a:t>Конгрес</a:t>
            </a:r>
            <a:r>
              <a:rPr lang="ru-RU" sz="2200" dirty="0"/>
              <a:t> </a:t>
            </a:r>
            <a:r>
              <a:rPr lang="ru-RU" sz="2200" dirty="0" err="1"/>
              <a:t>регіональних</a:t>
            </a:r>
            <a:r>
              <a:rPr lang="ru-RU" sz="2200" dirty="0"/>
              <a:t> </a:t>
            </a:r>
            <a:r>
              <a:rPr lang="ru-RU" sz="2200" dirty="0" err="1"/>
              <a:t>влад</a:t>
            </a:r>
            <a:r>
              <a:rPr lang="ru-RU" sz="2200" dirty="0"/>
              <a:t>, </a:t>
            </a:r>
            <a:r>
              <a:rPr lang="ru-RU" sz="2200" dirty="0" err="1"/>
              <a:t>Асоціація</a:t>
            </a:r>
            <a:r>
              <a:rPr lang="ru-RU" sz="2200" dirty="0"/>
              <a:t> </a:t>
            </a:r>
            <a:r>
              <a:rPr lang="ru-RU" sz="2200" dirty="0" err="1"/>
              <a:t>міст</a:t>
            </a:r>
            <a:r>
              <a:rPr lang="ru-RU" sz="2200" dirty="0"/>
              <a:t> </a:t>
            </a:r>
            <a:r>
              <a:rPr lang="ru-RU" sz="2200" dirty="0" err="1"/>
              <a:t>України</a:t>
            </a:r>
            <a:r>
              <a:rPr lang="ru-RU" sz="2200" dirty="0"/>
              <a:t>, </a:t>
            </a:r>
            <a:r>
              <a:rPr lang="ru-RU" sz="2200" dirty="0" err="1"/>
              <a:t>Ліга</a:t>
            </a:r>
            <a:r>
              <a:rPr lang="ru-RU" sz="2200" dirty="0"/>
              <a:t> </a:t>
            </a:r>
            <a:r>
              <a:rPr lang="ru-RU" sz="2200" dirty="0" err="1"/>
              <a:t>історичних</a:t>
            </a:r>
            <a:r>
              <a:rPr lang="ru-RU" sz="2200" dirty="0"/>
              <a:t> </a:t>
            </a:r>
            <a:r>
              <a:rPr lang="ru-RU" sz="2200" dirty="0" err="1"/>
              <a:t>міст</a:t>
            </a:r>
            <a:r>
              <a:rPr lang="ru-RU" sz="2200" dirty="0"/>
              <a:t> </a:t>
            </a:r>
            <a:r>
              <a:rPr lang="ru-RU" sz="2200" dirty="0" err="1"/>
              <a:t>тощо</a:t>
            </a:r>
            <a:r>
              <a:rPr lang="ru-RU" sz="2200" dirty="0"/>
              <a:t>)</a:t>
            </a:r>
            <a:r>
              <a:rPr lang="uk-UA" sz="2200" dirty="0"/>
              <a:t>, міжнародні організації</a:t>
            </a:r>
            <a:r>
              <a:rPr lang="ru-RU" sz="2200" dirty="0"/>
              <a:t>.</a:t>
            </a:r>
          </a:p>
        </p:txBody>
      </p:sp>
    </p:spTree>
    <p:extLst>
      <p:ext uri="{BB962C8B-B14F-4D97-AF65-F5344CB8AC3E}">
        <p14:creationId xmlns:p14="http://schemas.microsoft.com/office/powerpoint/2010/main" val="22742638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6A270D-634A-40B1-B7F9-CA3F3B8ADDCD}"/>
              </a:ext>
            </a:extLst>
          </p:cNvPr>
          <p:cNvSpPr>
            <a:spLocks noGrp="1"/>
          </p:cNvSpPr>
          <p:nvPr>
            <p:ph type="title"/>
          </p:nvPr>
        </p:nvSpPr>
        <p:spPr>
          <a:xfrm>
            <a:off x="838200" y="193675"/>
            <a:ext cx="10515600" cy="396875"/>
          </a:xfrm>
        </p:spPr>
        <p:txBody>
          <a:bodyPr>
            <a:normAutofit fontScale="90000"/>
          </a:bodyPr>
          <a:lstStyle/>
          <a:p>
            <a:pPr algn="ctr"/>
            <a:r>
              <a:rPr lang="uk-UA" sz="2800" b="1" dirty="0">
                <a:latin typeface="+mn-lt"/>
              </a:rPr>
              <a:t>Система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2E37F3B0-6629-49CF-908D-CA895F0F04F8}"/>
              </a:ext>
            </a:extLst>
          </p:cNvPr>
          <p:cNvSpPr>
            <a:spLocks noGrp="1"/>
          </p:cNvSpPr>
          <p:nvPr>
            <p:ph idx="1"/>
          </p:nvPr>
        </p:nvSpPr>
        <p:spPr>
          <a:xfrm>
            <a:off x="152399" y="790576"/>
            <a:ext cx="11820525" cy="6067424"/>
          </a:xfrm>
        </p:spPr>
        <p:txBody>
          <a:bodyPr>
            <a:normAutofit/>
          </a:bodyPr>
          <a:lstStyle/>
          <a:p>
            <a:pPr marL="0" indent="0">
              <a:buNone/>
            </a:pPr>
            <a:r>
              <a:rPr lang="ru-RU" sz="2400" b="1" dirty="0"/>
              <a:t>1. </a:t>
            </a:r>
            <a:r>
              <a:rPr lang="ru-RU" sz="2400" b="1" dirty="0" err="1"/>
              <a:t>Територіальна</a:t>
            </a:r>
            <a:r>
              <a:rPr lang="ru-RU" sz="2400" b="1" dirty="0"/>
              <a:t> громада </a:t>
            </a:r>
            <a:r>
              <a:rPr lang="ru-RU" sz="2400" dirty="0"/>
              <a:t>(села, селища, </a:t>
            </a:r>
            <a:r>
              <a:rPr lang="ru-RU" sz="2400" dirty="0" err="1"/>
              <a:t>міста</a:t>
            </a:r>
            <a:r>
              <a:rPr lang="ru-RU" sz="2400" dirty="0"/>
              <a:t>, ОТГ)</a:t>
            </a:r>
            <a:r>
              <a:rPr lang="ru-RU" sz="2400" b="1" dirty="0"/>
              <a:t>.</a:t>
            </a:r>
          </a:p>
          <a:p>
            <a:pPr marL="0" indent="0">
              <a:buNone/>
            </a:pPr>
            <a:r>
              <a:rPr lang="ru-RU" sz="2400" b="1" dirty="0"/>
              <a:t>2. </a:t>
            </a:r>
            <a:r>
              <a:rPr lang="ru-RU" sz="2400" b="1" dirty="0" err="1"/>
              <a:t>Органи</a:t>
            </a:r>
            <a:r>
              <a:rPr lang="ru-RU" sz="2400" b="1" dirty="0"/>
              <a:t> </a:t>
            </a:r>
            <a:r>
              <a:rPr lang="ru-RU" sz="2400" b="1" dirty="0" err="1"/>
              <a:t>місцевого</a:t>
            </a:r>
            <a:r>
              <a:rPr lang="ru-RU" sz="2400" b="1" dirty="0"/>
              <a:t> </a:t>
            </a:r>
            <a:r>
              <a:rPr lang="ru-RU" sz="2400" b="1" dirty="0" err="1"/>
              <a:t>самоврядування</a:t>
            </a:r>
            <a:r>
              <a:rPr lang="ru-RU" sz="2400" dirty="0"/>
              <a:t>:</a:t>
            </a:r>
          </a:p>
          <a:p>
            <a:pPr marL="0" indent="0">
              <a:buNone/>
            </a:pPr>
            <a:r>
              <a:rPr lang="ru-RU" sz="2400" dirty="0"/>
              <a:t>- </a:t>
            </a:r>
            <a:r>
              <a:rPr lang="ru-RU" sz="2400" dirty="0" err="1"/>
              <a:t>сільська</a:t>
            </a:r>
            <a:r>
              <a:rPr lang="ru-RU" sz="2400" dirty="0"/>
              <a:t>, </a:t>
            </a:r>
            <a:r>
              <a:rPr lang="ru-RU" sz="2400" dirty="0" err="1"/>
              <a:t>селищна</a:t>
            </a:r>
            <a:r>
              <a:rPr lang="ru-RU" sz="2400" dirty="0"/>
              <a:t>, </a:t>
            </a:r>
            <a:r>
              <a:rPr lang="ru-RU" sz="2400" dirty="0" err="1"/>
              <a:t>міська</a:t>
            </a:r>
            <a:r>
              <a:rPr lang="ru-RU" sz="2400" dirty="0"/>
              <a:t> рада; </a:t>
            </a:r>
          </a:p>
          <a:p>
            <a:pPr marL="0" indent="0">
              <a:buNone/>
            </a:pPr>
            <a:r>
              <a:rPr lang="ru-RU" sz="2400" dirty="0"/>
              <a:t>- </a:t>
            </a:r>
            <a:r>
              <a:rPr lang="ru-RU" sz="2400" dirty="0" err="1"/>
              <a:t>сільський</a:t>
            </a:r>
            <a:r>
              <a:rPr lang="ru-RU" sz="2400" dirty="0"/>
              <a:t>, </a:t>
            </a:r>
            <a:r>
              <a:rPr lang="ru-RU" sz="2400" dirty="0" err="1"/>
              <a:t>селищний</a:t>
            </a:r>
            <a:r>
              <a:rPr lang="ru-RU" sz="2400" dirty="0"/>
              <a:t>, </a:t>
            </a:r>
            <a:r>
              <a:rPr lang="ru-RU" sz="2400" dirty="0" err="1"/>
              <a:t>міський</a:t>
            </a:r>
            <a:r>
              <a:rPr lang="ru-RU" sz="2400" dirty="0"/>
              <a:t> голова; </a:t>
            </a:r>
          </a:p>
          <a:p>
            <a:pPr marL="0" indent="0">
              <a:buNone/>
            </a:pPr>
            <a:r>
              <a:rPr lang="ru-RU" sz="2400" dirty="0"/>
              <a:t>- </a:t>
            </a:r>
            <a:r>
              <a:rPr lang="ru-RU" sz="2400" dirty="0" err="1"/>
              <a:t>виконавчі</a:t>
            </a:r>
            <a:r>
              <a:rPr lang="ru-RU" sz="2400" dirty="0"/>
              <a:t> </a:t>
            </a:r>
            <a:r>
              <a:rPr lang="ru-RU" sz="2400" dirty="0" err="1"/>
              <a:t>органи</a:t>
            </a:r>
            <a:r>
              <a:rPr lang="ru-RU" sz="2400" dirty="0"/>
              <a:t> </a:t>
            </a:r>
            <a:r>
              <a:rPr lang="ru-RU" sz="2400" dirty="0" err="1"/>
              <a:t>сільської</a:t>
            </a:r>
            <a:r>
              <a:rPr lang="ru-RU" sz="2400" dirty="0"/>
              <a:t>, </a:t>
            </a:r>
            <a:r>
              <a:rPr lang="ru-RU" sz="2400" dirty="0" err="1"/>
              <a:t>селищної</a:t>
            </a:r>
            <a:r>
              <a:rPr lang="ru-RU" sz="2400" dirty="0"/>
              <a:t>, </a:t>
            </a:r>
            <a:r>
              <a:rPr lang="ru-RU" sz="2400" dirty="0" err="1"/>
              <a:t>міської</a:t>
            </a:r>
            <a:r>
              <a:rPr lang="ru-RU" sz="2400" dirty="0"/>
              <a:t> ради; </a:t>
            </a:r>
          </a:p>
          <a:p>
            <a:pPr>
              <a:buFontTx/>
              <a:buChar char="-"/>
            </a:pPr>
            <a:r>
              <a:rPr lang="ru-RU" sz="2400" dirty="0" err="1"/>
              <a:t>районні</a:t>
            </a:r>
            <a:r>
              <a:rPr lang="ru-RU" sz="2400" dirty="0"/>
              <a:t> та </a:t>
            </a:r>
            <a:r>
              <a:rPr lang="ru-RU" sz="2400" dirty="0" err="1"/>
              <a:t>обласні</a:t>
            </a:r>
            <a:r>
              <a:rPr lang="ru-RU" sz="2400" dirty="0"/>
              <a:t> ради, </a:t>
            </a:r>
            <a:r>
              <a:rPr lang="ru-RU" sz="2400" dirty="0" err="1"/>
              <a:t>що</a:t>
            </a:r>
            <a:r>
              <a:rPr lang="ru-RU" sz="2400" dirty="0"/>
              <a:t> </a:t>
            </a:r>
            <a:r>
              <a:rPr lang="ru-RU" sz="2400" dirty="0" err="1"/>
              <a:t>представляють</a:t>
            </a:r>
            <a:r>
              <a:rPr lang="ru-RU" sz="2400" dirty="0"/>
              <a:t> </a:t>
            </a:r>
            <a:r>
              <a:rPr lang="ru-RU" sz="2400" dirty="0" err="1"/>
              <a:t>спільні</a:t>
            </a:r>
            <a:r>
              <a:rPr lang="ru-RU" sz="2400" dirty="0"/>
              <a:t> </a:t>
            </a:r>
            <a:r>
              <a:rPr lang="ru-RU" sz="2400" dirty="0" err="1"/>
              <a:t>інтереси</a:t>
            </a:r>
            <a:r>
              <a:rPr lang="ru-RU" sz="2400" dirty="0"/>
              <a:t> </a:t>
            </a:r>
            <a:r>
              <a:rPr lang="ru-RU" sz="2400" dirty="0" err="1"/>
              <a:t>територіальних</a:t>
            </a:r>
            <a:r>
              <a:rPr lang="ru-RU" sz="2400" dirty="0"/>
              <a:t> громад </a:t>
            </a:r>
            <a:r>
              <a:rPr lang="ru-RU" sz="2400" dirty="0" err="1"/>
              <a:t>сіл</a:t>
            </a:r>
            <a:r>
              <a:rPr lang="ru-RU" sz="2400" dirty="0"/>
              <a:t>, селищ, </a:t>
            </a:r>
            <a:r>
              <a:rPr lang="ru-RU" sz="2400" dirty="0" err="1"/>
              <a:t>міст</a:t>
            </a:r>
            <a:r>
              <a:rPr lang="ru-RU" sz="2400" dirty="0"/>
              <a:t>; </a:t>
            </a:r>
          </a:p>
          <a:p>
            <a:pPr marL="0" indent="0">
              <a:buNone/>
            </a:pPr>
            <a:r>
              <a:rPr lang="ru-RU" sz="2400" dirty="0"/>
              <a:t>- </a:t>
            </a:r>
            <a:r>
              <a:rPr lang="ru-RU" sz="2400" dirty="0" err="1"/>
              <a:t>районні</a:t>
            </a:r>
            <a:r>
              <a:rPr lang="ru-RU" sz="2400" dirty="0"/>
              <a:t> в </a:t>
            </a:r>
            <a:r>
              <a:rPr lang="ru-RU" sz="2400" dirty="0" err="1"/>
              <a:t>містах</a:t>
            </a:r>
            <a:r>
              <a:rPr lang="ru-RU" sz="2400" dirty="0"/>
              <a:t> ради;</a:t>
            </a:r>
          </a:p>
          <a:p>
            <a:pPr marL="0" indent="0">
              <a:buNone/>
            </a:pPr>
            <a:r>
              <a:rPr lang="ru-RU" sz="2400" dirty="0"/>
              <a:t>3. </a:t>
            </a:r>
            <a:r>
              <a:rPr lang="ru-RU" sz="2400" b="1" dirty="0" err="1"/>
              <a:t>Органи</a:t>
            </a:r>
            <a:r>
              <a:rPr lang="ru-RU" sz="2400" b="1" dirty="0"/>
              <a:t> </a:t>
            </a:r>
            <a:r>
              <a:rPr lang="ru-RU" sz="2400" b="1" dirty="0" err="1"/>
              <a:t>самоорганізації</a:t>
            </a:r>
            <a:r>
              <a:rPr lang="ru-RU" sz="2400" b="1" dirty="0"/>
              <a:t> </a:t>
            </a:r>
            <a:r>
              <a:rPr lang="ru-RU" sz="2400" b="1" dirty="0" err="1"/>
              <a:t>населення</a:t>
            </a:r>
            <a:r>
              <a:rPr lang="ru-RU" sz="2400" b="1" dirty="0"/>
              <a:t> </a:t>
            </a:r>
            <a:r>
              <a:rPr lang="ru-RU" sz="2400" dirty="0"/>
              <a:t>(</a:t>
            </a:r>
            <a:r>
              <a:rPr lang="ru-RU" sz="2400" dirty="0" err="1"/>
              <a:t>сільські</a:t>
            </a:r>
            <a:r>
              <a:rPr lang="ru-RU" sz="2400" dirty="0"/>
              <a:t>, </a:t>
            </a:r>
            <a:r>
              <a:rPr lang="ru-RU" sz="2400" dirty="0" err="1"/>
              <a:t>селищні</a:t>
            </a:r>
            <a:r>
              <a:rPr lang="ru-RU" sz="2400" dirty="0"/>
              <a:t>, </a:t>
            </a:r>
            <a:r>
              <a:rPr lang="ru-RU" sz="2400" dirty="0" err="1"/>
              <a:t>міські</a:t>
            </a:r>
            <a:r>
              <a:rPr lang="ru-RU" sz="2400" dirty="0"/>
              <a:t> ради </a:t>
            </a:r>
            <a:r>
              <a:rPr lang="ru-RU" sz="2400" dirty="0" err="1"/>
              <a:t>можуть</a:t>
            </a:r>
            <a:r>
              <a:rPr lang="ru-RU" sz="2400" dirty="0"/>
              <a:t> </a:t>
            </a:r>
            <a:r>
              <a:rPr lang="ru-RU" sz="2400" dirty="0" err="1"/>
              <a:t>дозволяти</a:t>
            </a:r>
            <a:r>
              <a:rPr lang="ru-RU" sz="2400" dirty="0"/>
              <a:t> за </a:t>
            </a:r>
            <a:r>
              <a:rPr lang="ru-RU" sz="2400" dirty="0" err="1"/>
              <a:t>ініціативою</a:t>
            </a:r>
            <a:r>
              <a:rPr lang="ru-RU" sz="2400" dirty="0"/>
              <a:t> </a:t>
            </a:r>
            <a:r>
              <a:rPr lang="ru-RU" sz="2400" dirty="0" err="1"/>
              <a:t>жителів</a:t>
            </a:r>
            <a:r>
              <a:rPr lang="ru-RU" sz="2400" dirty="0"/>
              <a:t> </a:t>
            </a:r>
            <a:r>
              <a:rPr lang="ru-RU" sz="2400" dirty="0" err="1"/>
              <a:t>створювати</a:t>
            </a:r>
            <a:r>
              <a:rPr lang="ru-RU" sz="2400" dirty="0"/>
              <a:t> </a:t>
            </a:r>
            <a:r>
              <a:rPr lang="ru-RU" sz="2400" u="sng" dirty="0" err="1"/>
              <a:t>будинкові</a:t>
            </a:r>
            <a:r>
              <a:rPr lang="ru-RU" sz="2400" u="sng" dirty="0"/>
              <a:t>, </a:t>
            </a:r>
            <a:r>
              <a:rPr lang="ru-RU" sz="2400" u="sng" dirty="0" err="1"/>
              <a:t>вуличні</a:t>
            </a:r>
            <a:r>
              <a:rPr lang="ru-RU" sz="2400" u="sng" dirty="0"/>
              <a:t>, </a:t>
            </a:r>
            <a:r>
              <a:rPr lang="ru-RU" sz="2400" u="sng" dirty="0" err="1"/>
              <a:t>квартальні</a:t>
            </a:r>
            <a:r>
              <a:rPr lang="ru-RU" sz="2400" u="sng" dirty="0"/>
              <a:t> та </a:t>
            </a:r>
            <a:r>
              <a:rPr lang="ru-RU" sz="2400" u="sng" dirty="0" err="1"/>
              <a:t>інші</a:t>
            </a:r>
            <a:r>
              <a:rPr lang="ru-RU" sz="2400" u="sng" dirty="0"/>
              <a:t> </a:t>
            </a:r>
            <a:r>
              <a:rPr lang="ru-RU" sz="2400" u="sng" dirty="0" err="1"/>
              <a:t>органи</a:t>
            </a:r>
            <a:r>
              <a:rPr lang="ru-RU" sz="2400" dirty="0"/>
              <a:t> </a:t>
            </a:r>
            <a:r>
              <a:rPr lang="ru-RU" sz="2400" dirty="0" err="1"/>
              <a:t>самоорганізації</a:t>
            </a:r>
            <a:r>
              <a:rPr lang="ru-RU" sz="2400" dirty="0"/>
              <a:t> </a:t>
            </a:r>
            <a:r>
              <a:rPr lang="ru-RU" sz="2400" dirty="0" err="1"/>
              <a:t>населення</a:t>
            </a:r>
            <a:r>
              <a:rPr lang="ru-RU" sz="2400" dirty="0"/>
              <a:t> і </a:t>
            </a:r>
            <a:r>
              <a:rPr lang="ru-RU" sz="2400" dirty="0" err="1"/>
              <a:t>наділяти</a:t>
            </a:r>
            <a:r>
              <a:rPr lang="ru-RU" sz="2400" dirty="0"/>
              <a:t> </a:t>
            </a:r>
            <a:r>
              <a:rPr lang="ru-RU" sz="2400" dirty="0" err="1"/>
              <a:t>їх</a:t>
            </a:r>
            <a:r>
              <a:rPr lang="ru-RU" sz="2400" dirty="0"/>
              <a:t> </a:t>
            </a:r>
            <a:r>
              <a:rPr lang="ru-RU" sz="2400" dirty="0" err="1"/>
              <a:t>частиною</a:t>
            </a:r>
            <a:r>
              <a:rPr lang="ru-RU" sz="2400" dirty="0"/>
              <a:t> </a:t>
            </a:r>
            <a:r>
              <a:rPr lang="ru-RU" sz="2400" dirty="0" err="1"/>
              <a:t>власної</a:t>
            </a:r>
            <a:r>
              <a:rPr lang="ru-RU" sz="2400" dirty="0"/>
              <a:t> </a:t>
            </a:r>
            <a:r>
              <a:rPr lang="ru-RU" sz="2400" dirty="0" err="1"/>
              <a:t>компетенції</a:t>
            </a:r>
            <a:r>
              <a:rPr lang="ru-RU" sz="2400" dirty="0"/>
              <a:t>, </a:t>
            </a:r>
            <a:r>
              <a:rPr lang="ru-RU" sz="2400" dirty="0" err="1"/>
              <a:t>фінансів</a:t>
            </a:r>
            <a:r>
              <a:rPr lang="ru-RU" sz="2400" dirty="0"/>
              <a:t>, майна).</a:t>
            </a:r>
          </a:p>
        </p:txBody>
      </p:sp>
    </p:spTree>
    <p:extLst>
      <p:ext uri="{BB962C8B-B14F-4D97-AF65-F5344CB8AC3E}">
        <p14:creationId xmlns:p14="http://schemas.microsoft.com/office/powerpoint/2010/main" val="399119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FA38954-2E40-486B-A324-B6AF0E6D7245}"/>
              </a:ext>
            </a:extLst>
          </p:cNvPr>
          <p:cNvSpPr>
            <a:spLocks noGrp="1"/>
          </p:cNvSpPr>
          <p:nvPr>
            <p:ph idx="1"/>
          </p:nvPr>
        </p:nvSpPr>
        <p:spPr>
          <a:xfrm>
            <a:off x="266699" y="428624"/>
            <a:ext cx="11706225" cy="6195459"/>
          </a:xfrm>
        </p:spPr>
        <p:txBody>
          <a:bodyPr>
            <a:normAutofit fontScale="85000" lnSpcReduction="20000"/>
          </a:bodyPr>
          <a:lstStyle/>
          <a:p>
            <a:pPr marL="0" indent="0">
              <a:buNone/>
            </a:pPr>
            <a:r>
              <a:rPr lang="ru-RU" dirty="0"/>
              <a:t>До </a:t>
            </a:r>
            <a:r>
              <a:rPr lang="ru-RU" b="1" dirty="0" err="1"/>
              <a:t>функцій</a:t>
            </a:r>
            <a:r>
              <a:rPr lang="ru-RU" b="1" dirty="0"/>
              <a:t> </a:t>
            </a:r>
            <a:r>
              <a:rPr lang="ru-RU" dirty="0" err="1"/>
              <a:t>територіальних</a:t>
            </a:r>
            <a:r>
              <a:rPr lang="ru-RU" dirty="0"/>
              <a:t> </a:t>
            </a:r>
            <a:r>
              <a:rPr lang="ru-RU" dirty="0" err="1"/>
              <a:t>колективів</a:t>
            </a:r>
            <a:r>
              <a:rPr lang="ru-RU" dirty="0"/>
              <a:t> І.В. </a:t>
            </a:r>
            <a:r>
              <a:rPr lang="ru-RU" dirty="0" err="1"/>
              <a:t>Видрін</a:t>
            </a:r>
            <a:r>
              <a:rPr lang="ru-RU" dirty="0"/>
              <a:t> </a:t>
            </a:r>
            <a:r>
              <a:rPr lang="ru-RU" dirty="0" err="1"/>
              <a:t>відносить</a:t>
            </a:r>
            <a:r>
              <a:rPr lang="ru-RU" dirty="0"/>
              <a:t> : 1) </a:t>
            </a:r>
            <a:r>
              <a:rPr lang="ru-RU" dirty="0" err="1"/>
              <a:t>інтегративну</a:t>
            </a:r>
            <a:r>
              <a:rPr lang="ru-RU" dirty="0"/>
              <a:t> (</a:t>
            </a:r>
            <a:r>
              <a:rPr lang="ru-RU" dirty="0" err="1"/>
              <a:t>об’єднання</a:t>
            </a:r>
            <a:r>
              <a:rPr lang="ru-RU" dirty="0"/>
              <a:t> </a:t>
            </a:r>
            <a:r>
              <a:rPr lang="ru-RU" dirty="0" err="1"/>
              <a:t>зусиль</a:t>
            </a:r>
            <a:r>
              <a:rPr lang="ru-RU" dirty="0"/>
              <a:t> людей в </a:t>
            </a:r>
            <a:r>
              <a:rPr lang="ru-RU" dirty="0" err="1"/>
              <a:t>інтересах</a:t>
            </a:r>
            <a:r>
              <a:rPr lang="ru-RU" dirty="0"/>
              <a:t> </a:t>
            </a:r>
            <a:r>
              <a:rPr lang="ru-RU" dirty="0" err="1"/>
              <a:t>усіх</a:t>
            </a:r>
            <a:r>
              <a:rPr lang="ru-RU" dirty="0"/>
              <a:t> і кожного; 2) </a:t>
            </a:r>
            <a:r>
              <a:rPr lang="ru-RU" dirty="0" err="1"/>
              <a:t>соціального</a:t>
            </a:r>
            <a:r>
              <a:rPr lang="ru-RU" dirty="0"/>
              <a:t> контролю за </a:t>
            </a:r>
            <a:r>
              <a:rPr lang="ru-RU" dirty="0" err="1"/>
              <a:t>діяльністю</a:t>
            </a:r>
            <a:r>
              <a:rPr lang="ru-RU" dirty="0"/>
              <a:t> </a:t>
            </a:r>
            <a:r>
              <a:rPr lang="ru-RU" dirty="0" err="1"/>
              <a:t>членів</a:t>
            </a:r>
            <a:r>
              <a:rPr lang="ru-RU" dirty="0"/>
              <a:t> </a:t>
            </a:r>
            <a:r>
              <a:rPr lang="ru-RU" dirty="0" err="1"/>
              <a:t>колективу</a:t>
            </a:r>
            <a:r>
              <a:rPr lang="ru-RU" dirty="0"/>
              <a:t> (не повинна </a:t>
            </a:r>
            <a:r>
              <a:rPr lang="ru-RU" dirty="0" err="1"/>
              <a:t>цілком</a:t>
            </a:r>
            <a:r>
              <a:rPr lang="ru-RU" dirty="0"/>
              <a:t> </a:t>
            </a:r>
            <a:r>
              <a:rPr lang="ru-RU" dirty="0" err="1"/>
              <a:t>регламентувати</a:t>
            </a:r>
            <a:r>
              <a:rPr lang="ru-RU" dirty="0"/>
              <a:t> </a:t>
            </a:r>
            <a:r>
              <a:rPr lang="ru-RU" dirty="0" err="1"/>
              <a:t>поведінку</a:t>
            </a:r>
            <a:r>
              <a:rPr lang="ru-RU" dirty="0"/>
              <a:t> особи); 3) </a:t>
            </a:r>
            <a:r>
              <a:rPr lang="ru-RU" dirty="0" err="1"/>
              <a:t>виробничу</a:t>
            </a:r>
            <a:r>
              <a:rPr lang="ru-RU" dirty="0"/>
              <a:t> (</a:t>
            </a:r>
            <a:r>
              <a:rPr lang="ru-RU" dirty="0" err="1"/>
              <a:t>задоволення</a:t>
            </a:r>
            <a:r>
              <a:rPr lang="ru-RU" dirty="0"/>
              <a:t> потреб </a:t>
            </a:r>
            <a:r>
              <a:rPr lang="ru-RU" dirty="0" err="1"/>
              <a:t>членів</a:t>
            </a:r>
            <a:r>
              <a:rPr lang="ru-RU" dirty="0"/>
              <a:t> </a:t>
            </a:r>
            <a:r>
              <a:rPr lang="ru-RU" dirty="0" err="1"/>
              <a:t>територіального</a:t>
            </a:r>
            <a:r>
              <a:rPr lang="ru-RU" dirty="0"/>
              <a:t> </a:t>
            </a:r>
            <a:r>
              <a:rPr lang="ru-RU" dirty="0" err="1"/>
              <a:t>колективу</a:t>
            </a:r>
            <a:r>
              <a:rPr lang="ru-RU" dirty="0"/>
              <a:t>); 4) </a:t>
            </a:r>
            <a:r>
              <a:rPr lang="ru-RU" dirty="0" err="1"/>
              <a:t>виховну</a:t>
            </a:r>
            <a:r>
              <a:rPr lang="ru-RU" dirty="0"/>
              <a:t> (</a:t>
            </a:r>
            <a:r>
              <a:rPr lang="ru-RU" dirty="0" err="1"/>
              <a:t>формування</a:t>
            </a:r>
            <a:r>
              <a:rPr lang="ru-RU" dirty="0"/>
              <a:t> </a:t>
            </a:r>
            <a:r>
              <a:rPr lang="ru-RU" dirty="0" err="1"/>
              <a:t>політичної</a:t>
            </a:r>
            <a:r>
              <a:rPr lang="ru-RU" dirty="0"/>
              <a:t> </a:t>
            </a:r>
            <a:r>
              <a:rPr lang="ru-RU" dirty="0" err="1"/>
              <a:t>свідомості</a:t>
            </a:r>
            <a:r>
              <a:rPr lang="ru-RU" dirty="0"/>
              <a:t> й </a:t>
            </a:r>
            <a:r>
              <a:rPr lang="ru-RU" dirty="0" err="1"/>
              <a:t>активності</a:t>
            </a:r>
            <a:r>
              <a:rPr lang="ru-RU" dirty="0"/>
              <a:t> </a:t>
            </a:r>
            <a:r>
              <a:rPr lang="ru-RU" dirty="0" err="1"/>
              <a:t>громадян</a:t>
            </a:r>
            <a:r>
              <a:rPr lang="ru-RU" dirty="0"/>
              <a:t>); 5) </a:t>
            </a:r>
            <a:r>
              <a:rPr lang="ru-RU" dirty="0" err="1"/>
              <a:t>політичну</a:t>
            </a:r>
            <a:r>
              <a:rPr lang="ru-RU" dirty="0"/>
              <a:t> (з одного боку, </a:t>
            </a:r>
            <a:r>
              <a:rPr lang="ru-RU" dirty="0" err="1"/>
              <a:t>представництво</a:t>
            </a:r>
            <a:r>
              <a:rPr lang="ru-RU" dirty="0"/>
              <a:t> </a:t>
            </a:r>
            <a:r>
              <a:rPr lang="ru-RU" dirty="0" err="1"/>
              <a:t>інтересів</a:t>
            </a:r>
            <a:r>
              <a:rPr lang="ru-RU" dirty="0"/>
              <a:t> </a:t>
            </a:r>
            <a:r>
              <a:rPr lang="ru-RU" dirty="0" err="1"/>
              <a:t>населення</a:t>
            </a:r>
            <a:r>
              <a:rPr lang="ru-RU" dirty="0"/>
              <a:t> за </a:t>
            </a:r>
            <a:r>
              <a:rPr lang="ru-RU" dirty="0" err="1"/>
              <a:t>місцем</a:t>
            </a:r>
            <a:r>
              <a:rPr lang="ru-RU" dirty="0"/>
              <a:t> </a:t>
            </a:r>
            <a:r>
              <a:rPr lang="ru-RU" dirty="0" err="1"/>
              <a:t>проживання</a:t>
            </a:r>
            <a:r>
              <a:rPr lang="ru-RU" dirty="0"/>
              <a:t>, з другого — </a:t>
            </a:r>
            <a:r>
              <a:rPr lang="ru-RU" dirty="0" err="1"/>
              <a:t>забезпечення</a:t>
            </a:r>
            <a:r>
              <a:rPr lang="ru-RU" dirty="0"/>
              <a:t> </a:t>
            </a:r>
            <a:r>
              <a:rPr lang="ru-RU" dirty="0" err="1"/>
              <a:t>реалізації</a:t>
            </a:r>
            <a:r>
              <a:rPr lang="ru-RU" dirty="0"/>
              <a:t> </a:t>
            </a:r>
            <a:r>
              <a:rPr lang="ru-RU" dirty="0" err="1"/>
              <a:t>громадянами</a:t>
            </a:r>
            <a:r>
              <a:rPr lang="ru-RU" dirty="0"/>
              <a:t> права </a:t>
            </a:r>
            <a:r>
              <a:rPr lang="ru-RU" dirty="0" err="1"/>
              <a:t>брати</a:t>
            </a:r>
            <a:r>
              <a:rPr lang="ru-RU" dirty="0"/>
              <a:t> участь в </a:t>
            </a:r>
            <a:r>
              <a:rPr lang="ru-RU" dirty="0" err="1"/>
              <a:t>управлінні</a:t>
            </a:r>
            <a:r>
              <a:rPr lang="ru-RU" dirty="0"/>
              <a:t> </a:t>
            </a:r>
            <a:r>
              <a:rPr lang="ru-RU" dirty="0" err="1"/>
              <a:t>державними</a:t>
            </a:r>
            <a:r>
              <a:rPr lang="ru-RU" dirty="0"/>
              <a:t> і </a:t>
            </a:r>
            <a:r>
              <a:rPr lang="ru-RU" dirty="0" err="1"/>
              <a:t>громадськими</a:t>
            </a:r>
            <a:r>
              <a:rPr lang="ru-RU" dirty="0"/>
              <a:t> справами).</a:t>
            </a:r>
          </a:p>
          <a:p>
            <a:pPr marL="0" indent="0">
              <a:buNone/>
            </a:pPr>
            <a:r>
              <a:rPr lang="ru-RU" dirty="0"/>
              <a:t>О.В. Батанов </a:t>
            </a:r>
            <a:r>
              <a:rPr lang="ru-RU" dirty="0" err="1"/>
              <a:t>диференціює</a:t>
            </a:r>
            <a:r>
              <a:rPr lang="ru-RU" dirty="0"/>
              <a:t> </a:t>
            </a:r>
            <a:r>
              <a:rPr lang="ru-RU" dirty="0" err="1"/>
              <a:t>функції</a:t>
            </a:r>
            <a:r>
              <a:rPr lang="ru-RU" dirty="0"/>
              <a:t> громад за низкою </a:t>
            </a:r>
            <a:r>
              <a:rPr lang="ru-RU" dirty="0" err="1"/>
              <a:t>критеріїв</a:t>
            </a:r>
            <a:r>
              <a:rPr lang="ru-RU" dirty="0"/>
              <a:t>, </a:t>
            </a:r>
            <a:r>
              <a:rPr lang="ru-RU" dirty="0" err="1"/>
              <a:t>зокрема</a:t>
            </a:r>
            <a:r>
              <a:rPr lang="ru-RU" dirty="0"/>
              <a:t>: </a:t>
            </a:r>
          </a:p>
          <a:p>
            <a:r>
              <a:rPr lang="ru-RU" dirty="0"/>
              <a:t>за </a:t>
            </a:r>
            <a:r>
              <a:rPr lang="ru-RU" dirty="0" err="1"/>
              <a:t>об’єктами</a:t>
            </a:r>
            <a:r>
              <a:rPr lang="ru-RU" dirty="0"/>
              <a:t>, </a:t>
            </a:r>
            <a:r>
              <a:rPr lang="ru-RU" dirty="0" err="1"/>
              <a:t>тобто</a:t>
            </a:r>
            <a:r>
              <a:rPr lang="ru-RU" dirty="0"/>
              <a:t> </a:t>
            </a:r>
            <a:r>
              <a:rPr lang="ru-RU" dirty="0" err="1"/>
              <a:t>цілями</a:t>
            </a:r>
            <a:r>
              <a:rPr lang="ru-RU" dirty="0"/>
              <a:t> і </a:t>
            </a:r>
            <a:r>
              <a:rPr lang="ru-RU" dirty="0" err="1"/>
              <a:t>завданнями</a:t>
            </a:r>
            <a:r>
              <a:rPr lang="ru-RU" dirty="0"/>
              <a:t> </a:t>
            </a:r>
            <a:r>
              <a:rPr lang="ru-RU" dirty="0" err="1"/>
              <a:t>муніципальної</a:t>
            </a:r>
            <a:r>
              <a:rPr lang="ru-RU" dirty="0"/>
              <a:t> </a:t>
            </a:r>
            <a:r>
              <a:rPr lang="ru-RU" dirty="0" err="1"/>
              <a:t>демократії</a:t>
            </a:r>
            <a:r>
              <a:rPr lang="ru-RU" dirty="0"/>
              <a:t>; </a:t>
            </a:r>
            <a:r>
              <a:rPr lang="ru-RU" dirty="0" err="1"/>
              <a:t>галузями</a:t>
            </a:r>
            <a:r>
              <a:rPr lang="ru-RU" dirty="0"/>
              <a:t> </a:t>
            </a:r>
            <a:r>
              <a:rPr lang="ru-RU" dirty="0" err="1"/>
              <a:t>місцевого</a:t>
            </a:r>
            <a:r>
              <a:rPr lang="ru-RU" dirty="0"/>
              <a:t> </a:t>
            </a:r>
            <a:r>
              <a:rPr lang="ru-RU" dirty="0" err="1"/>
              <a:t>самоврядування</a:t>
            </a:r>
            <a:r>
              <a:rPr lang="ru-RU" dirty="0"/>
              <a:t>, </a:t>
            </a:r>
            <a:r>
              <a:rPr lang="ru-RU" dirty="0" err="1"/>
              <a:t>що</a:t>
            </a:r>
            <a:r>
              <a:rPr lang="ru-RU" dirty="0"/>
              <a:t> </a:t>
            </a:r>
            <a:r>
              <a:rPr lang="ru-RU" dirty="0" err="1"/>
              <a:t>породжують</a:t>
            </a:r>
            <a:r>
              <a:rPr lang="ru-RU" dirty="0"/>
              <a:t> </a:t>
            </a:r>
            <a:r>
              <a:rPr lang="ru-RU" dirty="0" err="1"/>
              <a:t>питання</a:t>
            </a:r>
            <a:r>
              <a:rPr lang="ru-RU" dirty="0"/>
              <a:t> </a:t>
            </a:r>
            <a:r>
              <a:rPr lang="ru-RU" dirty="0" err="1"/>
              <a:t>місцевого</a:t>
            </a:r>
            <a:r>
              <a:rPr lang="ru-RU" dirty="0"/>
              <a:t> </a:t>
            </a:r>
            <a:r>
              <a:rPr lang="ru-RU" dirty="0" err="1"/>
              <a:t>значення</a:t>
            </a:r>
            <a:r>
              <a:rPr lang="ru-RU" dirty="0"/>
              <a:t>. Такими </a:t>
            </a:r>
            <a:r>
              <a:rPr lang="ru-RU" dirty="0" err="1"/>
              <a:t>галузями</a:t>
            </a:r>
            <a:r>
              <a:rPr lang="ru-RU" dirty="0"/>
              <a:t> є </a:t>
            </a:r>
            <a:r>
              <a:rPr lang="ru-RU" dirty="0" err="1"/>
              <a:t>політична</a:t>
            </a:r>
            <a:r>
              <a:rPr lang="ru-RU" dirty="0"/>
              <a:t>, </a:t>
            </a:r>
            <a:r>
              <a:rPr lang="ru-RU" dirty="0" err="1"/>
              <a:t>економічна</a:t>
            </a:r>
            <a:r>
              <a:rPr lang="ru-RU" dirty="0"/>
              <a:t>, </a:t>
            </a:r>
            <a:r>
              <a:rPr lang="ru-RU" dirty="0" err="1"/>
              <a:t>соціально</a:t>
            </a:r>
            <a:r>
              <a:rPr lang="ru-RU" dirty="0"/>
              <a:t>-культурна, сфера </a:t>
            </a:r>
            <a:r>
              <a:rPr lang="ru-RU" dirty="0" err="1"/>
              <a:t>захисту</a:t>
            </a:r>
            <a:r>
              <a:rPr lang="ru-RU" dirty="0"/>
              <a:t> </a:t>
            </a:r>
            <a:r>
              <a:rPr lang="ru-RU" dirty="0" err="1"/>
              <a:t>навколишнього</a:t>
            </a:r>
            <a:r>
              <a:rPr lang="ru-RU" dirty="0"/>
              <a:t> </a:t>
            </a:r>
            <a:r>
              <a:rPr lang="ru-RU" dirty="0" err="1"/>
              <a:t>середовища</a:t>
            </a:r>
            <a:r>
              <a:rPr lang="ru-RU" dirty="0"/>
              <a:t>. </a:t>
            </a:r>
            <a:r>
              <a:rPr lang="ru-RU" dirty="0" err="1"/>
              <a:t>Відповідно</a:t>
            </a:r>
            <a:r>
              <a:rPr lang="ru-RU" dirty="0"/>
              <a:t> </a:t>
            </a:r>
            <a:r>
              <a:rPr lang="ru-RU" dirty="0" err="1"/>
              <a:t>слід</a:t>
            </a:r>
            <a:r>
              <a:rPr lang="ru-RU" dirty="0"/>
              <a:t> </a:t>
            </a:r>
            <a:r>
              <a:rPr lang="ru-RU" dirty="0" err="1"/>
              <a:t>розрізняти</a:t>
            </a:r>
            <a:r>
              <a:rPr lang="ru-RU" dirty="0"/>
              <a:t> </a:t>
            </a:r>
            <a:r>
              <a:rPr lang="ru-RU" dirty="0" err="1"/>
              <a:t>функції</a:t>
            </a:r>
            <a:r>
              <a:rPr lang="ru-RU" dirty="0"/>
              <a:t> громад — </a:t>
            </a:r>
            <a:r>
              <a:rPr lang="ru-RU" dirty="0" err="1"/>
              <a:t>політичні</a:t>
            </a:r>
            <a:r>
              <a:rPr lang="ru-RU" dirty="0"/>
              <a:t>, </a:t>
            </a:r>
            <a:r>
              <a:rPr lang="ru-RU" dirty="0" err="1"/>
              <a:t>економічні</a:t>
            </a:r>
            <a:r>
              <a:rPr lang="ru-RU" dirty="0"/>
              <a:t>, </a:t>
            </a:r>
            <a:r>
              <a:rPr lang="ru-RU" dirty="0" err="1"/>
              <a:t>соціальні</a:t>
            </a:r>
            <a:r>
              <a:rPr lang="ru-RU" dirty="0"/>
              <a:t>, </a:t>
            </a:r>
            <a:r>
              <a:rPr lang="ru-RU" dirty="0" err="1"/>
              <a:t>культурні</a:t>
            </a:r>
            <a:r>
              <a:rPr lang="ru-RU" dirty="0"/>
              <a:t> та </a:t>
            </a:r>
            <a:r>
              <a:rPr lang="ru-RU" dirty="0" err="1"/>
              <a:t>екологічні</a:t>
            </a:r>
            <a:r>
              <a:rPr lang="ru-RU" dirty="0"/>
              <a:t>; </a:t>
            </a:r>
          </a:p>
          <a:p>
            <a:r>
              <a:rPr lang="ru-RU" dirty="0"/>
              <a:t>за статусом </a:t>
            </a:r>
            <a:r>
              <a:rPr lang="ru-RU" dirty="0" err="1"/>
              <a:t>адміністративно-територіальних</a:t>
            </a:r>
            <a:r>
              <a:rPr lang="ru-RU" dirty="0"/>
              <a:t> </a:t>
            </a:r>
            <a:r>
              <a:rPr lang="ru-RU" dirty="0" err="1"/>
              <a:t>одиниць</a:t>
            </a:r>
            <a:r>
              <a:rPr lang="ru-RU" dirty="0"/>
              <a:t> (</a:t>
            </a:r>
            <a:r>
              <a:rPr lang="ru-RU" dirty="0" err="1"/>
              <a:t>функції</a:t>
            </a:r>
            <a:r>
              <a:rPr lang="ru-RU" dirty="0"/>
              <a:t> </a:t>
            </a:r>
            <a:r>
              <a:rPr lang="ru-RU" dirty="0" err="1"/>
              <a:t>територіальних</a:t>
            </a:r>
            <a:r>
              <a:rPr lang="ru-RU" dirty="0"/>
              <a:t> громад села і селища; </a:t>
            </a:r>
            <a:r>
              <a:rPr lang="ru-RU" dirty="0" err="1"/>
              <a:t>функції</a:t>
            </a:r>
            <a:r>
              <a:rPr lang="ru-RU" dirty="0"/>
              <a:t> </a:t>
            </a:r>
            <a:r>
              <a:rPr lang="ru-RU" dirty="0" err="1"/>
              <a:t>територіальних</a:t>
            </a:r>
            <a:r>
              <a:rPr lang="ru-RU" dirty="0"/>
              <a:t> громад </a:t>
            </a:r>
            <a:r>
              <a:rPr lang="ru-RU" dirty="0" err="1"/>
              <a:t>міст</a:t>
            </a:r>
            <a:r>
              <a:rPr lang="ru-RU" dirty="0"/>
              <a:t> /районного </a:t>
            </a:r>
            <a:r>
              <a:rPr lang="ru-RU" dirty="0" err="1"/>
              <a:t>підпорядкування</a:t>
            </a:r>
            <a:r>
              <a:rPr lang="ru-RU" dirty="0"/>
              <a:t>/ і </a:t>
            </a:r>
            <a:r>
              <a:rPr lang="ru-RU" dirty="0" err="1"/>
              <a:t>територіальних</a:t>
            </a:r>
            <a:r>
              <a:rPr lang="ru-RU" dirty="0"/>
              <a:t> громад </a:t>
            </a:r>
            <a:r>
              <a:rPr lang="ru-RU" dirty="0" err="1"/>
              <a:t>районів</a:t>
            </a:r>
            <a:r>
              <a:rPr lang="ru-RU" dirty="0"/>
              <a:t> у </a:t>
            </a:r>
            <a:r>
              <a:rPr lang="ru-RU" dirty="0" err="1"/>
              <a:t>містах</a:t>
            </a:r>
            <a:r>
              <a:rPr lang="ru-RU" dirty="0"/>
              <a:t>; </a:t>
            </a:r>
            <a:r>
              <a:rPr lang="ru-RU" dirty="0" err="1"/>
              <a:t>функції</a:t>
            </a:r>
            <a:r>
              <a:rPr lang="ru-RU" dirty="0"/>
              <a:t> </a:t>
            </a:r>
            <a:r>
              <a:rPr lang="ru-RU" dirty="0" err="1"/>
              <a:t>територіальних</a:t>
            </a:r>
            <a:r>
              <a:rPr lang="ru-RU" dirty="0"/>
              <a:t> громад </a:t>
            </a:r>
            <a:r>
              <a:rPr lang="ru-RU" dirty="0" err="1"/>
              <a:t>міст</a:t>
            </a:r>
            <a:r>
              <a:rPr lang="ru-RU" dirty="0"/>
              <a:t> </a:t>
            </a:r>
            <a:r>
              <a:rPr lang="ru-RU" dirty="0" err="1"/>
              <a:t>обласного</a:t>
            </a:r>
            <a:r>
              <a:rPr lang="ru-RU" dirty="0"/>
              <a:t> </a:t>
            </a:r>
            <a:r>
              <a:rPr lang="ru-RU" dirty="0" err="1"/>
              <a:t>підпорядкування</a:t>
            </a:r>
            <a:r>
              <a:rPr lang="ru-RU" dirty="0"/>
              <a:t>, </a:t>
            </a:r>
            <a:r>
              <a:rPr lang="ru-RU" dirty="0" err="1"/>
              <a:t>міст</a:t>
            </a:r>
            <a:r>
              <a:rPr lang="ru-RU" dirty="0"/>
              <a:t> </a:t>
            </a:r>
            <a:r>
              <a:rPr lang="ru-RU" dirty="0" err="1"/>
              <a:t>Києва</a:t>
            </a:r>
            <a:r>
              <a:rPr lang="ru-RU" dirty="0"/>
              <a:t> і Севастополя); </a:t>
            </a:r>
          </a:p>
          <a:p>
            <a:r>
              <a:rPr lang="ru-RU" dirty="0"/>
              <a:t>за методами й </a:t>
            </a:r>
            <a:r>
              <a:rPr lang="ru-RU" dirty="0" err="1"/>
              <a:t>засобами</a:t>
            </a:r>
            <a:r>
              <a:rPr lang="ru-RU" dirty="0"/>
              <a:t> </a:t>
            </a:r>
            <a:r>
              <a:rPr lang="ru-RU" dirty="0" err="1"/>
              <a:t>діяльності</a:t>
            </a:r>
            <a:r>
              <a:rPr lang="ru-RU" dirty="0"/>
              <a:t> громад (</a:t>
            </a:r>
            <a:r>
              <a:rPr lang="ru-RU" dirty="0" err="1"/>
              <a:t>політичні</a:t>
            </a:r>
            <a:r>
              <a:rPr lang="ru-RU" dirty="0"/>
              <a:t>, </a:t>
            </a:r>
            <a:r>
              <a:rPr lang="ru-RU" dirty="0" err="1"/>
              <a:t>економічні</a:t>
            </a:r>
            <a:r>
              <a:rPr lang="ru-RU" dirty="0"/>
              <a:t>, </a:t>
            </a:r>
            <a:r>
              <a:rPr lang="ru-RU" dirty="0" err="1"/>
              <a:t>соціальні</a:t>
            </a:r>
            <a:r>
              <a:rPr lang="ru-RU" dirty="0"/>
              <a:t>, </a:t>
            </a:r>
            <a:r>
              <a:rPr lang="ru-RU" dirty="0" err="1"/>
              <a:t>культурні</a:t>
            </a:r>
            <a:r>
              <a:rPr lang="ru-RU" dirty="0"/>
              <a:t> та </a:t>
            </a:r>
            <a:r>
              <a:rPr lang="ru-RU" dirty="0" err="1"/>
              <a:t>екологічні</a:t>
            </a:r>
            <a:r>
              <a:rPr lang="ru-RU" dirty="0"/>
              <a:t>).</a:t>
            </a:r>
          </a:p>
        </p:txBody>
      </p:sp>
    </p:spTree>
    <p:extLst>
      <p:ext uri="{BB962C8B-B14F-4D97-AF65-F5344CB8AC3E}">
        <p14:creationId xmlns:p14="http://schemas.microsoft.com/office/powerpoint/2010/main" val="33725285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6A270D-634A-40B1-B7F9-CA3F3B8ADDCD}"/>
              </a:ext>
            </a:extLst>
          </p:cNvPr>
          <p:cNvSpPr>
            <a:spLocks noGrp="1"/>
          </p:cNvSpPr>
          <p:nvPr>
            <p:ph type="title"/>
          </p:nvPr>
        </p:nvSpPr>
        <p:spPr>
          <a:xfrm>
            <a:off x="838200" y="193675"/>
            <a:ext cx="10515600" cy="396875"/>
          </a:xfrm>
        </p:spPr>
        <p:txBody>
          <a:bodyPr>
            <a:normAutofit fontScale="90000"/>
          </a:bodyPr>
          <a:lstStyle/>
          <a:p>
            <a:pPr algn="ctr"/>
            <a:r>
              <a:rPr lang="uk-UA" sz="2800" b="1" dirty="0">
                <a:latin typeface="+mn-lt"/>
              </a:rPr>
              <a:t>Система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2E37F3B0-6629-49CF-908D-CA895F0F04F8}"/>
              </a:ext>
            </a:extLst>
          </p:cNvPr>
          <p:cNvSpPr>
            <a:spLocks noGrp="1"/>
          </p:cNvSpPr>
          <p:nvPr>
            <p:ph idx="1"/>
          </p:nvPr>
        </p:nvSpPr>
        <p:spPr>
          <a:xfrm>
            <a:off x="152399" y="790576"/>
            <a:ext cx="11820525" cy="6067424"/>
          </a:xfrm>
        </p:spPr>
        <p:txBody>
          <a:bodyPr>
            <a:normAutofit/>
          </a:bodyPr>
          <a:lstStyle/>
          <a:p>
            <a:pPr marL="0" indent="0">
              <a:buNone/>
            </a:pPr>
            <a:r>
              <a:rPr lang="ru-RU" sz="2400" b="1" dirty="0"/>
              <a:t>1. </a:t>
            </a:r>
            <a:r>
              <a:rPr lang="ru-RU" sz="2400" b="1" dirty="0" err="1"/>
              <a:t>Територіальна</a:t>
            </a:r>
            <a:r>
              <a:rPr lang="ru-RU" sz="2400" b="1" dirty="0"/>
              <a:t> громада </a:t>
            </a:r>
            <a:r>
              <a:rPr lang="ru-RU" sz="2400" dirty="0"/>
              <a:t>(села, селища, </a:t>
            </a:r>
            <a:r>
              <a:rPr lang="ru-RU" sz="2400" dirty="0" err="1"/>
              <a:t>міста</a:t>
            </a:r>
            <a:r>
              <a:rPr lang="ru-RU" sz="2400" dirty="0"/>
              <a:t>, ОТГ)</a:t>
            </a:r>
            <a:r>
              <a:rPr lang="ru-RU" sz="2400" b="1" dirty="0"/>
              <a:t>.</a:t>
            </a:r>
          </a:p>
          <a:p>
            <a:pPr marL="0" indent="0">
              <a:buNone/>
            </a:pPr>
            <a:r>
              <a:rPr lang="ru-RU" sz="2400" b="1" dirty="0"/>
              <a:t>2. </a:t>
            </a:r>
            <a:r>
              <a:rPr lang="ru-RU" sz="2400" b="1" dirty="0" err="1"/>
              <a:t>Органи</a:t>
            </a:r>
            <a:r>
              <a:rPr lang="ru-RU" sz="2400" b="1" dirty="0"/>
              <a:t> </a:t>
            </a:r>
            <a:r>
              <a:rPr lang="ru-RU" sz="2400" b="1" dirty="0" err="1"/>
              <a:t>місцевого</a:t>
            </a:r>
            <a:r>
              <a:rPr lang="ru-RU" sz="2400" b="1" dirty="0"/>
              <a:t> </a:t>
            </a:r>
            <a:r>
              <a:rPr lang="ru-RU" sz="2400" b="1" dirty="0" err="1"/>
              <a:t>самоврядування</a:t>
            </a:r>
            <a:r>
              <a:rPr lang="ru-RU" sz="2400" dirty="0"/>
              <a:t>:</a:t>
            </a:r>
          </a:p>
          <a:p>
            <a:pPr marL="0" indent="0">
              <a:buNone/>
            </a:pPr>
            <a:r>
              <a:rPr lang="ru-RU" sz="2400" dirty="0"/>
              <a:t>- </a:t>
            </a:r>
            <a:r>
              <a:rPr lang="ru-RU" sz="2400" dirty="0" err="1"/>
              <a:t>сільська</a:t>
            </a:r>
            <a:r>
              <a:rPr lang="ru-RU" sz="2400" dirty="0"/>
              <a:t>, </a:t>
            </a:r>
            <a:r>
              <a:rPr lang="ru-RU" sz="2400" dirty="0" err="1"/>
              <a:t>селищна</a:t>
            </a:r>
            <a:r>
              <a:rPr lang="ru-RU" sz="2400" dirty="0"/>
              <a:t>, </a:t>
            </a:r>
            <a:r>
              <a:rPr lang="ru-RU" sz="2400" dirty="0" err="1"/>
              <a:t>міська</a:t>
            </a:r>
            <a:r>
              <a:rPr lang="ru-RU" sz="2400" dirty="0"/>
              <a:t> рада; </a:t>
            </a:r>
          </a:p>
          <a:p>
            <a:pPr marL="0" indent="0">
              <a:buNone/>
            </a:pPr>
            <a:r>
              <a:rPr lang="ru-RU" sz="2400" dirty="0"/>
              <a:t>- </a:t>
            </a:r>
            <a:r>
              <a:rPr lang="ru-RU" sz="2400" dirty="0" err="1"/>
              <a:t>сільський</a:t>
            </a:r>
            <a:r>
              <a:rPr lang="ru-RU" sz="2400" dirty="0"/>
              <a:t>, </a:t>
            </a:r>
            <a:r>
              <a:rPr lang="ru-RU" sz="2400" dirty="0" err="1"/>
              <a:t>селищний</a:t>
            </a:r>
            <a:r>
              <a:rPr lang="ru-RU" sz="2400" dirty="0"/>
              <a:t>, </a:t>
            </a:r>
            <a:r>
              <a:rPr lang="ru-RU" sz="2400" dirty="0" err="1"/>
              <a:t>міський</a:t>
            </a:r>
            <a:r>
              <a:rPr lang="ru-RU" sz="2400" dirty="0"/>
              <a:t> голова; </a:t>
            </a:r>
          </a:p>
          <a:p>
            <a:pPr marL="0" indent="0">
              <a:buNone/>
            </a:pPr>
            <a:r>
              <a:rPr lang="ru-RU" sz="2400" dirty="0"/>
              <a:t>- </a:t>
            </a:r>
            <a:r>
              <a:rPr lang="ru-RU" sz="2400" dirty="0" err="1"/>
              <a:t>виконавчі</a:t>
            </a:r>
            <a:r>
              <a:rPr lang="ru-RU" sz="2400" dirty="0"/>
              <a:t> </a:t>
            </a:r>
            <a:r>
              <a:rPr lang="ru-RU" sz="2400" dirty="0" err="1"/>
              <a:t>органи</a:t>
            </a:r>
            <a:r>
              <a:rPr lang="ru-RU" sz="2400" dirty="0"/>
              <a:t> </a:t>
            </a:r>
            <a:r>
              <a:rPr lang="ru-RU" sz="2400" dirty="0" err="1"/>
              <a:t>сільської</a:t>
            </a:r>
            <a:r>
              <a:rPr lang="ru-RU" sz="2400" dirty="0"/>
              <a:t>, </a:t>
            </a:r>
            <a:r>
              <a:rPr lang="ru-RU" sz="2400" dirty="0" err="1"/>
              <a:t>селищної</a:t>
            </a:r>
            <a:r>
              <a:rPr lang="ru-RU" sz="2400" dirty="0"/>
              <a:t>, </a:t>
            </a:r>
            <a:r>
              <a:rPr lang="ru-RU" sz="2400" dirty="0" err="1"/>
              <a:t>міської</a:t>
            </a:r>
            <a:r>
              <a:rPr lang="ru-RU" sz="2400" dirty="0"/>
              <a:t> ради; </a:t>
            </a:r>
          </a:p>
          <a:p>
            <a:pPr>
              <a:buFontTx/>
              <a:buChar char="-"/>
            </a:pPr>
            <a:r>
              <a:rPr lang="ru-RU" sz="2400" dirty="0" err="1"/>
              <a:t>районні</a:t>
            </a:r>
            <a:r>
              <a:rPr lang="ru-RU" sz="2400" dirty="0"/>
              <a:t> та </a:t>
            </a:r>
            <a:r>
              <a:rPr lang="ru-RU" sz="2400" dirty="0" err="1"/>
              <a:t>обласні</a:t>
            </a:r>
            <a:r>
              <a:rPr lang="ru-RU" sz="2400" dirty="0"/>
              <a:t> ради, </a:t>
            </a:r>
            <a:r>
              <a:rPr lang="ru-RU" sz="2400" dirty="0" err="1"/>
              <a:t>що</a:t>
            </a:r>
            <a:r>
              <a:rPr lang="ru-RU" sz="2400" dirty="0"/>
              <a:t> </a:t>
            </a:r>
            <a:r>
              <a:rPr lang="ru-RU" sz="2400" dirty="0" err="1"/>
              <a:t>представляють</a:t>
            </a:r>
            <a:r>
              <a:rPr lang="ru-RU" sz="2400" dirty="0"/>
              <a:t> </a:t>
            </a:r>
            <a:r>
              <a:rPr lang="ru-RU" sz="2400" dirty="0" err="1"/>
              <a:t>спільні</a:t>
            </a:r>
            <a:r>
              <a:rPr lang="ru-RU" sz="2400" dirty="0"/>
              <a:t> </a:t>
            </a:r>
            <a:r>
              <a:rPr lang="ru-RU" sz="2400" dirty="0" err="1"/>
              <a:t>інтереси</a:t>
            </a:r>
            <a:r>
              <a:rPr lang="ru-RU" sz="2400" dirty="0"/>
              <a:t> </a:t>
            </a:r>
            <a:r>
              <a:rPr lang="ru-RU" sz="2400" dirty="0" err="1"/>
              <a:t>територіальних</a:t>
            </a:r>
            <a:r>
              <a:rPr lang="ru-RU" sz="2400" dirty="0"/>
              <a:t> громад </a:t>
            </a:r>
            <a:r>
              <a:rPr lang="ru-RU" sz="2400" dirty="0" err="1"/>
              <a:t>сіл</a:t>
            </a:r>
            <a:r>
              <a:rPr lang="ru-RU" sz="2400" dirty="0"/>
              <a:t>, селищ, </a:t>
            </a:r>
            <a:r>
              <a:rPr lang="ru-RU" sz="2400" dirty="0" err="1"/>
              <a:t>міст</a:t>
            </a:r>
            <a:r>
              <a:rPr lang="ru-RU" sz="2400" dirty="0"/>
              <a:t>; </a:t>
            </a:r>
          </a:p>
          <a:p>
            <a:pPr marL="0" indent="0">
              <a:buNone/>
            </a:pPr>
            <a:r>
              <a:rPr lang="ru-RU" sz="2400" dirty="0"/>
              <a:t>- </a:t>
            </a:r>
            <a:r>
              <a:rPr lang="ru-RU" sz="2400" dirty="0" err="1"/>
              <a:t>районні</a:t>
            </a:r>
            <a:r>
              <a:rPr lang="ru-RU" sz="2400" dirty="0"/>
              <a:t> в </a:t>
            </a:r>
            <a:r>
              <a:rPr lang="ru-RU" sz="2400" dirty="0" err="1"/>
              <a:t>містах</a:t>
            </a:r>
            <a:r>
              <a:rPr lang="ru-RU" sz="2400" dirty="0"/>
              <a:t> ради;</a:t>
            </a:r>
          </a:p>
          <a:p>
            <a:pPr marL="0" indent="0">
              <a:buNone/>
            </a:pPr>
            <a:r>
              <a:rPr lang="ru-RU" sz="2400" dirty="0"/>
              <a:t>3. </a:t>
            </a:r>
            <a:r>
              <a:rPr lang="ru-RU" sz="2400" b="1" dirty="0" err="1"/>
              <a:t>Органи</a:t>
            </a:r>
            <a:r>
              <a:rPr lang="ru-RU" sz="2400" b="1" dirty="0"/>
              <a:t> </a:t>
            </a:r>
            <a:r>
              <a:rPr lang="ru-RU" sz="2400" b="1" dirty="0" err="1"/>
              <a:t>самоорганізації</a:t>
            </a:r>
            <a:r>
              <a:rPr lang="ru-RU" sz="2400" b="1" dirty="0"/>
              <a:t> </a:t>
            </a:r>
            <a:r>
              <a:rPr lang="ru-RU" sz="2400" b="1" dirty="0" err="1"/>
              <a:t>населення</a:t>
            </a:r>
            <a:r>
              <a:rPr lang="ru-RU" sz="2400" b="1" dirty="0"/>
              <a:t> </a:t>
            </a:r>
            <a:r>
              <a:rPr lang="ru-RU" sz="2400" dirty="0"/>
              <a:t>(</a:t>
            </a:r>
            <a:r>
              <a:rPr lang="ru-RU" sz="2400" dirty="0" err="1"/>
              <a:t>сільські</a:t>
            </a:r>
            <a:r>
              <a:rPr lang="ru-RU" sz="2400" dirty="0"/>
              <a:t>, </a:t>
            </a:r>
            <a:r>
              <a:rPr lang="ru-RU" sz="2400" dirty="0" err="1"/>
              <a:t>селищні</a:t>
            </a:r>
            <a:r>
              <a:rPr lang="ru-RU" sz="2400" dirty="0"/>
              <a:t>, </a:t>
            </a:r>
            <a:r>
              <a:rPr lang="ru-RU" sz="2400" dirty="0" err="1"/>
              <a:t>міські</a:t>
            </a:r>
            <a:r>
              <a:rPr lang="ru-RU" sz="2400" dirty="0"/>
              <a:t> ради </a:t>
            </a:r>
            <a:r>
              <a:rPr lang="ru-RU" sz="2400" dirty="0" err="1"/>
              <a:t>можуть</a:t>
            </a:r>
            <a:r>
              <a:rPr lang="ru-RU" sz="2400" dirty="0"/>
              <a:t> </a:t>
            </a:r>
            <a:r>
              <a:rPr lang="ru-RU" sz="2400" dirty="0" err="1"/>
              <a:t>дозволяти</a:t>
            </a:r>
            <a:r>
              <a:rPr lang="ru-RU" sz="2400" dirty="0"/>
              <a:t> за </a:t>
            </a:r>
            <a:r>
              <a:rPr lang="ru-RU" sz="2400" dirty="0" err="1"/>
              <a:t>ініціативою</a:t>
            </a:r>
            <a:r>
              <a:rPr lang="ru-RU" sz="2400" dirty="0"/>
              <a:t> </a:t>
            </a:r>
            <a:r>
              <a:rPr lang="ru-RU" sz="2400" dirty="0" err="1"/>
              <a:t>жителів</a:t>
            </a:r>
            <a:r>
              <a:rPr lang="ru-RU" sz="2400" dirty="0"/>
              <a:t> </a:t>
            </a:r>
            <a:r>
              <a:rPr lang="ru-RU" sz="2400" dirty="0" err="1"/>
              <a:t>створювати</a:t>
            </a:r>
            <a:r>
              <a:rPr lang="ru-RU" sz="2400" dirty="0"/>
              <a:t> </a:t>
            </a:r>
            <a:r>
              <a:rPr lang="ru-RU" sz="2400" u="sng" dirty="0" err="1"/>
              <a:t>будинкові</a:t>
            </a:r>
            <a:r>
              <a:rPr lang="ru-RU" sz="2400" u="sng" dirty="0"/>
              <a:t>, </a:t>
            </a:r>
            <a:r>
              <a:rPr lang="ru-RU" sz="2400" u="sng" dirty="0" err="1"/>
              <a:t>вуличні</a:t>
            </a:r>
            <a:r>
              <a:rPr lang="ru-RU" sz="2400" u="sng" dirty="0"/>
              <a:t>, </a:t>
            </a:r>
            <a:r>
              <a:rPr lang="ru-RU" sz="2400" u="sng" dirty="0" err="1"/>
              <a:t>квартальні</a:t>
            </a:r>
            <a:r>
              <a:rPr lang="ru-RU" sz="2400" u="sng" dirty="0"/>
              <a:t> та </a:t>
            </a:r>
            <a:r>
              <a:rPr lang="ru-RU" sz="2400" u="sng" dirty="0" err="1"/>
              <a:t>інші</a:t>
            </a:r>
            <a:r>
              <a:rPr lang="ru-RU" sz="2400" u="sng" dirty="0"/>
              <a:t> </a:t>
            </a:r>
            <a:r>
              <a:rPr lang="ru-RU" sz="2400" u="sng" dirty="0" err="1"/>
              <a:t>органи</a:t>
            </a:r>
            <a:r>
              <a:rPr lang="ru-RU" sz="2400" dirty="0"/>
              <a:t> </a:t>
            </a:r>
            <a:r>
              <a:rPr lang="ru-RU" sz="2400" dirty="0" err="1"/>
              <a:t>самоорганізації</a:t>
            </a:r>
            <a:r>
              <a:rPr lang="ru-RU" sz="2400" dirty="0"/>
              <a:t> </a:t>
            </a:r>
            <a:r>
              <a:rPr lang="ru-RU" sz="2400" dirty="0" err="1"/>
              <a:t>населення</a:t>
            </a:r>
            <a:r>
              <a:rPr lang="ru-RU" sz="2400" dirty="0"/>
              <a:t> і </a:t>
            </a:r>
            <a:r>
              <a:rPr lang="ru-RU" sz="2400" dirty="0" err="1"/>
              <a:t>наділяти</a:t>
            </a:r>
            <a:r>
              <a:rPr lang="ru-RU" sz="2400" dirty="0"/>
              <a:t> </a:t>
            </a:r>
            <a:r>
              <a:rPr lang="ru-RU" sz="2400" dirty="0" err="1"/>
              <a:t>їх</a:t>
            </a:r>
            <a:r>
              <a:rPr lang="ru-RU" sz="2400" dirty="0"/>
              <a:t> </a:t>
            </a:r>
            <a:r>
              <a:rPr lang="ru-RU" sz="2400" dirty="0" err="1"/>
              <a:t>частиною</a:t>
            </a:r>
            <a:r>
              <a:rPr lang="ru-RU" sz="2400" dirty="0"/>
              <a:t> </a:t>
            </a:r>
            <a:r>
              <a:rPr lang="ru-RU" sz="2400" dirty="0" err="1"/>
              <a:t>власної</a:t>
            </a:r>
            <a:r>
              <a:rPr lang="ru-RU" sz="2400" dirty="0"/>
              <a:t> </a:t>
            </a:r>
            <a:r>
              <a:rPr lang="ru-RU" sz="2400" dirty="0" err="1"/>
              <a:t>компетенції</a:t>
            </a:r>
            <a:r>
              <a:rPr lang="ru-RU" sz="2400" dirty="0"/>
              <a:t>, </a:t>
            </a:r>
            <a:r>
              <a:rPr lang="ru-RU" sz="2400" dirty="0" err="1"/>
              <a:t>фінансів</a:t>
            </a:r>
            <a:r>
              <a:rPr lang="ru-RU" sz="2400" dirty="0"/>
              <a:t>, майна).</a:t>
            </a:r>
          </a:p>
        </p:txBody>
      </p:sp>
    </p:spTree>
    <p:extLst>
      <p:ext uri="{BB962C8B-B14F-4D97-AF65-F5344CB8AC3E}">
        <p14:creationId xmlns:p14="http://schemas.microsoft.com/office/powerpoint/2010/main" val="26237324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ED2517E-C820-4A3C-A618-C00C1A370AC1}"/>
              </a:ext>
            </a:extLst>
          </p:cNvPr>
          <p:cNvSpPr>
            <a:spLocks noGrp="1"/>
          </p:cNvSpPr>
          <p:nvPr>
            <p:ph idx="1"/>
          </p:nvPr>
        </p:nvSpPr>
        <p:spPr>
          <a:xfrm>
            <a:off x="114299" y="85725"/>
            <a:ext cx="11953875" cy="6648450"/>
          </a:xfrm>
        </p:spPr>
        <p:txBody>
          <a:bodyPr>
            <a:normAutofit/>
          </a:bodyPr>
          <a:lstStyle/>
          <a:p>
            <a:r>
              <a:rPr lang="ru-RU" sz="2400" b="1" i="1" dirty="0" err="1"/>
              <a:t>Територіальна</a:t>
            </a:r>
            <a:r>
              <a:rPr lang="ru-RU" sz="2400" b="1" i="1" dirty="0"/>
              <a:t> громада — </a:t>
            </a:r>
            <a:r>
              <a:rPr lang="ru-RU" sz="2400" b="1" i="1" dirty="0" err="1"/>
              <a:t>спільнота</a:t>
            </a:r>
            <a:r>
              <a:rPr lang="ru-RU" sz="2400" b="1" i="1" dirty="0"/>
              <a:t> </a:t>
            </a:r>
            <a:r>
              <a:rPr lang="ru-RU" sz="2400" b="1" i="1" dirty="0" err="1"/>
              <a:t>мешканців</a:t>
            </a:r>
            <a:r>
              <a:rPr lang="ru-RU" sz="2400" b="1" i="1" dirty="0"/>
              <a:t>, </a:t>
            </a:r>
            <a:r>
              <a:rPr lang="ru-RU" sz="2400" b="1" i="1" dirty="0" err="1"/>
              <a:t>жителів</a:t>
            </a:r>
            <a:r>
              <a:rPr lang="ru-RU" sz="2400" b="1" i="1" dirty="0"/>
              <a:t> </a:t>
            </a:r>
            <a:r>
              <a:rPr lang="ru-RU" sz="2400" b="1" i="1" dirty="0" err="1"/>
              <a:t>населених</a:t>
            </a:r>
            <a:r>
              <a:rPr lang="ru-RU" sz="2400" b="1" i="1" dirty="0"/>
              <a:t> </a:t>
            </a:r>
            <a:r>
              <a:rPr lang="ru-RU" sz="2400" b="1" i="1" dirty="0" err="1"/>
              <a:t>пунктів</a:t>
            </a:r>
            <a:r>
              <a:rPr lang="ru-RU" sz="2400" b="1" i="1" dirty="0"/>
              <a:t> села </a:t>
            </a:r>
            <a:r>
              <a:rPr lang="ru-RU" sz="2400" b="1" i="1" dirty="0" err="1"/>
              <a:t>чи</a:t>
            </a:r>
            <a:r>
              <a:rPr lang="ru-RU" sz="2400" b="1" i="1" dirty="0"/>
              <a:t> </a:t>
            </a:r>
            <a:r>
              <a:rPr lang="ru-RU" sz="2400" b="1" i="1" dirty="0" err="1"/>
              <a:t>добровільного</a:t>
            </a:r>
            <a:r>
              <a:rPr lang="ru-RU" sz="2400" b="1" i="1" dirty="0"/>
              <a:t> </a:t>
            </a:r>
            <a:r>
              <a:rPr lang="ru-RU" sz="2400" b="1" i="1" dirty="0" err="1"/>
              <a:t>об’єднання</a:t>
            </a:r>
            <a:r>
              <a:rPr lang="ru-RU" sz="2400" b="1" i="1" dirty="0"/>
              <a:t> у </a:t>
            </a:r>
            <a:r>
              <a:rPr lang="ru-RU" sz="2400" b="1" i="1" dirty="0" err="1"/>
              <a:t>сільську</a:t>
            </a:r>
            <a:r>
              <a:rPr lang="ru-RU" sz="2400" b="1" i="1" dirty="0"/>
              <a:t> громаду </a:t>
            </a:r>
            <a:r>
              <a:rPr lang="ru-RU" sz="2400" b="1" i="1" dirty="0" err="1"/>
              <a:t>жителів</a:t>
            </a:r>
            <a:r>
              <a:rPr lang="ru-RU" sz="2400" b="1" i="1" dirty="0"/>
              <a:t> </a:t>
            </a:r>
            <a:r>
              <a:rPr lang="ru-RU" sz="2400" b="1" i="1" dirty="0" err="1"/>
              <a:t>кількох</a:t>
            </a:r>
            <a:r>
              <a:rPr lang="ru-RU" sz="2400" b="1" i="1" dirty="0"/>
              <a:t> </a:t>
            </a:r>
            <a:r>
              <a:rPr lang="ru-RU" sz="2400" b="1" i="1" dirty="0" err="1"/>
              <a:t>сіл</a:t>
            </a:r>
            <a:r>
              <a:rPr lang="ru-RU" sz="2400" b="1" i="1" dirty="0"/>
              <a:t>, селища та </a:t>
            </a:r>
            <a:r>
              <a:rPr lang="ru-RU" sz="2400" b="1" i="1" dirty="0" err="1"/>
              <a:t>міста</a:t>
            </a:r>
            <a:r>
              <a:rPr lang="ru-RU" sz="2400" b="1" i="1" dirty="0"/>
              <a:t>, </a:t>
            </a:r>
            <a:r>
              <a:rPr lang="ru-RU" sz="2400" b="1" i="1" dirty="0" err="1"/>
              <a:t>районів</a:t>
            </a:r>
            <a:r>
              <a:rPr lang="ru-RU" sz="2400" b="1" i="1" dirty="0"/>
              <a:t> у </a:t>
            </a:r>
            <a:r>
              <a:rPr lang="ru-RU" sz="2400" b="1" i="1" dirty="0" err="1"/>
              <a:t>містах</a:t>
            </a:r>
            <a:r>
              <a:rPr lang="ru-RU" sz="2400" b="1" i="1" dirty="0"/>
              <a:t>, </a:t>
            </a:r>
            <a:r>
              <a:rPr lang="ru-RU" sz="2400" b="1" i="1" dirty="0" err="1"/>
              <a:t>що</a:t>
            </a:r>
            <a:r>
              <a:rPr lang="ru-RU" sz="2400" b="1" i="1" dirty="0"/>
              <a:t> </a:t>
            </a:r>
            <a:r>
              <a:rPr lang="ru-RU" sz="2400" b="1" i="1" dirty="0" err="1"/>
              <a:t>наділені</a:t>
            </a:r>
            <a:r>
              <a:rPr lang="ru-RU" sz="2400" b="1" i="1" dirty="0"/>
              <a:t> правом </a:t>
            </a:r>
            <a:r>
              <a:rPr lang="ru-RU" sz="2400" b="1" i="1" dirty="0" err="1"/>
              <a:t>самостійно</a:t>
            </a:r>
            <a:r>
              <a:rPr lang="ru-RU" sz="2400" b="1" i="1" dirty="0"/>
              <a:t> </a:t>
            </a:r>
            <a:r>
              <a:rPr lang="ru-RU" sz="2400" b="1" i="1" dirty="0" err="1"/>
              <a:t>вирішувати</a:t>
            </a:r>
            <a:r>
              <a:rPr lang="ru-RU" sz="2400" b="1" i="1" dirty="0"/>
              <a:t> </a:t>
            </a:r>
            <a:r>
              <a:rPr lang="ru-RU" sz="2400" b="1" i="1" dirty="0" err="1"/>
              <a:t>питання</a:t>
            </a:r>
            <a:r>
              <a:rPr lang="ru-RU" sz="2400" b="1" i="1" dirty="0"/>
              <a:t> </a:t>
            </a:r>
            <a:r>
              <a:rPr lang="ru-RU" sz="2400" b="1" i="1" dirty="0" err="1"/>
              <a:t>місцевого</a:t>
            </a:r>
            <a:r>
              <a:rPr lang="ru-RU" sz="2400" b="1" i="1" dirty="0"/>
              <a:t> </a:t>
            </a:r>
            <a:r>
              <a:rPr lang="ru-RU" sz="2400" b="1" i="1" dirty="0" err="1"/>
              <a:t>значення</a:t>
            </a:r>
            <a:r>
              <a:rPr lang="ru-RU" sz="2400" b="1" i="1" dirty="0"/>
              <a:t> в межах </a:t>
            </a:r>
            <a:r>
              <a:rPr lang="ru-RU" sz="2400" b="1" i="1" dirty="0" err="1"/>
              <a:t>Конституції</a:t>
            </a:r>
            <a:r>
              <a:rPr lang="ru-RU" sz="2400" b="1" i="1" dirty="0"/>
              <a:t> і </a:t>
            </a:r>
            <a:r>
              <a:rPr lang="ru-RU" sz="2400" b="1" i="1" dirty="0" err="1"/>
              <a:t>законів</a:t>
            </a:r>
            <a:r>
              <a:rPr lang="ru-RU" sz="2400" b="1" i="1" dirty="0"/>
              <a:t> </a:t>
            </a:r>
            <a:r>
              <a:rPr lang="ru-RU" sz="2400" b="1" i="1" dirty="0" err="1"/>
              <a:t>України</a:t>
            </a:r>
            <a:r>
              <a:rPr lang="ru-RU" sz="2400" b="1" i="1" dirty="0"/>
              <a:t>.</a:t>
            </a:r>
          </a:p>
          <a:p>
            <a:r>
              <a:rPr lang="ru-RU" sz="2400" dirty="0"/>
              <a:t>На думку О. В. Батанова, </a:t>
            </a:r>
            <a:r>
              <a:rPr lang="ru-RU" sz="2400" dirty="0" err="1"/>
              <a:t>територіальною</a:t>
            </a:r>
            <a:r>
              <a:rPr lang="ru-RU" sz="2400" dirty="0"/>
              <a:t> громадою є </a:t>
            </a:r>
            <a:r>
              <a:rPr lang="ru-RU" sz="2400" dirty="0" err="1"/>
              <a:t>територіальна</a:t>
            </a:r>
            <a:r>
              <a:rPr lang="ru-RU" sz="2400" dirty="0"/>
              <a:t> </a:t>
            </a:r>
            <a:r>
              <a:rPr lang="ru-RU" sz="2400" dirty="0" err="1"/>
              <a:t>спільність</a:t>
            </a:r>
            <a:r>
              <a:rPr lang="ru-RU" sz="2400" dirty="0"/>
              <a:t>, </a:t>
            </a:r>
            <a:r>
              <a:rPr lang="ru-RU" sz="2400" dirty="0" err="1"/>
              <a:t>що</a:t>
            </a:r>
            <a:r>
              <a:rPr lang="ru-RU" sz="2400" dirty="0"/>
              <a:t> </a:t>
            </a:r>
            <a:r>
              <a:rPr lang="ru-RU" sz="2400" dirty="0" err="1"/>
              <a:t>складається</a:t>
            </a:r>
            <a:r>
              <a:rPr lang="ru-RU" sz="2400" dirty="0"/>
              <a:t> з </a:t>
            </a:r>
            <a:r>
              <a:rPr lang="ru-RU" sz="2400" dirty="0" err="1"/>
              <a:t>фізичних</a:t>
            </a:r>
            <a:r>
              <a:rPr lang="ru-RU" sz="2400" dirty="0"/>
              <a:t> </a:t>
            </a:r>
            <a:r>
              <a:rPr lang="ru-RU" sz="2400" dirty="0" err="1"/>
              <a:t>осіб</a:t>
            </a:r>
            <a:r>
              <a:rPr lang="ru-RU" sz="2400" dirty="0"/>
              <a:t> — </a:t>
            </a:r>
            <a:r>
              <a:rPr lang="ru-RU" sz="2400" dirty="0" err="1"/>
              <a:t>жителів</a:t>
            </a:r>
            <a:r>
              <a:rPr lang="ru-RU" sz="2400" dirty="0"/>
              <a:t>, </a:t>
            </a:r>
            <a:r>
              <a:rPr lang="ru-RU" sz="2400" dirty="0" err="1"/>
              <a:t>які</a:t>
            </a:r>
            <a:r>
              <a:rPr lang="ru-RU" sz="2400" dirty="0"/>
              <a:t> </a:t>
            </a:r>
            <a:r>
              <a:rPr lang="ru-RU" sz="2400" dirty="0" err="1"/>
              <a:t>постійно</a:t>
            </a:r>
            <a:r>
              <a:rPr lang="ru-RU" sz="2400" dirty="0"/>
              <a:t> </a:t>
            </a:r>
            <a:r>
              <a:rPr lang="ru-RU" sz="2400" dirty="0" err="1"/>
              <a:t>мешкають</a:t>
            </a:r>
            <a:r>
              <a:rPr lang="ru-RU" sz="2400" dirty="0"/>
              <a:t>, </a:t>
            </a:r>
            <a:r>
              <a:rPr lang="ru-RU" sz="2400" dirty="0" err="1"/>
              <a:t>працюють</a:t>
            </a:r>
            <a:r>
              <a:rPr lang="ru-RU" sz="2400" dirty="0"/>
              <a:t> на </a:t>
            </a:r>
            <a:r>
              <a:rPr lang="ru-RU" sz="2400" dirty="0" err="1"/>
              <a:t>території</a:t>
            </a:r>
            <a:r>
              <a:rPr lang="ru-RU" sz="2400" dirty="0"/>
              <a:t> села (</a:t>
            </a:r>
            <a:r>
              <a:rPr lang="ru-RU" sz="2400" dirty="0" err="1"/>
              <a:t>добровільного</a:t>
            </a:r>
            <a:r>
              <a:rPr lang="ru-RU" sz="2400" dirty="0"/>
              <a:t> </a:t>
            </a:r>
            <a:r>
              <a:rPr lang="ru-RU" sz="2400" dirty="0" err="1"/>
              <a:t>об’єднання</a:t>
            </a:r>
            <a:r>
              <a:rPr lang="ru-RU" sz="2400" dirty="0"/>
              <a:t> в </a:t>
            </a:r>
            <a:r>
              <a:rPr lang="ru-RU" sz="2400" dirty="0" err="1"/>
              <a:t>спільну</a:t>
            </a:r>
            <a:r>
              <a:rPr lang="ru-RU" sz="2400" dirty="0"/>
              <a:t> громаду </a:t>
            </a:r>
            <a:r>
              <a:rPr lang="ru-RU" sz="2400" dirty="0" err="1"/>
              <a:t>кількох</a:t>
            </a:r>
            <a:r>
              <a:rPr lang="ru-RU" sz="2400" dirty="0"/>
              <a:t> </a:t>
            </a:r>
            <a:r>
              <a:rPr lang="ru-RU" sz="2400" dirty="0" err="1"/>
              <a:t>сіл</a:t>
            </a:r>
            <a:r>
              <a:rPr lang="ru-RU" sz="2400" dirty="0"/>
              <a:t>), селища </a:t>
            </a:r>
            <a:r>
              <a:rPr lang="ru-RU" sz="2400" dirty="0" err="1"/>
              <a:t>або</a:t>
            </a:r>
            <a:r>
              <a:rPr lang="ru-RU" sz="2400" dirty="0"/>
              <a:t> </a:t>
            </a:r>
            <a:r>
              <a:rPr lang="ru-RU" sz="2400" dirty="0" err="1"/>
              <a:t>міста</a:t>
            </a:r>
            <a:r>
              <a:rPr lang="ru-RU" sz="2400" dirty="0"/>
              <a:t> і </a:t>
            </a:r>
            <a:r>
              <a:rPr lang="ru-RU" sz="2400" dirty="0" err="1"/>
              <a:t>безпосередньо</a:t>
            </a:r>
            <a:r>
              <a:rPr lang="ru-RU" sz="2400" dirty="0"/>
              <a:t> </a:t>
            </a:r>
            <a:r>
              <a:rPr lang="ru-RU" sz="2400" dirty="0" err="1"/>
              <a:t>або</a:t>
            </a:r>
            <a:r>
              <a:rPr lang="ru-RU" sz="2400" dirty="0"/>
              <a:t> через </a:t>
            </a:r>
            <a:r>
              <a:rPr lang="ru-RU" sz="2400" dirty="0" err="1"/>
              <a:t>сформовані</a:t>
            </a:r>
            <a:r>
              <a:rPr lang="ru-RU" sz="2400" dirty="0"/>
              <a:t> ними </a:t>
            </a:r>
            <a:r>
              <a:rPr lang="ru-RU" sz="2400" dirty="0" err="1"/>
              <a:t>муніципальні</a:t>
            </a:r>
            <a:r>
              <a:rPr lang="ru-RU" sz="2400" dirty="0"/>
              <a:t> </a:t>
            </a:r>
            <a:r>
              <a:rPr lang="ru-RU" sz="2400" dirty="0" err="1"/>
              <a:t>структури</a:t>
            </a:r>
            <a:r>
              <a:rPr lang="ru-RU" sz="2400" dirty="0"/>
              <a:t> </a:t>
            </a:r>
            <a:r>
              <a:rPr lang="ru-RU" sz="2400" dirty="0" err="1"/>
              <a:t>вирішують</a:t>
            </a:r>
            <a:r>
              <a:rPr lang="ru-RU" sz="2400" dirty="0"/>
              <a:t> </a:t>
            </a:r>
            <a:r>
              <a:rPr lang="ru-RU" sz="2400" dirty="0" err="1"/>
              <a:t>питання</a:t>
            </a:r>
            <a:r>
              <a:rPr lang="ru-RU" sz="2400" dirty="0"/>
              <a:t> </a:t>
            </a:r>
            <a:r>
              <a:rPr lang="ru-RU" sz="2400" dirty="0" err="1"/>
              <a:t>місцевого</a:t>
            </a:r>
            <a:r>
              <a:rPr lang="ru-RU" sz="2400" dirty="0"/>
              <a:t> </a:t>
            </a:r>
            <a:r>
              <a:rPr lang="ru-RU" sz="2400" dirty="0" err="1"/>
              <a:t>значення</a:t>
            </a:r>
            <a:r>
              <a:rPr lang="ru-RU" sz="2400" dirty="0"/>
              <a:t>, </a:t>
            </a:r>
            <a:r>
              <a:rPr lang="ru-RU" sz="2400" dirty="0" err="1"/>
              <a:t>мають</a:t>
            </a:r>
            <a:r>
              <a:rPr lang="ru-RU" sz="2400" dirty="0"/>
              <a:t> </a:t>
            </a:r>
            <a:r>
              <a:rPr lang="ru-RU" sz="2400" dirty="0" err="1"/>
              <a:t>спільну</a:t>
            </a:r>
            <a:r>
              <a:rPr lang="ru-RU" sz="2400" dirty="0"/>
              <a:t> </a:t>
            </a:r>
            <a:r>
              <a:rPr lang="ru-RU" sz="2400" dirty="0" err="1"/>
              <a:t>комунальну</a:t>
            </a:r>
            <a:r>
              <a:rPr lang="ru-RU" sz="2400" dirty="0"/>
              <a:t> </a:t>
            </a:r>
            <a:r>
              <a:rPr lang="ru-RU" sz="2400" dirty="0" err="1"/>
              <a:t>власність</a:t>
            </a:r>
            <a:r>
              <a:rPr lang="ru-RU" sz="2400" dirty="0"/>
              <a:t>, </a:t>
            </a:r>
            <a:r>
              <a:rPr lang="ru-RU" sz="2400" dirty="0" err="1"/>
              <a:t>володіють</a:t>
            </a:r>
            <a:r>
              <a:rPr lang="ru-RU" sz="2400" dirty="0"/>
              <a:t> на </a:t>
            </a:r>
            <a:r>
              <a:rPr lang="ru-RU" sz="2400" dirty="0" err="1"/>
              <a:t>цій</a:t>
            </a:r>
            <a:r>
              <a:rPr lang="ru-RU" sz="2400" dirty="0"/>
              <a:t> </a:t>
            </a:r>
            <a:r>
              <a:rPr lang="ru-RU" sz="2400" dirty="0" err="1"/>
              <a:t>території</a:t>
            </a:r>
            <a:r>
              <a:rPr lang="ru-RU" sz="2400" dirty="0"/>
              <a:t> </a:t>
            </a:r>
            <a:r>
              <a:rPr lang="ru-RU" sz="2400" dirty="0" err="1"/>
              <a:t>нерухомим</a:t>
            </a:r>
            <a:r>
              <a:rPr lang="ru-RU" sz="2400" dirty="0"/>
              <a:t> </a:t>
            </a:r>
            <a:r>
              <a:rPr lang="ru-RU" sz="2400" dirty="0" err="1"/>
              <a:t>майном</a:t>
            </a:r>
            <a:r>
              <a:rPr lang="ru-RU" sz="2400" dirty="0"/>
              <a:t>, </a:t>
            </a:r>
            <a:r>
              <a:rPr lang="ru-RU" sz="2400" dirty="0" err="1"/>
              <a:t>сплачують</a:t>
            </a:r>
            <a:r>
              <a:rPr lang="ru-RU" sz="2400" dirty="0"/>
              <a:t> </a:t>
            </a:r>
            <a:r>
              <a:rPr lang="ru-RU" sz="2400" dirty="0" err="1"/>
              <a:t>комунальні</a:t>
            </a:r>
            <a:r>
              <a:rPr lang="ru-RU" sz="2400" dirty="0"/>
              <a:t> </a:t>
            </a:r>
            <a:r>
              <a:rPr lang="ru-RU" sz="2400" dirty="0" err="1"/>
              <a:t>податки</a:t>
            </a:r>
            <a:r>
              <a:rPr lang="ru-RU" sz="2400" dirty="0"/>
              <a:t> та </a:t>
            </a:r>
            <a:r>
              <a:rPr lang="ru-RU" sz="2400" dirty="0" err="1"/>
              <a:t>пов’язані</a:t>
            </a:r>
            <a:r>
              <a:rPr lang="ru-RU" sz="2400" dirty="0"/>
              <a:t> </a:t>
            </a:r>
            <a:r>
              <a:rPr lang="ru-RU" sz="2400" dirty="0" err="1"/>
              <a:t>територіально-особистісними</a:t>
            </a:r>
            <a:r>
              <a:rPr lang="ru-RU" sz="2400" dirty="0"/>
              <a:t> </a:t>
            </a:r>
            <a:r>
              <a:rPr lang="ru-RU" sz="2400" dirty="0" err="1"/>
              <a:t>зв’язками</a:t>
            </a:r>
            <a:r>
              <a:rPr lang="ru-RU" sz="2400" dirty="0"/>
              <a:t> системного характеру.</a:t>
            </a:r>
          </a:p>
          <a:p>
            <a:r>
              <a:rPr lang="ru-RU" sz="2400" dirty="0"/>
              <a:t>Д. Я. </a:t>
            </a:r>
            <a:r>
              <a:rPr lang="ru-RU" sz="2400" dirty="0" err="1"/>
              <a:t>Гараджаєв</a:t>
            </a:r>
            <a:r>
              <a:rPr lang="ru-RU" sz="2400" dirty="0"/>
              <a:t> і В. О. </a:t>
            </a:r>
            <a:r>
              <a:rPr lang="ru-RU" sz="2400" dirty="0" err="1"/>
              <a:t>Куранін</a:t>
            </a:r>
            <a:r>
              <a:rPr lang="ru-RU" sz="2400" dirty="0"/>
              <a:t> </a:t>
            </a:r>
            <a:r>
              <a:rPr lang="ru-RU" sz="2400" dirty="0" err="1"/>
              <a:t>виділяють</a:t>
            </a:r>
            <a:r>
              <a:rPr lang="ru-RU" sz="2400" dirty="0"/>
              <a:t> систему </a:t>
            </a:r>
            <a:r>
              <a:rPr lang="ru-RU" sz="2400" dirty="0" err="1"/>
              <a:t>територіальних</a:t>
            </a:r>
            <a:r>
              <a:rPr lang="ru-RU" sz="2400" dirty="0"/>
              <a:t> громад, </a:t>
            </a:r>
            <a:r>
              <a:rPr lang="ru-RU" sz="2400" dirty="0" err="1"/>
              <a:t>що</a:t>
            </a:r>
            <a:r>
              <a:rPr lang="ru-RU" sz="2400" dirty="0"/>
              <a:t> </a:t>
            </a:r>
            <a:r>
              <a:rPr lang="ru-RU" sz="2400" dirty="0" err="1"/>
              <a:t>складається</a:t>
            </a:r>
            <a:r>
              <a:rPr lang="ru-RU" sz="2400" dirty="0"/>
              <a:t> з </a:t>
            </a:r>
            <a:r>
              <a:rPr lang="ru-RU" sz="2400" dirty="0" err="1"/>
              <a:t>основних</a:t>
            </a:r>
            <a:r>
              <a:rPr lang="ru-RU" sz="2400" dirty="0"/>
              <a:t> </a:t>
            </a:r>
            <a:r>
              <a:rPr lang="ru-RU" sz="2400" dirty="0" err="1"/>
              <a:t>територіальних</a:t>
            </a:r>
            <a:r>
              <a:rPr lang="ru-RU" sz="2400" dirty="0"/>
              <a:t> </a:t>
            </a:r>
            <a:r>
              <a:rPr lang="ru-RU" sz="2400" dirty="0" err="1"/>
              <a:t>колективів</a:t>
            </a:r>
            <a:r>
              <a:rPr lang="ru-RU" sz="2400" dirty="0"/>
              <a:t> (</a:t>
            </a:r>
            <a:r>
              <a:rPr lang="ru-RU" sz="2400" dirty="0" err="1"/>
              <a:t>місто</a:t>
            </a:r>
            <a:r>
              <a:rPr lang="ru-RU" sz="2400" dirty="0"/>
              <a:t>, район, село, селище) і </a:t>
            </a:r>
            <a:r>
              <a:rPr lang="ru-RU" sz="2400" dirty="0" err="1"/>
              <a:t>факультативних</a:t>
            </a:r>
            <a:r>
              <a:rPr lang="ru-RU" sz="2400" dirty="0"/>
              <a:t> </a:t>
            </a:r>
            <a:r>
              <a:rPr lang="ru-RU" sz="2400" dirty="0" err="1"/>
              <a:t>територіальних</a:t>
            </a:r>
            <a:r>
              <a:rPr lang="ru-RU" sz="2400" dirty="0"/>
              <a:t> </a:t>
            </a:r>
            <a:r>
              <a:rPr lang="ru-RU" sz="2400" dirty="0" err="1"/>
              <a:t>колективів</a:t>
            </a:r>
            <a:r>
              <a:rPr lang="ru-RU" sz="2400" dirty="0"/>
              <a:t> (</a:t>
            </a:r>
            <a:r>
              <a:rPr lang="ru-RU" sz="2400" dirty="0" err="1"/>
              <a:t>мікрорайон</a:t>
            </a:r>
            <a:r>
              <a:rPr lang="ru-RU" sz="2400" dirty="0"/>
              <a:t>, квартал, </a:t>
            </a:r>
            <a:r>
              <a:rPr lang="ru-RU" sz="2400" dirty="0" err="1"/>
              <a:t>вулиця</a:t>
            </a:r>
            <a:r>
              <a:rPr lang="ru-RU" sz="2400" dirty="0"/>
              <a:t>, </a:t>
            </a:r>
            <a:r>
              <a:rPr lang="ru-RU" sz="2400" dirty="0" err="1"/>
              <a:t>будинок</a:t>
            </a:r>
            <a:r>
              <a:rPr lang="ru-RU" sz="2400" dirty="0"/>
              <a:t>, </a:t>
            </a:r>
            <a:r>
              <a:rPr lang="ru-RU" sz="2400" dirty="0" err="1"/>
              <a:t>інші</a:t>
            </a:r>
            <a:r>
              <a:rPr lang="ru-RU" sz="2400" dirty="0"/>
              <a:t> </a:t>
            </a:r>
            <a:r>
              <a:rPr lang="ru-RU" sz="2400" dirty="0" err="1"/>
              <a:t>територіальні</a:t>
            </a:r>
            <a:r>
              <a:rPr lang="ru-RU" sz="2400" dirty="0"/>
              <a:t> </a:t>
            </a:r>
            <a:r>
              <a:rPr lang="ru-RU" sz="2400" dirty="0" err="1"/>
              <a:t>утворення</a:t>
            </a:r>
            <a:r>
              <a:rPr lang="ru-RU" sz="2400" dirty="0"/>
              <a:t>). </a:t>
            </a:r>
            <a:r>
              <a:rPr lang="ru-RU" sz="2400" dirty="0" err="1"/>
              <a:t>Розбіжність</a:t>
            </a:r>
            <a:r>
              <a:rPr lang="ru-RU" sz="2400" dirty="0"/>
              <a:t> </a:t>
            </a:r>
            <a:r>
              <a:rPr lang="ru-RU" sz="2400" dirty="0" err="1"/>
              <a:t>між</a:t>
            </a:r>
            <a:r>
              <a:rPr lang="ru-RU" sz="2400" dirty="0"/>
              <a:t> </a:t>
            </a:r>
            <a:r>
              <a:rPr lang="ru-RU" sz="2400" dirty="0" err="1"/>
              <a:t>цими</a:t>
            </a:r>
            <a:r>
              <a:rPr lang="ru-RU" sz="2400" dirty="0"/>
              <a:t> </a:t>
            </a:r>
            <a:r>
              <a:rPr lang="ru-RU" sz="2400" dirty="0" err="1"/>
              <a:t>групами</a:t>
            </a:r>
            <a:r>
              <a:rPr lang="ru-RU" sz="2400" dirty="0"/>
              <a:t> </a:t>
            </a:r>
            <a:r>
              <a:rPr lang="ru-RU" sz="2400" dirty="0" err="1"/>
              <a:t>територіальних</a:t>
            </a:r>
            <a:r>
              <a:rPr lang="ru-RU" sz="2400" dirty="0"/>
              <a:t> </a:t>
            </a:r>
            <a:r>
              <a:rPr lang="ru-RU" sz="2400" dirty="0" err="1"/>
              <a:t>колективів</a:t>
            </a:r>
            <a:r>
              <a:rPr lang="ru-RU" sz="2400" dirty="0"/>
              <a:t> </a:t>
            </a:r>
            <a:r>
              <a:rPr lang="ru-RU" sz="2400" dirty="0" err="1"/>
              <a:t>полягає</a:t>
            </a:r>
            <a:r>
              <a:rPr lang="ru-RU" sz="2400" dirty="0"/>
              <a:t>, </a:t>
            </a:r>
            <a:r>
              <a:rPr lang="ru-RU" sz="2400" dirty="0" err="1"/>
              <a:t>насамперед</a:t>
            </a:r>
            <a:r>
              <a:rPr lang="ru-RU" sz="2400" dirty="0"/>
              <a:t>, у тому, </a:t>
            </a:r>
            <a:r>
              <a:rPr lang="ru-RU" sz="2400" dirty="0" err="1"/>
              <a:t>що</a:t>
            </a:r>
            <a:r>
              <a:rPr lang="ru-RU" sz="2400" dirty="0"/>
              <a:t> </a:t>
            </a:r>
            <a:r>
              <a:rPr lang="ru-RU" sz="2400" dirty="0" err="1"/>
              <a:t>органи</a:t>
            </a:r>
            <a:r>
              <a:rPr lang="ru-RU" sz="2400" dirty="0"/>
              <a:t> </a:t>
            </a:r>
            <a:r>
              <a:rPr lang="ru-RU" sz="2400" dirty="0" err="1"/>
              <a:t>самоврядування</a:t>
            </a:r>
            <a:r>
              <a:rPr lang="ru-RU" sz="2400" dirty="0"/>
              <a:t> </a:t>
            </a:r>
            <a:r>
              <a:rPr lang="ru-RU" sz="2400" dirty="0" err="1"/>
              <a:t>першої</a:t>
            </a:r>
            <a:r>
              <a:rPr lang="ru-RU" sz="2400" dirty="0"/>
              <a:t> </a:t>
            </a:r>
            <a:r>
              <a:rPr lang="ru-RU" sz="2400" dirty="0" err="1"/>
              <a:t>групи</a:t>
            </a:r>
            <a:r>
              <a:rPr lang="ru-RU" sz="2400" dirty="0"/>
              <a:t> — </a:t>
            </a:r>
            <a:r>
              <a:rPr lang="ru-RU" sz="2400" dirty="0" err="1"/>
              <a:t>це</a:t>
            </a:r>
            <a:r>
              <a:rPr lang="ru-RU" sz="2400" dirty="0"/>
              <a:t> </a:t>
            </a:r>
            <a:r>
              <a:rPr lang="ru-RU" sz="2400" dirty="0" err="1"/>
              <a:t>місцеві</a:t>
            </a:r>
            <a:r>
              <a:rPr lang="ru-RU" sz="2400" dirty="0"/>
              <a:t> ради, </a:t>
            </a:r>
            <a:r>
              <a:rPr lang="ru-RU" sz="2400" dirty="0" err="1"/>
              <a:t>які</a:t>
            </a:r>
            <a:r>
              <a:rPr lang="ru-RU" sz="2400" dirty="0"/>
              <a:t> </a:t>
            </a:r>
            <a:r>
              <a:rPr lang="ru-RU" sz="2400" dirty="0" err="1"/>
              <a:t>засновують</a:t>
            </a:r>
            <a:r>
              <a:rPr lang="ru-RU" sz="2400" dirty="0"/>
              <a:t> свою </a:t>
            </a:r>
            <a:r>
              <a:rPr lang="ru-RU" sz="2400" dirty="0" err="1"/>
              <a:t>діяльність</a:t>
            </a:r>
            <a:r>
              <a:rPr lang="ru-RU" sz="2400" dirty="0"/>
              <a:t> на широких </a:t>
            </a:r>
            <a:r>
              <a:rPr lang="ru-RU" sz="2400" dirty="0" err="1"/>
              <a:t>повноваженнях</a:t>
            </a:r>
            <a:r>
              <a:rPr lang="ru-RU" sz="2400" dirty="0"/>
              <a:t>, </a:t>
            </a:r>
            <a:r>
              <a:rPr lang="ru-RU" sz="2400" dirty="0" err="1"/>
              <a:t>закріплених</a:t>
            </a:r>
            <a:r>
              <a:rPr lang="ru-RU" sz="2400" dirty="0"/>
              <a:t> у </a:t>
            </a:r>
            <a:r>
              <a:rPr lang="ru-RU" sz="2400" dirty="0" err="1"/>
              <a:t>чинних</a:t>
            </a:r>
            <a:r>
              <a:rPr lang="ru-RU" sz="2400" dirty="0"/>
              <a:t> законах. </a:t>
            </a:r>
            <a:r>
              <a:rPr lang="ru-RU" sz="2400" dirty="0" err="1"/>
              <a:t>Діяльність</a:t>
            </a:r>
            <a:r>
              <a:rPr lang="ru-RU" sz="2400" dirty="0"/>
              <a:t> же </a:t>
            </a:r>
            <a:r>
              <a:rPr lang="ru-RU" sz="2400" dirty="0" err="1"/>
              <a:t>колективів</a:t>
            </a:r>
            <a:r>
              <a:rPr lang="ru-RU" sz="2400" dirty="0"/>
              <a:t> </a:t>
            </a:r>
            <a:r>
              <a:rPr lang="ru-RU" sz="2400" dirty="0" err="1"/>
              <a:t>другої</a:t>
            </a:r>
            <a:r>
              <a:rPr lang="ru-RU" sz="2400" dirty="0"/>
              <a:t> </a:t>
            </a:r>
            <a:r>
              <a:rPr lang="ru-RU" sz="2400" dirty="0" err="1"/>
              <a:t>групи</a:t>
            </a:r>
            <a:r>
              <a:rPr lang="ru-RU" sz="2400" dirty="0"/>
              <a:t> не набрала адекватного </a:t>
            </a:r>
            <a:r>
              <a:rPr lang="ru-RU" sz="2400" dirty="0" err="1"/>
              <a:t>відображення</a:t>
            </a:r>
            <a:r>
              <a:rPr lang="ru-RU" sz="2400" dirty="0"/>
              <a:t> в </a:t>
            </a:r>
            <a:r>
              <a:rPr lang="ru-RU" sz="2400" dirty="0" err="1"/>
              <a:t>законодавстві</a:t>
            </a:r>
            <a:r>
              <a:rPr lang="ru-RU" sz="2400" dirty="0"/>
              <a:t>, </a:t>
            </a:r>
            <a:r>
              <a:rPr lang="ru-RU" sz="2400" dirty="0" err="1"/>
              <a:t>що</a:t>
            </a:r>
            <a:r>
              <a:rPr lang="ru-RU" sz="2400" dirty="0"/>
              <a:t> </a:t>
            </a:r>
            <a:r>
              <a:rPr lang="ru-RU" sz="2400" dirty="0" err="1"/>
              <a:t>стримує</a:t>
            </a:r>
            <a:r>
              <a:rPr lang="ru-RU" sz="2400" dirty="0"/>
              <a:t> </a:t>
            </a:r>
            <a:r>
              <a:rPr lang="ru-RU" sz="2400" dirty="0" err="1"/>
              <a:t>їх</a:t>
            </a:r>
            <a:r>
              <a:rPr lang="ru-RU" sz="2400" dirty="0"/>
              <a:t> </a:t>
            </a:r>
            <a:r>
              <a:rPr lang="ru-RU" sz="2400" dirty="0" err="1"/>
              <a:t>формування</a:t>
            </a:r>
            <a:r>
              <a:rPr lang="ru-RU" sz="2400" dirty="0"/>
              <a:t>.</a:t>
            </a:r>
          </a:p>
          <a:p>
            <a:endParaRPr lang="ru-RU" dirty="0"/>
          </a:p>
        </p:txBody>
      </p:sp>
    </p:spTree>
    <p:extLst>
      <p:ext uri="{BB962C8B-B14F-4D97-AF65-F5344CB8AC3E}">
        <p14:creationId xmlns:p14="http://schemas.microsoft.com/office/powerpoint/2010/main" val="3912711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EAD98A-3AEF-4BE6-A301-195089E0DF14}"/>
              </a:ext>
            </a:extLst>
          </p:cNvPr>
          <p:cNvSpPr>
            <a:spLocks noGrp="1"/>
          </p:cNvSpPr>
          <p:nvPr>
            <p:ph type="title"/>
          </p:nvPr>
        </p:nvSpPr>
        <p:spPr>
          <a:xfrm>
            <a:off x="394499" y="628837"/>
            <a:ext cx="10515600" cy="569823"/>
          </a:xfrm>
        </p:spPr>
        <p:txBody>
          <a:bodyPr>
            <a:normAutofit/>
          </a:bodyPr>
          <a:lstStyle/>
          <a:p>
            <a:pPr algn="ctr"/>
            <a:r>
              <a:rPr lang="uk-UA" sz="2800" b="1" dirty="0">
                <a:latin typeface="+mn-lt"/>
              </a:rPr>
              <a:t>Вибори, референдуми</a:t>
            </a:r>
            <a:endParaRPr lang="ru-RU" sz="2800" b="1" dirty="0">
              <a:latin typeface="+mn-lt"/>
            </a:endParaRPr>
          </a:p>
        </p:txBody>
      </p:sp>
      <p:sp>
        <p:nvSpPr>
          <p:cNvPr id="3" name="Объект 2">
            <a:extLst>
              <a:ext uri="{FF2B5EF4-FFF2-40B4-BE49-F238E27FC236}">
                <a16:creationId xmlns:a16="http://schemas.microsoft.com/office/drawing/2014/main" id="{2A1C8544-843A-4E05-8B5A-FEB3EE624F44}"/>
              </a:ext>
            </a:extLst>
          </p:cNvPr>
          <p:cNvSpPr>
            <a:spLocks noGrp="1"/>
          </p:cNvSpPr>
          <p:nvPr>
            <p:ph idx="1"/>
          </p:nvPr>
        </p:nvSpPr>
        <p:spPr>
          <a:xfrm>
            <a:off x="838200" y="1233126"/>
            <a:ext cx="10515600" cy="1063507"/>
          </a:xfrm>
        </p:spPr>
        <p:txBody>
          <a:bodyPr>
            <a:normAutofit lnSpcReduction="10000"/>
          </a:bodyPr>
          <a:lstStyle/>
          <a:p>
            <a:pPr>
              <a:spcBef>
                <a:spcPts val="0"/>
              </a:spcBef>
            </a:pPr>
            <a:r>
              <a:rPr lang="uk-UA" sz="2400" dirty="0"/>
              <a:t>Виборчий кодекс України від 19 грудня 2019 р. №396-</a:t>
            </a:r>
            <a:r>
              <a:rPr lang="en-US" sz="2400" dirty="0"/>
              <a:t>IX</a:t>
            </a:r>
          </a:p>
          <a:p>
            <a:pPr>
              <a:spcBef>
                <a:spcPts val="0"/>
              </a:spcBef>
            </a:pPr>
            <a:r>
              <a:rPr lang="uk-UA" sz="2400" dirty="0"/>
              <a:t>Закон «Про всеукраїнський та місцеві референдуми» від 03.07.1991 р. №1286-ХІІ. Втратив чинність у 2012 р.</a:t>
            </a:r>
            <a:endParaRPr lang="ru-RU" sz="2400" dirty="0"/>
          </a:p>
        </p:txBody>
      </p:sp>
      <p:sp>
        <p:nvSpPr>
          <p:cNvPr id="4" name="Заголовок 1">
            <a:extLst>
              <a:ext uri="{FF2B5EF4-FFF2-40B4-BE49-F238E27FC236}">
                <a16:creationId xmlns:a16="http://schemas.microsoft.com/office/drawing/2014/main" id="{0B5AFBB0-805F-4932-8302-DD61FBE742D7}"/>
              </a:ext>
            </a:extLst>
          </p:cNvPr>
          <p:cNvSpPr txBox="1">
            <a:spLocks/>
          </p:cNvSpPr>
          <p:nvPr/>
        </p:nvSpPr>
        <p:spPr>
          <a:xfrm>
            <a:off x="166099" y="2117395"/>
            <a:ext cx="11603805" cy="56982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uk-UA" sz="2600" b="1" dirty="0">
                <a:latin typeface="+mn-lt"/>
              </a:rPr>
              <a:t>Еволюція системи виборів місцевих рад</a:t>
            </a:r>
            <a:endParaRPr lang="ru-RU" sz="2600" b="1" dirty="0">
              <a:latin typeface="+mn-lt"/>
            </a:endParaRPr>
          </a:p>
        </p:txBody>
      </p:sp>
      <p:sp>
        <p:nvSpPr>
          <p:cNvPr id="5" name="Объект 2">
            <a:extLst>
              <a:ext uri="{FF2B5EF4-FFF2-40B4-BE49-F238E27FC236}">
                <a16:creationId xmlns:a16="http://schemas.microsoft.com/office/drawing/2014/main" id="{4393302F-9855-4E1C-A8C9-ED95A029A039}"/>
              </a:ext>
            </a:extLst>
          </p:cNvPr>
          <p:cNvSpPr txBox="1">
            <a:spLocks/>
          </p:cNvSpPr>
          <p:nvPr/>
        </p:nvSpPr>
        <p:spPr>
          <a:xfrm>
            <a:off x="166099" y="2687219"/>
            <a:ext cx="11859802" cy="253336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uk-UA" sz="2400" dirty="0"/>
              <a:t>1990-1993 рр. – мажоритарна абсолютної більшості</a:t>
            </a:r>
          </a:p>
          <a:p>
            <a:pPr>
              <a:spcBef>
                <a:spcPts val="0"/>
              </a:spcBef>
            </a:pPr>
            <a:r>
              <a:rPr lang="uk-UA" sz="2400" dirty="0"/>
              <a:t>1994-1997 рр. – мажоритарна відносної більшості (але не менше 10%)</a:t>
            </a:r>
          </a:p>
          <a:p>
            <a:pPr>
              <a:spcBef>
                <a:spcPts val="0"/>
              </a:spcBef>
            </a:pPr>
            <a:r>
              <a:rPr lang="uk-UA" sz="2400" dirty="0"/>
              <a:t>1998-2004 рр. – мажоритарна відносної більшості</a:t>
            </a:r>
          </a:p>
          <a:p>
            <a:pPr>
              <a:spcBef>
                <a:spcPts val="0"/>
              </a:spcBef>
            </a:pPr>
            <a:r>
              <a:rPr lang="uk-UA" sz="2400" dirty="0"/>
              <a:t>2006-2009 рр. – пропорційна за закритими списками</a:t>
            </a:r>
          </a:p>
          <a:p>
            <a:pPr>
              <a:spcBef>
                <a:spcPts val="0"/>
              </a:spcBef>
            </a:pPr>
            <a:r>
              <a:rPr lang="uk-UA" sz="2400" dirty="0"/>
              <a:t>2010-2014 рр. – змішана (50/50)</a:t>
            </a:r>
          </a:p>
          <a:p>
            <a:pPr>
              <a:spcBef>
                <a:spcPts val="0"/>
              </a:spcBef>
            </a:pPr>
            <a:r>
              <a:rPr lang="uk-UA" sz="2400" dirty="0"/>
              <a:t>2015-2019 рр. – мажоритарна відносної більшості на виборах сільських та селищних рад; пропорційна за відкритими списками на виборах інших рад</a:t>
            </a:r>
          </a:p>
          <a:p>
            <a:pPr>
              <a:spcBef>
                <a:spcPts val="0"/>
              </a:spcBef>
            </a:pPr>
            <a:r>
              <a:rPr lang="uk-UA" sz="2400" dirty="0"/>
              <a:t>2020-… – пропорційна за регіональними списками</a:t>
            </a:r>
            <a:endParaRPr lang="ru-RU" sz="2400" dirty="0"/>
          </a:p>
        </p:txBody>
      </p:sp>
      <p:sp>
        <p:nvSpPr>
          <p:cNvPr id="8" name="Заголовок 1">
            <a:extLst>
              <a:ext uri="{FF2B5EF4-FFF2-40B4-BE49-F238E27FC236}">
                <a16:creationId xmlns:a16="http://schemas.microsoft.com/office/drawing/2014/main" id="{4BBF173A-5B36-BFC3-CACE-A0B30E128775}"/>
              </a:ext>
            </a:extLst>
          </p:cNvPr>
          <p:cNvSpPr txBox="1">
            <a:spLocks/>
          </p:cNvSpPr>
          <p:nvPr/>
        </p:nvSpPr>
        <p:spPr>
          <a:xfrm>
            <a:off x="585886" y="140233"/>
            <a:ext cx="10515600" cy="549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uk-UA" sz="2800" b="1" dirty="0">
                <a:latin typeface="+mn-lt"/>
              </a:rPr>
              <a:t>4. Форми локальної демократії</a:t>
            </a:r>
            <a:endParaRPr lang="ru-RU" sz="2800" b="1" dirty="0">
              <a:latin typeface="+mn-lt"/>
            </a:endParaRPr>
          </a:p>
        </p:txBody>
      </p:sp>
      <p:sp>
        <p:nvSpPr>
          <p:cNvPr id="9" name="Заголовок 1">
            <a:extLst>
              <a:ext uri="{FF2B5EF4-FFF2-40B4-BE49-F238E27FC236}">
                <a16:creationId xmlns:a16="http://schemas.microsoft.com/office/drawing/2014/main" id="{869DA7CF-EA5C-B3E9-A673-CF36A09F0DEA}"/>
              </a:ext>
            </a:extLst>
          </p:cNvPr>
          <p:cNvSpPr txBox="1">
            <a:spLocks/>
          </p:cNvSpPr>
          <p:nvPr/>
        </p:nvSpPr>
        <p:spPr>
          <a:xfrm>
            <a:off x="274674" y="5103628"/>
            <a:ext cx="10515600" cy="391596"/>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uk-UA" sz="2800" b="1" dirty="0">
                <a:latin typeface="+mn-lt"/>
              </a:rPr>
              <a:t>Еволюція системи виборів місцевих голів</a:t>
            </a:r>
            <a:endParaRPr lang="ru-RU" sz="2800" dirty="0">
              <a:latin typeface="+mn-lt"/>
            </a:endParaRPr>
          </a:p>
        </p:txBody>
      </p:sp>
      <p:sp>
        <p:nvSpPr>
          <p:cNvPr id="10" name="Объект 2">
            <a:extLst>
              <a:ext uri="{FF2B5EF4-FFF2-40B4-BE49-F238E27FC236}">
                <a16:creationId xmlns:a16="http://schemas.microsoft.com/office/drawing/2014/main" id="{ED4628E7-8F16-45D3-37C5-D06F0BF08B1B}"/>
              </a:ext>
            </a:extLst>
          </p:cNvPr>
          <p:cNvSpPr txBox="1">
            <a:spLocks/>
          </p:cNvSpPr>
          <p:nvPr/>
        </p:nvSpPr>
        <p:spPr>
          <a:xfrm>
            <a:off x="198474" y="5495224"/>
            <a:ext cx="11993526" cy="13627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0"/>
              </a:spcBef>
            </a:pPr>
            <a:r>
              <a:rPr lang="uk-UA" sz="2400" dirty="0"/>
              <a:t>До 1994 р. – мажоритарна абсолютної більшості, </a:t>
            </a:r>
            <a:r>
              <a:rPr lang="uk-UA" sz="2400" dirty="0" err="1"/>
              <a:t>двотурові</a:t>
            </a:r>
            <a:endParaRPr lang="uk-UA" sz="2400" dirty="0"/>
          </a:p>
          <a:p>
            <a:pPr>
              <a:lnSpc>
                <a:spcPct val="80000"/>
              </a:lnSpc>
              <a:spcBef>
                <a:spcPts val="0"/>
              </a:spcBef>
            </a:pPr>
            <a:r>
              <a:rPr lang="uk-UA" sz="2400" dirty="0"/>
              <a:t>1994 р. – мажоритарна відносної більшості, але не менше 25%</a:t>
            </a:r>
          </a:p>
          <a:p>
            <a:pPr>
              <a:lnSpc>
                <a:spcPct val="80000"/>
              </a:lnSpc>
              <a:spcBef>
                <a:spcPts val="0"/>
              </a:spcBef>
            </a:pPr>
            <a:r>
              <a:rPr lang="uk-UA" sz="2400" dirty="0"/>
              <a:t>1998 р. – мажоритарна відносної більшості</a:t>
            </a:r>
          </a:p>
          <a:p>
            <a:pPr>
              <a:lnSpc>
                <a:spcPct val="80000"/>
              </a:lnSpc>
              <a:spcBef>
                <a:spcPts val="0"/>
              </a:spcBef>
            </a:pPr>
            <a:r>
              <a:rPr lang="uk-UA" sz="2400" dirty="0"/>
              <a:t> 2015 р. – мажоритарна абсолютної більшості, </a:t>
            </a:r>
            <a:r>
              <a:rPr lang="uk-UA" sz="2400" dirty="0" err="1"/>
              <a:t>двотурові</a:t>
            </a:r>
            <a:r>
              <a:rPr lang="uk-UA" sz="2400" dirty="0"/>
              <a:t> на виборах голів великих міст</a:t>
            </a:r>
            <a:endParaRPr lang="ru-RU" sz="2400" dirty="0"/>
          </a:p>
        </p:txBody>
      </p:sp>
    </p:spTree>
    <p:extLst>
      <p:ext uri="{BB962C8B-B14F-4D97-AF65-F5344CB8AC3E}">
        <p14:creationId xmlns:p14="http://schemas.microsoft.com/office/powerpoint/2010/main" val="34381245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F4C7368-4FD2-4EB5-B477-13760BDC000C}"/>
              </a:ext>
            </a:extLst>
          </p:cNvPr>
          <p:cNvSpPr>
            <a:spLocks noGrp="1"/>
          </p:cNvSpPr>
          <p:nvPr>
            <p:ph idx="1"/>
          </p:nvPr>
        </p:nvSpPr>
        <p:spPr>
          <a:xfrm>
            <a:off x="514350" y="196850"/>
            <a:ext cx="10515600" cy="5970034"/>
          </a:xfrm>
        </p:spPr>
        <p:txBody>
          <a:bodyPr>
            <a:noAutofit/>
          </a:bodyPr>
          <a:lstStyle/>
          <a:p>
            <a:r>
              <a:rPr lang="ru-RU" sz="2400" dirty="0" err="1"/>
              <a:t>Згідно</a:t>
            </a:r>
            <a:r>
              <a:rPr lang="ru-RU" sz="2400" dirty="0"/>
              <a:t> з </a:t>
            </a:r>
            <a:r>
              <a:rPr lang="ru-RU" sz="2400" dirty="0" err="1"/>
              <a:t>законодавством</a:t>
            </a:r>
            <a:r>
              <a:rPr lang="ru-RU" sz="2400" dirty="0"/>
              <a:t> </a:t>
            </a:r>
            <a:r>
              <a:rPr lang="ru-RU" sz="2400" dirty="0" err="1"/>
              <a:t>передбачається</a:t>
            </a:r>
            <a:r>
              <a:rPr lang="ru-RU" sz="2400" dirty="0"/>
              <a:t> </a:t>
            </a:r>
            <a:r>
              <a:rPr lang="ru-RU" sz="2400" dirty="0" err="1"/>
              <a:t>використання</a:t>
            </a:r>
            <a:r>
              <a:rPr lang="ru-RU" sz="2400" dirty="0"/>
              <a:t> таких </a:t>
            </a:r>
            <a:r>
              <a:rPr lang="ru-RU" sz="2400" b="1" dirty="0"/>
              <a:t>форм </a:t>
            </a:r>
            <a:r>
              <a:rPr lang="ru-RU" sz="2400" b="1" dirty="0" err="1"/>
              <a:t>прямої</a:t>
            </a:r>
            <a:r>
              <a:rPr lang="ru-RU" sz="2400" b="1" dirty="0"/>
              <a:t> </a:t>
            </a:r>
            <a:r>
              <a:rPr lang="ru-RU" sz="2400" b="1" dirty="0" err="1"/>
              <a:t>демократії</a:t>
            </a:r>
            <a:r>
              <a:rPr lang="ru-RU" sz="2400" b="1" dirty="0"/>
              <a:t>, </a:t>
            </a:r>
            <a:r>
              <a:rPr lang="ru-RU" sz="2400" b="1" dirty="0" err="1"/>
              <a:t>що</a:t>
            </a:r>
            <a:r>
              <a:rPr lang="ru-RU" sz="2400" b="1" dirty="0"/>
              <a:t> </a:t>
            </a:r>
            <a:r>
              <a:rPr lang="ru-RU" sz="2400" b="1" dirty="0" err="1"/>
              <a:t>пов’язана</a:t>
            </a:r>
            <a:r>
              <a:rPr lang="ru-RU" sz="2400" b="1" dirty="0"/>
              <a:t> з </a:t>
            </a:r>
            <a:r>
              <a:rPr lang="ru-RU" sz="2400" b="1" dirty="0" err="1"/>
              <a:t>місцевими</a:t>
            </a:r>
            <a:r>
              <a:rPr lang="ru-RU" sz="2400" b="1" dirty="0"/>
              <a:t> </a:t>
            </a:r>
            <a:r>
              <a:rPr lang="ru-RU" sz="2400" b="1" dirty="0" err="1"/>
              <a:t>виборами</a:t>
            </a:r>
            <a:r>
              <a:rPr lang="ru-RU" sz="2400" dirty="0"/>
              <a:t>: </a:t>
            </a:r>
            <a:r>
              <a:rPr lang="ru-RU" sz="2400" dirty="0" err="1"/>
              <a:t>накази</a:t>
            </a:r>
            <a:r>
              <a:rPr lang="ru-RU" sz="2400" dirty="0"/>
              <a:t> (</a:t>
            </a:r>
            <a:r>
              <a:rPr lang="ru-RU" sz="2400" dirty="0" err="1"/>
              <a:t>доручення</a:t>
            </a:r>
            <a:r>
              <a:rPr lang="ru-RU" sz="2400" dirty="0"/>
              <a:t>) </a:t>
            </a:r>
            <a:r>
              <a:rPr lang="ru-RU" sz="2400" dirty="0" err="1"/>
              <a:t>виборців</a:t>
            </a:r>
            <a:r>
              <a:rPr lang="ru-RU" sz="2400" dirty="0"/>
              <a:t>, </a:t>
            </a:r>
            <a:r>
              <a:rPr lang="ru-RU" sz="2400" dirty="0" err="1"/>
              <a:t>звіти</a:t>
            </a:r>
            <a:r>
              <a:rPr lang="ru-RU" sz="2400" dirty="0"/>
              <a:t> </a:t>
            </a:r>
            <a:r>
              <a:rPr lang="ru-RU" sz="2400" dirty="0" err="1"/>
              <a:t>депутатів</a:t>
            </a:r>
            <a:r>
              <a:rPr lang="ru-RU" sz="2400" dirty="0"/>
              <a:t> </a:t>
            </a:r>
            <a:r>
              <a:rPr lang="ru-RU" sz="2400" dirty="0" err="1"/>
              <a:t>місцевих</a:t>
            </a:r>
            <a:r>
              <a:rPr lang="ru-RU" sz="2400" dirty="0"/>
              <a:t> рад, </a:t>
            </a:r>
            <a:r>
              <a:rPr lang="ru-RU" sz="2400" dirty="0" err="1"/>
              <a:t>сільських</a:t>
            </a:r>
            <a:r>
              <a:rPr lang="ru-RU" sz="2400" dirty="0"/>
              <a:t>, </a:t>
            </a:r>
            <a:r>
              <a:rPr lang="ru-RU" sz="2400" dirty="0" err="1"/>
              <a:t>селищних</a:t>
            </a:r>
            <a:r>
              <a:rPr lang="ru-RU" sz="2400" dirty="0"/>
              <a:t> та </a:t>
            </a:r>
            <a:r>
              <a:rPr lang="ru-RU" sz="2400" dirty="0" err="1"/>
              <a:t>міських</a:t>
            </a:r>
            <a:r>
              <a:rPr lang="ru-RU" sz="2400" dirty="0"/>
              <a:t> </a:t>
            </a:r>
            <a:r>
              <a:rPr lang="ru-RU" sz="2400" dirty="0" err="1"/>
              <a:t>голів</a:t>
            </a:r>
            <a:r>
              <a:rPr lang="ru-RU" sz="2400" dirty="0"/>
              <a:t> перед </a:t>
            </a:r>
            <a:r>
              <a:rPr lang="ru-RU" sz="2400" dirty="0" err="1"/>
              <a:t>виборцями</a:t>
            </a:r>
            <a:r>
              <a:rPr lang="ru-RU" sz="2400" dirty="0"/>
              <a:t>, а </a:t>
            </a:r>
            <a:r>
              <a:rPr lang="ru-RU" sz="2400" dirty="0" err="1"/>
              <a:t>також</a:t>
            </a:r>
            <a:r>
              <a:rPr lang="ru-RU" sz="2400" dirty="0"/>
              <a:t> </a:t>
            </a:r>
            <a:r>
              <a:rPr lang="ru-RU" sz="2400" dirty="0" err="1"/>
              <a:t>відкликання</a:t>
            </a:r>
            <a:r>
              <a:rPr lang="ru-RU" sz="2400" dirty="0"/>
              <a:t> </a:t>
            </a:r>
            <a:r>
              <a:rPr lang="ru-RU" sz="2400" dirty="0" err="1"/>
              <a:t>депутатів</a:t>
            </a:r>
            <a:r>
              <a:rPr lang="ru-RU" sz="2400" dirty="0"/>
              <a:t>, </a:t>
            </a:r>
            <a:r>
              <a:rPr lang="ru-RU" sz="2400" dirty="0" err="1"/>
              <a:t>дострокове</a:t>
            </a:r>
            <a:r>
              <a:rPr lang="ru-RU" sz="2400" dirty="0"/>
              <a:t> </a:t>
            </a:r>
            <a:r>
              <a:rPr lang="ru-RU" sz="2400" dirty="0" err="1"/>
              <a:t>припинення</a:t>
            </a:r>
            <a:r>
              <a:rPr lang="ru-RU" sz="2400" dirty="0"/>
              <a:t> </a:t>
            </a:r>
            <a:r>
              <a:rPr lang="ru-RU" sz="2400" dirty="0" err="1"/>
              <a:t>повноважень</a:t>
            </a:r>
            <a:r>
              <a:rPr lang="ru-RU" sz="2400" dirty="0"/>
              <a:t> </a:t>
            </a:r>
            <a:r>
              <a:rPr lang="ru-RU" sz="2400" dirty="0" err="1"/>
              <a:t>місцевих</a:t>
            </a:r>
            <a:r>
              <a:rPr lang="ru-RU" sz="2400" dirty="0"/>
              <a:t> рад, </a:t>
            </a:r>
            <a:r>
              <a:rPr lang="ru-RU" sz="2400" dirty="0" err="1"/>
              <a:t>сільських</a:t>
            </a:r>
            <a:r>
              <a:rPr lang="ru-RU" sz="2400" dirty="0"/>
              <a:t>, </a:t>
            </a:r>
            <a:r>
              <a:rPr lang="ru-RU" sz="2400" dirty="0" err="1"/>
              <a:t>селищних</a:t>
            </a:r>
            <a:r>
              <a:rPr lang="ru-RU" sz="2400" dirty="0"/>
              <a:t> та </a:t>
            </a:r>
            <a:r>
              <a:rPr lang="ru-RU" sz="2400" dirty="0" err="1"/>
              <a:t>міських</a:t>
            </a:r>
            <a:r>
              <a:rPr lang="ru-RU" sz="2400" dirty="0"/>
              <a:t> </a:t>
            </a:r>
            <a:r>
              <a:rPr lang="ru-RU" sz="2400" dirty="0" err="1"/>
              <a:t>голів</a:t>
            </a:r>
            <a:r>
              <a:rPr lang="ru-RU" sz="2400" dirty="0"/>
              <a:t> та </a:t>
            </a:r>
            <a:r>
              <a:rPr lang="ru-RU" sz="2400" dirty="0" err="1"/>
              <a:t>інші</a:t>
            </a:r>
            <a:r>
              <a:rPr lang="ru-RU" sz="2400" dirty="0"/>
              <a:t> </a:t>
            </a:r>
            <a:r>
              <a:rPr lang="ru-RU" sz="2400" dirty="0" err="1"/>
              <a:t>форми</a:t>
            </a:r>
            <a:r>
              <a:rPr lang="ru-RU" sz="2400" dirty="0"/>
              <a:t>. Все </a:t>
            </a:r>
            <a:r>
              <a:rPr lang="ru-RU" sz="2400" dirty="0" err="1"/>
              <a:t>це</a:t>
            </a:r>
            <a:r>
              <a:rPr lang="ru-RU" sz="2400" dirty="0"/>
              <a:t> є </a:t>
            </a:r>
            <a:r>
              <a:rPr lang="ru-RU" sz="2400" dirty="0" err="1"/>
              <a:t>складовими</a:t>
            </a:r>
            <a:r>
              <a:rPr lang="ru-RU" sz="2400" dirty="0"/>
              <a:t> </a:t>
            </a:r>
            <a:r>
              <a:rPr lang="ru-RU" sz="2400" dirty="0" err="1"/>
              <a:t>імперативного</a:t>
            </a:r>
            <a:r>
              <a:rPr lang="ru-RU" sz="2400" dirty="0"/>
              <a:t> мандату </a:t>
            </a:r>
            <a:r>
              <a:rPr lang="ru-RU" sz="2400" dirty="0" err="1"/>
              <a:t>виборних</a:t>
            </a:r>
            <a:r>
              <a:rPr lang="ru-RU" sz="2400" dirty="0"/>
              <a:t> </a:t>
            </a:r>
            <a:r>
              <a:rPr lang="ru-RU" sz="2400" dirty="0" err="1"/>
              <a:t>осіб</a:t>
            </a:r>
            <a:r>
              <a:rPr lang="ru-RU" sz="2400" dirty="0"/>
              <a:t> до </a:t>
            </a:r>
            <a:r>
              <a:rPr lang="ru-RU" sz="2400" dirty="0" err="1"/>
              <a:t>органів</a:t>
            </a:r>
            <a:r>
              <a:rPr lang="ru-RU" sz="2400" dirty="0"/>
              <a:t> </a:t>
            </a:r>
            <a:r>
              <a:rPr lang="ru-RU" sz="2400" dirty="0" err="1"/>
              <a:t>місцевого</a:t>
            </a:r>
            <a:r>
              <a:rPr lang="ru-RU" sz="2400" dirty="0"/>
              <a:t> </a:t>
            </a:r>
            <a:r>
              <a:rPr lang="ru-RU" sz="2400" dirty="0" err="1"/>
              <a:t>самоврядування</a:t>
            </a:r>
            <a:endParaRPr lang="ru-RU" sz="2400" dirty="0"/>
          </a:p>
          <a:p>
            <a:r>
              <a:rPr lang="ru-RU" sz="2400" dirty="0" err="1"/>
              <a:t>Під</a:t>
            </a:r>
            <a:r>
              <a:rPr lang="ru-RU" sz="2400" dirty="0"/>
              <a:t> </a:t>
            </a:r>
            <a:r>
              <a:rPr lang="ru-RU" sz="2400" b="1" dirty="0" err="1"/>
              <a:t>звітом</a:t>
            </a:r>
            <a:r>
              <a:rPr lang="ru-RU" sz="2400" b="1" dirty="0"/>
              <a:t> </a:t>
            </a:r>
            <a:r>
              <a:rPr lang="ru-RU" sz="2400" b="1" dirty="0" err="1"/>
              <a:t>виборної</a:t>
            </a:r>
            <a:r>
              <a:rPr lang="ru-RU" sz="2400" b="1" dirty="0"/>
              <a:t> особи </a:t>
            </a:r>
            <a:r>
              <a:rPr lang="ru-RU" sz="2400" b="1" dirty="0" err="1"/>
              <a:t>місцевого</a:t>
            </a:r>
            <a:r>
              <a:rPr lang="ru-RU" sz="2400" b="1" dirty="0"/>
              <a:t> </a:t>
            </a:r>
            <a:r>
              <a:rPr lang="ru-RU" sz="2400" b="1" dirty="0" err="1"/>
              <a:t>самоврядування</a:t>
            </a:r>
            <a:r>
              <a:rPr lang="ru-RU" sz="2400" b="1" dirty="0"/>
              <a:t> </a:t>
            </a:r>
            <a:r>
              <a:rPr lang="ru-RU" sz="2400" dirty="0" err="1"/>
              <a:t>слід</a:t>
            </a:r>
            <a:r>
              <a:rPr lang="ru-RU" sz="2400" dirty="0"/>
              <a:t> </a:t>
            </a:r>
            <a:r>
              <a:rPr lang="ru-RU" sz="2400" dirty="0" err="1"/>
              <a:t>розуміти</a:t>
            </a:r>
            <a:r>
              <a:rPr lang="ru-RU" sz="2400" dirty="0"/>
              <a:t> </a:t>
            </a:r>
            <a:r>
              <a:rPr lang="ru-RU" sz="2400" dirty="0" err="1"/>
              <a:t>її</a:t>
            </a:r>
            <a:r>
              <a:rPr lang="ru-RU" sz="2400" dirty="0"/>
              <a:t> </a:t>
            </a:r>
            <a:r>
              <a:rPr lang="ru-RU" sz="2400" dirty="0" err="1"/>
              <a:t>офіційний</a:t>
            </a:r>
            <a:r>
              <a:rPr lang="ru-RU" sz="2400" dirty="0"/>
              <a:t> </a:t>
            </a:r>
            <a:r>
              <a:rPr lang="ru-RU" sz="2400" dirty="0" err="1"/>
              <a:t>виступ</a:t>
            </a:r>
            <a:r>
              <a:rPr lang="ru-RU" sz="2400" dirty="0"/>
              <a:t> перед </a:t>
            </a:r>
            <a:r>
              <a:rPr lang="ru-RU" sz="2400" dirty="0" err="1"/>
              <a:t>виборцями</a:t>
            </a:r>
            <a:r>
              <a:rPr lang="ru-RU" sz="2400" dirty="0"/>
              <a:t> з </a:t>
            </a:r>
            <a:r>
              <a:rPr lang="ru-RU" sz="2400" dirty="0" err="1"/>
              <a:t>інформацією</a:t>
            </a:r>
            <a:r>
              <a:rPr lang="ru-RU" sz="2400" dirty="0"/>
              <a:t> про </a:t>
            </a:r>
            <a:r>
              <a:rPr lang="ru-RU" sz="2400" dirty="0" err="1"/>
              <a:t>діяльність</a:t>
            </a:r>
            <a:r>
              <a:rPr lang="ru-RU" sz="2400" dirty="0"/>
              <a:t>, </a:t>
            </a:r>
            <a:r>
              <a:rPr lang="ru-RU" sz="2400" dirty="0" err="1"/>
              <a:t>що</a:t>
            </a:r>
            <a:r>
              <a:rPr lang="ru-RU" sz="2400" dirty="0"/>
              <a:t> </a:t>
            </a:r>
            <a:r>
              <a:rPr lang="ru-RU" sz="2400" dirty="0" err="1"/>
              <a:t>була</a:t>
            </a:r>
            <a:r>
              <a:rPr lang="ru-RU" sz="2400" dirty="0"/>
              <a:t> </a:t>
            </a:r>
            <a:r>
              <a:rPr lang="ru-RU" sz="2400" dirty="0" err="1"/>
              <a:t>здійснена</a:t>
            </a:r>
            <a:r>
              <a:rPr lang="ru-RU" sz="2400" dirty="0"/>
              <a:t> </a:t>
            </a:r>
            <a:r>
              <a:rPr lang="ru-RU" sz="2400" dirty="0" err="1"/>
              <a:t>цією</a:t>
            </a:r>
            <a:r>
              <a:rPr lang="ru-RU" sz="2400" dirty="0"/>
              <a:t> особою </a:t>
            </a:r>
            <a:r>
              <a:rPr lang="ru-RU" sz="2400" dirty="0" err="1"/>
              <a:t>особисто</a:t>
            </a:r>
            <a:r>
              <a:rPr lang="ru-RU" sz="2400" dirty="0"/>
              <a:t>, а </a:t>
            </a:r>
            <a:r>
              <a:rPr lang="ru-RU" sz="2400" dirty="0" err="1"/>
              <a:t>також</a:t>
            </a:r>
            <a:r>
              <a:rPr lang="ru-RU" sz="2400" dirty="0"/>
              <a:t> радою в </a:t>
            </a:r>
            <a:r>
              <a:rPr lang="ru-RU" sz="2400" dirty="0" err="1"/>
              <a:t>цілому</a:t>
            </a:r>
            <a:r>
              <a:rPr lang="ru-RU" sz="2400" dirty="0"/>
              <a:t> та </a:t>
            </a:r>
            <a:r>
              <a:rPr lang="ru-RU" sz="2400" dirty="0" err="1"/>
              <a:t>її</a:t>
            </a:r>
            <a:r>
              <a:rPr lang="ru-RU" sz="2400" dirty="0"/>
              <a:t> </a:t>
            </a:r>
            <a:r>
              <a:rPr lang="ru-RU" sz="2400" dirty="0" err="1"/>
              <a:t>виконавчим</a:t>
            </a:r>
            <a:r>
              <a:rPr lang="ru-RU" sz="2400" dirty="0"/>
              <a:t> органом за </a:t>
            </a:r>
            <a:r>
              <a:rPr lang="ru-RU" sz="2400" dirty="0" err="1"/>
              <a:t>певний</a:t>
            </a:r>
            <a:r>
              <a:rPr lang="ru-RU" sz="2400" dirty="0"/>
              <a:t> </a:t>
            </a:r>
            <a:r>
              <a:rPr lang="ru-RU" sz="2400" dirty="0" err="1"/>
              <a:t>проміжок</a:t>
            </a:r>
            <a:r>
              <a:rPr lang="ru-RU" sz="2400" dirty="0"/>
              <a:t> часу. Як </a:t>
            </a:r>
            <a:r>
              <a:rPr lang="ru-RU" sz="2400" dirty="0" err="1"/>
              <a:t>інструмент</a:t>
            </a:r>
            <a:r>
              <a:rPr lang="ru-RU" sz="2400" dirty="0"/>
              <a:t> </a:t>
            </a:r>
            <a:r>
              <a:rPr lang="ru-RU" sz="2400" dirty="0" err="1"/>
              <a:t>безпосередньої</a:t>
            </a:r>
            <a:r>
              <a:rPr lang="ru-RU" sz="2400" dirty="0"/>
              <a:t> </a:t>
            </a:r>
            <a:r>
              <a:rPr lang="ru-RU" sz="2400" dirty="0" err="1"/>
              <a:t>демократії</a:t>
            </a:r>
            <a:r>
              <a:rPr lang="ru-RU" sz="2400" dirty="0"/>
              <a:t> </a:t>
            </a:r>
            <a:r>
              <a:rPr lang="ru-RU" sz="2400" dirty="0" err="1"/>
              <a:t>звіт</a:t>
            </a:r>
            <a:r>
              <a:rPr lang="ru-RU" sz="2400" dirty="0"/>
              <a:t> </a:t>
            </a:r>
            <a:r>
              <a:rPr lang="ru-RU" sz="2400" dirty="0" err="1"/>
              <a:t>виборних</a:t>
            </a:r>
            <a:r>
              <a:rPr lang="ru-RU" sz="2400" dirty="0"/>
              <a:t> </a:t>
            </a:r>
            <a:r>
              <a:rPr lang="ru-RU" sz="2400" dirty="0" err="1"/>
              <a:t>осіб</a:t>
            </a:r>
            <a:r>
              <a:rPr lang="ru-RU" sz="2400" dirty="0"/>
              <a:t> </a:t>
            </a:r>
            <a:r>
              <a:rPr lang="ru-RU" sz="2400" dirty="0" err="1"/>
              <a:t>місцевого</a:t>
            </a:r>
            <a:r>
              <a:rPr lang="ru-RU" sz="2400" dirty="0"/>
              <a:t> </a:t>
            </a:r>
            <a:r>
              <a:rPr lang="ru-RU" sz="2400" dirty="0" err="1"/>
              <a:t>самоврядування</a:t>
            </a:r>
            <a:r>
              <a:rPr lang="ru-RU" sz="2400" dirty="0"/>
              <a:t> є </a:t>
            </a:r>
            <a:r>
              <a:rPr lang="ru-RU" sz="2400" dirty="0" err="1"/>
              <a:t>своєрідною</a:t>
            </a:r>
            <a:r>
              <a:rPr lang="ru-RU" sz="2400" dirty="0"/>
              <a:t> формою </a:t>
            </a:r>
            <a:r>
              <a:rPr lang="ru-RU" sz="2400" dirty="0" err="1"/>
              <a:t>їх</a:t>
            </a:r>
            <a:r>
              <a:rPr lang="ru-RU" sz="2400" dirty="0"/>
              <a:t> </a:t>
            </a:r>
            <a:r>
              <a:rPr lang="ru-RU" sz="2400" dirty="0" err="1"/>
              <a:t>відповідальності</a:t>
            </a:r>
            <a:r>
              <a:rPr lang="ru-RU" sz="2400" dirty="0"/>
              <a:t> перед </a:t>
            </a:r>
            <a:r>
              <a:rPr lang="ru-RU" sz="2400" dirty="0" err="1"/>
              <a:t>виборцями</a:t>
            </a:r>
            <a:r>
              <a:rPr lang="ru-RU" sz="2400" dirty="0"/>
              <a:t>. </a:t>
            </a:r>
            <a:r>
              <a:rPr lang="ru-RU" sz="2400" dirty="0" err="1"/>
              <a:t>Іншою</a:t>
            </a:r>
            <a:r>
              <a:rPr lang="ru-RU" sz="2400" dirty="0"/>
              <a:t> такою формою, </a:t>
            </a:r>
            <a:r>
              <a:rPr lang="ru-RU" sz="2400" dirty="0" err="1"/>
              <a:t>змістом</a:t>
            </a:r>
            <a:r>
              <a:rPr lang="ru-RU" sz="2400" dirty="0"/>
              <a:t> </a:t>
            </a:r>
            <a:r>
              <a:rPr lang="ru-RU" sz="2400" dirty="0" err="1"/>
              <a:t>якої</a:t>
            </a:r>
            <a:r>
              <a:rPr lang="ru-RU" sz="2400" dirty="0"/>
              <a:t> є </a:t>
            </a:r>
            <a:r>
              <a:rPr lang="ru-RU" sz="2400" dirty="0" err="1"/>
              <a:t>можливість</a:t>
            </a:r>
            <a:r>
              <a:rPr lang="ru-RU" sz="2400" dirty="0"/>
              <a:t> </a:t>
            </a:r>
            <a:r>
              <a:rPr lang="ru-RU" sz="2400" dirty="0" err="1"/>
              <a:t>дострокового</a:t>
            </a:r>
            <a:r>
              <a:rPr lang="ru-RU" sz="2400" dirty="0"/>
              <a:t> </a:t>
            </a:r>
            <a:r>
              <a:rPr lang="ru-RU" sz="2400" dirty="0" err="1"/>
              <a:t>припинення</a:t>
            </a:r>
            <a:r>
              <a:rPr lang="ru-RU" sz="2400" dirty="0"/>
              <a:t> </a:t>
            </a:r>
            <a:r>
              <a:rPr lang="ru-RU" sz="2400" dirty="0" err="1"/>
              <a:t>дії</a:t>
            </a:r>
            <a:r>
              <a:rPr lang="ru-RU" sz="2400" dirty="0"/>
              <a:t> мандата </a:t>
            </a:r>
            <a:r>
              <a:rPr lang="ru-RU" sz="2400" dirty="0" err="1"/>
              <a:t>виборної</a:t>
            </a:r>
            <a:r>
              <a:rPr lang="ru-RU" sz="2400" dirty="0"/>
              <a:t> особи </a:t>
            </a:r>
            <a:r>
              <a:rPr lang="ru-RU" sz="2400" dirty="0" err="1"/>
              <a:t>місцевого</a:t>
            </a:r>
            <a:r>
              <a:rPr lang="ru-RU" sz="2400" dirty="0"/>
              <a:t> </a:t>
            </a:r>
            <a:r>
              <a:rPr lang="ru-RU" sz="2400" dirty="0" err="1"/>
              <a:t>самоврядування</a:t>
            </a:r>
            <a:r>
              <a:rPr lang="ru-RU" sz="2400" dirty="0"/>
              <a:t> з </a:t>
            </a:r>
            <a:r>
              <a:rPr lang="ru-RU" sz="2400" dirty="0" err="1"/>
              <a:t>волі</a:t>
            </a:r>
            <a:r>
              <a:rPr lang="ru-RU" sz="2400" dirty="0"/>
              <a:t> </a:t>
            </a:r>
            <a:r>
              <a:rPr lang="ru-RU" sz="2400" dirty="0" err="1"/>
              <a:t>виборців</a:t>
            </a:r>
            <a:r>
              <a:rPr lang="ru-RU" sz="2400" dirty="0"/>
              <a:t>, є </a:t>
            </a:r>
            <a:r>
              <a:rPr lang="ru-RU" sz="2400" dirty="0" err="1"/>
              <a:t>відкликання</a:t>
            </a:r>
            <a:r>
              <a:rPr lang="ru-RU" sz="2400" dirty="0"/>
              <a:t> </a:t>
            </a:r>
            <a:r>
              <a:rPr lang="ru-RU" sz="2400" dirty="0" err="1"/>
              <a:t>цієї</a:t>
            </a:r>
            <a:r>
              <a:rPr lang="ru-RU" sz="2400" dirty="0"/>
              <a:t> особи </a:t>
            </a:r>
            <a:r>
              <a:rPr lang="ru-RU" sz="2400" dirty="0" err="1"/>
              <a:t>виборцями</a:t>
            </a:r>
            <a:r>
              <a:rPr lang="ru-RU" sz="2400" dirty="0"/>
              <a:t>.</a:t>
            </a:r>
          </a:p>
        </p:txBody>
      </p:sp>
    </p:spTree>
    <p:extLst>
      <p:ext uri="{BB962C8B-B14F-4D97-AF65-F5344CB8AC3E}">
        <p14:creationId xmlns:p14="http://schemas.microsoft.com/office/powerpoint/2010/main" val="34898541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8DD9D4-6805-462A-8CCC-F1CEA5219EF3}"/>
              </a:ext>
            </a:extLst>
          </p:cNvPr>
          <p:cNvSpPr>
            <a:spLocks noGrp="1"/>
          </p:cNvSpPr>
          <p:nvPr>
            <p:ph type="title"/>
          </p:nvPr>
        </p:nvSpPr>
        <p:spPr/>
        <p:txBody>
          <a:bodyPr>
            <a:normAutofit/>
          </a:bodyPr>
          <a:lstStyle/>
          <a:p>
            <a:pPr algn="ctr"/>
            <a:r>
              <a:rPr lang="uk-UA" sz="2800" b="1" dirty="0">
                <a:latin typeface="+mn-lt"/>
              </a:rPr>
              <a:t>Інші інститути локальної демократії</a:t>
            </a:r>
            <a:endParaRPr lang="ru-RU" sz="2800" b="1" dirty="0">
              <a:latin typeface="+mn-lt"/>
            </a:endParaRPr>
          </a:p>
        </p:txBody>
      </p:sp>
      <p:sp>
        <p:nvSpPr>
          <p:cNvPr id="3" name="Объект 2">
            <a:extLst>
              <a:ext uri="{FF2B5EF4-FFF2-40B4-BE49-F238E27FC236}">
                <a16:creationId xmlns:a16="http://schemas.microsoft.com/office/drawing/2014/main" id="{AA689460-8574-4BBE-A97C-1895A92D300E}"/>
              </a:ext>
            </a:extLst>
          </p:cNvPr>
          <p:cNvSpPr>
            <a:spLocks noGrp="1"/>
          </p:cNvSpPr>
          <p:nvPr>
            <p:ph idx="1"/>
          </p:nvPr>
        </p:nvSpPr>
        <p:spPr/>
        <p:txBody>
          <a:bodyPr/>
          <a:lstStyle/>
          <a:p>
            <a:r>
              <a:rPr lang="uk-UA" sz="2600" dirty="0"/>
              <a:t>Збори громадян за місцем проживання</a:t>
            </a:r>
          </a:p>
          <a:p>
            <a:r>
              <a:rPr lang="uk-UA" sz="2600" dirty="0"/>
              <a:t>Громадські слухання</a:t>
            </a:r>
          </a:p>
          <a:p>
            <a:r>
              <a:rPr lang="uk-UA" sz="2600" dirty="0"/>
              <a:t>Ініціювання розгляду питання у місцевих радах</a:t>
            </a:r>
          </a:p>
          <a:p>
            <a:r>
              <a:rPr lang="uk-UA" sz="2600" dirty="0"/>
              <a:t>Електронні петиції</a:t>
            </a:r>
          </a:p>
          <a:p>
            <a:endParaRPr lang="ru-RU" dirty="0"/>
          </a:p>
        </p:txBody>
      </p:sp>
    </p:spTree>
    <p:extLst>
      <p:ext uri="{BB962C8B-B14F-4D97-AF65-F5344CB8AC3E}">
        <p14:creationId xmlns:p14="http://schemas.microsoft.com/office/powerpoint/2010/main" val="21222836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BBCE3E-BD9E-4476-992C-59D6EC0AC79C}"/>
              </a:ext>
            </a:extLst>
          </p:cNvPr>
          <p:cNvSpPr>
            <a:spLocks noGrp="1"/>
          </p:cNvSpPr>
          <p:nvPr>
            <p:ph type="title"/>
          </p:nvPr>
        </p:nvSpPr>
        <p:spPr>
          <a:xfrm>
            <a:off x="838200" y="76200"/>
            <a:ext cx="10515600" cy="558800"/>
          </a:xfrm>
        </p:spPr>
        <p:txBody>
          <a:bodyPr>
            <a:normAutofit/>
          </a:bodyPr>
          <a:lstStyle/>
          <a:p>
            <a:pPr algn="ctr"/>
            <a:r>
              <a:rPr lang="uk-UA" sz="2800" b="1" dirty="0">
                <a:latin typeface="+mn-lt"/>
              </a:rPr>
              <a:t>Київська міська рада</a:t>
            </a:r>
            <a:endParaRPr lang="ru-RU" sz="2800" b="1" dirty="0">
              <a:latin typeface="+mn-lt"/>
            </a:endParaRPr>
          </a:p>
        </p:txBody>
      </p:sp>
      <p:sp>
        <p:nvSpPr>
          <p:cNvPr id="3" name="Объект 2">
            <a:extLst>
              <a:ext uri="{FF2B5EF4-FFF2-40B4-BE49-F238E27FC236}">
                <a16:creationId xmlns:a16="http://schemas.microsoft.com/office/drawing/2014/main" id="{1F165F04-15E6-4F48-A828-60461207ED39}"/>
              </a:ext>
            </a:extLst>
          </p:cNvPr>
          <p:cNvSpPr>
            <a:spLocks noGrp="1"/>
          </p:cNvSpPr>
          <p:nvPr>
            <p:ph idx="1"/>
          </p:nvPr>
        </p:nvSpPr>
        <p:spPr>
          <a:xfrm>
            <a:off x="257175" y="533400"/>
            <a:ext cx="11668125" cy="762000"/>
          </a:xfrm>
        </p:spPr>
        <p:txBody>
          <a:bodyPr>
            <a:normAutofit/>
          </a:bodyPr>
          <a:lstStyle/>
          <a:p>
            <a:pPr marL="0" indent="0">
              <a:spcBef>
                <a:spcPts val="0"/>
              </a:spcBef>
              <a:buNone/>
            </a:pPr>
            <a:r>
              <a:rPr lang="uk-UA" sz="2200" dirty="0"/>
              <a:t>Київський міський голова – головує на пленарних засіданнях Київської міської ради</a:t>
            </a:r>
          </a:p>
          <a:p>
            <a:pPr marL="0" indent="0">
              <a:spcBef>
                <a:spcPts val="0"/>
              </a:spcBef>
              <a:buNone/>
            </a:pPr>
            <a:r>
              <a:rPr lang="uk-UA" sz="2200" dirty="0"/>
              <a:t>Заступник міського голови – секретар Київської міської ради</a:t>
            </a:r>
            <a:endParaRPr lang="ru-RU" sz="2200" dirty="0"/>
          </a:p>
        </p:txBody>
      </p:sp>
      <p:sp>
        <p:nvSpPr>
          <p:cNvPr id="4" name="Объект 2">
            <a:extLst>
              <a:ext uri="{FF2B5EF4-FFF2-40B4-BE49-F238E27FC236}">
                <a16:creationId xmlns:a16="http://schemas.microsoft.com/office/drawing/2014/main" id="{727F0099-4DEE-4917-9CFB-C27C63B0CFD9}"/>
              </a:ext>
            </a:extLst>
          </p:cNvPr>
          <p:cNvSpPr txBox="1">
            <a:spLocks/>
          </p:cNvSpPr>
          <p:nvPr/>
        </p:nvSpPr>
        <p:spPr>
          <a:xfrm>
            <a:off x="238125" y="1295400"/>
            <a:ext cx="11839575" cy="543559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2"/>
              </a:rPr>
              <a:t>Постійна</a:t>
            </a:r>
            <a:r>
              <a:rPr lang="ru-RU" sz="2200" dirty="0">
                <a:solidFill>
                  <a:srgbClr val="0000FF"/>
                </a:solidFill>
                <a:ea typeface="Calibri" panose="020F0502020204030204" pitchFamily="34" charset="0"/>
                <a:cs typeface="Times New Roman" panose="02020603050405020304" pitchFamily="18" charset="0"/>
                <a:hlinkClick r:id="rId2"/>
              </a:rPr>
              <a:t> </a:t>
            </a:r>
            <a:r>
              <a:rPr lang="ru-RU" sz="2200" dirty="0" err="1">
                <a:solidFill>
                  <a:srgbClr val="0000FF"/>
                </a:solidFill>
                <a:ea typeface="Calibri" panose="020F0502020204030204" pitchFamily="34" charset="0"/>
                <a:cs typeface="Times New Roman" panose="02020603050405020304" pitchFamily="18" charset="0"/>
                <a:hlinkClick r:id="rId2"/>
              </a:rPr>
              <a:t>комісія</a:t>
            </a:r>
            <a:r>
              <a:rPr lang="ru-RU" sz="2200" dirty="0">
                <a:solidFill>
                  <a:srgbClr val="0000FF"/>
                </a:solidFill>
                <a:ea typeface="Calibri" panose="020F0502020204030204" pitchFamily="34" charset="0"/>
                <a:cs typeface="Times New Roman" panose="02020603050405020304" pitchFamily="18" charset="0"/>
                <a:hlinkClick r:id="rId2"/>
              </a:rPr>
              <a:t> </a:t>
            </a:r>
            <a:r>
              <a:rPr lang="ru-RU" sz="2200" dirty="0" err="1">
                <a:solidFill>
                  <a:srgbClr val="0000FF"/>
                </a:solidFill>
                <a:ea typeface="Calibri" panose="020F0502020204030204" pitchFamily="34" charset="0"/>
                <a:cs typeface="Times New Roman" panose="02020603050405020304" pitchFamily="18" charset="0"/>
                <a:hlinkClick r:id="rId2"/>
              </a:rPr>
              <a:t>Київської</a:t>
            </a:r>
            <a:r>
              <a:rPr lang="ru-RU" sz="2200" dirty="0">
                <a:solidFill>
                  <a:srgbClr val="0000FF"/>
                </a:solidFill>
                <a:ea typeface="Calibri" panose="020F0502020204030204" pitchFamily="34" charset="0"/>
                <a:cs typeface="Times New Roman" panose="02020603050405020304" pitchFamily="18" charset="0"/>
                <a:hlinkClick r:id="rId2"/>
              </a:rPr>
              <a:t> </a:t>
            </a:r>
            <a:r>
              <a:rPr lang="ru-RU" sz="2200" dirty="0" err="1">
                <a:solidFill>
                  <a:srgbClr val="0000FF"/>
                </a:solidFill>
                <a:ea typeface="Calibri" panose="020F0502020204030204" pitchFamily="34" charset="0"/>
                <a:cs typeface="Times New Roman" panose="02020603050405020304" pitchFamily="18" charset="0"/>
                <a:hlinkClick r:id="rId2"/>
              </a:rPr>
              <a:t>міської</a:t>
            </a:r>
            <a:r>
              <a:rPr lang="ru-RU" sz="2200" dirty="0">
                <a:ea typeface="Calibri" panose="020F0502020204030204" pitchFamily="34" charset="0"/>
                <a:cs typeface="Times New Roman" panose="02020603050405020304" pitchFamily="18" charset="0"/>
              </a:rPr>
              <a:t> ради з </a:t>
            </a:r>
            <a:r>
              <a:rPr lang="ru-RU" sz="2200" dirty="0" err="1">
                <a:solidFill>
                  <a:srgbClr val="0000FF"/>
                </a:solidFill>
                <a:ea typeface="Calibri" panose="020F0502020204030204" pitchFamily="34" charset="0"/>
                <a:cs typeface="Times New Roman" panose="02020603050405020304" pitchFamily="18" charset="0"/>
                <a:hlinkClick r:id="rId2"/>
              </a:rPr>
              <a:t>питань</a:t>
            </a:r>
            <a:r>
              <a:rPr lang="ru-RU" sz="2200" dirty="0">
                <a:solidFill>
                  <a:srgbClr val="0000FF"/>
                </a:solidFill>
                <a:ea typeface="Calibri" panose="020F0502020204030204" pitchFamily="34" charset="0"/>
                <a:cs typeface="Times New Roman" panose="02020603050405020304" pitchFamily="18" charset="0"/>
                <a:hlinkClick r:id="rId2"/>
              </a:rPr>
              <a:t> </a:t>
            </a:r>
            <a:r>
              <a:rPr lang="ru-RU" sz="2200" dirty="0" err="1">
                <a:solidFill>
                  <a:srgbClr val="0000FF"/>
                </a:solidFill>
                <a:ea typeface="Calibri" panose="020F0502020204030204" pitchFamily="34" charset="0"/>
                <a:cs typeface="Times New Roman" panose="02020603050405020304" pitchFamily="18" charset="0"/>
                <a:hlinkClick r:id="rId2"/>
              </a:rPr>
              <a:t>архітектури</a:t>
            </a:r>
            <a:r>
              <a:rPr lang="ru-RU" sz="2200" dirty="0">
                <a:solidFill>
                  <a:srgbClr val="0000FF"/>
                </a:solidFill>
                <a:ea typeface="Calibri" panose="020F0502020204030204" pitchFamily="34" charset="0"/>
                <a:cs typeface="Times New Roman" panose="02020603050405020304" pitchFamily="18" charset="0"/>
                <a:hlinkClick r:id="rId2"/>
              </a:rPr>
              <a:t>, </a:t>
            </a:r>
            <a:r>
              <a:rPr lang="ru-RU" sz="2200" dirty="0" err="1">
                <a:solidFill>
                  <a:srgbClr val="0000FF"/>
                </a:solidFill>
                <a:ea typeface="Calibri" panose="020F0502020204030204" pitchFamily="34" charset="0"/>
                <a:cs typeface="Times New Roman" panose="02020603050405020304" pitchFamily="18" charset="0"/>
                <a:hlinkClick r:id="rId2"/>
              </a:rPr>
              <a:t>містобудування</a:t>
            </a:r>
            <a:r>
              <a:rPr lang="ru-RU" sz="2200" dirty="0">
                <a:solidFill>
                  <a:srgbClr val="0000FF"/>
                </a:solidFill>
                <a:ea typeface="Calibri" panose="020F0502020204030204" pitchFamily="34" charset="0"/>
                <a:cs typeface="Times New Roman" panose="02020603050405020304" pitchFamily="18" charset="0"/>
                <a:hlinkClick r:id="rId2"/>
              </a:rPr>
              <a:t> та </a:t>
            </a:r>
            <a:r>
              <a:rPr lang="ru-RU" sz="2200" dirty="0" err="1">
                <a:solidFill>
                  <a:srgbClr val="0000FF"/>
                </a:solidFill>
                <a:ea typeface="Calibri" panose="020F0502020204030204" pitchFamily="34" charset="0"/>
                <a:cs typeface="Times New Roman" panose="02020603050405020304" pitchFamily="18" charset="0"/>
                <a:hlinkClick r:id="rId2"/>
              </a:rPr>
              <a:t>земельних</a:t>
            </a:r>
            <a:r>
              <a:rPr lang="ru-RU" sz="2200" dirty="0">
                <a:solidFill>
                  <a:srgbClr val="0000FF"/>
                </a:solidFill>
                <a:ea typeface="Calibri" panose="020F0502020204030204" pitchFamily="34" charset="0"/>
                <a:cs typeface="Times New Roman" panose="02020603050405020304" pitchFamily="18" charset="0"/>
                <a:hlinkClick r:id="rId2"/>
              </a:rPr>
              <a:t> </a:t>
            </a:r>
            <a:r>
              <a:rPr lang="ru-RU" sz="2200" dirty="0" err="1">
                <a:solidFill>
                  <a:srgbClr val="0000FF"/>
                </a:solidFill>
                <a:ea typeface="Calibri" panose="020F0502020204030204" pitchFamily="34" charset="0"/>
                <a:cs typeface="Times New Roman" panose="02020603050405020304" pitchFamily="18" charset="0"/>
                <a:hlinkClick r:id="rId2"/>
              </a:rPr>
              <a:t>відносин</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3"/>
              </a:rPr>
              <a:t>Постійна</a:t>
            </a:r>
            <a:r>
              <a:rPr lang="ru-RU" sz="2200" dirty="0">
                <a:ea typeface="Calibri" panose="020F0502020204030204" pitchFamily="34" charset="0"/>
                <a:cs typeface="Times New Roman" panose="02020603050405020304" pitchFamily="18" charset="0"/>
              </a:rPr>
              <a:t> </a:t>
            </a:r>
            <a:r>
              <a:rPr lang="ru-RU" sz="2200" dirty="0" err="1">
                <a:solidFill>
                  <a:srgbClr val="0000FF"/>
                </a:solidFill>
                <a:ea typeface="Calibri" panose="020F0502020204030204" pitchFamily="34" charset="0"/>
                <a:cs typeface="Times New Roman" panose="02020603050405020304" pitchFamily="18" charset="0"/>
                <a:hlinkClick r:id="rId3"/>
              </a:rPr>
              <a:t>комісія</a:t>
            </a:r>
            <a:r>
              <a:rPr lang="ru-RU" sz="2200" dirty="0">
                <a:solidFill>
                  <a:srgbClr val="0000FF"/>
                </a:solidFill>
                <a:ea typeface="Calibri" panose="020F0502020204030204" pitchFamily="34" charset="0"/>
                <a:cs typeface="Times New Roman" panose="02020603050405020304" pitchFamily="18" charset="0"/>
                <a:hlinkClick r:id="rId3"/>
              </a:rPr>
              <a:t> </a:t>
            </a:r>
            <a:r>
              <a:rPr lang="ru-RU" sz="2200" dirty="0" err="1">
                <a:solidFill>
                  <a:srgbClr val="0000FF"/>
                </a:solidFill>
                <a:ea typeface="Calibri" panose="020F0502020204030204" pitchFamily="34" charset="0"/>
                <a:cs typeface="Times New Roman" panose="02020603050405020304" pitchFamily="18" charset="0"/>
                <a:hlinkClick r:id="rId3"/>
              </a:rPr>
              <a:t>Київської</a:t>
            </a:r>
            <a:r>
              <a:rPr lang="ru-RU" sz="2200" dirty="0">
                <a:solidFill>
                  <a:srgbClr val="0000FF"/>
                </a:solidFill>
                <a:ea typeface="Calibri" panose="020F0502020204030204" pitchFamily="34" charset="0"/>
                <a:cs typeface="Times New Roman" panose="02020603050405020304" pitchFamily="18" charset="0"/>
                <a:hlinkClick r:id="rId3"/>
              </a:rPr>
              <a:t> </a:t>
            </a:r>
            <a:r>
              <a:rPr lang="ru-RU" sz="2200" dirty="0" err="1">
                <a:solidFill>
                  <a:srgbClr val="0000FF"/>
                </a:solidFill>
                <a:ea typeface="Calibri" panose="020F0502020204030204" pitchFamily="34" charset="0"/>
                <a:cs typeface="Times New Roman" panose="02020603050405020304" pitchFamily="18" charset="0"/>
                <a:hlinkClick r:id="rId3"/>
              </a:rPr>
              <a:t>міської</a:t>
            </a:r>
            <a:r>
              <a:rPr lang="ru-RU" sz="2200" dirty="0">
                <a:ea typeface="Calibri" panose="020F0502020204030204" pitchFamily="34" charset="0"/>
                <a:cs typeface="Times New Roman" panose="02020603050405020304" pitchFamily="18" charset="0"/>
              </a:rPr>
              <a:t> ради з </a:t>
            </a:r>
            <a:r>
              <a:rPr lang="ru-RU" sz="2200" dirty="0" err="1">
                <a:ea typeface="Calibri" panose="020F0502020204030204" pitchFamily="34" charset="0"/>
                <a:cs typeface="Times New Roman" panose="02020603050405020304" pitchFamily="18" charset="0"/>
              </a:rPr>
              <a:t>питань</a:t>
            </a:r>
            <a:r>
              <a:rPr lang="ru-RU" sz="2200" dirty="0">
                <a:ea typeface="Calibri" panose="020F0502020204030204" pitchFamily="34" charset="0"/>
                <a:cs typeface="Times New Roman" panose="02020603050405020304" pitchFamily="18" charset="0"/>
              </a:rPr>
              <a:t> бюджету та </a:t>
            </a:r>
            <a:r>
              <a:rPr lang="ru-RU" sz="2200" dirty="0" err="1">
                <a:ea typeface="Calibri" panose="020F0502020204030204" pitchFamily="34" charset="0"/>
                <a:cs typeface="Times New Roman" panose="02020603050405020304" pitchFamily="18" charset="0"/>
              </a:rPr>
              <a:t>соціально-економічного</a:t>
            </a:r>
            <a:r>
              <a:rPr lang="ru-RU" sz="2200" dirty="0">
                <a:solidFill>
                  <a:srgbClr val="0000FF"/>
                </a:solidFill>
                <a:ea typeface="Calibri" panose="020F0502020204030204" pitchFamily="34" charset="0"/>
                <a:cs typeface="Times New Roman" panose="02020603050405020304" pitchFamily="18" charset="0"/>
                <a:hlinkClick r:id="rId3"/>
              </a:rPr>
              <a:t> </a:t>
            </a:r>
            <a:r>
              <a:rPr lang="ru-RU" sz="2200" dirty="0" err="1">
                <a:solidFill>
                  <a:srgbClr val="0000FF"/>
                </a:solidFill>
                <a:ea typeface="Calibri" panose="020F0502020204030204" pitchFamily="34" charset="0"/>
                <a:cs typeface="Times New Roman" panose="02020603050405020304" pitchFamily="18" charset="0"/>
                <a:hlinkClick r:id="rId3"/>
              </a:rPr>
              <a:t>розвитку</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4"/>
              </a:rPr>
              <a:t>Постійна</a:t>
            </a:r>
            <a:r>
              <a:rPr lang="ru-RU" sz="2200" dirty="0">
                <a:solidFill>
                  <a:srgbClr val="0000FF"/>
                </a:solidFill>
                <a:ea typeface="Calibri" panose="020F0502020204030204" pitchFamily="34" charset="0"/>
                <a:cs typeface="Times New Roman" panose="02020603050405020304" pitchFamily="18" charset="0"/>
                <a:hlinkClick r:id="rId4"/>
              </a:rPr>
              <a:t> </a:t>
            </a:r>
            <a:r>
              <a:rPr lang="ru-RU" sz="2200" dirty="0" err="1">
                <a:solidFill>
                  <a:srgbClr val="0000FF"/>
                </a:solidFill>
                <a:ea typeface="Calibri" panose="020F0502020204030204" pitchFamily="34" charset="0"/>
                <a:cs typeface="Times New Roman" panose="02020603050405020304" pitchFamily="18" charset="0"/>
                <a:hlinkClick r:id="rId4"/>
              </a:rPr>
              <a:t>комісія</a:t>
            </a:r>
            <a:r>
              <a:rPr lang="ru-RU" sz="2200" dirty="0">
                <a:solidFill>
                  <a:srgbClr val="0000FF"/>
                </a:solidFill>
                <a:ea typeface="Calibri" panose="020F0502020204030204" pitchFamily="34" charset="0"/>
                <a:cs typeface="Times New Roman" panose="02020603050405020304" pitchFamily="18" charset="0"/>
                <a:hlinkClick r:id="rId4"/>
              </a:rPr>
              <a:t> </a:t>
            </a:r>
            <a:r>
              <a:rPr lang="ru-RU" sz="2200" dirty="0" err="1">
                <a:solidFill>
                  <a:srgbClr val="0000FF"/>
                </a:solidFill>
                <a:ea typeface="Calibri" panose="020F0502020204030204" pitchFamily="34" charset="0"/>
                <a:cs typeface="Times New Roman" panose="02020603050405020304" pitchFamily="18" charset="0"/>
                <a:hlinkClick r:id="rId4"/>
              </a:rPr>
              <a:t>Київської</a:t>
            </a:r>
            <a:r>
              <a:rPr lang="ru-RU" sz="2200" dirty="0">
                <a:solidFill>
                  <a:srgbClr val="0000FF"/>
                </a:solidFill>
                <a:ea typeface="Calibri" panose="020F0502020204030204" pitchFamily="34" charset="0"/>
                <a:cs typeface="Times New Roman" panose="02020603050405020304" pitchFamily="18" charset="0"/>
                <a:hlinkClick r:id="rId4"/>
              </a:rPr>
              <a:t> </a:t>
            </a:r>
            <a:r>
              <a:rPr lang="ru-RU" sz="2200" dirty="0" err="1">
                <a:solidFill>
                  <a:srgbClr val="0000FF"/>
                </a:solidFill>
                <a:ea typeface="Calibri" panose="020F0502020204030204" pitchFamily="34" charset="0"/>
                <a:cs typeface="Times New Roman" panose="02020603050405020304" pitchFamily="18" charset="0"/>
                <a:hlinkClick r:id="rId4"/>
              </a:rPr>
              <a:t>міської</a:t>
            </a:r>
            <a:r>
              <a:rPr lang="ru-RU" sz="2200" dirty="0">
                <a:ea typeface="Calibri" panose="020F0502020204030204" pitchFamily="34" charset="0"/>
                <a:cs typeface="Times New Roman" panose="02020603050405020304" pitchFamily="18" charset="0"/>
              </a:rPr>
              <a:t> ради з </a:t>
            </a:r>
            <a:r>
              <a:rPr lang="ru-RU" sz="2200" dirty="0" err="1">
                <a:solidFill>
                  <a:srgbClr val="0000FF"/>
                </a:solidFill>
                <a:ea typeface="Calibri" panose="020F0502020204030204" pitchFamily="34" charset="0"/>
                <a:cs typeface="Times New Roman" panose="02020603050405020304" pitchFamily="18" charset="0"/>
                <a:hlinkClick r:id="rId4"/>
              </a:rPr>
              <a:t>питань</a:t>
            </a:r>
            <a:r>
              <a:rPr lang="ru-RU" sz="2200" dirty="0">
                <a:solidFill>
                  <a:srgbClr val="0000FF"/>
                </a:solidFill>
                <a:ea typeface="Calibri" panose="020F0502020204030204" pitchFamily="34" charset="0"/>
                <a:cs typeface="Times New Roman" panose="02020603050405020304" pitchFamily="18" charset="0"/>
                <a:hlinkClick r:id="rId4"/>
              </a:rPr>
              <a:t> </a:t>
            </a:r>
            <a:r>
              <a:rPr lang="ru-RU" sz="2200" dirty="0" err="1">
                <a:solidFill>
                  <a:srgbClr val="0000FF"/>
                </a:solidFill>
                <a:ea typeface="Calibri" panose="020F0502020204030204" pitchFamily="34" charset="0"/>
                <a:cs typeface="Times New Roman" panose="02020603050405020304" pitchFamily="18" charset="0"/>
                <a:hlinkClick r:id="rId4"/>
              </a:rPr>
              <a:t>власності</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5"/>
              </a:rPr>
              <a:t>Постійна</a:t>
            </a:r>
            <a:r>
              <a:rPr lang="ru-RU" sz="2200" dirty="0">
                <a:solidFill>
                  <a:srgbClr val="0000FF"/>
                </a:solidFill>
                <a:ea typeface="Calibri" panose="020F0502020204030204" pitchFamily="34" charset="0"/>
                <a:cs typeface="Times New Roman" panose="02020603050405020304" pitchFamily="18" charset="0"/>
                <a:hlinkClick r:id="rId5"/>
              </a:rPr>
              <a:t> </a:t>
            </a:r>
            <a:r>
              <a:rPr lang="ru-RU" sz="2200" dirty="0" err="1">
                <a:solidFill>
                  <a:srgbClr val="0000FF"/>
                </a:solidFill>
                <a:ea typeface="Calibri" panose="020F0502020204030204" pitchFamily="34" charset="0"/>
                <a:cs typeface="Times New Roman" panose="02020603050405020304" pitchFamily="18" charset="0"/>
                <a:hlinkClick r:id="rId5"/>
              </a:rPr>
              <a:t>комісія</a:t>
            </a:r>
            <a:r>
              <a:rPr lang="ru-RU" sz="2200" dirty="0">
                <a:solidFill>
                  <a:srgbClr val="0000FF"/>
                </a:solidFill>
                <a:ea typeface="Calibri" panose="020F0502020204030204" pitchFamily="34" charset="0"/>
                <a:cs typeface="Times New Roman" panose="02020603050405020304" pitchFamily="18" charset="0"/>
                <a:hlinkClick r:id="rId5"/>
              </a:rPr>
              <a:t> </a:t>
            </a:r>
            <a:r>
              <a:rPr lang="ru-RU" sz="2200" dirty="0" err="1">
                <a:solidFill>
                  <a:srgbClr val="0000FF"/>
                </a:solidFill>
                <a:ea typeface="Calibri" panose="020F0502020204030204" pitchFamily="34" charset="0"/>
                <a:cs typeface="Times New Roman" panose="02020603050405020304" pitchFamily="18" charset="0"/>
                <a:hlinkClick r:id="rId5"/>
              </a:rPr>
              <a:t>Київської</a:t>
            </a:r>
            <a:r>
              <a:rPr lang="ru-RU" sz="2200" dirty="0">
                <a:solidFill>
                  <a:srgbClr val="0000FF"/>
                </a:solidFill>
                <a:ea typeface="Calibri" panose="020F0502020204030204" pitchFamily="34" charset="0"/>
                <a:cs typeface="Times New Roman" panose="02020603050405020304" pitchFamily="18" charset="0"/>
                <a:hlinkClick r:id="rId5"/>
              </a:rPr>
              <a:t> </a:t>
            </a:r>
            <a:r>
              <a:rPr lang="ru-RU" sz="2200" dirty="0" err="1">
                <a:solidFill>
                  <a:srgbClr val="0000FF"/>
                </a:solidFill>
                <a:ea typeface="Calibri" panose="020F0502020204030204" pitchFamily="34" charset="0"/>
                <a:cs typeface="Times New Roman" panose="02020603050405020304" pitchFamily="18" charset="0"/>
                <a:hlinkClick r:id="rId5"/>
              </a:rPr>
              <a:t>міської</a:t>
            </a:r>
            <a:r>
              <a:rPr lang="ru-RU" sz="2200" dirty="0">
                <a:solidFill>
                  <a:srgbClr val="0000FF"/>
                </a:solidFill>
                <a:ea typeface="Calibri" panose="020F0502020204030204" pitchFamily="34" charset="0"/>
                <a:cs typeface="Times New Roman" panose="02020603050405020304" pitchFamily="18" charset="0"/>
                <a:hlinkClick r:id="rId5"/>
              </a:rPr>
              <a:t> ради з </a:t>
            </a:r>
            <a:r>
              <a:rPr lang="ru-RU" sz="2200" dirty="0" err="1">
                <a:solidFill>
                  <a:srgbClr val="0000FF"/>
                </a:solidFill>
                <a:ea typeface="Calibri" panose="020F0502020204030204" pitchFamily="34" charset="0"/>
                <a:cs typeface="Times New Roman" panose="02020603050405020304" pitchFamily="18" charset="0"/>
                <a:hlinkClick r:id="rId5"/>
              </a:rPr>
              <a:t>питань</a:t>
            </a:r>
            <a:r>
              <a:rPr lang="ru-RU" sz="2200" dirty="0">
                <a:solidFill>
                  <a:srgbClr val="0000FF"/>
                </a:solidFill>
                <a:ea typeface="Calibri" panose="020F0502020204030204" pitchFamily="34" charset="0"/>
                <a:cs typeface="Times New Roman" panose="02020603050405020304" pitchFamily="18" charset="0"/>
                <a:hlinkClick r:id="rId5"/>
              </a:rPr>
              <a:t> </a:t>
            </a:r>
            <a:r>
              <a:rPr lang="ru-RU" sz="2200" dirty="0" err="1">
                <a:solidFill>
                  <a:srgbClr val="0000FF"/>
                </a:solidFill>
                <a:ea typeface="Calibri" panose="020F0502020204030204" pitchFamily="34" charset="0"/>
                <a:cs typeface="Times New Roman" panose="02020603050405020304" pitchFamily="18" charset="0"/>
                <a:hlinkClick r:id="rId5"/>
              </a:rPr>
              <a:t>дотримання</a:t>
            </a:r>
            <a:r>
              <a:rPr lang="ru-RU" sz="2200" dirty="0">
                <a:solidFill>
                  <a:srgbClr val="0000FF"/>
                </a:solidFill>
                <a:ea typeface="Calibri" panose="020F0502020204030204" pitchFamily="34" charset="0"/>
                <a:cs typeface="Times New Roman" panose="02020603050405020304" pitchFamily="18" charset="0"/>
                <a:hlinkClick r:id="rId5"/>
              </a:rPr>
              <a:t> </a:t>
            </a:r>
            <a:r>
              <a:rPr lang="ru-RU" sz="2200" dirty="0" err="1">
                <a:solidFill>
                  <a:srgbClr val="0000FF"/>
                </a:solidFill>
                <a:ea typeface="Calibri" panose="020F0502020204030204" pitchFamily="34" charset="0"/>
                <a:cs typeface="Times New Roman" panose="02020603050405020304" pitchFamily="18" charset="0"/>
                <a:hlinkClick r:id="rId5"/>
              </a:rPr>
              <a:t>законності</a:t>
            </a:r>
            <a:r>
              <a:rPr lang="ru-RU" sz="2200" dirty="0">
                <a:solidFill>
                  <a:srgbClr val="0000FF"/>
                </a:solidFill>
                <a:ea typeface="Calibri" panose="020F0502020204030204" pitchFamily="34" charset="0"/>
                <a:cs typeface="Times New Roman" panose="02020603050405020304" pitchFamily="18" charset="0"/>
                <a:hlinkClick r:id="rId5"/>
              </a:rPr>
              <a:t>, правопорядку та </a:t>
            </a:r>
            <a:r>
              <a:rPr lang="ru-RU" sz="2200" dirty="0" err="1">
                <a:solidFill>
                  <a:srgbClr val="0000FF"/>
                </a:solidFill>
                <a:ea typeface="Calibri" panose="020F0502020204030204" pitchFamily="34" charset="0"/>
                <a:cs typeface="Times New Roman" panose="02020603050405020304" pitchFamily="18" charset="0"/>
                <a:hlinkClick r:id="rId5"/>
              </a:rPr>
              <a:t>зв'язків</a:t>
            </a:r>
            <a:r>
              <a:rPr lang="ru-RU" sz="2200" dirty="0">
                <a:solidFill>
                  <a:srgbClr val="0000FF"/>
                </a:solidFill>
                <a:ea typeface="Calibri" panose="020F0502020204030204" pitchFamily="34" charset="0"/>
                <a:cs typeface="Times New Roman" panose="02020603050405020304" pitchFamily="18" charset="0"/>
                <a:hlinkClick r:id="rId5"/>
              </a:rPr>
              <a:t> </a:t>
            </a:r>
            <a:r>
              <a:rPr lang="ru-RU" sz="2200" dirty="0" err="1">
                <a:solidFill>
                  <a:srgbClr val="0000FF"/>
                </a:solidFill>
                <a:ea typeface="Calibri" panose="020F0502020204030204" pitchFamily="34" charset="0"/>
                <a:cs typeface="Times New Roman" panose="02020603050405020304" pitchFamily="18" charset="0"/>
                <a:hlinkClick r:id="rId5"/>
              </a:rPr>
              <a:t>із</a:t>
            </a:r>
            <a:r>
              <a:rPr lang="ru-RU" sz="2200" dirty="0">
                <a:solidFill>
                  <a:srgbClr val="0000FF"/>
                </a:solidFill>
                <a:ea typeface="Calibri" panose="020F0502020204030204" pitchFamily="34" charset="0"/>
                <a:cs typeface="Times New Roman" panose="02020603050405020304" pitchFamily="18" charset="0"/>
                <a:hlinkClick r:id="rId5"/>
              </a:rPr>
              <a:t> </a:t>
            </a:r>
            <a:r>
              <a:rPr lang="ru-RU" sz="2200" dirty="0" err="1">
                <a:solidFill>
                  <a:srgbClr val="0000FF"/>
                </a:solidFill>
                <a:ea typeface="Calibri" panose="020F0502020204030204" pitchFamily="34" charset="0"/>
                <a:cs typeface="Times New Roman" panose="02020603050405020304" pitchFamily="18" charset="0"/>
                <a:hlinkClick r:id="rId5"/>
              </a:rPr>
              <a:t>правоохоронними</a:t>
            </a:r>
            <a:r>
              <a:rPr lang="ru-RU" sz="2200" dirty="0">
                <a:solidFill>
                  <a:srgbClr val="0000FF"/>
                </a:solidFill>
                <a:ea typeface="Calibri" panose="020F0502020204030204" pitchFamily="34" charset="0"/>
                <a:cs typeface="Times New Roman" panose="02020603050405020304" pitchFamily="18" charset="0"/>
                <a:hlinkClick r:id="rId5"/>
              </a:rPr>
              <a:t> органами</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6"/>
              </a:rPr>
              <a:t>Постійна</a:t>
            </a:r>
            <a:r>
              <a:rPr lang="ru-RU" sz="2200" dirty="0">
                <a:solidFill>
                  <a:srgbClr val="0000FF"/>
                </a:solidFill>
                <a:ea typeface="Calibri" panose="020F0502020204030204" pitchFamily="34" charset="0"/>
                <a:cs typeface="Times New Roman" panose="02020603050405020304" pitchFamily="18" charset="0"/>
                <a:hlinkClick r:id="rId6"/>
              </a:rPr>
              <a:t> </a:t>
            </a:r>
            <a:r>
              <a:rPr lang="ru-RU" sz="2200" dirty="0" err="1">
                <a:solidFill>
                  <a:srgbClr val="0000FF"/>
                </a:solidFill>
                <a:ea typeface="Calibri" panose="020F0502020204030204" pitchFamily="34" charset="0"/>
                <a:cs typeface="Times New Roman" panose="02020603050405020304" pitchFamily="18" charset="0"/>
                <a:hlinkClick r:id="rId6"/>
              </a:rPr>
              <a:t>комісія</a:t>
            </a:r>
            <a:r>
              <a:rPr lang="ru-RU" sz="2200" dirty="0">
                <a:solidFill>
                  <a:srgbClr val="0000FF"/>
                </a:solidFill>
                <a:ea typeface="Calibri" panose="020F0502020204030204" pitchFamily="34" charset="0"/>
                <a:cs typeface="Times New Roman" panose="02020603050405020304" pitchFamily="18" charset="0"/>
                <a:hlinkClick r:id="rId6"/>
              </a:rPr>
              <a:t> </a:t>
            </a:r>
            <a:r>
              <a:rPr lang="ru-RU" sz="2200" dirty="0" err="1">
                <a:solidFill>
                  <a:srgbClr val="0000FF"/>
                </a:solidFill>
                <a:ea typeface="Calibri" panose="020F0502020204030204" pitchFamily="34" charset="0"/>
                <a:cs typeface="Times New Roman" panose="02020603050405020304" pitchFamily="18" charset="0"/>
                <a:hlinkClick r:id="rId6"/>
              </a:rPr>
              <a:t>Київської</a:t>
            </a:r>
            <a:r>
              <a:rPr lang="ru-RU" sz="2200" dirty="0">
                <a:solidFill>
                  <a:srgbClr val="0000FF"/>
                </a:solidFill>
                <a:ea typeface="Calibri" panose="020F0502020204030204" pitchFamily="34" charset="0"/>
                <a:cs typeface="Times New Roman" panose="02020603050405020304" pitchFamily="18" charset="0"/>
                <a:hlinkClick r:id="rId6"/>
              </a:rPr>
              <a:t> </a:t>
            </a:r>
            <a:r>
              <a:rPr lang="ru-RU" sz="2200" dirty="0" err="1">
                <a:solidFill>
                  <a:srgbClr val="0000FF"/>
                </a:solidFill>
                <a:ea typeface="Calibri" panose="020F0502020204030204" pitchFamily="34" charset="0"/>
                <a:cs typeface="Times New Roman" panose="02020603050405020304" pitchFamily="18" charset="0"/>
                <a:hlinkClick r:id="rId6"/>
              </a:rPr>
              <a:t>міської</a:t>
            </a:r>
            <a:r>
              <a:rPr lang="ru-RU" sz="2200" dirty="0">
                <a:solidFill>
                  <a:srgbClr val="0000FF"/>
                </a:solidFill>
                <a:ea typeface="Calibri" panose="020F0502020204030204" pitchFamily="34" charset="0"/>
                <a:cs typeface="Times New Roman" panose="02020603050405020304" pitchFamily="18" charset="0"/>
                <a:hlinkClick r:id="rId6"/>
              </a:rPr>
              <a:t> ради з </a:t>
            </a:r>
            <a:r>
              <a:rPr lang="ru-RU" sz="2200" dirty="0" err="1">
                <a:solidFill>
                  <a:srgbClr val="0000FF"/>
                </a:solidFill>
                <a:ea typeface="Calibri" panose="020F0502020204030204" pitchFamily="34" charset="0"/>
                <a:cs typeface="Times New Roman" panose="02020603050405020304" pitchFamily="18" charset="0"/>
                <a:hlinkClick r:id="rId6"/>
              </a:rPr>
              <a:t>питань</a:t>
            </a:r>
            <a:r>
              <a:rPr lang="ru-RU" sz="2200" dirty="0">
                <a:solidFill>
                  <a:srgbClr val="0000FF"/>
                </a:solidFill>
                <a:ea typeface="Calibri" panose="020F0502020204030204" pitchFamily="34" charset="0"/>
                <a:cs typeface="Times New Roman" panose="02020603050405020304" pitchFamily="18" charset="0"/>
                <a:hlinkClick r:id="rId6"/>
              </a:rPr>
              <a:t> </a:t>
            </a:r>
            <a:r>
              <a:rPr lang="ru-RU" sz="2200" dirty="0" err="1">
                <a:solidFill>
                  <a:srgbClr val="0000FF"/>
                </a:solidFill>
                <a:ea typeface="Calibri" panose="020F0502020204030204" pitchFamily="34" charset="0"/>
                <a:cs typeface="Times New Roman" panose="02020603050405020304" pitchFamily="18" charset="0"/>
                <a:hlinkClick r:id="rId6"/>
              </a:rPr>
              <a:t>екологічної</a:t>
            </a:r>
            <a:r>
              <a:rPr lang="ru-RU" sz="2200" dirty="0">
                <a:solidFill>
                  <a:srgbClr val="0000FF"/>
                </a:solidFill>
                <a:ea typeface="Calibri" panose="020F0502020204030204" pitchFamily="34" charset="0"/>
                <a:cs typeface="Times New Roman" panose="02020603050405020304" pitchFamily="18" charset="0"/>
                <a:hlinkClick r:id="rId6"/>
              </a:rPr>
              <a:t> </a:t>
            </a:r>
            <a:r>
              <a:rPr lang="ru-RU" sz="2200" dirty="0" err="1">
                <a:solidFill>
                  <a:srgbClr val="0000FF"/>
                </a:solidFill>
                <a:ea typeface="Calibri" panose="020F0502020204030204" pitchFamily="34" charset="0"/>
                <a:cs typeface="Times New Roman" panose="02020603050405020304" pitchFamily="18" charset="0"/>
                <a:hlinkClick r:id="rId6"/>
              </a:rPr>
              <a:t>політики</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7"/>
              </a:rPr>
              <a:t>Постійна</a:t>
            </a:r>
            <a:r>
              <a:rPr lang="ru-RU" sz="2200" dirty="0">
                <a:solidFill>
                  <a:srgbClr val="0000FF"/>
                </a:solidFill>
                <a:ea typeface="Calibri" panose="020F0502020204030204" pitchFamily="34" charset="0"/>
                <a:cs typeface="Times New Roman" panose="02020603050405020304" pitchFamily="18" charset="0"/>
                <a:hlinkClick r:id="rId7"/>
              </a:rPr>
              <a:t> </a:t>
            </a:r>
            <a:r>
              <a:rPr lang="ru-RU" sz="2200" dirty="0" err="1">
                <a:solidFill>
                  <a:srgbClr val="0000FF"/>
                </a:solidFill>
                <a:ea typeface="Calibri" panose="020F0502020204030204" pitchFamily="34" charset="0"/>
                <a:cs typeface="Times New Roman" panose="02020603050405020304" pitchFamily="18" charset="0"/>
                <a:hlinkClick r:id="rId7"/>
              </a:rPr>
              <a:t>комісія</a:t>
            </a:r>
            <a:r>
              <a:rPr lang="ru-RU" sz="2200" dirty="0">
                <a:solidFill>
                  <a:srgbClr val="0000FF"/>
                </a:solidFill>
                <a:ea typeface="Calibri" panose="020F0502020204030204" pitchFamily="34" charset="0"/>
                <a:cs typeface="Times New Roman" panose="02020603050405020304" pitchFamily="18" charset="0"/>
                <a:hlinkClick r:id="rId7"/>
              </a:rPr>
              <a:t> </a:t>
            </a:r>
            <a:r>
              <a:rPr lang="ru-RU" sz="2200" dirty="0" err="1">
                <a:solidFill>
                  <a:srgbClr val="0000FF"/>
                </a:solidFill>
                <a:ea typeface="Calibri" panose="020F0502020204030204" pitchFamily="34" charset="0"/>
                <a:cs typeface="Times New Roman" panose="02020603050405020304" pitchFamily="18" charset="0"/>
                <a:hlinkClick r:id="rId7"/>
              </a:rPr>
              <a:t>Київської</a:t>
            </a:r>
            <a:r>
              <a:rPr lang="ru-RU" sz="2200" dirty="0">
                <a:solidFill>
                  <a:srgbClr val="0000FF"/>
                </a:solidFill>
                <a:ea typeface="Calibri" panose="020F0502020204030204" pitchFamily="34" charset="0"/>
                <a:cs typeface="Times New Roman" panose="02020603050405020304" pitchFamily="18" charset="0"/>
                <a:hlinkClick r:id="rId7"/>
              </a:rPr>
              <a:t> </a:t>
            </a:r>
            <a:r>
              <a:rPr lang="ru-RU" sz="2200" dirty="0" err="1">
                <a:solidFill>
                  <a:srgbClr val="0000FF"/>
                </a:solidFill>
                <a:ea typeface="Calibri" panose="020F0502020204030204" pitchFamily="34" charset="0"/>
                <a:cs typeface="Times New Roman" panose="02020603050405020304" pitchFamily="18" charset="0"/>
                <a:hlinkClick r:id="rId7"/>
              </a:rPr>
              <a:t>міської</a:t>
            </a:r>
            <a:r>
              <a:rPr lang="ru-RU" sz="2200" dirty="0">
                <a:solidFill>
                  <a:srgbClr val="0000FF"/>
                </a:solidFill>
                <a:ea typeface="Calibri" panose="020F0502020204030204" pitchFamily="34" charset="0"/>
                <a:cs typeface="Times New Roman" panose="02020603050405020304" pitchFamily="18" charset="0"/>
                <a:hlinkClick r:id="rId7"/>
              </a:rPr>
              <a:t> ради з </a:t>
            </a:r>
            <a:r>
              <a:rPr lang="ru-RU" sz="2200" dirty="0" err="1">
                <a:solidFill>
                  <a:srgbClr val="0000FF"/>
                </a:solidFill>
                <a:ea typeface="Calibri" panose="020F0502020204030204" pitchFamily="34" charset="0"/>
                <a:cs typeface="Times New Roman" panose="02020603050405020304" pitchFamily="18" charset="0"/>
                <a:hlinkClick r:id="rId7"/>
              </a:rPr>
              <a:t>питань</a:t>
            </a:r>
            <a:r>
              <a:rPr lang="ru-RU" sz="2200" dirty="0">
                <a:solidFill>
                  <a:srgbClr val="0000FF"/>
                </a:solidFill>
                <a:ea typeface="Calibri" panose="020F0502020204030204" pitchFamily="34" charset="0"/>
                <a:cs typeface="Times New Roman" panose="02020603050405020304" pitchFamily="18" charset="0"/>
                <a:hlinkClick r:id="rId7"/>
              </a:rPr>
              <a:t> </a:t>
            </a:r>
            <a:r>
              <a:rPr lang="ru-RU" sz="2200" dirty="0" err="1">
                <a:solidFill>
                  <a:srgbClr val="0000FF"/>
                </a:solidFill>
                <a:ea typeface="Calibri" panose="020F0502020204030204" pitchFamily="34" charset="0"/>
                <a:cs typeface="Times New Roman" panose="02020603050405020304" pitchFamily="18" charset="0"/>
                <a:hlinkClick r:id="rId7"/>
              </a:rPr>
              <a:t>житлово-комунального</a:t>
            </a:r>
            <a:r>
              <a:rPr lang="ru-RU" sz="2200" dirty="0">
                <a:solidFill>
                  <a:srgbClr val="0000FF"/>
                </a:solidFill>
                <a:ea typeface="Calibri" panose="020F0502020204030204" pitchFamily="34" charset="0"/>
                <a:cs typeface="Times New Roman" panose="02020603050405020304" pitchFamily="18" charset="0"/>
                <a:hlinkClick r:id="rId7"/>
              </a:rPr>
              <a:t> </a:t>
            </a:r>
            <a:r>
              <a:rPr lang="ru-RU" sz="2200" dirty="0" err="1">
                <a:solidFill>
                  <a:srgbClr val="0000FF"/>
                </a:solidFill>
                <a:ea typeface="Calibri" panose="020F0502020204030204" pitchFamily="34" charset="0"/>
                <a:cs typeface="Times New Roman" panose="02020603050405020304" pitchFamily="18" charset="0"/>
                <a:hlinkClick r:id="rId7"/>
              </a:rPr>
              <a:t>господарства</a:t>
            </a:r>
            <a:r>
              <a:rPr lang="ru-RU" sz="2200" dirty="0">
                <a:solidFill>
                  <a:srgbClr val="0000FF"/>
                </a:solidFill>
                <a:ea typeface="Calibri" panose="020F0502020204030204" pitchFamily="34" charset="0"/>
                <a:cs typeface="Times New Roman" panose="02020603050405020304" pitchFamily="18" charset="0"/>
                <a:hlinkClick r:id="rId7"/>
              </a:rPr>
              <a:t> та </a:t>
            </a:r>
            <a:r>
              <a:rPr lang="ru-RU" sz="2200" dirty="0" err="1">
                <a:solidFill>
                  <a:srgbClr val="0000FF"/>
                </a:solidFill>
                <a:ea typeface="Calibri" panose="020F0502020204030204" pitchFamily="34" charset="0"/>
                <a:cs typeface="Times New Roman" panose="02020603050405020304" pitchFamily="18" charset="0"/>
                <a:hlinkClick r:id="rId7"/>
              </a:rPr>
              <a:t>паливно-енергетичного</a:t>
            </a:r>
            <a:r>
              <a:rPr lang="ru-RU" sz="2200" dirty="0">
                <a:solidFill>
                  <a:srgbClr val="0000FF"/>
                </a:solidFill>
                <a:ea typeface="Calibri" panose="020F0502020204030204" pitchFamily="34" charset="0"/>
                <a:cs typeface="Times New Roman" panose="02020603050405020304" pitchFamily="18" charset="0"/>
                <a:hlinkClick r:id="rId7"/>
              </a:rPr>
              <a:t> комплексу</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8"/>
              </a:rPr>
              <a:t>Постійна</a:t>
            </a:r>
            <a:r>
              <a:rPr lang="ru-RU" sz="2200" dirty="0">
                <a:solidFill>
                  <a:srgbClr val="0000FF"/>
                </a:solidFill>
                <a:ea typeface="Calibri" panose="020F0502020204030204" pitchFamily="34" charset="0"/>
                <a:cs typeface="Times New Roman" panose="02020603050405020304" pitchFamily="18" charset="0"/>
                <a:hlinkClick r:id="rId8"/>
              </a:rPr>
              <a:t> </a:t>
            </a:r>
            <a:r>
              <a:rPr lang="ru-RU" sz="2200" dirty="0" err="1">
                <a:solidFill>
                  <a:srgbClr val="0000FF"/>
                </a:solidFill>
                <a:ea typeface="Calibri" panose="020F0502020204030204" pitchFamily="34" charset="0"/>
                <a:cs typeface="Times New Roman" panose="02020603050405020304" pitchFamily="18" charset="0"/>
                <a:hlinkClick r:id="rId8"/>
              </a:rPr>
              <a:t>комісія</a:t>
            </a:r>
            <a:r>
              <a:rPr lang="ru-RU" sz="2200" dirty="0">
                <a:solidFill>
                  <a:srgbClr val="0000FF"/>
                </a:solidFill>
                <a:ea typeface="Calibri" panose="020F0502020204030204" pitchFamily="34" charset="0"/>
                <a:cs typeface="Times New Roman" panose="02020603050405020304" pitchFamily="18" charset="0"/>
                <a:hlinkClick r:id="rId8"/>
              </a:rPr>
              <a:t> </a:t>
            </a:r>
            <a:r>
              <a:rPr lang="ru-RU" sz="2200" dirty="0" err="1">
                <a:solidFill>
                  <a:srgbClr val="0000FF"/>
                </a:solidFill>
                <a:ea typeface="Calibri" panose="020F0502020204030204" pitchFamily="34" charset="0"/>
                <a:cs typeface="Times New Roman" panose="02020603050405020304" pitchFamily="18" charset="0"/>
                <a:hlinkClick r:id="rId8"/>
              </a:rPr>
              <a:t>Київської</a:t>
            </a:r>
            <a:r>
              <a:rPr lang="ru-RU" sz="2200" dirty="0">
                <a:solidFill>
                  <a:srgbClr val="0000FF"/>
                </a:solidFill>
                <a:ea typeface="Calibri" panose="020F0502020204030204" pitchFamily="34" charset="0"/>
                <a:cs typeface="Times New Roman" panose="02020603050405020304" pitchFamily="18" charset="0"/>
                <a:hlinkClick r:id="rId8"/>
              </a:rPr>
              <a:t> </a:t>
            </a:r>
            <a:r>
              <a:rPr lang="ru-RU" sz="2200" dirty="0" err="1">
                <a:solidFill>
                  <a:srgbClr val="0000FF"/>
                </a:solidFill>
                <a:ea typeface="Calibri" panose="020F0502020204030204" pitchFamily="34" charset="0"/>
                <a:cs typeface="Times New Roman" panose="02020603050405020304" pitchFamily="18" charset="0"/>
                <a:hlinkClick r:id="rId8"/>
              </a:rPr>
              <a:t>міської</a:t>
            </a:r>
            <a:r>
              <a:rPr lang="ru-RU" sz="2200" dirty="0">
                <a:solidFill>
                  <a:srgbClr val="0000FF"/>
                </a:solidFill>
                <a:ea typeface="Calibri" panose="020F0502020204030204" pitchFamily="34" charset="0"/>
                <a:cs typeface="Times New Roman" panose="02020603050405020304" pitchFamily="18" charset="0"/>
                <a:hlinkClick r:id="rId8"/>
              </a:rPr>
              <a:t> ради з </a:t>
            </a:r>
            <a:r>
              <a:rPr lang="ru-RU" sz="2200" dirty="0" err="1">
                <a:solidFill>
                  <a:srgbClr val="0000FF"/>
                </a:solidFill>
                <a:ea typeface="Calibri" panose="020F0502020204030204" pitchFamily="34" charset="0"/>
                <a:cs typeface="Times New Roman" panose="02020603050405020304" pitchFamily="18" charset="0"/>
                <a:hlinkClick r:id="rId8"/>
              </a:rPr>
              <a:t>питань</a:t>
            </a:r>
            <a:r>
              <a:rPr lang="ru-RU" sz="2200" dirty="0">
                <a:solidFill>
                  <a:srgbClr val="0000FF"/>
                </a:solidFill>
                <a:ea typeface="Calibri" panose="020F0502020204030204" pitchFamily="34" charset="0"/>
                <a:cs typeface="Times New Roman" panose="02020603050405020304" pitchFamily="18" charset="0"/>
                <a:hlinkClick r:id="rId8"/>
              </a:rPr>
              <a:t> </a:t>
            </a:r>
            <a:r>
              <a:rPr lang="ru-RU" sz="2200" dirty="0" err="1">
                <a:solidFill>
                  <a:srgbClr val="0000FF"/>
                </a:solidFill>
                <a:ea typeface="Calibri" panose="020F0502020204030204" pitchFamily="34" charset="0"/>
                <a:cs typeface="Times New Roman" panose="02020603050405020304" pitchFamily="18" charset="0"/>
                <a:hlinkClick r:id="rId8"/>
              </a:rPr>
              <a:t>культури</a:t>
            </a:r>
            <a:r>
              <a:rPr lang="ru-RU" sz="2200" dirty="0">
                <a:solidFill>
                  <a:srgbClr val="0000FF"/>
                </a:solidFill>
                <a:ea typeface="Calibri" panose="020F0502020204030204" pitchFamily="34" charset="0"/>
                <a:cs typeface="Times New Roman" panose="02020603050405020304" pitchFamily="18" charset="0"/>
                <a:hlinkClick r:id="rId8"/>
              </a:rPr>
              <a:t>, туризму та </a:t>
            </a:r>
            <a:r>
              <a:rPr lang="ru-RU" sz="2200" dirty="0" err="1">
                <a:solidFill>
                  <a:srgbClr val="0000FF"/>
                </a:solidFill>
                <a:ea typeface="Calibri" panose="020F0502020204030204" pitchFamily="34" charset="0"/>
                <a:cs typeface="Times New Roman" panose="02020603050405020304" pitchFamily="18" charset="0"/>
                <a:hlinkClick r:id="rId8"/>
              </a:rPr>
              <a:t>суспільних</a:t>
            </a:r>
            <a:r>
              <a:rPr lang="ru-RU" sz="2200" dirty="0">
                <a:solidFill>
                  <a:srgbClr val="0000FF"/>
                </a:solidFill>
                <a:ea typeface="Calibri" panose="020F0502020204030204" pitchFamily="34" charset="0"/>
                <a:cs typeface="Times New Roman" panose="02020603050405020304" pitchFamily="18" charset="0"/>
                <a:hlinkClick r:id="rId8"/>
              </a:rPr>
              <a:t> </a:t>
            </a:r>
            <a:r>
              <a:rPr lang="ru-RU" sz="2200" dirty="0" err="1">
                <a:solidFill>
                  <a:srgbClr val="0000FF"/>
                </a:solidFill>
                <a:ea typeface="Calibri" panose="020F0502020204030204" pitchFamily="34" charset="0"/>
                <a:cs typeface="Times New Roman" panose="02020603050405020304" pitchFamily="18" charset="0"/>
                <a:hlinkClick r:id="rId8"/>
              </a:rPr>
              <a:t>комунікацій</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9"/>
              </a:rPr>
              <a:t>Постійна</a:t>
            </a:r>
            <a:r>
              <a:rPr lang="ru-RU" sz="2200" dirty="0">
                <a:solidFill>
                  <a:srgbClr val="0000FF"/>
                </a:solidFill>
                <a:ea typeface="Calibri" panose="020F0502020204030204" pitchFamily="34" charset="0"/>
                <a:cs typeface="Times New Roman" panose="02020603050405020304" pitchFamily="18" charset="0"/>
                <a:hlinkClick r:id="rId9"/>
              </a:rPr>
              <a:t> </a:t>
            </a:r>
            <a:r>
              <a:rPr lang="ru-RU" sz="2200" dirty="0" err="1">
                <a:solidFill>
                  <a:srgbClr val="0000FF"/>
                </a:solidFill>
                <a:ea typeface="Calibri" panose="020F0502020204030204" pitchFamily="34" charset="0"/>
                <a:cs typeface="Times New Roman" panose="02020603050405020304" pitchFamily="18" charset="0"/>
                <a:hlinkClick r:id="rId9"/>
              </a:rPr>
              <a:t>комісія</a:t>
            </a:r>
            <a:r>
              <a:rPr lang="ru-RU" sz="2200" dirty="0">
                <a:solidFill>
                  <a:srgbClr val="0000FF"/>
                </a:solidFill>
                <a:ea typeface="Calibri" panose="020F0502020204030204" pitchFamily="34" charset="0"/>
                <a:cs typeface="Times New Roman" panose="02020603050405020304" pitchFamily="18" charset="0"/>
                <a:hlinkClick r:id="rId9"/>
              </a:rPr>
              <a:t> </a:t>
            </a:r>
            <a:r>
              <a:rPr lang="ru-RU" sz="2200" dirty="0" err="1">
                <a:solidFill>
                  <a:srgbClr val="0000FF"/>
                </a:solidFill>
                <a:ea typeface="Calibri" panose="020F0502020204030204" pitchFamily="34" charset="0"/>
                <a:cs typeface="Times New Roman" panose="02020603050405020304" pitchFamily="18" charset="0"/>
                <a:hlinkClick r:id="rId9"/>
              </a:rPr>
              <a:t>Київської</a:t>
            </a:r>
            <a:r>
              <a:rPr lang="ru-RU" sz="2200" dirty="0">
                <a:solidFill>
                  <a:srgbClr val="0000FF"/>
                </a:solidFill>
                <a:ea typeface="Calibri" panose="020F0502020204030204" pitchFamily="34" charset="0"/>
                <a:cs typeface="Times New Roman" panose="02020603050405020304" pitchFamily="18" charset="0"/>
                <a:hlinkClick r:id="rId9"/>
              </a:rPr>
              <a:t> </a:t>
            </a:r>
            <a:r>
              <a:rPr lang="ru-RU" sz="2200" dirty="0" err="1">
                <a:solidFill>
                  <a:srgbClr val="0000FF"/>
                </a:solidFill>
                <a:ea typeface="Calibri" panose="020F0502020204030204" pitchFamily="34" charset="0"/>
                <a:cs typeface="Times New Roman" panose="02020603050405020304" pitchFamily="18" charset="0"/>
                <a:hlinkClick r:id="rId9"/>
              </a:rPr>
              <a:t>міської</a:t>
            </a:r>
            <a:r>
              <a:rPr lang="ru-RU" sz="2200" dirty="0">
                <a:solidFill>
                  <a:srgbClr val="0000FF"/>
                </a:solidFill>
                <a:ea typeface="Calibri" panose="020F0502020204030204" pitchFamily="34" charset="0"/>
                <a:cs typeface="Times New Roman" panose="02020603050405020304" pitchFamily="18" charset="0"/>
                <a:hlinkClick r:id="rId9"/>
              </a:rPr>
              <a:t> ради з </a:t>
            </a:r>
            <a:r>
              <a:rPr lang="ru-RU" sz="2200" dirty="0" err="1">
                <a:solidFill>
                  <a:srgbClr val="0000FF"/>
                </a:solidFill>
                <a:ea typeface="Calibri" panose="020F0502020204030204" pitchFamily="34" charset="0"/>
                <a:cs typeface="Times New Roman" panose="02020603050405020304" pitchFamily="18" charset="0"/>
                <a:hlinkClick r:id="rId9"/>
              </a:rPr>
              <a:t>питань</a:t>
            </a:r>
            <a:r>
              <a:rPr lang="ru-RU" sz="2200" dirty="0">
                <a:solidFill>
                  <a:srgbClr val="0000FF"/>
                </a:solidFill>
                <a:ea typeface="Calibri" panose="020F0502020204030204" pitchFamily="34" charset="0"/>
                <a:cs typeface="Times New Roman" panose="02020603050405020304" pitchFamily="18" charset="0"/>
                <a:hlinkClick r:id="rId9"/>
              </a:rPr>
              <a:t> </a:t>
            </a:r>
            <a:r>
              <a:rPr lang="ru-RU" sz="2200" dirty="0" err="1">
                <a:solidFill>
                  <a:srgbClr val="0000FF"/>
                </a:solidFill>
                <a:ea typeface="Calibri" panose="020F0502020204030204" pitchFamily="34" charset="0"/>
                <a:cs typeface="Times New Roman" panose="02020603050405020304" pitchFamily="18" charset="0"/>
                <a:hlinkClick r:id="rId9"/>
              </a:rPr>
              <a:t>місцевого</a:t>
            </a:r>
            <a:r>
              <a:rPr lang="ru-RU" sz="2200" dirty="0">
                <a:solidFill>
                  <a:srgbClr val="0000FF"/>
                </a:solidFill>
                <a:ea typeface="Calibri" panose="020F0502020204030204" pitchFamily="34" charset="0"/>
                <a:cs typeface="Times New Roman" panose="02020603050405020304" pitchFamily="18" charset="0"/>
                <a:hlinkClick r:id="rId9"/>
              </a:rPr>
              <a:t> </a:t>
            </a:r>
            <a:r>
              <a:rPr lang="ru-RU" sz="2200" dirty="0" err="1">
                <a:solidFill>
                  <a:srgbClr val="0000FF"/>
                </a:solidFill>
                <a:ea typeface="Calibri" panose="020F0502020204030204" pitchFamily="34" charset="0"/>
                <a:cs typeface="Times New Roman" panose="02020603050405020304" pitchFamily="18" charset="0"/>
                <a:hlinkClick r:id="rId9"/>
              </a:rPr>
              <a:t>самоврядування</a:t>
            </a:r>
            <a:r>
              <a:rPr lang="ru-RU" sz="2200" dirty="0">
                <a:solidFill>
                  <a:srgbClr val="0000FF"/>
                </a:solidFill>
                <a:ea typeface="Calibri" panose="020F0502020204030204" pitchFamily="34" charset="0"/>
                <a:cs typeface="Times New Roman" panose="02020603050405020304" pitchFamily="18" charset="0"/>
                <a:hlinkClick r:id="rId9"/>
              </a:rPr>
              <a:t>, </a:t>
            </a:r>
            <a:r>
              <a:rPr lang="ru-RU" sz="2200" dirty="0" err="1">
                <a:solidFill>
                  <a:srgbClr val="0000FF"/>
                </a:solidFill>
                <a:ea typeface="Calibri" panose="020F0502020204030204" pitchFamily="34" charset="0"/>
                <a:cs typeface="Times New Roman" panose="02020603050405020304" pitchFamily="18" charset="0"/>
                <a:hlinkClick r:id="rId9"/>
              </a:rPr>
              <a:t>регіональних</a:t>
            </a:r>
            <a:r>
              <a:rPr lang="ru-RU" sz="2200" dirty="0">
                <a:solidFill>
                  <a:srgbClr val="0000FF"/>
                </a:solidFill>
                <a:ea typeface="Calibri" panose="020F0502020204030204" pitchFamily="34" charset="0"/>
                <a:cs typeface="Times New Roman" panose="02020603050405020304" pitchFamily="18" charset="0"/>
                <a:hlinkClick r:id="rId9"/>
              </a:rPr>
              <a:t> та </a:t>
            </a:r>
            <a:r>
              <a:rPr lang="ru-RU" sz="2200" dirty="0" err="1">
                <a:solidFill>
                  <a:srgbClr val="0000FF"/>
                </a:solidFill>
                <a:ea typeface="Calibri" panose="020F0502020204030204" pitchFamily="34" charset="0"/>
                <a:cs typeface="Times New Roman" panose="02020603050405020304" pitchFamily="18" charset="0"/>
                <a:hlinkClick r:id="rId9"/>
              </a:rPr>
              <a:t>міжнародних</a:t>
            </a:r>
            <a:r>
              <a:rPr lang="ru-RU" sz="2200" dirty="0">
                <a:solidFill>
                  <a:srgbClr val="0000FF"/>
                </a:solidFill>
                <a:ea typeface="Calibri" panose="020F0502020204030204" pitchFamily="34" charset="0"/>
                <a:cs typeface="Times New Roman" panose="02020603050405020304" pitchFamily="18" charset="0"/>
                <a:hlinkClick r:id="rId9"/>
              </a:rPr>
              <a:t> </a:t>
            </a:r>
            <a:r>
              <a:rPr lang="ru-RU" sz="2200" dirty="0" err="1">
                <a:solidFill>
                  <a:srgbClr val="0000FF"/>
                </a:solidFill>
                <a:ea typeface="Calibri" panose="020F0502020204030204" pitchFamily="34" charset="0"/>
                <a:cs typeface="Times New Roman" panose="02020603050405020304" pitchFamily="18" charset="0"/>
                <a:hlinkClick r:id="rId9"/>
              </a:rPr>
              <a:t>зв'язків</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10"/>
              </a:rPr>
              <a:t>Постійна</a:t>
            </a:r>
            <a:r>
              <a:rPr lang="ru-RU" sz="2200" dirty="0">
                <a:solidFill>
                  <a:srgbClr val="0000FF"/>
                </a:solidFill>
                <a:ea typeface="Calibri" panose="020F0502020204030204" pitchFamily="34" charset="0"/>
                <a:cs typeface="Times New Roman" panose="02020603050405020304" pitchFamily="18" charset="0"/>
                <a:hlinkClick r:id="rId10"/>
              </a:rPr>
              <a:t> </a:t>
            </a:r>
            <a:r>
              <a:rPr lang="ru-RU" sz="2200" dirty="0" err="1">
                <a:solidFill>
                  <a:srgbClr val="0000FF"/>
                </a:solidFill>
                <a:ea typeface="Calibri" panose="020F0502020204030204" pitchFamily="34" charset="0"/>
                <a:cs typeface="Times New Roman" panose="02020603050405020304" pitchFamily="18" charset="0"/>
                <a:hlinkClick r:id="rId10"/>
              </a:rPr>
              <a:t>комісія</a:t>
            </a:r>
            <a:r>
              <a:rPr lang="ru-RU" sz="2200" dirty="0">
                <a:solidFill>
                  <a:srgbClr val="0000FF"/>
                </a:solidFill>
                <a:ea typeface="Calibri" panose="020F0502020204030204" pitchFamily="34" charset="0"/>
                <a:cs typeface="Times New Roman" panose="02020603050405020304" pitchFamily="18" charset="0"/>
                <a:hlinkClick r:id="rId10"/>
              </a:rPr>
              <a:t> </a:t>
            </a:r>
            <a:r>
              <a:rPr lang="ru-RU" sz="2200" dirty="0" err="1">
                <a:solidFill>
                  <a:srgbClr val="0000FF"/>
                </a:solidFill>
                <a:ea typeface="Calibri" panose="020F0502020204030204" pitchFamily="34" charset="0"/>
                <a:cs typeface="Times New Roman" panose="02020603050405020304" pitchFamily="18" charset="0"/>
                <a:hlinkClick r:id="rId10"/>
              </a:rPr>
              <a:t>Київської</a:t>
            </a:r>
            <a:r>
              <a:rPr lang="ru-RU" sz="2200" dirty="0">
                <a:solidFill>
                  <a:srgbClr val="0000FF"/>
                </a:solidFill>
                <a:ea typeface="Calibri" panose="020F0502020204030204" pitchFamily="34" charset="0"/>
                <a:cs typeface="Times New Roman" panose="02020603050405020304" pitchFamily="18" charset="0"/>
                <a:hlinkClick r:id="rId10"/>
              </a:rPr>
              <a:t> </a:t>
            </a:r>
            <a:r>
              <a:rPr lang="ru-RU" sz="2200" dirty="0" err="1">
                <a:solidFill>
                  <a:srgbClr val="0000FF"/>
                </a:solidFill>
                <a:ea typeface="Calibri" panose="020F0502020204030204" pitchFamily="34" charset="0"/>
                <a:cs typeface="Times New Roman" panose="02020603050405020304" pitchFamily="18" charset="0"/>
                <a:hlinkClick r:id="rId10"/>
              </a:rPr>
              <a:t>міської</a:t>
            </a:r>
            <a:r>
              <a:rPr lang="ru-RU" sz="2200" dirty="0">
                <a:solidFill>
                  <a:srgbClr val="0000FF"/>
                </a:solidFill>
                <a:ea typeface="Calibri" panose="020F0502020204030204" pitchFamily="34" charset="0"/>
                <a:cs typeface="Times New Roman" panose="02020603050405020304" pitchFamily="18" charset="0"/>
                <a:hlinkClick r:id="rId10"/>
              </a:rPr>
              <a:t> ради з </a:t>
            </a:r>
            <a:r>
              <a:rPr lang="ru-RU" sz="2200" dirty="0" err="1">
                <a:solidFill>
                  <a:srgbClr val="0000FF"/>
                </a:solidFill>
                <a:ea typeface="Calibri" panose="020F0502020204030204" pitchFamily="34" charset="0"/>
                <a:cs typeface="Times New Roman" panose="02020603050405020304" pitchFamily="18" charset="0"/>
                <a:hlinkClick r:id="rId10"/>
              </a:rPr>
              <a:t>питань</a:t>
            </a:r>
            <a:r>
              <a:rPr lang="ru-RU" sz="2200" dirty="0">
                <a:solidFill>
                  <a:srgbClr val="0000FF"/>
                </a:solidFill>
                <a:ea typeface="Calibri" panose="020F0502020204030204" pitchFamily="34" charset="0"/>
                <a:cs typeface="Times New Roman" panose="02020603050405020304" pitchFamily="18" charset="0"/>
                <a:hlinkClick r:id="rId10"/>
              </a:rPr>
              <a:t> </a:t>
            </a:r>
            <a:r>
              <a:rPr lang="ru-RU" sz="2200" dirty="0" err="1">
                <a:solidFill>
                  <a:srgbClr val="0000FF"/>
                </a:solidFill>
                <a:ea typeface="Calibri" panose="020F0502020204030204" pitchFamily="34" charset="0"/>
                <a:cs typeface="Times New Roman" panose="02020603050405020304" pitchFamily="18" charset="0"/>
                <a:hlinkClick r:id="rId10"/>
              </a:rPr>
              <a:t>освіти</a:t>
            </a:r>
            <a:r>
              <a:rPr lang="ru-RU" sz="2200" dirty="0">
                <a:solidFill>
                  <a:srgbClr val="0000FF"/>
                </a:solidFill>
                <a:ea typeface="Calibri" panose="020F0502020204030204" pitchFamily="34" charset="0"/>
                <a:cs typeface="Times New Roman" panose="02020603050405020304" pitchFamily="18" charset="0"/>
                <a:hlinkClick r:id="rId10"/>
              </a:rPr>
              <a:t> і науки, </a:t>
            </a:r>
            <a:r>
              <a:rPr lang="ru-RU" sz="2200" dirty="0" err="1">
                <a:solidFill>
                  <a:srgbClr val="0000FF"/>
                </a:solidFill>
                <a:ea typeface="Calibri" panose="020F0502020204030204" pitchFamily="34" charset="0"/>
                <a:cs typeface="Times New Roman" panose="02020603050405020304" pitchFamily="18" charset="0"/>
                <a:hlinkClick r:id="rId10"/>
              </a:rPr>
              <a:t>сім'ї</a:t>
            </a:r>
            <a:r>
              <a:rPr lang="ru-RU" sz="2200" dirty="0">
                <a:solidFill>
                  <a:srgbClr val="0000FF"/>
                </a:solidFill>
                <a:ea typeface="Calibri" panose="020F0502020204030204" pitchFamily="34" charset="0"/>
                <a:cs typeface="Times New Roman" panose="02020603050405020304" pitchFamily="18" charset="0"/>
                <a:hlinkClick r:id="rId10"/>
              </a:rPr>
              <a:t>, </a:t>
            </a:r>
            <a:r>
              <a:rPr lang="ru-RU" sz="2200" dirty="0" err="1">
                <a:solidFill>
                  <a:srgbClr val="0000FF"/>
                </a:solidFill>
                <a:ea typeface="Calibri" panose="020F0502020204030204" pitchFamily="34" charset="0"/>
                <a:cs typeface="Times New Roman" panose="02020603050405020304" pitchFamily="18" charset="0"/>
                <a:hlinkClick r:id="rId10"/>
              </a:rPr>
              <a:t>молоді</a:t>
            </a:r>
            <a:r>
              <a:rPr lang="ru-RU" sz="2200" dirty="0">
                <a:solidFill>
                  <a:srgbClr val="0000FF"/>
                </a:solidFill>
                <a:ea typeface="Calibri" panose="020F0502020204030204" pitchFamily="34" charset="0"/>
                <a:cs typeface="Times New Roman" panose="02020603050405020304" pitchFamily="18" charset="0"/>
                <a:hlinkClick r:id="rId10"/>
              </a:rPr>
              <a:t> та спорту</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11"/>
              </a:rPr>
              <a:t>Постійна</a:t>
            </a:r>
            <a:r>
              <a:rPr lang="ru-RU" sz="2200" dirty="0">
                <a:solidFill>
                  <a:srgbClr val="0000FF"/>
                </a:solidFill>
                <a:ea typeface="Calibri" panose="020F0502020204030204" pitchFamily="34" charset="0"/>
                <a:cs typeface="Times New Roman" panose="02020603050405020304" pitchFamily="18" charset="0"/>
                <a:hlinkClick r:id="rId11"/>
              </a:rPr>
              <a:t> </a:t>
            </a:r>
            <a:r>
              <a:rPr lang="ru-RU" sz="2200" dirty="0" err="1">
                <a:solidFill>
                  <a:srgbClr val="0000FF"/>
                </a:solidFill>
                <a:ea typeface="Calibri" panose="020F0502020204030204" pitchFamily="34" charset="0"/>
                <a:cs typeface="Times New Roman" panose="02020603050405020304" pitchFamily="18" charset="0"/>
                <a:hlinkClick r:id="rId11"/>
              </a:rPr>
              <a:t>комісія</a:t>
            </a:r>
            <a:r>
              <a:rPr lang="ru-RU" sz="2200" dirty="0">
                <a:solidFill>
                  <a:srgbClr val="0000FF"/>
                </a:solidFill>
                <a:ea typeface="Calibri" panose="020F0502020204030204" pitchFamily="34" charset="0"/>
                <a:cs typeface="Times New Roman" panose="02020603050405020304" pitchFamily="18" charset="0"/>
                <a:hlinkClick r:id="rId11"/>
              </a:rPr>
              <a:t> </a:t>
            </a:r>
            <a:r>
              <a:rPr lang="ru-RU" sz="2200" dirty="0" err="1">
                <a:solidFill>
                  <a:srgbClr val="0000FF"/>
                </a:solidFill>
                <a:ea typeface="Calibri" panose="020F0502020204030204" pitchFamily="34" charset="0"/>
                <a:cs typeface="Times New Roman" panose="02020603050405020304" pitchFamily="18" charset="0"/>
                <a:hlinkClick r:id="rId11"/>
              </a:rPr>
              <a:t>Київської</a:t>
            </a:r>
            <a:r>
              <a:rPr lang="ru-RU" sz="2200" dirty="0">
                <a:solidFill>
                  <a:srgbClr val="0000FF"/>
                </a:solidFill>
                <a:ea typeface="Calibri" panose="020F0502020204030204" pitchFamily="34" charset="0"/>
                <a:cs typeface="Times New Roman" panose="02020603050405020304" pitchFamily="18" charset="0"/>
                <a:hlinkClick r:id="rId11"/>
              </a:rPr>
              <a:t> </a:t>
            </a:r>
            <a:r>
              <a:rPr lang="ru-RU" sz="2200" dirty="0" err="1">
                <a:solidFill>
                  <a:srgbClr val="0000FF"/>
                </a:solidFill>
                <a:ea typeface="Calibri" panose="020F0502020204030204" pitchFamily="34" charset="0"/>
                <a:cs typeface="Times New Roman" panose="02020603050405020304" pitchFamily="18" charset="0"/>
                <a:hlinkClick r:id="rId11"/>
              </a:rPr>
              <a:t>міської</a:t>
            </a:r>
            <a:r>
              <a:rPr lang="ru-RU" sz="2200" dirty="0">
                <a:solidFill>
                  <a:srgbClr val="0000FF"/>
                </a:solidFill>
                <a:ea typeface="Calibri" panose="020F0502020204030204" pitchFamily="34" charset="0"/>
                <a:cs typeface="Times New Roman" panose="02020603050405020304" pitchFamily="18" charset="0"/>
                <a:hlinkClick r:id="rId11"/>
              </a:rPr>
              <a:t> ради з </a:t>
            </a:r>
            <a:r>
              <a:rPr lang="ru-RU" sz="2200" dirty="0" err="1">
                <a:solidFill>
                  <a:srgbClr val="0000FF"/>
                </a:solidFill>
                <a:ea typeface="Calibri" panose="020F0502020204030204" pitchFamily="34" charset="0"/>
                <a:cs typeface="Times New Roman" panose="02020603050405020304" pitchFamily="18" charset="0"/>
                <a:hlinkClick r:id="rId11"/>
              </a:rPr>
              <a:t>питань</a:t>
            </a:r>
            <a:r>
              <a:rPr lang="ru-RU" sz="2200" dirty="0">
                <a:solidFill>
                  <a:srgbClr val="0000FF"/>
                </a:solidFill>
                <a:ea typeface="Calibri" panose="020F0502020204030204" pitchFamily="34" charset="0"/>
                <a:cs typeface="Times New Roman" panose="02020603050405020304" pitchFamily="18" charset="0"/>
                <a:hlinkClick r:id="rId11"/>
              </a:rPr>
              <a:t> </a:t>
            </a:r>
            <a:r>
              <a:rPr lang="ru-RU" sz="2200" dirty="0" err="1">
                <a:solidFill>
                  <a:srgbClr val="0000FF"/>
                </a:solidFill>
                <a:ea typeface="Calibri" panose="020F0502020204030204" pitchFamily="34" charset="0"/>
                <a:cs typeface="Times New Roman" panose="02020603050405020304" pitchFamily="18" charset="0"/>
                <a:hlinkClick r:id="rId11"/>
              </a:rPr>
              <a:t>охорони</a:t>
            </a:r>
            <a:r>
              <a:rPr lang="ru-RU" sz="2200" dirty="0">
                <a:solidFill>
                  <a:srgbClr val="0000FF"/>
                </a:solidFill>
                <a:ea typeface="Calibri" panose="020F0502020204030204" pitchFamily="34" charset="0"/>
                <a:cs typeface="Times New Roman" panose="02020603050405020304" pitchFamily="18" charset="0"/>
                <a:hlinkClick r:id="rId11"/>
              </a:rPr>
              <a:t> </a:t>
            </a:r>
            <a:r>
              <a:rPr lang="ru-RU" sz="2200" dirty="0" err="1">
                <a:solidFill>
                  <a:srgbClr val="0000FF"/>
                </a:solidFill>
                <a:ea typeface="Calibri" panose="020F0502020204030204" pitchFamily="34" charset="0"/>
                <a:cs typeface="Times New Roman" panose="02020603050405020304" pitchFamily="18" charset="0"/>
                <a:hlinkClick r:id="rId11"/>
              </a:rPr>
              <a:t>здоров'я</a:t>
            </a:r>
            <a:r>
              <a:rPr lang="ru-RU" sz="2200" dirty="0">
                <a:solidFill>
                  <a:srgbClr val="0000FF"/>
                </a:solidFill>
                <a:ea typeface="Calibri" panose="020F0502020204030204" pitchFamily="34" charset="0"/>
                <a:cs typeface="Times New Roman" panose="02020603050405020304" pitchFamily="18" charset="0"/>
                <a:hlinkClick r:id="rId11"/>
              </a:rPr>
              <a:t> та </a:t>
            </a:r>
            <a:r>
              <a:rPr lang="ru-RU" sz="2200" dirty="0" err="1">
                <a:solidFill>
                  <a:srgbClr val="0000FF"/>
                </a:solidFill>
                <a:ea typeface="Calibri" panose="020F0502020204030204" pitchFamily="34" charset="0"/>
                <a:cs typeface="Times New Roman" panose="02020603050405020304" pitchFamily="18" charset="0"/>
                <a:hlinkClick r:id="rId11"/>
              </a:rPr>
              <a:t>соціальної</a:t>
            </a:r>
            <a:r>
              <a:rPr lang="ru-RU" sz="2200" dirty="0">
                <a:solidFill>
                  <a:srgbClr val="0000FF"/>
                </a:solidFill>
                <a:ea typeface="Calibri" panose="020F0502020204030204" pitchFamily="34" charset="0"/>
                <a:cs typeface="Times New Roman" panose="02020603050405020304" pitchFamily="18" charset="0"/>
                <a:hlinkClick r:id="rId11"/>
              </a:rPr>
              <a:t> </a:t>
            </a:r>
            <a:r>
              <a:rPr lang="ru-RU" sz="2200" dirty="0" err="1">
                <a:solidFill>
                  <a:srgbClr val="0000FF"/>
                </a:solidFill>
                <a:ea typeface="Calibri" panose="020F0502020204030204" pitchFamily="34" charset="0"/>
                <a:cs typeface="Times New Roman" panose="02020603050405020304" pitchFamily="18" charset="0"/>
                <a:hlinkClick r:id="rId11"/>
              </a:rPr>
              <a:t>політики</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12"/>
              </a:rPr>
              <a:t>Постійна</a:t>
            </a:r>
            <a:r>
              <a:rPr lang="ru-RU" sz="2200" dirty="0">
                <a:solidFill>
                  <a:srgbClr val="0000FF"/>
                </a:solidFill>
                <a:ea typeface="Calibri" panose="020F0502020204030204" pitchFamily="34" charset="0"/>
                <a:cs typeface="Times New Roman" panose="02020603050405020304" pitchFamily="18" charset="0"/>
                <a:hlinkClick r:id="rId12"/>
              </a:rPr>
              <a:t> </a:t>
            </a:r>
            <a:r>
              <a:rPr lang="ru-RU" sz="2200" dirty="0" err="1">
                <a:solidFill>
                  <a:srgbClr val="0000FF"/>
                </a:solidFill>
                <a:ea typeface="Calibri" panose="020F0502020204030204" pitchFamily="34" charset="0"/>
                <a:cs typeface="Times New Roman" panose="02020603050405020304" pitchFamily="18" charset="0"/>
                <a:hlinkClick r:id="rId12"/>
              </a:rPr>
              <a:t>комісія</a:t>
            </a:r>
            <a:r>
              <a:rPr lang="ru-RU" sz="2200" dirty="0">
                <a:solidFill>
                  <a:srgbClr val="0000FF"/>
                </a:solidFill>
                <a:ea typeface="Calibri" panose="020F0502020204030204" pitchFamily="34" charset="0"/>
                <a:cs typeface="Times New Roman" panose="02020603050405020304" pitchFamily="18" charset="0"/>
                <a:hlinkClick r:id="rId12"/>
              </a:rPr>
              <a:t> </a:t>
            </a:r>
            <a:r>
              <a:rPr lang="ru-RU" sz="2200" dirty="0" err="1">
                <a:solidFill>
                  <a:srgbClr val="0000FF"/>
                </a:solidFill>
                <a:ea typeface="Calibri" panose="020F0502020204030204" pitchFamily="34" charset="0"/>
                <a:cs typeface="Times New Roman" panose="02020603050405020304" pitchFamily="18" charset="0"/>
                <a:hlinkClick r:id="rId12"/>
              </a:rPr>
              <a:t>Київської</a:t>
            </a:r>
            <a:r>
              <a:rPr lang="ru-RU" sz="2200" dirty="0">
                <a:solidFill>
                  <a:srgbClr val="0000FF"/>
                </a:solidFill>
                <a:ea typeface="Calibri" panose="020F0502020204030204" pitchFamily="34" charset="0"/>
                <a:cs typeface="Times New Roman" panose="02020603050405020304" pitchFamily="18" charset="0"/>
                <a:hlinkClick r:id="rId12"/>
              </a:rPr>
              <a:t> </a:t>
            </a:r>
            <a:r>
              <a:rPr lang="ru-RU" sz="2200" dirty="0" err="1">
                <a:solidFill>
                  <a:srgbClr val="0000FF"/>
                </a:solidFill>
                <a:ea typeface="Calibri" panose="020F0502020204030204" pitchFamily="34" charset="0"/>
                <a:cs typeface="Times New Roman" panose="02020603050405020304" pitchFamily="18" charset="0"/>
                <a:hlinkClick r:id="rId12"/>
              </a:rPr>
              <a:t>міської</a:t>
            </a:r>
            <a:r>
              <a:rPr lang="ru-RU" sz="2200" dirty="0">
                <a:solidFill>
                  <a:srgbClr val="0000FF"/>
                </a:solidFill>
                <a:ea typeface="Calibri" panose="020F0502020204030204" pitchFamily="34" charset="0"/>
                <a:cs typeface="Times New Roman" panose="02020603050405020304" pitchFamily="18" charset="0"/>
                <a:hlinkClick r:id="rId12"/>
              </a:rPr>
              <a:t> ради з </a:t>
            </a:r>
            <a:r>
              <a:rPr lang="ru-RU" sz="2200" dirty="0" err="1">
                <a:solidFill>
                  <a:srgbClr val="0000FF"/>
                </a:solidFill>
                <a:ea typeface="Calibri" panose="020F0502020204030204" pitchFamily="34" charset="0"/>
                <a:cs typeface="Times New Roman" panose="02020603050405020304" pitchFamily="18" charset="0"/>
                <a:hlinkClick r:id="rId12"/>
              </a:rPr>
              <a:t>питань</a:t>
            </a:r>
            <a:r>
              <a:rPr lang="ru-RU" sz="2200" dirty="0">
                <a:solidFill>
                  <a:srgbClr val="0000FF"/>
                </a:solidFill>
                <a:ea typeface="Calibri" panose="020F0502020204030204" pitchFamily="34" charset="0"/>
                <a:cs typeface="Times New Roman" panose="02020603050405020304" pitchFamily="18" charset="0"/>
                <a:hlinkClick r:id="rId12"/>
              </a:rPr>
              <a:t> </a:t>
            </a:r>
            <a:r>
              <a:rPr lang="ru-RU" sz="2200" dirty="0" err="1">
                <a:solidFill>
                  <a:srgbClr val="0000FF"/>
                </a:solidFill>
                <a:ea typeface="Calibri" panose="020F0502020204030204" pitchFamily="34" charset="0"/>
                <a:cs typeface="Times New Roman" panose="02020603050405020304" pitchFamily="18" charset="0"/>
                <a:hlinkClick r:id="rId12"/>
              </a:rPr>
              <a:t>охорони</a:t>
            </a:r>
            <a:r>
              <a:rPr lang="ru-RU" sz="2200" dirty="0">
                <a:solidFill>
                  <a:srgbClr val="0000FF"/>
                </a:solidFill>
                <a:ea typeface="Calibri" panose="020F0502020204030204" pitchFamily="34" charset="0"/>
                <a:cs typeface="Times New Roman" panose="02020603050405020304" pitchFamily="18" charset="0"/>
                <a:hlinkClick r:id="rId12"/>
              </a:rPr>
              <a:t> </a:t>
            </a:r>
            <a:r>
              <a:rPr lang="ru-RU" sz="2200" dirty="0" err="1">
                <a:solidFill>
                  <a:srgbClr val="0000FF"/>
                </a:solidFill>
                <a:ea typeface="Calibri" panose="020F0502020204030204" pitchFamily="34" charset="0"/>
                <a:cs typeface="Times New Roman" panose="02020603050405020304" pitchFamily="18" charset="0"/>
                <a:hlinkClick r:id="rId12"/>
              </a:rPr>
              <a:t>культурної</a:t>
            </a:r>
            <a:r>
              <a:rPr lang="ru-RU" sz="2200" dirty="0">
                <a:solidFill>
                  <a:srgbClr val="0000FF"/>
                </a:solidFill>
                <a:ea typeface="Calibri" panose="020F0502020204030204" pitchFamily="34" charset="0"/>
                <a:cs typeface="Times New Roman" panose="02020603050405020304" pitchFamily="18" charset="0"/>
                <a:hlinkClick r:id="rId12"/>
              </a:rPr>
              <a:t> </a:t>
            </a:r>
            <a:r>
              <a:rPr lang="ru-RU" sz="2200" dirty="0" err="1">
                <a:solidFill>
                  <a:srgbClr val="0000FF"/>
                </a:solidFill>
                <a:ea typeface="Calibri" panose="020F0502020204030204" pitchFamily="34" charset="0"/>
                <a:cs typeface="Times New Roman" panose="02020603050405020304" pitchFamily="18" charset="0"/>
                <a:hlinkClick r:id="rId12"/>
              </a:rPr>
              <a:t>спадщини</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13"/>
              </a:rPr>
              <a:t>Постійна</a:t>
            </a:r>
            <a:r>
              <a:rPr lang="ru-RU" sz="2200" dirty="0">
                <a:solidFill>
                  <a:srgbClr val="0000FF"/>
                </a:solidFill>
                <a:ea typeface="Calibri" panose="020F0502020204030204" pitchFamily="34" charset="0"/>
                <a:cs typeface="Times New Roman" panose="02020603050405020304" pitchFamily="18" charset="0"/>
                <a:hlinkClick r:id="rId13"/>
              </a:rPr>
              <a:t> </a:t>
            </a:r>
            <a:r>
              <a:rPr lang="ru-RU" sz="2200" dirty="0" err="1">
                <a:solidFill>
                  <a:srgbClr val="0000FF"/>
                </a:solidFill>
                <a:ea typeface="Calibri" panose="020F0502020204030204" pitchFamily="34" charset="0"/>
                <a:cs typeface="Times New Roman" panose="02020603050405020304" pitchFamily="18" charset="0"/>
                <a:hlinkClick r:id="rId13"/>
              </a:rPr>
              <a:t>комісія</a:t>
            </a:r>
            <a:r>
              <a:rPr lang="ru-RU" sz="2200" dirty="0">
                <a:solidFill>
                  <a:srgbClr val="0000FF"/>
                </a:solidFill>
                <a:ea typeface="Calibri" panose="020F0502020204030204" pitchFamily="34" charset="0"/>
                <a:cs typeface="Times New Roman" panose="02020603050405020304" pitchFamily="18" charset="0"/>
                <a:hlinkClick r:id="rId13"/>
              </a:rPr>
              <a:t> </a:t>
            </a:r>
            <a:r>
              <a:rPr lang="ru-RU" sz="2200" dirty="0" err="1">
                <a:solidFill>
                  <a:srgbClr val="0000FF"/>
                </a:solidFill>
                <a:ea typeface="Calibri" panose="020F0502020204030204" pitchFamily="34" charset="0"/>
                <a:cs typeface="Times New Roman" panose="02020603050405020304" pitchFamily="18" charset="0"/>
                <a:hlinkClick r:id="rId13"/>
              </a:rPr>
              <a:t>Київської</a:t>
            </a:r>
            <a:r>
              <a:rPr lang="ru-RU" sz="2200" dirty="0">
                <a:solidFill>
                  <a:srgbClr val="0000FF"/>
                </a:solidFill>
                <a:ea typeface="Calibri" panose="020F0502020204030204" pitchFamily="34" charset="0"/>
                <a:cs typeface="Times New Roman" panose="02020603050405020304" pitchFamily="18" charset="0"/>
                <a:hlinkClick r:id="rId13"/>
              </a:rPr>
              <a:t> </a:t>
            </a:r>
            <a:r>
              <a:rPr lang="ru-RU" sz="2200" dirty="0" err="1">
                <a:solidFill>
                  <a:srgbClr val="0000FF"/>
                </a:solidFill>
                <a:ea typeface="Calibri" panose="020F0502020204030204" pitchFamily="34" charset="0"/>
                <a:cs typeface="Times New Roman" panose="02020603050405020304" pitchFamily="18" charset="0"/>
                <a:hlinkClick r:id="rId13"/>
              </a:rPr>
              <a:t>міської</a:t>
            </a:r>
            <a:r>
              <a:rPr lang="ru-RU" sz="2200" dirty="0">
                <a:solidFill>
                  <a:srgbClr val="0000FF"/>
                </a:solidFill>
                <a:ea typeface="Calibri" panose="020F0502020204030204" pitchFamily="34" charset="0"/>
                <a:cs typeface="Times New Roman" panose="02020603050405020304" pitchFamily="18" charset="0"/>
                <a:hlinkClick r:id="rId13"/>
              </a:rPr>
              <a:t> ради з </a:t>
            </a:r>
            <a:r>
              <a:rPr lang="ru-RU" sz="2200" dirty="0" err="1">
                <a:solidFill>
                  <a:srgbClr val="0000FF"/>
                </a:solidFill>
                <a:ea typeface="Calibri" panose="020F0502020204030204" pitchFamily="34" charset="0"/>
                <a:cs typeface="Times New Roman" panose="02020603050405020304" pitchFamily="18" charset="0"/>
                <a:hlinkClick r:id="rId13"/>
              </a:rPr>
              <a:t>питань</a:t>
            </a:r>
            <a:r>
              <a:rPr lang="ru-RU" sz="2200" dirty="0">
                <a:solidFill>
                  <a:srgbClr val="0000FF"/>
                </a:solidFill>
                <a:ea typeface="Calibri" panose="020F0502020204030204" pitchFamily="34" charset="0"/>
                <a:cs typeface="Times New Roman" panose="02020603050405020304" pitchFamily="18" charset="0"/>
                <a:hlinkClick r:id="rId13"/>
              </a:rPr>
              <a:t> </a:t>
            </a:r>
            <a:r>
              <a:rPr lang="ru-RU" sz="2200" dirty="0" err="1">
                <a:solidFill>
                  <a:srgbClr val="0000FF"/>
                </a:solidFill>
                <a:ea typeface="Calibri" panose="020F0502020204030204" pitchFamily="34" charset="0"/>
                <a:cs typeface="Times New Roman" panose="02020603050405020304" pitchFamily="18" charset="0"/>
                <a:hlinkClick r:id="rId13"/>
              </a:rPr>
              <a:t>підприємництва</a:t>
            </a:r>
            <a:r>
              <a:rPr lang="ru-RU" sz="2200" dirty="0">
                <a:solidFill>
                  <a:srgbClr val="0000FF"/>
                </a:solidFill>
                <a:ea typeface="Calibri" panose="020F0502020204030204" pitchFamily="34" charset="0"/>
                <a:cs typeface="Times New Roman" panose="02020603050405020304" pitchFamily="18" charset="0"/>
                <a:hlinkClick r:id="rId13"/>
              </a:rPr>
              <a:t>, </a:t>
            </a:r>
            <a:r>
              <a:rPr lang="ru-RU" sz="2200" dirty="0" err="1">
                <a:solidFill>
                  <a:srgbClr val="0000FF"/>
                </a:solidFill>
                <a:ea typeface="Calibri" panose="020F0502020204030204" pitchFamily="34" charset="0"/>
                <a:cs typeface="Times New Roman" panose="02020603050405020304" pitchFamily="18" charset="0"/>
                <a:hlinkClick r:id="rId13"/>
              </a:rPr>
              <a:t>промисловості</a:t>
            </a:r>
            <a:r>
              <a:rPr lang="ru-RU" sz="2200" dirty="0">
                <a:solidFill>
                  <a:srgbClr val="0000FF"/>
                </a:solidFill>
                <a:ea typeface="Calibri" panose="020F0502020204030204" pitchFamily="34" charset="0"/>
                <a:cs typeface="Times New Roman" panose="02020603050405020304" pitchFamily="18" charset="0"/>
                <a:hlinkClick r:id="rId13"/>
              </a:rPr>
              <a:t> та </a:t>
            </a:r>
            <a:r>
              <a:rPr lang="ru-RU" sz="2200" dirty="0" err="1">
                <a:solidFill>
                  <a:srgbClr val="0000FF"/>
                </a:solidFill>
                <a:ea typeface="Calibri" panose="020F0502020204030204" pitchFamily="34" charset="0"/>
                <a:cs typeface="Times New Roman" panose="02020603050405020304" pitchFamily="18" charset="0"/>
                <a:hlinkClick r:id="rId13"/>
              </a:rPr>
              <a:t>міського</a:t>
            </a:r>
            <a:r>
              <a:rPr lang="ru-RU" sz="2200" dirty="0">
                <a:solidFill>
                  <a:srgbClr val="0000FF"/>
                </a:solidFill>
                <a:ea typeface="Calibri" panose="020F0502020204030204" pitchFamily="34" charset="0"/>
                <a:cs typeface="Times New Roman" panose="02020603050405020304" pitchFamily="18" charset="0"/>
                <a:hlinkClick r:id="rId13"/>
              </a:rPr>
              <a:t> благоустрою</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14"/>
              </a:rPr>
              <a:t>Постійна</a:t>
            </a:r>
            <a:r>
              <a:rPr lang="ru-RU" sz="2200" dirty="0">
                <a:solidFill>
                  <a:srgbClr val="0000FF"/>
                </a:solidFill>
                <a:ea typeface="Calibri" panose="020F0502020204030204" pitchFamily="34" charset="0"/>
                <a:cs typeface="Times New Roman" panose="02020603050405020304" pitchFamily="18" charset="0"/>
                <a:hlinkClick r:id="rId14"/>
              </a:rPr>
              <a:t> </a:t>
            </a:r>
            <a:r>
              <a:rPr lang="ru-RU" sz="2200" dirty="0" err="1">
                <a:solidFill>
                  <a:srgbClr val="0000FF"/>
                </a:solidFill>
                <a:ea typeface="Calibri" panose="020F0502020204030204" pitchFamily="34" charset="0"/>
                <a:cs typeface="Times New Roman" panose="02020603050405020304" pitchFamily="18" charset="0"/>
                <a:hlinkClick r:id="rId14"/>
              </a:rPr>
              <a:t>комісія</a:t>
            </a:r>
            <a:r>
              <a:rPr lang="ru-RU" sz="2200" dirty="0">
                <a:solidFill>
                  <a:srgbClr val="0000FF"/>
                </a:solidFill>
                <a:ea typeface="Calibri" panose="020F0502020204030204" pitchFamily="34" charset="0"/>
                <a:cs typeface="Times New Roman" panose="02020603050405020304" pitchFamily="18" charset="0"/>
                <a:hlinkClick r:id="rId14"/>
              </a:rPr>
              <a:t> </a:t>
            </a:r>
            <a:r>
              <a:rPr lang="ru-RU" sz="2200" dirty="0" err="1">
                <a:solidFill>
                  <a:srgbClr val="0000FF"/>
                </a:solidFill>
                <a:ea typeface="Calibri" panose="020F0502020204030204" pitchFamily="34" charset="0"/>
                <a:cs typeface="Times New Roman" panose="02020603050405020304" pitchFamily="18" charset="0"/>
                <a:hlinkClick r:id="rId14"/>
              </a:rPr>
              <a:t>Київської</a:t>
            </a:r>
            <a:r>
              <a:rPr lang="ru-RU" sz="2200" dirty="0">
                <a:solidFill>
                  <a:srgbClr val="0000FF"/>
                </a:solidFill>
                <a:ea typeface="Calibri" panose="020F0502020204030204" pitchFamily="34" charset="0"/>
                <a:cs typeface="Times New Roman" panose="02020603050405020304" pitchFamily="18" charset="0"/>
                <a:hlinkClick r:id="rId14"/>
              </a:rPr>
              <a:t> </a:t>
            </a:r>
            <a:r>
              <a:rPr lang="ru-RU" sz="2200" dirty="0" err="1">
                <a:solidFill>
                  <a:srgbClr val="0000FF"/>
                </a:solidFill>
                <a:ea typeface="Calibri" panose="020F0502020204030204" pitchFamily="34" charset="0"/>
                <a:cs typeface="Times New Roman" panose="02020603050405020304" pitchFamily="18" charset="0"/>
                <a:hlinkClick r:id="rId14"/>
              </a:rPr>
              <a:t>міської</a:t>
            </a:r>
            <a:r>
              <a:rPr lang="ru-RU" sz="2200" dirty="0">
                <a:solidFill>
                  <a:srgbClr val="0000FF"/>
                </a:solidFill>
                <a:ea typeface="Calibri" panose="020F0502020204030204" pitchFamily="34" charset="0"/>
                <a:cs typeface="Times New Roman" panose="02020603050405020304" pitchFamily="18" charset="0"/>
                <a:hlinkClick r:id="rId14"/>
              </a:rPr>
              <a:t> ради з </a:t>
            </a:r>
            <a:r>
              <a:rPr lang="ru-RU" sz="2200" dirty="0" err="1">
                <a:solidFill>
                  <a:srgbClr val="0000FF"/>
                </a:solidFill>
                <a:ea typeface="Calibri" panose="020F0502020204030204" pitchFamily="34" charset="0"/>
                <a:cs typeface="Times New Roman" panose="02020603050405020304" pitchFamily="18" charset="0"/>
                <a:hlinkClick r:id="rId14"/>
              </a:rPr>
              <a:t>питань</a:t>
            </a:r>
            <a:r>
              <a:rPr lang="ru-RU" sz="2200" dirty="0">
                <a:solidFill>
                  <a:srgbClr val="0000FF"/>
                </a:solidFill>
                <a:ea typeface="Calibri" panose="020F0502020204030204" pitchFamily="34" charset="0"/>
                <a:cs typeface="Times New Roman" panose="02020603050405020304" pitchFamily="18" charset="0"/>
                <a:hlinkClick r:id="rId14"/>
              </a:rPr>
              <a:t> регламенту, </a:t>
            </a:r>
            <a:r>
              <a:rPr lang="ru-RU" sz="2200" dirty="0" err="1">
                <a:solidFill>
                  <a:srgbClr val="0000FF"/>
                </a:solidFill>
                <a:ea typeface="Calibri" panose="020F0502020204030204" pitchFamily="34" charset="0"/>
                <a:cs typeface="Times New Roman" panose="02020603050405020304" pitchFamily="18" charset="0"/>
                <a:hlinkClick r:id="rId14"/>
              </a:rPr>
              <a:t>депутатської</a:t>
            </a:r>
            <a:r>
              <a:rPr lang="ru-RU" sz="2200" dirty="0">
                <a:solidFill>
                  <a:srgbClr val="0000FF"/>
                </a:solidFill>
                <a:ea typeface="Calibri" panose="020F0502020204030204" pitchFamily="34" charset="0"/>
                <a:cs typeface="Times New Roman" panose="02020603050405020304" pitchFamily="18" charset="0"/>
                <a:hlinkClick r:id="rId14"/>
              </a:rPr>
              <a:t> </a:t>
            </a:r>
            <a:r>
              <a:rPr lang="ru-RU" sz="2200" dirty="0" err="1">
                <a:solidFill>
                  <a:srgbClr val="0000FF"/>
                </a:solidFill>
                <a:ea typeface="Calibri" panose="020F0502020204030204" pitchFamily="34" charset="0"/>
                <a:cs typeface="Times New Roman" panose="02020603050405020304" pitchFamily="18" charset="0"/>
                <a:hlinkClick r:id="rId14"/>
              </a:rPr>
              <a:t>етики</a:t>
            </a:r>
            <a:r>
              <a:rPr lang="ru-RU" sz="2200" dirty="0">
                <a:solidFill>
                  <a:srgbClr val="0000FF"/>
                </a:solidFill>
                <a:ea typeface="Calibri" panose="020F0502020204030204" pitchFamily="34" charset="0"/>
                <a:cs typeface="Times New Roman" panose="02020603050405020304" pitchFamily="18" charset="0"/>
                <a:hlinkClick r:id="rId14"/>
              </a:rPr>
              <a:t> та </a:t>
            </a:r>
            <a:r>
              <a:rPr lang="ru-RU" sz="2200" dirty="0" err="1">
                <a:solidFill>
                  <a:srgbClr val="0000FF"/>
                </a:solidFill>
                <a:ea typeface="Calibri" panose="020F0502020204030204" pitchFamily="34" charset="0"/>
                <a:cs typeface="Times New Roman" panose="02020603050405020304" pitchFamily="18" charset="0"/>
                <a:hlinkClick r:id="rId14"/>
              </a:rPr>
              <a:t>запобігання</a:t>
            </a:r>
            <a:r>
              <a:rPr lang="ru-RU" sz="2200" dirty="0">
                <a:solidFill>
                  <a:srgbClr val="0000FF"/>
                </a:solidFill>
                <a:ea typeface="Calibri" panose="020F0502020204030204" pitchFamily="34" charset="0"/>
                <a:cs typeface="Times New Roman" panose="02020603050405020304" pitchFamily="18" charset="0"/>
                <a:hlinkClick r:id="rId14"/>
              </a:rPr>
              <a:t> </a:t>
            </a:r>
            <a:r>
              <a:rPr lang="ru-RU" sz="2200" dirty="0" err="1">
                <a:solidFill>
                  <a:srgbClr val="0000FF"/>
                </a:solidFill>
                <a:ea typeface="Calibri" panose="020F0502020204030204" pitchFamily="34" charset="0"/>
                <a:cs typeface="Times New Roman" panose="02020603050405020304" pitchFamily="18" charset="0"/>
                <a:hlinkClick r:id="rId14"/>
              </a:rPr>
              <a:t>корупції</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15"/>
              </a:rPr>
              <a:t>Постійна</a:t>
            </a:r>
            <a:r>
              <a:rPr lang="ru-RU" sz="2200" dirty="0">
                <a:solidFill>
                  <a:srgbClr val="0000FF"/>
                </a:solidFill>
                <a:ea typeface="Calibri" panose="020F0502020204030204" pitchFamily="34" charset="0"/>
                <a:cs typeface="Times New Roman" panose="02020603050405020304" pitchFamily="18" charset="0"/>
                <a:hlinkClick r:id="rId15"/>
              </a:rPr>
              <a:t> </a:t>
            </a:r>
            <a:r>
              <a:rPr lang="ru-RU" sz="2200" dirty="0" err="1">
                <a:solidFill>
                  <a:srgbClr val="0000FF"/>
                </a:solidFill>
                <a:ea typeface="Calibri" panose="020F0502020204030204" pitchFamily="34" charset="0"/>
                <a:cs typeface="Times New Roman" panose="02020603050405020304" pitchFamily="18" charset="0"/>
                <a:hlinkClick r:id="rId15"/>
              </a:rPr>
              <a:t>комісія</a:t>
            </a:r>
            <a:r>
              <a:rPr lang="ru-RU" sz="2200" dirty="0">
                <a:solidFill>
                  <a:srgbClr val="0000FF"/>
                </a:solidFill>
                <a:ea typeface="Calibri" panose="020F0502020204030204" pitchFamily="34" charset="0"/>
                <a:cs typeface="Times New Roman" panose="02020603050405020304" pitchFamily="18" charset="0"/>
                <a:hlinkClick r:id="rId15"/>
              </a:rPr>
              <a:t> </a:t>
            </a:r>
            <a:r>
              <a:rPr lang="ru-RU" sz="2200" dirty="0" err="1">
                <a:solidFill>
                  <a:srgbClr val="0000FF"/>
                </a:solidFill>
                <a:ea typeface="Calibri" panose="020F0502020204030204" pitchFamily="34" charset="0"/>
                <a:cs typeface="Times New Roman" panose="02020603050405020304" pitchFamily="18" charset="0"/>
                <a:hlinkClick r:id="rId15"/>
              </a:rPr>
              <a:t>Київської</a:t>
            </a:r>
            <a:r>
              <a:rPr lang="ru-RU" sz="2200" dirty="0">
                <a:solidFill>
                  <a:srgbClr val="0000FF"/>
                </a:solidFill>
                <a:ea typeface="Calibri" panose="020F0502020204030204" pitchFamily="34" charset="0"/>
                <a:cs typeface="Times New Roman" panose="02020603050405020304" pitchFamily="18" charset="0"/>
                <a:hlinkClick r:id="rId15"/>
              </a:rPr>
              <a:t> </a:t>
            </a:r>
            <a:r>
              <a:rPr lang="ru-RU" sz="2200" dirty="0" err="1">
                <a:solidFill>
                  <a:srgbClr val="0000FF"/>
                </a:solidFill>
                <a:ea typeface="Calibri" panose="020F0502020204030204" pitchFamily="34" charset="0"/>
                <a:cs typeface="Times New Roman" panose="02020603050405020304" pitchFamily="18" charset="0"/>
                <a:hlinkClick r:id="rId15"/>
              </a:rPr>
              <a:t>міської</a:t>
            </a:r>
            <a:r>
              <a:rPr lang="ru-RU" sz="2200" dirty="0">
                <a:solidFill>
                  <a:srgbClr val="0000FF"/>
                </a:solidFill>
                <a:ea typeface="Calibri" panose="020F0502020204030204" pitchFamily="34" charset="0"/>
                <a:cs typeface="Times New Roman" panose="02020603050405020304" pitchFamily="18" charset="0"/>
                <a:hlinkClick r:id="rId15"/>
              </a:rPr>
              <a:t> ради з </a:t>
            </a:r>
            <a:r>
              <a:rPr lang="ru-RU" sz="2200" dirty="0" err="1">
                <a:solidFill>
                  <a:srgbClr val="0000FF"/>
                </a:solidFill>
                <a:ea typeface="Calibri" panose="020F0502020204030204" pitchFamily="34" charset="0"/>
                <a:cs typeface="Times New Roman" panose="02020603050405020304" pitchFamily="18" charset="0"/>
                <a:hlinkClick r:id="rId15"/>
              </a:rPr>
              <a:t>питань</a:t>
            </a:r>
            <a:r>
              <a:rPr lang="ru-RU" sz="2200" dirty="0">
                <a:solidFill>
                  <a:srgbClr val="0000FF"/>
                </a:solidFill>
                <a:ea typeface="Calibri" panose="020F0502020204030204" pitchFamily="34" charset="0"/>
                <a:cs typeface="Times New Roman" panose="02020603050405020304" pitchFamily="18" charset="0"/>
                <a:hlinkClick r:id="rId15"/>
              </a:rPr>
              <a:t> </a:t>
            </a:r>
            <a:r>
              <a:rPr lang="ru-RU" sz="2200" dirty="0" err="1">
                <a:solidFill>
                  <a:srgbClr val="0000FF"/>
                </a:solidFill>
                <a:ea typeface="Calibri" panose="020F0502020204030204" pitchFamily="34" charset="0"/>
                <a:cs typeface="Times New Roman" panose="02020603050405020304" pitchFamily="18" charset="0"/>
                <a:hlinkClick r:id="rId15"/>
              </a:rPr>
              <a:t>регуляторної</a:t>
            </a:r>
            <a:r>
              <a:rPr lang="ru-RU" sz="2200" dirty="0">
                <a:solidFill>
                  <a:srgbClr val="0000FF"/>
                </a:solidFill>
                <a:ea typeface="Calibri" panose="020F0502020204030204" pitchFamily="34" charset="0"/>
                <a:cs typeface="Times New Roman" panose="02020603050405020304" pitchFamily="18" charset="0"/>
                <a:hlinkClick r:id="rId15"/>
              </a:rPr>
              <a:t> </a:t>
            </a:r>
            <a:r>
              <a:rPr lang="ru-RU" sz="2200" dirty="0" err="1">
                <a:solidFill>
                  <a:srgbClr val="0000FF"/>
                </a:solidFill>
                <a:ea typeface="Calibri" panose="020F0502020204030204" pitchFamily="34" charset="0"/>
                <a:cs typeface="Times New Roman" panose="02020603050405020304" pitchFamily="18" charset="0"/>
                <a:hlinkClick r:id="rId15"/>
              </a:rPr>
              <a:t>політики</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16"/>
              </a:rPr>
              <a:t>Постійна</a:t>
            </a:r>
            <a:r>
              <a:rPr lang="ru-RU" sz="2200" dirty="0">
                <a:solidFill>
                  <a:srgbClr val="0000FF"/>
                </a:solidFill>
                <a:ea typeface="Calibri" panose="020F0502020204030204" pitchFamily="34" charset="0"/>
                <a:cs typeface="Times New Roman" panose="02020603050405020304" pitchFamily="18" charset="0"/>
                <a:hlinkClick r:id="rId16"/>
              </a:rPr>
              <a:t> </a:t>
            </a:r>
            <a:r>
              <a:rPr lang="ru-RU" sz="2200" dirty="0" err="1">
                <a:solidFill>
                  <a:srgbClr val="0000FF"/>
                </a:solidFill>
                <a:ea typeface="Calibri" panose="020F0502020204030204" pitchFamily="34" charset="0"/>
                <a:cs typeface="Times New Roman" panose="02020603050405020304" pitchFamily="18" charset="0"/>
                <a:hlinkClick r:id="rId16"/>
              </a:rPr>
              <a:t>комісія</a:t>
            </a:r>
            <a:r>
              <a:rPr lang="ru-RU" sz="2200" dirty="0">
                <a:solidFill>
                  <a:srgbClr val="0000FF"/>
                </a:solidFill>
                <a:ea typeface="Calibri" panose="020F0502020204030204" pitchFamily="34" charset="0"/>
                <a:cs typeface="Times New Roman" panose="02020603050405020304" pitchFamily="18" charset="0"/>
                <a:hlinkClick r:id="rId16"/>
              </a:rPr>
              <a:t> </a:t>
            </a:r>
            <a:r>
              <a:rPr lang="ru-RU" sz="2200" dirty="0" err="1">
                <a:solidFill>
                  <a:srgbClr val="0000FF"/>
                </a:solidFill>
                <a:ea typeface="Calibri" panose="020F0502020204030204" pitchFamily="34" charset="0"/>
                <a:cs typeface="Times New Roman" panose="02020603050405020304" pitchFamily="18" charset="0"/>
                <a:hlinkClick r:id="rId16"/>
              </a:rPr>
              <a:t>Київської</a:t>
            </a:r>
            <a:r>
              <a:rPr lang="ru-RU" sz="2200" dirty="0">
                <a:solidFill>
                  <a:srgbClr val="0000FF"/>
                </a:solidFill>
                <a:ea typeface="Calibri" panose="020F0502020204030204" pitchFamily="34" charset="0"/>
                <a:cs typeface="Times New Roman" panose="02020603050405020304" pitchFamily="18" charset="0"/>
                <a:hlinkClick r:id="rId16"/>
              </a:rPr>
              <a:t> </a:t>
            </a:r>
            <a:r>
              <a:rPr lang="ru-RU" sz="2200" dirty="0" err="1">
                <a:solidFill>
                  <a:srgbClr val="0000FF"/>
                </a:solidFill>
                <a:ea typeface="Calibri" panose="020F0502020204030204" pitchFamily="34" charset="0"/>
                <a:cs typeface="Times New Roman" panose="02020603050405020304" pitchFamily="18" charset="0"/>
                <a:hlinkClick r:id="rId16"/>
              </a:rPr>
              <a:t>міської</a:t>
            </a:r>
            <a:r>
              <a:rPr lang="ru-RU" sz="2200" dirty="0">
                <a:solidFill>
                  <a:srgbClr val="0000FF"/>
                </a:solidFill>
                <a:ea typeface="Calibri" panose="020F0502020204030204" pitchFamily="34" charset="0"/>
                <a:cs typeface="Times New Roman" panose="02020603050405020304" pitchFamily="18" charset="0"/>
                <a:hlinkClick r:id="rId16"/>
              </a:rPr>
              <a:t> ради з </a:t>
            </a:r>
            <a:r>
              <a:rPr lang="ru-RU" sz="2200" dirty="0" err="1">
                <a:solidFill>
                  <a:srgbClr val="0000FF"/>
                </a:solidFill>
                <a:ea typeface="Calibri" panose="020F0502020204030204" pitchFamily="34" charset="0"/>
                <a:cs typeface="Times New Roman" panose="02020603050405020304" pitchFamily="18" charset="0"/>
                <a:hlinkClick r:id="rId16"/>
              </a:rPr>
              <a:t>питань</a:t>
            </a:r>
            <a:r>
              <a:rPr lang="ru-RU" sz="2200" dirty="0">
                <a:solidFill>
                  <a:srgbClr val="0000FF"/>
                </a:solidFill>
                <a:ea typeface="Calibri" panose="020F0502020204030204" pitchFamily="34" charset="0"/>
                <a:cs typeface="Times New Roman" panose="02020603050405020304" pitchFamily="18" charset="0"/>
                <a:hlinkClick r:id="rId16"/>
              </a:rPr>
              <a:t> транспорту, </a:t>
            </a:r>
            <a:r>
              <a:rPr lang="ru-RU" sz="2200" dirty="0" err="1">
                <a:solidFill>
                  <a:srgbClr val="0000FF"/>
                </a:solidFill>
                <a:ea typeface="Calibri" panose="020F0502020204030204" pitchFamily="34" charset="0"/>
                <a:cs typeface="Times New Roman" panose="02020603050405020304" pitchFamily="18" charset="0"/>
                <a:hlinkClick r:id="rId16"/>
              </a:rPr>
              <a:t>зв'язку</a:t>
            </a:r>
            <a:r>
              <a:rPr lang="ru-RU" sz="2200" dirty="0">
                <a:solidFill>
                  <a:srgbClr val="0000FF"/>
                </a:solidFill>
                <a:ea typeface="Calibri" panose="020F0502020204030204" pitchFamily="34" charset="0"/>
                <a:cs typeface="Times New Roman" panose="02020603050405020304" pitchFamily="18" charset="0"/>
                <a:hlinkClick r:id="rId16"/>
              </a:rPr>
              <a:t> та </a:t>
            </a:r>
            <a:r>
              <a:rPr lang="ru-RU" sz="2200" dirty="0" err="1">
                <a:solidFill>
                  <a:srgbClr val="0000FF"/>
                </a:solidFill>
                <a:ea typeface="Calibri" panose="020F0502020204030204" pitchFamily="34" charset="0"/>
                <a:cs typeface="Times New Roman" panose="02020603050405020304" pitchFamily="18" charset="0"/>
                <a:hlinkClick r:id="rId16"/>
              </a:rPr>
              <a:t>реклами</a:t>
            </a:r>
            <a:endParaRPr lang="ru-RU" sz="2200" dirty="0">
              <a:ea typeface="Calibri" panose="020F0502020204030204" pitchFamily="34" charset="0"/>
              <a:cs typeface="Times New Roman" panose="02020603050405020304" pitchFamily="18" charset="0"/>
            </a:endParaRPr>
          </a:p>
          <a:p>
            <a:pPr marL="0" indent="0">
              <a:lnSpc>
                <a:spcPct val="110000"/>
              </a:lnSpc>
              <a:spcBef>
                <a:spcPts val="0"/>
              </a:spcBef>
              <a:buFont typeface="Arial" panose="020B0604020202020204" pitchFamily="34" charset="0"/>
              <a:buNone/>
            </a:pPr>
            <a:r>
              <a:rPr lang="ru-RU" sz="2200" dirty="0" err="1">
                <a:solidFill>
                  <a:srgbClr val="0000FF"/>
                </a:solidFill>
                <a:ea typeface="Calibri" panose="020F0502020204030204" pitchFamily="34" charset="0"/>
                <a:cs typeface="Times New Roman" panose="02020603050405020304" pitchFamily="18" charset="0"/>
                <a:hlinkClick r:id="rId17"/>
              </a:rPr>
              <a:t>Постійна</a:t>
            </a:r>
            <a:r>
              <a:rPr lang="ru-RU" sz="2200" dirty="0">
                <a:solidFill>
                  <a:srgbClr val="0000FF"/>
                </a:solidFill>
                <a:ea typeface="Calibri" panose="020F0502020204030204" pitchFamily="34" charset="0"/>
                <a:cs typeface="Times New Roman" panose="02020603050405020304" pitchFamily="18" charset="0"/>
                <a:hlinkClick r:id="rId17"/>
              </a:rPr>
              <a:t> </a:t>
            </a:r>
            <a:r>
              <a:rPr lang="ru-RU" sz="2200" dirty="0" err="1">
                <a:solidFill>
                  <a:srgbClr val="0000FF"/>
                </a:solidFill>
                <a:ea typeface="Calibri" panose="020F0502020204030204" pitchFamily="34" charset="0"/>
                <a:cs typeface="Times New Roman" panose="02020603050405020304" pitchFamily="18" charset="0"/>
                <a:hlinkClick r:id="rId17"/>
              </a:rPr>
              <a:t>комісія</a:t>
            </a:r>
            <a:r>
              <a:rPr lang="ru-RU" sz="2200" dirty="0">
                <a:solidFill>
                  <a:srgbClr val="0000FF"/>
                </a:solidFill>
                <a:ea typeface="Calibri" panose="020F0502020204030204" pitchFamily="34" charset="0"/>
                <a:cs typeface="Times New Roman" panose="02020603050405020304" pitchFamily="18" charset="0"/>
                <a:hlinkClick r:id="rId17"/>
              </a:rPr>
              <a:t> </a:t>
            </a:r>
            <a:r>
              <a:rPr lang="ru-RU" sz="2200" dirty="0" err="1">
                <a:solidFill>
                  <a:srgbClr val="0000FF"/>
                </a:solidFill>
                <a:ea typeface="Calibri" panose="020F0502020204030204" pitchFamily="34" charset="0"/>
                <a:cs typeface="Times New Roman" panose="02020603050405020304" pitchFamily="18" charset="0"/>
                <a:hlinkClick r:id="rId17"/>
              </a:rPr>
              <a:t>Київської</a:t>
            </a:r>
            <a:r>
              <a:rPr lang="ru-RU" sz="2200" dirty="0">
                <a:solidFill>
                  <a:srgbClr val="0000FF"/>
                </a:solidFill>
                <a:ea typeface="Calibri" panose="020F0502020204030204" pitchFamily="34" charset="0"/>
                <a:cs typeface="Times New Roman" panose="02020603050405020304" pitchFamily="18" charset="0"/>
                <a:hlinkClick r:id="rId17"/>
              </a:rPr>
              <a:t> </a:t>
            </a:r>
            <a:r>
              <a:rPr lang="ru-RU" sz="2200" dirty="0" err="1">
                <a:solidFill>
                  <a:srgbClr val="0000FF"/>
                </a:solidFill>
                <a:ea typeface="Calibri" panose="020F0502020204030204" pitchFamily="34" charset="0"/>
                <a:cs typeface="Times New Roman" panose="02020603050405020304" pitchFamily="18" charset="0"/>
                <a:hlinkClick r:id="rId17"/>
              </a:rPr>
              <a:t>міської</a:t>
            </a:r>
            <a:r>
              <a:rPr lang="ru-RU" sz="2200" dirty="0">
                <a:solidFill>
                  <a:srgbClr val="0000FF"/>
                </a:solidFill>
                <a:ea typeface="Calibri" panose="020F0502020204030204" pitchFamily="34" charset="0"/>
                <a:cs typeface="Times New Roman" panose="02020603050405020304" pitchFamily="18" charset="0"/>
                <a:hlinkClick r:id="rId17"/>
              </a:rPr>
              <a:t> ради з </a:t>
            </a:r>
            <a:r>
              <a:rPr lang="ru-RU" sz="2200" dirty="0" err="1">
                <a:solidFill>
                  <a:srgbClr val="0000FF"/>
                </a:solidFill>
                <a:ea typeface="Calibri" panose="020F0502020204030204" pitchFamily="34" charset="0"/>
                <a:cs typeface="Times New Roman" panose="02020603050405020304" pitchFamily="18" charset="0"/>
                <a:hlinkClick r:id="rId17"/>
              </a:rPr>
              <a:t>питань</a:t>
            </a:r>
            <a:r>
              <a:rPr lang="ru-RU" sz="2200" dirty="0">
                <a:solidFill>
                  <a:srgbClr val="0000FF"/>
                </a:solidFill>
                <a:ea typeface="Calibri" panose="020F0502020204030204" pitchFamily="34" charset="0"/>
                <a:cs typeface="Times New Roman" panose="02020603050405020304" pitchFamily="18" charset="0"/>
                <a:hlinkClick r:id="rId17"/>
              </a:rPr>
              <a:t> </a:t>
            </a:r>
            <a:r>
              <a:rPr lang="ru-RU" sz="2200" dirty="0" err="1">
                <a:solidFill>
                  <a:srgbClr val="0000FF"/>
                </a:solidFill>
                <a:ea typeface="Calibri" panose="020F0502020204030204" pitchFamily="34" charset="0"/>
                <a:cs typeface="Times New Roman" panose="02020603050405020304" pitchFamily="18" charset="0"/>
                <a:hlinkClick r:id="rId17"/>
              </a:rPr>
              <a:t>цифрової</a:t>
            </a:r>
            <a:r>
              <a:rPr lang="ru-RU" sz="2200" dirty="0">
                <a:solidFill>
                  <a:srgbClr val="0000FF"/>
                </a:solidFill>
                <a:ea typeface="Calibri" panose="020F0502020204030204" pitchFamily="34" charset="0"/>
                <a:cs typeface="Times New Roman" panose="02020603050405020304" pitchFamily="18" charset="0"/>
                <a:hlinkClick r:id="rId17"/>
              </a:rPr>
              <a:t> </a:t>
            </a:r>
            <a:r>
              <a:rPr lang="ru-RU" sz="2200" dirty="0" err="1">
                <a:solidFill>
                  <a:srgbClr val="0000FF"/>
                </a:solidFill>
                <a:ea typeface="Calibri" panose="020F0502020204030204" pitchFamily="34" charset="0"/>
                <a:cs typeface="Times New Roman" panose="02020603050405020304" pitchFamily="18" charset="0"/>
                <a:hlinkClick r:id="rId17"/>
              </a:rPr>
              <a:t>трансформації</a:t>
            </a:r>
            <a:r>
              <a:rPr lang="ru-RU" sz="2200" dirty="0">
                <a:solidFill>
                  <a:srgbClr val="0000FF"/>
                </a:solidFill>
                <a:ea typeface="Calibri" panose="020F0502020204030204" pitchFamily="34" charset="0"/>
                <a:cs typeface="Times New Roman" panose="02020603050405020304" pitchFamily="18" charset="0"/>
                <a:hlinkClick r:id="rId17"/>
              </a:rPr>
              <a:t> та </a:t>
            </a:r>
            <a:r>
              <a:rPr lang="ru-RU" sz="2200" dirty="0" err="1">
                <a:solidFill>
                  <a:srgbClr val="0000FF"/>
                </a:solidFill>
                <a:ea typeface="Calibri" panose="020F0502020204030204" pitchFamily="34" charset="0"/>
                <a:cs typeface="Times New Roman" panose="02020603050405020304" pitchFamily="18" charset="0"/>
                <a:hlinkClick r:id="rId17"/>
              </a:rPr>
              <a:t>адміністративних</a:t>
            </a:r>
            <a:r>
              <a:rPr lang="ru-RU" sz="2200" dirty="0">
                <a:solidFill>
                  <a:srgbClr val="0000FF"/>
                </a:solidFill>
                <a:ea typeface="Calibri" panose="020F0502020204030204" pitchFamily="34" charset="0"/>
                <a:cs typeface="Times New Roman" panose="02020603050405020304" pitchFamily="18" charset="0"/>
                <a:hlinkClick r:id="rId17"/>
              </a:rPr>
              <a:t> </a:t>
            </a:r>
            <a:r>
              <a:rPr lang="ru-RU" sz="2200" dirty="0" err="1">
                <a:solidFill>
                  <a:srgbClr val="0000FF"/>
                </a:solidFill>
                <a:ea typeface="Calibri" panose="020F0502020204030204" pitchFamily="34" charset="0"/>
                <a:cs typeface="Times New Roman" panose="02020603050405020304" pitchFamily="18" charset="0"/>
                <a:hlinkClick r:id="rId17"/>
              </a:rPr>
              <a:t>послуг</a:t>
            </a:r>
            <a:endParaRPr lang="ru-RU" sz="2200" dirty="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ru-RU" dirty="0"/>
          </a:p>
        </p:txBody>
      </p:sp>
    </p:spTree>
    <p:extLst>
      <p:ext uri="{BB962C8B-B14F-4D97-AF65-F5344CB8AC3E}">
        <p14:creationId xmlns:p14="http://schemas.microsoft.com/office/powerpoint/2010/main" val="33352627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107AB3-9A03-4C4D-9B8C-54802DAE2174}"/>
              </a:ext>
            </a:extLst>
          </p:cNvPr>
          <p:cNvSpPr>
            <a:spLocks noGrp="1"/>
          </p:cNvSpPr>
          <p:nvPr>
            <p:ph type="title"/>
          </p:nvPr>
        </p:nvSpPr>
        <p:spPr>
          <a:xfrm>
            <a:off x="838200" y="109723"/>
            <a:ext cx="10515600" cy="974798"/>
          </a:xfrm>
        </p:spPr>
        <p:txBody>
          <a:bodyPr>
            <a:normAutofit/>
          </a:bodyPr>
          <a:lstStyle/>
          <a:p>
            <a:pPr algn="ctr"/>
            <a:r>
              <a:rPr lang="uk-UA" sz="2800" b="1" dirty="0" err="1">
                <a:latin typeface="+mn-lt"/>
              </a:rPr>
              <a:t>Департаменталізація</a:t>
            </a:r>
            <a:r>
              <a:rPr lang="uk-UA" sz="2800" b="1" dirty="0">
                <a:latin typeface="+mn-lt"/>
              </a:rPr>
              <a:t> органів місцевого самоврядування</a:t>
            </a:r>
            <a:br>
              <a:rPr lang="uk-UA" sz="2800" b="1" dirty="0">
                <a:latin typeface="+mn-lt"/>
              </a:rPr>
            </a:br>
            <a:r>
              <a:rPr lang="uk-UA" sz="2600" b="1" dirty="0">
                <a:latin typeface="+mn-lt"/>
              </a:rPr>
              <a:t>Київська міська державна адміністрація</a:t>
            </a:r>
            <a:endParaRPr lang="ru-RU" sz="2600" b="1" dirty="0">
              <a:latin typeface="+mn-lt"/>
            </a:endParaRPr>
          </a:p>
        </p:txBody>
      </p:sp>
      <p:sp>
        <p:nvSpPr>
          <p:cNvPr id="3" name="Объект 2">
            <a:extLst>
              <a:ext uri="{FF2B5EF4-FFF2-40B4-BE49-F238E27FC236}">
                <a16:creationId xmlns:a16="http://schemas.microsoft.com/office/drawing/2014/main" id="{8E1668F2-67E5-4DBA-B489-3610408B1593}"/>
              </a:ext>
            </a:extLst>
          </p:cNvPr>
          <p:cNvSpPr>
            <a:spLocks noGrp="1"/>
          </p:cNvSpPr>
          <p:nvPr>
            <p:ph idx="1"/>
          </p:nvPr>
        </p:nvSpPr>
        <p:spPr>
          <a:xfrm>
            <a:off x="106326" y="1084521"/>
            <a:ext cx="12085673" cy="5773478"/>
          </a:xfrm>
        </p:spPr>
        <p:txBody>
          <a:bodyPr>
            <a:noAutofit/>
          </a:bodyPr>
          <a:lstStyle/>
          <a:p>
            <a:pPr>
              <a:spcBef>
                <a:spcPts val="0"/>
              </a:spcBef>
            </a:pPr>
            <a:r>
              <a:rPr lang="uk-UA" sz="2400" b="1" dirty="0"/>
              <a:t>Апарат КМДА </a:t>
            </a:r>
            <a:r>
              <a:rPr lang="uk-UA" sz="2400" dirty="0"/>
              <a:t>(структура: </a:t>
            </a:r>
            <a:r>
              <a:rPr lang="en-US" sz="2400" dirty="0">
                <a:hlinkClick r:id="rId2"/>
              </a:rPr>
              <a:t>https://kyivcity.gov.ua/kyiv_ta_miska_vlada/struktura_150/vikonavchiy_organ_kivsko_misko_radi_kivska_miska_derzhavna_administratsiya/aparat_kmda/struktura_aparatu_kmda/</a:t>
            </a:r>
            <a:r>
              <a:rPr lang="uk-UA" sz="2400" dirty="0"/>
              <a:t>) </a:t>
            </a:r>
          </a:p>
          <a:p>
            <a:pPr>
              <a:spcBef>
                <a:spcPts val="0"/>
              </a:spcBef>
            </a:pPr>
            <a:r>
              <a:rPr lang="uk-UA" sz="2400" b="1" dirty="0"/>
              <a:t>Департаменти та управління</a:t>
            </a:r>
          </a:p>
          <a:p>
            <a:pPr marL="0" indent="0">
              <a:spcBef>
                <a:spcPts val="0"/>
              </a:spcBef>
              <a:buNone/>
            </a:pPr>
            <a:r>
              <a:rPr lang="uk-UA" sz="2400" u="sng" dirty="0"/>
              <a:t>Департаменти</a:t>
            </a:r>
            <a:r>
              <a:rPr lang="uk-UA" sz="2400" dirty="0"/>
              <a:t> з питань: надання адміністративних послуг; будівництва та житлового забезпечення; внутрішнього фінансового контролю та аудиту; економіки та інвестицій; житлово-комунальної інфраструктури; з питань державного архітектурно-будівельного контролю; з питань реєстрації; земельних ресурсів; інформаційно-комунікаційних технологій; комунальної власності; культури; містобудування та архітектури; міського благоустрою; молоді та спорту; муніципальної безпеки; освіти і науки; охорони </a:t>
            </a:r>
            <a:r>
              <a:rPr lang="uk-UA" sz="2400" dirty="0" err="1"/>
              <a:t>здоров</a:t>
            </a:r>
            <a:r>
              <a:rPr lang="en-US" sz="2400" dirty="0"/>
              <a:t>’</a:t>
            </a:r>
            <a:r>
              <a:rPr lang="uk-UA" sz="2400" dirty="0"/>
              <a:t>я; охорони культурної спадщини; промисловості та розвитку підприємництва; соціальної політики; суспільних комунікацій; транспортної інфраструктури; фінансів</a:t>
            </a:r>
          </a:p>
          <a:p>
            <a:pPr marL="0" indent="0">
              <a:spcBef>
                <a:spcPts val="0"/>
              </a:spcBef>
              <a:buNone/>
            </a:pPr>
            <a:r>
              <a:rPr lang="uk-UA" sz="2400" u="sng" dirty="0"/>
              <a:t>Управління</a:t>
            </a:r>
            <a:r>
              <a:rPr lang="uk-UA" sz="2400" dirty="0"/>
              <a:t>: самоврядного контролю; екології та природних ресурсів; з питань реклами; туризму та промоцій</a:t>
            </a:r>
          </a:p>
          <a:p>
            <a:pPr>
              <a:spcBef>
                <a:spcPts val="0"/>
              </a:spcBef>
            </a:pPr>
            <a:r>
              <a:rPr lang="uk-UA" sz="2400" b="1" dirty="0"/>
              <a:t>Державний архів м. Києва</a:t>
            </a:r>
          </a:p>
          <a:p>
            <a:pPr>
              <a:spcBef>
                <a:spcPts val="0"/>
              </a:spcBef>
            </a:pPr>
            <a:r>
              <a:rPr lang="ru-RU" sz="2400" b="1" dirty="0" err="1"/>
              <a:t>Керівництво</a:t>
            </a:r>
            <a:r>
              <a:rPr lang="ru-RU" sz="2400" b="1" dirty="0"/>
              <a:t> </a:t>
            </a:r>
          </a:p>
          <a:p>
            <a:pPr>
              <a:spcBef>
                <a:spcPts val="0"/>
              </a:spcBef>
            </a:pPr>
            <a:r>
              <a:rPr lang="ru-RU" sz="2400" b="1" dirty="0"/>
              <a:t>Служба у справах </a:t>
            </a:r>
            <a:r>
              <a:rPr lang="ru-RU" sz="2400" b="1" dirty="0" err="1"/>
              <a:t>дітей</a:t>
            </a:r>
            <a:r>
              <a:rPr lang="ru-RU" sz="2400" b="1" dirty="0"/>
              <a:t> та </a:t>
            </a:r>
            <a:r>
              <a:rPr lang="ru-RU" sz="2400" b="1" dirty="0" err="1"/>
              <a:t>сім</a:t>
            </a:r>
            <a:r>
              <a:rPr lang="en-US" sz="2400" b="1" dirty="0"/>
              <a:t>’</a:t>
            </a:r>
            <a:r>
              <a:rPr lang="uk-UA" sz="2400" b="1" dirty="0"/>
              <a:t>ї</a:t>
            </a:r>
            <a:endParaRPr lang="ru-RU" sz="2400" b="1" dirty="0"/>
          </a:p>
        </p:txBody>
      </p:sp>
    </p:spTree>
    <p:extLst>
      <p:ext uri="{BB962C8B-B14F-4D97-AF65-F5344CB8AC3E}">
        <p14:creationId xmlns:p14="http://schemas.microsoft.com/office/powerpoint/2010/main" val="22426980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6BDA45-D615-4C13-8AB6-6C757521CF87}"/>
              </a:ext>
            </a:extLst>
          </p:cNvPr>
          <p:cNvSpPr>
            <a:spLocks noGrp="1"/>
          </p:cNvSpPr>
          <p:nvPr>
            <p:ph type="title"/>
          </p:nvPr>
        </p:nvSpPr>
        <p:spPr>
          <a:xfrm>
            <a:off x="838200" y="365125"/>
            <a:ext cx="10515600" cy="568325"/>
          </a:xfrm>
        </p:spPr>
        <p:txBody>
          <a:bodyPr>
            <a:normAutofit/>
          </a:bodyPr>
          <a:lstStyle/>
          <a:p>
            <a:pPr algn="ctr"/>
            <a:r>
              <a:rPr lang="uk-UA" sz="2800" b="1" dirty="0">
                <a:latin typeface="+mn-lt"/>
              </a:rPr>
              <a:t>Органи самоорганізації населення</a:t>
            </a:r>
            <a:endParaRPr lang="ru-RU" sz="2800" b="1" dirty="0">
              <a:latin typeface="+mn-lt"/>
            </a:endParaRPr>
          </a:p>
        </p:txBody>
      </p:sp>
      <p:sp>
        <p:nvSpPr>
          <p:cNvPr id="3" name="Объект 2">
            <a:extLst>
              <a:ext uri="{FF2B5EF4-FFF2-40B4-BE49-F238E27FC236}">
                <a16:creationId xmlns:a16="http://schemas.microsoft.com/office/drawing/2014/main" id="{DC99D6CE-5C38-4C55-8814-6A8AC7D0F6EF}"/>
              </a:ext>
            </a:extLst>
          </p:cNvPr>
          <p:cNvSpPr>
            <a:spLocks noGrp="1"/>
          </p:cNvSpPr>
          <p:nvPr>
            <p:ph idx="1"/>
          </p:nvPr>
        </p:nvSpPr>
        <p:spPr>
          <a:xfrm>
            <a:off x="219075" y="1066800"/>
            <a:ext cx="11744325" cy="5631712"/>
          </a:xfrm>
        </p:spPr>
        <p:txBody>
          <a:bodyPr>
            <a:normAutofit lnSpcReduction="10000"/>
          </a:bodyPr>
          <a:lstStyle/>
          <a:p>
            <a:pPr algn="just"/>
            <a:r>
              <a:rPr lang="ru-RU" sz="2400" b="0" i="0" dirty="0">
                <a:solidFill>
                  <a:srgbClr val="444A55"/>
                </a:solidFill>
                <a:effectLst/>
              </a:rPr>
              <a:t>Закон </a:t>
            </a:r>
            <a:r>
              <a:rPr lang="ru-RU" sz="2400" b="0" i="0" dirty="0" err="1">
                <a:solidFill>
                  <a:srgbClr val="444A55"/>
                </a:solidFill>
                <a:effectLst/>
              </a:rPr>
              <a:t>України</a:t>
            </a:r>
            <a:r>
              <a:rPr lang="ru-RU" sz="2400" b="0" i="0" dirty="0">
                <a:solidFill>
                  <a:srgbClr val="444A55"/>
                </a:solidFill>
                <a:effectLst/>
              </a:rPr>
              <a:t> «Про </a:t>
            </a:r>
            <a:r>
              <a:rPr lang="ru-RU" sz="2400" b="0" i="0" dirty="0" err="1">
                <a:solidFill>
                  <a:srgbClr val="444A55"/>
                </a:solidFill>
                <a:effectLst/>
              </a:rPr>
              <a:t>органи</a:t>
            </a:r>
            <a:r>
              <a:rPr lang="ru-RU" sz="2400" b="0" i="0" dirty="0">
                <a:solidFill>
                  <a:srgbClr val="444A55"/>
                </a:solidFill>
                <a:effectLst/>
              </a:rPr>
              <a:t> </a:t>
            </a:r>
            <a:r>
              <a:rPr lang="ru-RU" sz="2400" b="0" i="0" dirty="0" err="1">
                <a:solidFill>
                  <a:srgbClr val="444A55"/>
                </a:solidFill>
                <a:effectLst/>
              </a:rPr>
              <a:t>самоорганізації</a:t>
            </a:r>
            <a:r>
              <a:rPr lang="ru-RU" sz="2400" b="0" i="0" dirty="0">
                <a:solidFill>
                  <a:srgbClr val="444A55"/>
                </a:solidFill>
                <a:effectLst/>
              </a:rPr>
              <a:t> </a:t>
            </a:r>
            <a:r>
              <a:rPr lang="ru-RU" sz="2400" b="0" i="0" dirty="0" err="1">
                <a:solidFill>
                  <a:srgbClr val="444A55"/>
                </a:solidFill>
                <a:effectLst/>
              </a:rPr>
              <a:t>населення</a:t>
            </a:r>
            <a:r>
              <a:rPr lang="ru-RU" sz="2400" b="0" i="0" dirty="0">
                <a:solidFill>
                  <a:srgbClr val="444A55"/>
                </a:solidFill>
                <a:effectLst/>
              </a:rPr>
              <a:t>» </a:t>
            </a:r>
            <a:r>
              <a:rPr lang="ru-RU" sz="2400" b="0" i="0" dirty="0" err="1">
                <a:solidFill>
                  <a:srgbClr val="444A55"/>
                </a:solidFill>
                <a:effectLst/>
              </a:rPr>
              <a:t>від</a:t>
            </a:r>
            <a:r>
              <a:rPr lang="ru-RU" sz="2400" b="0" i="0" dirty="0">
                <a:solidFill>
                  <a:srgbClr val="444A55"/>
                </a:solidFill>
                <a:effectLst/>
              </a:rPr>
              <a:t> 11 липня 2001 р. №2625-ІІІ</a:t>
            </a:r>
          </a:p>
          <a:p>
            <a:pPr marL="0" indent="0" algn="just">
              <a:buNone/>
            </a:pPr>
            <a:r>
              <a:rPr lang="ru-RU" sz="2600" i="1" dirty="0" err="1"/>
              <a:t>Сільські</a:t>
            </a:r>
            <a:r>
              <a:rPr lang="ru-RU" sz="2600" i="1" dirty="0"/>
              <a:t>, </a:t>
            </a:r>
            <a:r>
              <a:rPr lang="ru-RU" sz="2600" i="1" dirty="0" err="1"/>
              <a:t>селищні</a:t>
            </a:r>
            <a:r>
              <a:rPr lang="ru-RU" sz="2600" i="1" dirty="0"/>
              <a:t>, </a:t>
            </a:r>
            <a:r>
              <a:rPr lang="ru-RU" sz="2600" i="1" dirty="0" err="1"/>
              <a:t>міські</a:t>
            </a:r>
            <a:r>
              <a:rPr lang="ru-RU" sz="2600" i="1" dirty="0"/>
              <a:t> ради </a:t>
            </a:r>
            <a:r>
              <a:rPr lang="ru-RU" sz="2600" i="1" dirty="0" err="1"/>
              <a:t>можуть</a:t>
            </a:r>
            <a:r>
              <a:rPr lang="ru-RU" sz="2600" i="1" dirty="0"/>
              <a:t> </a:t>
            </a:r>
            <a:r>
              <a:rPr lang="ru-RU" sz="2600" i="1" dirty="0" err="1"/>
              <a:t>дозволяти</a:t>
            </a:r>
            <a:r>
              <a:rPr lang="ru-RU" sz="2600" i="1" dirty="0"/>
              <a:t> за </a:t>
            </a:r>
            <a:r>
              <a:rPr lang="ru-RU" sz="2600" i="1" dirty="0" err="1"/>
              <a:t>ініціативою</a:t>
            </a:r>
            <a:r>
              <a:rPr lang="ru-RU" sz="2600" i="1" dirty="0"/>
              <a:t> </a:t>
            </a:r>
            <a:r>
              <a:rPr lang="ru-RU" sz="2600" i="1" dirty="0" err="1"/>
              <a:t>жителів</a:t>
            </a:r>
            <a:r>
              <a:rPr lang="ru-RU" sz="2600" i="1" dirty="0"/>
              <a:t> </a:t>
            </a:r>
            <a:r>
              <a:rPr lang="ru-RU" sz="2600" i="1" dirty="0" err="1"/>
              <a:t>створювати</a:t>
            </a:r>
            <a:r>
              <a:rPr lang="ru-RU" sz="2600" i="1" dirty="0"/>
              <a:t> </a:t>
            </a:r>
            <a:r>
              <a:rPr lang="ru-RU" sz="2600" i="1" u="sng" dirty="0" err="1"/>
              <a:t>будинкові</a:t>
            </a:r>
            <a:r>
              <a:rPr lang="ru-RU" sz="2600" i="1" u="sng" dirty="0"/>
              <a:t>, </a:t>
            </a:r>
            <a:r>
              <a:rPr lang="ru-RU" sz="2600" i="1" u="sng" dirty="0" err="1"/>
              <a:t>вуличні</a:t>
            </a:r>
            <a:r>
              <a:rPr lang="ru-RU" sz="2600" i="1" u="sng" dirty="0"/>
              <a:t>, </a:t>
            </a:r>
            <a:r>
              <a:rPr lang="ru-RU" sz="2600" i="1" u="sng" dirty="0" err="1"/>
              <a:t>квартальні</a:t>
            </a:r>
            <a:r>
              <a:rPr lang="ru-RU" sz="2600" i="1" u="sng" dirty="0"/>
              <a:t> та </a:t>
            </a:r>
            <a:r>
              <a:rPr lang="ru-RU" sz="2600" i="1" u="sng" dirty="0" err="1"/>
              <a:t>інші</a:t>
            </a:r>
            <a:r>
              <a:rPr lang="ru-RU" sz="2600" i="1" u="sng" dirty="0"/>
              <a:t> </a:t>
            </a:r>
            <a:r>
              <a:rPr lang="ru-RU" sz="2600" i="1" u="sng" dirty="0" err="1"/>
              <a:t>органи</a:t>
            </a:r>
            <a:r>
              <a:rPr lang="ru-RU" sz="2600" i="1" dirty="0"/>
              <a:t> </a:t>
            </a:r>
            <a:r>
              <a:rPr lang="ru-RU" sz="2600" i="1" dirty="0" err="1"/>
              <a:t>самоорганізації</a:t>
            </a:r>
            <a:r>
              <a:rPr lang="ru-RU" sz="2600" i="1" dirty="0"/>
              <a:t> </a:t>
            </a:r>
            <a:r>
              <a:rPr lang="ru-RU" sz="2600" i="1" dirty="0" err="1"/>
              <a:t>населення</a:t>
            </a:r>
            <a:r>
              <a:rPr lang="ru-RU" sz="2600" i="1" dirty="0"/>
              <a:t> і </a:t>
            </a:r>
            <a:r>
              <a:rPr lang="ru-RU" sz="2600" i="1" dirty="0" err="1"/>
              <a:t>наділяти</a:t>
            </a:r>
            <a:r>
              <a:rPr lang="ru-RU" sz="2600" i="1" dirty="0"/>
              <a:t> </a:t>
            </a:r>
            <a:r>
              <a:rPr lang="ru-RU" sz="2600" i="1" dirty="0" err="1"/>
              <a:t>їх</a:t>
            </a:r>
            <a:r>
              <a:rPr lang="ru-RU" sz="2600" i="1" dirty="0"/>
              <a:t> </a:t>
            </a:r>
            <a:r>
              <a:rPr lang="ru-RU" sz="2600" i="1" dirty="0" err="1"/>
              <a:t>частиною</a:t>
            </a:r>
            <a:r>
              <a:rPr lang="ru-RU" sz="2600" i="1" dirty="0"/>
              <a:t> </a:t>
            </a:r>
            <a:r>
              <a:rPr lang="ru-RU" sz="2600" i="1" dirty="0" err="1"/>
              <a:t>власної</a:t>
            </a:r>
            <a:r>
              <a:rPr lang="ru-RU" sz="2600" i="1" dirty="0"/>
              <a:t> </a:t>
            </a:r>
            <a:r>
              <a:rPr lang="ru-RU" sz="2600" i="1" dirty="0" err="1"/>
              <a:t>компетенції</a:t>
            </a:r>
            <a:r>
              <a:rPr lang="ru-RU" sz="2600" i="1" dirty="0"/>
              <a:t>, </a:t>
            </a:r>
            <a:r>
              <a:rPr lang="ru-RU" sz="2600" i="1" dirty="0" err="1"/>
              <a:t>фінансів</a:t>
            </a:r>
            <a:r>
              <a:rPr lang="ru-RU" sz="2600" i="1" dirty="0"/>
              <a:t>, майна.</a:t>
            </a:r>
            <a:endParaRPr lang="ru-RU" sz="2600" b="0" i="1" dirty="0">
              <a:solidFill>
                <a:srgbClr val="444A55"/>
              </a:solidFill>
              <a:effectLst/>
            </a:endParaRPr>
          </a:p>
          <a:p>
            <a:pPr algn="just"/>
            <a:r>
              <a:rPr lang="ru-RU" sz="2400" b="0" i="0" dirty="0" err="1">
                <a:solidFill>
                  <a:srgbClr val="444A55"/>
                </a:solidFill>
                <a:effectLst/>
              </a:rPr>
              <a:t>Створення</a:t>
            </a:r>
            <a:r>
              <a:rPr lang="ru-RU" sz="2400" b="0" i="0" dirty="0">
                <a:solidFill>
                  <a:srgbClr val="444A55"/>
                </a:solidFill>
                <a:effectLst/>
              </a:rPr>
              <a:t> </a:t>
            </a:r>
            <a:r>
              <a:rPr lang="ru-RU" sz="2400" b="0" i="0" dirty="0" err="1">
                <a:solidFill>
                  <a:srgbClr val="444A55"/>
                </a:solidFill>
                <a:effectLst/>
              </a:rPr>
              <a:t>органів</a:t>
            </a:r>
            <a:r>
              <a:rPr lang="ru-RU" sz="2400" b="0" i="0" dirty="0">
                <a:solidFill>
                  <a:srgbClr val="444A55"/>
                </a:solidFill>
                <a:effectLst/>
              </a:rPr>
              <a:t> </a:t>
            </a:r>
            <a:r>
              <a:rPr lang="ru-RU" sz="2400" b="0" i="0" dirty="0" err="1">
                <a:solidFill>
                  <a:srgbClr val="444A55"/>
                </a:solidFill>
                <a:effectLst/>
              </a:rPr>
              <a:t>самоорганізації</a:t>
            </a:r>
            <a:r>
              <a:rPr lang="ru-RU" sz="2400" b="0" i="0" dirty="0">
                <a:solidFill>
                  <a:srgbClr val="444A55"/>
                </a:solidFill>
                <a:effectLst/>
              </a:rPr>
              <a:t> </a:t>
            </a:r>
            <a:r>
              <a:rPr lang="ru-RU" sz="2400" b="0" i="0" dirty="0" err="1">
                <a:solidFill>
                  <a:srgbClr val="444A55"/>
                </a:solidFill>
                <a:effectLst/>
              </a:rPr>
              <a:t>населення</a:t>
            </a:r>
            <a:r>
              <a:rPr lang="ru-RU" sz="2400" b="0" i="0" dirty="0">
                <a:solidFill>
                  <a:srgbClr val="444A55"/>
                </a:solidFill>
                <a:effectLst/>
              </a:rPr>
              <a:t> у </a:t>
            </a:r>
            <a:r>
              <a:rPr lang="ru-RU" sz="2400" b="0" i="0" dirty="0" err="1">
                <a:solidFill>
                  <a:srgbClr val="444A55"/>
                </a:solidFill>
                <a:effectLst/>
              </a:rPr>
              <a:t>місті</a:t>
            </a:r>
            <a:r>
              <a:rPr lang="ru-RU" sz="2400" b="0" i="0" dirty="0">
                <a:solidFill>
                  <a:srgbClr val="444A55"/>
                </a:solidFill>
                <a:effectLst/>
              </a:rPr>
              <a:t> </a:t>
            </a:r>
            <a:r>
              <a:rPr lang="ru-RU" sz="2400" b="0" i="0" dirty="0" err="1">
                <a:solidFill>
                  <a:srgbClr val="444A55"/>
                </a:solidFill>
                <a:effectLst/>
              </a:rPr>
              <a:t>Києві</a:t>
            </a:r>
            <a:r>
              <a:rPr lang="ru-RU" sz="2400" b="0" i="0" dirty="0">
                <a:solidFill>
                  <a:srgbClr val="444A55"/>
                </a:solidFill>
                <a:effectLst/>
              </a:rPr>
              <a:t>  </a:t>
            </a:r>
            <a:r>
              <a:rPr lang="ru-RU" sz="2400" b="0" i="0" dirty="0" err="1">
                <a:solidFill>
                  <a:srgbClr val="444A55"/>
                </a:solidFill>
                <a:effectLst/>
              </a:rPr>
              <a:t>регламентовано</a:t>
            </a:r>
            <a:r>
              <a:rPr lang="ru-RU" sz="2400" b="0" i="0" dirty="0">
                <a:solidFill>
                  <a:srgbClr val="444A55"/>
                </a:solidFill>
                <a:effectLst/>
              </a:rPr>
              <a:t>  Законом </a:t>
            </a:r>
            <a:r>
              <a:rPr lang="ru-RU" sz="2400" b="0" i="0" dirty="0" err="1">
                <a:solidFill>
                  <a:srgbClr val="444A55"/>
                </a:solidFill>
                <a:effectLst/>
              </a:rPr>
              <a:t>України</a:t>
            </a:r>
            <a:r>
              <a:rPr lang="ru-RU" sz="2400" b="0" i="0" dirty="0">
                <a:solidFill>
                  <a:srgbClr val="444A55"/>
                </a:solidFill>
                <a:effectLst/>
              </a:rPr>
              <a:t> "Про </a:t>
            </a:r>
            <a:r>
              <a:rPr lang="ru-RU" sz="2400" b="0" i="0" dirty="0" err="1">
                <a:solidFill>
                  <a:srgbClr val="444A55"/>
                </a:solidFill>
                <a:effectLst/>
              </a:rPr>
              <a:t>органи</a:t>
            </a:r>
            <a:r>
              <a:rPr lang="ru-RU" sz="2400" b="0" i="0" dirty="0">
                <a:solidFill>
                  <a:srgbClr val="444A55"/>
                </a:solidFill>
                <a:effectLst/>
              </a:rPr>
              <a:t> </a:t>
            </a:r>
            <a:r>
              <a:rPr lang="ru-RU" sz="2400" b="0" i="0" dirty="0" err="1">
                <a:solidFill>
                  <a:srgbClr val="444A55"/>
                </a:solidFill>
                <a:effectLst/>
              </a:rPr>
              <a:t>самоорганізації</a:t>
            </a:r>
            <a:r>
              <a:rPr lang="ru-RU" sz="2400" b="0" i="0" dirty="0">
                <a:solidFill>
                  <a:srgbClr val="444A55"/>
                </a:solidFill>
                <a:effectLst/>
              </a:rPr>
              <a:t> </a:t>
            </a:r>
            <a:r>
              <a:rPr lang="ru-RU" sz="2400" b="0" i="0" dirty="0" err="1">
                <a:solidFill>
                  <a:srgbClr val="444A55"/>
                </a:solidFill>
                <a:effectLst/>
              </a:rPr>
              <a:t>населення</a:t>
            </a:r>
            <a:r>
              <a:rPr lang="ru-RU" sz="2400" b="0" i="0" dirty="0">
                <a:solidFill>
                  <a:srgbClr val="444A55"/>
                </a:solidFill>
                <a:effectLst/>
              </a:rPr>
              <a:t>" та </a:t>
            </a:r>
            <a:r>
              <a:rPr lang="ru-RU" sz="2400" b="1" i="0" dirty="0" err="1">
                <a:solidFill>
                  <a:srgbClr val="444A55"/>
                </a:solidFill>
                <a:effectLst/>
              </a:rPr>
              <a:t>рішенням</a:t>
            </a:r>
            <a:r>
              <a:rPr lang="ru-RU" sz="2400" b="1" i="0" dirty="0">
                <a:solidFill>
                  <a:srgbClr val="444A55"/>
                </a:solidFill>
                <a:effectLst/>
              </a:rPr>
              <a:t> </a:t>
            </a:r>
            <a:r>
              <a:rPr lang="ru-RU" sz="2400" b="1" i="0" dirty="0" err="1">
                <a:solidFill>
                  <a:srgbClr val="444A55"/>
                </a:solidFill>
                <a:effectLst/>
              </a:rPr>
              <a:t>Київської</a:t>
            </a:r>
            <a:r>
              <a:rPr lang="ru-RU" sz="2400" b="1" i="0" dirty="0">
                <a:solidFill>
                  <a:srgbClr val="444A55"/>
                </a:solidFill>
                <a:effectLst/>
              </a:rPr>
              <a:t> </a:t>
            </a:r>
            <a:r>
              <a:rPr lang="ru-RU" sz="2400" b="1" i="0" dirty="0" err="1">
                <a:solidFill>
                  <a:srgbClr val="444A55"/>
                </a:solidFill>
                <a:effectLst/>
              </a:rPr>
              <a:t>міської</a:t>
            </a:r>
            <a:r>
              <a:rPr lang="ru-RU" sz="2400" b="1" i="0" dirty="0">
                <a:solidFill>
                  <a:srgbClr val="444A55"/>
                </a:solidFill>
                <a:effectLst/>
              </a:rPr>
              <a:t> ради </a:t>
            </a:r>
            <a:r>
              <a:rPr lang="ru-RU" sz="2400" b="1" i="0" dirty="0" err="1">
                <a:solidFill>
                  <a:srgbClr val="444A55"/>
                </a:solidFill>
                <a:effectLst/>
              </a:rPr>
              <a:t>від</a:t>
            </a:r>
            <a:r>
              <a:rPr lang="ru-RU" sz="2400" b="1" i="0" dirty="0">
                <a:solidFill>
                  <a:srgbClr val="444A55"/>
                </a:solidFill>
                <a:effectLst/>
              </a:rPr>
              <a:t> 26.09.2002 № 10/170 «Про </a:t>
            </a:r>
            <a:r>
              <a:rPr lang="ru-RU" sz="2400" b="1" i="0" dirty="0" err="1">
                <a:solidFill>
                  <a:srgbClr val="444A55"/>
                </a:solidFill>
                <a:effectLst/>
              </a:rPr>
              <a:t>органи</a:t>
            </a:r>
            <a:r>
              <a:rPr lang="ru-RU" sz="2400" b="1" i="0" dirty="0">
                <a:solidFill>
                  <a:srgbClr val="444A55"/>
                </a:solidFill>
                <a:effectLst/>
              </a:rPr>
              <a:t> </a:t>
            </a:r>
            <a:r>
              <a:rPr lang="ru-RU" sz="2400" b="1" i="0" dirty="0" err="1">
                <a:solidFill>
                  <a:srgbClr val="444A55"/>
                </a:solidFill>
                <a:effectLst/>
              </a:rPr>
              <a:t>самоорганізації</a:t>
            </a:r>
            <a:r>
              <a:rPr lang="ru-RU" sz="2400" b="1" i="0" dirty="0">
                <a:solidFill>
                  <a:srgbClr val="444A55"/>
                </a:solidFill>
                <a:effectLst/>
              </a:rPr>
              <a:t> </a:t>
            </a:r>
            <a:r>
              <a:rPr lang="ru-RU" sz="2400" b="1" i="0" dirty="0" err="1">
                <a:solidFill>
                  <a:srgbClr val="444A55"/>
                </a:solidFill>
                <a:effectLst/>
              </a:rPr>
              <a:t>населення</a:t>
            </a:r>
            <a:r>
              <a:rPr lang="ru-RU" sz="2400" b="1" i="0" dirty="0">
                <a:solidFill>
                  <a:srgbClr val="444A55"/>
                </a:solidFill>
                <a:effectLst/>
              </a:rPr>
              <a:t> в м. </a:t>
            </a:r>
            <a:r>
              <a:rPr lang="ru-RU" sz="2400" b="1" i="0" dirty="0" err="1">
                <a:solidFill>
                  <a:srgbClr val="444A55"/>
                </a:solidFill>
                <a:effectLst/>
              </a:rPr>
              <a:t>Києві</a:t>
            </a:r>
            <a:r>
              <a:rPr lang="ru-RU" sz="2400" b="1" i="0" dirty="0">
                <a:solidFill>
                  <a:srgbClr val="444A55"/>
                </a:solidFill>
                <a:effectLst/>
              </a:rPr>
              <a:t>»</a:t>
            </a:r>
            <a:r>
              <a:rPr lang="ru-RU" sz="2400" b="0" i="0" dirty="0">
                <a:solidFill>
                  <a:srgbClr val="444A55"/>
                </a:solidFill>
                <a:effectLst/>
              </a:rPr>
              <a:t>. </a:t>
            </a:r>
          </a:p>
          <a:p>
            <a:pPr algn="just"/>
            <a:r>
              <a:rPr lang="ru-RU" sz="2400" b="0" i="0" dirty="0" err="1">
                <a:solidFill>
                  <a:srgbClr val="444A55"/>
                </a:solidFill>
                <a:effectLst/>
              </a:rPr>
              <a:t>Документи</a:t>
            </a:r>
            <a:r>
              <a:rPr lang="ru-RU" sz="2400" b="0" i="0" dirty="0">
                <a:solidFill>
                  <a:srgbClr val="444A55"/>
                </a:solidFill>
                <a:effectLst/>
              </a:rPr>
              <a:t> </a:t>
            </a:r>
            <a:r>
              <a:rPr lang="ru-RU" sz="2400" b="0" i="0" dirty="0" err="1">
                <a:solidFill>
                  <a:srgbClr val="444A55"/>
                </a:solidFill>
                <a:effectLst/>
              </a:rPr>
              <a:t>стосовно</a:t>
            </a:r>
            <a:r>
              <a:rPr lang="ru-RU" sz="2400" b="0" i="0" dirty="0">
                <a:solidFill>
                  <a:srgbClr val="444A55"/>
                </a:solidFill>
                <a:effectLst/>
              </a:rPr>
              <a:t> </a:t>
            </a:r>
            <a:r>
              <a:rPr lang="ru-RU" sz="2400" b="0" i="0" dirty="0" err="1">
                <a:solidFill>
                  <a:srgbClr val="444A55"/>
                </a:solidFill>
                <a:effectLst/>
              </a:rPr>
              <a:t>надання</a:t>
            </a:r>
            <a:r>
              <a:rPr lang="ru-RU" sz="2400" b="0" i="0" dirty="0">
                <a:solidFill>
                  <a:srgbClr val="444A55"/>
                </a:solidFill>
                <a:effectLst/>
              </a:rPr>
              <a:t> </a:t>
            </a:r>
            <a:r>
              <a:rPr lang="ru-RU" sz="2400" b="0" i="0" dirty="0" err="1">
                <a:solidFill>
                  <a:srgbClr val="444A55"/>
                </a:solidFill>
                <a:effectLst/>
              </a:rPr>
              <a:t>дозволу</a:t>
            </a:r>
            <a:r>
              <a:rPr lang="ru-RU" sz="2400" b="0" i="0" dirty="0">
                <a:solidFill>
                  <a:srgbClr val="444A55"/>
                </a:solidFill>
                <a:effectLst/>
              </a:rPr>
              <a:t> на </a:t>
            </a:r>
            <a:r>
              <a:rPr lang="ru-RU" sz="2400" b="0" i="0" dirty="0" err="1">
                <a:solidFill>
                  <a:srgbClr val="444A55"/>
                </a:solidFill>
                <a:effectLst/>
              </a:rPr>
              <a:t>створення</a:t>
            </a:r>
            <a:r>
              <a:rPr lang="ru-RU" sz="2400" b="0" i="0" dirty="0">
                <a:solidFill>
                  <a:srgbClr val="444A55"/>
                </a:solidFill>
                <a:effectLst/>
              </a:rPr>
              <a:t> ОСН  (</a:t>
            </a:r>
            <a:r>
              <a:rPr lang="ru-RU" sz="2400" b="0" i="0" dirty="0" err="1">
                <a:solidFill>
                  <a:srgbClr val="444A55"/>
                </a:solidFill>
                <a:effectLst/>
              </a:rPr>
              <a:t>заява</a:t>
            </a:r>
            <a:r>
              <a:rPr lang="ru-RU" sz="2400" b="0" i="0" dirty="0">
                <a:solidFill>
                  <a:srgbClr val="444A55"/>
                </a:solidFill>
                <a:effectLst/>
              </a:rPr>
              <a:t>, протокол </a:t>
            </a:r>
            <a:r>
              <a:rPr lang="ru-RU" sz="2400" b="0" i="0" dirty="0" err="1">
                <a:solidFill>
                  <a:srgbClr val="444A55"/>
                </a:solidFill>
                <a:effectLst/>
              </a:rPr>
              <a:t>зборів</a:t>
            </a:r>
            <a:r>
              <a:rPr lang="ru-RU" sz="2400" b="0" i="0" dirty="0">
                <a:solidFill>
                  <a:srgbClr val="444A55"/>
                </a:solidFill>
                <a:effectLst/>
              </a:rPr>
              <a:t> (</a:t>
            </a:r>
            <a:r>
              <a:rPr lang="ru-RU" sz="2400" b="0" i="0" dirty="0" err="1">
                <a:solidFill>
                  <a:srgbClr val="444A55"/>
                </a:solidFill>
                <a:effectLst/>
              </a:rPr>
              <a:t>конференцій</a:t>
            </a:r>
            <a:r>
              <a:rPr lang="ru-RU" sz="2400" b="0" i="0" dirty="0">
                <a:solidFill>
                  <a:srgbClr val="444A55"/>
                </a:solidFill>
                <a:effectLst/>
              </a:rPr>
              <a:t>), список </a:t>
            </a:r>
            <a:r>
              <a:rPr lang="ru-RU" sz="2400" b="0" i="0" dirty="0" err="1">
                <a:solidFill>
                  <a:srgbClr val="444A55"/>
                </a:solidFill>
                <a:effectLst/>
              </a:rPr>
              <a:t>їх</a:t>
            </a:r>
            <a:r>
              <a:rPr lang="ru-RU" sz="2400" b="0" i="0" dirty="0">
                <a:solidFill>
                  <a:srgbClr val="444A55"/>
                </a:solidFill>
                <a:effectLst/>
              </a:rPr>
              <a:t> </a:t>
            </a:r>
            <a:r>
              <a:rPr lang="ru-RU" sz="2400" b="0" i="0" dirty="0" err="1">
                <a:solidFill>
                  <a:srgbClr val="444A55"/>
                </a:solidFill>
                <a:effectLst/>
              </a:rPr>
              <a:t>учасників</a:t>
            </a:r>
            <a:r>
              <a:rPr lang="ru-RU" sz="2400" b="0" i="0" dirty="0">
                <a:solidFill>
                  <a:srgbClr val="444A55"/>
                </a:solidFill>
                <a:effectLst/>
              </a:rPr>
              <a:t>) </a:t>
            </a:r>
            <a:r>
              <a:rPr lang="ru-RU" sz="2400" b="0" i="0" dirty="0" err="1">
                <a:solidFill>
                  <a:srgbClr val="444A55"/>
                </a:solidFill>
                <a:effectLst/>
              </a:rPr>
              <a:t>оформлюються</a:t>
            </a:r>
            <a:r>
              <a:rPr lang="ru-RU" sz="2400" b="0" i="0" dirty="0">
                <a:solidFill>
                  <a:srgbClr val="444A55"/>
                </a:solidFill>
                <a:effectLst/>
              </a:rPr>
              <a:t> у </a:t>
            </a:r>
            <a:r>
              <a:rPr lang="ru-RU" sz="2400" b="0" i="0" dirty="0" err="1">
                <a:solidFill>
                  <a:srgbClr val="444A55"/>
                </a:solidFill>
                <a:effectLst/>
              </a:rPr>
              <a:t>відповідності</a:t>
            </a:r>
            <a:r>
              <a:rPr lang="ru-RU" sz="2400" b="0" i="0" dirty="0">
                <a:solidFill>
                  <a:srgbClr val="444A55"/>
                </a:solidFill>
                <a:effectLst/>
              </a:rPr>
              <a:t> до </a:t>
            </a:r>
            <a:r>
              <a:rPr lang="ru-RU" sz="2400" b="0" i="0" dirty="0" err="1">
                <a:solidFill>
                  <a:srgbClr val="444A55"/>
                </a:solidFill>
                <a:effectLst/>
              </a:rPr>
              <a:t>типових</a:t>
            </a:r>
            <a:r>
              <a:rPr lang="ru-RU" sz="2400" b="0" i="0" dirty="0">
                <a:solidFill>
                  <a:srgbClr val="444A55"/>
                </a:solidFill>
                <a:effectLst/>
              </a:rPr>
              <a:t> </a:t>
            </a:r>
            <a:r>
              <a:rPr lang="ru-RU" sz="2400" b="0" i="0" dirty="0" err="1">
                <a:solidFill>
                  <a:srgbClr val="444A55"/>
                </a:solidFill>
                <a:effectLst/>
              </a:rPr>
              <a:t>зразків</a:t>
            </a:r>
            <a:r>
              <a:rPr lang="ru-RU" sz="2400" b="0" i="0" dirty="0">
                <a:solidFill>
                  <a:srgbClr val="444A55"/>
                </a:solidFill>
                <a:effectLst/>
              </a:rPr>
              <a:t>, </a:t>
            </a:r>
            <a:r>
              <a:rPr lang="ru-RU" sz="2400" b="0" i="0" dirty="0" err="1">
                <a:solidFill>
                  <a:srgbClr val="444A55"/>
                </a:solidFill>
                <a:effectLst/>
              </a:rPr>
              <a:t>зазначених</a:t>
            </a:r>
            <a:r>
              <a:rPr lang="ru-RU" sz="2400" b="0" i="0" dirty="0">
                <a:solidFill>
                  <a:srgbClr val="444A55"/>
                </a:solidFill>
                <a:effectLst/>
              </a:rPr>
              <a:t> у Порядку </a:t>
            </a:r>
            <a:r>
              <a:rPr lang="ru-RU" sz="2400" b="0" i="0" dirty="0" err="1">
                <a:solidFill>
                  <a:srgbClr val="444A55"/>
                </a:solidFill>
                <a:effectLst/>
              </a:rPr>
              <a:t>надання</a:t>
            </a:r>
            <a:r>
              <a:rPr lang="ru-RU" sz="2400" b="0" i="0" dirty="0">
                <a:solidFill>
                  <a:srgbClr val="444A55"/>
                </a:solidFill>
                <a:effectLst/>
              </a:rPr>
              <a:t> </a:t>
            </a:r>
            <a:r>
              <a:rPr lang="ru-RU" sz="2400" b="0" i="0" dirty="0" err="1">
                <a:solidFill>
                  <a:srgbClr val="444A55"/>
                </a:solidFill>
                <a:effectLst/>
              </a:rPr>
              <a:t>дозволу</a:t>
            </a:r>
            <a:r>
              <a:rPr lang="ru-RU" sz="2400" b="0" i="0" dirty="0">
                <a:solidFill>
                  <a:srgbClr val="444A55"/>
                </a:solidFill>
                <a:effectLst/>
              </a:rPr>
              <a:t> на </a:t>
            </a:r>
            <a:r>
              <a:rPr lang="ru-RU" sz="2400" b="0" i="0" dirty="0" err="1">
                <a:solidFill>
                  <a:srgbClr val="444A55"/>
                </a:solidFill>
                <a:effectLst/>
              </a:rPr>
              <a:t>створення</a:t>
            </a:r>
            <a:r>
              <a:rPr lang="ru-RU" sz="2400" b="0" i="0" dirty="0">
                <a:solidFill>
                  <a:srgbClr val="444A55"/>
                </a:solidFill>
                <a:effectLst/>
              </a:rPr>
              <a:t> ОСН в м. </a:t>
            </a:r>
            <a:r>
              <a:rPr lang="ru-RU" sz="2400" b="0" i="0" dirty="0" err="1">
                <a:solidFill>
                  <a:srgbClr val="444A55"/>
                </a:solidFill>
                <a:effectLst/>
              </a:rPr>
              <a:t>Києві</a:t>
            </a:r>
            <a:r>
              <a:rPr lang="ru-RU" sz="2400" b="0" i="0" dirty="0">
                <a:solidFill>
                  <a:srgbClr val="444A55"/>
                </a:solidFill>
                <a:effectLst/>
              </a:rPr>
              <a:t>, </a:t>
            </a:r>
            <a:r>
              <a:rPr lang="ru-RU" sz="2400" b="0" i="0" dirty="0" err="1">
                <a:solidFill>
                  <a:srgbClr val="444A55"/>
                </a:solidFill>
                <a:effectLst/>
              </a:rPr>
              <a:t>затвердженому</a:t>
            </a:r>
            <a:r>
              <a:rPr lang="ru-RU" sz="2400" b="0" i="0" dirty="0">
                <a:solidFill>
                  <a:srgbClr val="444A55"/>
                </a:solidFill>
                <a:effectLst/>
              </a:rPr>
              <a:t> </a:t>
            </a:r>
            <a:r>
              <a:rPr lang="ru-RU" sz="2400" b="0" i="0" dirty="0" err="1">
                <a:solidFill>
                  <a:srgbClr val="444A55"/>
                </a:solidFill>
                <a:effectLst/>
              </a:rPr>
              <a:t>рішенням</a:t>
            </a:r>
            <a:r>
              <a:rPr lang="ru-RU" sz="2400" b="0" i="0" dirty="0">
                <a:solidFill>
                  <a:srgbClr val="444A55"/>
                </a:solidFill>
                <a:effectLst/>
              </a:rPr>
              <a:t> </a:t>
            </a:r>
            <a:r>
              <a:rPr lang="ru-RU" sz="2400" b="0" i="0" dirty="0" err="1">
                <a:solidFill>
                  <a:srgbClr val="444A55"/>
                </a:solidFill>
                <a:effectLst/>
              </a:rPr>
              <a:t>Київської</a:t>
            </a:r>
            <a:r>
              <a:rPr lang="ru-RU" sz="2400" b="0" i="0" dirty="0">
                <a:solidFill>
                  <a:srgbClr val="444A55"/>
                </a:solidFill>
                <a:effectLst/>
              </a:rPr>
              <a:t> </a:t>
            </a:r>
            <a:r>
              <a:rPr lang="ru-RU" sz="2400" b="0" i="0" dirty="0" err="1">
                <a:solidFill>
                  <a:srgbClr val="444A55"/>
                </a:solidFill>
                <a:effectLst/>
              </a:rPr>
              <a:t>міської</a:t>
            </a:r>
            <a:r>
              <a:rPr lang="ru-RU" sz="2400" b="0" i="0" dirty="0">
                <a:solidFill>
                  <a:srgbClr val="444A55"/>
                </a:solidFill>
                <a:effectLst/>
              </a:rPr>
              <a:t> ради </a:t>
            </a:r>
            <a:r>
              <a:rPr lang="ru-RU" sz="2400" b="0" i="0" dirty="0" err="1">
                <a:solidFill>
                  <a:srgbClr val="444A55"/>
                </a:solidFill>
                <a:effectLst/>
              </a:rPr>
              <a:t>від</a:t>
            </a:r>
            <a:r>
              <a:rPr lang="ru-RU" sz="2400" b="0" i="0" dirty="0">
                <a:solidFill>
                  <a:srgbClr val="444A55"/>
                </a:solidFill>
                <a:effectLst/>
              </a:rPr>
              <a:t> 26.09.2002  № 10/170, та </a:t>
            </a:r>
            <a:r>
              <a:rPr lang="ru-RU" sz="2400" b="0" i="0" dirty="0" err="1">
                <a:solidFill>
                  <a:srgbClr val="444A55"/>
                </a:solidFill>
                <a:effectLst/>
              </a:rPr>
              <a:t>подаються</a:t>
            </a:r>
            <a:r>
              <a:rPr lang="ru-RU" sz="2400" b="0" i="0" dirty="0">
                <a:solidFill>
                  <a:srgbClr val="444A55"/>
                </a:solidFill>
                <a:effectLst/>
              </a:rPr>
              <a:t> </a:t>
            </a:r>
            <a:r>
              <a:rPr lang="ru-RU" sz="2400" b="0" i="0" dirty="0" err="1">
                <a:solidFill>
                  <a:srgbClr val="444A55"/>
                </a:solidFill>
                <a:effectLst/>
              </a:rPr>
              <a:t>ініціативною</a:t>
            </a:r>
            <a:r>
              <a:rPr lang="ru-RU" sz="2400" b="0" i="0" dirty="0">
                <a:solidFill>
                  <a:srgbClr val="444A55"/>
                </a:solidFill>
                <a:effectLst/>
              </a:rPr>
              <a:t> </a:t>
            </a:r>
            <a:r>
              <a:rPr lang="ru-RU" sz="2400" b="0" i="0" dirty="0" err="1">
                <a:solidFill>
                  <a:srgbClr val="444A55"/>
                </a:solidFill>
                <a:effectLst/>
              </a:rPr>
              <a:t>групою</a:t>
            </a:r>
            <a:r>
              <a:rPr lang="ru-RU" sz="2400" b="0" i="0" dirty="0">
                <a:solidFill>
                  <a:srgbClr val="444A55"/>
                </a:solidFill>
                <a:effectLst/>
              </a:rPr>
              <a:t>, </a:t>
            </a:r>
            <a:r>
              <a:rPr lang="ru-RU" sz="2400" b="0" i="0" dirty="0" err="1">
                <a:solidFill>
                  <a:srgbClr val="444A55"/>
                </a:solidFill>
                <a:effectLst/>
              </a:rPr>
              <a:t>обраною</a:t>
            </a:r>
            <a:r>
              <a:rPr lang="ru-RU" sz="2400" b="0" i="0" dirty="0">
                <a:solidFill>
                  <a:srgbClr val="444A55"/>
                </a:solidFill>
                <a:effectLst/>
              </a:rPr>
              <a:t> </a:t>
            </a:r>
            <a:r>
              <a:rPr lang="ru-RU" sz="2400" b="0" i="0" dirty="0" err="1">
                <a:solidFill>
                  <a:srgbClr val="444A55"/>
                </a:solidFill>
                <a:effectLst/>
              </a:rPr>
              <a:t>зборами</a:t>
            </a:r>
            <a:r>
              <a:rPr lang="ru-RU" sz="2400" b="0" i="0" dirty="0">
                <a:solidFill>
                  <a:srgbClr val="444A55"/>
                </a:solidFill>
                <a:effectLst/>
              </a:rPr>
              <a:t> (</a:t>
            </a:r>
            <a:r>
              <a:rPr lang="ru-RU" sz="2400" b="0" i="0" dirty="0" err="1">
                <a:solidFill>
                  <a:srgbClr val="444A55"/>
                </a:solidFill>
                <a:effectLst/>
              </a:rPr>
              <a:t>конференцією</a:t>
            </a:r>
            <a:r>
              <a:rPr lang="ru-RU" sz="2400" b="0" i="0" dirty="0">
                <a:solidFill>
                  <a:srgbClr val="444A55"/>
                </a:solidFill>
                <a:effectLst/>
              </a:rPr>
              <a:t>), до </a:t>
            </a:r>
            <a:r>
              <a:rPr lang="ru-RU" sz="2400" b="0" i="0" dirty="0" err="1">
                <a:solidFill>
                  <a:srgbClr val="444A55"/>
                </a:solidFill>
                <a:effectLst/>
              </a:rPr>
              <a:t>Київської</a:t>
            </a:r>
            <a:r>
              <a:rPr lang="ru-RU" sz="2400" b="0" i="0" dirty="0">
                <a:solidFill>
                  <a:srgbClr val="444A55"/>
                </a:solidFill>
                <a:effectLst/>
              </a:rPr>
              <a:t> </a:t>
            </a:r>
            <a:r>
              <a:rPr lang="ru-RU" sz="2400" b="0" i="0" dirty="0" err="1">
                <a:solidFill>
                  <a:srgbClr val="444A55"/>
                </a:solidFill>
                <a:effectLst/>
              </a:rPr>
              <a:t>міської</a:t>
            </a:r>
            <a:r>
              <a:rPr lang="ru-RU" sz="2400" b="0" i="0" dirty="0">
                <a:solidFill>
                  <a:srgbClr val="444A55"/>
                </a:solidFill>
                <a:effectLst/>
              </a:rPr>
              <a:t> ради.</a:t>
            </a:r>
            <a:endParaRPr lang="ru-RU" sz="2400" dirty="0"/>
          </a:p>
          <a:p>
            <a:pPr algn="just"/>
            <a:r>
              <a:rPr lang="ru-RU" sz="2400" dirty="0" err="1"/>
              <a:t>Перелік</a:t>
            </a:r>
            <a:r>
              <a:rPr lang="ru-RU" sz="2400" dirty="0"/>
              <a:t> </a:t>
            </a:r>
            <a:r>
              <a:rPr lang="ru-RU" sz="2400" dirty="0" err="1"/>
              <a:t>органів</a:t>
            </a:r>
            <a:r>
              <a:rPr lang="ru-RU" sz="2400" dirty="0"/>
              <a:t> </a:t>
            </a:r>
            <a:r>
              <a:rPr lang="ru-RU" sz="2400" dirty="0" err="1"/>
              <a:t>самоорганізації</a:t>
            </a:r>
            <a:r>
              <a:rPr lang="ru-RU" sz="2400" dirty="0"/>
              <a:t> </a:t>
            </a:r>
            <a:r>
              <a:rPr lang="ru-RU" sz="2400" dirty="0" err="1"/>
              <a:t>населення</a:t>
            </a:r>
            <a:r>
              <a:rPr lang="ru-RU" sz="2400" dirty="0"/>
              <a:t> м. </a:t>
            </a:r>
            <a:r>
              <a:rPr lang="ru-RU" sz="2400" dirty="0" err="1"/>
              <a:t>Києва</a:t>
            </a:r>
            <a:r>
              <a:rPr lang="ru-RU" sz="2400" dirty="0"/>
              <a:t>, </a:t>
            </a:r>
            <a:r>
              <a:rPr lang="ru-RU" sz="2400" dirty="0" err="1"/>
              <a:t>яким</a:t>
            </a:r>
            <a:r>
              <a:rPr lang="ru-RU" sz="2400" dirty="0"/>
              <a:t> </a:t>
            </a:r>
            <a:r>
              <a:rPr lang="ru-RU" sz="2400" dirty="0" err="1"/>
              <a:t>надано</a:t>
            </a:r>
            <a:r>
              <a:rPr lang="ru-RU" sz="2400" dirty="0"/>
              <a:t> </a:t>
            </a:r>
            <a:r>
              <a:rPr lang="ru-RU" sz="2400" dirty="0" err="1"/>
              <a:t>дозвіл</a:t>
            </a:r>
            <a:r>
              <a:rPr lang="ru-RU" sz="2400" dirty="0"/>
              <a:t> на </a:t>
            </a:r>
            <a:r>
              <a:rPr lang="ru-RU" sz="2400" dirty="0" err="1"/>
              <a:t>їх</a:t>
            </a:r>
            <a:r>
              <a:rPr lang="ru-RU" sz="2400" dirty="0"/>
              <a:t> </a:t>
            </a:r>
            <a:r>
              <a:rPr lang="ru-RU" sz="2400" dirty="0" err="1"/>
              <a:t>створення</a:t>
            </a:r>
            <a:r>
              <a:rPr lang="ru-RU" sz="2400" dirty="0"/>
              <a:t> </a:t>
            </a:r>
            <a:r>
              <a:rPr lang="ru-RU" sz="2400" dirty="0" err="1"/>
              <a:t>Київською</a:t>
            </a:r>
            <a:r>
              <a:rPr lang="ru-RU" sz="2400" dirty="0"/>
              <a:t> </a:t>
            </a:r>
            <a:r>
              <a:rPr lang="ru-RU" sz="2400" dirty="0" err="1"/>
              <a:t>міською</a:t>
            </a:r>
            <a:r>
              <a:rPr lang="ru-RU" sz="2400" dirty="0"/>
              <a:t> радою (станом на 01.09.2020). </a:t>
            </a:r>
            <a:endParaRPr lang="en-US" sz="2400" dirty="0"/>
          </a:p>
          <a:p>
            <a:pPr marL="0" indent="0" algn="just">
              <a:buNone/>
            </a:pPr>
            <a:r>
              <a:rPr lang="en-US" sz="2400" dirty="0"/>
              <a:t>URL: https://kmr.gov.ua/sites/default/files/perelik_rishen_kmr_stanom_01.09.2020_sayt.pdf</a:t>
            </a:r>
            <a:endParaRPr lang="ru-RU" sz="2400" dirty="0"/>
          </a:p>
        </p:txBody>
      </p:sp>
    </p:spTree>
    <p:extLst>
      <p:ext uri="{BB962C8B-B14F-4D97-AF65-F5344CB8AC3E}">
        <p14:creationId xmlns:p14="http://schemas.microsoft.com/office/powerpoint/2010/main" val="2136604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220FFA-E784-475E-969E-F909171C67B5}"/>
              </a:ext>
            </a:extLst>
          </p:cNvPr>
          <p:cNvSpPr>
            <a:spLocks noGrp="1"/>
          </p:cNvSpPr>
          <p:nvPr>
            <p:ph type="title"/>
          </p:nvPr>
        </p:nvSpPr>
        <p:spPr>
          <a:xfrm>
            <a:off x="838200" y="163107"/>
            <a:ext cx="10515600" cy="596900"/>
          </a:xfrm>
        </p:spPr>
        <p:txBody>
          <a:bodyPr>
            <a:normAutofit/>
          </a:bodyPr>
          <a:lstStyle/>
          <a:p>
            <a:pPr algn="ctr"/>
            <a:r>
              <a:rPr lang="uk-UA" sz="2800" b="1" dirty="0">
                <a:latin typeface="+mn-lt"/>
              </a:rPr>
              <a:t>5. Контроль за МС з боку держави</a:t>
            </a:r>
            <a:endParaRPr lang="ru-RU" sz="2800" b="1" dirty="0">
              <a:latin typeface="+mn-lt"/>
            </a:endParaRPr>
          </a:p>
        </p:txBody>
      </p:sp>
      <p:sp>
        <p:nvSpPr>
          <p:cNvPr id="3" name="Объект 2">
            <a:extLst>
              <a:ext uri="{FF2B5EF4-FFF2-40B4-BE49-F238E27FC236}">
                <a16:creationId xmlns:a16="http://schemas.microsoft.com/office/drawing/2014/main" id="{61A8CE0A-6B99-4816-A694-93EDBD04A509}"/>
              </a:ext>
            </a:extLst>
          </p:cNvPr>
          <p:cNvSpPr>
            <a:spLocks noGrp="1"/>
          </p:cNvSpPr>
          <p:nvPr>
            <p:ph idx="1"/>
          </p:nvPr>
        </p:nvSpPr>
        <p:spPr>
          <a:xfrm>
            <a:off x="285750" y="760007"/>
            <a:ext cx="11372850" cy="6012267"/>
          </a:xfrm>
        </p:spPr>
        <p:txBody>
          <a:bodyPr>
            <a:noAutofit/>
          </a:bodyPr>
          <a:lstStyle/>
          <a:p>
            <a:pPr marL="0" indent="0" algn="ctr">
              <a:buNone/>
            </a:pPr>
            <a:r>
              <a:rPr lang="ru-RU" sz="2400" dirty="0" err="1"/>
              <a:t>Європейська</a:t>
            </a:r>
            <a:r>
              <a:rPr lang="ru-RU" sz="2400" dirty="0"/>
              <a:t> </a:t>
            </a:r>
            <a:r>
              <a:rPr lang="ru-RU" sz="2400" dirty="0" err="1"/>
              <a:t>хартія</a:t>
            </a:r>
            <a:r>
              <a:rPr lang="ru-RU" sz="2400" dirty="0"/>
              <a:t> </a:t>
            </a:r>
            <a:r>
              <a:rPr lang="ru-RU" sz="2400" dirty="0" err="1"/>
              <a:t>місцевого</a:t>
            </a:r>
            <a:r>
              <a:rPr lang="ru-RU" sz="2400" dirty="0"/>
              <a:t> </a:t>
            </a:r>
            <a:r>
              <a:rPr lang="ru-RU" sz="2400" dirty="0" err="1"/>
              <a:t>самоврядування</a:t>
            </a:r>
            <a:r>
              <a:rPr lang="ru-RU" sz="2400" dirty="0"/>
              <a:t> </a:t>
            </a:r>
            <a:r>
              <a:rPr lang="ru-RU" sz="2400" dirty="0" err="1"/>
              <a:t>передбачає</a:t>
            </a:r>
            <a:r>
              <a:rPr lang="ru-RU" sz="2400" dirty="0"/>
              <a:t> </a:t>
            </a:r>
            <a:r>
              <a:rPr lang="ru-RU" sz="2400" dirty="0" err="1"/>
              <a:t>існування</a:t>
            </a:r>
            <a:r>
              <a:rPr lang="ru-RU" sz="2400" dirty="0"/>
              <a:t> такого контролю та </a:t>
            </a:r>
            <a:r>
              <a:rPr lang="ru-RU" sz="2400" dirty="0" err="1"/>
              <a:t>визначає</a:t>
            </a:r>
            <a:r>
              <a:rPr lang="ru-RU" sz="2400" dirty="0"/>
              <a:t> </a:t>
            </a:r>
            <a:r>
              <a:rPr lang="ru-RU" sz="2400" dirty="0" err="1"/>
              <a:t>його</a:t>
            </a:r>
            <a:r>
              <a:rPr lang="ru-RU" sz="2400" dirty="0"/>
              <a:t> </a:t>
            </a:r>
            <a:r>
              <a:rPr lang="ru-RU" sz="2400" b="1" dirty="0" err="1"/>
              <a:t>принципи</a:t>
            </a:r>
            <a:r>
              <a:rPr lang="ru-RU" sz="2400" dirty="0"/>
              <a:t>: </a:t>
            </a:r>
          </a:p>
          <a:p>
            <a:r>
              <a:rPr lang="ru-RU" sz="2400" dirty="0"/>
              <a:t>контроль </a:t>
            </a:r>
            <a:r>
              <a:rPr lang="ru-RU" sz="2400" dirty="0" err="1"/>
              <a:t>здійснюється</a:t>
            </a:r>
            <a:r>
              <a:rPr lang="ru-RU" sz="2400" dirty="0"/>
              <a:t> </a:t>
            </a:r>
            <a:r>
              <a:rPr lang="ru-RU" sz="2400" dirty="0" err="1"/>
              <a:t>лише</a:t>
            </a:r>
            <a:r>
              <a:rPr lang="ru-RU" sz="2400" dirty="0"/>
              <a:t> у формах і </a:t>
            </a:r>
            <a:r>
              <a:rPr lang="ru-RU" sz="2400" dirty="0" err="1"/>
              <a:t>випадках</a:t>
            </a:r>
            <a:r>
              <a:rPr lang="ru-RU" sz="2400" dirty="0"/>
              <a:t>, </a:t>
            </a:r>
            <a:r>
              <a:rPr lang="ru-RU" sz="2400" dirty="0" err="1"/>
              <a:t>передбачених</a:t>
            </a:r>
            <a:r>
              <a:rPr lang="ru-RU" sz="2400" dirty="0"/>
              <a:t> </a:t>
            </a:r>
            <a:r>
              <a:rPr lang="ru-RU" sz="2400" dirty="0" err="1"/>
              <a:t>Конституцією</a:t>
            </a:r>
            <a:r>
              <a:rPr lang="ru-RU" sz="2400" dirty="0"/>
              <a:t> та законами; </a:t>
            </a:r>
          </a:p>
          <a:p>
            <a:r>
              <a:rPr lang="ru-RU" sz="2400" dirty="0"/>
              <a:t>контроль, </a:t>
            </a:r>
            <a:r>
              <a:rPr lang="ru-RU" sz="2400" u="sng" dirty="0"/>
              <a:t>як правило</a:t>
            </a:r>
            <a:r>
              <a:rPr lang="ru-RU" sz="2400" dirty="0"/>
              <a:t>, </a:t>
            </a:r>
            <a:r>
              <a:rPr lang="ru-RU" sz="2400" dirty="0" err="1"/>
              <a:t>має</a:t>
            </a:r>
            <a:r>
              <a:rPr lang="ru-RU" sz="2400" dirty="0"/>
              <a:t> бути </a:t>
            </a:r>
            <a:r>
              <a:rPr lang="ru-RU" sz="2400" dirty="0" err="1"/>
              <a:t>призначений</a:t>
            </a:r>
            <a:r>
              <a:rPr lang="ru-RU" sz="2400" dirty="0"/>
              <a:t> </a:t>
            </a:r>
            <a:r>
              <a:rPr lang="ru-RU" sz="2400" dirty="0" err="1"/>
              <a:t>лише</a:t>
            </a:r>
            <a:r>
              <a:rPr lang="ru-RU" sz="2400" dirty="0"/>
              <a:t> для </a:t>
            </a:r>
            <a:r>
              <a:rPr lang="ru-RU" sz="2400" dirty="0" err="1"/>
              <a:t>забезпечення</a:t>
            </a:r>
            <a:r>
              <a:rPr lang="ru-RU" sz="2400" dirty="0"/>
              <a:t> </a:t>
            </a:r>
            <a:r>
              <a:rPr lang="ru-RU" sz="2400" dirty="0" err="1"/>
              <a:t>законності</a:t>
            </a:r>
            <a:r>
              <a:rPr lang="ru-RU" sz="2400" dirty="0"/>
              <a:t>; </a:t>
            </a:r>
          </a:p>
          <a:p>
            <a:r>
              <a:rPr lang="ru-RU" sz="2400" dirty="0" err="1"/>
              <a:t>мірі</a:t>
            </a:r>
            <a:r>
              <a:rPr lang="ru-RU" sz="2400" dirty="0"/>
              <a:t> </a:t>
            </a:r>
            <a:r>
              <a:rPr lang="ru-RU" sz="2400" dirty="0" err="1"/>
              <a:t>втручання</a:t>
            </a:r>
            <a:r>
              <a:rPr lang="ru-RU" sz="2400" dirty="0"/>
              <a:t> </a:t>
            </a:r>
            <a:r>
              <a:rPr lang="ru-RU" sz="2400" dirty="0" err="1"/>
              <a:t>державних</a:t>
            </a:r>
            <a:r>
              <a:rPr lang="ru-RU" sz="2400" dirty="0"/>
              <a:t> </a:t>
            </a:r>
            <a:r>
              <a:rPr lang="ru-RU" sz="2400" dirty="0" err="1"/>
              <a:t>органів</a:t>
            </a:r>
            <a:r>
              <a:rPr lang="ru-RU" sz="2400" dirty="0"/>
              <a:t> </a:t>
            </a:r>
            <a:r>
              <a:rPr lang="ru-RU" sz="2400" dirty="0" err="1"/>
              <a:t>має</a:t>
            </a:r>
            <a:r>
              <a:rPr lang="ru-RU" sz="2400" dirty="0"/>
              <a:t> </a:t>
            </a:r>
            <a:r>
              <a:rPr lang="ru-RU" sz="2400" dirty="0" err="1"/>
              <a:t>відповідати</a:t>
            </a:r>
            <a:r>
              <a:rPr lang="ru-RU" sz="2400" dirty="0"/>
              <a:t> </a:t>
            </a:r>
            <a:r>
              <a:rPr lang="ru-RU" sz="2400" dirty="0" err="1"/>
              <a:t>значущість</a:t>
            </a:r>
            <a:r>
              <a:rPr lang="ru-RU" sz="2400" dirty="0"/>
              <a:t> </a:t>
            </a:r>
            <a:r>
              <a:rPr lang="ru-RU" sz="2400" dirty="0" err="1"/>
              <a:t>інтересів</a:t>
            </a:r>
            <a:r>
              <a:rPr lang="ru-RU" sz="2400" dirty="0"/>
              <a:t>, </a:t>
            </a:r>
            <a:r>
              <a:rPr lang="ru-RU" sz="2400" dirty="0" err="1"/>
              <a:t>які</a:t>
            </a:r>
            <a:r>
              <a:rPr lang="ru-RU" sz="2400" dirty="0"/>
              <a:t> </a:t>
            </a:r>
            <a:r>
              <a:rPr lang="ru-RU" sz="2400" dirty="0" err="1"/>
              <a:t>захищаються</a:t>
            </a:r>
            <a:r>
              <a:rPr lang="ru-RU" sz="2400" dirty="0"/>
              <a:t>. </a:t>
            </a:r>
          </a:p>
          <a:p>
            <a:pPr marL="0" indent="0">
              <a:buNone/>
            </a:pPr>
            <a:endParaRPr lang="ru-RU" sz="2400" dirty="0"/>
          </a:p>
          <a:p>
            <a:pPr marL="457200" indent="-457200">
              <a:buFont typeface="+mj-lt"/>
              <a:buAutoNum type="arabicPeriod"/>
            </a:pPr>
            <a:r>
              <a:rPr lang="ru-RU" sz="2400" dirty="0" err="1"/>
              <a:t>Відповідно</a:t>
            </a:r>
            <a:r>
              <a:rPr lang="ru-RU" sz="2400" dirty="0"/>
              <a:t> до Закону 1982 р. </a:t>
            </a:r>
            <a:r>
              <a:rPr lang="ru-RU" sz="2400" dirty="0" err="1"/>
              <a:t>правові</a:t>
            </a:r>
            <a:r>
              <a:rPr lang="ru-RU" sz="2400" dirty="0"/>
              <a:t> </a:t>
            </a:r>
            <a:r>
              <a:rPr lang="ru-RU" sz="2400" dirty="0" err="1"/>
              <a:t>акти</a:t>
            </a:r>
            <a:r>
              <a:rPr lang="ru-RU" sz="2400" dirty="0"/>
              <a:t> </a:t>
            </a:r>
            <a:r>
              <a:rPr lang="ru-RU" sz="2400" dirty="0" err="1"/>
              <a:t>місцевої</a:t>
            </a:r>
            <a:r>
              <a:rPr lang="ru-RU" sz="2400" dirty="0"/>
              <a:t> </a:t>
            </a:r>
            <a:r>
              <a:rPr lang="ru-RU" sz="2400" dirty="0" err="1"/>
              <a:t>влади</a:t>
            </a:r>
            <a:r>
              <a:rPr lang="ru-RU" sz="2400" dirty="0"/>
              <a:t> у </a:t>
            </a:r>
            <a:r>
              <a:rPr lang="ru-RU" sz="2400" b="1" dirty="0" err="1"/>
              <a:t>Франції</a:t>
            </a:r>
            <a:r>
              <a:rPr lang="ru-RU" sz="2400" b="1" dirty="0"/>
              <a:t> </a:t>
            </a:r>
            <a:r>
              <a:rPr lang="ru-RU" sz="2400" dirty="0" err="1"/>
              <a:t>набувають</a:t>
            </a:r>
            <a:r>
              <a:rPr lang="ru-RU" sz="2400" dirty="0"/>
              <a:t> </a:t>
            </a:r>
            <a:r>
              <a:rPr lang="ru-RU" sz="2400" dirty="0" err="1"/>
              <a:t>чинності</a:t>
            </a:r>
            <a:r>
              <a:rPr lang="ru-RU" sz="2400" dirty="0"/>
              <a:t> з моменту </a:t>
            </a:r>
            <a:r>
              <a:rPr lang="ru-RU" sz="2400" dirty="0" err="1"/>
              <a:t>їх</a:t>
            </a:r>
            <a:r>
              <a:rPr lang="ru-RU" sz="2400" dirty="0"/>
              <a:t> </a:t>
            </a:r>
            <a:r>
              <a:rPr lang="ru-RU" sz="2400" dirty="0" err="1"/>
              <a:t>передачі</a:t>
            </a:r>
            <a:r>
              <a:rPr lang="ru-RU" sz="2400" dirty="0"/>
              <a:t> </a:t>
            </a:r>
            <a:r>
              <a:rPr lang="ru-RU" sz="2400" dirty="0" err="1"/>
              <a:t>представнику</a:t>
            </a:r>
            <a:r>
              <a:rPr lang="ru-RU" sz="2400" dirty="0"/>
              <a:t> </a:t>
            </a:r>
            <a:r>
              <a:rPr lang="ru-RU" sz="2400" dirty="0" err="1"/>
              <a:t>держави</a:t>
            </a:r>
            <a:r>
              <a:rPr lang="ru-RU" sz="2400" dirty="0"/>
              <a:t>. У </a:t>
            </a:r>
            <a:r>
              <a:rPr lang="ru-RU" sz="2400" b="1" dirty="0" err="1"/>
              <a:t>Великобританії</a:t>
            </a:r>
            <a:r>
              <a:rPr lang="ru-RU" sz="2400" b="1" dirty="0"/>
              <a:t> </a:t>
            </a:r>
            <a:r>
              <a:rPr lang="ru-RU" sz="2400" dirty="0" err="1"/>
              <a:t>міністри</a:t>
            </a:r>
            <a:r>
              <a:rPr lang="ru-RU" sz="2400" dirty="0"/>
              <a:t> </a:t>
            </a:r>
            <a:r>
              <a:rPr lang="ru-RU" sz="2400" dirty="0" err="1"/>
              <a:t>затверджують</a:t>
            </a:r>
            <a:r>
              <a:rPr lang="ru-RU" sz="2400" dirty="0"/>
              <a:t> </a:t>
            </a:r>
            <a:r>
              <a:rPr lang="ru-RU" sz="2400" dirty="0" err="1"/>
              <a:t>акти</a:t>
            </a:r>
            <a:r>
              <a:rPr lang="ru-RU" sz="2400" dirty="0"/>
              <a:t> </a:t>
            </a:r>
            <a:r>
              <a:rPr lang="ru-RU" sz="2400" dirty="0" err="1"/>
              <a:t>муніципалітетів</a:t>
            </a:r>
            <a:r>
              <a:rPr lang="ru-RU" sz="2400" dirty="0"/>
              <a:t>, </a:t>
            </a:r>
            <a:r>
              <a:rPr lang="ru-RU" sz="2400" dirty="0" err="1"/>
              <a:t>які</a:t>
            </a:r>
            <a:r>
              <a:rPr lang="ru-RU" sz="2400" dirty="0"/>
              <a:t> </a:t>
            </a:r>
            <a:r>
              <a:rPr lang="ru-RU" sz="2400" dirty="0" err="1"/>
              <a:t>мають</a:t>
            </a:r>
            <a:r>
              <a:rPr lang="ru-RU" sz="2400" dirty="0"/>
              <a:t> </a:t>
            </a:r>
            <a:r>
              <a:rPr lang="ru-RU" sz="2400" dirty="0" err="1"/>
              <a:t>загальнообов’язкові</a:t>
            </a:r>
            <a:r>
              <a:rPr lang="ru-RU" sz="2400" dirty="0"/>
              <a:t> </a:t>
            </a:r>
            <a:r>
              <a:rPr lang="ru-RU" sz="2400" dirty="0" err="1"/>
              <a:t>норми</a:t>
            </a:r>
            <a:r>
              <a:rPr lang="ru-RU" sz="2400" dirty="0"/>
              <a:t>, </a:t>
            </a:r>
            <a:r>
              <a:rPr lang="ru-RU" sz="2400" dirty="0" err="1"/>
              <a:t>або</a:t>
            </a:r>
            <a:r>
              <a:rPr lang="ru-RU" sz="2400" dirty="0"/>
              <a:t> </a:t>
            </a:r>
            <a:r>
              <a:rPr lang="ru-RU" sz="2400" dirty="0" err="1"/>
              <a:t>акти</a:t>
            </a:r>
            <a:r>
              <a:rPr lang="ru-RU" sz="2400" dirty="0"/>
              <a:t> про </a:t>
            </a:r>
            <a:r>
              <a:rPr lang="ru-RU" sz="2400" dirty="0" err="1"/>
              <a:t>місцеві</a:t>
            </a:r>
            <a:r>
              <a:rPr lang="ru-RU" sz="2400" dirty="0"/>
              <a:t> </a:t>
            </a:r>
            <a:r>
              <a:rPr lang="ru-RU" sz="2400" dirty="0" err="1"/>
              <a:t>податки</a:t>
            </a:r>
            <a:r>
              <a:rPr lang="ru-RU" sz="2400" dirty="0"/>
              <a:t>, про </a:t>
            </a:r>
            <a:r>
              <a:rPr lang="ru-RU" sz="2400" dirty="0" err="1"/>
              <a:t>отримання</a:t>
            </a:r>
            <a:r>
              <a:rPr lang="ru-RU" sz="2400" dirty="0"/>
              <a:t> </a:t>
            </a:r>
            <a:r>
              <a:rPr lang="ru-RU" sz="2400" dirty="0" err="1"/>
              <a:t>позик</a:t>
            </a:r>
            <a:r>
              <a:rPr lang="ru-RU" sz="2400" dirty="0"/>
              <a:t>, про угоди з </a:t>
            </a:r>
            <a:r>
              <a:rPr lang="ru-RU" sz="2400" dirty="0" err="1"/>
              <a:t>муніципальною</a:t>
            </a:r>
            <a:r>
              <a:rPr lang="ru-RU" sz="2400" dirty="0"/>
              <a:t> </a:t>
            </a:r>
            <a:r>
              <a:rPr lang="ru-RU" sz="2400" dirty="0" err="1"/>
              <a:t>власністю</a:t>
            </a:r>
            <a:r>
              <a:rPr lang="ru-RU" sz="2400" dirty="0"/>
              <a:t> </a:t>
            </a:r>
            <a:r>
              <a:rPr lang="ru-RU" sz="2400" dirty="0" err="1"/>
              <a:t>тощо</a:t>
            </a:r>
            <a:r>
              <a:rPr lang="ru-RU" sz="2400" dirty="0"/>
              <a:t>. В </a:t>
            </a:r>
            <a:r>
              <a:rPr lang="ru-RU" sz="2400" b="1" dirty="0" err="1"/>
              <a:t>Італії</a:t>
            </a:r>
            <a:r>
              <a:rPr lang="ru-RU" sz="2400" b="1" dirty="0"/>
              <a:t> </a:t>
            </a:r>
            <a:r>
              <a:rPr lang="ru-RU" sz="2400" dirty="0" err="1"/>
              <a:t>акти</a:t>
            </a:r>
            <a:r>
              <a:rPr lang="ru-RU" sz="2400" dirty="0"/>
              <a:t>, </a:t>
            </a:r>
            <a:r>
              <a:rPr lang="ru-RU" sz="2400" dirty="0" err="1"/>
              <a:t>які</a:t>
            </a:r>
            <a:r>
              <a:rPr lang="ru-RU" sz="2400" dirty="0"/>
              <a:t> </a:t>
            </a:r>
            <a:r>
              <a:rPr lang="ru-RU" sz="2400" dirty="0" err="1"/>
              <a:t>приймаються</a:t>
            </a:r>
            <a:r>
              <a:rPr lang="ru-RU" sz="2400" dirty="0"/>
              <a:t> </a:t>
            </a:r>
            <a:r>
              <a:rPr lang="ru-RU" sz="2400" dirty="0" err="1"/>
              <a:t>обласними</a:t>
            </a:r>
            <a:r>
              <a:rPr lang="ru-RU" sz="2400" dirty="0"/>
              <a:t> радами, </a:t>
            </a:r>
            <a:r>
              <a:rPr lang="ru-RU" sz="2400" dirty="0" err="1"/>
              <a:t>публікуються</a:t>
            </a:r>
            <a:r>
              <a:rPr lang="ru-RU" sz="2400" dirty="0"/>
              <a:t> </a:t>
            </a:r>
            <a:r>
              <a:rPr lang="ru-RU" sz="2400" dirty="0" err="1"/>
              <a:t>лише</a:t>
            </a:r>
            <a:r>
              <a:rPr lang="ru-RU" sz="2400" dirty="0"/>
              <a:t> </a:t>
            </a:r>
            <a:r>
              <a:rPr lang="ru-RU" sz="2400" dirty="0" err="1"/>
              <a:t>після</a:t>
            </a:r>
            <a:r>
              <a:rPr lang="ru-RU" sz="2400" dirty="0"/>
              <a:t> </a:t>
            </a:r>
            <a:r>
              <a:rPr lang="ru-RU" sz="2400" dirty="0" err="1"/>
              <a:t>візи</a:t>
            </a:r>
            <a:r>
              <a:rPr lang="ru-RU" sz="2400" dirty="0"/>
              <a:t> </a:t>
            </a:r>
            <a:r>
              <a:rPr lang="ru-RU" sz="2400" dirty="0" err="1"/>
              <a:t>урядового</a:t>
            </a:r>
            <a:r>
              <a:rPr lang="ru-RU" sz="2400" dirty="0"/>
              <a:t> </a:t>
            </a:r>
            <a:r>
              <a:rPr lang="ru-RU" sz="2400" dirty="0" err="1"/>
              <a:t>комісару</a:t>
            </a:r>
            <a:r>
              <a:rPr lang="ru-RU" sz="2400" dirty="0"/>
              <a:t>. У </a:t>
            </a:r>
            <a:r>
              <a:rPr lang="ru-RU" sz="2400" b="1" dirty="0" err="1"/>
              <a:t>Росії</a:t>
            </a:r>
            <a:r>
              <a:rPr lang="ru-RU" sz="2400" dirty="0"/>
              <a:t> </a:t>
            </a:r>
            <a:r>
              <a:rPr lang="ru-RU" sz="2400" dirty="0" err="1"/>
              <a:t>вищий</a:t>
            </a:r>
            <a:r>
              <a:rPr lang="ru-RU" sz="2400" dirty="0"/>
              <a:t> </a:t>
            </a:r>
            <a:r>
              <a:rPr lang="ru-RU" sz="2400" dirty="0" err="1"/>
              <a:t>виконавчий</a:t>
            </a:r>
            <a:r>
              <a:rPr lang="ru-RU" sz="2400" dirty="0"/>
              <a:t> орган </a:t>
            </a:r>
            <a:r>
              <a:rPr lang="ru-RU" sz="2400" dirty="0" err="1"/>
              <a:t>державної</a:t>
            </a:r>
            <a:r>
              <a:rPr lang="ru-RU" sz="2400" dirty="0"/>
              <a:t> </a:t>
            </a:r>
            <a:r>
              <a:rPr lang="ru-RU" sz="2400" dirty="0" err="1"/>
              <a:t>влади</a:t>
            </a:r>
            <a:r>
              <a:rPr lang="ru-RU" sz="2400" dirty="0"/>
              <a:t> </a:t>
            </a:r>
            <a:r>
              <a:rPr lang="ru-RU" sz="2400" dirty="0" err="1"/>
              <a:t>має</a:t>
            </a:r>
            <a:r>
              <a:rPr lang="ru-RU" sz="2400" dirty="0"/>
              <a:t> право </a:t>
            </a:r>
            <a:r>
              <a:rPr lang="ru-RU" sz="2400" dirty="0" err="1"/>
              <a:t>пропонувати</a:t>
            </a:r>
            <a:r>
              <a:rPr lang="ru-RU" sz="2400" dirty="0"/>
              <a:t> органу </a:t>
            </a:r>
            <a:r>
              <a:rPr lang="ru-RU" sz="2400" dirty="0" err="1"/>
              <a:t>місцевого</a:t>
            </a:r>
            <a:r>
              <a:rPr lang="ru-RU" sz="2400" dirty="0"/>
              <a:t> </a:t>
            </a:r>
            <a:r>
              <a:rPr lang="ru-RU" sz="2400" dirty="0" err="1"/>
              <a:t>самоврядування</a:t>
            </a:r>
            <a:r>
              <a:rPr lang="ru-RU" sz="2400" dirty="0"/>
              <a:t> привести </a:t>
            </a:r>
            <a:r>
              <a:rPr lang="ru-RU" sz="2400" dirty="0" err="1"/>
              <a:t>свій</a:t>
            </a:r>
            <a:r>
              <a:rPr lang="ru-RU" sz="2400" dirty="0"/>
              <a:t> акт у </a:t>
            </a:r>
            <a:r>
              <a:rPr lang="ru-RU" sz="2400" dirty="0" err="1"/>
              <a:t>відповідність</a:t>
            </a:r>
            <a:r>
              <a:rPr lang="ru-RU" sz="2400" dirty="0"/>
              <a:t> </a:t>
            </a:r>
            <a:r>
              <a:rPr lang="ru-RU" sz="2400" dirty="0" err="1"/>
              <a:t>із</a:t>
            </a:r>
            <a:r>
              <a:rPr lang="ru-RU" sz="2400" dirty="0"/>
              <a:t> </a:t>
            </a:r>
            <a:r>
              <a:rPr lang="ru-RU" sz="2400" dirty="0" err="1"/>
              <a:t>законодавством</a:t>
            </a:r>
            <a:r>
              <a:rPr lang="ru-RU" sz="2400" dirty="0"/>
              <a:t>.</a:t>
            </a:r>
          </a:p>
        </p:txBody>
      </p:sp>
    </p:spTree>
    <p:extLst>
      <p:ext uri="{BB962C8B-B14F-4D97-AF65-F5344CB8AC3E}">
        <p14:creationId xmlns:p14="http://schemas.microsoft.com/office/powerpoint/2010/main" val="1323412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649A813-EB33-41DB-9D91-BB4330B4F553}"/>
              </a:ext>
            </a:extLst>
          </p:cNvPr>
          <p:cNvSpPr>
            <a:spLocks noGrp="1"/>
          </p:cNvSpPr>
          <p:nvPr>
            <p:ph idx="1"/>
          </p:nvPr>
        </p:nvSpPr>
        <p:spPr>
          <a:xfrm>
            <a:off x="247649" y="152400"/>
            <a:ext cx="11744325" cy="6705599"/>
          </a:xfrm>
        </p:spPr>
        <p:txBody>
          <a:bodyPr>
            <a:noAutofit/>
          </a:bodyPr>
          <a:lstStyle/>
          <a:p>
            <a:pPr marL="0" indent="0">
              <a:buNone/>
            </a:pPr>
            <a:r>
              <a:rPr lang="ru-RU" sz="2400" dirty="0"/>
              <a:t>2. По друге, контроль за </a:t>
            </a:r>
            <a:r>
              <a:rPr lang="ru-RU" sz="2400" dirty="0" err="1"/>
              <a:t>місцевими</a:t>
            </a:r>
            <a:r>
              <a:rPr lang="ru-RU" sz="2400" dirty="0"/>
              <a:t> </a:t>
            </a:r>
            <a:r>
              <a:rPr lang="ru-RU" sz="2400" dirty="0" err="1"/>
              <a:t>представницькими</a:t>
            </a:r>
            <a:r>
              <a:rPr lang="ru-RU" sz="2400" dirty="0"/>
              <a:t> органами </a:t>
            </a:r>
            <a:r>
              <a:rPr lang="ru-RU" sz="2400" dirty="0" err="1"/>
              <a:t>може</a:t>
            </a:r>
            <a:r>
              <a:rPr lang="ru-RU" sz="2400" dirty="0"/>
              <a:t> </a:t>
            </a:r>
            <a:r>
              <a:rPr lang="ru-RU" sz="2400" dirty="0" err="1"/>
              <a:t>виражатися</a:t>
            </a:r>
            <a:r>
              <a:rPr lang="ru-RU" sz="2400" dirty="0"/>
              <a:t> в </a:t>
            </a:r>
            <a:r>
              <a:rPr lang="ru-RU" sz="2400" b="1" dirty="0" err="1"/>
              <a:t>інспектуванні</a:t>
            </a:r>
            <a:r>
              <a:rPr lang="ru-RU" sz="2400" b="1" dirty="0"/>
              <a:t> </a:t>
            </a:r>
            <a:r>
              <a:rPr lang="ru-RU" sz="2400" b="1" dirty="0" err="1"/>
              <a:t>їх</a:t>
            </a:r>
            <a:r>
              <a:rPr lang="ru-RU" sz="2400" b="1" dirty="0"/>
              <a:t> </a:t>
            </a:r>
            <a:r>
              <a:rPr lang="ru-RU" sz="2400" b="1" dirty="0" err="1"/>
              <a:t>діяльності</a:t>
            </a:r>
            <a:r>
              <a:rPr lang="ru-RU" sz="2400" dirty="0"/>
              <a:t>, </a:t>
            </a:r>
            <a:r>
              <a:rPr lang="ru-RU" sz="2400" dirty="0" err="1"/>
              <a:t>запитуванні</a:t>
            </a:r>
            <a:r>
              <a:rPr lang="ru-RU" sz="2400" dirty="0"/>
              <a:t> </a:t>
            </a:r>
            <a:r>
              <a:rPr lang="ru-RU" sz="2400" dirty="0" err="1"/>
              <a:t>документів</a:t>
            </a:r>
            <a:r>
              <a:rPr lang="ru-RU" sz="2400" dirty="0"/>
              <a:t> й </a:t>
            </a:r>
            <a:r>
              <a:rPr lang="ru-RU" sz="2400" dirty="0" err="1"/>
              <a:t>інформації</a:t>
            </a:r>
            <a:r>
              <a:rPr lang="ru-RU" sz="2400" dirty="0"/>
              <a:t>, </a:t>
            </a:r>
            <a:r>
              <a:rPr lang="ru-RU" sz="2400" dirty="0" err="1"/>
              <a:t>заслуховуванні</a:t>
            </a:r>
            <a:r>
              <a:rPr lang="ru-RU" sz="2400" dirty="0"/>
              <a:t> </a:t>
            </a:r>
            <a:r>
              <a:rPr lang="ru-RU" sz="2400" dirty="0" err="1"/>
              <a:t>звітів</a:t>
            </a:r>
            <a:r>
              <a:rPr lang="ru-RU" sz="2400" dirty="0"/>
              <a:t>, </a:t>
            </a:r>
            <a:r>
              <a:rPr lang="ru-RU" sz="2400" dirty="0" err="1"/>
              <a:t>створенні</a:t>
            </a:r>
            <a:r>
              <a:rPr lang="ru-RU" sz="2400" dirty="0"/>
              <a:t> </a:t>
            </a:r>
            <a:r>
              <a:rPr lang="ru-RU" sz="2400" dirty="0" err="1"/>
              <a:t>органів</a:t>
            </a:r>
            <a:r>
              <a:rPr lang="ru-RU" sz="2400" dirty="0"/>
              <a:t> державного контролю. Так, у </a:t>
            </a:r>
            <a:r>
              <a:rPr lang="ru-RU" sz="2400" dirty="0" err="1"/>
              <a:t>Великобританії</a:t>
            </a:r>
            <a:r>
              <a:rPr lang="ru-RU" sz="2400" dirty="0"/>
              <a:t>, </a:t>
            </a:r>
            <a:r>
              <a:rPr lang="ru-RU" sz="2400" dirty="0" err="1"/>
              <a:t>Скандинавських</a:t>
            </a:r>
            <a:r>
              <a:rPr lang="ru-RU" sz="2400" dirty="0"/>
              <a:t> </a:t>
            </a:r>
            <a:r>
              <a:rPr lang="ru-RU" sz="2400" dirty="0" err="1"/>
              <a:t>країнах</a:t>
            </a:r>
            <a:r>
              <a:rPr lang="ru-RU" sz="2400" dirty="0"/>
              <a:t>, </a:t>
            </a:r>
            <a:r>
              <a:rPr lang="ru-RU" sz="2400" dirty="0" err="1"/>
              <a:t>низці</a:t>
            </a:r>
            <a:r>
              <a:rPr lang="ru-RU" sz="2400" dirty="0"/>
              <a:t> </a:t>
            </a:r>
            <a:r>
              <a:rPr lang="ru-RU" sz="2400" dirty="0" err="1"/>
              <a:t>постсоціалістичних</a:t>
            </a:r>
            <a:r>
              <a:rPr lang="ru-RU" sz="2400" dirty="0"/>
              <a:t> держав </a:t>
            </a:r>
            <a:r>
              <a:rPr lang="ru-RU" sz="2400" dirty="0" err="1"/>
              <a:t>цей</a:t>
            </a:r>
            <a:r>
              <a:rPr lang="ru-RU" sz="2400" dirty="0"/>
              <a:t> контроль </a:t>
            </a:r>
            <a:r>
              <a:rPr lang="ru-RU" sz="2400" dirty="0" err="1"/>
              <a:t>здійснює</a:t>
            </a:r>
            <a:r>
              <a:rPr lang="ru-RU" sz="2400" dirty="0"/>
              <a:t> </a:t>
            </a:r>
            <a:r>
              <a:rPr lang="ru-RU" sz="2400" b="1" dirty="0" err="1"/>
              <a:t>омбудсман</a:t>
            </a:r>
            <a:r>
              <a:rPr lang="ru-RU" sz="2400" dirty="0"/>
              <a:t>. </a:t>
            </a:r>
            <a:r>
              <a:rPr lang="ru-RU" sz="2400" dirty="0" err="1"/>
              <a:t>Він</a:t>
            </a:r>
            <a:r>
              <a:rPr lang="ru-RU" sz="2400" dirty="0"/>
              <a:t> </a:t>
            </a:r>
            <a:r>
              <a:rPr lang="ru-RU" sz="2400" dirty="0" err="1"/>
              <a:t>має</a:t>
            </a:r>
            <a:r>
              <a:rPr lang="ru-RU" sz="2400" dirty="0"/>
              <a:t> право </a:t>
            </a:r>
            <a:r>
              <a:rPr lang="ru-RU" sz="2400" dirty="0" err="1"/>
              <a:t>ставити</a:t>
            </a:r>
            <a:r>
              <a:rPr lang="ru-RU" sz="2400" dirty="0"/>
              <a:t> </a:t>
            </a:r>
            <a:r>
              <a:rPr lang="ru-RU" sz="2400" dirty="0" err="1"/>
              <a:t>питання</a:t>
            </a:r>
            <a:r>
              <a:rPr lang="ru-RU" sz="2400" dirty="0"/>
              <a:t> про </a:t>
            </a:r>
            <a:r>
              <a:rPr lang="ru-RU" sz="2400" dirty="0" err="1"/>
              <a:t>відповідальність</a:t>
            </a:r>
            <a:r>
              <a:rPr lang="ru-RU" sz="2400" dirty="0"/>
              <a:t> </a:t>
            </a:r>
            <a:r>
              <a:rPr lang="ru-RU" sz="2400" dirty="0" err="1"/>
              <a:t>посадових</a:t>
            </a:r>
            <a:r>
              <a:rPr lang="ru-RU" sz="2400" dirty="0"/>
              <a:t> </a:t>
            </a:r>
            <a:r>
              <a:rPr lang="ru-RU" sz="2400" dirty="0" err="1"/>
              <a:t>осіб</a:t>
            </a:r>
            <a:r>
              <a:rPr lang="ru-RU" sz="2400" dirty="0"/>
              <a:t> </a:t>
            </a:r>
            <a:r>
              <a:rPr lang="ru-RU" sz="2400" dirty="0" err="1"/>
              <a:t>місцевих</a:t>
            </a:r>
            <a:r>
              <a:rPr lang="ru-RU" sz="2400" dirty="0"/>
              <a:t> рад за </a:t>
            </a:r>
            <a:r>
              <a:rPr lang="ru-RU" sz="2400" dirty="0" err="1"/>
              <a:t>неправильне</a:t>
            </a:r>
            <a:r>
              <a:rPr lang="ru-RU" sz="2400" dirty="0"/>
              <a:t> </a:t>
            </a:r>
            <a:r>
              <a:rPr lang="ru-RU" sz="2400" dirty="0" err="1"/>
              <a:t>розпорядження</a:t>
            </a:r>
            <a:r>
              <a:rPr lang="ru-RU" sz="2400" dirty="0"/>
              <a:t> </a:t>
            </a:r>
            <a:r>
              <a:rPr lang="ru-RU" sz="2400" dirty="0" err="1"/>
              <a:t>фінансово-бюджетним</a:t>
            </a:r>
            <a:r>
              <a:rPr lang="ru-RU" sz="2400" dirty="0"/>
              <a:t> коштами, </a:t>
            </a:r>
            <a:r>
              <a:rPr lang="ru-RU" sz="2400" dirty="0" err="1"/>
              <a:t>порушення</a:t>
            </a:r>
            <a:r>
              <a:rPr lang="ru-RU" sz="2400" dirty="0"/>
              <a:t> прав </a:t>
            </a:r>
            <a:r>
              <a:rPr lang="ru-RU" sz="2400" dirty="0" err="1"/>
              <a:t>людини</a:t>
            </a:r>
            <a:r>
              <a:rPr lang="ru-RU" sz="2400" dirty="0"/>
              <a:t> </a:t>
            </a:r>
            <a:r>
              <a:rPr lang="ru-RU" sz="2400" dirty="0" err="1"/>
              <a:t>тощо</a:t>
            </a:r>
            <a:r>
              <a:rPr lang="ru-RU" sz="2400" dirty="0"/>
              <a:t>. </a:t>
            </a:r>
          </a:p>
          <a:p>
            <a:pPr marL="0" indent="0">
              <a:buNone/>
            </a:pPr>
            <a:r>
              <a:rPr lang="ru-RU" sz="2400" dirty="0"/>
              <a:t>3. </a:t>
            </a:r>
            <a:r>
              <a:rPr lang="ru-RU" sz="2400" dirty="0" err="1"/>
              <a:t>По-третє</a:t>
            </a:r>
            <a:r>
              <a:rPr lang="ru-RU" sz="2400" dirty="0"/>
              <a:t>, за </a:t>
            </a:r>
            <a:r>
              <a:rPr lang="ru-RU" sz="2400" dirty="0" err="1"/>
              <a:t>неналежне</a:t>
            </a:r>
            <a:r>
              <a:rPr lang="ru-RU" sz="2400" dirty="0"/>
              <a:t> </a:t>
            </a:r>
            <a:r>
              <a:rPr lang="ru-RU" sz="2400" dirty="0" err="1"/>
              <a:t>виконання</a:t>
            </a:r>
            <a:r>
              <a:rPr lang="ru-RU" sz="2400" dirty="0"/>
              <a:t> </a:t>
            </a:r>
            <a:r>
              <a:rPr lang="ru-RU" sz="2400" dirty="0" err="1"/>
              <a:t>повноважень</a:t>
            </a:r>
            <a:r>
              <a:rPr lang="ru-RU" sz="2400" dirty="0"/>
              <a:t> органами МС </a:t>
            </a:r>
            <a:r>
              <a:rPr lang="ru-RU" sz="2400" dirty="0" err="1"/>
              <a:t>законодавство</a:t>
            </a:r>
            <a:r>
              <a:rPr lang="ru-RU" sz="2400" dirty="0"/>
              <a:t> </a:t>
            </a:r>
            <a:r>
              <a:rPr lang="ru-RU" sz="2400" dirty="0" err="1"/>
              <a:t>зарубіжних</a:t>
            </a:r>
            <a:r>
              <a:rPr lang="ru-RU" sz="2400" dirty="0"/>
              <a:t> </a:t>
            </a:r>
            <a:r>
              <a:rPr lang="ru-RU" sz="2400" dirty="0" err="1"/>
              <a:t>країн</a:t>
            </a:r>
            <a:r>
              <a:rPr lang="ru-RU" sz="2400" dirty="0"/>
              <a:t> </a:t>
            </a:r>
            <a:r>
              <a:rPr lang="ru-RU" sz="2400" dirty="0" err="1"/>
              <a:t>передбачає</a:t>
            </a:r>
            <a:r>
              <a:rPr lang="ru-RU" sz="2400" dirty="0"/>
              <a:t> </a:t>
            </a:r>
            <a:r>
              <a:rPr lang="ru-RU" sz="2400" b="1" dirty="0" err="1"/>
              <a:t>санкції</a:t>
            </a:r>
            <a:r>
              <a:rPr lang="ru-RU" sz="2400" dirty="0"/>
              <a:t>: </a:t>
            </a:r>
            <a:r>
              <a:rPr lang="ru-RU" sz="2400" dirty="0" err="1"/>
              <a:t>усунення</a:t>
            </a:r>
            <a:r>
              <a:rPr lang="ru-RU" sz="2400" dirty="0"/>
              <a:t> </a:t>
            </a:r>
            <a:r>
              <a:rPr lang="ru-RU" sz="2400" dirty="0" err="1"/>
              <a:t>від</a:t>
            </a:r>
            <a:r>
              <a:rPr lang="ru-RU" sz="2400" dirty="0"/>
              <a:t> посади, </a:t>
            </a:r>
            <a:r>
              <a:rPr lang="ru-RU" sz="2400" dirty="0" err="1"/>
              <a:t>накладення</a:t>
            </a:r>
            <a:r>
              <a:rPr lang="ru-RU" sz="2400" dirty="0"/>
              <a:t> </a:t>
            </a:r>
            <a:r>
              <a:rPr lang="ru-RU" sz="2400" dirty="0" err="1"/>
              <a:t>стягнень</a:t>
            </a:r>
            <a:r>
              <a:rPr lang="ru-RU" sz="2400" dirty="0"/>
              <a:t>, </a:t>
            </a:r>
            <a:r>
              <a:rPr lang="ru-RU" sz="2400" dirty="0" err="1"/>
              <a:t>скасування</a:t>
            </a:r>
            <a:r>
              <a:rPr lang="ru-RU" sz="2400" dirty="0"/>
              <a:t> </a:t>
            </a:r>
            <a:r>
              <a:rPr lang="ru-RU" sz="2400" dirty="0" err="1"/>
              <a:t>рішень</a:t>
            </a:r>
            <a:r>
              <a:rPr lang="ru-RU" sz="2400" dirty="0"/>
              <a:t> </a:t>
            </a:r>
            <a:r>
              <a:rPr lang="ru-RU" sz="2400" dirty="0" err="1"/>
              <a:t>органів</a:t>
            </a:r>
            <a:r>
              <a:rPr lang="ru-RU" sz="2400" dirty="0"/>
              <a:t> МС, передача </a:t>
            </a:r>
            <a:r>
              <a:rPr lang="ru-RU" sz="2400" dirty="0" err="1"/>
              <a:t>повноважень</a:t>
            </a:r>
            <a:r>
              <a:rPr lang="ru-RU" sz="2400" dirty="0"/>
              <a:t> </a:t>
            </a:r>
            <a:r>
              <a:rPr lang="ru-RU" sz="2400" dirty="0" err="1"/>
              <a:t>місцевих</a:t>
            </a:r>
            <a:r>
              <a:rPr lang="ru-RU" sz="2400" dirty="0"/>
              <a:t> </a:t>
            </a:r>
            <a:r>
              <a:rPr lang="ru-RU" sz="2400" dirty="0" err="1"/>
              <a:t>представницьких</a:t>
            </a:r>
            <a:r>
              <a:rPr lang="ru-RU" sz="2400" dirty="0"/>
              <a:t> </a:t>
            </a:r>
            <a:r>
              <a:rPr lang="ru-RU" sz="2400" dirty="0" err="1"/>
              <a:t>органів</a:t>
            </a:r>
            <a:r>
              <a:rPr lang="ru-RU" sz="2400" dirty="0"/>
              <a:t> до </a:t>
            </a:r>
            <a:r>
              <a:rPr lang="ru-RU" sz="2400" dirty="0" err="1"/>
              <a:t>відання</a:t>
            </a:r>
            <a:r>
              <a:rPr lang="ru-RU" sz="2400" dirty="0"/>
              <a:t> </a:t>
            </a:r>
            <a:r>
              <a:rPr lang="ru-RU" sz="2400" dirty="0" err="1"/>
              <a:t>органів</a:t>
            </a:r>
            <a:r>
              <a:rPr lang="ru-RU" sz="2400" dirty="0"/>
              <a:t> </a:t>
            </a:r>
            <a:r>
              <a:rPr lang="ru-RU" sz="2400" dirty="0" err="1"/>
              <a:t>центральної</a:t>
            </a:r>
            <a:r>
              <a:rPr lang="ru-RU" sz="2400" dirty="0"/>
              <a:t> </a:t>
            </a:r>
            <a:r>
              <a:rPr lang="ru-RU" sz="2400" dirty="0" err="1"/>
              <a:t>влади</a:t>
            </a:r>
            <a:r>
              <a:rPr lang="ru-RU" sz="2400" dirty="0"/>
              <a:t> </a:t>
            </a:r>
            <a:r>
              <a:rPr lang="ru-RU" sz="2400" dirty="0" err="1"/>
              <a:t>або</a:t>
            </a:r>
            <a:r>
              <a:rPr lang="ru-RU" sz="2400" dirty="0"/>
              <a:t> до </a:t>
            </a:r>
            <a:r>
              <a:rPr lang="ru-RU" sz="2400" dirty="0" err="1"/>
              <a:t>місцевих</a:t>
            </a:r>
            <a:r>
              <a:rPr lang="ru-RU" sz="2400" dirty="0"/>
              <a:t> </a:t>
            </a:r>
            <a:r>
              <a:rPr lang="ru-RU" sz="2400" dirty="0" err="1"/>
              <a:t>державних</a:t>
            </a:r>
            <a:r>
              <a:rPr lang="ru-RU" sz="2400" dirty="0"/>
              <a:t> </a:t>
            </a:r>
            <a:r>
              <a:rPr lang="ru-RU" sz="2400" dirty="0" err="1"/>
              <a:t>органів</a:t>
            </a:r>
            <a:r>
              <a:rPr lang="ru-RU" sz="2400" dirty="0"/>
              <a:t>, </a:t>
            </a:r>
            <a:r>
              <a:rPr lang="ru-RU" sz="2400" dirty="0" err="1"/>
              <a:t>розпуск</a:t>
            </a:r>
            <a:r>
              <a:rPr lang="ru-RU" sz="2400" dirty="0"/>
              <a:t> </a:t>
            </a:r>
            <a:r>
              <a:rPr lang="ru-RU" sz="2400" dirty="0" err="1"/>
              <a:t>місцевих</a:t>
            </a:r>
            <a:r>
              <a:rPr lang="ru-RU" sz="2400" dirty="0"/>
              <a:t> рад. Напр., </a:t>
            </a:r>
            <a:r>
              <a:rPr lang="ru-RU" sz="2400" dirty="0" err="1"/>
              <a:t>розпуск</a:t>
            </a:r>
            <a:r>
              <a:rPr lang="ru-RU" sz="2400" dirty="0"/>
              <a:t> </a:t>
            </a:r>
            <a:r>
              <a:rPr lang="ru-RU" sz="2400" dirty="0" err="1"/>
              <a:t>місцевих</a:t>
            </a:r>
            <a:r>
              <a:rPr lang="ru-RU" sz="2400" dirty="0"/>
              <a:t> рад </a:t>
            </a:r>
            <a:r>
              <a:rPr lang="ru-RU" sz="2400" dirty="0" err="1"/>
              <a:t>передбачений</a:t>
            </a:r>
            <a:r>
              <a:rPr lang="ru-RU" sz="2400" dirty="0"/>
              <a:t> </a:t>
            </a:r>
            <a:r>
              <a:rPr lang="ru-RU" sz="2400" dirty="0" err="1"/>
              <a:t>законодавством</a:t>
            </a:r>
            <a:r>
              <a:rPr lang="ru-RU" sz="2400" dirty="0"/>
              <a:t> </a:t>
            </a:r>
            <a:r>
              <a:rPr lang="ru-RU" sz="2400" dirty="0" err="1"/>
              <a:t>Франції</a:t>
            </a:r>
            <a:r>
              <a:rPr lang="ru-RU" sz="2400" dirty="0"/>
              <a:t>, </a:t>
            </a:r>
            <a:r>
              <a:rPr lang="ru-RU" sz="2400" dirty="0" err="1"/>
              <a:t>Італії</a:t>
            </a:r>
            <a:r>
              <a:rPr lang="ru-RU" sz="2400" dirty="0"/>
              <a:t>, </a:t>
            </a:r>
            <a:r>
              <a:rPr lang="ru-RU" sz="2400" dirty="0" err="1"/>
              <a:t>Португалії</a:t>
            </a:r>
            <a:r>
              <a:rPr lang="ru-RU" sz="2400" dirty="0"/>
              <a:t>, </a:t>
            </a:r>
            <a:r>
              <a:rPr lang="ru-RU" sz="2400" dirty="0" err="1"/>
              <a:t>Литви</a:t>
            </a:r>
            <a:r>
              <a:rPr lang="ru-RU" sz="2400" dirty="0"/>
              <a:t>, </a:t>
            </a:r>
            <a:r>
              <a:rPr lang="ru-RU" sz="2400" dirty="0" err="1"/>
              <a:t>Угорщини</a:t>
            </a:r>
            <a:r>
              <a:rPr lang="ru-RU" sz="2400" dirty="0"/>
              <a:t>, </a:t>
            </a:r>
            <a:r>
              <a:rPr lang="ru-RU" sz="2400" dirty="0" err="1"/>
              <a:t>Індії</a:t>
            </a:r>
            <a:r>
              <a:rPr lang="ru-RU" sz="2400" dirty="0"/>
              <a:t>, </a:t>
            </a:r>
            <a:r>
              <a:rPr lang="ru-RU" sz="2400" dirty="0" err="1"/>
              <a:t>Японії</a:t>
            </a:r>
            <a:r>
              <a:rPr lang="ru-RU" sz="2400" dirty="0"/>
              <a:t> та </a:t>
            </a:r>
            <a:r>
              <a:rPr lang="ru-RU" sz="2400" dirty="0" err="1"/>
              <a:t>ін</a:t>
            </a:r>
            <a:r>
              <a:rPr lang="ru-RU" sz="2400" dirty="0"/>
              <a:t>.</a:t>
            </a:r>
          </a:p>
          <a:p>
            <a:pPr marL="0" indent="0">
              <a:buNone/>
            </a:pPr>
            <a:r>
              <a:rPr lang="ru-RU" sz="2400" dirty="0"/>
              <a:t>4. </a:t>
            </a:r>
            <a:r>
              <a:rPr lang="ru-RU" sz="2400" dirty="0" err="1"/>
              <a:t>Поряд</a:t>
            </a:r>
            <a:r>
              <a:rPr lang="ru-RU" sz="2400" dirty="0"/>
              <a:t> </a:t>
            </a:r>
            <a:r>
              <a:rPr lang="ru-RU" sz="2400" dirty="0" err="1"/>
              <a:t>із</a:t>
            </a:r>
            <a:r>
              <a:rPr lang="ru-RU" sz="2400" dirty="0"/>
              <a:t> </a:t>
            </a:r>
            <a:r>
              <a:rPr lang="ru-RU" sz="2400" dirty="0" err="1"/>
              <a:t>вищезазначеними</a:t>
            </a:r>
            <a:r>
              <a:rPr lang="ru-RU" sz="2400" dirty="0"/>
              <a:t> формами контролю за </a:t>
            </a:r>
            <a:r>
              <a:rPr lang="ru-RU" sz="2400" dirty="0" err="1"/>
              <a:t>діяльністю</a:t>
            </a:r>
            <a:r>
              <a:rPr lang="ru-RU" sz="2400" dirty="0"/>
              <a:t> </a:t>
            </a:r>
            <a:r>
              <a:rPr lang="ru-RU" sz="2400" dirty="0" err="1"/>
              <a:t>місцевих</a:t>
            </a:r>
            <a:r>
              <a:rPr lang="ru-RU" sz="2400" dirty="0"/>
              <a:t> рад </a:t>
            </a:r>
            <a:r>
              <a:rPr lang="ru-RU" sz="2400" dirty="0" err="1"/>
              <a:t>можливий</a:t>
            </a:r>
            <a:r>
              <a:rPr lang="ru-RU" sz="2400" dirty="0"/>
              <a:t> </a:t>
            </a:r>
            <a:r>
              <a:rPr lang="ru-RU" sz="2400" b="1" dirty="0" err="1"/>
              <a:t>судовий</a:t>
            </a:r>
            <a:r>
              <a:rPr lang="ru-RU" sz="2400" b="1" dirty="0"/>
              <a:t> контроль </a:t>
            </a:r>
            <a:r>
              <a:rPr lang="ru-RU" sz="2400" dirty="0"/>
              <a:t>за </a:t>
            </a:r>
            <a:r>
              <a:rPr lang="ru-RU" sz="2400" dirty="0" err="1"/>
              <a:t>їх</a:t>
            </a:r>
            <a:r>
              <a:rPr lang="ru-RU" sz="2400" dirty="0"/>
              <a:t> </a:t>
            </a:r>
            <a:r>
              <a:rPr lang="ru-RU" sz="2400" dirty="0" err="1"/>
              <a:t>функціонуванням</a:t>
            </a:r>
            <a:r>
              <a:rPr lang="ru-RU" sz="2400" dirty="0"/>
              <a:t>. </a:t>
            </a:r>
            <a:r>
              <a:rPr lang="ru-RU" sz="2400" dirty="0" err="1"/>
              <a:t>Найбільше</a:t>
            </a:r>
            <a:r>
              <a:rPr lang="ru-RU" sz="2400" dirty="0"/>
              <a:t> </a:t>
            </a:r>
            <a:r>
              <a:rPr lang="ru-RU" sz="2400" dirty="0" err="1"/>
              <a:t>поширення</a:t>
            </a:r>
            <a:r>
              <a:rPr lang="ru-RU" sz="2400" dirty="0"/>
              <a:t> </a:t>
            </a:r>
            <a:r>
              <a:rPr lang="ru-RU" sz="2400" dirty="0" err="1"/>
              <a:t>судовий</a:t>
            </a:r>
            <a:r>
              <a:rPr lang="ru-RU" sz="2400" dirty="0"/>
              <a:t> контроль </a:t>
            </a:r>
            <a:r>
              <a:rPr lang="ru-RU" sz="2400" dirty="0" err="1"/>
              <a:t>отримав</a:t>
            </a:r>
            <a:r>
              <a:rPr lang="ru-RU" sz="2400" dirty="0"/>
              <a:t> у </a:t>
            </a:r>
            <a:r>
              <a:rPr lang="ru-RU" sz="2400" dirty="0" err="1"/>
              <a:t>країнах</a:t>
            </a:r>
            <a:r>
              <a:rPr lang="ru-RU" sz="2400" dirty="0"/>
              <a:t> </a:t>
            </a:r>
            <a:r>
              <a:rPr lang="ru-RU" sz="2400" dirty="0" err="1"/>
              <a:t>англосаксонської</a:t>
            </a:r>
            <a:r>
              <a:rPr lang="ru-RU" sz="2400" dirty="0"/>
              <a:t> </a:t>
            </a:r>
            <a:r>
              <a:rPr lang="ru-RU" sz="2400" dirty="0" err="1"/>
              <a:t>правової</a:t>
            </a:r>
            <a:r>
              <a:rPr lang="ru-RU" sz="2400" dirty="0"/>
              <a:t> </a:t>
            </a:r>
            <a:r>
              <a:rPr lang="ru-RU" sz="2400" dirty="0" err="1"/>
              <a:t>системи</a:t>
            </a:r>
            <a:r>
              <a:rPr lang="ru-RU" sz="2400" dirty="0"/>
              <a:t>. У </a:t>
            </a:r>
            <a:r>
              <a:rPr lang="ru-RU" sz="2400" dirty="0" err="1"/>
              <a:t>Великобританії</a:t>
            </a:r>
            <a:r>
              <a:rPr lang="ru-RU" sz="2400" dirty="0"/>
              <a:t>, </a:t>
            </a:r>
            <a:r>
              <a:rPr lang="ru-RU" sz="2400" dirty="0" err="1"/>
              <a:t>Канаді</a:t>
            </a:r>
            <a:r>
              <a:rPr lang="ru-RU" sz="2400" dirty="0"/>
              <a:t>, США уряд, </a:t>
            </a:r>
            <a:r>
              <a:rPr lang="ru-RU" sz="2400" dirty="0" err="1"/>
              <a:t>який</a:t>
            </a:r>
            <a:r>
              <a:rPr lang="ru-RU" sz="2400" dirty="0"/>
              <a:t> </a:t>
            </a:r>
            <a:r>
              <a:rPr lang="ru-RU" sz="2400" dirty="0" err="1"/>
              <a:t>вважає</a:t>
            </a:r>
            <a:r>
              <a:rPr lang="ru-RU" sz="2400" dirty="0"/>
              <a:t>, </a:t>
            </a:r>
            <a:r>
              <a:rPr lang="ru-RU" sz="2400" dirty="0" err="1"/>
              <a:t>що</a:t>
            </a:r>
            <a:r>
              <a:rPr lang="ru-RU" sz="2400" dirty="0"/>
              <a:t> </a:t>
            </a:r>
            <a:r>
              <a:rPr lang="ru-RU" sz="2400" dirty="0" err="1"/>
              <a:t>місцеві</a:t>
            </a:r>
            <a:r>
              <a:rPr lang="ru-RU" sz="2400" dirty="0"/>
              <a:t> </a:t>
            </a:r>
            <a:r>
              <a:rPr lang="ru-RU" sz="2400" dirty="0" err="1"/>
              <a:t>органи</a:t>
            </a:r>
            <a:r>
              <a:rPr lang="ru-RU" sz="2400" dirty="0"/>
              <a:t> </a:t>
            </a:r>
            <a:r>
              <a:rPr lang="ru-RU" sz="2400" dirty="0" err="1"/>
              <a:t>управління</a:t>
            </a:r>
            <a:r>
              <a:rPr lang="ru-RU" sz="2400" dirty="0"/>
              <a:t> </a:t>
            </a:r>
            <a:r>
              <a:rPr lang="ru-RU" sz="2400" dirty="0" err="1"/>
              <a:t>неналежно</a:t>
            </a:r>
            <a:r>
              <a:rPr lang="ru-RU" sz="2400" dirty="0"/>
              <a:t> </a:t>
            </a:r>
            <a:r>
              <a:rPr lang="ru-RU" sz="2400" dirty="0" err="1"/>
              <a:t>виконують</a:t>
            </a:r>
            <a:r>
              <a:rPr lang="ru-RU" sz="2400" dirty="0"/>
              <a:t> </a:t>
            </a:r>
            <a:r>
              <a:rPr lang="ru-RU" sz="2400" dirty="0" err="1"/>
              <a:t>свої</a:t>
            </a:r>
            <a:r>
              <a:rPr lang="ru-RU" sz="2400" dirty="0"/>
              <a:t> </a:t>
            </a:r>
            <a:r>
              <a:rPr lang="ru-RU" sz="2400" dirty="0" err="1"/>
              <a:t>повноваження</a:t>
            </a:r>
            <a:r>
              <a:rPr lang="ru-RU" sz="2400" dirty="0"/>
              <a:t>, </a:t>
            </a:r>
            <a:r>
              <a:rPr lang="ru-RU" sz="2400" dirty="0" err="1"/>
              <a:t>має</a:t>
            </a:r>
            <a:r>
              <a:rPr lang="ru-RU" sz="2400" dirty="0"/>
              <a:t> право </a:t>
            </a:r>
            <a:r>
              <a:rPr lang="ru-RU" sz="2400" dirty="0" err="1"/>
              <a:t>звернутися</a:t>
            </a:r>
            <a:r>
              <a:rPr lang="ru-RU" sz="2400" dirty="0"/>
              <a:t> до суду з </a:t>
            </a:r>
            <a:r>
              <a:rPr lang="ru-RU" sz="2400" dirty="0" err="1"/>
              <a:t>вимогою</a:t>
            </a:r>
            <a:r>
              <a:rPr lang="ru-RU" sz="2400" dirty="0"/>
              <a:t> заборони </a:t>
            </a:r>
            <a:r>
              <a:rPr lang="ru-RU" sz="2400" dirty="0" err="1"/>
              <a:t>рішень</a:t>
            </a:r>
            <a:r>
              <a:rPr lang="ru-RU" sz="2400" dirty="0"/>
              <a:t> </a:t>
            </a:r>
            <a:r>
              <a:rPr lang="ru-RU" sz="2400" dirty="0" err="1"/>
              <a:t>місцевих</a:t>
            </a:r>
            <a:r>
              <a:rPr lang="ru-RU" sz="2400" dirty="0"/>
              <a:t> рад </a:t>
            </a:r>
            <a:r>
              <a:rPr lang="ru-RU" sz="2400" dirty="0" err="1"/>
              <a:t>або</a:t>
            </a:r>
            <a:r>
              <a:rPr lang="ru-RU" sz="2400" dirty="0"/>
              <a:t> </a:t>
            </a:r>
            <a:r>
              <a:rPr lang="ru-RU" sz="2400" dirty="0" err="1"/>
              <a:t>зобов’язання</a:t>
            </a:r>
            <a:r>
              <a:rPr lang="ru-RU" sz="2400" dirty="0"/>
              <a:t> </a:t>
            </a:r>
            <a:r>
              <a:rPr lang="ru-RU" sz="2400" dirty="0" err="1"/>
              <a:t>здійснювати</a:t>
            </a:r>
            <a:r>
              <a:rPr lang="ru-RU" sz="2400" dirty="0"/>
              <a:t> </a:t>
            </a:r>
            <a:r>
              <a:rPr lang="ru-RU" sz="2400" dirty="0" err="1"/>
              <a:t>певні</a:t>
            </a:r>
            <a:r>
              <a:rPr lang="ru-RU" sz="2400" dirty="0"/>
              <a:t> </a:t>
            </a:r>
            <a:r>
              <a:rPr lang="ru-RU" sz="2400" dirty="0" err="1"/>
              <a:t>дії</a:t>
            </a:r>
            <a:r>
              <a:rPr lang="ru-RU" sz="2400" dirty="0"/>
              <a:t>. У </a:t>
            </a:r>
            <a:r>
              <a:rPr lang="ru-RU" sz="2400" dirty="0" err="1"/>
              <a:t>багатьох</a:t>
            </a:r>
            <a:r>
              <a:rPr lang="ru-RU" sz="2400" dirty="0"/>
              <a:t> </a:t>
            </a:r>
            <a:r>
              <a:rPr lang="ru-RU" sz="2400" dirty="0" err="1"/>
              <a:t>країнах</a:t>
            </a:r>
            <a:r>
              <a:rPr lang="ru-RU" sz="2400" dirty="0"/>
              <a:t> </a:t>
            </a:r>
            <a:r>
              <a:rPr lang="ru-RU" sz="2400" dirty="0" err="1"/>
              <a:t>також</a:t>
            </a:r>
            <a:r>
              <a:rPr lang="ru-RU" sz="2400" dirty="0"/>
              <a:t> </a:t>
            </a:r>
            <a:r>
              <a:rPr lang="ru-RU" sz="2400" dirty="0" err="1"/>
              <a:t>громадяни</a:t>
            </a:r>
            <a:r>
              <a:rPr lang="ru-RU" sz="2400" dirty="0"/>
              <a:t> </a:t>
            </a:r>
            <a:r>
              <a:rPr lang="ru-RU" sz="2400" dirty="0" err="1"/>
              <a:t>мають</a:t>
            </a:r>
            <a:r>
              <a:rPr lang="ru-RU" sz="2400" dirty="0"/>
              <a:t> право </a:t>
            </a:r>
            <a:r>
              <a:rPr lang="ru-RU" sz="2400" dirty="0" err="1"/>
              <a:t>оскаржити</a:t>
            </a:r>
            <a:r>
              <a:rPr lang="ru-RU" sz="2400" dirty="0"/>
              <a:t> у </a:t>
            </a:r>
            <a:r>
              <a:rPr lang="ru-RU" sz="2400" dirty="0" err="1"/>
              <a:t>суді</a:t>
            </a:r>
            <a:r>
              <a:rPr lang="ru-RU" sz="2400" dirty="0"/>
              <a:t> </a:t>
            </a:r>
            <a:r>
              <a:rPr lang="ru-RU" sz="2400" dirty="0" err="1"/>
              <a:t>дії</a:t>
            </a:r>
            <a:r>
              <a:rPr lang="ru-RU" sz="2400" dirty="0"/>
              <a:t> </a:t>
            </a:r>
            <a:r>
              <a:rPr lang="ru-RU" sz="2400" dirty="0" err="1"/>
              <a:t>місцевих</a:t>
            </a:r>
            <a:r>
              <a:rPr lang="ru-RU" sz="2400" dirty="0"/>
              <a:t> </a:t>
            </a:r>
            <a:r>
              <a:rPr lang="ru-RU" sz="2400" dirty="0" err="1"/>
              <a:t>органів</a:t>
            </a:r>
            <a:r>
              <a:rPr lang="ru-RU" sz="2400" dirty="0"/>
              <a:t>.</a:t>
            </a:r>
          </a:p>
        </p:txBody>
      </p:sp>
    </p:spTree>
    <p:extLst>
      <p:ext uri="{BB962C8B-B14F-4D97-AF65-F5344CB8AC3E}">
        <p14:creationId xmlns:p14="http://schemas.microsoft.com/office/powerpoint/2010/main" val="2104413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E0C60F-7E3E-4DAB-B434-6C49F93310F0}"/>
              </a:ext>
            </a:extLst>
          </p:cNvPr>
          <p:cNvSpPr>
            <a:spLocks noGrp="1"/>
          </p:cNvSpPr>
          <p:nvPr>
            <p:ph type="title"/>
          </p:nvPr>
        </p:nvSpPr>
        <p:spPr>
          <a:xfrm>
            <a:off x="838200" y="163107"/>
            <a:ext cx="10515600" cy="517930"/>
          </a:xfrm>
        </p:spPr>
        <p:txBody>
          <a:bodyPr>
            <a:normAutofit/>
          </a:bodyPr>
          <a:lstStyle/>
          <a:p>
            <a:pPr algn="ctr"/>
            <a:r>
              <a:rPr lang="uk-UA" sz="2800" b="1" dirty="0">
                <a:latin typeface="+mn-lt"/>
              </a:rPr>
              <a:t>Компетенція органів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A3775562-7500-4629-A37D-58A07E4D07A0}"/>
              </a:ext>
            </a:extLst>
          </p:cNvPr>
          <p:cNvSpPr>
            <a:spLocks noGrp="1"/>
          </p:cNvSpPr>
          <p:nvPr>
            <p:ph idx="1"/>
          </p:nvPr>
        </p:nvSpPr>
        <p:spPr>
          <a:xfrm>
            <a:off x="116959" y="681037"/>
            <a:ext cx="11940362" cy="2030266"/>
          </a:xfrm>
        </p:spPr>
        <p:txBody>
          <a:bodyPr/>
          <a:lstStyle/>
          <a:p>
            <a:r>
              <a:rPr lang="ru-RU" sz="2200" dirty="0" err="1"/>
              <a:t>Первинна</a:t>
            </a:r>
            <a:r>
              <a:rPr lang="ru-RU" sz="2200" dirty="0"/>
              <a:t> </a:t>
            </a:r>
            <a:r>
              <a:rPr lang="ru-RU" sz="2200" dirty="0" err="1"/>
              <a:t>компетенція</a:t>
            </a:r>
            <a:r>
              <a:rPr lang="ru-RU" sz="2200" dirty="0"/>
              <a:t> — </a:t>
            </a:r>
            <a:r>
              <a:rPr lang="ru-RU" sz="2200" dirty="0" err="1"/>
              <a:t>це</a:t>
            </a:r>
            <a:r>
              <a:rPr lang="ru-RU" sz="2200" dirty="0"/>
              <a:t> </a:t>
            </a:r>
            <a:r>
              <a:rPr lang="ru-RU" sz="2200" b="1" dirty="0" err="1"/>
              <a:t>місцеві</a:t>
            </a:r>
            <a:r>
              <a:rPr lang="ru-RU" sz="2200" b="1" dirty="0"/>
              <a:t> </a:t>
            </a:r>
            <a:r>
              <a:rPr lang="ru-RU" sz="2200" b="1" dirty="0" err="1"/>
              <a:t>справи</a:t>
            </a:r>
            <a:r>
              <a:rPr lang="ru-RU" sz="2200" b="1" dirty="0"/>
              <a:t> </a:t>
            </a:r>
            <a:r>
              <a:rPr lang="ru-RU" sz="2200" dirty="0"/>
              <a:t>(</a:t>
            </a:r>
            <a:r>
              <a:rPr lang="uk-UA" sz="2200" dirty="0"/>
              <a:t>управління комунальною власністю, </a:t>
            </a:r>
            <a:r>
              <a:rPr lang="ru-RU" sz="2200" dirty="0" err="1"/>
              <a:t>правильність</a:t>
            </a:r>
            <a:r>
              <a:rPr lang="ru-RU" sz="2200" dirty="0"/>
              <a:t> </a:t>
            </a:r>
            <a:r>
              <a:rPr lang="ru-RU" sz="2200" dirty="0" err="1"/>
              <a:t>забудови</a:t>
            </a:r>
            <a:r>
              <a:rPr lang="ru-RU" sz="2200" dirty="0"/>
              <a:t>, </a:t>
            </a:r>
            <a:r>
              <a:rPr lang="ru-RU" sz="2200" dirty="0" err="1"/>
              <a:t>громадський</a:t>
            </a:r>
            <a:r>
              <a:rPr lang="ru-RU" sz="2200" dirty="0"/>
              <a:t> порядок, система </a:t>
            </a:r>
            <a:r>
              <a:rPr lang="ru-RU" sz="2200" dirty="0" err="1"/>
              <a:t>шкільної</a:t>
            </a:r>
            <a:r>
              <a:rPr lang="ru-RU" sz="2200" dirty="0"/>
              <a:t> </a:t>
            </a:r>
            <a:r>
              <a:rPr lang="ru-RU" sz="2200" dirty="0" err="1"/>
              <a:t>освіти</a:t>
            </a:r>
            <a:r>
              <a:rPr lang="ru-RU" sz="2200" dirty="0"/>
              <a:t>, </a:t>
            </a:r>
            <a:r>
              <a:rPr lang="ru-RU" sz="2200" dirty="0" err="1"/>
              <a:t>органи</a:t>
            </a:r>
            <a:r>
              <a:rPr lang="ru-RU" sz="2200" dirty="0"/>
              <a:t> </a:t>
            </a:r>
            <a:r>
              <a:rPr lang="ru-RU" sz="2200" dirty="0" err="1"/>
              <a:t>охорони</a:t>
            </a:r>
            <a:r>
              <a:rPr lang="ru-RU" sz="2200" dirty="0"/>
              <a:t> </a:t>
            </a:r>
            <a:r>
              <a:rPr lang="ru-RU" sz="2200" dirty="0" err="1"/>
              <a:t>здоров’я</a:t>
            </a:r>
            <a:r>
              <a:rPr lang="ru-RU" sz="2200" dirty="0"/>
              <a:t>, чистота </a:t>
            </a:r>
            <a:r>
              <a:rPr lang="ru-RU" sz="2200" dirty="0" err="1"/>
              <a:t>вулиць</a:t>
            </a:r>
            <a:r>
              <a:rPr lang="ru-RU" sz="2200" dirty="0"/>
              <a:t>, парки, </a:t>
            </a:r>
            <a:r>
              <a:rPr lang="ru-RU" sz="2200" dirty="0" err="1"/>
              <a:t>сквери</a:t>
            </a:r>
            <a:r>
              <a:rPr lang="ru-RU" sz="2200" dirty="0"/>
              <a:t>, </a:t>
            </a:r>
            <a:r>
              <a:rPr lang="ru-RU" sz="2200" dirty="0" err="1"/>
              <a:t>турбота</a:t>
            </a:r>
            <a:r>
              <a:rPr lang="ru-RU" sz="2200" dirty="0"/>
              <a:t> про </a:t>
            </a:r>
            <a:r>
              <a:rPr lang="ru-RU" sz="2200" dirty="0" err="1"/>
              <a:t>бездомних</a:t>
            </a:r>
            <a:r>
              <a:rPr lang="ru-RU" sz="2200" dirty="0"/>
              <a:t>, </a:t>
            </a:r>
            <a:r>
              <a:rPr lang="ru-RU" sz="2200" dirty="0" err="1"/>
              <a:t>престарілих</a:t>
            </a:r>
            <a:r>
              <a:rPr lang="ru-RU" sz="2200" dirty="0"/>
              <a:t> </a:t>
            </a:r>
            <a:r>
              <a:rPr lang="ru-RU" sz="2200" dirty="0" err="1"/>
              <a:t>тощо</a:t>
            </a:r>
            <a:r>
              <a:rPr lang="ru-RU" sz="2200" dirty="0"/>
              <a:t>). </a:t>
            </a:r>
          </a:p>
          <a:p>
            <a:r>
              <a:rPr lang="ru-RU" sz="2200" dirty="0" err="1"/>
              <a:t>Вторинна</a:t>
            </a:r>
            <a:r>
              <a:rPr lang="ru-RU" sz="2200" dirty="0"/>
              <a:t> </a:t>
            </a:r>
            <a:r>
              <a:rPr lang="ru-RU" sz="2200" dirty="0" err="1"/>
              <a:t>компетенція</a:t>
            </a:r>
            <a:r>
              <a:rPr lang="ru-RU" sz="2200" dirty="0"/>
              <a:t> — </a:t>
            </a:r>
            <a:r>
              <a:rPr lang="ru-RU" sz="2200" dirty="0" err="1"/>
              <a:t>це</a:t>
            </a:r>
            <a:r>
              <a:rPr lang="ru-RU" sz="2200" dirty="0"/>
              <a:t> те, </a:t>
            </a:r>
            <a:r>
              <a:rPr lang="ru-RU" sz="2200" dirty="0" err="1"/>
              <a:t>що</a:t>
            </a:r>
            <a:r>
              <a:rPr lang="ru-RU" sz="2200" dirty="0"/>
              <a:t> </a:t>
            </a:r>
            <a:r>
              <a:rPr lang="ru-RU" sz="2200" dirty="0" err="1"/>
              <a:t>місцеві</a:t>
            </a:r>
            <a:r>
              <a:rPr lang="ru-RU" sz="2200" dirty="0"/>
              <a:t> </a:t>
            </a:r>
            <a:r>
              <a:rPr lang="ru-RU" sz="2200" dirty="0" err="1"/>
              <a:t>органи</a:t>
            </a:r>
            <a:r>
              <a:rPr lang="ru-RU" sz="2200" dirty="0"/>
              <a:t> </a:t>
            </a:r>
            <a:r>
              <a:rPr lang="ru-RU" sz="2200" dirty="0" err="1"/>
              <a:t>виконують</a:t>
            </a:r>
            <a:r>
              <a:rPr lang="ru-RU" sz="2200" dirty="0"/>
              <a:t> </a:t>
            </a:r>
            <a:r>
              <a:rPr lang="ru-RU" sz="2200" b="1" dirty="0"/>
              <a:t>за </a:t>
            </a:r>
            <a:r>
              <a:rPr lang="ru-RU" sz="2200" b="1" dirty="0" err="1"/>
              <a:t>дорученням</a:t>
            </a:r>
            <a:r>
              <a:rPr lang="ru-RU" sz="2200" b="1" dirty="0"/>
              <a:t> </a:t>
            </a:r>
            <a:r>
              <a:rPr lang="ru-RU" sz="2200" b="1" dirty="0" err="1"/>
              <a:t>вищестоящих</a:t>
            </a:r>
            <a:r>
              <a:rPr lang="ru-RU" sz="2200" b="1" dirty="0"/>
              <a:t> </a:t>
            </a:r>
            <a:r>
              <a:rPr lang="ru-RU" sz="2200" b="1" dirty="0" err="1"/>
              <a:t>органів</a:t>
            </a:r>
            <a:r>
              <a:rPr lang="ru-RU" sz="2200" b="1" dirty="0"/>
              <a:t> </a:t>
            </a:r>
            <a:r>
              <a:rPr lang="ru-RU" sz="2200" dirty="0"/>
              <a:t>(</a:t>
            </a:r>
            <a:r>
              <a:rPr lang="ru-RU" sz="2200" dirty="0" err="1"/>
              <a:t>ведення</a:t>
            </a:r>
            <a:r>
              <a:rPr lang="ru-RU" sz="2200" dirty="0"/>
              <a:t> </a:t>
            </a:r>
            <a:r>
              <a:rPr lang="ru-RU" sz="2200" dirty="0" err="1"/>
              <a:t>реєстру</a:t>
            </a:r>
            <a:r>
              <a:rPr lang="ru-RU" sz="2200" dirty="0"/>
              <a:t> </a:t>
            </a:r>
            <a:r>
              <a:rPr lang="ru-RU" sz="2200" dirty="0" err="1"/>
              <a:t>виборців</a:t>
            </a:r>
            <a:r>
              <a:rPr lang="ru-RU" sz="2200" dirty="0"/>
              <a:t>, </a:t>
            </a:r>
            <a:r>
              <a:rPr lang="ru-RU" sz="2200" dirty="0" err="1"/>
              <a:t>призовників</a:t>
            </a:r>
            <a:r>
              <a:rPr lang="ru-RU" sz="2200" dirty="0"/>
              <a:t>, заходи оборонного характеру та </a:t>
            </a:r>
            <a:r>
              <a:rPr lang="ru-RU" sz="2200" dirty="0" err="1"/>
              <a:t>ін</a:t>
            </a:r>
            <a:r>
              <a:rPr lang="ru-RU" sz="2200" dirty="0"/>
              <a:t>.), </a:t>
            </a:r>
            <a:r>
              <a:rPr lang="ru-RU" sz="2200" dirty="0" err="1"/>
              <a:t>тобто</a:t>
            </a:r>
            <a:r>
              <a:rPr lang="ru-RU" sz="2200" dirty="0"/>
              <a:t> те, </a:t>
            </a:r>
            <a:r>
              <a:rPr lang="ru-RU" sz="2200" dirty="0" err="1"/>
              <a:t>що</a:t>
            </a:r>
            <a:r>
              <a:rPr lang="ru-RU" sz="2200" dirty="0"/>
              <a:t> прямо не </a:t>
            </a:r>
            <a:r>
              <a:rPr lang="ru-RU" sz="2200" dirty="0" err="1"/>
              <a:t>належить</a:t>
            </a:r>
            <a:r>
              <a:rPr lang="ru-RU" sz="2200" dirty="0"/>
              <a:t> до </a:t>
            </a:r>
            <a:r>
              <a:rPr lang="ru-RU" sz="2200" dirty="0" err="1"/>
              <a:t>місцевих</a:t>
            </a:r>
            <a:r>
              <a:rPr lang="ru-RU" sz="2200" dirty="0"/>
              <a:t> справ, а становить </a:t>
            </a:r>
            <a:r>
              <a:rPr lang="ru-RU" sz="2200" dirty="0" err="1"/>
              <a:t>інтерес</a:t>
            </a:r>
            <a:r>
              <a:rPr lang="ru-RU" sz="2200" dirty="0"/>
              <a:t> для </a:t>
            </a:r>
            <a:r>
              <a:rPr lang="ru-RU" sz="2200" dirty="0" err="1"/>
              <a:t>центральної</a:t>
            </a:r>
            <a:r>
              <a:rPr lang="ru-RU" sz="2200" dirty="0"/>
              <a:t> </a:t>
            </a:r>
            <a:r>
              <a:rPr lang="ru-RU" sz="2200" dirty="0" err="1"/>
              <a:t>влади</a:t>
            </a:r>
            <a:r>
              <a:rPr lang="ru-RU" sz="2200" dirty="0"/>
              <a:t>.</a:t>
            </a:r>
          </a:p>
          <a:p>
            <a:endParaRPr lang="ru-RU" dirty="0"/>
          </a:p>
        </p:txBody>
      </p:sp>
      <p:sp>
        <p:nvSpPr>
          <p:cNvPr id="4" name="Заголовок 1">
            <a:extLst>
              <a:ext uri="{FF2B5EF4-FFF2-40B4-BE49-F238E27FC236}">
                <a16:creationId xmlns:a16="http://schemas.microsoft.com/office/drawing/2014/main" id="{7653EBFC-1BC7-9044-BC1B-48B546525F60}"/>
              </a:ext>
            </a:extLst>
          </p:cNvPr>
          <p:cNvSpPr txBox="1">
            <a:spLocks/>
          </p:cNvSpPr>
          <p:nvPr/>
        </p:nvSpPr>
        <p:spPr>
          <a:xfrm>
            <a:off x="636182" y="2774950"/>
            <a:ext cx="10515600" cy="654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uk-UA" sz="2800" b="1">
                <a:latin typeface="+mn-lt"/>
              </a:rPr>
              <a:t>Питання місцевого значення</a:t>
            </a:r>
            <a:endParaRPr lang="ru-RU" sz="2800" b="1" dirty="0">
              <a:latin typeface="+mn-lt"/>
            </a:endParaRPr>
          </a:p>
        </p:txBody>
      </p:sp>
      <p:sp>
        <p:nvSpPr>
          <p:cNvPr id="5" name="Объект 2">
            <a:extLst>
              <a:ext uri="{FF2B5EF4-FFF2-40B4-BE49-F238E27FC236}">
                <a16:creationId xmlns:a16="http://schemas.microsoft.com/office/drawing/2014/main" id="{C0417288-D9FB-D8A8-7BD2-E7E9701BF432}"/>
              </a:ext>
            </a:extLst>
          </p:cNvPr>
          <p:cNvSpPr txBox="1">
            <a:spLocks/>
          </p:cNvSpPr>
          <p:nvPr/>
        </p:nvSpPr>
        <p:spPr>
          <a:xfrm>
            <a:off x="352425" y="3327990"/>
            <a:ext cx="11687175" cy="34347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ru-RU" sz="2200" dirty="0"/>
              <a:t>• </a:t>
            </a:r>
            <a:r>
              <a:rPr lang="ru-RU" sz="2200" dirty="0" err="1"/>
              <a:t>забезпечення</a:t>
            </a:r>
            <a:r>
              <a:rPr lang="ru-RU" sz="2200" dirty="0"/>
              <a:t> </a:t>
            </a:r>
            <a:r>
              <a:rPr lang="ru-RU" sz="2200" dirty="0" err="1"/>
              <a:t>участі</a:t>
            </a:r>
            <a:r>
              <a:rPr lang="ru-RU" sz="2200" dirty="0"/>
              <a:t> </a:t>
            </a:r>
            <a:r>
              <a:rPr lang="ru-RU" sz="2200" dirty="0" err="1"/>
              <a:t>населення</a:t>
            </a:r>
            <a:r>
              <a:rPr lang="ru-RU" sz="2200" dirty="0"/>
              <a:t> у </a:t>
            </a:r>
            <a:r>
              <a:rPr lang="ru-RU" sz="2200" dirty="0" err="1"/>
              <a:t>вирішенні</a:t>
            </a:r>
            <a:r>
              <a:rPr lang="ru-RU" sz="2200" dirty="0"/>
              <a:t> </a:t>
            </a:r>
            <a:r>
              <a:rPr lang="ru-RU" sz="2200" dirty="0" err="1"/>
              <a:t>питань</a:t>
            </a:r>
            <a:r>
              <a:rPr lang="ru-RU" sz="2200" dirty="0"/>
              <a:t> </a:t>
            </a:r>
            <a:r>
              <a:rPr lang="ru-RU" sz="2200" dirty="0" err="1"/>
              <a:t>місцевого</a:t>
            </a:r>
            <a:r>
              <a:rPr lang="ru-RU" sz="2200" dirty="0"/>
              <a:t> </a:t>
            </a:r>
            <a:r>
              <a:rPr lang="ru-RU" sz="2200" dirty="0" err="1"/>
              <a:t>значення</a:t>
            </a:r>
            <a:r>
              <a:rPr lang="ru-RU" sz="2200" dirty="0"/>
              <a:t>; </a:t>
            </a:r>
          </a:p>
          <a:p>
            <a:pPr marL="0" indent="0" algn="ctr">
              <a:lnSpc>
                <a:spcPct val="100000"/>
              </a:lnSpc>
              <a:spcBef>
                <a:spcPts val="0"/>
              </a:spcBef>
              <a:buFont typeface="Arial" panose="020B0604020202020204" pitchFamily="34" charset="0"/>
              <a:buNone/>
            </a:pPr>
            <a:r>
              <a:rPr lang="ru-RU" sz="2200" dirty="0"/>
              <a:t>• </a:t>
            </a:r>
            <a:r>
              <a:rPr lang="ru-RU" sz="2200" dirty="0" err="1"/>
              <a:t>управління</a:t>
            </a:r>
            <a:r>
              <a:rPr lang="ru-RU" sz="2200" dirty="0"/>
              <a:t> </a:t>
            </a:r>
            <a:r>
              <a:rPr lang="ru-RU" sz="2200" dirty="0" err="1"/>
              <a:t>комунальною</a:t>
            </a:r>
            <a:r>
              <a:rPr lang="ru-RU" sz="2200" dirty="0"/>
              <a:t> </a:t>
            </a:r>
            <a:r>
              <a:rPr lang="ru-RU" sz="2200" dirty="0" err="1"/>
              <a:t>власністю</a:t>
            </a:r>
            <a:r>
              <a:rPr lang="ru-RU" sz="2200" dirty="0"/>
              <a:t>, </a:t>
            </a:r>
            <a:r>
              <a:rPr lang="ru-RU" sz="2200" dirty="0" err="1"/>
              <a:t>фінансовими</a:t>
            </a:r>
            <a:r>
              <a:rPr lang="ru-RU" sz="2200" dirty="0"/>
              <a:t> </a:t>
            </a:r>
            <a:r>
              <a:rPr lang="ru-RU" sz="2200" dirty="0" err="1"/>
              <a:t>засобами</a:t>
            </a:r>
            <a:r>
              <a:rPr lang="ru-RU" sz="2200" dirty="0"/>
              <a:t> </a:t>
            </a:r>
            <a:r>
              <a:rPr lang="ru-RU" sz="2200" dirty="0" err="1"/>
              <a:t>місцевого</a:t>
            </a:r>
            <a:r>
              <a:rPr lang="ru-RU" sz="2200" dirty="0"/>
              <a:t> </a:t>
            </a:r>
            <a:r>
              <a:rPr lang="ru-RU" sz="2200" dirty="0" err="1"/>
              <a:t>самоврядування</a:t>
            </a:r>
            <a:r>
              <a:rPr lang="ru-RU" sz="2200" dirty="0"/>
              <a:t>; </a:t>
            </a:r>
          </a:p>
          <a:p>
            <a:pPr marL="0" indent="0" algn="ctr">
              <a:lnSpc>
                <a:spcPct val="100000"/>
              </a:lnSpc>
              <a:spcBef>
                <a:spcPts val="0"/>
              </a:spcBef>
              <a:buFont typeface="Arial" panose="020B0604020202020204" pitchFamily="34" charset="0"/>
              <a:buNone/>
            </a:pPr>
            <a:r>
              <a:rPr lang="ru-RU" sz="2200" dirty="0"/>
              <a:t>• </a:t>
            </a:r>
            <a:r>
              <a:rPr lang="ru-RU" sz="2200" dirty="0" err="1"/>
              <a:t>забезпечення</a:t>
            </a:r>
            <a:r>
              <a:rPr lang="ru-RU" sz="2200" dirty="0"/>
              <a:t> комплексного </a:t>
            </a:r>
            <a:r>
              <a:rPr lang="ru-RU" sz="2200" dirty="0" err="1"/>
              <a:t>розвитку</a:t>
            </a:r>
            <a:r>
              <a:rPr lang="ru-RU" sz="2200" dirty="0"/>
              <a:t> </a:t>
            </a:r>
            <a:r>
              <a:rPr lang="ru-RU" sz="2200" dirty="0" err="1"/>
              <a:t>територій</a:t>
            </a:r>
            <a:r>
              <a:rPr lang="ru-RU" sz="2200" dirty="0"/>
              <a:t>; </a:t>
            </a:r>
          </a:p>
          <a:p>
            <a:pPr marL="0" indent="0" algn="ctr">
              <a:lnSpc>
                <a:spcPct val="100000"/>
              </a:lnSpc>
              <a:spcBef>
                <a:spcPts val="0"/>
              </a:spcBef>
              <a:buFont typeface="Arial" panose="020B0604020202020204" pitchFamily="34" charset="0"/>
              <a:buNone/>
            </a:pPr>
            <a:r>
              <a:rPr lang="ru-RU" sz="2200" dirty="0"/>
              <a:t>• </a:t>
            </a:r>
            <a:r>
              <a:rPr lang="ru-RU" sz="2200" dirty="0" err="1"/>
              <a:t>забезпечення</a:t>
            </a:r>
            <a:r>
              <a:rPr lang="ru-RU" sz="2200" dirty="0"/>
              <a:t> потреб </a:t>
            </a:r>
            <a:r>
              <a:rPr lang="ru-RU" sz="2200" dirty="0" err="1"/>
              <a:t>населення</a:t>
            </a:r>
            <a:r>
              <a:rPr lang="ru-RU" sz="2200" dirty="0"/>
              <a:t> в </a:t>
            </a:r>
            <a:r>
              <a:rPr lang="ru-RU" sz="2200" dirty="0" err="1"/>
              <a:t>соціально</a:t>
            </a:r>
            <a:r>
              <a:rPr lang="ru-RU" sz="2200" dirty="0"/>
              <a:t>–</a:t>
            </a:r>
            <a:r>
              <a:rPr lang="ru-RU" sz="2200" dirty="0" err="1"/>
              <a:t>культурних</a:t>
            </a:r>
            <a:r>
              <a:rPr lang="ru-RU" sz="2200" dirty="0"/>
              <a:t>, </a:t>
            </a:r>
            <a:r>
              <a:rPr lang="ru-RU" sz="2200" dirty="0" err="1"/>
              <a:t>комунально</a:t>
            </a:r>
            <a:r>
              <a:rPr lang="ru-RU" sz="2200" dirty="0"/>
              <a:t>– </a:t>
            </a:r>
            <a:r>
              <a:rPr lang="ru-RU" sz="2200" dirty="0" err="1"/>
              <a:t>побутових</a:t>
            </a:r>
            <a:r>
              <a:rPr lang="ru-RU" sz="2200" dirty="0"/>
              <a:t> та </a:t>
            </a:r>
            <a:r>
              <a:rPr lang="ru-RU" sz="2200" dirty="0" err="1"/>
              <a:t>інших</a:t>
            </a:r>
            <a:r>
              <a:rPr lang="ru-RU" sz="2200" dirty="0"/>
              <a:t> </a:t>
            </a:r>
            <a:r>
              <a:rPr lang="ru-RU" sz="2200" dirty="0" err="1"/>
              <a:t>життєво</a:t>
            </a:r>
            <a:r>
              <a:rPr lang="ru-RU" sz="2200" dirty="0"/>
              <a:t> </a:t>
            </a:r>
            <a:r>
              <a:rPr lang="ru-RU" sz="2200" dirty="0" err="1"/>
              <a:t>необхідних</a:t>
            </a:r>
            <a:r>
              <a:rPr lang="ru-RU" sz="2200" dirty="0"/>
              <a:t> </a:t>
            </a:r>
            <a:r>
              <a:rPr lang="ru-RU" sz="2200" dirty="0" err="1"/>
              <a:t>послугах</a:t>
            </a:r>
            <a:r>
              <a:rPr lang="ru-RU" sz="2200" dirty="0"/>
              <a:t>; </a:t>
            </a:r>
          </a:p>
          <a:p>
            <a:pPr marL="0" indent="0" algn="ctr">
              <a:lnSpc>
                <a:spcPct val="100000"/>
              </a:lnSpc>
              <a:spcBef>
                <a:spcPts val="0"/>
              </a:spcBef>
              <a:buFont typeface="Arial" panose="020B0604020202020204" pitchFamily="34" charset="0"/>
              <a:buNone/>
            </a:pPr>
            <a:r>
              <a:rPr lang="ru-RU" sz="2200" dirty="0"/>
              <a:t>• </a:t>
            </a:r>
            <a:r>
              <a:rPr lang="ru-RU" sz="2200" dirty="0" err="1"/>
              <a:t>охорона</a:t>
            </a:r>
            <a:r>
              <a:rPr lang="ru-RU" sz="2200" dirty="0"/>
              <a:t> </a:t>
            </a:r>
            <a:r>
              <a:rPr lang="ru-RU" sz="2200" dirty="0" err="1"/>
              <a:t>громадського</a:t>
            </a:r>
            <a:r>
              <a:rPr lang="ru-RU" sz="2200" dirty="0"/>
              <a:t> порядку; </a:t>
            </a:r>
          </a:p>
          <a:p>
            <a:pPr marL="0" indent="0" algn="ctr">
              <a:lnSpc>
                <a:spcPct val="100000"/>
              </a:lnSpc>
              <a:spcBef>
                <a:spcPts val="0"/>
              </a:spcBef>
              <a:buFont typeface="Arial" panose="020B0604020202020204" pitchFamily="34" charset="0"/>
              <a:buNone/>
            </a:pPr>
            <a:r>
              <a:rPr lang="ru-RU" sz="2200" dirty="0"/>
              <a:t>• </a:t>
            </a:r>
            <a:r>
              <a:rPr lang="ru-RU" sz="2200" dirty="0" err="1"/>
              <a:t>захист</a:t>
            </a:r>
            <a:r>
              <a:rPr lang="ru-RU" sz="2200" dirty="0"/>
              <a:t> </a:t>
            </a:r>
            <a:r>
              <a:rPr lang="ru-RU" sz="2200" dirty="0" err="1"/>
              <a:t>інтересів</a:t>
            </a:r>
            <a:r>
              <a:rPr lang="ru-RU" sz="2200" dirty="0"/>
              <a:t> і прав </a:t>
            </a:r>
            <a:r>
              <a:rPr lang="ru-RU" sz="2200" dirty="0" err="1"/>
              <a:t>місцевого</a:t>
            </a:r>
            <a:r>
              <a:rPr lang="ru-RU" sz="2200" dirty="0"/>
              <a:t> </a:t>
            </a:r>
            <a:r>
              <a:rPr lang="ru-RU" sz="2200" dirty="0" err="1"/>
              <a:t>самоврядування</a:t>
            </a:r>
            <a:r>
              <a:rPr lang="ru-RU" sz="2200" dirty="0"/>
              <a:t>, </a:t>
            </a:r>
            <a:r>
              <a:rPr lang="ru-RU" sz="2200" dirty="0" err="1"/>
              <a:t>гарантованих</a:t>
            </a:r>
            <a:r>
              <a:rPr lang="ru-RU" sz="2200" dirty="0"/>
              <a:t> </a:t>
            </a:r>
            <a:r>
              <a:rPr lang="ru-RU" sz="2200" dirty="0" err="1"/>
              <a:t>Конституцією</a:t>
            </a:r>
            <a:r>
              <a:rPr lang="ru-RU" sz="2200" dirty="0"/>
              <a:t> </a:t>
            </a:r>
            <a:r>
              <a:rPr lang="ru-RU" sz="2200" dirty="0" err="1"/>
              <a:t>України</a:t>
            </a:r>
            <a:r>
              <a:rPr lang="ru-RU" sz="2200" dirty="0"/>
              <a:t>.</a:t>
            </a:r>
            <a:endParaRPr lang="ru-RU" sz="2200" b="1" dirty="0"/>
          </a:p>
          <a:p>
            <a:pPr marL="0" indent="0">
              <a:buFont typeface="Arial" panose="020B0604020202020204" pitchFamily="34" charset="0"/>
              <a:buNone/>
            </a:pPr>
            <a:endParaRPr lang="uk-UA" sz="2200" dirty="0"/>
          </a:p>
        </p:txBody>
      </p:sp>
    </p:spTree>
    <p:extLst>
      <p:ext uri="{BB962C8B-B14F-4D97-AF65-F5344CB8AC3E}">
        <p14:creationId xmlns:p14="http://schemas.microsoft.com/office/powerpoint/2010/main" val="12756338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2F7507C-DA87-437F-99F0-1D99D6891123}"/>
              </a:ext>
            </a:extLst>
          </p:cNvPr>
          <p:cNvSpPr>
            <a:spLocks noGrp="1"/>
          </p:cNvSpPr>
          <p:nvPr>
            <p:ph idx="1"/>
          </p:nvPr>
        </p:nvSpPr>
        <p:spPr>
          <a:xfrm>
            <a:off x="180975" y="797442"/>
            <a:ext cx="11639550" cy="5908157"/>
          </a:xfrm>
        </p:spPr>
        <p:txBody>
          <a:bodyPr>
            <a:normAutofit lnSpcReduction="10000"/>
          </a:bodyPr>
          <a:lstStyle/>
          <a:p>
            <a:pPr marL="0" indent="0">
              <a:spcBef>
                <a:spcPts val="0"/>
              </a:spcBef>
              <a:buNone/>
            </a:pPr>
            <a:r>
              <a:rPr lang="ru-RU" sz="2200" u="sng" dirty="0">
                <a:solidFill>
                  <a:srgbClr val="0000FF"/>
                </a:solidFill>
                <a:effectLst/>
                <a:ea typeface="Calibri" panose="020F0502020204030204" pitchFamily="34" charset="0"/>
                <a:cs typeface="Times New Roman" panose="02020603050405020304" pitchFamily="18" charset="0"/>
                <a:hlinkClick r:id="rId2"/>
              </a:rPr>
              <a:t>https://www.kmu.gov.ua/news/premyer-ministr-misceva-vlada-maye-ne-dopustiti-pidvishchennya-tarifiv-u-comu-opalyuvalnomu-sezoni</a:t>
            </a:r>
            <a:endParaRPr lang="ru-RU" sz="2200" dirty="0">
              <a:effectLst/>
              <a:ea typeface="Calibri" panose="020F0502020204030204" pitchFamily="34" charset="0"/>
              <a:cs typeface="Times New Roman" panose="02020603050405020304" pitchFamily="18" charset="0"/>
            </a:endParaRPr>
          </a:p>
          <a:p>
            <a:pPr marL="0" indent="0" algn="ctr" fontAlgn="base">
              <a:spcBef>
                <a:spcPts val="0"/>
              </a:spcBef>
              <a:buNone/>
            </a:pPr>
            <a:r>
              <a:rPr lang="ru-RU" sz="2400" dirty="0" err="1">
                <a:solidFill>
                  <a:srgbClr val="1D1D1B"/>
                </a:solidFill>
                <a:effectLst/>
                <a:ea typeface="Times New Roman" panose="02020603050405020304" pitchFamily="18" charset="0"/>
                <a:cs typeface="Times New Roman" panose="02020603050405020304" pitchFamily="18" charset="0"/>
              </a:rPr>
              <a:t>Прем'єр-міністр</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Місцева</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влада</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має</a:t>
            </a:r>
            <a:r>
              <a:rPr lang="ru-RU" sz="2400" dirty="0">
                <a:solidFill>
                  <a:srgbClr val="1D1D1B"/>
                </a:solidFill>
                <a:effectLst/>
                <a:ea typeface="Times New Roman" panose="02020603050405020304" pitchFamily="18" charset="0"/>
                <a:cs typeface="Times New Roman" panose="02020603050405020304" pitchFamily="18" charset="0"/>
              </a:rPr>
              <a:t> не </a:t>
            </a:r>
            <a:r>
              <a:rPr lang="ru-RU" sz="2400" dirty="0" err="1">
                <a:solidFill>
                  <a:srgbClr val="1D1D1B"/>
                </a:solidFill>
                <a:effectLst/>
                <a:ea typeface="Times New Roman" panose="02020603050405020304" pitchFamily="18" charset="0"/>
                <a:cs typeface="Times New Roman" panose="02020603050405020304" pitchFamily="18" charset="0"/>
              </a:rPr>
              <a:t>допустити</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підвищення</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тарифів</a:t>
            </a:r>
            <a:r>
              <a:rPr lang="ru-RU" sz="2400" dirty="0">
                <a:solidFill>
                  <a:srgbClr val="1D1D1B"/>
                </a:solidFill>
                <a:effectLst/>
                <a:ea typeface="Times New Roman" panose="02020603050405020304" pitchFamily="18" charset="0"/>
                <a:cs typeface="Times New Roman" panose="02020603050405020304" pitchFamily="18" charset="0"/>
              </a:rPr>
              <a:t> у </a:t>
            </a:r>
            <a:r>
              <a:rPr lang="ru-RU" sz="2400" dirty="0" err="1">
                <a:solidFill>
                  <a:srgbClr val="1D1D1B"/>
                </a:solidFill>
                <a:effectLst/>
                <a:ea typeface="Times New Roman" panose="02020603050405020304" pitchFamily="18" charset="0"/>
                <a:cs typeface="Times New Roman" panose="02020603050405020304" pitchFamily="18" charset="0"/>
              </a:rPr>
              <a:t>цьому</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опалювальному</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сезоні</a:t>
            </a:r>
            <a:endParaRPr lang="ru-RU" sz="2400" dirty="0">
              <a:effectLst/>
              <a:ea typeface="Calibri" panose="020F0502020204030204" pitchFamily="34" charset="0"/>
              <a:cs typeface="Times New Roman" panose="02020603050405020304" pitchFamily="18" charset="0"/>
            </a:endParaRPr>
          </a:p>
          <a:p>
            <a:pPr marL="0" indent="0" algn="ctr" fontAlgn="base">
              <a:spcBef>
                <a:spcPts val="0"/>
              </a:spcBef>
              <a:buNone/>
            </a:pPr>
            <a:r>
              <a:rPr lang="ru-RU" sz="2400" spc="55" dirty="0">
                <a:solidFill>
                  <a:srgbClr val="A7A9AF"/>
                </a:solidFill>
                <a:effectLst/>
                <a:ea typeface="Times New Roman" panose="02020603050405020304" pitchFamily="18" charset="0"/>
                <a:cs typeface="Times New Roman" panose="02020603050405020304" pitchFamily="18" charset="0"/>
              </a:rPr>
              <a:t>Департамент </a:t>
            </a:r>
            <a:r>
              <a:rPr lang="ru-RU" sz="2400" spc="55" dirty="0" err="1">
                <a:solidFill>
                  <a:srgbClr val="A7A9AF"/>
                </a:solidFill>
                <a:effectLst/>
                <a:ea typeface="Times New Roman" panose="02020603050405020304" pitchFamily="18" charset="0"/>
                <a:cs typeface="Times New Roman" panose="02020603050405020304" pitchFamily="18" charset="0"/>
              </a:rPr>
              <a:t>комунікацій</a:t>
            </a:r>
            <a:r>
              <a:rPr lang="ru-RU" sz="2400" spc="55" dirty="0">
                <a:solidFill>
                  <a:srgbClr val="A7A9AF"/>
                </a:solidFill>
                <a:effectLst/>
                <a:ea typeface="Times New Roman" panose="02020603050405020304" pitchFamily="18" charset="0"/>
                <a:cs typeface="Times New Roman" panose="02020603050405020304" pitchFamily="18" charset="0"/>
              </a:rPr>
              <a:t> </a:t>
            </a:r>
            <a:r>
              <a:rPr lang="ru-RU" sz="2400" spc="55" dirty="0" err="1">
                <a:solidFill>
                  <a:srgbClr val="A7A9AF"/>
                </a:solidFill>
                <a:effectLst/>
                <a:ea typeface="Times New Roman" panose="02020603050405020304" pitchFamily="18" charset="0"/>
                <a:cs typeface="Times New Roman" panose="02020603050405020304" pitchFamily="18" charset="0"/>
              </a:rPr>
              <a:t>Секретаріату</a:t>
            </a:r>
            <a:r>
              <a:rPr lang="ru-RU" sz="2400" spc="55" dirty="0">
                <a:solidFill>
                  <a:srgbClr val="A7A9AF"/>
                </a:solidFill>
                <a:effectLst/>
                <a:ea typeface="Times New Roman" panose="02020603050405020304" pitchFamily="18" charset="0"/>
                <a:cs typeface="Times New Roman" panose="02020603050405020304" pitchFamily="18" charset="0"/>
              </a:rPr>
              <a:t> </a:t>
            </a:r>
            <a:r>
              <a:rPr lang="ru-RU" sz="2400" spc="55" dirty="0" err="1">
                <a:solidFill>
                  <a:srgbClr val="A7A9AF"/>
                </a:solidFill>
                <a:effectLst/>
                <a:ea typeface="Times New Roman" panose="02020603050405020304" pitchFamily="18" charset="0"/>
                <a:cs typeface="Times New Roman" panose="02020603050405020304" pitchFamily="18" charset="0"/>
              </a:rPr>
              <a:t>Кабінету</a:t>
            </a:r>
            <a:r>
              <a:rPr lang="ru-RU" sz="2400" spc="55" dirty="0">
                <a:solidFill>
                  <a:srgbClr val="A7A9AF"/>
                </a:solidFill>
                <a:effectLst/>
                <a:ea typeface="Times New Roman" panose="02020603050405020304" pitchFamily="18" charset="0"/>
                <a:cs typeface="Times New Roman" panose="02020603050405020304" pitchFamily="18" charset="0"/>
              </a:rPr>
              <a:t> </a:t>
            </a:r>
            <a:r>
              <a:rPr lang="ru-RU" sz="2400" spc="55" dirty="0" err="1">
                <a:solidFill>
                  <a:srgbClr val="A7A9AF"/>
                </a:solidFill>
                <a:effectLst/>
                <a:ea typeface="Times New Roman" panose="02020603050405020304" pitchFamily="18" charset="0"/>
                <a:cs typeface="Times New Roman" panose="02020603050405020304" pitchFamily="18" charset="0"/>
              </a:rPr>
              <a:t>Міністрів</a:t>
            </a:r>
            <a:r>
              <a:rPr lang="ru-RU" sz="2400" spc="55" dirty="0">
                <a:solidFill>
                  <a:srgbClr val="A7A9AF"/>
                </a:solidFill>
                <a:effectLst/>
                <a:ea typeface="Times New Roman" panose="02020603050405020304" pitchFamily="18" charset="0"/>
                <a:cs typeface="Times New Roman" panose="02020603050405020304" pitchFamily="18" charset="0"/>
              </a:rPr>
              <a:t> </a:t>
            </a:r>
            <a:r>
              <a:rPr lang="ru-RU" sz="2400" spc="55" dirty="0" err="1">
                <a:solidFill>
                  <a:srgbClr val="A7A9AF"/>
                </a:solidFill>
                <a:effectLst/>
                <a:ea typeface="Times New Roman" panose="02020603050405020304" pitchFamily="18" charset="0"/>
                <a:cs typeface="Times New Roman" panose="02020603050405020304" pitchFamily="18" charset="0"/>
              </a:rPr>
              <a:t>України</a:t>
            </a:r>
            <a:r>
              <a:rPr lang="ru-RU" sz="2400" spc="55" dirty="0">
                <a:solidFill>
                  <a:srgbClr val="A7A9AF"/>
                </a:solidFill>
                <a:effectLst/>
                <a:ea typeface="Times New Roman" panose="02020603050405020304" pitchFamily="18" charset="0"/>
                <a:cs typeface="Times New Roman" panose="02020603050405020304" pitchFamily="18" charset="0"/>
              </a:rPr>
              <a:t>, 05.10.2021 р. о 13:33</a:t>
            </a:r>
            <a:endParaRPr lang="ru-RU" sz="2400" dirty="0">
              <a:effectLst/>
              <a:ea typeface="Calibri" panose="020F0502020204030204" pitchFamily="34" charset="0"/>
              <a:cs typeface="Times New Roman" panose="02020603050405020304" pitchFamily="18" charset="0"/>
            </a:endParaRPr>
          </a:p>
          <a:p>
            <a:pPr marL="0" indent="0" fontAlgn="base">
              <a:spcBef>
                <a:spcPts val="0"/>
              </a:spcBef>
              <a:buNone/>
            </a:pPr>
            <a:r>
              <a:rPr lang="ru-RU" sz="2400" dirty="0">
                <a:solidFill>
                  <a:srgbClr val="1D1D1B"/>
                </a:solidFill>
                <a:effectLst/>
                <a:ea typeface="Times New Roman" panose="02020603050405020304" pitchFamily="18" charset="0"/>
                <a:cs typeface="Times New Roman" panose="02020603050405020304" pitchFamily="18" charset="0"/>
              </a:rPr>
              <a:t>Як </a:t>
            </a:r>
            <a:r>
              <a:rPr lang="ru-RU" sz="2400" dirty="0" err="1">
                <a:solidFill>
                  <a:srgbClr val="1D1D1B"/>
                </a:solidFill>
                <a:effectLst/>
                <a:ea typeface="Times New Roman" panose="02020603050405020304" pitchFamily="18" charset="0"/>
                <a:cs typeface="Times New Roman" panose="02020603050405020304" pitchFamily="18" charset="0"/>
              </a:rPr>
              <a:t>зауважив</a:t>
            </a:r>
            <a:r>
              <a:rPr lang="ru-RU" sz="2400" dirty="0">
                <a:solidFill>
                  <a:srgbClr val="1D1D1B"/>
                </a:solidFill>
                <a:effectLst/>
                <a:ea typeface="Times New Roman" panose="02020603050405020304" pitchFamily="18" charset="0"/>
                <a:cs typeface="Times New Roman" panose="02020603050405020304" pitchFamily="18" charset="0"/>
              </a:rPr>
              <a:t> Глава Уряду, через </a:t>
            </a:r>
            <a:r>
              <a:rPr lang="ru-RU" sz="2400" dirty="0" err="1">
                <a:solidFill>
                  <a:srgbClr val="1D1D1B"/>
                </a:solidFill>
                <a:effectLst/>
                <a:ea typeface="Times New Roman" panose="02020603050405020304" pitchFamily="18" charset="0"/>
                <a:cs typeface="Times New Roman" panose="02020603050405020304" pitchFamily="18" charset="0"/>
              </a:rPr>
              <a:t>зростання</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цін</a:t>
            </a:r>
            <a:r>
              <a:rPr lang="ru-RU" sz="2400" dirty="0">
                <a:solidFill>
                  <a:srgbClr val="1D1D1B"/>
                </a:solidFill>
                <a:effectLst/>
                <a:ea typeface="Times New Roman" panose="02020603050405020304" pitchFamily="18" charset="0"/>
                <a:cs typeface="Times New Roman" panose="02020603050405020304" pitchFamily="18" charset="0"/>
              </a:rPr>
              <a:t> на газ на </a:t>
            </a:r>
            <a:r>
              <a:rPr lang="ru-RU" sz="2400" dirty="0" err="1">
                <a:solidFill>
                  <a:srgbClr val="1D1D1B"/>
                </a:solidFill>
                <a:effectLst/>
                <a:ea typeface="Times New Roman" panose="02020603050405020304" pitchFamily="18" charset="0"/>
                <a:cs typeface="Times New Roman" panose="02020603050405020304" pitchFamily="18" charset="0"/>
              </a:rPr>
              <a:t>європейських</a:t>
            </a:r>
            <a:r>
              <a:rPr lang="ru-RU" sz="2400" dirty="0">
                <a:solidFill>
                  <a:srgbClr val="1D1D1B"/>
                </a:solidFill>
                <a:effectLst/>
                <a:ea typeface="Times New Roman" panose="02020603050405020304" pitchFamily="18" charset="0"/>
                <a:cs typeface="Times New Roman" panose="02020603050405020304" pitchFamily="18" charset="0"/>
              </a:rPr>
              <a:t> хабах і </a:t>
            </a:r>
            <a:r>
              <a:rPr lang="ru-RU" sz="2400" dirty="0" err="1">
                <a:solidFill>
                  <a:srgbClr val="1D1D1B"/>
                </a:solidFill>
                <a:effectLst/>
                <a:ea typeface="Times New Roman" panose="02020603050405020304" pitchFamily="18" charset="0"/>
                <a:cs typeface="Times New Roman" panose="02020603050405020304" pitchFamily="18" charset="0"/>
              </a:rPr>
              <a:t>біржах</a:t>
            </a:r>
            <a:r>
              <a:rPr lang="ru-RU" sz="2400" dirty="0">
                <a:solidFill>
                  <a:srgbClr val="1D1D1B"/>
                </a:solidFill>
                <a:effectLst/>
                <a:ea typeface="Times New Roman" panose="02020603050405020304" pitchFamily="18" charset="0"/>
                <a:cs typeface="Times New Roman" panose="02020603050405020304" pitchFamily="18" charset="0"/>
              </a:rPr>
              <a:t> весь </a:t>
            </a:r>
            <a:r>
              <a:rPr lang="ru-RU" sz="2400" dirty="0" err="1">
                <a:solidFill>
                  <a:srgbClr val="1D1D1B"/>
                </a:solidFill>
                <a:effectLst/>
                <a:ea typeface="Times New Roman" panose="02020603050405020304" pitchFamily="18" charset="0"/>
                <a:cs typeface="Times New Roman" panose="02020603050405020304" pitchFamily="18" charset="0"/>
              </a:rPr>
              <a:t>світ</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зіштовхнувся</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зі</a:t>
            </a:r>
            <a:r>
              <a:rPr lang="ru-RU" sz="2400" dirty="0">
                <a:solidFill>
                  <a:srgbClr val="1D1D1B"/>
                </a:solidFill>
                <a:effectLst/>
                <a:ea typeface="Times New Roman" panose="02020603050405020304" pitchFamily="18" charset="0"/>
                <a:cs typeface="Times New Roman" panose="02020603050405020304" pitchFamily="18" charset="0"/>
              </a:rPr>
              <a:t> складною газовою </a:t>
            </a:r>
            <a:r>
              <a:rPr lang="ru-RU" sz="2400" dirty="0" err="1">
                <a:solidFill>
                  <a:srgbClr val="1D1D1B"/>
                </a:solidFill>
                <a:effectLst/>
                <a:ea typeface="Times New Roman" panose="02020603050405020304" pitchFamily="18" charset="0"/>
                <a:cs typeface="Times New Roman" panose="02020603050405020304" pitchFamily="18" charset="0"/>
              </a:rPr>
              <a:t>кризою</a:t>
            </a:r>
            <a:r>
              <a:rPr lang="ru-RU" sz="2400" dirty="0">
                <a:solidFill>
                  <a:srgbClr val="1D1D1B"/>
                </a:solidFill>
                <a:effectLst/>
                <a:ea typeface="Times New Roman" panose="02020603050405020304" pitchFamily="18" charset="0"/>
                <a:cs typeface="Times New Roman" panose="02020603050405020304" pitchFamily="18" charset="0"/>
              </a:rPr>
              <a:t>. У </a:t>
            </a:r>
            <a:r>
              <a:rPr lang="ru-RU" sz="2400" dirty="0" err="1">
                <a:solidFill>
                  <a:srgbClr val="1D1D1B"/>
                </a:solidFill>
                <a:effectLst/>
                <a:ea typeface="Times New Roman" panose="02020603050405020304" pitchFamily="18" charset="0"/>
                <a:cs typeface="Times New Roman" panose="02020603050405020304" pitchFamily="18" charset="0"/>
              </a:rPr>
              <a:t>зв’язку</a:t>
            </a:r>
            <a:r>
              <a:rPr lang="ru-RU" sz="2400" dirty="0">
                <a:solidFill>
                  <a:srgbClr val="1D1D1B"/>
                </a:solidFill>
                <a:effectLst/>
                <a:ea typeface="Times New Roman" panose="02020603050405020304" pitchFamily="18" charset="0"/>
                <a:cs typeface="Times New Roman" panose="02020603050405020304" pitchFamily="18" charset="0"/>
              </a:rPr>
              <a:t> з </a:t>
            </a:r>
            <a:r>
              <a:rPr lang="ru-RU" sz="2400" dirty="0" err="1">
                <a:solidFill>
                  <a:srgbClr val="1D1D1B"/>
                </a:solidFill>
                <a:effectLst/>
                <a:ea typeface="Times New Roman" panose="02020603050405020304" pitchFamily="18" charset="0"/>
                <a:cs typeface="Times New Roman" panose="02020603050405020304" pitchFamily="18" charset="0"/>
              </a:rPr>
              <a:t>цим</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першочергове</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завдання</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держави</a:t>
            </a:r>
            <a:r>
              <a:rPr lang="ru-RU" sz="2400" dirty="0">
                <a:solidFill>
                  <a:srgbClr val="1D1D1B"/>
                </a:solidFill>
                <a:effectLst/>
                <a:ea typeface="Times New Roman" panose="02020603050405020304" pitchFamily="18" charset="0"/>
                <a:cs typeface="Times New Roman" panose="02020603050405020304" pitchFamily="18" charset="0"/>
              </a:rPr>
              <a:t> — </a:t>
            </a:r>
            <a:r>
              <a:rPr lang="ru-RU" sz="2400" dirty="0" err="1">
                <a:solidFill>
                  <a:srgbClr val="1D1D1B"/>
                </a:solidFill>
                <a:effectLst/>
                <a:ea typeface="Times New Roman" panose="02020603050405020304" pitchFamily="18" charset="0"/>
                <a:cs typeface="Times New Roman" panose="02020603050405020304" pitchFamily="18" charset="0"/>
              </a:rPr>
              <a:t>забезпечити</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спокій</a:t>
            </a:r>
            <a:r>
              <a:rPr lang="ru-RU" sz="2400" dirty="0">
                <a:solidFill>
                  <a:srgbClr val="1D1D1B"/>
                </a:solidFill>
                <a:effectLst/>
                <a:ea typeface="Times New Roman" panose="02020603050405020304" pitchFamily="18" charset="0"/>
                <a:cs typeface="Times New Roman" panose="02020603050405020304" pitchFamily="18" charset="0"/>
              </a:rPr>
              <a:t> і комфорт </a:t>
            </a:r>
            <a:r>
              <a:rPr lang="ru-RU" sz="2400" dirty="0" err="1">
                <a:solidFill>
                  <a:srgbClr val="1D1D1B"/>
                </a:solidFill>
                <a:effectLst/>
                <a:ea typeface="Times New Roman" panose="02020603050405020304" pitchFamily="18" charset="0"/>
                <a:cs typeface="Times New Roman" panose="02020603050405020304" pitchFamily="18" charset="0"/>
              </a:rPr>
              <a:t>населення</a:t>
            </a:r>
            <a:r>
              <a:rPr lang="ru-RU" sz="2400" dirty="0">
                <a:solidFill>
                  <a:srgbClr val="1D1D1B"/>
                </a:solidFill>
                <a:effectLst/>
                <a:ea typeface="Times New Roman" panose="02020603050405020304" pitchFamily="18" charset="0"/>
                <a:cs typeface="Times New Roman" panose="02020603050405020304" pitchFamily="18" charset="0"/>
              </a:rPr>
              <a:t>.</a:t>
            </a:r>
            <a:endParaRPr lang="ru-RU" sz="2400" dirty="0">
              <a:effectLst/>
              <a:ea typeface="Calibri" panose="020F0502020204030204" pitchFamily="34" charset="0"/>
              <a:cs typeface="Times New Roman" panose="02020603050405020304" pitchFamily="18" charset="0"/>
            </a:endParaRPr>
          </a:p>
          <a:p>
            <a:pPr marL="0" indent="0" fontAlgn="base">
              <a:spcBef>
                <a:spcPts val="0"/>
              </a:spcBef>
              <a:buNone/>
            </a:pPr>
            <a:r>
              <a:rPr lang="ru-RU" sz="2400" dirty="0">
                <a:solidFill>
                  <a:srgbClr val="1D1D1B"/>
                </a:solidFill>
                <a:effectLst/>
                <a:ea typeface="Times New Roman" panose="02020603050405020304" pitchFamily="18" charset="0"/>
                <a:cs typeface="Times New Roman" panose="02020603050405020304" pitchFamily="18" charset="0"/>
              </a:rPr>
              <a:t>Денис </a:t>
            </a:r>
            <a:r>
              <a:rPr lang="ru-RU" sz="2400" dirty="0" err="1">
                <a:solidFill>
                  <a:srgbClr val="1D1D1B"/>
                </a:solidFill>
                <a:effectLst/>
                <a:ea typeface="Times New Roman" panose="02020603050405020304" pitchFamily="18" charset="0"/>
                <a:cs typeface="Times New Roman" panose="02020603050405020304" pitchFamily="18" charset="0"/>
              </a:rPr>
              <a:t>Шмигаль</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відзначив</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що</a:t>
            </a:r>
            <a:r>
              <a:rPr lang="ru-RU" sz="2400" dirty="0">
                <a:solidFill>
                  <a:srgbClr val="1D1D1B"/>
                </a:solidFill>
                <a:effectLst/>
                <a:ea typeface="Times New Roman" panose="02020603050405020304" pitchFamily="18" charset="0"/>
                <a:cs typeface="Times New Roman" panose="02020603050405020304" pitchFamily="18" charset="0"/>
              </a:rPr>
              <a:t> Уряд </a:t>
            </a:r>
            <a:r>
              <a:rPr lang="ru-RU" sz="2400" dirty="0" err="1">
                <a:solidFill>
                  <a:srgbClr val="1D1D1B"/>
                </a:solidFill>
                <a:effectLst/>
                <a:ea typeface="Times New Roman" panose="02020603050405020304" pitchFamily="18" charset="0"/>
                <a:cs typeface="Times New Roman" panose="02020603050405020304" pitchFamily="18" charset="0"/>
              </a:rPr>
              <a:t>шукає</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компроміс</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із</a:t>
            </a:r>
            <a:r>
              <a:rPr lang="ru-RU" sz="2400" dirty="0">
                <a:solidFill>
                  <a:srgbClr val="1D1D1B"/>
                </a:solidFill>
                <a:effectLst/>
                <a:ea typeface="Times New Roman" panose="02020603050405020304" pitchFamily="18" charset="0"/>
                <a:cs typeface="Times New Roman" panose="02020603050405020304" pitchFamily="18" charset="0"/>
              </a:rPr>
              <a:t> головами </a:t>
            </a:r>
            <a:r>
              <a:rPr lang="ru-RU" sz="2400" dirty="0" err="1">
                <a:solidFill>
                  <a:srgbClr val="1D1D1B"/>
                </a:solidFill>
                <a:effectLst/>
                <a:ea typeface="Times New Roman" panose="02020603050405020304" pitchFamily="18" charset="0"/>
                <a:cs typeface="Times New Roman" panose="02020603050405020304" pitchFamily="18" charset="0"/>
              </a:rPr>
              <a:t>міст</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аби</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тарифи</a:t>
            </a:r>
            <a:r>
              <a:rPr lang="ru-RU" sz="2400" dirty="0">
                <a:solidFill>
                  <a:srgbClr val="1D1D1B"/>
                </a:solidFill>
                <a:effectLst/>
                <a:ea typeface="Times New Roman" panose="02020603050405020304" pitchFamily="18" charset="0"/>
                <a:cs typeface="Times New Roman" panose="02020603050405020304" pitchFamily="18" charset="0"/>
              </a:rPr>
              <a:t> на тепло для людей не </a:t>
            </a:r>
            <a:r>
              <a:rPr lang="ru-RU" sz="2400" dirty="0" err="1">
                <a:solidFill>
                  <a:srgbClr val="1D1D1B"/>
                </a:solidFill>
                <a:effectLst/>
                <a:ea typeface="Times New Roman" panose="02020603050405020304" pitchFamily="18" charset="0"/>
                <a:cs typeface="Times New Roman" panose="02020603050405020304" pitchFamily="18" charset="0"/>
              </a:rPr>
              <a:t>підвищувалися</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Зокрема</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він</a:t>
            </a:r>
            <a:r>
              <a:rPr lang="ru-RU" sz="2400" dirty="0">
                <a:solidFill>
                  <a:srgbClr val="1D1D1B"/>
                </a:solidFill>
                <a:effectLst/>
                <a:ea typeface="Times New Roman" panose="02020603050405020304" pitchFamily="18" charset="0"/>
                <a:cs typeface="Times New Roman" panose="02020603050405020304" pitchFamily="18" charset="0"/>
              </a:rPr>
              <a:t> нагадав, </a:t>
            </a:r>
            <a:r>
              <a:rPr lang="ru-RU" sz="2400" dirty="0" err="1">
                <a:solidFill>
                  <a:srgbClr val="1D1D1B"/>
                </a:solidFill>
                <a:effectLst/>
                <a:ea typeface="Times New Roman" panose="02020603050405020304" pitchFamily="18" charset="0"/>
                <a:cs typeface="Times New Roman" panose="02020603050405020304" pitchFamily="18" charset="0"/>
              </a:rPr>
              <a:t>що</a:t>
            </a:r>
            <a:r>
              <a:rPr lang="ru-RU" sz="2400" dirty="0">
                <a:solidFill>
                  <a:srgbClr val="1D1D1B"/>
                </a:solidFill>
                <a:effectLst/>
                <a:ea typeface="Times New Roman" panose="02020603050405020304" pitchFamily="18" charset="0"/>
                <a:cs typeface="Times New Roman" panose="02020603050405020304" pitchFamily="18" charset="0"/>
              </a:rPr>
              <a:t> в лютому Уряд </a:t>
            </a:r>
            <a:r>
              <a:rPr lang="ru-RU" sz="2400" dirty="0" err="1">
                <a:solidFill>
                  <a:srgbClr val="1D1D1B"/>
                </a:solidFill>
                <a:effectLst/>
                <a:ea typeface="Times New Roman" panose="02020603050405020304" pitchFamily="18" charset="0"/>
                <a:cs typeface="Times New Roman" panose="02020603050405020304" pitchFamily="18" charset="0"/>
              </a:rPr>
              <a:t>підписав</a:t>
            </a:r>
            <a:r>
              <a:rPr lang="ru-RU" sz="2400" dirty="0">
                <a:solidFill>
                  <a:srgbClr val="1D1D1B"/>
                </a:solidFill>
                <a:effectLst/>
                <a:ea typeface="Times New Roman" panose="02020603050405020304" pitchFamily="18" charset="0"/>
                <a:cs typeface="Times New Roman" panose="02020603050405020304" pitchFamily="18" charset="0"/>
              </a:rPr>
              <a:t> перший меморандум з </a:t>
            </a:r>
            <a:r>
              <a:rPr lang="ru-RU" sz="2400" dirty="0" err="1">
                <a:solidFill>
                  <a:srgbClr val="1D1D1B"/>
                </a:solidFill>
                <a:effectLst/>
                <a:ea typeface="Times New Roman" panose="02020603050405020304" pitchFamily="18" charset="0"/>
                <a:cs typeface="Times New Roman" panose="02020603050405020304" pitchFamily="18" charset="0"/>
              </a:rPr>
              <a:t>міськими</a:t>
            </a:r>
            <a:r>
              <a:rPr lang="ru-RU" sz="2400" dirty="0">
                <a:solidFill>
                  <a:srgbClr val="1D1D1B"/>
                </a:solidFill>
                <a:effectLst/>
                <a:ea typeface="Times New Roman" panose="02020603050405020304" pitchFamily="18" charset="0"/>
                <a:cs typeface="Times New Roman" panose="02020603050405020304" pitchFamily="18" charset="0"/>
              </a:rPr>
              <a:t> головами, </a:t>
            </a:r>
            <a:r>
              <a:rPr lang="ru-RU" sz="2400" dirty="0" err="1">
                <a:solidFill>
                  <a:srgbClr val="1D1D1B"/>
                </a:solidFill>
                <a:effectLst/>
                <a:ea typeface="Times New Roman" panose="02020603050405020304" pitchFamily="18" charset="0"/>
                <a:cs typeface="Times New Roman" panose="02020603050405020304" pitchFamily="18" charset="0"/>
              </a:rPr>
              <a:t>який</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послідовно</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виконується</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Також</a:t>
            </a:r>
            <a:r>
              <a:rPr lang="ru-RU" sz="2400" dirty="0">
                <a:solidFill>
                  <a:srgbClr val="1D1D1B"/>
                </a:solidFill>
                <a:effectLst/>
                <a:ea typeface="Times New Roman" panose="02020603050405020304" pitchFamily="18" charset="0"/>
                <a:cs typeface="Times New Roman" panose="02020603050405020304" pitchFamily="18" charset="0"/>
              </a:rPr>
              <a:t> Уряд, «Нафтогаз» й </a:t>
            </a:r>
            <a:r>
              <a:rPr lang="ru-RU" sz="2400" dirty="0" err="1">
                <a:solidFill>
                  <a:srgbClr val="1D1D1B"/>
                </a:solidFill>
                <a:effectLst/>
                <a:ea typeface="Times New Roman" panose="02020603050405020304" pitchFamily="18" charset="0"/>
                <a:cs typeface="Times New Roman" panose="02020603050405020304" pitchFamily="18" charset="0"/>
              </a:rPr>
              <a:t>очільники</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міст</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минулого</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тижня</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уклали</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новий</a:t>
            </a:r>
            <a:r>
              <a:rPr lang="ru-RU" sz="2400" dirty="0">
                <a:solidFill>
                  <a:srgbClr val="1D1D1B"/>
                </a:solidFill>
                <a:effectLst/>
                <a:ea typeface="Times New Roman" panose="02020603050405020304" pitchFamily="18" charset="0"/>
                <a:cs typeface="Times New Roman" panose="02020603050405020304" pitchFamily="18" charset="0"/>
              </a:rPr>
              <a:t> меморандум.</a:t>
            </a:r>
            <a:endParaRPr lang="ru-RU" sz="2400" dirty="0">
              <a:effectLst/>
              <a:ea typeface="Calibri" panose="020F0502020204030204" pitchFamily="34" charset="0"/>
              <a:cs typeface="Times New Roman" panose="02020603050405020304" pitchFamily="18" charset="0"/>
            </a:endParaRPr>
          </a:p>
          <a:p>
            <a:pPr marL="0" indent="0" fontAlgn="base">
              <a:spcBef>
                <a:spcPts val="0"/>
              </a:spcBef>
              <a:buNone/>
            </a:pPr>
            <a:r>
              <a:rPr lang="ru-RU" sz="2400" dirty="0">
                <a:solidFill>
                  <a:srgbClr val="1D1D1B"/>
                </a:solidFill>
                <a:effectLst/>
                <a:ea typeface="Times New Roman" panose="02020603050405020304" pitchFamily="18" charset="0"/>
                <a:cs typeface="Times New Roman" panose="02020603050405020304" pitchFamily="18" charset="0"/>
              </a:rPr>
              <a:t>«Суть </a:t>
            </a:r>
            <a:r>
              <a:rPr lang="ru-RU" sz="2400" dirty="0" err="1">
                <a:solidFill>
                  <a:srgbClr val="1D1D1B"/>
                </a:solidFill>
                <a:effectLst/>
                <a:ea typeface="Times New Roman" panose="02020603050405020304" pitchFamily="18" charset="0"/>
                <a:cs typeface="Times New Roman" panose="02020603050405020304" pitchFamily="18" charset="0"/>
              </a:rPr>
              <a:t>цього</a:t>
            </a:r>
            <a:r>
              <a:rPr lang="ru-RU" sz="2400" dirty="0">
                <a:solidFill>
                  <a:srgbClr val="1D1D1B"/>
                </a:solidFill>
                <a:effectLst/>
                <a:ea typeface="Times New Roman" panose="02020603050405020304" pitchFamily="18" charset="0"/>
                <a:cs typeface="Times New Roman" panose="02020603050405020304" pitchFamily="18" charset="0"/>
              </a:rPr>
              <a:t> меморандуму </a:t>
            </a:r>
            <a:r>
              <a:rPr lang="ru-RU" sz="2400" dirty="0" err="1">
                <a:solidFill>
                  <a:srgbClr val="1D1D1B"/>
                </a:solidFill>
                <a:effectLst/>
                <a:ea typeface="Times New Roman" panose="02020603050405020304" pitchFamily="18" charset="0"/>
                <a:cs typeface="Times New Roman" panose="02020603050405020304" pitchFamily="18" charset="0"/>
              </a:rPr>
              <a:t>полягає</a:t>
            </a:r>
            <a:r>
              <a:rPr lang="ru-RU" sz="2400" dirty="0">
                <a:solidFill>
                  <a:srgbClr val="1D1D1B"/>
                </a:solidFill>
                <a:effectLst/>
                <a:ea typeface="Times New Roman" panose="02020603050405020304" pitchFamily="18" charset="0"/>
                <a:cs typeface="Times New Roman" panose="02020603050405020304" pitchFamily="18" charset="0"/>
              </a:rPr>
              <a:t> в тому, </a:t>
            </a:r>
            <a:r>
              <a:rPr lang="ru-RU" sz="2400" dirty="0" err="1">
                <a:solidFill>
                  <a:srgbClr val="1D1D1B"/>
                </a:solidFill>
                <a:effectLst/>
                <a:ea typeface="Times New Roman" panose="02020603050405020304" pitchFamily="18" charset="0"/>
                <a:cs typeface="Times New Roman" panose="02020603050405020304" pitchFamily="18" charset="0"/>
              </a:rPr>
              <a:t>що</a:t>
            </a:r>
            <a:r>
              <a:rPr lang="ru-RU" sz="2400" dirty="0">
                <a:solidFill>
                  <a:srgbClr val="1D1D1B"/>
                </a:solidFill>
                <a:effectLst/>
                <a:ea typeface="Times New Roman" panose="02020603050405020304" pitchFamily="18" charset="0"/>
                <a:cs typeface="Times New Roman" panose="02020603050405020304" pitchFamily="18" charset="0"/>
              </a:rPr>
              <a:t> ми як держава </a:t>
            </a:r>
            <a:r>
              <a:rPr lang="ru-RU" sz="2400" dirty="0" err="1">
                <a:solidFill>
                  <a:srgbClr val="1D1D1B"/>
                </a:solidFill>
                <a:effectLst/>
                <a:ea typeface="Times New Roman" panose="02020603050405020304" pitchFamily="18" charset="0"/>
                <a:cs typeface="Times New Roman" panose="02020603050405020304" pitchFamily="18" charset="0"/>
              </a:rPr>
              <a:t>готові</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підставити</a:t>
            </a:r>
            <a:r>
              <a:rPr lang="ru-RU" sz="2400" dirty="0">
                <a:solidFill>
                  <a:srgbClr val="1D1D1B"/>
                </a:solidFill>
                <a:effectLst/>
                <a:ea typeface="Times New Roman" panose="02020603050405020304" pitchFamily="18" charset="0"/>
                <a:cs typeface="Times New Roman" panose="02020603050405020304" pitchFamily="18" charset="0"/>
              </a:rPr>
              <a:t> плече мерам, але вони </a:t>
            </a:r>
            <a:r>
              <a:rPr lang="ru-RU" sz="2400" dirty="0" err="1">
                <a:solidFill>
                  <a:srgbClr val="1D1D1B"/>
                </a:solidFill>
                <a:effectLst/>
                <a:ea typeface="Times New Roman" panose="02020603050405020304" pitchFamily="18" charset="0"/>
                <a:cs typeface="Times New Roman" panose="02020603050405020304" pitchFamily="18" charset="0"/>
              </a:rPr>
              <a:t>своєю</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чергою</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мають</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узяти</a:t>
            </a:r>
            <a:r>
              <a:rPr lang="ru-RU" sz="2400" dirty="0">
                <a:solidFill>
                  <a:srgbClr val="1D1D1B"/>
                </a:solidFill>
                <a:effectLst/>
                <a:ea typeface="Times New Roman" panose="02020603050405020304" pitchFamily="18" charset="0"/>
                <a:cs typeface="Times New Roman" panose="02020603050405020304" pitchFamily="18" charset="0"/>
              </a:rPr>
              <a:t> на себе </a:t>
            </a:r>
            <a:r>
              <a:rPr lang="ru-RU" sz="2400" dirty="0" err="1">
                <a:solidFill>
                  <a:srgbClr val="1D1D1B"/>
                </a:solidFill>
                <a:effectLst/>
                <a:ea typeface="Times New Roman" panose="02020603050405020304" pitchFamily="18" charset="0"/>
                <a:cs typeface="Times New Roman" panose="02020603050405020304" pitchFamily="18" charset="0"/>
              </a:rPr>
              <a:t>відповідальність</a:t>
            </a:r>
            <a:r>
              <a:rPr lang="ru-RU" sz="2400" dirty="0">
                <a:solidFill>
                  <a:srgbClr val="1D1D1B"/>
                </a:solidFill>
                <a:effectLst/>
                <a:ea typeface="Times New Roman" panose="02020603050405020304" pitchFamily="18" charset="0"/>
                <a:cs typeface="Times New Roman" panose="02020603050405020304" pitchFamily="18" charset="0"/>
              </a:rPr>
              <a:t> за </a:t>
            </a:r>
            <a:r>
              <a:rPr lang="ru-RU" sz="2400" dirty="0" err="1">
                <a:solidFill>
                  <a:srgbClr val="1D1D1B"/>
                </a:solidFill>
                <a:effectLst/>
                <a:ea typeface="Times New Roman" panose="02020603050405020304" pitchFamily="18" charset="0"/>
                <a:cs typeface="Times New Roman" panose="02020603050405020304" pitchFamily="18" charset="0"/>
              </a:rPr>
              <a:t>незмінність</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тарифів</a:t>
            </a:r>
            <a:r>
              <a:rPr lang="ru-RU" sz="2400" dirty="0">
                <a:solidFill>
                  <a:srgbClr val="1D1D1B"/>
                </a:solidFill>
                <a:effectLst/>
                <a:ea typeface="Times New Roman" panose="02020603050405020304" pitchFamily="18" charset="0"/>
                <a:cs typeface="Times New Roman" panose="02020603050405020304" pitchFamily="18" charset="0"/>
              </a:rPr>
              <a:t> для людей. Я </a:t>
            </a:r>
            <a:r>
              <a:rPr lang="ru-RU" sz="2400" dirty="0" err="1">
                <a:solidFill>
                  <a:srgbClr val="1D1D1B"/>
                </a:solidFill>
                <a:effectLst/>
                <a:ea typeface="Times New Roman" panose="02020603050405020304" pitchFamily="18" charset="0"/>
                <a:cs typeface="Times New Roman" panose="02020603050405020304" pitchFamily="18" charset="0"/>
              </a:rPr>
              <a:t>переконаний</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що</a:t>
            </a:r>
            <a:r>
              <a:rPr lang="ru-RU" sz="2400" dirty="0">
                <a:solidFill>
                  <a:srgbClr val="1D1D1B"/>
                </a:solidFill>
                <a:effectLst/>
                <a:ea typeface="Times New Roman" panose="02020603050405020304" pitchFamily="18" charset="0"/>
                <a:cs typeface="Times New Roman" panose="02020603050405020304" pitchFamily="18" charset="0"/>
              </a:rPr>
              <a:t> ми </a:t>
            </a:r>
            <a:r>
              <a:rPr lang="ru-RU" sz="2400" dirty="0" err="1">
                <a:solidFill>
                  <a:srgbClr val="1D1D1B"/>
                </a:solidFill>
                <a:effectLst/>
                <a:ea typeface="Times New Roman" panose="02020603050405020304" pitchFamily="18" charset="0"/>
                <a:cs typeface="Times New Roman" panose="02020603050405020304" pitchFamily="18" charset="0"/>
              </a:rPr>
              <a:t>досягнемо</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компроміс</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бо</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ціль</a:t>
            </a:r>
            <a:r>
              <a:rPr lang="ru-RU" sz="2400" dirty="0">
                <a:solidFill>
                  <a:srgbClr val="1D1D1B"/>
                </a:solidFill>
                <a:effectLst/>
                <a:ea typeface="Times New Roman" panose="02020603050405020304" pitchFamily="18" charset="0"/>
                <a:cs typeface="Times New Roman" panose="02020603050405020304" pitchFamily="18" charset="0"/>
              </a:rPr>
              <a:t> і </a:t>
            </a:r>
            <a:r>
              <a:rPr lang="ru-RU" sz="2400" dirty="0" err="1">
                <a:solidFill>
                  <a:srgbClr val="1D1D1B"/>
                </a:solidFill>
                <a:effectLst/>
                <a:ea typeface="Times New Roman" panose="02020603050405020304" pitchFamily="18" charset="0"/>
                <a:cs typeface="Times New Roman" panose="02020603050405020304" pitchFamily="18" charset="0"/>
              </a:rPr>
              <a:t>держави</a:t>
            </a:r>
            <a:r>
              <a:rPr lang="ru-RU" sz="2400" dirty="0">
                <a:solidFill>
                  <a:srgbClr val="1D1D1B"/>
                </a:solidFill>
                <a:effectLst/>
                <a:ea typeface="Times New Roman" panose="02020603050405020304" pitchFamily="18" charset="0"/>
                <a:cs typeface="Times New Roman" panose="02020603050405020304" pitchFamily="18" charset="0"/>
              </a:rPr>
              <a:t>, і </a:t>
            </a:r>
            <a:r>
              <a:rPr lang="ru-RU" sz="2400" dirty="0" err="1">
                <a:solidFill>
                  <a:srgbClr val="1D1D1B"/>
                </a:solidFill>
                <a:effectLst/>
                <a:ea typeface="Times New Roman" panose="02020603050405020304" pitchFamily="18" charset="0"/>
                <a:cs typeface="Times New Roman" panose="02020603050405020304" pitchFamily="18" charset="0"/>
              </a:rPr>
              <a:t>керівників</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органів</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місцевого</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самоврядування</a:t>
            </a:r>
            <a:r>
              <a:rPr lang="ru-RU" sz="2400" dirty="0">
                <a:solidFill>
                  <a:srgbClr val="1D1D1B"/>
                </a:solidFill>
                <a:effectLst/>
                <a:ea typeface="Times New Roman" panose="02020603050405020304" pitchFamily="18" charset="0"/>
                <a:cs typeface="Times New Roman" panose="02020603050405020304" pitchFamily="18" charset="0"/>
              </a:rPr>
              <a:t> одна — </a:t>
            </a:r>
            <a:r>
              <a:rPr lang="ru-RU" sz="2400" dirty="0" err="1">
                <a:solidFill>
                  <a:srgbClr val="1D1D1B"/>
                </a:solidFill>
                <a:effectLst/>
                <a:ea typeface="Times New Roman" panose="02020603050405020304" pitchFamily="18" charset="0"/>
                <a:cs typeface="Times New Roman" panose="02020603050405020304" pitchFamily="18" charset="0"/>
              </a:rPr>
              <a:t>підтримати</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громадян</a:t>
            </a:r>
            <a:r>
              <a:rPr lang="ru-RU" sz="2400" dirty="0">
                <a:solidFill>
                  <a:srgbClr val="1D1D1B"/>
                </a:solidFill>
                <a:effectLst/>
                <a:ea typeface="Times New Roman" panose="02020603050405020304" pitchFamily="18" charset="0"/>
                <a:cs typeface="Times New Roman" panose="02020603050405020304" pitchFamily="18" charset="0"/>
              </a:rPr>
              <a:t> і не </a:t>
            </a:r>
            <a:r>
              <a:rPr lang="ru-RU" sz="2400" dirty="0" err="1">
                <a:solidFill>
                  <a:srgbClr val="1D1D1B"/>
                </a:solidFill>
                <a:effectLst/>
                <a:ea typeface="Times New Roman" panose="02020603050405020304" pitchFamily="18" charset="0"/>
                <a:cs typeface="Times New Roman" panose="02020603050405020304" pitchFamily="18" charset="0"/>
              </a:rPr>
              <a:t>допустити</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зміни</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тарифів</a:t>
            </a:r>
            <a:r>
              <a:rPr lang="ru-RU" sz="2400" dirty="0">
                <a:solidFill>
                  <a:srgbClr val="1D1D1B"/>
                </a:solidFill>
                <a:effectLst/>
                <a:ea typeface="Times New Roman" panose="02020603050405020304" pitchFamily="18" charset="0"/>
                <a:cs typeface="Times New Roman" panose="02020603050405020304" pitchFamily="18" charset="0"/>
              </a:rPr>
              <a:t> у </a:t>
            </a:r>
            <a:r>
              <a:rPr lang="ru-RU" sz="2400" dirty="0" err="1">
                <a:solidFill>
                  <a:srgbClr val="1D1D1B"/>
                </a:solidFill>
                <a:effectLst/>
                <a:ea typeface="Times New Roman" panose="02020603050405020304" pitchFamily="18" charset="0"/>
                <a:cs typeface="Times New Roman" panose="02020603050405020304" pitchFamily="18" charset="0"/>
              </a:rPr>
              <a:t>цьому</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опалювальному</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сезоні</a:t>
            </a:r>
            <a:r>
              <a:rPr lang="ru-RU" sz="2400" dirty="0">
                <a:solidFill>
                  <a:srgbClr val="1D1D1B"/>
                </a:solidFill>
                <a:effectLst/>
                <a:ea typeface="Times New Roman" panose="02020603050405020304" pitchFamily="18" charset="0"/>
                <a:cs typeface="Times New Roman" panose="02020603050405020304" pitchFamily="18" charset="0"/>
              </a:rPr>
              <a:t>», — </a:t>
            </a:r>
            <a:r>
              <a:rPr lang="ru-RU" sz="2400" dirty="0" err="1">
                <a:solidFill>
                  <a:srgbClr val="1D1D1B"/>
                </a:solidFill>
                <a:effectLst/>
                <a:ea typeface="Times New Roman" panose="02020603050405020304" pitchFamily="18" charset="0"/>
                <a:cs typeface="Times New Roman" panose="02020603050405020304" pitchFamily="18" charset="0"/>
              </a:rPr>
              <a:t>зазначив</a:t>
            </a:r>
            <a:r>
              <a:rPr lang="ru-RU" sz="2400" dirty="0">
                <a:solidFill>
                  <a:srgbClr val="1D1D1B"/>
                </a:solidFill>
                <a:effectLst/>
                <a:ea typeface="Times New Roman" panose="02020603050405020304" pitchFamily="18" charset="0"/>
                <a:cs typeface="Times New Roman" panose="02020603050405020304" pitchFamily="18" charset="0"/>
              </a:rPr>
              <a:t> </a:t>
            </a:r>
            <a:r>
              <a:rPr lang="ru-RU" sz="2400" dirty="0" err="1">
                <a:solidFill>
                  <a:srgbClr val="1D1D1B"/>
                </a:solidFill>
                <a:effectLst/>
                <a:ea typeface="Times New Roman" panose="02020603050405020304" pitchFamily="18" charset="0"/>
                <a:cs typeface="Times New Roman" panose="02020603050405020304" pitchFamily="18" charset="0"/>
              </a:rPr>
              <a:t>Прем’єр-міністр</a:t>
            </a:r>
            <a:r>
              <a:rPr lang="ru-RU" sz="2400" dirty="0">
                <a:solidFill>
                  <a:srgbClr val="1D1D1B"/>
                </a:solidFill>
                <a:effectLst/>
                <a:ea typeface="Times New Roman" panose="02020603050405020304" pitchFamily="18" charset="0"/>
                <a:cs typeface="Times New Roman" panose="02020603050405020304" pitchFamily="18" charset="0"/>
              </a:rPr>
              <a:t>.</a:t>
            </a:r>
            <a:endParaRPr lang="ru-RU" sz="2400" dirty="0">
              <a:effectLst/>
              <a:ea typeface="Calibri" panose="020F0502020204030204" pitchFamily="34" charset="0"/>
              <a:cs typeface="Times New Roman" panose="02020603050405020304" pitchFamily="18" charset="0"/>
            </a:endParaRPr>
          </a:p>
        </p:txBody>
      </p:sp>
      <p:sp>
        <p:nvSpPr>
          <p:cNvPr id="2" name="Заголовок 1">
            <a:extLst>
              <a:ext uri="{FF2B5EF4-FFF2-40B4-BE49-F238E27FC236}">
                <a16:creationId xmlns:a16="http://schemas.microsoft.com/office/drawing/2014/main" id="{3BD5F0D1-7A49-1215-7D14-82CB66469ADF}"/>
              </a:ext>
            </a:extLst>
          </p:cNvPr>
          <p:cNvSpPr>
            <a:spLocks noGrp="1"/>
          </p:cNvSpPr>
          <p:nvPr>
            <p:ph type="title"/>
          </p:nvPr>
        </p:nvSpPr>
        <p:spPr>
          <a:xfrm>
            <a:off x="838200" y="152401"/>
            <a:ext cx="10515600" cy="549275"/>
          </a:xfrm>
        </p:spPr>
        <p:txBody>
          <a:bodyPr>
            <a:normAutofit/>
          </a:bodyPr>
          <a:lstStyle/>
          <a:p>
            <a:pPr algn="ctr"/>
            <a:r>
              <a:rPr lang="uk-UA" sz="2800" b="1" dirty="0">
                <a:latin typeface="+mn-lt"/>
              </a:rPr>
              <a:t>Приклад державного контролю за МС в Україні</a:t>
            </a:r>
            <a:endParaRPr lang="ru-RU" sz="2800" b="1" dirty="0">
              <a:latin typeface="+mn-lt"/>
            </a:endParaRPr>
          </a:p>
        </p:txBody>
      </p:sp>
    </p:spTree>
    <p:extLst>
      <p:ext uri="{BB962C8B-B14F-4D97-AF65-F5344CB8AC3E}">
        <p14:creationId xmlns:p14="http://schemas.microsoft.com/office/powerpoint/2010/main" val="21272663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C0B5C3A-CC72-4F5E-A24B-432010EA80AB}"/>
              </a:ext>
            </a:extLst>
          </p:cNvPr>
          <p:cNvSpPr>
            <a:spLocks noGrp="1"/>
          </p:cNvSpPr>
          <p:nvPr>
            <p:ph idx="1"/>
          </p:nvPr>
        </p:nvSpPr>
        <p:spPr/>
        <p:txBody>
          <a:bodyPr>
            <a:normAutofit/>
          </a:bodyPr>
          <a:lstStyle/>
          <a:p>
            <a:pPr marL="0" indent="0" algn="ctr">
              <a:buNone/>
            </a:pPr>
            <a:r>
              <a:rPr lang="uk-UA" sz="3600" b="1" dirty="0">
                <a:latin typeface="+mn-lt"/>
              </a:rPr>
              <a:t>4. Теоретичні концепції та моделі місцевого самоврядування</a:t>
            </a:r>
            <a:endParaRPr lang="ru-RU" sz="3600" dirty="0"/>
          </a:p>
        </p:txBody>
      </p:sp>
    </p:spTree>
    <p:extLst>
      <p:ext uri="{BB962C8B-B14F-4D97-AF65-F5344CB8AC3E}">
        <p14:creationId xmlns:p14="http://schemas.microsoft.com/office/powerpoint/2010/main" val="15172656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5E8DB51-1107-4DCE-8E7D-D8541ADE15DA}"/>
              </a:ext>
            </a:extLst>
          </p:cNvPr>
          <p:cNvSpPr>
            <a:spLocks noGrp="1"/>
          </p:cNvSpPr>
          <p:nvPr>
            <p:ph idx="1"/>
          </p:nvPr>
        </p:nvSpPr>
        <p:spPr>
          <a:xfrm>
            <a:off x="95250" y="202020"/>
            <a:ext cx="11972925" cy="6475006"/>
          </a:xfrm>
        </p:spPr>
        <p:txBody>
          <a:bodyPr>
            <a:normAutofit lnSpcReduction="10000"/>
          </a:bodyPr>
          <a:lstStyle/>
          <a:p>
            <a:pPr marL="0" indent="0" algn="ctr">
              <a:spcBef>
                <a:spcPts val="0"/>
              </a:spcBef>
              <a:buNone/>
            </a:pPr>
            <a:r>
              <a:rPr lang="uk-UA" sz="2600" b="1" dirty="0">
                <a:effectLst/>
                <a:ea typeface="Calibri" panose="020F0502020204030204" pitchFamily="34" charset="0"/>
                <a:cs typeface="Times New Roman" panose="02020603050405020304" pitchFamily="18" charset="0"/>
              </a:rPr>
              <a:t>Концепції:</a:t>
            </a:r>
          </a:p>
          <a:p>
            <a:pPr marL="0" indent="0" algn="ctr">
              <a:spcBef>
                <a:spcPts val="0"/>
              </a:spcBef>
              <a:buNone/>
            </a:pPr>
            <a:r>
              <a:rPr lang="uk-UA" sz="2600" dirty="0">
                <a:effectLst/>
                <a:ea typeface="Calibri" panose="020F0502020204030204" pitchFamily="34" charset="0"/>
                <a:cs typeface="Times New Roman" panose="02020603050405020304" pitchFamily="18" charset="0"/>
              </a:rPr>
              <a:t>- державницька</a:t>
            </a:r>
          </a:p>
          <a:p>
            <a:pPr algn="ctr">
              <a:spcBef>
                <a:spcPts val="0"/>
              </a:spcBef>
              <a:buFontTx/>
              <a:buChar char="-"/>
            </a:pPr>
            <a:r>
              <a:rPr lang="uk-UA" sz="2600" dirty="0">
                <a:effectLst/>
                <a:ea typeface="Calibri" panose="020F0502020204030204" pitchFamily="34" charset="0"/>
                <a:cs typeface="Times New Roman" panose="02020603050405020304" pitchFamily="18" charset="0"/>
              </a:rPr>
              <a:t>теорія вільної громади (</a:t>
            </a:r>
            <a:r>
              <a:rPr lang="uk-UA" sz="2600" dirty="0" err="1">
                <a:effectLst/>
                <a:ea typeface="Calibri" panose="020F0502020204030204" pitchFamily="34" charset="0"/>
                <a:cs typeface="Times New Roman" panose="02020603050405020304" pitchFamily="18" charset="0"/>
              </a:rPr>
              <a:t>громадівська</a:t>
            </a:r>
            <a:r>
              <a:rPr lang="uk-UA" sz="2600" dirty="0">
                <a:effectLst/>
                <a:ea typeface="Calibri" panose="020F0502020204030204" pitchFamily="34" charset="0"/>
                <a:cs typeface="Times New Roman" panose="02020603050405020304" pitchFamily="18" charset="0"/>
              </a:rPr>
              <a:t>)</a:t>
            </a:r>
          </a:p>
          <a:p>
            <a:pPr algn="ctr">
              <a:spcBef>
                <a:spcPts val="0"/>
              </a:spcBef>
              <a:buFontTx/>
              <a:buChar char="-"/>
            </a:pPr>
            <a:r>
              <a:rPr lang="uk-UA" sz="2600" dirty="0">
                <a:ea typeface="Calibri" panose="020F0502020204030204" pitchFamily="34" charset="0"/>
                <a:cs typeface="Times New Roman" panose="02020603050405020304" pitchFamily="18" charset="0"/>
              </a:rPr>
              <a:t>господарська</a:t>
            </a:r>
          </a:p>
          <a:p>
            <a:pPr algn="ctr">
              <a:spcBef>
                <a:spcPts val="0"/>
              </a:spcBef>
              <a:buFontTx/>
              <a:buChar char="-"/>
            </a:pPr>
            <a:r>
              <a:rPr lang="uk-UA" sz="2600" dirty="0">
                <a:effectLst/>
                <a:ea typeface="Calibri" panose="020F0502020204030204" pitchFamily="34" charset="0"/>
                <a:cs typeface="Times New Roman" panose="02020603050405020304" pitchFamily="18" charset="0"/>
              </a:rPr>
              <a:t>концепція муніципального дуалізму тощо.</a:t>
            </a:r>
          </a:p>
          <a:p>
            <a:pPr marL="0" indent="0" algn="ctr">
              <a:lnSpc>
                <a:spcPct val="110000"/>
              </a:lnSpc>
              <a:spcBef>
                <a:spcPts val="0"/>
              </a:spcBef>
              <a:buNone/>
            </a:pP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ru-RU" sz="2400" dirty="0" err="1"/>
              <a:t>Згідно</a:t>
            </a:r>
            <a:r>
              <a:rPr lang="ru-RU" sz="2400" dirty="0"/>
              <a:t> з </a:t>
            </a:r>
            <a:r>
              <a:rPr lang="ru-RU" sz="2400" b="1" dirty="0" err="1"/>
              <a:t>теорією</a:t>
            </a:r>
            <a:r>
              <a:rPr lang="ru-RU" sz="2400" b="1" dirty="0"/>
              <a:t> </a:t>
            </a:r>
            <a:r>
              <a:rPr lang="ru-RU" sz="2400" b="1" dirty="0" err="1"/>
              <a:t>вільної</a:t>
            </a:r>
            <a:r>
              <a:rPr lang="ru-RU" sz="2400" b="1" dirty="0"/>
              <a:t> </a:t>
            </a:r>
            <a:r>
              <a:rPr lang="ru-RU" sz="2400" b="1" dirty="0" err="1"/>
              <a:t>громади</a:t>
            </a:r>
            <a:r>
              <a:rPr lang="ru-RU" sz="2400" dirty="0"/>
              <a:t>, </a:t>
            </a:r>
            <a:r>
              <a:rPr lang="ru-RU" sz="2400" dirty="0" err="1"/>
              <a:t>джерелом</a:t>
            </a:r>
            <a:r>
              <a:rPr lang="ru-RU" sz="2400" dirty="0"/>
              <a:t> </a:t>
            </a:r>
            <a:r>
              <a:rPr lang="ru-RU" sz="2400" dirty="0" err="1"/>
              <a:t>такої</a:t>
            </a:r>
            <a:r>
              <a:rPr lang="ru-RU" sz="2400" dirty="0"/>
              <a:t> </a:t>
            </a:r>
            <a:r>
              <a:rPr lang="ru-RU" sz="2400" dirty="0" err="1"/>
              <a:t>публічної</a:t>
            </a:r>
            <a:r>
              <a:rPr lang="ru-RU" sz="2400" dirty="0"/>
              <a:t> </a:t>
            </a:r>
            <a:r>
              <a:rPr lang="ru-RU" sz="2400" dirty="0" err="1"/>
              <a:t>влади</a:t>
            </a:r>
            <a:r>
              <a:rPr lang="ru-RU" sz="2400" dirty="0"/>
              <a:t> як МС є </a:t>
            </a:r>
            <a:r>
              <a:rPr lang="ru-RU" sz="2400" dirty="0" err="1"/>
              <a:t>громади</a:t>
            </a:r>
            <a:r>
              <a:rPr lang="ru-RU" sz="2400" dirty="0"/>
              <a:t>. Громада </a:t>
            </a:r>
            <a:r>
              <a:rPr lang="ru-RU" sz="2400" dirty="0" err="1"/>
              <a:t>має</a:t>
            </a:r>
            <a:r>
              <a:rPr lang="ru-RU" sz="2400" dirty="0"/>
              <a:t> право на </a:t>
            </a:r>
            <a:r>
              <a:rPr lang="ru-RU" sz="2400" dirty="0" err="1"/>
              <a:t>самостійне</a:t>
            </a:r>
            <a:r>
              <a:rPr lang="ru-RU" sz="2400" dirty="0"/>
              <a:t> та </a:t>
            </a:r>
            <a:r>
              <a:rPr lang="ru-RU" sz="2400" dirty="0" err="1"/>
              <a:t>незалежне</a:t>
            </a:r>
            <a:r>
              <a:rPr lang="ru-RU" sz="2400" dirty="0"/>
              <a:t> </a:t>
            </a:r>
            <a:r>
              <a:rPr lang="ru-RU" sz="2400" dirty="0" err="1"/>
              <a:t>існування</a:t>
            </a:r>
            <a:r>
              <a:rPr lang="ru-RU" sz="2400" dirty="0"/>
              <a:t> </a:t>
            </a:r>
            <a:r>
              <a:rPr lang="ru-RU" sz="2400" dirty="0" err="1"/>
              <a:t>від</a:t>
            </a:r>
            <a:r>
              <a:rPr lang="ru-RU" sz="2400" dirty="0"/>
              <a:t> </a:t>
            </a:r>
            <a:r>
              <a:rPr lang="ru-RU" sz="2400" dirty="0" err="1"/>
              <a:t>центральної</a:t>
            </a:r>
            <a:r>
              <a:rPr lang="ru-RU" sz="2400" dirty="0"/>
              <a:t> </a:t>
            </a:r>
            <a:r>
              <a:rPr lang="ru-RU" sz="2400" dirty="0" err="1"/>
              <a:t>влади</a:t>
            </a:r>
            <a:r>
              <a:rPr lang="ru-RU" sz="2400" dirty="0"/>
              <a:t>, </a:t>
            </a:r>
            <a:r>
              <a:rPr lang="ru-RU" sz="2400" dirty="0" err="1"/>
              <a:t>причому</a:t>
            </a:r>
            <a:r>
              <a:rPr lang="ru-RU" sz="2400" dirty="0"/>
              <a:t> держава </a:t>
            </a:r>
            <a:r>
              <a:rPr lang="ru-RU" sz="2400" dirty="0" err="1"/>
              <a:t>лише</a:t>
            </a:r>
            <a:r>
              <a:rPr lang="ru-RU" sz="2400" dirty="0"/>
              <a:t> </a:t>
            </a:r>
            <a:r>
              <a:rPr lang="ru-RU" sz="2400" dirty="0" err="1"/>
              <a:t>визнає</a:t>
            </a:r>
            <a:r>
              <a:rPr lang="ru-RU" sz="2400" dirty="0"/>
              <a:t> громаду. </a:t>
            </a:r>
            <a:r>
              <a:rPr lang="ru-RU" sz="2400" dirty="0" err="1"/>
              <a:t>Варіант</a:t>
            </a:r>
            <a:r>
              <a:rPr lang="ru-RU" sz="2400" dirty="0"/>
              <a:t> </a:t>
            </a:r>
            <a:r>
              <a:rPr lang="ru-RU" sz="2400" dirty="0" err="1"/>
              <a:t>громадівської</a:t>
            </a:r>
            <a:r>
              <a:rPr lang="ru-RU" sz="2400" dirty="0"/>
              <a:t> </a:t>
            </a:r>
            <a:r>
              <a:rPr lang="ru-RU" sz="2400" dirty="0" err="1"/>
              <a:t>теорії</a:t>
            </a:r>
            <a:r>
              <a:rPr lang="ru-RU" sz="2400" dirty="0"/>
              <a:t> – </a:t>
            </a:r>
            <a:r>
              <a:rPr lang="ru-RU" sz="2400" b="1" dirty="0" err="1"/>
              <a:t>господарська</a:t>
            </a:r>
            <a:r>
              <a:rPr lang="ru-RU" sz="2400" dirty="0"/>
              <a:t>.</a:t>
            </a:r>
            <a:endParaRPr lang="en-US" sz="2400" dirty="0"/>
          </a:p>
          <a:p>
            <a:pPr marL="0" indent="0">
              <a:buNone/>
            </a:pPr>
            <a:r>
              <a:rPr lang="ru-RU" sz="2400" b="1" dirty="0" err="1"/>
              <a:t>Державницька</a:t>
            </a:r>
            <a:r>
              <a:rPr lang="ru-RU" sz="2400" dirty="0"/>
              <a:t> </a:t>
            </a:r>
            <a:r>
              <a:rPr lang="ru-RU" sz="2400" dirty="0" err="1"/>
              <a:t>теорія</a:t>
            </a:r>
            <a:r>
              <a:rPr lang="ru-RU" sz="2400" dirty="0"/>
              <a:t> </a:t>
            </a:r>
            <a:r>
              <a:rPr lang="ru-RU" sz="2400" dirty="0" err="1"/>
              <a:t>виходить</a:t>
            </a:r>
            <a:r>
              <a:rPr lang="ru-RU" sz="2400" dirty="0"/>
              <a:t> з того, </a:t>
            </a:r>
            <a:r>
              <a:rPr lang="ru-RU" sz="2400" dirty="0" err="1"/>
              <a:t>що</a:t>
            </a:r>
            <a:r>
              <a:rPr lang="ru-RU" sz="2400" dirty="0"/>
              <a:t> </a:t>
            </a:r>
            <a:r>
              <a:rPr lang="ru-RU" sz="2400" dirty="0" err="1"/>
              <a:t>джерелом</a:t>
            </a:r>
            <a:r>
              <a:rPr lang="ru-RU" sz="2400" dirty="0"/>
              <a:t> </a:t>
            </a:r>
            <a:r>
              <a:rPr lang="ru-RU" sz="2400" dirty="0" err="1"/>
              <a:t>усієї</a:t>
            </a:r>
            <a:r>
              <a:rPr lang="ru-RU" sz="2400" dirty="0"/>
              <a:t> </a:t>
            </a:r>
            <a:r>
              <a:rPr lang="ru-RU" sz="2400" dirty="0" err="1"/>
              <a:t>влади</a:t>
            </a:r>
            <a:r>
              <a:rPr lang="ru-RU" sz="2400" dirty="0"/>
              <a:t> в </a:t>
            </a:r>
            <a:r>
              <a:rPr lang="ru-RU" sz="2400" dirty="0" err="1"/>
              <a:t>державі</a:t>
            </a:r>
            <a:r>
              <a:rPr lang="ru-RU" sz="2400" dirty="0"/>
              <a:t> є народ, тому МС – </a:t>
            </a:r>
            <a:r>
              <a:rPr lang="ru-RU" sz="2400" dirty="0" err="1"/>
              <a:t>це</a:t>
            </a:r>
            <a:r>
              <a:rPr lang="ru-RU" sz="2400" dirty="0"/>
              <a:t> </a:t>
            </a:r>
            <a:r>
              <a:rPr lang="ru-RU" sz="2400" dirty="0" err="1"/>
              <a:t>особлива</a:t>
            </a:r>
            <a:r>
              <a:rPr lang="ru-RU" sz="2400" dirty="0"/>
              <a:t> </a:t>
            </a:r>
            <a:r>
              <a:rPr lang="ru-RU" sz="2400" dirty="0" err="1"/>
              <a:t>організація</a:t>
            </a:r>
            <a:r>
              <a:rPr lang="ru-RU" sz="2400" dirty="0"/>
              <a:t> </a:t>
            </a:r>
            <a:r>
              <a:rPr lang="ru-RU" sz="2400" dirty="0" err="1"/>
              <a:t>державної</a:t>
            </a:r>
            <a:r>
              <a:rPr lang="ru-RU" sz="2400" dirty="0"/>
              <a:t> </a:t>
            </a:r>
            <a:r>
              <a:rPr lang="ru-RU" sz="2400" dirty="0" err="1"/>
              <a:t>влади</a:t>
            </a:r>
            <a:r>
              <a:rPr lang="ru-RU" sz="2400" dirty="0"/>
              <a:t> на </a:t>
            </a:r>
            <a:r>
              <a:rPr lang="ru-RU" sz="2400" dirty="0" err="1"/>
              <a:t>місцях</a:t>
            </a:r>
            <a:r>
              <a:rPr lang="ru-RU" sz="2400" dirty="0"/>
              <a:t>. </a:t>
            </a:r>
            <a:r>
              <a:rPr lang="ru-RU" sz="2400" dirty="0" err="1"/>
              <a:t>Однак</a:t>
            </a:r>
            <a:r>
              <a:rPr lang="ru-RU" sz="2400" dirty="0"/>
              <a:t>, на </a:t>
            </a:r>
            <a:r>
              <a:rPr lang="ru-RU" sz="2400" dirty="0" err="1"/>
              <a:t>відміну</a:t>
            </a:r>
            <a:r>
              <a:rPr lang="ru-RU" sz="2400" dirty="0"/>
              <a:t> </a:t>
            </a:r>
            <a:r>
              <a:rPr lang="ru-RU" sz="2400" dirty="0" err="1"/>
              <a:t>від</a:t>
            </a:r>
            <a:r>
              <a:rPr lang="ru-RU" sz="2400" dirty="0"/>
              <a:t> центрального державного </a:t>
            </a:r>
            <a:r>
              <a:rPr lang="ru-RU" sz="2400" dirty="0" err="1"/>
              <a:t>управління</a:t>
            </a:r>
            <a:r>
              <a:rPr lang="ru-RU" sz="2400" dirty="0"/>
              <a:t>, </a:t>
            </a:r>
            <a:r>
              <a:rPr lang="ru-RU" sz="2400" dirty="0" err="1"/>
              <a:t>місцеве</a:t>
            </a:r>
            <a:r>
              <a:rPr lang="ru-RU" sz="2400" dirty="0"/>
              <a:t> </a:t>
            </a:r>
            <a:r>
              <a:rPr lang="ru-RU" sz="2400" dirty="0" err="1"/>
              <a:t>самоврядування</a:t>
            </a:r>
            <a:r>
              <a:rPr lang="ru-RU" sz="2400" dirty="0"/>
              <a:t> </a:t>
            </a:r>
            <a:r>
              <a:rPr lang="ru-RU" sz="2400" dirty="0" err="1"/>
              <a:t>здійснюється</a:t>
            </a:r>
            <a:r>
              <a:rPr lang="ru-RU" sz="2400" dirty="0"/>
              <a:t> не </a:t>
            </a:r>
            <a:r>
              <a:rPr lang="ru-RU" sz="2400" dirty="0" err="1"/>
              <a:t>урядовими</a:t>
            </a:r>
            <a:r>
              <a:rPr lang="ru-RU" sz="2400" dirty="0"/>
              <a:t> чиновниками, а особами, </a:t>
            </a:r>
            <a:r>
              <a:rPr lang="ru-RU" sz="2400" dirty="0" err="1"/>
              <a:t>які</a:t>
            </a:r>
            <a:r>
              <a:rPr lang="ru-RU" sz="2400" dirty="0"/>
              <a:t> </a:t>
            </a:r>
            <a:r>
              <a:rPr lang="ru-RU" sz="2400" dirty="0" err="1"/>
              <a:t>представляють</a:t>
            </a:r>
            <a:r>
              <a:rPr lang="ru-RU" sz="2400" dirty="0"/>
              <a:t> </a:t>
            </a:r>
            <a:r>
              <a:rPr lang="ru-RU" sz="2400" dirty="0" err="1"/>
              <a:t>інтереси</a:t>
            </a:r>
            <a:r>
              <a:rPr lang="ru-RU" sz="2400" dirty="0"/>
              <a:t> </a:t>
            </a:r>
            <a:r>
              <a:rPr lang="ru-RU" sz="2400" dirty="0" err="1"/>
              <a:t>місцевих</a:t>
            </a:r>
            <a:r>
              <a:rPr lang="ru-RU" sz="2400" dirty="0"/>
              <a:t> </a:t>
            </a:r>
            <a:r>
              <a:rPr lang="ru-RU" sz="2400" dirty="0" err="1"/>
              <a:t>спільнот</a:t>
            </a:r>
            <a:r>
              <a:rPr lang="ru-RU" sz="2400" dirty="0"/>
              <a:t> (</a:t>
            </a:r>
            <a:r>
              <a:rPr lang="ru-RU" sz="2400" dirty="0" err="1"/>
              <a:t>децентралізація</a:t>
            </a:r>
            <a:r>
              <a:rPr lang="ru-RU" sz="2400" dirty="0"/>
              <a:t>). </a:t>
            </a:r>
          </a:p>
          <a:p>
            <a:pPr marL="0" indent="0">
              <a:buNone/>
            </a:pPr>
            <a:r>
              <a:rPr lang="ru-RU" sz="2400" dirty="0" err="1"/>
              <a:t>Концепція</a:t>
            </a:r>
            <a:r>
              <a:rPr lang="ru-RU" sz="2400" dirty="0"/>
              <a:t> </a:t>
            </a:r>
            <a:r>
              <a:rPr lang="ru-RU" sz="2400" b="1" dirty="0" err="1"/>
              <a:t>муніципального</a:t>
            </a:r>
            <a:r>
              <a:rPr lang="ru-RU" sz="2400" b="1" dirty="0"/>
              <a:t> </a:t>
            </a:r>
            <a:r>
              <a:rPr lang="ru-RU" sz="2400" b="1" dirty="0" err="1"/>
              <a:t>дуалізму</a:t>
            </a:r>
            <a:r>
              <a:rPr lang="ru-RU" sz="2400" b="1" dirty="0"/>
              <a:t> </a:t>
            </a:r>
            <a:r>
              <a:rPr lang="ru-RU" sz="2400" dirty="0" err="1"/>
              <a:t>поєднує</a:t>
            </a:r>
            <a:r>
              <a:rPr lang="ru-RU" sz="2400" dirty="0"/>
              <a:t> </a:t>
            </a:r>
            <a:r>
              <a:rPr lang="ru-RU" sz="2400" dirty="0" err="1"/>
              <a:t>громадівську</a:t>
            </a:r>
            <a:r>
              <a:rPr lang="ru-RU" sz="2400" dirty="0"/>
              <a:t> та </a:t>
            </a:r>
            <a:r>
              <a:rPr lang="ru-RU" sz="2400" dirty="0" err="1"/>
              <a:t>державницьку</a:t>
            </a:r>
            <a:r>
              <a:rPr lang="ru-RU" sz="2400" dirty="0"/>
              <a:t>. МС є </a:t>
            </a:r>
            <a:r>
              <a:rPr lang="ru-RU" sz="2400" dirty="0" err="1"/>
              <a:t>суверенним</a:t>
            </a:r>
            <a:r>
              <a:rPr lang="ru-RU" sz="2400" dirty="0"/>
              <a:t> у </a:t>
            </a:r>
            <a:r>
              <a:rPr lang="ru-RU" sz="2400" dirty="0" err="1"/>
              <a:t>вирішенні</a:t>
            </a:r>
            <a:r>
              <a:rPr lang="ru-RU" sz="2400" dirty="0"/>
              <a:t> </a:t>
            </a:r>
            <a:r>
              <a:rPr lang="ru-RU" sz="2400" dirty="0" err="1"/>
              <a:t>питань</a:t>
            </a:r>
            <a:r>
              <a:rPr lang="ru-RU" sz="2400" dirty="0"/>
              <a:t> </a:t>
            </a:r>
            <a:r>
              <a:rPr lang="ru-RU" sz="2400" dirty="0" err="1"/>
              <a:t>місцевого</a:t>
            </a:r>
            <a:r>
              <a:rPr lang="ru-RU" sz="2400" dirty="0"/>
              <a:t> </a:t>
            </a:r>
            <a:r>
              <a:rPr lang="ru-RU" sz="2400" dirty="0" err="1"/>
              <a:t>значення</a:t>
            </a:r>
            <a:r>
              <a:rPr lang="ru-RU" sz="2400" dirty="0"/>
              <a:t>, а, </a:t>
            </a:r>
            <a:r>
              <a:rPr lang="ru-RU" sz="2400" dirty="0" err="1"/>
              <a:t>беручи</a:t>
            </a:r>
            <a:r>
              <a:rPr lang="ru-RU" sz="2400" dirty="0"/>
              <a:t> участь у </a:t>
            </a:r>
            <a:r>
              <a:rPr lang="ru-RU" sz="2400" dirty="0" err="1"/>
              <a:t>реалізації</a:t>
            </a:r>
            <a:r>
              <a:rPr lang="ru-RU" sz="2400" dirty="0"/>
              <a:t> </a:t>
            </a:r>
            <a:r>
              <a:rPr lang="ru-RU" sz="2400" dirty="0" err="1"/>
              <a:t>державної</a:t>
            </a:r>
            <a:r>
              <a:rPr lang="ru-RU" sz="2400" dirty="0"/>
              <a:t> </a:t>
            </a:r>
            <a:r>
              <a:rPr lang="ru-RU" sz="2400" dirty="0" err="1"/>
              <a:t>політики</a:t>
            </a:r>
            <a:r>
              <a:rPr lang="ru-RU" sz="2400" dirty="0"/>
              <a:t>, </a:t>
            </a:r>
            <a:r>
              <a:rPr lang="ru-RU" sz="2400" dirty="0" err="1"/>
              <a:t>воно</a:t>
            </a:r>
            <a:r>
              <a:rPr lang="ru-RU" sz="2400" dirty="0"/>
              <a:t> є </a:t>
            </a:r>
            <a:r>
              <a:rPr lang="ru-RU" sz="2400" dirty="0" err="1"/>
              <a:t>складовою</a:t>
            </a:r>
            <a:r>
              <a:rPr lang="ru-RU" sz="2400" dirty="0"/>
              <a:t> ланкою державно-</a:t>
            </a:r>
            <a:r>
              <a:rPr lang="ru-RU" sz="2400" dirty="0" err="1"/>
              <a:t>владного</a:t>
            </a:r>
            <a:r>
              <a:rPr lang="ru-RU" sz="2400" dirty="0"/>
              <a:t> </a:t>
            </a:r>
            <a:r>
              <a:rPr lang="ru-RU" sz="2400" dirty="0" err="1"/>
              <a:t>механізму</a:t>
            </a:r>
            <a:r>
              <a:rPr lang="ru-RU" sz="2400" dirty="0"/>
              <a:t>. У </a:t>
            </a:r>
            <a:r>
              <a:rPr lang="ru-RU" sz="2400" dirty="0" err="1"/>
              <a:t>зв’язку</a:t>
            </a:r>
            <a:r>
              <a:rPr lang="ru-RU" sz="2400" dirty="0"/>
              <a:t> з </a:t>
            </a:r>
            <a:r>
              <a:rPr lang="ru-RU" sz="2400" dirty="0" err="1"/>
              <a:t>цим</a:t>
            </a:r>
            <a:r>
              <a:rPr lang="ru-RU" sz="2400" dirty="0"/>
              <a:t> </a:t>
            </a:r>
            <a:r>
              <a:rPr lang="ru-RU" sz="2400" dirty="0" err="1"/>
              <a:t>ті</a:t>
            </a:r>
            <a:r>
              <a:rPr lang="ru-RU" sz="2400" dirty="0"/>
              <a:t> </a:t>
            </a:r>
            <a:r>
              <a:rPr lang="ru-RU" sz="2400" dirty="0" err="1"/>
              <a:t>справи</a:t>
            </a:r>
            <a:r>
              <a:rPr lang="ru-RU" sz="2400" dirty="0"/>
              <a:t>, </a:t>
            </a:r>
            <a:r>
              <a:rPr lang="ru-RU" sz="2400" dirty="0" err="1"/>
              <a:t>які</a:t>
            </a:r>
            <a:r>
              <a:rPr lang="ru-RU" sz="2400" dirty="0"/>
              <a:t> доводиться </a:t>
            </a:r>
            <a:r>
              <a:rPr lang="ru-RU" sz="2400" dirty="0" err="1"/>
              <a:t>виконувати</a:t>
            </a:r>
            <a:r>
              <a:rPr lang="ru-RU" sz="2400" dirty="0"/>
              <a:t> органам </a:t>
            </a:r>
            <a:r>
              <a:rPr lang="ru-RU" sz="2400" dirty="0" err="1"/>
              <a:t>місцевого</a:t>
            </a:r>
            <a:r>
              <a:rPr lang="ru-RU" sz="2400" dirty="0"/>
              <a:t> </a:t>
            </a:r>
            <a:r>
              <a:rPr lang="ru-RU" sz="2400" dirty="0" err="1"/>
              <a:t>самоврядування</a:t>
            </a:r>
            <a:r>
              <a:rPr lang="ru-RU" sz="2400" dirty="0"/>
              <a:t>, </a:t>
            </a:r>
            <a:r>
              <a:rPr lang="ru-RU" sz="2400" dirty="0" err="1"/>
              <a:t>поділяються</a:t>
            </a:r>
            <a:r>
              <a:rPr lang="ru-RU" sz="2400" dirty="0"/>
              <a:t> на </a:t>
            </a:r>
            <a:r>
              <a:rPr lang="ru-RU" sz="2400" dirty="0" err="1"/>
              <a:t>власні</a:t>
            </a:r>
            <a:r>
              <a:rPr lang="ru-RU" sz="2400" dirty="0"/>
              <a:t> та </a:t>
            </a:r>
            <a:r>
              <a:rPr lang="ru-RU" sz="2400" dirty="0" err="1"/>
              <a:t>делеговані</a:t>
            </a:r>
            <a:r>
              <a:rPr lang="ru-RU" sz="2400" dirty="0"/>
              <a:t> державою. </a:t>
            </a:r>
          </a:p>
          <a:p>
            <a:pPr marL="0" indent="0">
              <a:buNone/>
            </a:pPr>
            <a:endParaRPr lang="ru-RU" sz="2600" dirty="0"/>
          </a:p>
        </p:txBody>
      </p:sp>
    </p:spTree>
    <p:extLst>
      <p:ext uri="{BB962C8B-B14F-4D97-AF65-F5344CB8AC3E}">
        <p14:creationId xmlns:p14="http://schemas.microsoft.com/office/powerpoint/2010/main" val="29810258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BDC8793-390D-47BB-9592-31B761A2FA35}"/>
              </a:ext>
            </a:extLst>
          </p:cNvPr>
          <p:cNvSpPr>
            <a:spLocks noGrp="1"/>
          </p:cNvSpPr>
          <p:nvPr>
            <p:ph idx="1"/>
          </p:nvPr>
        </p:nvSpPr>
        <p:spPr>
          <a:xfrm>
            <a:off x="276225" y="266700"/>
            <a:ext cx="11725275" cy="6505575"/>
          </a:xfrm>
        </p:spPr>
        <p:txBody>
          <a:bodyPr>
            <a:noAutofit/>
          </a:bodyPr>
          <a:lstStyle/>
          <a:p>
            <a:pPr marL="0" indent="0">
              <a:lnSpc>
                <a:spcPct val="80000"/>
              </a:lnSpc>
              <a:spcBef>
                <a:spcPts val="600"/>
              </a:spcBef>
              <a:buNone/>
            </a:pPr>
            <a:r>
              <a:rPr lang="ru-RU" sz="2400" b="0" i="0" dirty="0" err="1">
                <a:solidFill>
                  <a:srgbClr val="000000"/>
                </a:solidFill>
                <a:effectLst/>
              </a:rPr>
              <a:t>З'явилися</a:t>
            </a:r>
            <a:r>
              <a:rPr lang="ru-RU" sz="2400" b="0" i="0" dirty="0">
                <a:solidFill>
                  <a:srgbClr val="000000"/>
                </a:solidFill>
                <a:effectLst/>
              </a:rPr>
              <a:t> </a:t>
            </a:r>
            <a:r>
              <a:rPr lang="ru-RU" sz="2400" b="0" i="0" dirty="0" err="1">
                <a:solidFill>
                  <a:srgbClr val="000000"/>
                </a:solidFill>
                <a:effectLst/>
              </a:rPr>
              <a:t>муніципальні</a:t>
            </a:r>
            <a:r>
              <a:rPr lang="ru-RU" sz="2400" b="0" i="0" dirty="0">
                <a:solidFill>
                  <a:srgbClr val="000000"/>
                </a:solidFill>
                <a:effectLst/>
              </a:rPr>
              <a:t> </a:t>
            </a:r>
            <a:r>
              <a:rPr lang="ru-RU" sz="2400" b="0" i="0" dirty="0" err="1">
                <a:solidFill>
                  <a:srgbClr val="000000"/>
                </a:solidFill>
                <a:effectLst/>
              </a:rPr>
              <a:t>концепції</a:t>
            </a:r>
            <a:r>
              <a:rPr lang="ru-RU" sz="2400" b="0" i="0" dirty="0">
                <a:solidFill>
                  <a:srgbClr val="000000"/>
                </a:solidFill>
                <a:effectLst/>
              </a:rPr>
              <a:t>, </a:t>
            </a:r>
            <a:r>
              <a:rPr lang="ru-RU" sz="2400" b="0" i="0" dirty="0" err="1">
                <a:solidFill>
                  <a:srgbClr val="000000"/>
                </a:solidFill>
                <a:effectLst/>
              </a:rPr>
              <a:t>пов'язані</a:t>
            </a:r>
            <a:r>
              <a:rPr lang="ru-RU" sz="2400" b="0" i="0" dirty="0">
                <a:solidFill>
                  <a:srgbClr val="000000"/>
                </a:solidFill>
                <a:effectLst/>
              </a:rPr>
              <a:t> з </a:t>
            </a:r>
            <a:r>
              <a:rPr lang="ru-RU" sz="2400" b="1" i="0" dirty="0" err="1">
                <a:solidFill>
                  <a:srgbClr val="000000"/>
                </a:solidFill>
                <a:effectLst/>
              </a:rPr>
              <a:t>теорією</a:t>
            </a:r>
            <a:r>
              <a:rPr lang="ru-RU" sz="2400" b="1" i="0" dirty="0">
                <a:solidFill>
                  <a:srgbClr val="000000"/>
                </a:solidFill>
                <a:effectLst/>
              </a:rPr>
              <a:t> </a:t>
            </a:r>
            <a:r>
              <a:rPr lang="ru-RU" sz="2400" b="1" i="0" dirty="0" err="1">
                <a:solidFill>
                  <a:srgbClr val="000000"/>
                </a:solidFill>
                <a:effectLst/>
              </a:rPr>
              <a:t>держави</a:t>
            </a:r>
            <a:r>
              <a:rPr lang="ru-RU" sz="2400" b="1" i="0" dirty="0">
                <a:solidFill>
                  <a:srgbClr val="000000"/>
                </a:solidFill>
                <a:effectLst/>
              </a:rPr>
              <a:t> </a:t>
            </a:r>
            <a:r>
              <a:rPr lang="ru-RU" sz="2400" b="1" i="0" dirty="0" err="1">
                <a:solidFill>
                  <a:srgbClr val="000000"/>
                </a:solidFill>
                <a:effectLst/>
              </a:rPr>
              <a:t>загального</a:t>
            </a:r>
            <a:r>
              <a:rPr lang="ru-RU" sz="2400" b="1" i="0" dirty="0">
                <a:solidFill>
                  <a:srgbClr val="000000"/>
                </a:solidFill>
                <a:effectLst/>
              </a:rPr>
              <a:t> </a:t>
            </a:r>
            <a:r>
              <a:rPr lang="ru-RU" sz="2400" b="1" i="0" dirty="0" err="1">
                <a:solidFill>
                  <a:srgbClr val="000000"/>
                </a:solidFill>
                <a:effectLst/>
              </a:rPr>
              <a:t>благоденства</a:t>
            </a:r>
            <a:r>
              <a:rPr lang="ru-RU" sz="2400" b="0" i="0" dirty="0">
                <a:solidFill>
                  <a:srgbClr val="000000"/>
                </a:solidFill>
                <a:effectLst/>
              </a:rPr>
              <a:t>. </a:t>
            </a:r>
            <a:r>
              <a:rPr lang="ru-RU" sz="2400" i="0" dirty="0" err="1">
                <a:solidFill>
                  <a:srgbClr val="000000"/>
                </a:solidFill>
                <a:effectLst/>
              </a:rPr>
              <a:t>Муніципалітети</a:t>
            </a:r>
            <a:r>
              <a:rPr lang="ru-RU" sz="2400" i="0" dirty="0">
                <a:solidFill>
                  <a:srgbClr val="000000"/>
                </a:solidFill>
                <a:effectLst/>
              </a:rPr>
              <a:t> </a:t>
            </a:r>
            <a:r>
              <a:rPr lang="ru-RU" sz="2400" i="0" dirty="0" err="1">
                <a:solidFill>
                  <a:srgbClr val="000000"/>
                </a:solidFill>
                <a:effectLst/>
              </a:rPr>
              <a:t>оголошуються</a:t>
            </a:r>
            <a:r>
              <a:rPr lang="ru-RU" sz="2400" i="0" dirty="0">
                <a:solidFill>
                  <a:srgbClr val="000000"/>
                </a:solidFill>
                <a:effectLst/>
              </a:rPr>
              <a:t> </a:t>
            </a:r>
            <a:r>
              <a:rPr lang="ru-RU" sz="2400" i="0" dirty="0" err="1">
                <a:solidFill>
                  <a:srgbClr val="000000"/>
                </a:solidFill>
                <a:effectLst/>
              </a:rPr>
              <a:t>інструментом</a:t>
            </a:r>
            <a:r>
              <a:rPr lang="ru-RU" sz="2400" i="0" dirty="0">
                <a:solidFill>
                  <a:srgbClr val="000000"/>
                </a:solidFill>
                <a:effectLst/>
              </a:rPr>
              <a:t> </a:t>
            </a:r>
            <a:r>
              <a:rPr lang="ru-RU" sz="2400" i="0" dirty="0" err="1">
                <a:solidFill>
                  <a:srgbClr val="000000"/>
                </a:solidFill>
                <a:effectLst/>
              </a:rPr>
              <a:t>соціального</a:t>
            </a:r>
            <a:r>
              <a:rPr lang="ru-RU" sz="2400" i="0" dirty="0">
                <a:solidFill>
                  <a:srgbClr val="000000"/>
                </a:solidFill>
                <a:effectLst/>
              </a:rPr>
              <a:t> </a:t>
            </a:r>
            <a:r>
              <a:rPr lang="ru-RU" sz="2400" i="0" dirty="0" err="1">
                <a:solidFill>
                  <a:srgbClr val="000000"/>
                </a:solidFill>
                <a:effectLst/>
              </a:rPr>
              <a:t>обслуговування</a:t>
            </a:r>
            <a:r>
              <a:rPr lang="ru-RU" sz="2400" b="0" i="0" dirty="0">
                <a:solidFill>
                  <a:srgbClr val="000000"/>
                </a:solidFill>
                <a:effectLst/>
              </a:rPr>
              <a:t>, </a:t>
            </a:r>
            <a:r>
              <a:rPr lang="ru-RU" sz="2400" b="0" i="0" dirty="0" err="1">
                <a:solidFill>
                  <a:srgbClr val="000000"/>
                </a:solidFill>
                <a:effectLst/>
              </a:rPr>
              <a:t>що</a:t>
            </a:r>
            <a:r>
              <a:rPr lang="ru-RU" sz="2400" b="0" i="0" dirty="0">
                <a:solidFill>
                  <a:srgbClr val="000000"/>
                </a:solidFill>
                <a:effectLst/>
              </a:rPr>
              <a:t> </a:t>
            </a:r>
            <a:r>
              <a:rPr lang="ru-RU" sz="2400" b="0" i="0" dirty="0" err="1">
                <a:solidFill>
                  <a:srgbClr val="000000"/>
                </a:solidFill>
                <a:effectLst/>
              </a:rPr>
              <a:t>забезпечує</a:t>
            </a:r>
            <a:r>
              <a:rPr lang="ru-RU" sz="2400" b="0" i="0" dirty="0">
                <a:solidFill>
                  <a:srgbClr val="000000"/>
                </a:solidFill>
                <a:effectLst/>
              </a:rPr>
              <a:t> </a:t>
            </a:r>
            <a:r>
              <a:rPr lang="ru-RU" sz="2400" b="0" i="0" dirty="0" err="1">
                <a:solidFill>
                  <a:srgbClr val="000000"/>
                </a:solidFill>
                <a:effectLst/>
              </a:rPr>
              <a:t>інтереси</a:t>
            </a:r>
            <a:r>
              <a:rPr lang="ru-RU" sz="2400" b="0" i="0" dirty="0">
                <a:solidFill>
                  <a:srgbClr val="000000"/>
                </a:solidFill>
                <a:effectLst/>
              </a:rPr>
              <a:t> </a:t>
            </a:r>
            <a:r>
              <a:rPr lang="ru-RU" sz="2400" b="0" i="0" dirty="0" err="1">
                <a:solidFill>
                  <a:srgbClr val="000000"/>
                </a:solidFill>
                <a:effectLst/>
              </a:rPr>
              <a:t>всіх</a:t>
            </a:r>
            <a:r>
              <a:rPr lang="ru-RU" sz="2400" b="0" i="0" dirty="0">
                <a:solidFill>
                  <a:srgbClr val="000000"/>
                </a:solidFill>
                <a:effectLst/>
              </a:rPr>
              <a:t> </a:t>
            </a:r>
            <a:r>
              <a:rPr lang="ru-RU" sz="2400" b="0" i="0" dirty="0" err="1">
                <a:solidFill>
                  <a:srgbClr val="000000"/>
                </a:solidFill>
                <a:effectLst/>
              </a:rPr>
              <a:t>класів</a:t>
            </a:r>
            <a:r>
              <a:rPr lang="ru-RU" sz="2400" b="0" i="0" dirty="0">
                <a:solidFill>
                  <a:srgbClr val="000000"/>
                </a:solidFill>
                <a:effectLst/>
              </a:rPr>
              <a:t> і </a:t>
            </a:r>
            <a:r>
              <a:rPr lang="ru-RU" sz="2400" b="0" i="0" dirty="0" err="1">
                <a:solidFill>
                  <a:srgbClr val="000000"/>
                </a:solidFill>
                <a:effectLst/>
              </a:rPr>
              <a:t>верств</a:t>
            </a:r>
            <a:r>
              <a:rPr lang="ru-RU" sz="2400" b="0" i="0" dirty="0">
                <a:solidFill>
                  <a:srgbClr val="000000"/>
                </a:solidFill>
                <a:effectLst/>
              </a:rPr>
              <a:t>. </a:t>
            </a:r>
            <a:r>
              <a:rPr lang="ru-RU" sz="2400" b="0" i="0" dirty="0" err="1">
                <a:solidFill>
                  <a:srgbClr val="000000"/>
                </a:solidFill>
                <a:effectLst/>
              </a:rPr>
              <a:t>Теорія</a:t>
            </a:r>
            <a:r>
              <a:rPr lang="ru-RU" sz="2400" b="0" i="0" dirty="0">
                <a:solidFill>
                  <a:srgbClr val="000000"/>
                </a:solidFill>
                <a:effectLst/>
              </a:rPr>
              <a:t> </a:t>
            </a:r>
            <a:r>
              <a:rPr lang="ru-RU" sz="2400" b="0" i="0" dirty="0" err="1">
                <a:solidFill>
                  <a:srgbClr val="000000"/>
                </a:solidFill>
                <a:effectLst/>
              </a:rPr>
              <a:t>соціального</a:t>
            </a:r>
            <a:r>
              <a:rPr lang="ru-RU" sz="2400" b="0" i="0" dirty="0">
                <a:solidFill>
                  <a:srgbClr val="000000"/>
                </a:solidFill>
                <a:effectLst/>
              </a:rPr>
              <a:t> </a:t>
            </a:r>
            <a:r>
              <a:rPr lang="ru-RU" sz="2400" b="0" i="0" dirty="0" err="1">
                <a:solidFill>
                  <a:srgbClr val="000000"/>
                </a:solidFill>
                <a:effectLst/>
              </a:rPr>
              <a:t>обслуговування</a:t>
            </a:r>
            <a:r>
              <a:rPr lang="ru-RU" sz="2400" b="0" i="0" dirty="0">
                <a:solidFill>
                  <a:srgbClr val="000000"/>
                </a:solidFill>
                <a:effectLst/>
              </a:rPr>
              <a:t> </a:t>
            </a:r>
            <a:r>
              <a:rPr lang="ru-RU" sz="2400" b="0" i="0" dirty="0" err="1">
                <a:solidFill>
                  <a:srgbClr val="000000"/>
                </a:solidFill>
                <a:effectLst/>
              </a:rPr>
              <a:t>тлумачить</a:t>
            </a:r>
            <a:r>
              <a:rPr lang="ru-RU" sz="2400" b="0" i="0" dirty="0">
                <a:solidFill>
                  <a:srgbClr val="000000"/>
                </a:solidFill>
                <a:effectLst/>
              </a:rPr>
              <a:t> </a:t>
            </a:r>
            <a:r>
              <a:rPr lang="ru-RU" sz="2400" b="0" i="0" dirty="0" err="1">
                <a:solidFill>
                  <a:srgbClr val="000000"/>
                </a:solidFill>
                <a:effectLst/>
              </a:rPr>
              <a:t>функції</a:t>
            </a:r>
            <a:r>
              <a:rPr lang="ru-RU" sz="2400" b="0" i="0" dirty="0">
                <a:solidFill>
                  <a:srgbClr val="000000"/>
                </a:solidFill>
                <a:effectLst/>
              </a:rPr>
              <a:t> </a:t>
            </a:r>
            <a:r>
              <a:rPr lang="ru-RU" sz="2400" b="0" i="0" dirty="0" err="1">
                <a:solidFill>
                  <a:srgbClr val="000000"/>
                </a:solidFill>
                <a:effectLst/>
              </a:rPr>
              <a:t>муніципалітетів</a:t>
            </a:r>
            <a:r>
              <a:rPr lang="ru-RU" sz="2400" b="0" i="0" dirty="0">
                <a:solidFill>
                  <a:srgbClr val="000000"/>
                </a:solidFill>
                <a:effectLst/>
              </a:rPr>
              <a:t> як один </a:t>
            </a:r>
            <a:r>
              <a:rPr lang="ru-RU" sz="2400" b="0" i="0" dirty="0" err="1">
                <a:solidFill>
                  <a:srgbClr val="000000"/>
                </a:solidFill>
                <a:effectLst/>
              </a:rPr>
              <a:t>із</a:t>
            </a:r>
            <a:r>
              <a:rPr lang="ru-RU" sz="2400" b="0" i="0" dirty="0">
                <a:solidFill>
                  <a:srgbClr val="000000"/>
                </a:solidFill>
                <a:effectLst/>
              </a:rPr>
              <a:t> </a:t>
            </a:r>
            <a:r>
              <a:rPr lang="ru-RU" sz="2400" b="0" i="0" dirty="0" err="1">
                <a:solidFill>
                  <a:srgbClr val="000000"/>
                </a:solidFill>
                <a:effectLst/>
              </a:rPr>
              <a:t>проявів</a:t>
            </a:r>
            <a:r>
              <a:rPr lang="ru-RU" sz="2400" b="0" i="0" dirty="0">
                <a:solidFill>
                  <a:srgbClr val="000000"/>
                </a:solidFill>
                <a:effectLst/>
              </a:rPr>
              <a:t> </a:t>
            </a:r>
            <a:r>
              <a:rPr lang="ru-RU" sz="2400" b="0" i="0" dirty="0" err="1">
                <a:solidFill>
                  <a:srgbClr val="000000"/>
                </a:solidFill>
                <a:effectLst/>
              </a:rPr>
              <a:t>сутності</a:t>
            </a:r>
            <a:r>
              <a:rPr lang="ru-RU" sz="2400" b="0" i="0" dirty="0">
                <a:solidFill>
                  <a:srgbClr val="000000"/>
                </a:solidFill>
                <a:effectLst/>
              </a:rPr>
              <a:t> </a:t>
            </a:r>
            <a:r>
              <a:rPr lang="ru-RU" sz="2400" b="0" i="0" dirty="0" err="1">
                <a:solidFill>
                  <a:srgbClr val="000000"/>
                </a:solidFill>
                <a:effectLst/>
              </a:rPr>
              <a:t>держави</a:t>
            </a:r>
            <a:r>
              <a:rPr lang="ru-RU" sz="2400" b="0" i="0" dirty="0">
                <a:solidFill>
                  <a:srgbClr val="000000"/>
                </a:solidFill>
                <a:effectLst/>
              </a:rPr>
              <a:t> </a:t>
            </a:r>
            <a:r>
              <a:rPr lang="ru-RU" sz="2400" b="0" i="0" dirty="0" err="1">
                <a:solidFill>
                  <a:srgbClr val="000000"/>
                </a:solidFill>
                <a:effectLst/>
              </a:rPr>
              <a:t>загального</a:t>
            </a:r>
            <a:r>
              <a:rPr lang="ru-RU" sz="2400" b="0" i="0" dirty="0">
                <a:solidFill>
                  <a:srgbClr val="000000"/>
                </a:solidFill>
                <a:effectLst/>
              </a:rPr>
              <a:t> </a:t>
            </a:r>
            <a:r>
              <a:rPr lang="ru-RU" sz="2400" b="0" i="0" dirty="0" err="1">
                <a:solidFill>
                  <a:srgbClr val="000000"/>
                </a:solidFill>
                <a:effectLst/>
              </a:rPr>
              <a:t>благоденства</a:t>
            </a:r>
            <a:r>
              <a:rPr lang="ru-RU" sz="2400" b="0" i="0" dirty="0">
                <a:solidFill>
                  <a:srgbClr val="000000"/>
                </a:solidFill>
                <a:effectLst/>
              </a:rPr>
              <a:t>. </a:t>
            </a:r>
            <a:r>
              <a:rPr lang="ru-RU" sz="2400" b="0" i="0" dirty="0" err="1">
                <a:solidFill>
                  <a:srgbClr val="000000"/>
                </a:solidFill>
                <a:effectLst/>
              </a:rPr>
              <a:t>Однак</a:t>
            </a:r>
            <a:r>
              <a:rPr lang="ru-RU" sz="2400" b="0" i="0" dirty="0">
                <a:solidFill>
                  <a:srgbClr val="000000"/>
                </a:solidFill>
                <a:effectLst/>
              </a:rPr>
              <a:t> </a:t>
            </a:r>
            <a:r>
              <a:rPr lang="ru-RU" sz="2400" b="0" i="0" u="sng" dirty="0" err="1">
                <a:solidFill>
                  <a:srgbClr val="000000"/>
                </a:solidFill>
                <a:effectLst/>
              </a:rPr>
              <a:t>насправді</a:t>
            </a:r>
            <a:r>
              <a:rPr lang="ru-RU" sz="2400" b="0" i="0" dirty="0">
                <a:solidFill>
                  <a:srgbClr val="000000"/>
                </a:solidFill>
                <a:effectLst/>
              </a:rPr>
              <a:t> </a:t>
            </a:r>
            <a:r>
              <a:rPr lang="ru-RU" sz="2400" b="0" i="0" dirty="0" err="1">
                <a:solidFill>
                  <a:srgbClr val="000000"/>
                </a:solidFill>
                <a:effectLst/>
              </a:rPr>
              <a:t>державна</a:t>
            </a:r>
            <a:r>
              <a:rPr lang="ru-RU" sz="2400" b="0" i="0" dirty="0">
                <a:solidFill>
                  <a:srgbClr val="000000"/>
                </a:solidFill>
                <a:effectLst/>
              </a:rPr>
              <a:t> </a:t>
            </a:r>
            <a:r>
              <a:rPr lang="ru-RU" sz="2400" b="0" i="0" dirty="0" err="1">
                <a:solidFill>
                  <a:srgbClr val="000000"/>
                </a:solidFill>
                <a:effectLst/>
              </a:rPr>
              <a:t>влада</a:t>
            </a:r>
            <a:r>
              <a:rPr lang="ru-RU" sz="2400" b="0" i="0" dirty="0">
                <a:solidFill>
                  <a:srgbClr val="000000"/>
                </a:solidFill>
                <a:effectLst/>
              </a:rPr>
              <a:t> веде </a:t>
            </a:r>
            <a:r>
              <a:rPr lang="ru-RU" sz="2400" b="0" i="0" dirty="0" err="1">
                <a:solidFill>
                  <a:srgbClr val="000000"/>
                </a:solidFill>
                <a:effectLst/>
              </a:rPr>
              <a:t>лінію</a:t>
            </a:r>
            <a:r>
              <a:rPr lang="ru-RU" sz="2400" b="0" i="0" dirty="0">
                <a:solidFill>
                  <a:srgbClr val="000000"/>
                </a:solidFill>
                <a:effectLst/>
              </a:rPr>
              <a:t> на </a:t>
            </a:r>
            <a:r>
              <a:rPr lang="ru-RU" sz="2400" b="0" i="0" dirty="0" err="1">
                <a:solidFill>
                  <a:srgbClr val="000000"/>
                </a:solidFill>
                <a:effectLst/>
              </a:rPr>
              <a:t>підтримку</a:t>
            </a:r>
            <a:r>
              <a:rPr lang="ru-RU" sz="2400" b="0" i="0" dirty="0">
                <a:solidFill>
                  <a:srgbClr val="000000"/>
                </a:solidFill>
                <a:effectLst/>
              </a:rPr>
              <a:t> і </a:t>
            </a:r>
            <a:r>
              <a:rPr lang="ru-RU" sz="2400" b="0" i="0" dirty="0" err="1">
                <a:solidFill>
                  <a:srgbClr val="000000"/>
                </a:solidFill>
                <a:effectLst/>
              </a:rPr>
              <a:t>розвиток</a:t>
            </a:r>
            <a:r>
              <a:rPr lang="ru-RU" sz="2400" b="0" i="0" dirty="0">
                <a:solidFill>
                  <a:srgbClr val="000000"/>
                </a:solidFill>
                <a:effectLst/>
              </a:rPr>
              <a:t> </a:t>
            </a:r>
            <a:r>
              <a:rPr lang="ru-RU" sz="2400" b="0" i="0" dirty="0" err="1">
                <a:solidFill>
                  <a:srgbClr val="000000"/>
                </a:solidFill>
                <a:effectLst/>
              </a:rPr>
              <a:t>головним</a:t>
            </a:r>
            <a:r>
              <a:rPr lang="ru-RU" sz="2400" b="0" i="0" dirty="0">
                <a:solidFill>
                  <a:srgbClr val="000000"/>
                </a:solidFill>
                <a:effectLst/>
              </a:rPr>
              <a:t> чином тих </a:t>
            </a:r>
            <a:r>
              <a:rPr lang="ru-RU" sz="2400" b="0" i="0" dirty="0" err="1">
                <a:solidFill>
                  <a:srgbClr val="000000"/>
                </a:solidFill>
                <a:effectLst/>
              </a:rPr>
              <a:t>муніципальних</a:t>
            </a:r>
            <a:r>
              <a:rPr lang="ru-RU" sz="2400" b="0" i="0" dirty="0">
                <a:solidFill>
                  <a:srgbClr val="000000"/>
                </a:solidFill>
                <a:effectLst/>
              </a:rPr>
              <a:t> служб, </a:t>
            </a:r>
            <a:r>
              <a:rPr lang="ru-RU" sz="2400" b="0" i="0" dirty="0" err="1">
                <a:solidFill>
                  <a:srgbClr val="000000"/>
                </a:solidFill>
                <a:effectLst/>
              </a:rPr>
              <a:t>які</a:t>
            </a:r>
            <a:r>
              <a:rPr lang="ru-RU" sz="2400" b="0" i="0" dirty="0">
                <a:solidFill>
                  <a:srgbClr val="000000"/>
                </a:solidFill>
                <a:effectLst/>
              </a:rPr>
              <a:t> </a:t>
            </a:r>
            <a:r>
              <a:rPr lang="ru-RU" sz="2400" b="0" i="0" dirty="0" err="1">
                <a:solidFill>
                  <a:srgbClr val="000000"/>
                </a:solidFill>
                <a:effectLst/>
              </a:rPr>
              <a:t>відповідають</a:t>
            </a:r>
            <a:r>
              <a:rPr lang="ru-RU" sz="2400" b="0" i="0" dirty="0">
                <a:solidFill>
                  <a:srgbClr val="000000"/>
                </a:solidFill>
                <a:effectLst/>
              </a:rPr>
              <a:t> </a:t>
            </a:r>
            <a:r>
              <a:rPr lang="ru-RU" sz="2400" b="0" i="0" u="sng" dirty="0" err="1">
                <a:solidFill>
                  <a:srgbClr val="000000"/>
                </a:solidFill>
                <a:effectLst/>
              </a:rPr>
              <a:t>інтересам</a:t>
            </a:r>
            <a:r>
              <a:rPr lang="ru-RU" sz="2400" b="0" i="0" u="sng" dirty="0">
                <a:solidFill>
                  <a:srgbClr val="000000"/>
                </a:solidFill>
                <a:effectLst/>
              </a:rPr>
              <a:t> великого </a:t>
            </a:r>
            <a:r>
              <a:rPr lang="ru-RU" sz="2400" b="0" i="0" u="sng" dirty="0" err="1">
                <a:solidFill>
                  <a:srgbClr val="000000"/>
                </a:solidFill>
                <a:effectLst/>
              </a:rPr>
              <a:t>підприємця</a:t>
            </a:r>
            <a:r>
              <a:rPr lang="ru-RU" sz="2400" b="0" i="0" dirty="0">
                <a:solidFill>
                  <a:srgbClr val="000000"/>
                </a:solidFill>
                <a:effectLst/>
              </a:rPr>
              <a:t>. </a:t>
            </a:r>
            <a:r>
              <a:rPr lang="ru-RU" sz="2400" b="0" i="0" dirty="0" err="1">
                <a:solidFill>
                  <a:srgbClr val="000000"/>
                </a:solidFill>
                <a:effectLst/>
              </a:rPr>
              <a:t>Посилюється</a:t>
            </a:r>
            <a:r>
              <a:rPr lang="ru-RU" sz="2400" b="0" i="0" dirty="0">
                <a:solidFill>
                  <a:srgbClr val="000000"/>
                </a:solidFill>
                <a:effectLst/>
              </a:rPr>
              <a:t> </a:t>
            </a:r>
            <a:r>
              <a:rPr lang="ru-RU" sz="2400" b="0" i="0" dirty="0" err="1">
                <a:solidFill>
                  <a:srgbClr val="000000"/>
                </a:solidFill>
                <a:effectLst/>
              </a:rPr>
              <a:t>протиріччя</a:t>
            </a:r>
            <a:r>
              <a:rPr lang="ru-RU" sz="2400" b="0" i="0" dirty="0">
                <a:solidFill>
                  <a:srgbClr val="000000"/>
                </a:solidFill>
                <a:effectLst/>
              </a:rPr>
              <a:t> </a:t>
            </a:r>
            <a:r>
              <a:rPr lang="ru-RU" sz="2400" b="0" i="0" dirty="0" err="1">
                <a:solidFill>
                  <a:srgbClr val="000000"/>
                </a:solidFill>
                <a:effectLst/>
              </a:rPr>
              <a:t>між</a:t>
            </a:r>
            <a:r>
              <a:rPr lang="ru-RU" sz="2400" b="0" i="0" dirty="0">
                <a:solidFill>
                  <a:srgbClr val="000000"/>
                </a:solidFill>
                <a:effectLst/>
              </a:rPr>
              <a:t> потребами </a:t>
            </a:r>
            <a:r>
              <a:rPr lang="ru-RU" sz="2400" b="0" i="0" dirty="0" err="1">
                <a:solidFill>
                  <a:srgbClr val="000000"/>
                </a:solidFill>
                <a:effectLst/>
              </a:rPr>
              <a:t>громадян</a:t>
            </a:r>
            <a:r>
              <a:rPr lang="ru-RU" sz="2400" b="0" i="0" dirty="0">
                <a:solidFill>
                  <a:srgbClr val="000000"/>
                </a:solidFill>
                <a:effectLst/>
              </a:rPr>
              <a:t> у </a:t>
            </a:r>
            <a:r>
              <a:rPr lang="ru-RU" sz="2400" b="0" i="0" dirty="0" err="1">
                <a:solidFill>
                  <a:srgbClr val="000000"/>
                </a:solidFill>
                <a:effectLst/>
              </a:rPr>
              <a:t>житлі</a:t>
            </a:r>
            <a:r>
              <a:rPr lang="ru-RU" sz="2400" b="0" i="0" dirty="0">
                <a:solidFill>
                  <a:srgbClr val="000000"/>
                </a:solidFill>
                <a:effectLst/>
              </a:rPr>
              <a:t>, </a:t>
            </a:r>
            <a:r>
              <a:rPr lang="ru-RU" sz="2400" b="0" i="0" dirty="0" err="1">
                <a:solidFill>
                  <a:srgbClr val="000000"/>
                </a:solidFill>
                <a:effectLst/>
              </a:rPr>
              <a:t>освіті</a:t>
            </a:r>
            <a:r>
              <a:rPr lang="ru-RU" sz="2400" b="0" i="0" dirty="0">
                <a:solidFill>
                  <a:srgbClr val="000000"/>
                </a:solidFill>
                <a:effectLst/>
              </a:rPr>
              <a:t>, </a:t>
            </a:r>
            <a:r>
              <a:rPr lang="ru-RU" sz="2400" b="0" i="0" dirty="0" err="1">
                <a:solidFill>
                  <a:srgbClr val="000000"/>
                </a:solidFill>
                <a:effectLst/>
              </a:rPr>
              <a:t>соціальному</a:t>
            </a:r>
            <a:r>
              <a:rPr lang="ru-RU" sz="2400" b="0" i="0" dirty="0">
                <a:solidFill>
                  <a:srgbClr val="000000"/>
                </a:solidFill>
                <a:effectLst/>
              </a:rPr>
              <a:t> </a:t>
            </a:r>
            <a:r>
              <a:rPr lang="ru-RU" sz="2400" b="0" i="0" dirty="0" err="1">
                <a:solidFill>
                  <a:srgbClr val="000000"/>
                </a:solidFill>
                <a:effectLst/>
              </a:rPr>
              <a:t>забезпеченні</a:t>
            </a:r>
            <a:r>
              <a:rPr lang="ru-RU" sz="2400" b="0" i="0" dirty="0">
                <a:solidFill>
                  <a:srgbClr val="000000"/>
                </a:solidFill>
                <a:effectLst/>
              </a:rPr>
              <a:t> і </a:t>
            </a:r>
            <a:r>
              <a:rPr lang="ru-RU" sz="2400" b="0" i="0" dirty="0" err="1">
                <a:solidFill>
                  <a:srgbClr val="000000"/>
                </a:solidFill>
                <a:effectLst/>
              </a:rPr>
              <a:t>прагненням</a:t>
            </a:r>
            <a:r>
              <a:rPr lang="ru-RU" sz="2400" b="0" i="0" dirty="0">
                <a:solidFill>
                  <a:srgbClr val="000000"/>
                </a:solidFill>
                <a:effectLst/>
              </a:rPr>
              <a:t> </a:t>
            </a:r>
            <a:r>
              <a:rPr lang="ru-RU" sz="2400" b="0" i="0" dirty="0" err="1">
                <a:solidFill>
                  <a:srgbClr val="000000"/>
                </a:solidFill>
                <a:effectLst/>
              </a:rPr>
              <a:t>влади</a:t>
            </a:r>
            <a:r>
              <a:rPr lang="ru-RU" sz="2400" b="0" i="0" dirty="0">
                <a:solidFill>
                  <a:srgbClr val="000000"/>
                </a:solidFill>
                <a:effectLst/>
              </a:rPr>
              <a:t> </a:t>
            </a:r>
            <a:r>
              <a:rPr lang="ru-RU" sz="2400" b="0" i="0" dirty="0" err="1">
                <a:solidFill>
                  <a:srgbClr val="000000"/>
                </a:solidFill>
                <a:effectLst/>
              </a:rPr>
              <a:t>лімітувати</a:t>
            </a:r>
            <a:r>
              <a:rPr lang="ru-RU" sz="2400" b="0" i="0" dirty="0">
                <a:solidFill>
                  <a:srgbClr val="000000"/>
                </a:solidFill>
                <a:effectLst/>
              </a:rPr>
              <a:t> сферу </a:t>
            </a:r>
            <a:r>
              <a:rPr lang="ru-RU" sz="2400" b="0" i="0" dirty="0" err="1">
                <a:solidFill>
                  <a:srgbClr val="000000"/>
                </a:solidFill>
                <a:effectLst/>
              </a:rPr>
              <a:t>муніципальної</a:t>
            </a:r>
            <a:r>
              <a:rPr lang="ru-RU" sz="2400" b="0" i="0" dirty="0">
                <a:solidFill>
                  <a:srgbClr val="000000"/>
                </a:solidFill>
                <a:effectLst/>
              </a:rPr>
              <a:t> </a:t>
            </a:r>
            <a:r>
              <a:rPr lang="ru-RU" sz="2400" b="0" i="0" dirty="0" err="1">
                <a:solidFill>
                  <a:srgbClr val="000000"/>
                </a:solidFill>
                <a:effectLst/>
              </a:rPr>
              <a:t>активності</a:t>
            </a:r>
            <a:r>
              <a:rPr lang="ru-RU" sz="2400" b="0" i="0" dirty="0">
                <a:solidFill>
                  <a:srgbClr val="000000"/>
                </a:solidFill>
                <a:effectLst/>
              </a:rPr>
              <a:t> </a:t>
            </a:r>
            <a:r>
              <a:rPr lang="ru-RU" sz="2400" b="0" i="0" dirty="0" err="1">
                <a:solidFill>
                  <a:srgbClr val="000000"/>
                </a:solidFill>
                <a:effectLst/>
              </a:rPr>
              <a:t>переважно</a:t>
            </a:r>
            <a:r>
              <a:rPr lang="ru-RU" sz="2400" b="0" i="0" dirty="0">
                <a:solidFill>
                  <a:srgbClr val="000000"/>
                </a:solidFill>
                <a:effectLst/>
              </a:rPr>
              <a:t> </a:t>
            </a:r>
            <a:r>
              <a:rPr lang="ru-RU" sz="2400" b="0" i="0" dirty="0" err="1">
                <a:solidFill>
                  <a:srgbClr val="000000"/>
                </a:solidFill>
                <a:effectLst/>
              </a:rPr>
              <a:t>тим</a:t>
            </a:r>
            <a:r>
              <a:rPr lang="ru-RU" sz="2400" b="0" i="0" dirty="0">
                <a:solidFill>
                  <a:srgbClr val="000000"/>
                </a:solidFill>
                <a:effectLst/>
              </a:rPr>
              <a:t>, </a:t>
            </a:r>
            <a:r>
              <a:rPr lang="ru-RU" sz="2400" b="0" i="0" dirty="0" err="1">
                <a:solidFill>
                  <a:srgbClr val="000000"/>
                </a:solidFill>
                <a:effectLst/>
              </a:rPr>
              <a:t>що</a:t>
            </a:r>
            <a:r>
              <a:rPr lang="ru-RU" sz="2400" b="0" i="0" dirty="0">
                <a:solidFill>
                  <a:srgbClr val="000000"/>
                </a:solidFill>
                <a:effectLst/>
              </a:rPr>
              <a:t> </a:t>
            </a:r>
            <a:r>
              <a:rPr lang="ru-RU" sz="2400" b="0" i="0" dirty="0" err="1">
                <a:solidFill>
                  <a:srgbClr val="000000"/>
                </a:solidFill>
                <a:effectLst/>
              </a:rPr>
              <a:t>вигідно</a:t>
            </a:r>
            <a:r>
              <a:rPr lang="ru-RU" sz="2400" b="0" i="0" dirty="0">
                <a:solidFill>
                  <a:srgbClr val="000000"/>
                </a:solidFill>
                <a:effectLst/>
              </a:rPr>
              <a:t> приватному </a:t>
            </a:r>
            <a:r>
              <a:rPr lang="ru-RU" sz="2400" b="0" i="0" dirty="0" err="1">
                <a:solidFill>
                  <a:srgbClr val="000000"/>
                </a:solidFill>
                <a:effectLst/>
              </a:rPr>
              <a:t>підприємництву</a:t>
            </a:r>
            <a:r>
              <a:rPr lang="ru-RU" sz="2400" b="0" i="0" dirty="0">
                <a:solidFill>
                  <a:srgbClr val="000000"/>
                </a:solidFill>
                <a:effectLst/>
              </a:rPr>
              <a:t>. За </a:t>
            </a:r>
            <a:r>
              <a:rPr lang="ru-RU" sz="2400" b="0" i="0" dirty="0" err="1">
                <a:solidFill>
                  <a:srgbClr val="000000"/>
                </a:solidFill>
                <a:effectLst/>
              </a:rPr>
              <a:t>рахунок</a:t>
            </a:r>
            <a:r>
              <a:rPr lang="ru-RU" sz="2400" b="0" i="0" dirty="0">
                <a:solidFill>
                  <a:srgbClr val="000000"/>
                </a:solidFill>
                <a:effectLst/>
              </a:rPr>
              <a:t> </a:t>
            </a:r>
            <a:r>
              <a:rPr lang="ru-RU" sz="2400" b="0" i="0" dirty="0" err="1">
                <a:solidFill>
                  <a:srgbClr val="000000"/>
                </a:solidFill>
                <a:effectLst/>
              </a:rPr>
              <a:t>розширення</a:t>
            </a:r>
            <a:r>
              <a:rPr lang="ru-RU" sz="2400" b="0" i="0" dirty="0">
                <a:solidFill>
                  <a:srgbClr val="000000"/>
                </a:solidFill>
                <a:effectLst/>
              </a:rPr>
              <a:t> приватного </a:t>
            </a:r>
            <a:r>
              <a:rPr lang="ru-RU" sz="2400" b="0" i="0" dirty="0" err="1">
                <a:solidFill>
                  <a:srgbClr val="000000"/>
                </a:solidFill>
                <a:effectLst/>
              </a:rPr>
              <a:t>підприємництва</a:t>
            </a:r>
            <a:r>
              <a:rPr lang="ru-RU" sz="2400" b="0" i="0" dirty="0">
                <a:solidFill>
                  <a:srgbClr val="000000"/>
                </a:solidFill>
                <a:effectLst/>
              </a:rPr>
              <a:t> </a:t>
            </a:r>
            <a:r>
              <a:rPr lang="ru-RU" sz="2400" b="0" i="0" dirty="0" err="1">
                <a:solidFill>
                  <a:srgbClr val="000000"/>
                </a:solidFill>
                <a:effectLst/>
              </a:rPr>
              <a:t>згортаються</a:t>
            </a:r>
            <a:r>
              <a:rPr lang="ru-RU" sz="2400" b="0" i="0" dirty="0">
                <a:solidFill>
                  <a:srgbClr val="000000"/>
                </a:solidFill>
                <a:effectLst/>
              </a:rPr>
              <a:t> </a:t>
            </a:r>
            <a:r>
              <a:rPr lang="ru-RU" sz="2400" b="0" i="0" dirty="0" err="1">
                <a:solidFill>
                  <a:srgbClr val="000000"/>
                </a:solidFill>
                <a:effectLst/>
              </a:rPr>
              <a:t>муніципальні</a:t>
            </a:r>
            <a:r>
              <a:rPr lang="ru-RU" sz="2400" b="0" i="0" dirty="0">
                <a:solidFill>
                  <a:srgbClr val="000000"/>
                </a:solidFill>
                <a:effectLst/>
              </a:rPr>
              <a:t> </a:t>
            </a:r>
            <a:r>
              <a:rPr lang="ru-RU" sz="2400" b="0" i="0" dirty="0" err="1">
                <a:solidFill>
                  <a:srgbClr val="000000"/>
                </a:solidFill>
                <a:effectLst/>
              </a:rPr>
              <a:t>соціальні</a:t>
            </a:r>
            <a:r>
              <a:rPr lang="ru-RU" sz="2400" b="0" i="0" dirty="0">
                <a:solidFill>
                  <a:srgbClr val="000000"/>
                </a:solidFill>
                <a:effectLst/>
              </a:rPr>
              <a:t> </a:t>
            </a:r>
            <a:r>
              <a:rPr lang="ru-RU" sz="2400" b="0" i="0" dirty="0" err="1">
                <a:solidFill>
                  <a:srgbClr val="000000"/>
                </a:solidFill>
                <a:effectLst/>
              </a:rPr>
              <a:t>програми</a:t>
            </a:r>
            <a:r>
              <a:rPr lang="ru-RU" sz="2400" b="0" i="0" dirty="0">
                <a:solidFill>
                  <a:srgbClr val="000000"/>
                </a:solidFill>
                <a:effectLst/>
              </a:rPr>
              <a:t> - </a:t>
            </a:r>
            <a:r>
              <a:rPr lang="ru-RU" sz="2400" b="0" i="0" dirty="0" err="1">
                <a:solidFill>
                  <a:srgbClr val="000000"/>
                </a:solidFill>
                <a:effectLst/>
              </a:rPr>
              <a:t>житлові</a:t>
            </a:r>
            <a:r>
              <a:rPr lang="ru-RU" sz="2400" b="0" i="0" dirty="0">
                <a:solidFill>
                  <a:srgbClr val="000000"/>
                </a:solidFill>
                <a:effectLst/>
              </a:rPr>
              <a:t>, </a:t>
            </a:r>
            <a:r>
              <a:rPr lang="ru-RU" sz="2400" b="0" i="0" dirty="0" err="1">
                <a:solidFill>
                  <a:srgbClr val="000000"/>
                </a:solidFill>
                <a:effectLst/>
              </a:rPr>
              <a:t>охорони</a:t>
            </a:r>
            <a:r>
              <a:rPr lang="ru-RU" sz="2400" b="0" i="0" dirty="0">
                <a:solidFill>
                  <a:srgbClr val="000000"/>
                </a:solidFill>
                <a:effectLst/>
              </a:rPr>
              <a:t> </a:t>
            </a:r>
            <a:r>
              <a:rPr lang="ru-RU" sz="2400" b="0" i="0" dirty="0" err="1">
                <a:solidFill>
                  <a:srgbClr val="000000"/>
                </a:solidFill>
                <a:effectLst/>
              </a:rPr>
              <a:t>здоров'я</a:t>
            </a:r>
            <a:r>
              <a:rPr lang="ru-RU" sz="2400" b="0" i="0" dirty="0">
                <a:solidFill>
                  <a:srgbClr val="000000"/>
                </a:solidFill>
                <a:effectLst/>
              </a:rPr>
              <a:t> та </a:t>
            </a:r>
            <a:r>
              <a:rPr lang="ru-RU" sz="2400" b="0" i="0" dirty="0" err="1">
                <a:solidFill>
                  <a:srgbClr val="000000"/>
                </a:solidFill>
                <a:effectLst/>
              </a:rPr>
              <a:t>ін</a:t>
            </a:r>
            <a:r>
              <a:rPr lang="ru-RU" sz="2400" b="0" i="0" dirty="0">
                <a:solidFill>
                  <a:srgbClr val="000000"/>
                </a:solidFill>
                <a:effectLst/>
              </a:rPr>
              <a:t> </a:t>
            </a:r>
            <a:r>
              <a:rPr lang="ru-RU" sz="2400" b="0" i="0" dirty="0" err="1">
                <a:solidFill>
                  <a:srgbClr val="000000"/>
                </a:solidFill>
                <a:effectLst/>
              </a:rPr>
              <a:t>Скорочується</a:t>
            </a:r>
            <a:r>
              <a:rPr lang="ru-RU" sz="2400" b="0" i="0" dirty="0">
                <a:solidFill>
                  <a:srgbClr val="000000"/>
                </a:solidFill>
                <a:effectLst/>
              </a:rPr>
              <a:t> </a:t>
            </a:r>
            <a:r>
              <a:rPr lang="ru-RU" sz="2400" b="0" i="0" dirty="0" err="1">
                <a:solidFill>
                  <a:srgbClr val="000000"/>
                </a:solidFill>
                <a:effectLst/>
              </a:rPr>
              <a:t>матеріальна</a:t>
            </a:r>
            <a:r>
              <a:rPr lang="ru-RU" sz="2400" b="0" i="0" dirty="0">
                <a:solidFill>
                  <a:srgbClr val="000000"/>
                </a:solidFill>
                <a:effectLst/>
              </a:rPr>
              <a:t> база </a:t>
            </a:r>
            <a:r>
              <a:rPr lang="ru-RU" sz="2400" b="0" i="0" dirty="0" err="1">
                <a:solidFill>
                  <a:srgbClr val="000000"/>
                </a:solidFill>
                <a:effectLst/>
              </a:rPr>
              <a:t>соціальних</a:t>
            </a:r>
            <a:r>
              <a:rPr lang="ru-RU" sz="2400" b="0" i="0" dirty="0">
                <a:solidFill>
                  <a:srgbClr val="000000"/>
                </a:solidFill>
                <a:effectLst/>
              </a:rPr>
              <a:t> </a:t>
            </a:r>
            <a:r>
              <a:rPr lang="ru-RU" sz="2400" b="0" i="0" dirty="0" err="1">
                <a:solidFill>
                  <a:srgbClr val="000000"/>
                </a:solidFill>
                <a:effectLst/>
              </a:rPr>
              <a:t>функцій</a:t>
            </a:r>
            <a:r>
              <a:rPr lang="ru-RU" sz="2400" b="0" i="0" dirty="0">
                <a:solidFill>
                  <a:srgbClr val="000000"/>
                </a:solidFill>
                <a:effectLst/>
              </a:rPr>
              <a:t> </a:t>
            </a:r>
            <a:r>
              <a:rPr lang="ru-RU" sz="2400" b="0" i="0" dirty="0" err="1">
                <a:solidFill>
                  <a:srgbClr val="000000"/>
                </a:solidFill>
                <a:effectLst/>
              </a:rPr>
              <a:t>органів</a:t>
            </a:r>
            <a:r>
              <a:rPr lang="ru-RU" sz="2400" b="0" i="0" dirty="0">
                <a:solidFill>
                  <a:srgbClr val="000000"/>
                </a:solidFill>
                <a:effectLst/>
              </a:rPr>
              <a:t> </a:t>
            </a:r>
            <a:r>
              <a:rPr lang="ru-RU" sz="2400" b="0" i="0" dirty="0" err="1">
                <a:solidFill>
                  <a:srgbClr val="000000"/>
                </a:solidFill>
                <a:effectLst/>
              </a:rPr>
              <a:t>місцевого</a:t>
            </a:r>
            <a:r>
              <a:rPr lang="ru-RU" sz="2400" b="0" i="0" dirty="0">
                <a:solidFill>
                  <a:srgbClr val="000000"/>
                </a:solidFill>
                <a:effectLst/>
              </a:rPr>
              <a:t> </a:t>
            </a:r>
            <a:r>
              <a:rPr lang="ru-RU" sz="2400" b="0" i="0" dirty="0" err="1">
                <a:solidFill>
                  <a:srgbClr val="000000"/>
                </a:solidFill>
                <a:effectLst/>
              </a:rPr>
              <a:t>управління</a:t>
            </a:r>
            <a:r>
              <a:rPr lang="ru-RU" sz="2400" b="0" i="0" dirty="0">
                <a:solidFill>
                  <a:srgbClr val="000000"/>
                </a:solidFill>
                <a:effectLst/>
              </a:rPr>
              <a:t>.</a:t>
            </a:r>
          </a:p>
          <a:p>
            <a:pPr marL="0" indent="0">
              <a:lnSpc>
                <a:spcPct val="80000"/>
              </a:lnSpc>
              <a:spcBef>
                <a:spcPts val="600"/>
              </a:spcBef>
              <a:buNone/>
            </a:pPr>
            <a:r>
              <a:rPr lang="ru-RU" sz="2400" b="0" i="0" dirty="0">
                <a:solidFill>
                  <a:srgbClr val="000000"/>
                </a:solidFill>
                <a:effectLst/>
              </a:rPr>
              <a:t>У </a:t>
            </a:r>
            <a:r>
              <a:rPr lang="ru-RU" sz="2400" b="0" i="0" dirty="0" err="1">
                <a:solidFill>
                  <a:srgbClr val="000000"/>
                </a:solidFill>
                <a:effectLst/>
              </a:rPr>
              <a:t>багатьох</a:t>
            </a:r>
            <a:r>
              <a:rPr lang="ru-RU" sz="2400" b="0" i="0" dirty="0">
                <a:solidFill>
                  <a:srgbClr val="000000"/>
                </a:solidFill>
                <a:effectLst/>
              </a:rPr>
              <a:t> </a:t>
            </a:r>
            <a:r>
              <a:rPr lang="ru-RU" sz="2400" b="0" i="0" dirty="0" err="1">
                <a:solidFill>
                  <a:srgbClr val="000000"/>
                </a:solidFill>
                <a:effectLst/>
              </a:rPr>
              <a:t>країнах</a:t>
            </a:r>
            <a:r>
              <a:rPr lang="ru-RU" sz="2400" b="0" i="0" dirty="0">
                <a:solidFill>
                  <a:srgbClr val="000000"/>
                </a:solidFill>
                <a:effectLst/>
              </a:rPr>
              <a:t> </a:t>
            </a:r>
            <a:r>
              <a:rPr lang="ru-RU" sz="2400" b="0" i="0" dirty="0" err="1">
                <a:solidFill>
                  <a:srgbClr val="000000"/>
                </a:solidFill>
                <a:effectLst/>
              </a:rPr>
              <a:t>має</a:t>
            </a:r>
            <a:r>
              <a:rPr lang="ru-RU" sz="2400" b="0" i="0" dirty="0">
                <a:solidFill>
                  <a:srgbClr val="000000"/>
                </a:solidFill>
                <a:effectLst/>
              </a:rPr>
              <a:t> </a:t>
            </a:r>
            <a:r>
              <a:rPr lang="ru-RU" sz="2400" b="0" i="0" dirty="0" err="1">
                <a:solidFill>
                  <a:srgbClr val="000000"/>
                </a:solidFill>
                <a:effectLst/>
              </a:rPr>
              <a:t>поширення</a:t>
            </a:r>
            <a:r>
              <a:rPr lang="ru-RU" sz="2400" b="0" i="0" dirty="0">
                <a:solidFill>
                  <a:srgbClr val="000000"/>
                </a:solidFill>
                <a:effectLst/>
              </a:rPr>
              <a:t> </a:t>
            </a:r>
            <a:r>
              <a:rPr lang="ru-RU" sz="2400" b="0" i="0" dirty="0" err="1">
                <a:solidFill>
                  <a:srgbClr val="000000"/>
                </a:solidFill>
                <a:effectLst/>
              </a:rPr>
              <a:t>концепція</a:t>
            </a:r>
            <a:r>
              <a:rPr lang="ru-RU" sz="2400" b="0" i="0" dirty="0">
                <a:solidFill>
                  <a:srgbClr val="000000"/>
                </a:solidFill>
                <a:effectLst/>
              </a:rPr>
              <a:t> </a:t>
            </a:r>
            <a:r>
              <a:rPr lang="ru-RU" sz="2400" b="1" i="0" dirty="0" err="1">
                <a:solidFill>
                  <a:srgbClr val="000000"/>
                </a:solidFill>
                <a:effectLst/>
              </a:rPr>
              <a:t>позаполітичного</a:t>
            </a:r>
            <a:r>
              <a:rPr lang="ru-RU" sz="2400" b="1" i="0" dirty="0">
                <a:solidFill>
                  <a:srgbClr val="000000"/>
                </a:solidFill>
                <a:effectLst/>
              </a:rPr>
              <a:t> </a:t>
            </a:r>
            <a:r>
              <a:rPr lang="ru-RU" sz="2400" b="1" i="0" dirty="0" err="1">
                <a:solidFill>
                  <a:srgbClr val="000000"/>
                </a:solidFill>
                <a:effectLst/>
              </a:rPr>
              <a:t>місцевого</a:t>
            </a:r>
            <a:r>
              <a:rPr lang="ru-RU" sz="2400" b="1" i="0" dirty="0">
                <a:solidFill>
                  <a:srgbClr val="000000"/>
                </a:solidFill>
                <a:effectLst/>
              </a:rPr>
              <a:t> </a:t>
            </a:r>
            <a:r>
              <a:rPr lang="ru-RU" sz="2400" b="1" i="0" dirty="0" err="1">
                <a:solidFill>
                  <a:srgbClr val="000000"/>
                </a:solidFill>
                <a:effectLst/>
              </a:rPr>
              <a:t>управління</a:t>
            </a:r>
            <a:r>
              <a:rPr lang="ru-RU" sz="2400" b="0" i="0" dirty="0">
                <a:solidFill>
                  <a:srgbClr val="000000"/>
                </a:solidFill>
                <a:effectLst/>
              </a:rPr>
              <a:t>, яка </a:t>
            </a:r>
            <a:r>
              <a:rPr lang="ru-RU" sz="2400" b="0" i="0" dirty="0" err="1">
                <a:solidFill>
                  <a:srgbClr val="000000"/>
                </a:solidFill>
                <a:effectLst/>
              </a:rPr>
              <a:t>проголошує</a:t>
            </a:r>
            <a:r>
              <a:rPr lang="ru-RU" sz="2400" b="0" i="0" dirty="0">
                <a:solidFill>
                  <a:srgbClr val="000000"/>
                </a:solidFill>
                <a:effectLst/>
              </a:rPr>
              <a:t>, </a:t>
            </a:r>
            <a:r>
              <a:rPr lang="ru-RU" sz="2400" b="0" i="0" dirty="0" err="1">
                <a:solidFill>
                  <a:srgbClr val="000000"/>
                </a:solidFill>
                <a:effectLst/>
              </a:rPr>
              <a:t>що</a:t>
            </a:r>
            <a:r>
              <a:rPr lang="ru-RU" sz="2400" b="0" i="0" dirty="0">
                <a:solidFill>
                  <a:srgbClr val="000000"/>
                </a:solidFill>
                <a:effectLst/>
              </a:rPr>
              <a:t> </a:t>
            </a:r>
            <a:r>
              <a:rPr lang="ru-RU" sz="2400" b="0" i="0" dirty="0" err="1">
                <a:solidFill>
                  <a:srgbClr val="000000"/>
                </a:solidFill>
                <a:effectLst/>
              </a:rPr>
              <a:t>муніципалітети</a:t>
            </a:r>
            <a:r>
              <a:rPr lang="ru-RU" sz="2400" b="0" i="0" dirty="0">
                <a:solidFill>
                  <a:srgbClr val="000000"/>
                </a:solidFill>
                <a:effectLst/>
              </a:rPr>
              <a:t> </a:t>
            </a:r>
            <a:r>
              <a:rPr lang="ru-RU" sz="2400" b="0" i="0" dirty="0" err="1">
                <a:solidFill>
                  <a:srgbClr val="000000"/>
                </a:solidFill>
                <a:effectLst/>
              </a:rPr>
              <a:t>повинні</a:t>
            </a:r>
            <a:r>
              <a:rPr lang="ru-RU" sz="2400" b="0" i="0" dirty="0">
                <a:solidFill>
                  <a:srgbClr val="000000"/>
                </a:solidFill>
                <a:effectLst/>
              </a:rPr>
              <a:t> </a:t>
            </a:r>
            <a:r>
              <a:rPr lang="ru-RU" sz="2400" b="0" i="0" dirty="0" err="1">
                <a:solidFill>
                  <a:srgbClr val="000000"/>
                </a:solidFill>
                <a:effectLst/>
              </a:rPr>
              <a:t>стояти</a:t>
            </a:r>
            <a:r>
              <a:rPr lang="ru-RU" sz="2400" b="0" i="0" dirty="0">
                <a:solidFill>
                  <a:srgbClr val="000000"/>
                </a:solidFill>
                <a:effectLst/>
              </a:rPr>
              <a:t> </a:t>
            </a:r>
            <a:r>
              <a:rPr lang="ru-RU" sz="2400" b="0" i="0" dirty="0" err="1">
                <a:solidFill>
                  <a:srgbClr val="000000"/>
                </a:solidFill>
                <a:effectLst/>
              </a:rPr>
              <a:t>осторонь</a:t>
            </a:r>
            <a:r>
              <a:rPr lang="ru-RU" sz="2400" b="0" i="0" dirty="0">
                <a:solidFill>
                  <a:srgbClr val="000000"/>
                </a:solidFill>
                <a:effectLst/>
              </a:rPr>
              <a:t> </a:t>
            </a:r>
            <a:r>
              <a:rPr lang="ru-RU" sz="2400" b="0" i="0" dirty="0" err="1">
                <a:solidFill>
                  <a:srgbClr val="000000"/>
                </a:solidFill>
                <a:effectLst/>
              </a:rPr>
              <a:t>політики</a:t>
            </a:r>
            <a:r>
              <a:rPr lang="ru-RU" sz="2400" b="0" i="0" dirty="0">
                <a:solidFill>
                  <a:srgbClr val="000000"/>
                </a:solidFill>
                <a:effectLst/>
              </a:rPr>
              <a:t>, бути </a:t>
            </a:r>
            <a:r>
              <a:rPr lang="ru-RU" sz="2400" b="0" i="0" dirty="0" err="1">
                <a:solidFill>
                  <a:srgbClr val="000000"/>
                </a:solidFill>
                <a:effectLst/>
              </a:rPr>
              <a:t>апаратом</a:t>
            </a:r>
            <a:r>
              <a:rPr lang="ru-RU" sz="2400" b="0" i="0" dirty="0">
                <a:solidFill>
                  <a:srgbClr val="000000"/>
                </a:solidFill>
                <a:effectLst/>
              </a:rPr>
              <a:t>, </a:t>
            </a:r>
            <a:r>
              <a:rPr lang="ru-RU" sz="2400" b="0" i="0" dirty="0" err="1">
                <a:solidFill>
                  <a:srgbClr val="000000"/>
                </a:solidFill>
                <a:effectLst/>
              </a:rPr>
              <a:t>спеціалізованим</a:t>
            </a:r>
            <a:r>
              <a:rPr lang="ru-RU" sz="2400" b="0" i="0" dirty="0">
                <a:solidFill>
                  <a:srgbClr val="000000"/>
                </a:solidFill>
                <a:effectLst/>
              </a:rPr>
              <a:t> на </a:t>
            </a:r>
            <a:r>
              <a:rPr lang="ru-RU" sz="2400" b="0" i="0" dirty="0" err="1">
                <a:solidFill>
                  <a:srgbClr val="000000"/>
                </a:solidFill>
                <a:effectLst/>
              </a:rPr>
              <a:t>наданні</a:t>
            </a:r>
            <a:r>
              <a:rPr lang="ru-RU" sz="2400" b="0" i="0" dirty="0">
                <a:solidFill>
                  <a:srgbClr val="000000"/>
                </a:solidFill>
                <a:effectLst/>
              </a:rPr>
              <a:t> </a:t>
            </a:r>
            <a:r>
              <a:rPr lang="ru-RU" sz="2400" dirty="0" err="1">
                <a:solidFill>
                  <a:srgbClr val="000000"/>
                </a:solidFill>
              </a:rPr>
              <a:t>послуг</a:t>
            </a:r>
            <a:r>
              <a:rPr lang="ru-RU" sz="2400" dirty="0">
                <a:solidFill>
                  <a:srgbClr val="000000"/>
                </a:solidFill>
              </a:rPr>
              <a:t> </a:t>
            </a:r>
            <a:r>
              <a:rPr lang="ru-RU" sz="2400" dirty="0" err="1">
                <a:solidFill>
                  <a:srgbClr val="000000"/>
                </a:solidFill>
              </a:rPr>
              <a:t>суспільству</a:t>
            </a:r>
            <a:r>
              <a:rPr lang="ru-RU" sz="2400" b="0" i="0" dirty="0">
                <a:solidFill>
                  <a:srgbClr val="000000"/>
                </a:solidFill>
                <a:effectLst/>
              </a:rPr>
              <a:t>. </a:t>
            </a:r>
            <a:r>
              <a:rPr lang="ru-RU" sz="2400" b="0" i="0" dirty="0" err="1">
                <a:solidFill>
                  <a:srgbClr val="000000"/>
                </a:solidFill>
                <a:effectLst/>
              </a:rPr>
              <a:t>Іноді</a:t>
            </a:r>
            <a:r>
              <a:rPr lang="ru-RU" sz="2400" b="0" i="0" dirty="0">
                <a:solidFill>
                  <a:srgbClr val="000000"/>
                </a:solidFill>
                <a:effectLst/>
              </a:rPr>
              <a:t> </a:t>
            </a:r>
            <a:r>
              <a:rPr lang="ru-RU" sz="2400" b="0" i="0" dirty="0" err="1">
                <a:solidFill>
                  <a:srgbClr val="000000"/>
                </a:solidFill>
                <a:effectLst/>
              </a:rPr>
              <a:t>ця</a:t>
            </a:r>
            <a:r>
              <a:rPr lang="ru-RU" sz="2400" b="0" i="0" dirty="0">
                <a:solidFill>
                  <a:srgbClr val="000000"/>
                </a:solidFill>
                <a:effectLst/>
              </a:rPr>
              <a:t> </a:t>
            </a:r>
            <a:r>
              <a:rPr lang="ru-RU" sz="2400" b="0" i="0" dirty="0" err="1">
                <a:solidFill>
                  <a:srgbClr val="000000"/>
                </a:solidFill>
                <a:effectLst/>
              </a:rPr>
              <a:t>концепція</a:t>
            </a:r>
            <a:r>
              <a:rPr lang="ru-RU" sz="2400" b="0" i="0" dirty="0">
                <a:solidFill>
                  <a:srgbClr val="000000"/>
                </a:solidFill>
                <a:effectLst/>
              </a:rPr>
              <a:t> служить </a:t>
            </a:r>
            <a:r>
              <a:rPr lang="ru-RU" sz="2400" b="0" i="0" dirty="0" err="1">
                <a:solidFill>
                  <a:srgbClr val="000000"/>
                </a:solidFill>
                <a:effectLst/>
              </a:rPr>
              <a:t>обгрунтуванням</a:t>
            </a:r>
            <a:r>
              <a:rPr lang="ru-RU" sz="2400" b="0" i="0" dirty="0">
                <a:solidFill>
                  <a:srgbClr val="000000"/>
                </a:solidFill>
                <a:effectLst/>
              </a:rPr>
              <a:t> заборони </a:t>
            </a:r>
            <a:r>
              <a:rPr lang="ru-RU" sz="2400" b="0" i="0" dirty="0" err="1">
                <a:solidFill>
                  <a:srgbClr val="000000"/>
                </a:solidFill>
                <a:effectLst/>
              </a:rPr>
              <a:t>страйків</a:t>
            </a:r>
            <a:r>
              <a:rPr lang="ru-RU" sz="2400" b="0" i="0" dirty="0">
                <a:solidFill>
                  <a:srgbClr val="000000"/>
                </a:solidFill>
                <a:effectLst/>
              </a:rPr>
              <a:t> </a:t>
            </a:r>
            <a:r>
              <a:rPr lang="ru-RU" sz="2400" b="0" i="0" dirty="0" err="1">
                <a:solidFill>
                  <a:srgbClr val="000000"/>
                </a:solidFill>
                <a:effectLst/>
              </a:rPr>
              <a:t>муніципальних</a:t>
            </a:r>
            <a:r>
              <a:rPr lang="ru-RU" sz="2400" b="0" i="0" dirty="0">
                <a:solidFill>
                  <a:srgbClr val="000000"/>
                </a:solidFill>
                <a:effectLst/>
              </a:rPr>
              <a:t> </a:t>
            </a:r>
            <a:r>
              <a:rPr lang="ru-RU" sz="2400" b="0" i="0" dirty="0" err="1">
                <a:solidFill>
                  <a:srgbClr val="000000"/>
                </a:solidFill>
                <a:effectLst/>
              </a:rPr>
              <a:t>службовців</a:t>
            </a:r>
            <a:r>
              <a:rPr lang="ru-RU" sz="2400" b="0" i="0" dirty="0">
                <a:solidFill>
                  <a:srgbClr val="000000"/>
                </a:solidFill>
                <a:effectLst/>
              </a:rPr>
              <a:t>. Доводиться </a:t>
            </a:r>
            <a:r>
              <a:rPr lang="ru-RU" sz="2400" b="0" i="0" dirty="0" err="1">
                <a:solidFill>
                  <a:srgbClr val="000000"/>
                </a:solidFill>
                <a:effectLst/>
              </a:rPr>
              <a:t>необхідність</a:t>
            </a:r>
            <a:r>
              <a:rPr lang="ru-RU" sz="2400" b="0" i="0" dirty="0">
                <a:solidFill>
                  <a:srgbClr val="000000"/>
                </a:solidFill>
                <a:effectLst/>
              </a:rPr>
              <a:t> </a:t>
            </a:r>
            <a:r>
              <a:rPr lang="ru-RU" sz="2400" b="0" i="0" dirty="0" err="1">
                <a:solidFill>
                  <a:srgbClr val="000000"/>
                </a:solidFill>
                <a:effectLst/>
              </a:rPr>
              <a:t>насадження</a:t>
            </a:r>
            <a:r>
              <a:rPr lang="ru-RU" sz="2400" b="0" i="0" dirty="0">
                <a:solidFill>
                  <a:srgbClr val="000000"/>
                </a:solidFill>
                <a:effectLst/>
              </a:rPr>
              <a:t> в </a:t>
            </a:r>
            <a:r>
              <a:rPr lang="ru-RU" sz="2400" b="0" i="0" dirty="0" err="1">
                <a:solidFill>
                  <a:srgbClr val="000000"/>
                </a:solidFill>
                <a:effectLst/>
              </a:rPr>
              <a:t>муніципалітетах</a:t>
            </a:r>
            <a:r>
              <a:rPr lang="ru-RU" sz="2400" b="0" i="0" dirty="0">
                <a:solidFill>
                  <a:srgbClr val="000000"/>
                </a:solidFill>
                <a:effectLst/>
              </a:rPr>
              <a:t> форм і </a:t>
            </a:r>
            <a:r>
              <a:rPr lang="ru-RU" sz="2400" b="0" i="0" dirty="0" err="1">
                <a:solidFill>
                  <a:srgbClr val="000000"/>
                </a:solidFill>
                <a:effectLst/>
              </a:rPr>
              <a:t>методів</a:t>
            </a:r>
            <a:r>
              <a:rPr lang="ru-RU" sz="2400" b="0" i="0" dirty="0">
                <a:solidFill>
                  <a:srgbClr val="000000"/>
                </a:solidFill>
                <a:effectLst/>
              </a:rPr>
              <a:t> </a:t>
            </a:r>
            <a:r>
              <a:rPr lang="ru-RU" sz="2400" b="0" i="0" dirty="0" err="1">
                <a:solidFill>
                  <a:srgbClr val="000000"/>
                </a:solidFill>
                <a:effectLst/>
              </a:rPr>
              <a:t>діяльності</a:t>
            </a:r>
            <a:r>
              <a:rPr lang="ru-RU" sz="2400" b="0" i="0" dirty="0">
                <a:solidFill>
                  <a:srgbClr val="000000"/>
                </a:solidFill>
                <a:effectLst/>
              </a:rPr>
              <a:t>, </a:t>
            </a:r>
            <a:r>
              <a:rPr lang="ru-RU" sz="2400" b="0" i="0" dirty="0" err="1">
                <a:solidFill>
                  <a:srgbClr val="000000"/>
                </a:solidFill>
                <a:effectLst/>
              </a:rPr>
              <a:t>властивих</a:t>
            </a:r>
            <a:r>
              <a:rPr lang="ru-RU" sz="2400" b="0" i="0" dirty="0">
                <a:solidFill>
                  <a:srgbClr val="000000"/>
                </a:solidFill>
                <a:effectLst/>
              </a:rPr>
              <a:t> </a:t>
            </a:r>
            <a:r>
              <a:rPr lang="ru-RU" sz="2400" b="0" i="0" dirty="0" err="1">
                <a:solidFill>
                  <a:srgbClr val="000000"/>
                </a:solidFill>
                <a:effectLst/>
              </a:rPr>
              <a:t>приватним</a:t>
            </a:r>
            <a:r>
              <a:rPr lang="ru-RU" sz="2400" b="0" i="0" dirty="0">
                <a:solidFill>
                  <a:srgbClr val="000000"/>
                </a:solidFill>
                <a:effectLst/>
              </a:rPr>
              <a:t> </a:t>
            </a:r>
            <a:r>
              <a:rPr lang="ru-RU" sz="2400" b="0" i="0" dirty="0" err="1">
                <a:solidFill>
                  <a:srgbClr val="000000"/>
                </a:solidFill>
                <a:effectLst/>
              </a:rPr>
              <a:t>корпораціям</a:t>
            </a:r>
            <a:r>
              <a:rPr lang="ru-RU" sz="2400" b="0" i="0" dirty="0">
                <a:solidFill>
                  <a:srgbClr val="000000"/>
                </a:solidFill>
                <a:effectLst/>
              </a:rPr>
              <a:t>. </a:t>
            </a:r>
            <a:r>
              <a:rPr lang="ru-RU" sz="2400" b="0" i="0" dirty="0" err="1">
                <a:solidFill>
                  <a:srgbClr val="000000"/>
                </a:solidFill>
                <a:effectLst/>
              </a:rPr>
              <a:t>Сенс</a:t>
            </a:r>
            <a:r>
              <a:rPr lang="ru-RU" sz="2400" b="0" i="0" dirty="0">
                <a:solidFill>
                  <a:srgbClr val="000000"/>
                </a:solidFill>
                <a:effectLst/>
              </a:rPr>
              <a:t> </a:t>
            </a:r>
            <a:r>
              <a:rPr lang="ru-RU" sz="2400" b="0" i="0" dirty="0" err="1">
                <a:solidFill>
                  <a:srgbClr val="000000"/>
                </a:solidFill>
                <a:effectLst/>
              </a:rPr>
              <a:t>заклику</a:t>
            </a:r>
            <a:r>
              <a:rPr lang="ru-RU" sz="2400" b="0" i="0" dirty="0">
                <a:solidFill>
                  <a:srgbClr val="000000"/>
                </a:solidFill>
                <a:effectLst/>
              </a:rPr>
              <a:t> </a:t>
            </a:r>
            <a:r>
              <a:rPr lang="ru-RU" sz="2400" b="0" i="0" dirty="0" err="1">
                <a:solidFill>
                  <a:srgbClr val="000000"/>
                </a:solidFill>
                <a:effectLst/>
              </a:rPr>
              <a:t>тримати</a:t>
            </a:r>
            <a:r>
              <a:rPr lang="ru-RU" sz="2400" b="0" i="0" dirty="0">
                <a:solidFill>
                  <a:srgbClr val="000000"/>
                </a:solidFill>
                <a:effectLst/>
              </a:rPr>
              <a:t> </a:t>
            </a:r>
            <a:r>
              <a:rPr lang="ru-RU" sz="2400" b="0" i="0" dirty="0" err="1">
                <a:solidFill>
                  <a:srgbClr val="000000"/>
                </a:solidFill>
                <a:effectLst/>
              </a:rPr>
              <a:t>муніципалітети</a:t>
            </a:r>
            <a:r>
              <a:rPr lang="ru-RU" sz="2400" b="0" i="0" dirty="0">
                <a:solidFill>
                  <a:srgbClr val="000000"/>
                </a:solidFill>
                <a:effectLst/>
              </a:rPr>
              <a:t> поза </a:t>
            </a:r>
            <a:r>
              <a:rPr lang="ru-RU" sz="2400" b="0" i="0" dirty="0" err="1">
                <a:solidFill>
                  <a:srgbClr val="000000"/>
                </a:solidFill>
                <a:effectLst/>
              </a:rPr>
              <a:t>політикою</a:t>
            </a:r>
            <a:r>
              <a:rPr lang="ru-RU" sz="2400" b="0" i="0" dirty="0">
                <a:solidFill>
                  <a:srgbClr val="000000"/>
                </a:solidFill>
                <a:effectLst/>
              </a:rPr>
              <a:t> </a:t>
            </a:r>
            <a:r>
              <a:rPr lang="ru-RU" sz="2400" b="0" i="0" dirty="0" err="1">
                <a:solidFill>
                  <a:srgbClr val="000000"/>
                </a:solidFill>
                <a:effectLst/>
              </a:rPr>
              <a:t>полягає</a:t>
            </a:r>
            <a:r>
              <a:rPr lang="ru-RU" sz="2400" b="0" i="0" dirty="0">
                <a:solidFill>
                  <a:srgbClr val="000000"/>
                </a:solidFill>
                <a:effectLst/>
              </a:rPr>
              <a:t> не в </a:t>
            </a:r>
            <a:r>
              <a:rPr lang="ru-RU" sz="2400" b="0" i="0" dirty="0" err="1">
                <a:solidFill>
                  <a:srgbClr val="000000"/>
                </a:solidFill>
                <a:effectLst/>
              </a:rPr>
              <a:t>ізоляції</a:t>
            </a:r>
            <a:r>
              <a:rPr lang="ru-RU" sz="2400" b="0" i="0" dirty="0">
                <a:solidFill>
                  <a:srgbClr val="000000"/>
                </a:solidFill>
                <a:effectLst/>
              </a:rPr>
              <a:t> </a:t>
            </a:r>
            <a:r>
              <a:rPr lang="ru-RU" sz="2400" b="0" i="0" dirty="0" err="1">
                <a:solidFill>
                  <a:srgbClr val="000000"/>
                </a:solidFill>
                <a:effectLst/>
              </a:rPr>
              <a:t>цих</a:t>
            </a:r>
            <a:r>
              <a:rPr lang="ru-RU" sz="2400" b="0" i="0" dirty="0">
                <a:solidFill>
                  <a:srgbClr val="000000"/>
                </a:solidFill>
                <a:effectLst/>
              </a:rPr>
              <a:t> </a:t>
            </a:r>
            <a:r>
              <a:rPr lang="ru-RU" sz="2400" b="0" i="0" dirty="0" err="1">
                <a:solidFill>
                  <a:srgbClr val="000000"/>
                </a:solidFill>
                <a:effectLst/>
              </a:rPr>
              <a:t>органів</a:t>
            </a:r>
            <a:r>
              <a:rPr lang="ru-RU" sz="2400" b="0" i="0" dirty="0">
                <a:solidFill>
                  <a:srgbClr val="000000"/>
                </a:solidFill>
                <a:effectLst/>
              </a:rPr>
              <a:t> </a:t>
            </a:r>
            <a:r>
              <a:rPr lang="ru-RU" sz="2400" b="0" i="0" dirty="0" err="1">
                <a:solidFill>
                  <a:srgbClr val="000000"/>
                </a:solidFill>
                <a:effectLst/>
              </a:rPr>
              <a:t>від</a:t>
            </a:r>
            <a:r>
              <a:rPr lang="ru-RU" sz="2400" b="0" i="0" dirty="0">
                <a:solidFill>
                  <a:srgbClr val="000000"/>
                </a:solidFill>
                <a:effectLst/>
              </a:rPr>
              <a:t> </a:t>
            </a:r>
            <a:r>
              <a:rPr lang="ru-RU" sz="2400" b="0" i="0" dirty="0" err="1">
                <a:solidFill>
                  <a:srgbClr val="000000"/>
                </a:solidFill>
                <a:effectLst/>
              </a:rPr>
              <a:t>політичного</a:t>
            </a:r>
            <a:r>
              <a:rPr lang="ru-RU" sz="2400" b="0" i="0" dirty="0">
                <a:solidFill>
                  <a:srgbClr val="000000"/>
                </a:solidFill>
                <a:effectLst/>
              </a:rPr>
              <a:t> </a:t>
            </a:r>
            <a:r>
              <a:rPr lang="ru-RU" sz="2400" b="0" i="0" dirty="0" err="1">
                <a:solidFill>
                  <a:srgbClr val="000000"/>
                </a:solidFill>
                <a:effectLst/>
              </a:rPr>
              <a:t>життя</a:t>
            </a:r>
            <a:r>
              <a:rPr lang="ru-RU" sz="2400" b="0" i="0" dirty="0">
                <a:solidFill>
                  <a:srgbClr val="000000"/>
                </a:solidFill>
                <a:effectLst/>
              </a:rPr>
              <a:t> (</a:t>
            </a:r>
            <a:r>
              <a:rPr lang="ru-RU" sz="2400" b="0" i="0" dirty="0" err="1">
                <a:solidFill>
                  <a:srgbClr val="000000"/>
                </a:solidFill>
                <a:effectLst/>
              </a:rPr>
              <a:t>це</a:t>
            </a:r>
            <a:r>
              <a:rPr lang="ru-RU" sz="2400" b="0" i="0" dirty="0">
                <a:solidFill>
                  <a:srgbClr val="000000"/>
                </a:solidFill>
                <a:effectLst/>
              </a:rPr>
              <a:t> й </a:t>
            </a:r>
            <a:r>
              <a:rPr lang="ru-RU" sz="2400" b="0" i="0" dirty="0" err="1">
                <a:solidFill>
                  <a:srgbClr val="000000"/>
                </a:solidFill>
                <a:effectLst/>
              </a:rPr>
              <a:t>неможливо</a:t>
            </a:r>
            <a:r>
              <a:rPr lang="ru-RU" sz="2400" b="0" i="0" dirty="0">
                <a:solidFill>
                  <a:srgbClr val="000000"/>
                </a:solidFill>
                <a:effectLst/>
              </a:rPr>
              <a:t>), а в тому, </a:t>
            </a:r>
            <a:r>
              <a:rPr lang="ru-RU" sz="2400" b="0" i="0" dirty="0" err="1">
                <a:solidFill>
                  <a:srgbClr val="000000"/>
                </a:solidFill>
                <a:effectLst/>
              </a:rPr>
              <a:t>щоб</a:t>
            </a:r>
            <a:r>
              <a:rPr lang="ru-RU" sz="2400" b="0" i="0" dirty="0">
                <a:solidFill>
                  <a:srgbClr val="000000"/>
                </a:solidFill>
                <a:effectLst/>
              </a:rPr>
              <a:t> </a:t>
            </a:r>
            <a:r>
              <a:rPr lang="ru-RU" sz="2400" b="0" i="0" dirty="0" err="1">
                <a:solidFill>
                  <a:srgbClr val="000000"/>
                </a:solidFill>
                <a:effectLst/>
              </a:rPr>
              <a:t>зробити</a:t>
            </a:r>
            <a:r>
              <a:rPr lang="ru-RU" sz="2400" b="0" i="0" dirty="0">
                <a:solidFill>
                  <a:srgbClr val="000000"/>
                </a:solidFill>
                <a:effectLst/>
              </a:rPr>
              <a:t> </a:t>
            </a:r>
            <a:r>
              <a:rPr lang="ru-RU" sz="2400" b="0" i="0" dirty="0" err="1">
                <a:solidFill>
                  <a:srgbClr val="000000"/>
                </a:solidFill>
                <a:effectLst/>
              </a:rPr>
              <a:t>місцеве</a:t>
            </a:r>
            <a:r>
              <a:rPr lang="ru-RU" sz="2400" b="0" i="0" dirty="0">
                <a:solidFill>
                  <a:srgbClr val="000000"/>
                </a:solidFill>
                <a:effectLst/>
              </a:rPr>
              <a:t> </a:t>
            </a:r>
            <a:r>
              <a:rPr lang="ru-RU" sz="2400" b="0" i="0" dirty="0" err="1">
                <a:solidFill>
                  <a:srgbClr val="000000"/>
                </a:solidFill>
                <a:effectLst/>
              </a:rPr>
              <a:t>управління</a:t>
            </a:r>
            <a:r>
              <a:rPr lang="ru-RU" sz="2400" b="0" i="0" dirty="0">
                <a:solidFill>
                  <a:srgbClr val="000000"/>
                </a:solidFill>
                <a:effectLst/>
              </a:rPr>
              <a:t> </a:t>
            </a:r>
            <a:r>
              <a:rPr lang="ru-RU" sz="2400" b="0" i="0" dirty="0" err="1">
                <a:solidFill>
                  <a:srgbClr val="000000"/>
                </a:solidFill>
                <a:effectLst/>
              </a:rPr>
              <a:t>слухняним</a:t>
            </a:r>
            <a:r>
              <a:rPr lang="ru-RU" sz="2400" b="0" i="0" dirty="0">
                <a:solidFill>
                  <a:srgbClr val="000000"/>
                </a:solidFill>
                <a:effectLst/>
              </a:rPr>
              <a:t> </a:t>
            </a:r>
            <a:r>
              <a:rPr lang="ru-RU" sz="2400" b="0" i="0" dirty="0" err="1">
                <a:solidFill>
                  <a:srgbClr val="000000"/>
                </a:solidFill>
                <a:effectLst/>
              </a:rPr>
              <a:t>інструментом</a:t>
            </a:r>
            <a:r>
              <a:rPr lang="ru-RU" sz="2400" b="0" i="0" dirty="0">
                <a:solidFill>
                  <a:srgbClr val="000000"/>
                </a:solidFill>
                <a:effectLst/>
              </a:rPr>
              <a:t> </a:t>
            </a:r>
            <a:r>
              <a:rPr lang="ru-RU" sz="2400" b="0" i="0" dirty="0" err="1">
                <a:solidFill>
                  <a:srgbClr val="000000"/>
                </a:solidFill>
                <a:effectLst/>
              </a:rPr>
              <a:t>урядової</a:t>
            </a:r>
            <a:r>
              <a:rPr lang="ru-RU" sz="2400" b="0" i="0" dirty="0">
                <a:solidFill>
                  <a:srgbClr val="000000"/>
                </a:solidFill>
                <a:effectLst/>
              </a:rPr>
              <a:t> </a:t>
            </a:r>
            <a:r>
              <a:rPr lang="ru-RU" sz="2400" b="0" i="0" dirty="0" err="1">
                <a:solidFill>
                  <a:srgbClr val="000000"/>
                </a:solidFill>
                <a:effectLst/>
              </a:rPr>
              <a:t>політики</a:t>
            </a:r>
            <a:r>
              <a:rPr lang="ru-RU" sz="2400" b="0" i="0" dirty="0">
                <a:solidFill>
                  <a:srgbClr val="000000"/>
                </a:solidFill>
                <a:effectLst/>
              </a:rPr>
              <a:t>.</a:t>
            </a:r>
            <a:endParaRPr lang="ru-RU" sz="2400" dirty="0"/>
          </a:p>
        </p:txBody>
      </p:sp>
    </p:spTree>
    <p:extLst>
      <p:ext uri="{BB962C8B-B14F-4D97-AF65-F5344CB8AC3E}">
        <p14:creationId xmlns:p14="http://schemas.microsoft.com/office/powerpoint/2010/main" val="4230052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226D311-DC8B-4AD4-8CDE-C0A2BC945256}"/>
              </a:ext>
            </a:extLst>
          </p:cNvPr>
          <p:cNvSpPr>
            <a:spLocks noGrp="1"/>
          </p:cNvSpPr>
          <p:nvPr>
            <p:ph idx="1"/>
          </p:nvPr>
        </p:nvSpPr>
        <p:spPr>
          <a:xfrm>
            <a:off x="133350" y="0"/>
            <a:ext cx="11925300" cy="6858000"/>
          </a:xfrm>
        </p:spPr>
        <p:txBody>
          <a:bodyPr>
            <a:normAutofit lnSpcReduction="10000"/>
          </a:bodyPr>
          <a:lstStyle/>
          <a:p>
            <a:pPr marL="0" indent="0" algn="ctr">
              <a:lnSpc>
                <a:spcPct val="120000"/>
              </a:lnSpc>
              <a:spcBef>
                <a:spcPts val="0"/>
              </a:spcBef>
              <a:buNone/>
            </a:pPr>
            <a:r>
              <a:rPr lang="uk-UA" b="1" dirty="0">
                <a:effectLst/>
                <a:latin typeface="Calibri" panose="020F0502020204030204" pitchFamily="34" charset="0"/>
                <a:ea typeface="Calibri" panose="020F0502020204030204" pitchFamily="34" charset="0"/>
                <a:cs typeface="Times New Roman" panose="02020603050405020304" pitchFamily="18" charset="0"/>
              </a:rPr>
              <a:t>Моделі місцевого самоврядування:</a:t>
            </a:r>
          </a:p>
          <a:p>
            <a:pPr marL="0" indent="0" algn="ctr">
              <a:spcBef>
                <a:spcPts val="0"/>
              </a:spcBef>
              <a:buNone/>
            </a:pPr>
            <a:r>
              <a:rPr lang="ru-RU" sz="2600" dirty="0"/>
              <a:t>- </a:t>
            </a:r>
            <a:r>
              <a:rPr lang="ru-RU" sz="2600" dirty="0" err="1"/>
              <a:t>американська</a:t>
            </a:r>
            <a:r>
              <a:rPr lang="ru-RU" sz="2600" dirty="0"/>
              <a:t> (</a:t>
            </a:r>
            <a:r>
              <a:rPr lang="ru-RU" sz="2600" dirty="0" err="1"/>
              <a:t>англосаксонська</a:t>
            </a:r>
            <a:r>
              <a:rPr lang="ru-RU" sz="2600" dirty="0"/>
              <a:t>)</a:t>
            </a:r>
          </a:p>
          <a:p>
            <a:pPr algn="ctr">
              <a:spcBef>
                <a:spcPts val="0"/>
              </a:spcBef>
              <a:buFontTx/>
              <a:buChar char="-"/>
            </a:pPr>
            <a:r>
              <a:rPr lang="ru-RU" sz="2600" dirty="0"/>
              <a:t>континентальна (</a:t>
            </a:r>
            <a:r>
              <a:rPr lang="ru-RU" sz="2600" dirty="0" err="1"/>
              <a:t>німецька</a:t>
            </a:r>
            <a:r>
              <a:rPr lang="ru-RU" sz="2600" dirty="0"/>
              <a:t>, </a:t>
            </a:r>
            <a:r>
              <a:rPr lang="ru-RU" sz="2600" dirty="0" err="1"/>
              <a:t>французька</a:t>
            </a:r>
            <a:r>
              <a:rPr lang="ru-RU" sz="2600" dirty="0"/>
              <a:t>)</a:t>
            </a:r>
          </a:p>
          <a:p>
            <a:pPr algn="ctr">
              <a:spcBef>
                <a:spcPts val="0"/>
              </a:spcBef>
              <a:buFontTx/>
              <a:buChar char="-"/>
            </a:pPr>
            <a:r>
              <a:rPr lang="ru-RU" sz="2600" dirty="0" err="1"/>
              <a:t>іберійська</a:t>
            </a:r>
            <a:endParaRPr lang="ru-RU" sz="2600" dirty="0"/>
          </a:p>
          <a:p>
            <a:pPr algn="ctr">
              <a:spcBef>
                <a:spcPts val="0"/>
              </a:spcBef>
              <a:buFontTx/>
              <a:buChar char="-"/>
            </a:pPr>
            <a:r>
              <a:rPr lang="ru-RU" sz="2600" dirty="0" err="1"/>
              <a:t>скандинавська</a:t>
            </a:r>
            <a:endParaRPr lang="ru-RU" sz="2600" dirty="0"/>
          </a:p>
          <a:p>
            <a:pPr marL="0" indent="0">
              <a:buNone/>
            </a:pPr>
            <a:endParaRPr lang="ru-RU" sz="1800" dirty="0"/>
          </a:p>
          <a:p>
            <a:pPr marL="0" indent="0">
              <a:spcBef>
                <a:spcPts val="0"/>
              </a:spcBef>
              <a:buNone/>
            </a:pPr>
            <a:r>
              <a:rPr lang="ru-RU" sz="2400" b="1" dirty="0" err="1"/>
              <a:t>Англосаксонська</a:t>
            </a:r>
            <a:r>
              <a:rPr lang="ru-RU" sz="2400" dirty="0"/>
              <a:t> </a:t>
            </a:r>
            <a:r>
              <a:rPr lang="ru-RU" sz="2400" dirty="0" err="1"/>
              <a:t>існує</a:t>
            </a:r>
            <a:r>
              <a:rPr lang="ru-RU" sz="2400" dirty="0"/>
              <a:t> у США, </a:t>
            </a:r>
            <a:r>
              <a:rPr lang="ru-RU" sz="2400" dirty="0" err="1"/>
              <a:t>Великобританії</a:t>
            </a:r>
            <a:r>
              <a:rPr lang="ru-RU" sz="2400" dirty="0"/>
              <a:t>, </a:t>
            </a:r>
            <a:r>
              <a:rPr lang="ru-RU" sz="2400" dirty="0" err="1"/>
              <a:t>Австралії</a:t>
            </a:r>
            <a:r>
              <a:rPr lang="ru-RU" sz="2400" dirty="0"/>
              <a:t>, </a:t>
            </a:r>
            <a:r>
              <a:rPr lang="ru-RU" sz="2400" dirty="0" err="1"/>
              <a:t>Канаді</a:t>
            </a:r>
            <a:r>
              <a:rPr lang="ru-RU" sz="2400" dirty="0"/>
              <a:t> </a:t>
            </a:r>
            <a:r>
              <a:rPr lang="ru-RU" sz="2400" dirty="0" err="1"/>
              <a:t>тощо</a:t>
            </a:r>
            <a:r>
              <a:rPr lang="ru-RU" sz="2400" dirty="0"/>
              <a:t>. Для </a:t>
            </a:r>
            <a:r>
              <a:rPr lang="ru-RU" sz="2400" dirty="0" err="1"/>
              <a:t>неї</a:t>
            </a:r>
            <a:r>
              <a:rPr lang="ru-RU" sz="2400" dirty="0"/>
              <a:t> характерно: максимум </a:t>
            </a:r>
            <a:r>
              <a:rPr lang="ru-RU" sz="2400" dirty="0" err="1"/>
              <a:t>децентралізації</a:t>
            </a:r>
            <a:r>
              <a:rPr lang="ru-RU" sz="2400" dirty="0"/>
              <a:t>; </a:t>
            </a:r>
            <a:r>
              <a:rPr lang="ru-RU" sz="2400" dirty="0" err="1"/>
              <a:t>місцеві</a:t>
            </a:r>
            <a:r>
              <a:rPr lang="ru-RU" sz="2400" dirty="0"/>
              <a:t> ради </a:t>
            </a:r>
            <a:r>
              <a:rPr lang="ru-RU" sz="2400" dirty="0" err="1"/>
              <a:t>автономні</a:t>
            </a:r>
            <a:r>
              <a:rPr lang="ru-RU" sz="2400" dirty="0"/>
              <a:t> у межах </a:t>
            </a:r>
            <a:r>
              <a:rPr lang="ru-RU" sz="2400" dirty="0" err="1"/>
              <a:t>наданих</a:t>
            </a:r>
            <a:r>
              <a:rPr lang="ru-RU" sz="2400" dirty="0"/>
              <a:t> ним </a:t>
            </a:r>
            <a:r>
              <a:rPr lang="ru-RU" sz="2400" dirty="0" err="1"/>
              <a:t>повноважень</a:t>
            </a:r>
            <a:r>
              <a:rPr lang="ru-RU" sz="2400" dirty="0"/>
              <a:t>; контроль центру за ними </a:t>
            </a:r>
            <a:r>
              <a:rPr lang="ru-RU" sz="2400" dirty="0" err="1"/>
              <a:t>опосередкований</a:t>
            </a:r>
            <a:r>
              <a:rPr lang="ru-RU" sz="2400" dirty="0"/>
              <a:t>, </a:t>
            </a:r>
            <a:r>
              <a:rPr lang="ru-RU" sz="2400" dirty="0" err="1"/>
              <a:t>тобто</a:t>
            </a:r>
            <a:r>
              <a:rPr lang="ru-RU" sz="2400" dirty="0"/>
              <a:t> </a:t>
            </a:r>
            <a:r>
              <a:rPr lang="ru-RU" sz="2400" dirty="0" err="1"/>
              <a:t>здійснюється</a:t>
            </a:r>
            <a:r>
              <a:rPr lang="ru-RU" sz="2400" dirty="0"/>
              <a:t> через </a:t>
            </a:r>
            <a:r>
              <a:rPr lang="ru-RU" sz="2400" dirty="0" err="1"/>
              <a:t>міністерства</a:t>
            </a:r>
            <a:r>
              <a:rPr lang="ru-RU" sz="2400" dirty="0"/>
              <a:t> та суди; </a:t>
            </a:r>
            <a:r>
              <a:rPr lang="ru-RU" sz="2400" u="sng" dirty="0"/>
              <a:t>на </a:t>
            </a:r>
            <a:r>
              <a:rPr lang="ru-RU" sz="2400" u="sng" dirty="0" err="1"/>
              <a:t>місцях</a:t>
            </a:r>
            <a:r>
              <a:rPr lang="ru-RU" sz="2400" u="sng" dirty="0"/>
              <a:t> </a:t>
            </a:r>
            <a:r>
              <a:rPr lang="ru-RU" sz="2400" u="sng" dirty="0" err="1"/>
              <a:t>відсутні</a:t>
            </a:r>
            <a:r>
              <a:rPr lang="ru-RU" sz="2400" u="sng" dirty="0"/>
              <a:t> </a:t>
            </a:r>
            <a:r>
              <a:rPr lang="ru-RU" sz="2400" u="sng" dirty="0" err="1"/>
              <a:t>уповноважені</a:t>
            </a:r>
            <a:r>
              <a:rPr lang="ru-RU" sz="2400" u="sng" dirty="0"/>
              <a:t> </a:t>
            </a:r>
            <a:r>
              <a:rPr lang="ru-RU" sz="2400" u="sng" dirty="0" err="1"/>
              <a:t>центральної</a:t>
            </a:r>
            <a:r>
              <a:rPr lang="ru-RU" sz="2400" u="sng" dirty="0"/>
              <a:t> </a:t>
            </a:r>
            <a:r>
              <a:rPr lang="ru-RU" sz="2400" u="sng" dirty="0" err="1"/>
              <a:t>влади</a:t>
            </a:r>
            <a:r>
              <a:rPr lang="ru-RU" sz="2400" dirty="0"/>
              <a:t>. За </a:t>
            </a:r>
            <a:r>
              <a:rPr lang="ru-RU" sz="2400" dirty="0" err="1"/>
              <a:t>цією</a:t>
            </a:r>
            <a:r>
              <a:rPr lang="ru-RU" sz="2400" dirty="0"/>
              <a:t> </a:t>
            </a:r>
            <a:r>
              <a:rPr lang="ru-RU" sz="2400" dirty="0" err="1"/>
              <a:t>моделлю</a:t>
            </a:r>
            <a:r>
              <a:rPr lang="ru-RU" sz="2400" dirty="0"/>
              <a:t> </a:t>
            </a:r>
            <a:r>
              <a:rPr lang="ru-RU" sz="2400" dirty="0" err="1"/>
              <a:t>поняття</a:t>
            </a:r>
            <a:r>
              <a:rPr lang="ru-RU" sz="2400" dirty="0"/>
              <a:t> «</a:t>
            </a:r>
            <a:r>
              <a:rPr lang="ru-RU" sz="2400" dirty="0" err="1"/>
              <a:t>місцевого</a:t>
            </a:r>
            <a:r>
              <a:rPr lang="ru-RU" sz="2400" dirty="0"/>
              <a:t> </a:t>
            </a:r>
            <a:r>
              <a:rPr lang="ru-RU" sz="2400" dirty="0" err="1"/>
              <a:t>самоврядування</a:t>
            </a:r>
            <a:r>
              <a:rPr lang="ru-RU" sz="2400" dirty="0"/>
              <a:t>» та «</a:t>
            </a:r>
            <a:r>
              <a:rPr lang="ru-RU" sz="2400" dirty="0" err="1"/>
              <a:t>місцевого</a:t>
            </a:r>
            <a:r>
              <a:rPr lang="ru-RU" sz="2400" dirty="0"/>
              <a:t> </a:t>
            </a:r>
            <a:r>
              <a:rPr lang="ru-RU" sz="2400" dirty="0" err="1"/>
              <a:t>управління</a:t>
            </a:r>
            <a:r>
              <a:rPr lang="ru-RU" sz="2400" dirty="0"/>
              <a:t>» </a:t>
            </a:r>
            <a:r>
              <a:rPr lang="ru-RU" sz="2400" dirty="0" err="1"/>
              <a:t>співпадають</a:t>
            </a:r>
            <a:r>
              <a:rPr lang="ru-RU" sz="2400" dirty="0"/>
              <a:t> (</a:t>
            </a:r>
            <a:r>
              <a:rPr lang="en-US" sz="2400" u="sng" dirty="0"/>
              <a:t>local government</a:t>
            </a:r>
            <a:r>
              <a:rPr lang="en-US" sz="2400" dirty="0"/>
              <a:t>)</a:t>
            </a:r>
            <a:r>
              <a:rPr lang="ru-RU" sz="2400" dirty="0"/>
              <a:t>. Але </a:t>
            </a:r>
            <a:r>
              <a:rPr lang="ru-RU" sz="2400" dirty="0" err="1"/>
              <a:t>вчені</a:t>
            </a:r>
            <a:r>
              <a:rPr lang="ru-RU" sz="2400" dirty="0"/>
              <a:t> </a:t>
            </a:r>
            <a:r>
              <a:rPr lang="ru-RU" sz="2400" dirty="0" err="1"/>
              <a:t>іноді</a:t>
            </a:r>
            <a:r>
              <a:rPr lang="ru-RU" sz="2400" dirty="0"/>
              <a:t> </a:t>
            </a:r>
            <a:r>
              <a:rPr lang="ru-RU" sz="2400" dirty="0" err="1"/>
              <a:t>підкреслюють</a:t>
            </a:r>
            <a:r>
              <a:rPr lang="ru-RU" sz="2400" dirty="0"/>
              <a:t> </a:t>
            </a:r>
            <a:r>
              <a:rPr lang="ru-RU" sz="2400" dirty="0" err="1"/>
              <a:t>формальність</a:t>
            </a:r>
            <a:r>
              <a:rPr lang="ru-RU" sz="2400" dirty="0"/>
              <a:t> </a:t>
            </a:r>
            <a:r>
              <a:rPr lang="ru-RU" sz="2400" dirty="0" err="1"/>
              <a:t>самостійності</a:t>
            </a:r>
            <a:r>
              <a:rPr lang="ru-RU" sz="2400" dirty="0"/>
              <a:t> </a:t>
            </a:r>
            <a:r>
              <a:rPr lang="ru-RU" sz="2400" dirty="0" err="1"/>
              <a:t>місцевих</a:t>
            </a:r>
            <a:r>
              <a:rPr lang="ru-RU" sz="2400" dirty="0"/>
              <a:t> </a:t>
            </a:r>
            <a:r>
              <a:rPr lang="ru-RU" sz="2400" dirty="0" err="1"/>
              <a:t>органів</a:t>
            </a:r>
            <a:r>
              <a:rPr lang="ru-RU" sz="2400" dirty="0"/>
              <a:t>. Д. </a:t>
            </a:r>
            <a:r>
              <a:rPr lang="ru-RU" sz="2400" dirty="0" err="1"/>
              <a:t>Харвей</a:t>
            </a:r>
            <a:r>
              <a:rPr lang="ru-RU" sz="2400" dirty="0"/>
              <a:t>: </a:t>
            </a:r>
            <a:r>
              <a:rPr lang="ru-RU" sz="2400" dirty="0" err="1"/>
              <a:t>британські</a:t>
            </a:r>
            <a:r>
              <a:rPr lang="ru-RU" sz="2400" dirty="0"/>
              <a:t> </a:t>
            </a:r>
            <a:r>
              <a:rPr lang="ru-RU" sz="2400" dirty="0" err="1"/>
              <a:t>органи</a:t>
            </a:r>
            <a:r>
              <a:rPr lang="ru-RU" sz="2400" dirty="0"/>
              <a:t> МС </a:t>
            </a:r>
            <a:r>
              <a:rPr lang="ru-RU" sz="2400" dirty="0" err="1"/>
              <a:t>скоріше</a:t>
            </a:r>
            <a:r>
              <a:rPr lang="ru-RU" sz="2400" dirty="0"/>
              <a:t> є агентами центрального уряду, </a:t>
            </a:r>
            <a:r>
              <a:rPr lang="ru-RU" sz="2400" dirty="0" err="1"/>
              <a:t>ніж</a:t>
            </a:r>
            <a:r>
              <a:rPr lang="ru-RU" sz="2400" dirty="0"/>
              <a:t> слугами </a:t>
            </a:r>
            <a:r>
              <a:rPr lang="ru-RU" sz="2400" dirty="0" err="1"/>
              <a:t>виборців</a:t>
            </a:r>
            <a:r>
              <a:rPr lang="ru-RU" sz="2400" dirty="0"/>
              <a:t>. </a:t>
            </a:r>
          </a:p>
          <a:p>
            <a:pPr marL="0" indent="0">
              <a:buNone/>
            </a:pPr>
            <a:r>
              <a:rPr lang="ru-RU" sz="2400" b="1" dirty="0"/>
              <a:t>Континентальна</a:t>
            </a:r>
            <a:r>
              <a:rPr lang="ru-RU" sz="2400" dirty="0"/>
              <a:t> система </a:t>
            </a:r>
            <a:r>
              <a:rPr lang="ru-RU" sz="2400" dirty="0" err="1"/>
              <a:t>властива</a:t>
            </a:r>
            <a:r>
              <a:rPr lang="ru-RU" sz="2400" dirty="0"/>
              <a:t> </a:t>
            </a:r>
            <a:r>
              <a:rPr lang="ru-RU" sz="2400" dirty="0" err="1"/>
              <a:t>країнам</a:t>
            </a:r>
            <a:r>
              <a:rPr lang="ru-RU" sz="2400" dirty="0"/>
              <a:t> </a:t>
            </a:r>
            <a:r>
              <a:rPr lang="ru-RU" sz="2400" dirty="0" err="1"/>
              <a:t>Європи</a:t>
            </a:r>
            <a:r>
              <a:rPr lang="ru-RU" sz="2400" dirty="0"/>
              <a:t> (у т.ч. </a:t>
            </a:r>
            <a:r>
              <a:rPr lang="ru-RU" sz="2400" dirty="0" err="1"/>
              <a:t>постсоціалістичним</a:t>
            </a:r>
            <a:r>
              <a:rPr lang="ru-RU" sz="2400" dirty="0"/>
              <a:t>), Африки, </a:t>
            </a:r>
            <a:r>
              <a:rPr lang="ru-RU" sz="2400" dirty="0" err="1"/>
              <a:t>Азії</a:t>
            </a:r>
            <a:r>
              <a:rPr lang="ru-RU" sz="2400" dirty="0"/>
              <a:t> та </a:t>
            </a:r>
            <a:r>
              <a:rPr lang="ru-RU" sz="2400" dirty="0" err="1"/>
              <a:t>Близького</a:t>
            </a:r>
            <a:r>
              <a:rPr lang="ru-RU" sz="2400" dirty="0"/>
              <a:t> Сходу. На </a:t>
            </a:r>
            <a:r>
              <a:rPr lang="ru-RU" sz="2400" dirty="0" err="1"/>
              <a:t>місцях</a:t>
            </a:r>
            <a:r>
              <a:rPr lang="ru-RU" sz="2400" dirty="0"/>
              <a:t> </a:t>
            </a:r>
            <a:r>
              <a:rPr lang="ru-RU" sz="2400" dirty="0" err="1"/>
              <a:t>функціонують</a:t>
            </a:r>
            <a:r>
              <a:rPr lang="ru-RU" sz="2400" dirty="0"/>
              <a:t> й </a:t>
            </a:r>
            <a:r>
              <a:rPr lang="ru-RU" sz="2400" dirty="0" err="1"/>
              <a:t>агенти</a:t>
            </a:r>
            <a:r>
              <a:rPr lang="ru-RU" sz="2400" dirty="0"/>
              <a:t> </a:t>
            </a:r>
            <a:r>
              <a:rPr lang="ru-RU" sz="2400" dirty="0" err="1"/>
              <a:t>органів</a:t>
            </a:r>
            <a:r>
              <a:rPr lang="ru-RU" sz="2400" dirty="0"/>
              <a:t> </a:t>
            </a:r>
            <a:r>
              <a:rPr lang="ru-RU" sz="2400" dirty="0" err="1"/>
              <a:t>державної</a:t>
            </a:r>
            <a:r>
              <a:rPr lang="ru-RU" sz="2400" dirty="0"/>
              <a:t> </a:t>
            </a:r>
            <a:r>
              <a:rPr lang="ru-RU" sz="2400" dirty="0" err="1"/>
              <a:t>влади</a:t>
            </a:r>
            <a:r>
              <a:rPr lang="ru-RU" sz="2400" dirty="0"/>
              <a:t>, й </a:t>
            </a:r>
            <a:r>
              <a:rPr lang="ru-RU" sz="2400" dirty="0" err="1"/>
              <a:t>місцеві</a:t>
            </a:r>
            <a:r>
              <a:rPr lang="ru-RU" sz="2400" dirty="0"/>
              <a:t> ради. </a:t>
            </a:r>
            <a:r>
              <a:rPr lang="ru-RU" sz="2400" dirty="0" err="1"/>
              <a:t>Призначувані</a:t>
            </a:r>
            <a:r>
              <a:rPr lang="ru-RU" sz="2400" dirty="0"/>
              <a:t> </a:t>
            </a:r>
            <a:r>
              <a:rPr lang="ru-RU" sz="2400" dirty="0" err="1"/>
              <a:t>агенти</a:t>
            </a:r>
            <a:r>
              <a:rPr lang="ru-RU" sz="2400" dirty="0"/>
              <a:t> </a:t>
            </a:r>
            <a:r>
              <a:rPr lang="ru-RU" sz="2400" dirty="0" err="1"/>
              <a:t>держадміністрації</a:t>
            </a:r>
            <a:r>
              <a:rPr lang="ru-RU" sz="2400" dirty="0"/>
              <a:t>, як правило, </a:t>
            </a:r>
            <a:r>
              <a:rPr lang="ru-RU" sz="2400" dirty="0" err="1"/>
              <a:t>здійснюють</a:t>
            </a:r>
            <a:r>
              <a:rPr lang="ru-RU" sz="2400" dirty="0"/>
              <a:t> </a:t>
            </a:r>
            <a:r>
              <a:rPr lang="ru-RU" sz="2400" dirty="0" err="1"/>
              <a:t>виконавчу</a:t>
            </a:r>
            <a:r>
              <a:rPr lang="ru-RU" sz="2400" dirty="0"/>
              <a:t> </a:t>
            </a:r>
            <a:r>
              <a:rPr lang="ru-RU" sz="2400" dirty="0" err="1"/>
              <a:t>владу</a:t>
            </a:r>
            <a:r>
              <a:rPr lang="ru-RU" sz="2400" dirty="0"/>
              <a:t> на </a:t>
            </a:r>
            <a:r>
              <a:rPr lang="ru-RU" sz="2400" dirty="0" err="1"/>
              <a:t>місцях</a:t>
            </a:r>
            <a:r>
              <a:rPr lang="ru-RU" sz="2400" dirty="0"/>
              <a:t> і </a:t>
            </a:r>
            <a:r>
              <a:rPr lang="ru-RU" sz="2400" dirty="0" err="1"/>
              <a:t>нагляд</a:t>
            </a:r>
            <a:r>
              <a:rPr lang="ru-RU" sz="2400" dirty="0"/>
              <a:t> за органами МС. </a:t>
            </a:r>
            <a:r>
              <a:rPr lang="ru-RU" sz="2400" dirty="0" err="1"/>
              <a:t>Органи</a:t>
            </a:r>
            <a:r>
              <a:rPr lang="ru-RU" sz="2400" dirty="0"/>
              <a:t> МС </a:t>
            </a:r>
            <a:r>
              <a:rPr lang="ru-RU" sz="2400" dirty="0" err="1"/>
              <a:t>управляють</a:t>
            </a:r>
            <a:r>
              <a:rPr lang="ru-RU" sz="2400" dirty="0"/>
              <a:t> </a:t>
            </a:r>
            <a:r>
              <a:rPr lang="ru-RU" sz="2400" dirty="0" err="1"/>
              <a:t>місцевими</a:t>
            </a:r>
            <a:r>
              <a:rPr lang="ru-RU" sz="2400" dirty="0"/>
              <a:t> справами.</a:t>
            </a:r>
          </a:p>
          <a:p>
            <a:pPr marL="0" indent="0">
              <a:buNone/>
            </a:pPr>
            <a:r>
              <a:rPr lang="ru-RU" sz="2400" b="1" i="0" dirty="0" err="1">
                <a:solidFill>
                  <a:srgbClr val="646464"/>
                </a:solidFill>
                <a:effectLst/>
              </a:rPr>
              <a:t>Змішана</a:t>
            </a:r>
            <a:r>
              <a:rPr lang="ru-RU" sz="2400" b="1" i="0" dirty="0">
                <a:solidFill>
                  <a:srgbClr val="646464"/>
                </a:solidFill>
                <a:effectLst/>
              </a:rPr>
              <a:t> </a:t>
            </a:r>
            <a:r>
              <a:rPr lang="ru-RU" sz="2400" i="0" dirty="0">
                <a:solidFill>
                  <a:srgbClr val="646464"/>
                </a:solidFill>
                <a:effectLst/>
              </a:rPr>
              <a:t>модель </a:t>
            </a:r>
            <a:r>
              <a:rPr lang="ru-RU" sz="2400" b="0" i="0" dirty="0" err="1">
                <a:solidFill>
                  <a:srgbClr val="646464"/>
                </a:solidFill>
                <a:effectLst/>
              </a:rPr>
              <a:t>вкоренилася</a:t>
            </a:r>
            <a:r>
              <a:rPr lang="ru-RU" sz="2400" b="0" i="0" dirty="0">
                <a:solidFill>
                  <a:srgbClr val="646464"/>
                </a:solidFill>
                <a:effectLst/>
              </a:rPr>
              <a:t> в ФРН, </a:t>
            </a:r>
            <a:r>
              <a:rPr lang="ru-RU" sz="2400" b="0" i="0" dirty="0" err="1">
                <a:solidFill>
                  <a:srgbClr val="646464"/>
                </a:solidFill>
                <a:effectLst/>
              </a:rPr>
              <a:t>Австрії</a:t>
            </a:r>
            <a:r>
              <a:rPr lang="ru-RU" sz="2400" b="0" i="0" dirty="0">
                <a:solidFill>
                  <a:srgbClr val="646464"/>
                </a:solidFill>
                <a:effectLst/>
              </a:rPr>
              <a:t> та </a:t>
            </a:r>
            <a:r>
              <a:rPr lang="ru-RU" sz="2400" b="0" i="0" dirty="0" err="1">
                <a:solidFill>
                  <a:srgbClr val="646464"/>
                </a:solidFill>
                <a:effectLst/>
              </a:rPr>
              <a:t>Японії</a:t>
            </a:r>
            <a:r>
              <a:rPr lang="ru-RU" sz="2400" b="0" i="0" dirty="0">
                <a:solidFill>
                  <a:srgbClr val="646464"/>
                </a:solidFill>
                <a:effectLst/>
              </a:rPr>
              <a:t>. Вона є </a:t>
            </a:r>
            <a:r>
              <a:rPr lang="ru-RU" sz="2400" b="0" i="0" dirty="0" err="1">
                <a:solidFill>
                  <a:srgbClr val="646464"/>
                </a:solidFill>
                <a:effectLst/>
              </a:rPr>
              <a:t>гібридом</a:t>
            </a:r>
            <a:r>
              <a:rPr lang="ru-RU" sz="2400" b="0" i="0" dirty="0">
                <a:solidFill>
                  <a:srgbClr val="646464"/>
                </a:solidFill>
                <a:effectLst/>
              </a:rPr>
              <a:t> </a:t>
            </a:r>
            <a:r>
              <a:rPr lang="ru-RU" sz="2400" b="0" i="0" dirty="0" err="1">
                <a:solidFill>
                  <a:srgbClr val="646464"/>
                </a:solidFill>
                <a:effectLst/>
              </a:rPr>
              <a:t>англосаксонської</a:t>
            </a:r>
            <a:r>
              <a:rPr lang="ru-RU" sz="2400" b="0" i="0" dirty="0">
                <a:solidFill>
                  <a:srgbClr val="646464"/>
                </a:solidFill>
                <a:effectLst/>
              </a:rPr>
              <a:t> і </a:t>
            </a:r>
            <a:r>
              <a:rPr lang="ru-RU" sz="2400" b="0" i="0" dirty="0" err="1">
                <a:solidFill>
                  <a:srgbClr val="646464"/>
                </a:solidFill>
                <a:effectLst/>
              </a:rPr>
              <a:t>континентальної</a:t>
            </a:r>
            <a:r>
              <a:rPr lang="ru-RU" sz="2400" b="0" i="0" dirty="0">
                <a:solidFill>
                  <a:srgbClr val="646464"/>
                </a:solidFill>
                <a:effectLst/>
              </a:rPr>
              <a:t>. МС автономно </a:t>
            </a:r>
            <a:r>
              <a:rPr lang="ru-RU" sz="2400" b="0" i="0" dirty="0" err="1">
                <a:solidFill>
                  <a:srgbClr val="646464"/>
                </a:solidFill>
                <a:effectLst/>
              </a:rPr>
              <a:t>від</a:t>
            </a:r>
            <a:r>
              <a:rPr lang="ru-RU" sz="2400" b="0" i="0" dirty="0">
                <a:solidFill>
                  <a:srgbClr val="646464"/>
                </a:solidFill>
                <a:effectLst/>
              </a:rPr>
              <a:t> державного</a:t>
            </a:r>
            <a:r>
              <a:rPr lang="en-US" sz="2400" b="0" i="0" dirty="0">
                <a:solidFill>
                  <a:srgbClr val="646464"/>
                </a:solidFill>
                <a:effectLst/>
              </a:rPr>
              <a:t> </a:t>
            </a:r>
            <a:r>
              <a:rPr lang="uk-UA" sz="2400" b="0" i="0" dirty="0">
                <a:solidFill>
                  <a:srgbClr val="646464"/>
                </a:solidFill>
                <a:effectLst/>
              </a:rPr>
              <a:t>управління</a:t>
            </a:r>
            <a:r>
              <a:rPr lang="ru-RU" sz="2400" b="0" i="0" dirty="0">
                <a:solidFill>
                  <a:srgbClr val="646464"/>
                </a:solidFill>
                <a:effectLst/>
              </a:rPr>
              <a:t>, </a:t>
            </a:r>
            <a:r>
              <a:rPr lang="ru-RU" sz="2400" b="0" i="0" dirty="0" err="1">
                <a:solidFill>
                  <a:srgbClr val="646464"/>
                </a:solidFill>
                <a:effectLst/>
              </a:rPr>
              <a:t>проте</a:t>
            </a:r>
            <a:r>
              <a:rPr lang="ru-RU" sz="2400" b="0" i="0" dirty="0">
                <a:solidFill>
                  <a:srgbClr val="646464"/>
                </a:solidFill>
                <a:effectLst/>
              </a:rPr>
              <a:t> держава </a:t>
            </a:r>
            <a:r>
              <a:rPr lang="ru-RU" sz="2400" b="0" i="0" dirty="0" err="1">
                <a:solidFill>
                  <a:srgbClr val="646464"/>
                </a:solidFill>
                <a:effectLst/>
              </a:rPr>
              <a:t>стимулює</a:t>
            </a:r>
            <a:r>
              <a:rPr lang="ru-RU" sz="2400" b="0" i="0" dirty="0">
                <a:solidFill>
                  <a:srgbClr val="646464"/>
                </a:solidFill>
                <a:effectLst/>
              </a:rPr>
              <a:t> </a:t>
            </a:r>
            <a:r>
              <a:rPr lang="ru-RU" sz="2400" b="0" i="0" dirty="0" err="1">
                <a:solidFill>
                  <a:srgbClr val="646464"/>
                </a:solidFill>
                <a:effectLst/>
              </a:rPr>
              <a:t>самоорганізацію</a:t>
            </a:r>
            <a:r>
              <a:rPr lang="ru-RU" sz="2400" b="0" i="0" dirty="0">
                <a:solidFill>
                  <a:srgbClr val="646464"/>
                </a:solidFill>
                <a:effectLst/>
              </a:rPr>
              <a:t> </a:t>
            </a:r>
            <a:r>
              <a:rPr lang="ru-RU" sz="2400" b="0" i="0" dirty="0" err="1">
                <a:solidFill>
                  <a:srgbClr val="646464"/>
                </a:solidFill>
                <a:effectLst/>
              </a:rPr>
              <a:t>громадян</a:t>
            </a:r>
            <a:r>
              <a:rPr lang="ru-RU" sz="2400" b="0" i="0" dirty="0">
                <a:solidFill>
                  <a:srgbClr val="646464"/>
                </a:solidFill>
                <a:effectLst/>
              </a:rPr>
              <a:t> на </a:t>
            </a:r>
            <a:r>
              <a:rPr lang="ru-RU" sz="2400" b="0" i="0" dirty="0" err="1">
                <a:solidFill>
                  <a:srgbClr val="646464"/>
                </a:solidFill>
                <a:effectLst/>
              </a:rPr>
              <a:t>місцях</a:t>
            </a:r>
            <a:r>
              <a:rPr lang="ru-RU" sz="2400" b="0" i="0" dirty="0">
                <a:solidFill>
                  <a:srgbClr val="646464"/>
                </a:solidFill>
                <a:effectLst/>
              </a:rPr>
              <a:t>.</a:t>
            </a:r>
            <a:endParaRPr lang="ru-RU" sz="2400" dirty="0">
              <a:solidFill>
                <a:srgbClr val="646464"/>
              </a:solidFill>
            </a:endParaRPr>
          </a:p>
        </p:txBody>
      </p:sp>
    </p:spTree>
    <p:extLst>
      <p:ext uri="{BB962C8B-B14F-4D97-AF65-F5344CB8AC3E}">
        <p14:creationId xmlns:p14="http://schemas.microsoft.com/office/powerpoint/2010/main" val="15653308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A423461-1FC9-4E1D-8986-8ADC20E79ABD}"/>
              </a:ext>
            </a:extLst>
          </p:cNvPr>
          <p:cNvSpPr>
            <a:spLocks noGrp="1"/>
          </p:cNvSpPr>
          <p:nvPr>
            <p:ph idx="1"/>
          </p:nvPr>
        </p:nvSpPr>
        <p:spPr>
          <a:xfrm>
            <a:off x="838200" y="1825625"/>
            <a:ext cx="10515600" cy="3117850"/>
          </a:xfrm>
        </p:spPr>
        <p:txBody>
          <a:bodyPr>
            <a:normAutofit/>
          </a:bodyPr>
          <a:lstStyle/>
          <a:p>
            <a:pPr marL="0" indent="0">
              <a:buNone/>
            </a:pPr>
            <a:r>
              <a:rPr lang="ru-RU" sz="2400" b="1" dirty="0" err="1"/>
              <a:t>Іберійська</a:t>
            </a:r>
            <a:r>
              <a:rPr lang="ru-RU" sz="2400" b="1" dirty="0"/>
              <a:t> </a:t>
            </a:r>
            <a:r>
              <a:rPr lang="ru-RU" sz="2400" dirty="0"/>
              <a:t>модель</a:t>
            </a:r>
            <a:r>
              <a:rPr lang="ru-RU" sz="2400" b="1" dirty="0"/>
              <a:t> </a:t>
            </a:r>
            <a:r>
              <a:rPr lang="ru-RU" sz="2400" dirty="0" err="1"/>
              <a:t>місцевого</a:t>
            </a:r>
            <a:r>
              <a:rPr lang="ru-RU" sz="2400" dirty="0"/>
              <a:t> </a:t>
            </a:r>
            <a:r>
              <a:rPr lang="ru-RU" sz="2400" dirty="0" err="1"/>
              <a:t>управління</a:t>
            </a:r>
            <a:r>
              <a:rPr lang="ru-RU" sz="2400" dirty="0"/>
              <a:t> в основному </a:t>
            </a:r>
            <a:r>
              <a:rPr lang="ru-RU" sz="2400" dirty="0" err="1"/>
              <a:t>існує</a:t>
            </a:r>
            <a:r>
              <a:rPr lang="ru-RU" sz="2400" dirty="0"/>
              <a:t> в </a:t>
            </a:r>
            <a:r>
              <a:rPr lang="ru-RU" sz="2400" dirty="0" err="1"/>
              <a:t>країнах</a:t>
            </a:r>
            <a:r>
              <a:rPr lang="ru-RU" sz="2400" dirty="0"/>
              <a:t> </a:t>
            </a:r>
            <a:r>
              <a:rPr lang="ru-RU" sz="2400" dirty="0" err="1"/>
              <a:t>Латинської</a:t>
            </a:r>
            <a:r>
              <a:rPr lang="ru-RU" sz="2400" dirty="0"/>
              <a:t> Америки (</a:t>
            </a:r>
            <a:r>
              <a:rPr lang="ru-RU" sz="2400" dirty="0" err="1"/>
              <a:t>Бразилії</a:t>
            </a:r>
            <a:r>
              <a:rPr lang="ru-RU" sz="2400" dirty="0"/>
              <a:t>, </a:t>
            </a:r>
            <a:r>
              <a:rPr lang="ru-RU" sz="2400" dirty="0" err="1"/>
              <a:t>Мексиці</a:t>
            </a:r>
            <a:r>
              <a:rPr lang="ru-RU" sz="2400" dirty="0"/>
              <a:t>, </a:t>
            </a:r>
            <a:r>
              <a:rPr lang="ru-RU" sz="2400" dirty="0" err="1"/>
              <a:t>Колумбії</a:t>
            </a:r>
            <a:r>
              <a:rPr lang="ru-RU" sz="2400" dirty="0"/>
              <a:t>, </a:t>
            </a:r>
            <a:r>
              <a:rPr lang="ru-RU" sz="2400" dirty="0" err="1"/>
              <a:t>Еквадорі</a:t>
            </a:r>
            <a:r>
              <a:rPr lang="ru-RU" sz="2400" dirty="0"/>
              <a:t>, Перу та </a:t>
            </a:r>
            <a:r>
              <a:rPr lang="ru-RU" sz="2400" dirty="0" err="1"/>
              <a:t>ін</a:t>
            </a:r>
            <a:r>
              <a:rPr lang="ru-RU" sz="2400" dirty="0"/>
              <a:t>.). Дана система схожа з континентальною. У той же час </a:t>
            </a:r>
            <a:r>
              <a:rPr lang="ru-RU" sz="2400" dirty="0" err="1"/>
              <a:t>функціонування</a:t>
            </a:r>
            <a:r>
              <a:rPr lang="ru-RU" sz="2400" dirty="0"/>
              <a:t> </a:t>
            </a:r>
            <a:r>
              <a:rPr lang="ru-RU" sz="2400" dirty="0" err="1"/>
              <a:t>президентської</a:t>
            </a:r>
            <a:r>
              <a:rPr lang="ru-RU" sz="2400" dirty="0"/>
              <a:t> </a:t>
            </a:r>
            <a:r>
              <a:rPr lang="ru-RU" sz="2400" dirty="0" err="1"/>
              <a:t>республіки</a:t>
            </a:r>
            <a:r>
              <a:rPr lang="ru-RU" sz="2400" dirty="0"/>
              <a:t> </a:t>
            </a:r>
            <a:r>
              <a:rPr lang="ru-RU" sz="2400" dirty="0" err="1"/>
              <a:t>впливає</a:t>
            </a:r>
            <a:r>
              <a:rPr lang="ru-RU" sz="2400" dirty="0"/>
              <a:t> на статус </a:t>
            </a:r>
            <a:r>
              <a:rPr lang="ru-RU" sz="2400" dirty="0" err="1"/>
              <a:t>місцевих</a:t>
            </a:r>
            <a:r>
              <a:rPr lang="ru-RU" sz="2400" dirty="0"/>
              <a:t> </a:t>
            </a:r>
            <a:r>
              <a:rPr lang="ru-RU" sz="2400" dirty="0" err="1"/>
              <a:t>органів</a:t>
            </a:r>
            <a:r>
              <a:rPr lang="ru-RU" sz="2400" dirty="0"/>
              <a:t> </a:t>
            </a:r>
            <a:r>
              <a:rPr lang="ru-RU" sz="2400" dirty="0" err="1"/>
              <a:t>управління</a:t>
            </a:r>
            <a:r>
              <a:rPr lang="ru-RU" sz="2400" dirty="0"/>
              <a:t> та </a:t>
            </a:r>
            <a:r>
              <a:rPr lang="ru-RU" sz="2400" dirty="0" err="1"/>
              <a:t>місцевих</a:t>
            </a:r>
            <a:r>
              <a:rPr lang="ru-RU" sz="2400" dirty="0"/>
              <a:t> </a:t>
            </a:r>
            <a:r>
              <a:rPr lang="ru-RU" sz="2400" dirty="0" err="1"/>
              <a:t>органів</a:t>
            </a:r>
            <a:r>
              <a:rPr lang="ru-RU" sz="2400" dirty="0"/>
              <a:t> </a:t>
            </a:r>
            <a:r>
              <a:rPr lang="ru-RU" sz="2400" dirty="0" err="1"/>
              <a:t>самоврядування</a:t>
            </a:r>
            <a:r>
              <a:rPr lang="ru-RU" sz="2400" dirty="0"/>
              <a:t>. У таких </a:t>
            </a:r>
            <a:r>
              <a:rPr lang="ru-RU" sz="2400" dirty="0" err="1"/>
              <a:t>країнах</a:t>
            </a:r>
            <a:r>
              <a:rPr lang="ru-RU" sz="2400" dirty="0"/>
              <a:t> </a:t>
            </a:r>
            <a:r>
              <a:rPr lang="ru-RU" sz="2400" dirty="0" err="1"/>
              <a:t>форми</a:t>
            </a:r>
            <a:r>
              <a:rPr lang="ru-RU" sz="2400" dirty="0"/>
              <a:t> та </a:t>
            </a:r>
            <a:r>
              <a:rPr lang="ru-RU" sz="2400" dirty="0" err="1"/>
              <a:t>способи</a:t>
            </a:r>
            <a:r>
              <a:rPr lang="ru-RU" sz="2400" dirty="0"/>
              <a:t> державного </a:t>
            </a:r>
            <a:r>
              <a:rPr lang="ru-RU" sz="2400" dirty="0" err="1"/>
              <a:t>управління</a:t>
            </a:r>
            <a:r>
              <a:rPr lang="ru-RU" sz="2400" dirty="0"/>
              <a:t> </a:t>
            </a:r>
            <a:r>
              <a:rPr lang="ru-RU" sz="2400" dirty="0" err="1"/>
              <a:t>мають</a:t>
            </a:r>
            <a:r>
              <a:rPr lang="ru-RU" sz="2400" dirty="0"/>
              <a:t> </a:t>
            </a:r>
            <a:r>
              <a:rPr lang="ru-RU" sz="2400" dirty="0" err="1"/>
              <a:t>перевагу</a:t>
            </a:r>
            <a:r>
              <a:rPr lang="ru-RU" sz="2400" dirty="0"/>
              <a:t> перед </a:t>
            </a:r>
            <a:r>
              <a:rPr lang="ru-RU" sz="2400" dirty="0" err="1"/>
              <a:t>повноваженнями</a:t>
            </a:r>
            <a:r>
              <a:rPr lang="ru-RU" sz="2400" dirty="0"/>
              <a:t> </a:t>
            </a:r>
            <a:r>
              <a:rPr lang="ru-RU" sz="2400" dirty="0" err="1"/>
              <a:t>місцевих</a:t>
            </a:r>
            <a:r>
              <a:rPr lang="ru-RU" sz="2400" dirty="0"/>
              <a:t> </a:t>
            </a:r>
            <a:r>
              <a:rPr lang="ru-RU" sz="2400" dirty="0" err="1"/>
              <a:t>представницьких</a:t>
            </a:r>
            <a:r>
              <a:rPr lang="ru-RU" sz="2400" dirty="0"/>
              <a:t> </a:t>
            </a:r>
            <a:r>
              <a:rPr lang="ru-RU" sz="2400" dirty="0" err="1"/>
              <a:t>органів</a:t>
            </a:r>
            <a:r>
              <a:rPr lang="ru-RU" sz="2400" dirty="0"/>
              <a:t>. Фундамент </a:t>
            </a:r>
            <a:r>
              <a:rPr lang="ru-RU" sz="2400" dirty="0" err="1"/>
              <a:t>місцевого</a:t>
            </a:r>
            <a:r>
              <a:rPr lang="ru-RU" sz="2400" dirty="0"/>
              <a:t> </a:t>
            </a:r>
            <a:r>
              <a:rPr lang="ru-RU" sz="2400" dirty="0" err="1"/>
              <a:t>управління</a:t>
            </a:r>
            <a:r>
              <a:rPr lang="ru-RU" sz="2400" dirty="0"/>
              <a:t> в таких </a:t>
            </a:r>
            <a:r>
              <a:rPr lang="ru-RU" sz="2400" dirty="0" err="1"/>
              <a:t>країнах</a:t>
            </a:r>
            <a:r>
              <a:rPr lang="ru-RU" sz="2400" dirty="0"/>
              <a:t> </a:t>
            </a:r>
            <a:r>
              <a:rPr lang="ru-RU" sz="2400" dirty="0" err="1"/>
              <a:t>був</a:t>
            </a:r>
            <a:r>
              <a:rPr lang="ru-RU" sz="2400" dirty="0"/>
              <a:t> </a:t>
            </a:r>
            <a:r>
              <a:rPr lang="ru-RU" sz="2400" dirty="0" err="1"/>
              <a:t>закладений</a:t>
            </a:r>
            <a:r>
              <a:rPr lang="ru-RU" sz="2400" dirty="0"/>
              <a:t> </a:t>
            </a:r>
            <a:r>
              <a:rPr lang="ru-RU" sz="2400" dirty="0" err="1"/>
              <a:t>ще</a:t>
            </a:r>
            <a:r>
              <a:rPr lang="ru-RU" sz="2400" dirty="0"/>
              <a:t> за </a:t>
            </a:r>
            <a:r>
              <a:rPr lang="ru-RU" sz="2400" dirty="0" err="1"/>
              <a:t>часів</a:t>
            </a:r>
            <a:r>
              <a:rPr lang="ru-RU" sz="2400" dirty="0"/>
              <a:t> </a:t>
            </a:r>
            <a:r>
              <a:rPr lang="ru-RU" sz="2400" dirty="0" err="1"/>
              <a:t>іспанського</a:t>
            </a:r>
            <a:r>
              <a:rPr lang="ru-RU" sz="2400" dirty="0"/>
              <a:t> </a:t>
            </a:r>
            <a:r>
              <a:rPr lang="ru-RU" sz="2400" dirty="0" err="1"/>
              <a:t>колоніального</a:t>
            </a:r>
            <a:r>
              <a:rPr lang="ru-RU" sz="2400" dirty="0"/>
              <a:t> </a:t>
            </a:r>
            <a:r>
              <a:rPr lang="ru-RU" sz="2400" dirty="0" err="1"/>
              <a:t>панування</a:t>
            </a:r>
            <a:r>
              <a:rPr lang="ru-RU" sz="2400" dirty="0"/>
              <a:t> та у </a:t>
            </a:r>
            <a:r>
              <a:rPr lang="ru-RU" sz="2400" dirty="0" err="1"/>
              <a:t>перші</a:t>
            </a:r>
            <a:r>
              <a:rPr lang="ru-RU" sz="2400" dirty="0"/>
              <a:t> роки </a:t>
            </a:r>
            <a:r>
              <a:rPr lang="ru-RU" sz="2400" dirty="0" err="1"/>
              <a:t>становлення</a:t>
            </a:r>
            <a:r>
              <a:rPr lang="ru-RU" sz="2400" dirty="0"/>
              <a:t> </a:t>
            </a:r>
            <a:r>
              <a:rPr lang="ru-RU" sz="2400" dirty="0" err="1"/>
              <a:t>незалежності</a:t>
            </a:r>
            <a:r>
              <a:rPr lang="ru-RU" sz="2400" dirty="0"/>
              <a:t> </a:t>
            </a:r>
            <a:r>
              <a:rPr lang="ru-RU" sz="2400" dirty="0" err="1"/>
              <a:t>національних</a:t>
            </a:r>
            <a:r>
              <a:rPr lang="ru-RU" sz="2400" dirty="0"/>
              <a:t> держав.</a:t>
            </a:r>
          </a:p>
        </p:txBody>
      </p:sp>
    </p:spTree>
    <p:extLst>
      <p:ext uri="{BB962C8B-B14F-4D97-AF65-F5344CB8AC3E}">
        <p14:creationId xmlns:p14="http://schemas.microsoft.com/office/powerpoint/2010/main" val="3206200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12319B4-0369-4EA7-A91E-ECFEA5C9E4A3}"/>
              </a:ext>
            </a:extLst>
          </p:cNvPr>
          <p:cNvSpPr>
            <a:spLocks noGrp="1"/>
          </p:cNvSpPr>
          <p:nvPr>
            <p:ph idx="1"/>
          </p:nvPr>
        </p:nvSpPr>
        <p:spPr>
          <a:xfrm>
            <a:off x="352425" y="247650"/>
            <a:ext cx="11430000" cy="6905625"/>
          </a:xfrm>
        </p:spPr>
        <p:txBody>
          <a:bodyPr>
            <a:noAutofit/>
          </a:bodyPr>
          <a:lstStyle/>
          <a:p>
            <a:pPr marL="0" indent="0" algn="ctr">
              <a:spcBef>
                <a:spcPts val="0"/>
              </a:spcBef>
              <a:buNone/>
            </a:pPr>
            <a:r>
              <a:rPr lang="ru-RU" sz="2600" b="1" i="1" dirty="0" err="1">
                <a:solidFill>
                  <a:srgbClr val="646464"/>
                </a:solidFill>
                <a:effectLst/>
              </a:rPr>
              <a:t>Іноді</a:t>
            </a:r>
            <a:r>
              <a:rPr lang="ru-RU" sz="2600" b="1" i="1" dirty="0">
                <a:solidFill>
                  <a:srgbClr val="646464"/>
                </a:solidFill>
                <a:effectLst/>
              </a:rPr>
              <a:t> </a:t>
            </a:r>
            <a:r>
              <a:rPr lang="ru-RU" sz="2600" b="1" i="1" dirty="0" err="1">
                <a:solidFill>
                  <a:srgbClr val="646464"/>
                </a:solidFill>
                <a:effectLst/>
              </a:rPr>
              <a:t>класифікацію</a:t>
            </a:r>
            <a:r>
              <a:rPr lang="ru-RU" sz="2600" b="1" i="1" dirty="0">
                <a:solidFill>
                  <a:srgbClr val="646464"/>
                </a:solidFill>
                <a:effectLst/>
              </a:rPr>
              <a:t> моделей </a:t>
            </a:r>
            <a:r>
              <a:rPr lang="ru-RU" sz="2600" b="1" i="1" dirty="0" err="1">
                <a:solidFill>
                  <a:srgbClr val="646464"/>
                </a:solidFill>
                <a:effectLst/>
              </a:rPr>
              <a:t>здійснюють</a:t>
            </a:r>
            <a:r>
              <a:rPr lang="ru-RU" sz="2600" b="1" i="1" dirty="0">
                <a:solidFill>
                  <a:srgbClr val="646464"/>
                </a:solidFill>
                <a:effectLst/>
              </a:rPr>
              <a:t> </a:t>
            </a:r>
            <a:r>
              <a:rPr lang="ru-RU" sz="2600" b="1" i="1" dirty="0" err="1">
                <a:solidFill>
                  <a:srgbClr val="646464"/>
                </a:solidFill>
                <a:effectLst/>
              </a:rPr>
              <a:t>залежно</a:t>
            </a:r>
            <a:r>
              <a:rPr lang="ru-RU" sz="2600" b="1" i="1" dirty="0">
                <a:solidFill>
                  <a:srgbClr val="646464"/>
                </a:solidFill>
                <a:effectLst/>
              </a:rPr>
              <a:t> </a:t>
            </a:r>
            <a:r>
              <a:rPr lang="ru-RU" sz="2600" b="1" i="1" dirty="0" err="1">
                <a:solidFill>
                  <a:srgbClr val="646464"/>
                </a:solidFill>
                <a:effectLst/>
              </a:rPr>
              <a:t>від</a:t>
            </a:r>
            <a:r>
              <a:rPr lang="ru-RU" sz="2600" b="1" i="1" dirty="0">
                <a:solidFill>
                  <a:srgbClr val="646464"/>
                </a:solidFill>
                <a:effectLst/>
              </a:rPr>
              <a:t> способу </a:t>
            </a:r>
            <a:r>
              <a:rPr lang="ru-RU" sz="2600" b="1" i="1" dirty="0" err="1">
                <a:solidFill>
                  <a:srgbClr val="646464"/>
                </a:solidFill>
                <a:effectLst/>
              </a:rPr>
              <a:t>легітимації</a:t>
            </a:r>
            <a:r>
              <a:rPr lang="ru-RU" sz="2600" b="1" i="1" dirty="0">
                <a:solidFill>
                  <a:srgbClr val="646464"/>
                </a:solidFill>
                <a:effectLst/>
              </a:rPr>
              <a:t> </a:t>
            </a:r>
            <a:r>
              <a:rPr lang="ru-RU" sz="2600" b="1" i="1" dirty="0" err="1">
                <a:solidFill>
                  <a:srgbClr val="646464"/>
                </a:solidFill>
                <a:effectLst/>
              </a:rPr>
              <a:t>виборних</a:t>
            </a:r>
            <a:r>
              <a:rPr lang="ru-RU" sz="2600" b="1" i="1" dirty="0">
                <a:solidFill>
                  <a:srgbClr val="646464"/>
                </a:solidFill>
                <a:effectLst/>
              </a:rPr>
              <a:t> </a:t>
            </a:r>
            <a:r>
              <a:rPr lang="ru-RU" sz="2600" b="1" i="1" dirty="0" err="1">
                <a:solidFill>
                  <a:srgbClr val="646464"/>
                </a:solidFill>
                <a:effectLst/>
              </a:rPr>
              <a:t>органів</a:t>
            </a:r>
            <a:r>
              <a:rPr lang="ru-RU" sz="2600" b="1" i="1" dirty="0">
                <a:solidFill>
                  <a:srgbClr val="646464"/>
                </a:solidFill>
                <a:effectLst/>
              </a:rPr>
              <a:t> та </a:t>
            </a:r>
            <a:r>
              <a:rPr lang="ru-RU" sz="2600" b="1" i="1" dirty="0" err="1">
                <a:solidFill>
                  <a:srgbClr val="646464"/>
                </a:solidFill>
                <a:effectLst/>
              </a:rPr>
              <a:t>співвідношення</a:t>
            </a:r>
            <a:r>
              <a:rPr lang="ru-RU" sz="2600" b="1" i="1" dirty="0">
                <a:solidFill>
                  <a:srgbClr val="646464"/>
                </a:solidFill>
                <a:effectLst/>
              </a:rPr>
              <a:t> </a:t>
            </a:r>
            <a:r>
              <a:rPr lang="ru-RU" sz="2600" b="1" i="1" dirty="0" err="1">
                <a:solidFill>
                  <a:srgbClr val="646464"/>
                </a:solidFill>
                <a:effectLst/>
              </a:rPr>
              <a:t>голови</a:t>
            </a:r>
            <a:r>
              <a:rPr lang="ru-RU" sz="2600" b="1" i="1" dirty="0">
                <a:solidFill>
                  <a:srgbClr val="646464"/>
                </a:solidFill>
                <a:effectLst/>
              </a:rPr>
              <a:t> </a:t>
            </a:r>
            <a:r>
              <a:rPr lang="ru-RU" sz="2600" b="1" i="1" dirty="0" err="1">
                <a:solidFill>
                  <a:srgbClr val="646464"/>
                </a:solidFill>
                <a:effectLst/>
              </a:rPr>
              <a:t>громади</a:t>
            </a:r>
            <a:r>
              <a:rPr lang="ru-RU" sz="2600" b="1" i="1" dirty="0">
                <a:solidFill>
                  <a:srgbClr val="646464"/>
                </a:solidFill>
                <a:effectLst/>
              </a:rPr>
              <a:t>, </a:t>
            </a:r>
            <a:r>
              <a:rPr lang="ru-RU" sz="2600" b="1" i="1" dirty="0" err="1">
                <a:solidFill>
                  <a:srgbClr val="646464"/>
                </a:solidFill>
                <a:effectLst/>
              </a:rPr>
              <a:t>представницького</a:t>
            </a:r>
            <a:r>
              <a:rPr lang="ru-RU" sz="2600" b="1" i="1" dirty="0">
                <a:solidFill>
                  <a:srgbClr val="646464"/>
                </a:solidFill>
                <a:effectLst/>
              </a:rPr>
              <a:t> і </a:t>
            </a:r>
            <a:r>
              <a:rPr lang="ru-RU" sz="2600" b="1" i="1" dirty="0" err="1">
                <a:solidFill>
                  <a:srgbClr val="646464"/>
                </a:solidFill>
                <a:effectLst/>
              </a:rPr>
              <a:t>виконавчо-розпорядчого</a:t>
            </a:r>
            <a:r>
              <a:rPr lang="ru-RU" sz="2600" b="1" i="1" dirty="0">
                <a:solidFill>
                  <a:srgbClr val="646464"/>
                </a:solidFill>
                <a:effectLst/>
              </a:rPr>
              <a:t> органу</a:t>
            </a:r>
          </a:p>
          <a:p>
            <a:pPr marL="0" indent="0" algn="just">
              <a:spcBef>
                <a:spcPts val="0"/>
              </a:spcBef>
              <a:buNone/>
            </a:pPr>
            <a:endParaRPr lang="ru-RU" sz="2400" b="0" i="0" dirty="0">
              <a:solidFill>
                <a:srgbClr val="646464"/>
              </a:solidFill>
              <a:effectLst/>
            </a:endParaRPr>
          </a:p>
          <a:p>
            <a:pPr marL="0" indent="0" algn="just">
              <a:spcBef>
                <a:spcPts val="0"/>
              </a:spcBef>
              <a:buNone/>
            </a:pPr>
            <a:r>
              <a:rPr lang="ru-RU" sz="2400" b="0" i="0" dirty="0">
                <a:solidFill>
                  <a:srgbClr val="646464"/>
                </a:solidFill>
                <a:effectLst/>
              </a:rPr>
              <a:t>1. </a:t>
            </a:r>
            <a:r>
              <a:rPr lang="ru-RU" sz="2400" b="1" i="1" dirty="0">
                <a:solidFill>
                  <a:srgbClr val="646464"/>
                </a:solidFill>
                <a:effectLst/>
              </a:rPr>
              <a:t>"</a:t>
            </a:r>
            <a:r>
              <a:rPr lang="ru-RU" sz="2400" b="1" i="1" dirty="0" err="1">
                <a:solidFill>
                  <a:srgbClr val="646464"/>
                </a:solidFill>
                <a:effectLst/>
              </a:rPr>
              <a:t>Сильний</a:t>
            </a:r>
            <a:r>
              <a:rPr lang="ru-RU" sz="2400" b="1" i="1" dirty="0">
                <a:solidFill>
                  <a:srgbClr val="646464"/>
                </a:solidFill>
                <a:effectLst/>
              </a:rPr>
              <a:t> </a:t>
            </a:r>
            <a:r>
              <a:rPr lang="ru-RU" sz="2400" b="1" i="1" dirty="0" err="1">
                <a:solidFill>
                  <a:srgbClr val="646464"/>
                </a:solidFill>
                <a:effectLst/>
              </a:rPr>
              <a:t>бургомістр</a:t>
            </a:r>
            <a:r>
              <a:rPr lang="ru-RU" sz="2400" b="1" i="1" dirty="0">
                <a:solidFill>
                  <a:srgbClr val="646464"/>
                </a:solidFill>
                <a:effectLst/>
              </a:rPr>
              <a:t> – </a:t>
            </a:r>
            <a:r>
              <a:rPr lang="ru-RU" sz="2400" b="1" i="1" dirty="0" err="1">
                <a:solidFill>
                  <a:srgbClr val="646464"/>
                </a:solidFill>
                <a:effectLst/>
              </a:rPr>
              <a:t>слабкий</a:t>
            </a:r>
            <a:r>
              <a:rPr lang="ru-RU" sz="2400" b="1" i="1" dirty="0">
                <a:solidFill>
                  <a:srgbClr val="646464"/>
                </a:solidFill>
                <a:effectLst/>
              </a:rPr>
              <a:t> рада"</a:t>
            </a:r>
            <a:r>
              <a:rPr lang="ru-RU" sz="2400" b="0" i="0" dirty="0">
                <a:solidFill>
                  <a:srgbClr val="646464"/>
                </a:solidFill>
                <a:effectLst/>
              </a:rPr>
              <a:t> (</a:t>
            </a:r>
            <a:r>
              <a:rPr lang="ru-RU" sz="2400" b="0" i="0" dirty="0" err="1">
                <a:solidFill>
                  <a:srgbClr val="646464"/>
                </a:solidFill>
                <a:effectLst/>
              </a:rPr>
              <a:t>Баварія</a:t>
            </a:r>
            <a:r>
              <a:rPr lang="ru-RU" sz="2400" b="0" i="0" dirty="0">
                <a:solidFill>
                  <a:srgbClr val="646464"/>
                </a:solidFill>
                <a:effectLst/>
              </a:rPr>
              <a:t>). </a:t>
            </a:r>
            <a:r>
              <a:rPr lang="ru-RU" sz="2400" b="0" i="0" dirty="0" err="1">
                <a:solidFill>
                  <a:srgbClr val="646464"/>
                </a:solidFill>
                <a:effectLst/>
              </a:rPr>
              <a:t>Громадяни</a:t>
            </a:r>
            <a:r>
              <a:rPr lang="ru-RU" sz="2400" b="0" i="0" dirty="0">
                <a:solidFill>
                  <a:srgbClr val="646464"/>
                </a:solidFill>
                <a:effectLst/>
              </a:rPr>
              <a:t> </a:t>
            </a:r>
            <a:r>
              <a:rPr lang="ru-RU" sz="2400" b="0" i="0" dirty="0" err="1">
                <a:solidFill>
                  <a:srgbClr val="646464"/>
                </a:solidFill>
                <a:effectLst/>
              </a:rPr>
              <a:t>вибирають</a:t>
            </a:r>
            <a:r>
              <a:rPr lang="ru-RU" sz="2400" b="0" i="0" dirty="0">
                <a:solidFill>
                  <a:srgbClr val="646464"/>
                </a:solidFill>
                <a:effectLst/>
              </a:rPr>
              <a:t> раду й </a:t>
            </a:r>
            <a:r>
              <a:rPr lang="ru-RU" sz="2400" b="0" i="0" dirty="0" err="1">
                <a:solidFill>
                  <a:srgbClr val="646464"/>
                </a:solidFill>
                <a:effectLst/>
              </a:rPr>
              <a:t>бургомістра</a:t>
            </a:r>
            <a:r>
              <a:rPr lang="ru-RU" sz="2400" b="0" i="0" dirty="0">
                <a:solidFill>
                  <a:srgbClr val="646464"/>
                </a:solidFill>
                <a:effectLst/>
              </a:rPr>
              <a:t>. </a:t>
            </a:r>
            <a:r>
              <a:rPr lang="ru-RU" sz="2400" b="0" i="0" dirty="0" err="1">
                <a:solidFill>
                  <a:srgbClr val="646464"/>
                </a:solidFill>
                <a:effectLst/>
              </a:rPr>
              <a:t>Бургомістр</a:t>
            </a:r>
            <a:r>
              <a:rPr lang="ru-RU" sz="2400" b="0" i="0" dirty="0">
                <a:solidFill>
                  <a:srgbClr val="646464"/>
                </a:solidFill>
                <a:effectLst/>
              </a:rPr>
              <a:t> </a:t>
            </a:r>
            <a:r>
              <a:rPr lang="ru-RU" sz="2400" b="0" i="0" dirty="0" err="1">
                <a:solidFill>
                  <a:srgbClr val="646464"/>
                </a:solidFill>
                <a:effectLst/>
              </a:rPr>
              <a:t>поєднує</a:t>
            </a:r>
            <a:r>
              <a:rPr lang="ru-RU" sz="2400" b="0" i="0" dirty="0">
                <a:solidFill>
                  <a:srgbClr val="646464"/>
                </a:solidFill>
                <a:effectLst/>
              </a:rPr>
              <a:t> </a:t>
            </a:r>
            <a:r>
              <a:rPr lang="ru-RU" sz="2400" b="0" i="0" dirty="0" err="1">
                <a:solidFill>
                  <a:srgbClr val="646464"/>
                </a:solidFill>
                <a:effectLst/>
              </a:rPr>
              <a:t>функції</a:t>
            </a:r>
            <a:r>
              <a:rPr lang="ru-RU" sz="2400" b="0" i="0" dirty="0">
                <a:solidFill>
                  <a:srgbClr val="646464"/>
                </a:solidFill>
                <a:effectLst/>
              </a:rPr>
              <a:t> </a:t>
            </a:r>
            <a:r>
              <a:rPr lang="ru-RU" sz="2400" b="0" i="0" dirty="0" err="1">
                <a:solidFill>
                  <a:srgbClr val="646464"/>
                </a:solidFill>
                <a:effectLst/>
              </a:rPr>
              <a:t>глави</a:t>
            </a:r>
            <a:r>
              <a:rPr lang="ru-RU" sz="2400" b="0" i="0" dirty="0">
                <a:solidFill>
                  <a:srgbClr val="646464"/>
                </a:solidFill>
                <a:effectLst/>
              </a:rPr>
              <a:t> </a:t>
            </a:r>
            <a:r>
              <a:rPr lang="ru-RU" sz="2400" b="0" i="0" dirty="0" err="1">
                <a:solidFill>
                  <a:srgbClr val="646464"/>
                </a:solidFill>
                <a:effectLst/>
              </a:rPr>
              <a:t>виконавчої</a:t>
            </a:r>
            <a:r>
              <a:rPr lang="ru-RU" sz="2400" b="0" i="0" dirty="0">
                <a:solidFill>
                  <a:srgbClr val="646464"/>
                </a:solidFill>
                <a:effectLst/>
              </a:rPr>
              <a:t> </a:t>
            </a:r>
            <a:r>
              <a:rPr lang="ru-RU" sz="2400" b="0" i="0" dirty="0" err="1">
                <a:solidFill>
                  <a:srgbClr val="646464"/>
                </a:solidFill>
                <a:effectLst/>
              </a:rPr>
              <a:t>влади</a:t>
            </a:r>
            <a:r>
              <a:rPr lang="ru-RU" sz="2400" b="0" i="0" dirty="0">
                <a:solidFill>
                  <a:srgbClr val="646464"/>
                </a:solidFill>
                <a:effectLst/>
              </a:rPr>
              <a:t> і </a:t>
            </a:r>
            <a:r>
              <a:rPr lang="ru-RU" sz="2400" b="0" i="0" dirty="0" err="1">
                <a:solidFill>
                  <a:srgbClr val="646464"/>
                </a:solidFill>
                <a:effectLst/>
              </a:rPr>
              <a:t>голови</a:t>
            </a:r>
            <a:r>
              <a:rPr lang="ru-RU" sz="2400" b="0" i="0" dirty="0">
                <a:solidFill>
                  <a:srgbClr val="646464"/>
                </a:solidFill>
                <a:effectLst/>
              </a:rPr>
              <a:t> ради. Рада </a:t>
            </a:r>
            <a:r>
              <a:rPr lang="ru-RU" sz="2400" b="0" i="0" dirty="0" err="1">
                <a:solidFill>
                  <a:srgbClr val="646464"/>
                </a:solidFill>
                <a:effectLst/>
              </a:rPr>
              <a:t>формує</a:t>
            </a:r>
            <a:r>
              <a:rPr lang="ru-RU" sz="2400" b="0" i="0" dirty="0">
                <a:solidFill>
                  <a:srgbClr val="646464"/>
                </a:solidFill>
                <a:effectLst/>
              </a:rPr>
              <a:t> </a:t>
            </a:r>
            <a:r>
              <a:rPr lang="ru-RU" sz="2400" b="0" i="0" dirty="0" err="1">
                <a:solidFill>
                  <a:srgbClr val="646464"/>
                </a:solidFill>
                <a:effectLst/>
              </a:rPr>
              <a:t>колегіальний</a:t>
            </a:r>
            <a:r>
              <a:rPr lang="ru-RU" sz="2400" b="0" i="0" dirty="0">
                <a:solidFill>
                  <a:srgbClr val="646464"/>
                </a:solidFill>
                <a:effectLst/>
              </a:rPr>
              <a:t> орган за </a:t>
            </a:r>
            <a:r>
              <a:rPr lang="ru-RU" sz="2400" b="0" i="0" dirty="0" err="1">
                <a:solidFill>
                  <a:srgbClr val="646464"/>
                </a:solidFill>
                <a:effectLst/>
              </a:rPr>
              <a:t>участю</a:t>
            </a:r>
            <a:r>
              <a:rPr lang="ru-RU" sz="2400" b="0" i="0" dirty="0">
                <a:solidFill>
                  <a:srgbClr val="646464"/>
                </a:solidFill>
                <a:effectLst/>
              </a:rPr>
              <a:t> </a:t>
            </a:r>
            <a:r>
              <a:rPr lang="ru-RU" sz="2400" b="0" i="0" dirty="0" err="1">
                <a:solidFill>
                  <a:srgbClr val="646464"/>
                </a:solidFill>
                <a:effectLst/>
              </a:rPr>
              <a:t>бургомістра</a:t>
            </a:r>
            <a:r>
              <a:rPr lang="ru-RU" sz="2400" b="0" i="0" dirty="0">
                <a:solidFill>
                  <a:srgbClr val="646464"/>
                </a:solidFill>
                <a:effectLst/>
              </a:rPr>
              <a:t>. </a:t>
            </a:r>
            <a:r>
              <a:rPr lang="ru-RU" sz="2400" b="0" i="0" dirty="0" err="1">
                <a:solidFill>
                  <a:srgbClr val="646464"/>
                </a:solidFill>
                <a:effectLst/>
              </a:rPr>
              <a:t>Останній</a:t>
            </a:r>
            <a:r>
              <a:rPr lang="ru-RU" sz="2400" b="0" i="0" dirty="0">
                <a:solidFill>
                  <a:srgbClr val="646464"/>
                </a:solidFill>
                <a:effectLst/>
              </a:rPr>
              <a:t> </a:t>
            </a:r>
            <a:r>
              <a:rPr lang="ru-RU" sz="2400" b="0" i="0" dirty="0" err="1">
                <a:solidFill>
                  <a:srgbClr val="646464"/>
                </a:solidFill>
                <a:effectLst/>
              </a:rPr>
              <a:t>підпорядковується</a:t>
            </a:r>
            <a:r>
              <a:rPr lang="ru-RU" sz="2400" b="0" i="0" dirty="0">
                <a:solidFill>
                  <a:srgbClr val="646464"/>
                </a:solidFill>
                <a:effectLst/>
              </a:rPr>
              <a:t> </a:t>
            </a:r>
            <a:r>
              <a:rPr lang="ru-RU" sz="2400" b="0" i="0" dirty="0" err="1">
                <a:solidFill>
                  <a:srgbClr val="646464"/>
                </a:solidFill>
                <a:effectLst/>
              </a:rPr>
              <a:t>управі</a:t>
            </a:r>
            <a:r>
              <a:rPr lang="ru-RU" sz="2400" b="0" i="0" dirty="0">
                <a:solidFill>
                  <a:srgbClr val="646464"/>
                </a:solidFill>
                <a:effectLst/>
              </a:rPr>
              <a:t> в </a:t>
            </a:r>
            <a:r>
              <a:rPr lang="ru-RU" sz="2400" b="0" i="0" dirty="0" err="1">
                <a:solidFill>
                  <a:srgbClr val="646464"/>
                </a:solidFill>
                <a:effectLst/>
              </a:rPr>
              <a:t>питаннях</a:t>
            </a:r>
            <a:r>
              <a:rPr lang="ru-RU" sz="2400" b="0" i="0" dirty="0">
                <a:solidFill>
                  <a:srgbClr val="646464"/>
                </a:solidFill>
                <a:effectLst/>
              </a:rPr>
              <a:t> </a:t>
            </a:r>
            <a:r>
              <a:rPr lang="ru-RU" sz="2400" b="0" i="0" dirty="0" err="1">
                <a:solidFill>
                  <a:srgbClr val="646464"/>
                </a:solidFill>
                <a:effectLst/>
              </a:rPr>
              <a:t>виконавської</a:t>
            </a:r>
            <a:r>
              <a:rPr lang="ru-RU" sz="2400" b="0" i="0" dirty="0">
                <a:solidFill>
                  <a:srgbClr val="646464"/>
                </a:solidFill>
                <a:effectLst/>
              </a:rPr>
              <a:t> </a:t>
            </a:r>
            <a:r>
              <a:rPr lang="ru-RU" sz="2400" b="0" i="0" dirty="0" err="1">
                <a:solidFill>
                  <a:srgbClr val="646464"/>
                </a:solidFill>
                <a:effectLst/>
              </a:rPr>
              <a:t>діяльності</a:t>
            </a:r>
            <a:r>
              <a:rPr lang="ru-RU" sz="2400" b="0" i="0" dirty="0">
                <a:solidFill>
                  <a:srgbClr val="646464"/>
                </a:solidFill>
                <a:effectLst/>
              </a:rPr>
              <a:t> і </a:t>
            </a:r>
            <a:r>
              <a:rPr lang="ru-RU" sz="2400" b="0" i="0" dirty="0" err="1">
                <a:solidFill>
                  <a:srgbClr val="646464"/>
                </a:solidFill>
                <a:effectLst/>
              </a:rPr>
              <a:t>бере</a:t>
            </a:r>
            <a:r>
              <a:rPr lang="ru-RU" sz="2400" b="0" i="0" dirty="0">
                <a:solidFill>
                  <a:srgbClr val="646464"/>
                </a:solidFill>
                <a:effectLst/>
              </a:rPr>
              <a:t> участь у </a:t>
            </a:r>
            <a:r>
              <a:rPr lang="ru-RU" sz="2400" b="0" i="0" dirty="0" err="1">
                <a:solidFill>
                  <a:srgbClr val="646464"/>
                </a:solidFill>
                <a:effectLst/>
              </a:rPr>
              <a:t>підготовці</a:t>
            </a:r>
            <a:r>
              <a:rPr lang="ru-RU" sz="2400" b="0" i="0" dirty="0">
                <a:solidFill>
                  <a:srgbClr val="646464"/>
                </a:solidFill>
                <a:effectLst/>
              </a:rPr>
              <a:t> </a:t>
            </a:r>
            <a:r>
              <a:rPr lang="ru-RU" sz="2400" b="0" i="0" dirty="0" err="1">
                <a:solidFill>
                  <a:srgbClr val="646464"/>
                </a:solidFill>
                <a:effectLst/>
              </a:rPr>
              <a:t>рішень</a:t>
            </a:r>
            <a:r>
              <a:rPr lang="ru-RU" sz="2400" b="0" i="0" dirty="0">
                <a:solidFill>
                  <a:srgbClr val="646464"/>
                </a:solidFill>
                <a:effectLst/>
              </a:rPr>
              <a:t> </a:t>
            </a:r>
            <a:r>
              <a:rPr lang="ru-RU" sz="2400" b="0" i="0" dirty="0" err="1">
                <a:solidFill>
                  <a:srgbClr val="646464"/>
                </a:solidFill>
                <a:effectLst/>
              </a:rPr>
              <a:t>даного</a:t>
            </a:r>
            <a:r>
              <a:rPr lang="ru-RU" sz="2400" b="0" i="0" dirty="0">
                <a:solidFill>
                  <a:srgbClr val="646464"/>
                </a:solidFill>
                <a:effectLst/>
              </a:rPr>
              <a:t> </a:t>
            </a:r>
            <a:r>
              <a:rPr lang="ru-RU" sz="2400" b="0" i="0" dirty="0" err="1">
                <a:solidFill>
                  <a:srgbClr val="646464"/>
                </a:solidFill>
                <a:effectLst/>
              </a:rPr>
              <a:t>муніципального</a:t>
            </a:r>
            <a:r>
              <a:rPr lang="ru-RU" sz="2400" b="0" i="0" dirty="0">
                <a:solidFill>
                  <a:srgbClr val="646464"/>
                </a:solidFill>
                <a:effectLst/>
              </a:rPr>
              <a:t> органу.</a:t>
            </a:r>
          </a:p>
          <a:p>
            <a:pPr marL="0" indent="0" algn="just">
              <a:spcBef>
                <a:spcPts val="0"/>
              </a:spcBef>
              <a:buNone/>
            </a:pPr>
            <a:r>
              <a:rPr lang="ru-RU" sz="2400" b="0" i="0" dirty="0">
                <a:solidFill>
                  <a:srgbClr val="646464"/>
                </a:solidFill>
                <a:effectLst/>
              </a:rPr>
              <a:t>2. </a:t>
            </a:r>
            <a:r>
              <a:rPr lang="ru-RU" sz="2400" b="1" i="1" dirty="0">
                <a:solidFill>
                  <a:srgbClr val="646464"/>
                </a:solidFill>
                <a:effectLst/>
              </a:rPr>
              <a:t>"</a:t>
            </a:r>
            <a:r>
              <a:rPr lang="ru-RU" sz="2400" b="1" i="1" dirty="0" err="1">
                <a:solidFill>
                  <a:srgbClr val="646464"/>
                </a:solidFill>
                <a:effectLst/>
              </a:rPr>
              <a:t>Слабкий</a:t>
            </a:r>
            <a:r>
              <a:rPr lang="ru-RU" sz="2400" b="1" i="1" dirty="0">
                <a:solidFill>
                  <a:srgbClr val="646464"/>
                </a:solidFill>
                <a:effectLst/>
              </a:rPr>
              <a:t> </a:t>
            </a:r>
            <a:r>
              <a:rPr lang="ru-RU" sz="2400" b="1" i="1" dirty="0" err="1">
                <a:solidFill>
                  <a:srgbClr val="646464"/>
                </a:solidFill>
                <a:effectLst/>
              </a:rPr>
              <a:t>бургомістр</a:t>
            </a:r>
            <a:r>
              <a:rPr lang="ru-RU" sz="2400" b="1" i="1" dirty="0">
                <a:solidFill>
                  <a:srgbClr val="646464"/>
                </a:solidFill>
                <a:effectLst/>
              </a:rPr>
              <a:t> - сильна рада - директор </a:t>
            </a:r>
            <a:r>
              <a:rPr lang="ru-RU" sz="2400" b="1" i="1" dirty="0" err="1">
                <a:solidFill>
                  <a:srgbClr val="646464"/>
                </a:solidFill>
                <a:effectLst/>
              </a:rPr>
              <a:t>громади</a:t>
            </a:r>
            <a:r>
              <a:rPr lang="ru-RU" sz="2400" b="1" i="1" dirty="0">
                <a:solidFill>
                  <a:srgbClr val="646464"/>
                </a:solidFill>
                <a:effectLst/>
              </a:rPr>
              <a:t>"</a:t>
            </a:r>
            <a:r>
              <a:rPr lang="ru-RU" sz="2400" b="0" i="0" dirty="0">
                <a:solidFill>
                  <a:srgbClr val="646464"/>
                </a:solidFill>
                <a:effectLst/>
              </a:rPr>
              <a:t> (</a:t>
            </a:r>
            <a:r>
              <a:rPr lang="ru-RU" sz="2400" b="0" i="0" dirty="0" err="1">
                <a:solidFill>
                  <a:srgbClr val="646464"/>
                </a:solidFill>
                <a:effectLst/>
              </a:rPr>
              <a:t>Північнонімецька</a:t>
            </a:r>
            <a:r>
              <a:rPr lang="ru-RU" sz="2400" b="0" i="0" dirty="0">
                <a:solidFill>
                  <a:srgbClr val="646464"/>
                </a:solidFill>
                <a:effectLst/>
              </a:rPr>
              <a:t> модель, </a:t>
            </a:r>
            <a:r>
              <a:rPr lang="ru-RU" sz="2400" b="0" i="0" dirty="0" err="1">
                <a:solidFill>
                  <a:srgbClr val="646464"/>
                </a:solidFill>
                <a:effectLst/>
              </a:rPr>
              <a:t>Нижня</a:t>
            </a:r>
            <a:r>
              <a:rPr lang="ru-RU" sz="2400" b="0" i="0" dirty="0">
                <a:solidFill>
                  <a:srgbClr val="646464"/>
                </a:solidFill>
                <a:effectLst/>
              </a:rPr>
              <a:t> </a:t>
            </a:r>
            <a:r>
              <a:rPr lang="ru-RU" sz="2400" b="0" i="0" dirty="0" err="1">
                <a:solidFill>
                  <a:srgbClr val="646464"/>
                </a:solidFill>
                <a:effectLst/>
              </a:rPr>
              <a:t>Саксонія</a:t>
            </a:r>
            <a:r>
              <a:rPr lang="ru-RU" sz="2400" b="0" i="0" dirty="0">
                <a:solidFill>
                  <a:srgbClr val="646464"/>
                </a:solidFill>
                <a:effectLst/>
              </a:rPr>
              <a:t>). </a:t>
            </a:r>
            <a:r>
              <a:rPr lang="ru-RU" sz="2400" b="0" i="0" dirty="0" err="1">
                <a:solidFill>
                  <a:srgbClr val="646464"/>
                </a:solidFill>
                <a:effectLst/>
              </a:rPr>
              <a:t>Громадяни</a:t>
            </a:r>
            <a:r>
              <a:rPr lang="ru-RU" sz="2400" b="0" i="0" dirty="0">
                <a:solidFill>
                  <a:srgbClr val="646464"/>
                </a:solidFill>
                <a:effectLst/>
              </a:rPr>
              <a:t> </a:t>
            </a:r>
            <a:r>
              <a:rPr lang="ru-RU" sz="2400" b="0" i="0" dirty="0" err="1">
                <a:solidFill>
                  <a:srgbClr val="646464"/>
                </a:solidFill>
                <a:effectLst/>
              </a:rPr>
              <a:t>обирають</a:t>
            </a:r>
            <a:r>
              <a:rPr lang="ru-RU" sz="2400" b="0" i="0" dirty="0">
                <a:solidFill>
                  <a:srgbClr val="646464"/>
                </a:solidFill>
                <a:effectLst/>
              </a:rPr>
              <a:t> раду, яка </a:t>
            </a:r>
            <a:r>
              <a:rPr lang="ru-RU" sz="2400" b="0" i="0" dirty="0" err="1">
                <a:solidFill>
                  <a:srgbClr val="646464"/>
                </a:solidFill>
                <a:effectLst/>
              </a:rPr>
              <a:t>обирає</a:t>
            </a:r>
            <a:r>
              <a:rPr lang="ru-RU" sz="2400" b="0" i="0" dirty="0">
                <a:solidFill>
                  <a:srgbClr val="646464"/>
                </a:solidFill>
                <a:effectLst/>
              </a:rPr>
              <a:t> </a:t>
            </a:r>
            <a:r>
              <a:rPr lang="ru-RU" sz="2400" b="0" i="0" dirty="0" err="1">
                <a:solidFill>
                  <a:srgbClr val="646464"/>
                </a:solidFill>
                <a:effectLst/>
              </a:rPr>
              <a:t>зі</a:t>
            </a:r>
            <a:r>
              <a:rPr lang="ru-RU" sz="2400" b="0" i="0" dirty="0">
                <a:solidFill>
                  <a:srgbClr val="646464"/>
                </a:solidFill>
                <a:effectLst/>
              </a:rPr>
              <a:t> </a:t>
            </a:r>
            <a:r>
              <a:rPr lang="ru-RU" sz="2400" b="0" i="0" dirty="0" err="1">
                <a:solidFill>
                  <a:srgbClr val="646464"/>
                </a:solidFill>
                <a:effectLst/>
              </a:rPr>
              <a:t>свого</a:t>
            </a:r>
            <a:r>
              <a:rPr lang="ru-RU" sz="2400" b="0" i="0" dirty="0">
                <a:solidFill>
                  <a:srgbClr val="646464"/>
                </a:solidFill>
                <a:effectLst/>
              </a:rPr>
              <a:t> складу </a:t>
            </a:r>
            <a:r>
              <a:rPr lang="ru-RU" sz="2400" b="0" i="0" dirty="0" err="1">
                <a:solidFill>
                  <a:srgbClr val="646464"/>
                </a:solidFill>
                <a:effectLst/>
              </a:rPr>
              <a:t>бургомістра</a:t>
            </a:r>
            <a:r>
              <a:rPr lang="ru-RU" sz="2400" b="0" i="0" dirty="0">
                <a:solidFill>
                  <a:srgbClr val="646464"/>
                </a:solidFill>
                <a:effectLst/>
              </a:rPr>
              <a:t> (</a:t>
            </a:r>
            <a:r>
              <a:rPr lang="ru-RU" sz="2400" b="0" i="0" dirty="0" err="1">
                <a:solidFill>
                  <a:srgbClr val="646464"/>
                </a:solidFill>
                <a:effectLst/>
              </a:rPr>
              <a:t>обер-бургомістра</a:t>
            </a:r>
            <a:r>
              <a:rPr lang="ru-RU" sz="2400" b="0" i="0" dirty="0">
                <a:solidFill>
                  <a:srgbClr val="646464"/>
                </a:solidFill>
                <a:effectLst/>
              </a:rPr>
              <a:t>). </a:t>
            </a:r>
            <a:r>
              <a:rPr lang="ru-RU" sz="2400" b="0" i="0" dirty="0" err="1">
                <a:solidFill>
                  <a:srgbClr val="646464"/>
                </a:solidFill>
                <a:effectLst/>
              </a:rPr>
              <a:t>Останній</a:t>
            </a:r>
            <a:r>
              <a:rPr lang="ru-RU" sz="2400" b="0" i="0" dirty="0">
                <a:solidFill>
                  <a:srgbClr val="646464"/>
                </a:solidFill>
                <a:effectLst/>
              </a:rPr>
              <a:t> </a:t>
            </a:r>
            <a:r>
              <a:rPr lang="ru-RU" sz="2400" b="0" i="0" dirty="0" err="1">
                <a:solidFill>
                  <a:srgbClr val="646464"/>
                </a:solidFill>
                <a:effectLst/>
              </a:rPr>
              <a:t>головує</a:t>
            </a:r>
            <a:r>
              <a:rPr lang="ru-RU" sz="2400" b="0" i="0" dirty="0">
                <a:solidFill>
                  <a:srgbClr val="646464"/>
                </a:solidFill>
                <a:effectLst/>
              </a:rPr>
              <a:t> на </a:t>
            </a:r>
            <a:r>
              <a:rPr lang="ru-RU" sz="2400" b="0" i="0" dirty="0" err="1">
                <a:solidFill>
                  <a:srgbClr val="646464"/>
                </a:solidFill>
                <a:effectLst/>
              </a:rPr>
              <a:t>засіданнях</a:t>
            </a:r>
            <a:r>
              <a:rPr lang="ru-RU" sz="2400" b="0" i="0" dirty="0">
                <a:solidFill>
                  <a:srgbClr val="646464"/>
                </a:solidFill>
                <a:effectLst/>
              </a:rPr>
              <a:t> ради і </a:t>
            </a:r>
            <a:r>
              <a:rPr lang="ru-RU" sz="2400" b="0" i="0" dirty="0" err="1">
                <a:solidFill>
                  <a:srgbClr val="646464"/>
                </a:solidFill>
                <a:effectLst/>
              </a:rPr>
              <a:t>виконує</a:t>
            </a:r>
            <a:r>
              <a:rPr lang="ru-RU" sz="2400" b="0" i="0" dirty="0">
                <a:solidFill>
                  <a:srgbClr val="646464"/>
                </a:solidFill>
                <a:effectLst/>
              </a:rPr>
              <a:t> </a:t>
            </a:r>
            <a:r>
              <a:rPr lang="ru-RU" sz="2400" b="0" i="0" dirty="0" err="1">
                <a:solidFill>
                  <a:srgbClr val="646464"/>
                </a:solidFill>
                <a:effectLst/>
              </a:rPr>
              <a:t>представницькі</a:t>
            </a:r>
            <a:r>
              <a:rPr lang="ru-RU" sz="2400" b="0" i="0" dirty="0">
                <a:solidFill>
                  <a:srgbClr val="646464"/>
                </a:solidFill>
                <a:effectLst/>
              </a:rPr>
              <a:t> </a:t>
            </a:r>
            <a:r>
              <a:rPr lang="ru-RU" sz="2400" b="0" i="0" dirty="0" err="1">
                <a:solidFill>
                  <a:srgbClr val="646464"/>
                </a:solidFill>
                <a:effectLst/>
              </a:rPr>
              <a:t>функції</a:t>
            </a:r>
            <a:r>
              <a:rPr lang="ru-RU" sz="2400" b="0" i="0" dirty="0">
                <a:solidFill>
                  <a:srgbClr val="646464"/>
                </a:solidFill>
                <a:effectLst/>
              </a:rPr>
              <a:t>. </a:t>
            </a:r>
            <a:r>
              <a:rPr lang="ru-RU" sz="2400" b="0" i="0" dirty="0" err="1">
                <a:solidFill>
                  <a:srgbClr val="646464"/>
                </a:solidFill>
                <a:effectLst/>
              </a:rPr>
              <a:t>Одночасно</a:t>
            </a:r>
            <a:r>
              <a:rPr lang="ru-RU" sz="2400" b="0" i="0" dirty="0">
                <a:solidFill>
                  <a:srgbClr val="646464"/>
                </a:solidFill>
                <a:effectLst/>
              </a:rPr>
              <a:t> рада </a:t>
            </a:r>
            <a:r>
              <a:rPr lang="ru-RU" sz="2400" b="0" i="0" dirty="0" err="1">
                <a:solidFill>
                  <a:srgbClr val="646464"/>
                </a:solidFill>
                <a:effectLst/>
              </a:rPr>
              <a:t>призначає</a:t>
            </a:r>
            <a:r>
              <a:rPr lang="ru-RU" sz="2400" b="0" i="0" dirty="0">
                <a:solidFill>
                  <a:srgbClr val="646464"/>
                </a:solidFill>
                <a:effectLst/>
              </a:rPr>
              <a:t> на 6-12 </a:t>
            </a:r>
            <a:r>
              <a:rPr lang="ru-RU" sz="2400" b="0" i="0" dirty="0" err="1">
                <a:solidFill>
                  <a:srgbClr val="646464"/>
                </a:solidFill>
                <a:effectLst/>
              </a:rPr>
              <a:t>років</a:t>
            </a:r>
            <a:r>
              <a:rPr lang="ru-RU" sz="2400" b="0" i="0" dirty="0">
                <a:solidFill>
                  <a:srgbClr val="646464"/>
                </a:solidFill>
                <a:effectLst/>
              </a:rPr>
              <a:t> директора </a:t>
            </a:r>
            <a:r>
              <a:rPr lang="ru-RU" sz="2400" b="0" i="0" dirty="0" err="1">
                <a:solidFill>
                  <a:srgbClr val="646464"/>
                </a:solidFill>
                <a:effectLst/>
              </a:rPr>
              <a:t>громади</a:t>
            </a:r>
            <a:r>
              <a:rPr lang="ru-RU" sz="2400" b="0" i="0" dirty="0">
                <a:solidFill>
                  <a:srgbClr val="646464"/>
                </a:solidFill>
                <a:effectLst/>
              </a:rPr>
              <a:t>. Директор </a:t>
            </a:r>
            <a:r>
              <a:rPr lang="ru-RU" sz="2400" b="0" i="0" dirty="0" err="1">
                <a:solidFill>
                  <a:srgbClr val="646464"/>
                </a:solidFill>
                <a:effectLst/>
              </a:rPr>
              <a:t>одноосібно</a:t>
            </a:r>
            <a:r>
              <a:rPr lang="ru-RU" sz="2400" b="0" i="0" dirty="0">
                <a:solidFill>
                  <a:srgbClr val="646464"/>
                </a:solidFill>
                <a:effectLst/>
              </a:rPr>
              <a:t> </a:t>
            </a:r>
            <a:r>
              <a:rPr lang="ru-RU" sz="2400" b="0" i="0" dirty="0" err="1">
                <a:solidFill>
                  <a:srgbClr val="646464"/>
                </a:solidFill>
                <a:effectLst/>
              </a:rPr>
              <a:t>керує</a:t>
            </a:r>
            <a:r>
              <a:rPr lang="ru-RU" sz="2400" b="0" i="0" dirty="0">
                <a:solidFill>
                  <a:srgbClr val="646464"/>
                </a:solidFill>
                <a:effectLst/>
              </a:rPr>
              <a:t> </a:t>
            </a:r>
            <a:r>
              <a:rPr lang="ru-RU" sz="2400" b="0" i="0" dirty="0" err="1">
                <a:solidFill>
                  <a:srgbClr val="646464"/>
                </a:solidFill>
                <a:effectLst/>
              </a:rPr>
              <a:t>адміністрацією</a:t>
            </a:r>
            <a:r>
              <a:rPr lang="ru-RU" sz="2400" b="0" i="0" dirty="0">
                <a:solidFill>
                  <a:srgbClr val="646464"/>
                </a:solidFill>
                <a:effectLst/>
              </a:rPr>
              <a:t>, </a:t>
            </a:r>
            <a:r>
              <a:rPr lang="ru-RU" sz="2400" b="0" i="0" dirty="0" err="1">
                <a:solidFill>
                  <a:srgbClr val="646464"/>
                </a:solidFill>
                <a:effectLst/>
              </a:rPr>
              <a:t>готує</a:t>
            </a:r>
            <a:r>
              <a:rPr lang="ru-RU" sz="2400" b="0" i="0" dirty="0">
                <a:solidFill>
                  <a:srgbClr val="646464"/>
                </a:solidFill>
                <a:effectLst/>
              </a:rPr>
              <a:t> і </a:t>
            </a:r>
            <a:r>
              <a:rPr lang="ru-RU" sz="2400" b="0" i="0" dirty="0" err="1">
                <a:solidFill>
                  <a:srgbClr val="646464"/>
                </a:solidFill>
                <a:effectLst/>
              </a:rPr>
              <a:t>виконує</a:t>
            </a:r>
            <a:r>
              <a:rPr lang="ru-RU" sz="2400" b="0" i="0" dirty="0">
                <a:solidFill>
                  <a:srgbClr val="646464"/>
                </a:solidFill>
                <a:effectLst/>
              </a:rPr>
              <a:t> </a:t>
            </a:r>
            <a:r>
              <a:rPr lang="ru-RU" sz="2400" b="0" i="0" dirty="0" err="1">
                <a:solidFill>
                  <a:srgbClr val="646464"/>
                </a:solidFill>
                <a:effectLst/>
              </a:rPr>
              <a:t>рішення</a:t>
            </a:r>
            <a:r>
              <a:rPr lang="ru-RU" sz="2400" b="0" i="0" dirty="0">
                <a:solidFill>
                  <a:srgbClr val="646464"/>
                </a:solidFill>
                <a:effectLst/>
              </a:rPr>
              <a:t> ради. Таким чином, </a:t>
            </a:r>
            <a:r>
              <a:rPr lang="ru-RU" sz="2400" b="0" i="0" dirty="0" err="1">
                <a:solidFill>
                  <a:srgbClr val="646464"/>
                </a:solidFill>
                <a:effectLst/>
              </a:rPr>
              <a:t>громадськими</a:t>
            </a:r>
            <a:r>
              <a:rPr lang="ru-RU" sz="2400" b="0" i="0" dirty="0">
                <a:solidFill>
                  <a:srgbClr val="646464"/>
                </a:solidFill>
                <a:effectLst/>
              </a:rPr>
              <a:t> справами </a:t>
            </a:r>
            <a:r>
              <a:rPr lang="ru-RU" sz="2400" b="0" i="0" dirty="0" err="1">
                <a:solidFill>
                  <a:srgbClr val="646464"/>
                </a:solidFill>
                <a:effectLst/>
              </a:rPr>
              <a:t>відають</a:t>
            </a:r>
            <a:r>
              <a:rPr lang="ru-RU" sz="2400" b="0" i="0" dirty="0">
                <a:solidFill>
                  <a:srgbClr val="646464"/>
                </a:solidFill>
                <a:effectLst/>
              </a:rPr>
              <a:t> не </a:t>
            </a:r>
            <a:r>
              <a:rPr lang="ru-RU" sz="2400" b="0" i="0" dirty="0" err="1">
                <a:solidFill>
                  <a:srgbClr val="646464"/>
                </a:solidFill>
                <a:effectLst/>
              </a:rPr>
              <a:t>лише</a:t>
            </a:r>
            <a:r>
              <a:rPr lang="ru-RU" sz="2400" b="0" i="0" dirty="0">
                <a:solidFill>
                  <a:srgbClr val="646464"/>
                </a:solidFill>
                <a:effectLst/>
              </a:rPr>
              <a:t> рада та </a:t>
            </a:r>
            <a:r>
              <a:rPr lang="ru-RU" sz="2400" b="0" i="0" dirty="0" err="1">
                <a:solidFill>
                  <a:srgbClr val="646464"/>
                </a:solidFill>
                <a:effectLst/>
              </a:rPr>
              <a:t>бургомістр</a:t>
            </a:r>
            <a:r>
              <a:rPr lang="ru-RU" sz="2400" b="0" i="0" dirty="0">
                <a:solidFill>
                  <a:srgbClr val="646464"/>
                </a:solidFill>
                <a:effectLst/>
              </a:rPr>
              <a:t>, а й </a:t>
            </a:r>
            <a:r>
              <a:rPr lang="ru-RU" sz="2400" b="0" i="0" dirty="0" err="1">
                <a:solidFill>
                  <a:srgbClr val="646464"/>
                </a:solidFill>
                <a:effectLst/>
              </a:rPr>
              <a:t>професійний</a:t>
            </a:r>
            <a:r>
              <a:rPr lang="ru-RU" sz="2400" b="0" i="0" dirty="0">
                <a:solidFill>
                  <a:srgbClr val="646464"/>
                </a:solidFill>
                <a:effectLst/>
              </a:rPr>
              <a:t> </a:t>
            </a:r>
            <a:r>
              <a:rPr lang="ru-RU" sz="2400" b="0" i="0" dirty="0" err="1">
                <a:solidFill>
                  <a:srgbClr val="646464"/>
                </a:solidFill>
                <a:effectLst/>
              </a:rPr>
              <a:t>управляючий</a:t>
            </a:r>
            <a:r>
              <a:rPr lang="ru-RU" sz="2400" b="0" i="0" dirty="0">
                <a:solidFill>
                  <a:srgbClr val="646464"/>
                </a:solidFill>
                <a:effectLst/>
              </a:rPr>
              <a:t>. Рада </a:t>
            </a:r>
            <a:r>
              <a:rPr lang="ru-RU" sz="2400" b="0" i="0" dirty="0" err="1">
                <a:solidFill>
                  <a:srgbClr val="646464"/>
                </a:solidFill>
                <a:effectLst/>
              </a:rPr>
              <a:t>має</a:t>
            </a:r>
            <a:r>
              <a:rPr lang="ru-RU" sz="2400" b="0" i="0" dirty="0">
                <a:solidFill>
                  <a:srgbClr val="646464"/>
                </a:solidFill>
                <a:effectLst/>
              </a:rPr>
              <a:t> право </a:t>
            </a:r>
            <a:r>
              <a:rPr lang="ru-RU" sz="2400" b="0" i="0" dirty="0" err="1">
                <a:solidFill>
                  <a:srgbClr val="646464"/>
                </a:solidFill>
                <a:effectLst/>
              </a:rPr>
              <a:t>оскаржити</a:t>
            </a:r>
            <a:r>
              <a:rPr lang="ru-RU" sz="2400" b="0" i="0" dirty="0">
                <a:solidFill>
                  <a:srgbClr val="646464"/>
                </a:solidFill>
                <a:effectLst/>
              </a:rPr>
              <a:t> та </a:t>
            </a:r>
            <a:r>
              <a:rPr lang="ru-RU" sz="2400" b="0" i="0" dirty="0" err="1">
                <a:solidFill>
                  <a:srgbClr val="646464"/>
                </a:solidFill>
                <a:effectLst/>
              </a:rPr>
              <a:t>скасувати</a:t>
            </a:r>
            <a:r>
              <a:rPr lang="ru-RU" sz="2400" b="0" i="0" dirty="0">
                <a:solidFill>
                  <a:srgbClr val="646464"/>
                </a:solidFill>
                <a:effectLst/>
              </a:rPr>
              <a:t> </a:t>
            </a:r>
            <a:r>
              <a:rPr lang="ru-RU" sz="2400" b="0" i="0" dirty="0" err="1">
                <a:solidFill>
                  <a:srgbClr val="646464"/>
                </a:solidFill>
                <a:effectLst/>
              </a:rPr>
              <a:t>рішення</a:t>
            </a:r>
            <a:r>
              <a:rPr lang="ru-RU" sz="2400" b="0" i="0" dirty="0">
                <a:solidFill>
                  <a:srgbClr val="646464"/>
                </a:solidFill>
                <a:effectLst/>
              </a:rPr>
              <a:t> директора (</a:t>
            </a:r>
            <a:r>
              <a:rPr lang="ru-RU" sz="2400" b="0" i="0" dirty="0" err="1">
                <a:solidFill>
                  <a:srgbClr val="646464"/>
                </a:solidFill>
                <a:effectLst/>
              </a:rPr>
              <a:t>крім</a:t>
            </a:r>
            <a:r>
              <a:rPr lang="ru-RU" sz="2400" b="0" i="0" dirty="0">
                <a:solidFill>
                  <a:srgbClr val="646464"/>
                </a:solidFill>
                <a:effectLst/>
              </a:rPr>
              <a:t> </a:t>
            </a:r>
            <a:r>
              <a:rPr lang="ru-RU" sz="2400" b="0" i="0" dirty="0" err="1">
                <a:solidFill>
                  <a:srgbClr val="646464"/>
                </a:solidFill>
                <a:effectLst/>
              </a:rPr>
              <a:t>делегованих</a:t>
            </a:r>
            <a:r>
              <a:rPr lang="ru-RU" sz="2400" b="0" i="0" dirty="0">
                <a:solidFill>
                  <a:srgbClr val="646464"/>
                </a:solidFill>
                <a:effectLst/>
              </a:rPr>
              <a:t> </a:t>
            </a:r>
            <a:r>
              <a:rPr lang="ru-RU" sz="2400" b="0" i="0" dirty="0" err="1">
                <a:solidFill>
                  <a:srgbClr val="646464"/>
                </a:solidFill>
                <a:effectLst/>
              </a:rPr>
              <a:t>йому</a:t>
            </a:r>
            <a:r>
              <a:rPr lang="ru-RU" sz="2400" b="0" i="0" dirty="0">
                <a:solidFill>
                  <a:srgbClr val="646464"/>
                </a:solidFill>
                <a:effectLst/>
              </a:rPr>
              <a:t> </a:t>
            </a:r>
            <a:r>
              <a:rPr lang="ru-RU" sz="2400" b="0" i="0" dirty="0" err="1">
                <a:solidFill>
                  <a:srgbClr val="646464"/>
                </a:solidFill>
                <a:effectLst/>
              </a:rPr>
              <a:t>державних</a:t>
            </a:r>
            <a:r>
              <a:rPr lang="ru-RU" sz="2400" b="0" i="0" dirty="0">
                <a:solidFill>
                  <a:srgbClr val="646464"/>
                </a:solidFill>
                <a:effectLst/>
              </a:rPr>
              <a:t> </a:t>
            </a:r>
            <a:r>
              <a:rPr lang="ru-RU" sz="2400" b="0" i="0" dirty="0" err="1">
                <a:solidFill>
                  <a:srgbClr val="646464"/>
                </a:solidFill>
                <a:effectLst/>
              </a:rPr>
              <a:t>повноважень</a:t>
            </a:r>
            <a:r>
              <a:rPr lang="ru-RU" sz="2400" b="0" i="0" dirty="0">
                <a:solidFill>
                  <a:srgbClr val="646464"/>
                </a:solidFill>
                <a:effectLst/>
              </a:rPr>
              <a:t>), а </a:t>
            </a:r>
            <a:r>
              <a:rPr lang="ru-RU" sz="2400" b="0" i="0" dirty="0" err="1">
                <a:solidFill>
                  <a:srgbClr val="646464"/>
                </a:solidFill>
                <a:effectLst/>
              </a:rPr>
              <a:t>бургомістр</a:t>
            </a:r>
            <a:r>
              <a:rPr lang="ru-RU" sz="2400" b="0" i="0" dirty="0">
                <a:solidFill>
                  <a:srgbClr val="646464"/>
                </a:solidFill>
                <a:effectLst/>
              </a:rPr>
              <a:t> </a:t>
            </a:r>
            <a:r>
              <a:rPr lang="ru-RU" sz="2400" b="0" i="0" dirty="0" err="1">
                <a:solidFill>
                  <a:srgbClr val="646464"/>
                </a:solidFill>
                <a:effectLst/>
              </a:rPr>
              <a:t>може</a:t>
            </a:r>
            <a:r>
              <a:rPr lang="ru-RU" sz="2400" b="0" i="0" dirty="0">
                <a:solidFill>
                  <a:srgbClr val="646464"/>
                </a:solidFill>
                <a:effectLst/>
              </a:rPr>
              <a:t> </a:t>
            </a:r>
            <a:r>
              <a:rPr lang="ru-RU" sz="2400" b="0" i="0" dirty="0" err="1">
                <a:solidFill>
                  <a:srgbClr val="646464"/>
                </a:solidFill>
                <a:effectLst/>
              </a:rPr>
              <a:t>оскаржити</a:t>
            </a:r>
            <a:r>
              <a:rPr lang="ru-RU" sz="2400" b="0" i="0" dirty="0">
                <a:solidFill>
                  <a:srgbClr val="646464"/>
                </a:solidFill>
                <a:effectLst/>
              </a:rPr>
              <a:t> </a:t>
            </a:r>
            <a:r>
              <a:rPr lang="ru-RU" sz="2400" b="0" i="0" dirty="0" err="1">
                <a:solidFill>
                  <a:srgbClr val="646464"/>
                </a:solidFill>
                <a:effectLst/>
              </a:rPr>
              <a:t>рішення</a:t>
            </a:r>
            <a:r>
              <a:rPr lang="ru-RU" sz="2400" b="0" i="0" dirty="0">
                <a:solidFill>
                  <a:srgbClr val="646464"/>
                </a:solidFill>
                <a:effectLst/>
              </a:rPr>
              <a:t> директора (</a:t>
            </a:r>
            <a:r>
              <a:rPr lang="ru-RU" sz="2400" b="0" i="0" dirty="0" err="1">
                <a:solidFill>
                  <a:srgbClr val="646464"/>
                </a:solidFill>
                <a:effectLst/>
              </a:rPr>
              <a:t>із</a:t>
            </a:r>
            <a:r>
              <a:rPr lang="ru-RU" sz="2400" b="0" i="0" dirty="0">
                <a:solidFill>
                  <a:srgbClr val="646464"/>
                </a:solidFill>
                <a:effectLst/>
              </a:rPr>
              <a:t> </a:t>
            </a:r>
            <a:r>
              <a:rPr lang="ru-RU" sz="2400" b="0" i="0" dirty="0" err="1">
                <a:solidFill>
                  <a:srgbClr val="646464"/>
                </a:solidFill>
                <a:effectLst/>
              </a:rPr>
              <a:t>зверненням</a:t>
            </a:r>
            <a:r>
              <a:rPr lang="ru-RU" sz="2400" b="0" i="0" dirty="0">
                <a:solidFill>
                  <a:srgbClr val="646464"/>
                </a:solidFill>
                <a:effectLst/>
              </a:rPr>
              <a:t> до ради) </a:t>
            </a:r>
            <a:r>
              <a:rPr lang="ru-RU" sz="2400" b="0" i="0" dirty="0" err="1">
                <a:solidFill>
                  <a:srgbClr val="646464"/>
                </a:solidFill>
                <a:effectLst/>
              </a:rPr>
              <a:t>або</a:t>
            </a:r>
            <a:r>
              <a:rPr lang="ru-RU" sz="2400" b="0" i="0" dirty="0">
                <a:solidFill>
                  <a:srgbClr val="646464"/>
                </a:solidFill>
                <a:effectLst/>
              </a:rPr>
              <a:t> </a:t>
            </a:r>
            <a:r>
              <a:rPr lang="ru-RU" sz="2400" b="0" i="0" dirty="0" err="1">
                <a:solidFill>
                  <a:srgbClr val="646464"/>
                </a:solidFill>
                <a:effectLst/>
              </a:rPr>
              <a:t>рішення</a:t>
            </a:r>
            <a:r>
              <a:rPr lang="ru-RU" sz="2400" b="0" i="0" dirty="0">
                <a:solidFill>
                  <a:srgbClr val="646464"/>
                </a:solidFill>
                <a:effectLst/>
              </a:rPr>
              <a:t> ради (з </a:t>
            </a:r>
            <a:r>
              <a:rPr lang="ru-RU" sz="2400" b="0" i="0" dirty="0" err="1">
                <a:solidFill>
                  <a:srgbClr val="646464"/>
                </a:solidFill>
                <a:effectLst/>
              </a:rPr>
              <a:t>відкладальним</a:t>
            </a:r>
            <a:r>
              <a:rPr lang="ru-RU" sz="2400" b="0" i="0" dirty="0">
                <a:solidFill>
                  <a:srgbClr val="646464"/>
                </a:solidFill>
                <a:effectLst/>
              </a:rPr>
              <a:t> вето). Директор </a:t>
            </a:r>
            <a:r>
              <a:rPr lang="ru-RU" sz="2400" b="0" i="0" dirty="0" err="1">
                <a:solidFill>
                  <a:srgbClr val="646464"/>
                </a:solidFill>
                <a:effectLst/>
              </a:rPr>
              <a:t>громади</a:t>
            </a:r>
            <a:r>
              <a:rPr lang="ru-RU" sz="2400" b="0" i="0" dirty="0">
                <a:solidFill>
                  <a:srgbClr val="646464"/>
                </a:solidFill>
                <a:effectLst/>
              </a:rPr>
              <a:t> </a:t>
            </a:r>
            <a:r>
              <a:rPr lang="ru-RU" sz="2400" b="0" i="0" dirty="0" err="1">
                <a:solidFill>
                  <a:srgbClr val="646464"/>
                </a:solidFill>
                <a:effectLst/>
              </a:rPr>
              <a:t>може</a:t>
            </a:r>
            <a:r>
              <a:rPr lang="ru-RU" sz="2400" b="0" i="0" dirty="0">
                <a:solidFill>
                  <a:srgbClr val="646464"/>
                </a:solidFill>
                <a:effectLst/>
              </a:rPr>
              <a:t> </a:t>
            </a:r>
            <a:r>
              <a:rPr lang="ru-RU" sz="2400" b="0" i="0" dirty="0" err="1">
                <a:solidFill>
                  <a:srgbClr val="646464"/>
                </a:solidFill>
                <a:effectLst/>
              </a:rPr>
              <a:t>оскаржити</a:t>
            </a:r>
            <a:r>
              <a:rPr lang="ru-RU" sz="2400" b="0" i="0" dirty="0">
                <a:solidFill>
                  <a:srgbClr val="646464"/>
                </a:solidFill>
                <a:effectLst/>
              </a:rPr>
              <a:t> </a:t>
            </a:r>
            <a:r>
              <a:rPr lang="ru-RU" sz="2400" b="0" i="0" dirty="0" err="1">
                <a:solidFill>
                  <a:srgbClr val="646464"/>
                </a:solidFill>
                <a:effectLst/>
              </a:rPr>
              <a:t>рішення</a:t>
            </a:r>
            <a:r>
              <a:rPr lang="ru-RU" sz="2400" b="0" i="0" dirty="0">
                <a:solidFill>
                  <a:srgbClr val="646464"/>
                </a:solidFill>
                <a:effectLst/>
              </a:rPr>
              <a:t> ради. </a:t>
            </a:r>
          </a:p>
        </p:txBody>
      </p:sp>
    </p:spTree>
    <p:extLst>
      <p:ext uri="{BB962C8B-B14F-4D97-AF65-F5344CB8AC3E}">
        <p14:creationId xmlns:p14="http://schemas.microsoft.com/office/powerpoint/2010/main" val="13449406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3DE748E-067B-49F6-A5D9-E4BBCA02C9C1}"/>
              </a:ext>
            </a:extLst>
          </p:cNvPr>
          <p:cNvSpPr>
            <a:spLocks noGrp="1"/>
          </p:cNvSpPr>
          <p:nvPr>
            <p:ph idx="1"/>
          </p:nvPr>
        </p:nvSpPr>
        <p:spPr>
          <a:xfrm>
            <a:off x="400050" y="342900"/>
            <a:ext cx="11620500" cy="6515100"/>
          </a:xfrm>
        </p:spPr>
        <p:txBody>
          <a:bodyPr>
            <a:normAutofit/>
          </a:bodyPr>
          <a:lstStyle/>
          <a:p>
            <a:pPr marL="0" indent="0" algn="just">
              <a:spcBef>
                <a:spcPts val="0"/>
              </a:spcBef>
              <a:buNone/>
            </a:pPr>
            <a:r>
              <a:rPr lang="ru-RU" sz="2400" b="0" i="0" dirty="0">
                <a:solidFill>
                  <a:srgbClr val="646464"/>
                </a:solidFill>
                <a:effectLst/>
              </a:rPr>
              <a:t>3. </a:t>
            </a:r>
            <a:r>
              <a:rPr lang="ru-RU" sz="2400" b="1" i="1" dirty="0">
                <a:solidFill>
                  <a:srgbClr val="646464"/>
                </a:solidFill>
                <a:effectLst/>
              </a:rPr>
              <a:t>"</a:t>
            </a:r>
            <a:r>
              <a:rPr lang="ru-RU" sz="2400" b="1" i="1" dirty="0" err="1">
                <a:solidFill>
                  <a:srgbClr val="646464"/>
                </a:solidFill>
                <a:effectLst/>
              </a:rPr>
              <a:t>Сильний</a:t>
            </a:r>
            <a:r>
              <a:rPr lang="ru-RU" sz="2400" b="1" i="1" dirty="0">
                <a:solidFill>
                  <a:srgbClr val="646464"/>
                </a:solidFill>
                <a:effectLst/>
              </a:rPr>
              <a:t> </a:t>
            </a:r>
            <a:r>
              <a:rPr lang="ru-RU" sz="2400" b="1" i="1" dirty="0" err="1">
                <a:solidFill>
                  <a:srgbClr val="646464"/>
                </a:solidFill>
                <a:effectLst/>
              </a:rPr>
              <a:t>бургомістр</a:t>
            </a:r>
            <a:r>
              <a:rPr lang="ru-RU" sz="2400" b="1" i="1" dirty="0">
                <a:solidFill>
                  <a:srgbClr val="646464"/>
                </a:solidFill>
                <a:effectLst/>
              </a:rPr>
              <a:t> - сильна рада"</a:t>
            </a:r>
            <a:r>
              <a:rPr lang="ru-RU" sz="2400" b="0" i="0" dirty="0">
                <a:solidFill>
                  <a:srgbClr val="646464"/>
                </a:solidFill>
                <a:effectLst/>
              </a:rPr>
              <a:t> (Пфальц, Саар </a:t>
            </a:r>
            <a:r>
              <a:rPr lang="ru-RU" sz="2400" b="0" i="0" dirty="0" err="1">
                <a:solidFill>
                  <a:srgbClr val="646464"/>
                </a:solidFill>
                <a:effectLst/>
              </a:rPr>
              <a:t>тощо</a:t>
            </a:r>
            <a:r>
              <a:rPr lang="ru-RU" sz="2400" b="0" i="0" dirty="0">
                <a:solidFill>
                  <a:srgbClr val="646464"/>
                </a:solidFill>
                <a:effectLst/>
              </a:rPr>
              <a:t>). </a:t>
            </a:r>
            <a:r>
              <a:rPr lang="ru-RU" sz="2400" b="0" i="0" dirty="0" err="1">
                <a:solidFill>
                  <a:srgbClr val="646464"/>
                </a:solidFill>
                <a:effectLst/>
              </a:rPr>
              <a:t>Громадяни</a:t>
            </a:r>
            <a:r>
              <a:rPr lang="ru-RU" sz="2400" b="0" i="0" dirty="0">
                <a:solidFill>
                  <a:srgbClr val="646464"/>
                </a:solidFill>
                <a:effectLst/>
              </a:rPr>
              <a:t> </a:t>
            </a:r>
            <a:r>
              <a:rPr lang="ru-RU" sz="2400" b="0" i="0" dirty="0" err="1">
                <a:solidFill>
                  <a:srgbClr val="646464"/>
                </a:solidFill>
                <a:effectLst/>
              </a:rPr>
              <a:t>обирають</a:t>
            </a:r>
            <a:r>
              <a:rPr lang="ru-RU" sz="2400" b="0" i="0" dirty="0">
                <a:solidFill>
                  <a:srgbClr val="646464"/>
                </a:solidFill>
                <a:effectLst/>
              </a:rPr>
              <a:t> </a:t>
            </a:r>
            <a:r>
              <a:rPr lang="ru-RU" sz="2400" b="0" i="0" dirty="0" err="1">
                <a:solidFill>
                  <a:srgbClr val="646464"/>
                </a:solidFill>
                <a:effectLst/>
              </a:rPr>
              <a:t>лише</a:t>
            </a:r>
            <a:r>
              <a:rPr lang="ru-RU" sz="2400" b="0" i="0" dirty="0">
                <a:solidFill>
                  <a:srgbClr val="646464"/>
                </a:solidFill>
                <a:effectLst/>
              </a:rPr>
              <a:t> раду, яка </a:t>
            </a:r>
            <a:r>
              <a:rPr lang="ru-RU" sz="2400" b="0" i="0" dirty="0" err="1">
                <a:solidFill>
                  <a:srgbClr val="646464"/>
                </a:solidFill>
                <a:effectLst/>
              </a:rPr>
              <a:t>обирає</a:t>
            </a:r>
            <a:r>
              <a:rPr lang="ru-RU" sz="2400" b="0" i="0" dirty="0">
                <a:solidFill>
                  <a:srgbClr val="646464"/>
                </a:solidFill>
                <a:effectLst/>
              </a:rPr>
              <a:t> </a:t>
            </a:r>
            <a:r>
              <a:rPr lang="ru-RU" sz="2400" b="0" i="0" dirty="0" err="1">
                <a:solidFill>
                  <a:srgbClr val="646464"/>
                </a:solidFill>
                <a:effectLst/>
              </a:rPr>
              <a:t>бургомістра</a:t>
            </a:r>
            <a:r>
              <a:rPr lang="ru-RU" sz="2400" b="0" i="0" dirty="0">
                <a:solidFill>
                  <a:srgbClr val="646464"/>
                </a:solidFill>
                <a:effectLst/>
              </a:rPr>
              <a:t>, </a:t>
            </a:r>
            <a:r>
              <a:rPr lang="ru-RU" sz="2400" b="0" i="0" dirty="0" err="1">
                <a:solidFill>
                  <a:srgbClr val="646464"/>
                </a:solidFill>
                <a:effectLst/>
              </a:rPr>
              <a:t>який</a:t>
            </a:r>
            <a:r>
              <a:rPr lang="ru-RU" sz="2400" b="0" i="0" dirty="0">
                <a:solidFill>
                  <a:srgbClr val="646464"/>
                </a:solidFill>
                <a:effectLst/>
              </a:rPr>
              <a:t> є головою ради і главою </a:t>
            </a:r>
            <a:r>
              <a:rPr lang="ru-RU" sz="2400" b="0" i="0" dirty="0" err="1">
                <a:solidFill>
                  <a:srgbClr val="646464"/>
                </a:solidFill>
                <a:effectLst/>
              </a:rPr>
              <a:t>виконавчої</a:t>
            </a:r>
            <a:r>
              <a:rPr lang="ru-RU" sz="2400" b="0" i="0" dirty="0">
                <a:solidFill>
                  <a:srgbClr val="646464"/>
                </a:solidFill>
                <a:effectLst/>
              </a:rPr>
              <a:t> </a:t>
            </a:r>
            <a:r>
              <a:rPr lang="ru-RU" sz="2400" b="0" i="0" dirty="0" err="1">
                <a:solidFill>
                  <a:srgbClr val="646464"/>
                </a:solidFill>
                <a:effectLst/>
              </a:rPr>
              <a:t>влади</a:t>
            </a:r>
            <a:r>
              <a:rPr lang="ru-RU" sz="2400" b="0" i="0" dirty="0">
                <a:solidFill>
                  <a:srgbClr val="646464"/>
                </a:solidFill>
                <a:effectLst/>
              </a:rPr>
              <a:t> </a:t>
            </a:r>
            <a:r>
              <a:rPr lang="ru-RU" sz="2400" b="0" i="0" dirty="0" err="1">
                <a:solidFill>
                  <a:srgbClr val="646464"/>
                </a:solidFill>
                <a:effectLst/>
              </a:rPr>
              <a:t>громади</a:t>
            </a:r>
            <a:r>
              <a:rPr lang="ru-RU" sz="2400" b="0" i="0" dirty="0">
                <a:solidFill>
                  <a:srgbClr val="646464"/>
                </a:solidFill>
                <a:effectLst/>
              </a:rPr>
              <a:t>. </a:t>
            </a:r>
            <a:r>
              <a:rPr lang="ru-RU" sz="2400" b="0" i="0" dirty="0" err="1">
                <a:solidFill>
                  <a:srgbClr val="646464"/>
                </a:solidFill>
                <a:effectLst/>
              </a:rPr>
              <a:t>Паралельно</a:t>
            </a:r>
            <a:r>
              <a:rPr lang="ru-RU" sz="2400" b="0" i="0" dirty="0">
                <a:solidFill>
                  <a:srgbClr val="646464"/>
                </a:solidFill>
                <a:effectLst/>
              </a:rPr>
              <a:t> рада </a:t>
            </a:r>
            <a:r>
              <a:rPr lang="ru-RU" sz="2400" b="0" i="0" dirty="0" err="1">
                <a:solidFill>
                  <a:srgbClr val="646464"/>
                </a:solidFill>
                <a:effectLst/>
              </a:rPr>
              <a:t>призначає</a:t>
            </a:r>
            <a:r>
              <a:rPr lang="ru-RU" sz="2400" b="0" i="0" dirty="0">
                <a:solidFill>
                  <a:srgbClr val="646464"/>
                </a:solidFill>
                <a:effectLst/>
              </a:rPr>
              <a:t> з числа </a:t>
            </a:r>
            <a:r>
              <a:rPr lang="ru-RU" sz="2400" b="0" i="0" dirty="0" err="1">
                <a:solidFill>
                  <a:srgbClr val="646464"/>
                </a:solidFill>
                <a:effectLst/>
              </a:rPr>
              <a:t>професійних</a:t>
            </a:r>
            <a:r>
              <a:rPr lang="ru-RU" sz="2400" b="0" i="0" dirty="0">
                <a:solidFill>
                  <a:srgbClr val="646464"/>
                </a:solidFill>
                <a:effectLst/>
              </a:rPr>
              <a:t> </a:t>
            </a:r>
            <a:r>
              <a:rPr lang="ru-RU" sz="2400" b="0" i="0" dirty="0" err="1">
                <a:solidFill>
                  <a:srgbClr val="646464"/>
                </a:solidFill>
                <a:effectLst/>
              </a:rPr>
              <a:t>управлінців</a:t>
            </a:r>
            <a:r>
              <a:rPr lang="ru-RU" sz="2400" b="0" i="0" dirty="0">
                <a:solidFill>
                  <a:srgbClr val="646464"/>
                </a:solidFill>
                <a:effectLst/>
              </a:rPr>
              <a:t> і з </a:t>
            </a:r>
            <a:r>
              <a:rPr lang="ru-RU" sz="2400" b="0" i="0" dirty="0" err="1">
                <a:solidFill>
                  <a:srgbClr val="646464"/>
                </a:solidFill>
                <a:effectLst/>
              </a:rPr>
              <a:t>власного</a:t>
            </a:r>
            <a:r>
              <a:rPr lang="ru-RU" sz="2400" b="0" i="0" dirty="0">
                <a:solidFill>
                  <a:srgbClr val="646464"/>
                </a:solidFill>
                <a:effectLst/>
              </a:rPr>
              <a:t> складу управу, в яку входить й </a:t>
            </a:r>
            <a:r>
              <a:rPr lang="ru-RU" sz="2400" b="0" i="0" dirty="0" err="1">
                <a:solidFill>
                  <a:srgbClr val="646464"/>
                </a:solidFill>
                <a:effectLst/>
              </a:rPr>
              <a:t>бургомістр</a:t>
            </a:r>
            <a:r>
              <a:rPr lang="ru-RU" sz="2400" b="0" i="0" dirty="0">
                <a:solidFill>
                  <a:srgbClr val="646464"/>
                </a:solidFill>
                <a:effectLst/>
              </a:rPr>
              <a:t>. </a:t>
            </a:r>
            <a:r>
              <a:rPr lang="ru-RU" sz="2400" b="0" i="0" dirty="0" err="1">
                <a:solidFill>
                  <a:srgbClr val="646464"/>
                </a:solidFill>
                <a:effectLst/>
              </a:rPr>
              <a:t>Завдання</a:t>
            </a:r>
            <a:r>
              <a:rPr lang="ru-RU" sz="2400" b="0" i="0" dirty="0">
                <a:solidFill>
                  <a:srgbClr val="646464"/>
                </a:solidFill>
                <a:effectLst/>
              </a:rPr>
              <a:t> </a:t>
            </a:r>
            <a:r>
              <a:rPr lang="ru-RU" sz="2400" b="0" i="0" dirty="0" err="1">
                <a:solidFill>
                  <a:srgbClr val="646464"/>
                </a:solidFill>
                <a:effectLst/>
              </a:rPr>
              <a:t>управи</a:t>
            </a:r>
            <a:r>
              <a:rPr lang="ru-RU" sz="2400" b="0" i="0" dirty="0">
                <a:solidFill>
                  <a:srgbClr val="646464"/>
                </a:solidFill>
                <a:effectLst/>
              </a:rPr>
              <a:t> – </a:t>
            </a:r>
            <a:r>
              <a:rPr lang="ru-RU" sz="2400" b="0" i="0" dirty="0" err="1">
                <a:solidFill>
                  <a:srgbClr val="646464"/>
                </a:solidFill>
                <a:effectLst/>
              </a:rPr>
              <a:t>підготовка</a:t>
            </a:r>
            <a:r>
              <a:rPr lang="ru-RU" sz="2400" b="0" i="0" dirty="0">
                <a:solidFill>
                  <a:srgbClr val="646464"/>
                </a:solidFill>
                <a:effectLst/>
              </a:rPr>
              <a:t> </a:t>
            </a:r>
            <a:r>
              <a:rPr lang="ru-RU" sz="2400" b="0" i="0" dirty="0" err="1">
                <a:solidFill>
                  <a:srgbClr val="646464"/>
                </a:solidFill>
                <a:effectLst/>
              </a:rPr>
              <a:t>рішень</a:t>
            </a:r>
            <a:r>
              <a:rPr lang="ru-RU" sz="2400" b="0" i="0" dirty="0">
                <a:solidFill>
                  <a:srgbClr val="646464"/>
                </a:solidFill>
                <a:effectLst/>
              </a:rPr>
              <a:t> ради, а </a:t>
            </a:r>
            <a:r>
              <a:rPr lang="ru-RU" sz="2400" b="0" i="0" dirty="0" err="1">
                <a:solidFill>
                  <a:srgbClr val="646464"/>
                </a:solidFill>
                <a:effectLst/>
              </a:rPr>
              <a:t>керівництво</a:t>
            </a:r>
            <a:r>
              <a:rPr lang="ru-RU" sz="2400" b="0" i="0" dirty="0">
                <a:solidFill>
                  <a:srgbClr val="646464"/>
                </a:solidFill>
                <a:effectLst/>
              </a:rPr>
              <a:t> на </a:t>
            </a:r>
            <a:r>
              <a:rPr lang="ru-RU" sz="2400" b="0" i="0" dirty="0" err="1">
                <a:solidFill>
                  <a:srgbClr val="646464"/>
                </a:solidFill>
                <a:effectLst/>
              </a:rPr>
              <a:t>чолі</a:t>
            </a:r>
            <a:r>
              <a:rPr lang="ru-RU" sz="2400" b="0" i="0" dirty="0">
                <a:solidFill>
                  <a:srgbClr val="646464"/>
                </a:solidFill>
                <a:effectLst/>
              </a:rPr>
              <a:t> з </a:t>
            </a:r>
            <a:r>
              <a:rPr lang="ru-RU" sz="2400" b="0" i="0" dirty="0" err="1">
                <a:solidFill>
                  <a:srgbClr val="646464"/>
                </a:solidFill>
                <a:effectLst/>
              </a:rPr>
              <a:t>бургомістром</a:t>
            </a:r>
            <a:r>
              <a:rPr lang="ru-RU" sz="2400" b="0" i="0" dirty="0">
                <a:solidFill>
                  <a:srgbClr val="646464"/>
                </a:solidFill>
                <a:effectLst/>
              </a:rPr>
              <a:t> </a:t>
            </a:r>
            <a:r>
              <a:rPr lang="ru-RU" sz="2400" b="0" i="0" dirty="0" err="1">
                <a:solidFill>
                  <a:srgbClr val="646464"/>
                </a:solidFill>
                <a:effectLst/>
              </a:rPr>
              <a:t>здійснює</a:t>
            </a:r>
            <a:r>
              <a:rPr lang="ru-RU" sz="2400" b="0" i="0" dirty="0">
                <a:solidFill>
                  <a:srgbClr val="646464"/>
                </a:solidFill>
                <a:effectLst/>
              </a:rPr>
              <a:t> </a:t>
            </a:r>
            <a:r>
              <a:rPr lang="ru-RU" sz="2400" b="0" i="0" dirty="0" err="1">
                <a:solidFill>
                  <a:srgbClr val="646464"/>
                </a:solidFill>
                <a:effectLst/>
              </a:rPr>
              <a:t>общинна</a:t>
            </a:r>
            <a:r>
              <a:rPr lang="ru-RU" sz="2400" b="0" i="0" dirty="0">
                <a:solidFill>
                  <a:srgbClr val="646464"/>
                </a:solidFill>
                <a:effectLst/>
              </a:rPr>
              <a:t> </a:t>
            </a:r>
            <a:r>
              <a:rPr lang="ru-RU" sz="2400" b="0" i="0" dirty="0" err="1">
                <a:solidFill>
                  <a:srgbClr val="646464"/>
                </a:solidFill>
                <a:effectLst/>
              </a:rPr>
              <a:t>адміністрація</a:t>
            </a:r>
            <a:r>
              <a:rPr lang="ru-RU" sz="2400" b="0" i="0" dirty="0">
                <a:solidFill>
                  <a:srgbClr val="646464"/>
                </a:solidFill>
                <a:effectLst/>
              </a:rPr>
              <a:t>. </a:t>
            </a:r>
            <a:r>
              <a:rPr lang="ru-RU" sz="2400" b="0" i="0" dirty="0" err="1">
                <a:solidFill>
                  <a:srgbClr val="646464"/>
                </a:solidFill>
                <a:effectLst/>
              </a:rPr>
              <a:t>Бургомістр</a:t>
            </a:r>
            <a:r>
              <a:rPr lang="ru-RU" sz="2400" b="0" i="0" dirty="0">
                <a:solidFill>
                  <a:srgbClr val="646464"/>
                </a:solidFill>
                <a:effectLst/>
              </a:rPr>
              <a:t> і рада </a:t>
            </a:r>
            <a:r>
              <a:rPr lang="ru-RU" sz="2400" b="0" i="0" dirty="0" err="1">
                <a:solidFill>
                  <a:srgbClr val="646464"/>
                </a:solidFill>
                <a:effectLst/>
              </a:rPr>
              <a:t>можуть</a:t>
            </a:r>
            <a:r>
              <a:rPr lang="ru-RU" sz="2400" b="0" i="0" dirty="0">
                <a:solidFill>
                  <a:srgbClr val="646464"/>
                </a:solidFill>
                <a:effectLst/>
              </a:rPr>
              <a:t> </a:t>
            </a:r>
            <a:r>
              <a:rPr lang="ru-RU" sz="2400" b="0" i="0" dirty="0" err="1">
                <a:solidFill>
                  <a:srgbClr val="646464"/>
                </a:solidFill>
                <a:effectLst/>
              </a:rPr>
              <a:t>оскаржити</a:t>
            </a:r>
            <a:r>
              <a:rPr lang="ru-RU" sz="2400" b="0" i="0" dirty="0">
                <a:solidFill>
                  <a:srgbClr val="646464"/>
                </a:solidFill>
                <a:effectLst/>
              </a:rPr>
              <a:t> </a:t>
            </a:r>
            <a:r>
              <a:rPr lang="ru-RU" sz="2400" b="0" i="0" dirty="0" err="1">
                <a:solidFill>
                  <a:srgbClr val="646464"/>
                </a:solidFill>
                <a:effectLst/>
              </a:rPr>
              <a:t>рішення</a:t>
            </a:r>
            <a:r>
              <a:rPr lang="ru-RU" sz="2400" b="0" i="0" dirty="0">
                <a:solidFill>
                  <a:srgbClr val="646464"/>
                </a:solidFill>
                <a:effectLst/>
              </a:rPr>
              <a:t> один одного, а </a:t>
            </a:r>
            <a:r>
              <a:rPr lang="ru-RU" sz="2400" b="0" i="0" dirty="0" err="1">
                <a:solidFill>
                  <a:srgbClr val="646464"/>
                </a:solidFill>
                <a:effectLst/>
              </a:rPr>
              <a:t>бургомістр</a:t>
            </a:r>
            <a:r>
              <a:rPr lang="ru-RU" sz="2400" b="0" i="0" dirty="0">
                <a:solidFill>
                  <a:srgbClr val="646464"/>
                </a:solidFill>
                <a:effectLst/>
              </a:rPr>
              <a:t> </a:t>
            </a:r>
            <a:r>
              <a:rPr lang="ru-RU" sz="2400" b="0" i="0" dirty="0" err="1">
                <a:solidFill>
                  <a:srgbClr val="646464"/>
                </a:solidFill>
                <a:effectLst/>
              </a:rPr>
              <a:t>має</a:t>
            </a:r>
            <a:r>
              <a:rPr lang="ru-RU" sz="2400" b="0" i="0" dirty="0">
                <a:solidFill>
                  <a:srgbClr val="646464"/>
                </a:solidFill>
                <a:effectLst/>
              </a:rPr>
              <a:t> право </a:t>
            </a:r>
            <a:r>
              <a:rPr lang="ru-RU" sz="2400" b="0" i="0" dirty="0" err="1">
                <a:solidFill>
                  <a:srgbClr val="646464"/>
                </a:solidFill>
                <a:effectLst/>
              </a:rPr>
              <a:t>відкладального</a:t>
            </a:r>
            <a:r>
              <a:rPr lang="ru-RU" sz="2400" b="0" i="0" dirty="0">
                <a:solidFill>
                  <a:srgbClr val="646464"/>
                </a:solidFill>
                <a:effectLst/>
              </a:rPr>
              <a:t> вето.</a:t>
            </a:r>
          </a:p>
          <a:p>
            <a:pPr marL="0" indent="0" algn="just">
              <a:spcBef>
                <a:spcPts val="0"/>
              </a:spcBef>
              <a:buNone/>
            </a:pPr>
            <a:r>
              <a:rPr lang="ru-RU" sz="2400" b="0" i="0" dirty="0">
                <a:solidFill>
                  <a:srgbClr val="646464"/>
                </a:solidFill>
                <a:effectLst/>
              </a:rPr>
              <a:t>4. </a:t>
            </a:r>
            <a:r>
              <a:rPr lang="ru-RU" sz="2400" b="1" i="1" dirty="0">
                <a:solidFill>
                  <a:srgbClr val="646464"/>
                </a:solidFill>
                <a:effectLst/>
              </a:rPr>
              <a:t>"Рада – </a:t>
            </a:r>
            <a:r>
              <a:rPr lang="ru-RU" sz="2400" b="1" i="1" dirty="0" err="1">
                <a:solidFill>
                  <a:srgbClr val="646464"/>
                </a:solidFill>
                <a:effectLst/>
              </a:rPr>
              <a:t>неправильний</a:t>
            </a:r>
            <a:r>
              <a:rPr lang="ru-RU" sz="2400" b="1" i="1" dirty="0">
                <a:solidFill>
                  <a:srgbClr val="646464"/>
                </a:solidFill>
                <a:effectLst/>
              </a:rPr>
              <a:t> </a:t>
            </a:r>
            <a:r>
              <a:rPr lang="ru-RU" sz="2400" b="1" i="1" dirty="0" err="1">
                <a:solidFill>
                  <a:srgbClr val="646464"/>
                </a:solidFill>
                <a:effectLst/>
              </a:rPr>
              <a:t>магістрат</a:t>
            </a:r>
            <a:r>
              <a:rPr lang="ru-RU" sz="2400" b="1" i="1" dirty="0">
                <a:solidFill>
                  <a:srgbClr val="646464"/>
                </a:solidFill>
                <a:effectLst/>
              </a:rPr>
              <a:t>"</a:t>
            </a:r>
            <a:r>
              <a:rPr lang="ru-RU" sz="2400" b="0" i="0" dirty="0">
                <a:solidFill>
                  <a:srgbClr val="646464"/>
                </a:solidFill>
                <a:effectLst/>
              </a:rPr>
              <a:t> (</a:t>
            </a:r>
            <a:r>
              <a:rPr lang="ru-RU" sz="2400" b="0" i="0" dirty="0" err="1">
                <a:solidFill>
                  <a:srgbClr val="646464"/>
                </a:solidFill>
                <a:effectLst/>
              </a:rPr>
              <a:t>магістрат</a:t>
            </a:r>
            <a:r>
              <a:rPr lang="ru-RU" sz="2400" b="0" i="0" dirty="0">
                <a:solidFill>
                  <a:srgbClr val="646464"/>
                </a:solidFill>
                <a:effectLst/>
              </a:rPr>
              <a:t> </a:t>
            </a:r>
            <a:r>
              <a:rPr lang="ru-RU" sz="2400" b="0" i="0" dirty="0" err="1">
                <a:solidFill>
                  <a:srgbClr val="646464"/>
                </a:solidFill>
                <a:effectLst/>
              </a:rPr>
              <a:t>включає</a:t>
            </a:r>
            <a:r>
              <a:rPr lang="ru-RU" sz="2400" b="0" i="0" dirty="0">
                <a:solidFill>
                  <a:srgbClr val="646464"/>
                </a:solidFill>
                <a:effectLst/>
              </a:rPr>
              <a:t> й тих, кого </a:t>
            </a:r>
            <a:r>
              <a:rPr lang="ru-RU" sz="2400" b="0" i="0" dirty="0" err="1">
                <a:solidFill>
                  <a:srgbClr val="646464"/>
                </a:solidFill>
                <a:effectLst/>
              </a:rPr>
              <a:t>призначає</a:t>
            </a:r>
            <a:r>
              <a:rPr lang="ru-RU" sz="2400" b="0" i="0" dirty="0">
                <a:solidFill>
                  <a:srgbClr val="646464"/>
                </a:solidFill>
                <a:effectLst/>
              </a:rPr>
              <a:t> держава, й </a:t>
            </a:r>
            <a:r>
              <a:rPr lang="ru-RU" sz="2400" b="0" i="0" dirty="0" err="1">
                <a:solidFill>
                  <a:srgbClr val="646464"/>
                </a:solidFill>
                <a:effectLst/>
              </a:rPr>
              <a:t>виборних</a:t>
            </a:r>
            <a:r>
              <a:rPr lang="ru-RU" sz="2400" b="0" i="0" dirty="0">
                <a:solidFill>
                  <a:srgbClr val="646464"/>
                </a:solidFill>
                <a:effectLst/>
              </a:rPr>
              <a:t> </a:t>
            </a:r>
            <a:r>
              <a:rPr lang="ru-RU" sz="2400" b="0" i="0" dirty="0" err="1">
                <a:solidFill>
                  <a:srgbClr val="646464"/>
                </a:solidFill>
                <a:effectLst/>
              </a:rPr>
              <a:t>осіб</a:t>
            </a:r>
            <a:r>
              <a:rPr lang="ru-RU" sz="2400" dirty="0">
                <a:solidFill>
                  <a:srgbClr val="646464"/>
                </a:solidFill>
              </a:rPr>
              <a:t>) </a:t>
            </a:r>
            <a:r>
              <a:rPr lang="ru-RU" sz="2400" b="0" i="0" dirty="0">
                <a:solidFill>
                  <a:srgbClr val="646464"/>
                </a:solidFill>
                <a:effectLst/>
              </a:rPr>
              <a:t>(Гессен, Гамбург та </a:t>
            </a:r>
            <a:r>
              <a:rPr lang="ru-RU" sz="2400" b="0" i="0" dirty="0" err="1">
                <a:solidFill>
                  <a:srgbClr val="646464"/>
                </a:solidFill>
                <a:effectLst/>
              </a:rPr>
              <a:t>ін</a:t>
            </a:r>
            <a:r>
              <a:rPr lang="ru-RU" sz="2400" b="0" i="0" dirty="0">
                <a:solidFill>
                  <a:srgbClr val="646464"/>
                </a:solidFill>
                <a:effectLst/>
              </a:rPr>
              <a:t>.). </a:t>
            </a:r>
            <a:r>
              <a:rPr lang="ru-RU" sz="2400" b="0" i="0" dirty="0" err="1">
                <a:solidFill>
                  <a:srgbClr val="646464"/>
                </a:solidFill>
                <a:effectLst/>
              </a:rPr>
              <a:t>Ця</a:t>
            </a:r>
            <a:r>
              <a:rPr lang="ru-RU" sz="2400" b="0" i="0" dirty="0">
                <a:solidFill>
                  <a:srgbClr val="646464"/>
                </a:solidFill>
                <a:effectLst/>
              </a:rPr>
              <a:t> модель </a:t>
            </a:r>
            <a:r>
              <a:rPr lang="ru-RU" sz="2400" b="0" i="0" dirty="0" err="1">
                <a:solidFill>
                  <a:srgbClr val="646464"/>
                </a:solidFill>
                <a:effectLst/>
              </a:rPr>
              <a:t>використовується</a:t>
            </a:r>
            <a:r>
              <a:rPr lang="ru-RU" sz="2400" b="0" i="0" dirty="0">
                <a:solidFill>
                  <a:srgbClr val="646464"/>
                </a:solidFill>
                <a:effectLst/>
              </a:rPr>
              <a:t> </a:t>
            </a:r>
            <a:r>
              <a:rPr lang="ru-RU" sz="2400" b="0" i="0" dirty="0" err="1">
                <a:solidFill>
                  <a:srgbClr val="646464"/>
                </a:solidFill>
                <a:effectLst/>
              </a:rPr>
              <a:t>переважно</a:t>
            </a:r>
            <a:r>
              <a:rPr lang="ru-RU" sz="2400" b="0" i="0" dirty="0">
                <a:solidFill>
                  <a:srgbClr val="646464"/>
                </a:solidFill>
                <a:effectLst/>
              </a:rPr>
              <a:t> в </a:t>
            </a:r>
            <a:r>
              <a:rPr lang="ru-RU" sz="2400" b="0" i="0" dirty="0" err="1">
                <a:solidFill>
                  <a:srgbClr val="646464"/>
                </a:solidFill>
                <a:effectLst/>
              </a:rPr>
              <a:t>містах</a:t>
            </a:r>
            <a:r>
              <a:rPr lang="ru-RU" sz="2400" b="0" i="0" dirty="0">
                <a:solidFill>
                  <a:srgbClr val="646464"/>
                </a:solidFill>
                <a:effectLst/>
              </a:rPr>
              <a:t>. </a:t>
            </a:r>
            <a:r>
              <a:rPr lang="ru-RU" sz="2400" b="0" i="0" dirty="0" err="1">
                <a:solidFill>
                  <a:srgbClr val="646464"/>
                </a:solidFill>
                <a:effectLst/>
              </a:rPr>
              <a:t>Громадяни</a:t>
            </a:r>
            <a:r>
              <a:rPr lang="ru-RU" sz="2400" b="0" i="0" dirty="0">
                <a:solidFill>
                  <a:srgbClr val="646464"/>
                </a:solidFill>
                <a:effectLst/>
              </a:rPr>
              <a:t> </a:t>
            </a:r>
            <a:r>
              <a:rPr lang="ru-RU" sz="2400" b="0" i="0" dirty="0" err="1">
                <a:solidFill>
                  <a:srgbClr val="646464"/>
                </a:solidFill>
                <a:effectLst/>
              </a:rPr>
              <a:t>вибирають</a:t>
            </a:r>
            <a:r>
              <a:rPr lang="ru-RU" sz="2400" b="0" i="0" dirty="0">
                <a:solidFill>
                  <a:srgbClr val="646464"/>
                </a:solidFill>
                <a:effectLst/>
              </a:rPr>
              <a:t> раду, яка, у свою </a:t>
            </a:r>
            <a:r>
              <a:rPr lang="ru-RU" sz="2400" b="0" i="0" dirty="0" err="1">
                <a:solidFill>
                  <a:srgbClr val="646464"/>
                </a:solidFill>
                <a:effectLst/>
              </a:rPr>
              <a:t>чергу</a:t>
            </a:r>
            <a:r>
              <a:rPr lang="ru-RU" sz="2400" b="0" i="0" dirty="0">
                <a:solidFill>
                  <a:srgbClr val="646464"/>
                </a:solidFill>
                <a:effectLst/>
              </a:rPr>
              <a:t>, </a:t>
            </a:r>
            <a:r>
              <a:rPr lang="ru-RU" sz="2400" b="0" i="0" dirty="0" err="1">
                <a:solidFill>
                  <a:srgbClr val="646464"/>
                </a:solidFill>
                <a:effectLst/>
              </a:rPr>
              <a:t>обирає</a:t>
            </a:r>
            <a:r>
              <a:rPr lang="ru-RU" sz="2400" b="0" i="0" dirty="0">
                <a:solidFill>
                  <a:srgbClr val="646464"/>
                </a:solidFill>
                <a:effectLst/>
              </a:rPr>
              <a:t> </a:t>
            </a:r>
            <a:r>
              <a:rPr lang="ru-RU" sz="2400" b="0" i="0" dirty="0" err="1">
                <a:solidFill>
                  <a:srgbClr val="646464"/>
                </a:solidFill>
                <a:effectLst/>
              </a:rPr>
              <a:t>магістрат</a:t>
            </a:r>
            <a:r>
              <a:rPr lang="ru-RU" sz="2400" b="0" i="0" dirty="0">
                <a:solidFill>
                  <a:srgbClr val="646464"/>
                </a:solidFill>
                <a:effectLst/>
              </a:rPr>
              <a:t>. </a:t>
            </a:r>
            <a:r>
              <a:rPr lang="ru-RU" sz="2400" b="0" i="0" dirty="0" err="1">
                <a:solidFill>
                  <a:srgbClr val="646464"/>
                </a:solidFill>
                <a:effectLst/>
              </a:rPr>
              <a:t>Магістрат</a:t>
            </a:r>
            <a:r>
              <a:rPr lang="ru-RU" sz="2400" b="0" i="0" dirty="0">
                <a:solidFill>
                  <a:srgbClr val="646464"/>
                </a:solidFill>
                <a:effectLst/>
              </a:rPr>
              <a:t> </a:t>
            </a:r>
            <a:r>
              <a:rPr lang="ru-RU" sz="2400" b="0" i="0" dirty="0" err="1">
                <a:solidFill>
                  <a:srgbClr val="646464"/>
                </a:solidFill>
                <a:effectLst/>
              </a:rPr>
              <a:t>складається</a:t>
            </a:r>
            <a:r>
              <a:rPr lang="ru-RU" sz="2400" b="0" i="0" dirty="0">
                <a:solidFill>
                  <a:srgbClr val="646464"/>
                </a:solidFill>
                <a:effectLst/>
              </a:rPr>
              <a:t> з </a:t>
            </a:r>
            <a:r>
              <a:rPr lang="ru-RU" sz="2400" b="0" i="0" dirty="0" err="1">
                <a:solidFill>
                  <a:srgbClr val="646464"/>
                </a:solidFill>
                <a:effectLst/>
              </a:rPr>
              <a:t>призначених</a:t>
            </a:r>
            <a:r>
              <a:rPr lang="ru-RU" sz="2400" b="0" i="0" dirty="0">
                <a:solidFill>
                  <a:srgbClr val="646464"/>
                </a:solidFill>
                <a:effectLst/>
              </a:rPr>
              <a:t> </a:t>
            </a:r>
            <a:r>
              <a:rPr lang="ru-RU" sz="2400" b="0" i="0" dirty="0" err="1">
                <a:solidFill>
                  <a:srgbClr val="646464"/>
                </a:solidFill>
                <a:effectLst/>
              </a:rPr>
              <a:t>чиновників</a:t>
            </a:r>
            <a:r>
              <a:rPr lang="ru-RU" sz="2400" b="0" i="0" dirty="0">
                <a:solidFill>
                  <a:srgbClr val="646464"/>
                </a:solidFill>
                <a:effectLst/>
              </a:rPr>
              <a:t>. </a:t>
            </a:r>
            <a:r>
              <a:rPr lang="ru-RU" sz="2400" b="0" i="0" dirty="0" err="1">
                <a:solidFill>
                  <a:srgbClr val="646464"/>
                </a:solidFill>
                <a:effectLst/>
              </a:rPr>
              <a:t>Магістрат</a:t>
            </a:r>
            <a:r>
              <a:rPr lang="ru-RU" sz="2400" b="0" i="0" dirty="0">
                <a:solidFill>
                  <a:srgbClr val="646464"/>
                </a:solidFill>
                <a:effectLst/>
              </a:rPr>
              <a:t> </a:t>
            </a:r>
            <a:r>
              <a:rPr lang="ru-RU" sz="2400" b="0" i="0" dirty="0" err="1">
                <a:solidFill>
                  <a:srgbClr val="646464"/>
                </a:solidFill>
                <a:effectLst/>
              </a:rPr>
              <a:t>представляє</a:t>
            </a:r>
            <a:r>
              <a:rPr lang="ru-RU" sz="2400" b="0" i="0" dirty="0">
                <a:solidFill>
                  <a:srgbClr val="646464"/>
                </a:solidFill>
                <a:effectLst/>
              </a:rPr>
              <a:t> громаду у </a:t>
            </a:r>
            <a:r>
              <a:rPr lang="ru-RU" sz="2400" b="0" i="0" dirty="0" err="1">
                <a:solidFill>
                  <a:srgbClr val="646464"/>
                </a:solidFill>
                <a:effectLst/>
              </a:rPr>
              <a:t>відносинах</a:t>
            </a:r>
            <a:r>
              <a:rPr lang="ru-RU" sz="2400" b="0" i="0" dirty="0">
                <a:solidFill>
                  <a:srgbClr val="646464"/>
                </a:solidFill>
                <a:effectLst/>
              </a:rPr>
              <a:t> з </a:t>
            </a:r>
            <a:r>
              <a:rPr lang="ru-RU" sz="2400" b="0" i="0" dirty="0" err="1">
                <a:solidFill>
                  <a:srgbClr val="646464"/>
                </a:solidFill>
                <a:effectLst/>
              </a:rPr>
              <a:t>громадянами</a:t>
            </a:r>
            <a:r>
              <a:rPr lang="ru-RU" sz="2400" b="0" i="0" dirty="0">
                <a:solidFill>
                  <a:srgbClr val="646464"/>
                </a:solidFill>
                <a:effectLst/>
              </a:rPr>
              <a:t>, </a:t>
            </a:r>
            <a:r>
              <a:rPr lang="ru-RU" sz="2400" b="0" i="0" dirty="0" err="1">
                <a:solidFill>
                  <a:srgbClr val="646464"/>
                </a:solidFill>
                <a:effectLst/>
              </a:rPr>
              <a:t>іншими</a:t>
            </a:r>
            <a:r>
              <a:rPr lang="ru-RU" sz="2400" b="0" i="0" dirty="0">
                <a:solidFill>
                  <a:srgbClr val="646464"/>
                </a:solidFill>
                <a:effectLst/>
              </a:rPr>
              <a:t> органами </a:t>
            </a:r>
            <a:r>
              <a:rPr lang="ru-RU" sz="2400" b="0" i="0" dirty="0" err="1">
                <a:solidFill>
                  <a:srgbClr val="646464"/>
                </a:solidFill>
                <a:effectLst/>
              </a:rPr>
              <a:t>влади</a:t>
            </a:r>
            <a:r>
              <a:rPr lang="ru-RU" sz="2400" b="0" i="0" dirty="0">
                <a:solidFill>
                  <a:srgbClr val="646464"/>
                </a:solidFill>
                <a:effectLst/>
              </a:rPr>
              <a:t>, в </a:t>
            </a:r>
            <a:r>
              <a:rPr lang="ru-RU" sz="2400" b="0" i="0" dirty="0" err="1">
                <a:solidFill>
                  <a:srgbClr val="646464"/>
                </a:solidFill>
                <a:effectLst/>
              </a:rPr>
              <a:t>суді</a:t>
            </a:r>
            <a:r>
              <a:rPr lang="ru-RU" sz="2400" b="0" i="0" dirty="0">
                <a:solidFill>
                  <a:srgbClr val="646464"/>
                </a:solidFill>
                <a:effectLst/>
              </a:rPr>
              <a:t>, </a:t>
            </a:r>
            <a:r>
              <a:rPr lang="ru-RU" sz="2400" b="0" i="0" dirty="0" err="1">
                <a:solidFill>
                  <a:srgbClr val="646464"/>
                </a:solidFill>
                <a:effectLst/>
              </a:rPr>
              <a:t>готує</a:t>
            </a:r>
            <a:r>
              <a:rPr lang="ru-RU" sz="2400" b="0" i="0" dirty="0">
                <a:solidFill>
                  <a:srgbClr val="646464"/>
                </a:solidFill>
                <a:effectLst/>
              </a:rPr>
              <a:t> і </a:t>
            </a:r>
            <a:r>
              <a:rPr lang="ru-RU" sz="2400" b="0" i="0" dirty="0" err="1">
                <a:solidFill>
                  <a:srgbClr val="646464"/>
                </a:solidFill>
                <a:effectLst/>
              </a:rPr>
              <a:t>виконує</a:t>
            </a:r>
            <a:r>
              <a:rPr lang="ru-RU" sz="2400" b="0" i="0" dirty="0">
                <a:solidFill>
                  <a:srgbClr val="646464"/>
                </a:solidFill>
                <a:effectLst/>
              </a:rPr>
              <a:t> </a:t>
            </a:r>
            <a:r>
              <a:rPr lang="ru-RU" sz="2400" b="0" i="0" dirty="0" err="1">
                <a:solidFill>
                  <a:srgbClr val="646464"/>
                </a:solidFill>
                <a:effectLst/>
              </a:rPr>
              <a:t>рішення</a:t>
            </a:r>
            <a:r>
              <a:rPr lang="ru-RU" sz="2400" b="0" i="0" dirty="0">
                <a:solidFill>
                  <a:srgbClr val="646464"/>
                </a:solidFill>
                <a:effectLst/>
              </a:rPr>
              <a:t> ради (у т.ч. бюджет), </a:t>
            </a:r>
            <a:r>
              <a:rPr lang="ru-RU" sz="2400" b="0" i="0" dirty="0" err="1">
                <a:solidFill>
                  <a:srgbClr val="646464"/>
                </a:solidFill>
                <a:effectLst/>
              </a:rPr>
              <a:t>керує</a:t>
            </a:r>
            <a:r>
              <a:rPr lang="ru-RU" sz="2400" b="0" i="0" dirty="0">
                <a:solidFill>
                  <a:srgbClr val="646464"/>
                </a:solidFill>
                <a:effectLst/>
              </a:rPr>
              <a:t> </a:t>
            </a:r>
            <a:r>
              <a:rPr lang="ru-RU" sz="2400" b="0" i="0" dirty="0" err="1">
                <a:solidFill>
                  <a:srgbClr val="646464"/>
                </a:solidFill>
                <a:effectLst/>
              </a:rPr>
              <a:t>адміністрацією</a:t>
            </a:r>
            <a:r>
              <a:rPr lang="ru-RU" sz="2400" b="0" i="0" dirty="0">
                <a:solidFill>
                  <a:srgbClr val="646464"/>
                </a:solidFill>
                <a:effectLst/>
              </a:rPr>
              <a:t> </a:t>
            </a:r>
            <a:r>
              <a:rPr lang="ru-RU" sz="2400" b="0" i="0" dirty="0" err="1">
                <a:solidFill>
                  <a:srgbClr val="646464"/>
                </a:solidFill>
                <a:effectLst/>
              </a:rPr>
              <a:t>громади</a:t>
            </a:r>
            <a:r>
              <a:rPr lang="ru-RU" sz="2400" b="0" i="0" dirty="0">
                <a:solidFill>
                  <a:srgbClr val="646464"/>
                </a:solidFill>
                <a:effectLst/>
              </a:rPr>
              <a:t>. Рада </a:t>
            </a:r>
            <a:r>
              <a:rPr lang="ru-RU" sz="2400" b="0" i="0" dirty="0" err="1">
                <a:solidFill>
                  <a:srgbClr val="646464"/>
                </a:solidFill>
                <a:effectLst/>
              </a:rPr>
              <a:t>призначає</a:t>
            </a:r>
            <a:r>
              <a:rPr lang="ru-RU" sz="2400" b="0" i="0" dirty="0">
                <a:solidFill>
                  <a:srgbClr val="646464"/>
                </a:solidFill>
                <a:effectLst/>
              </a:rPr>
              <a:t> (як правило, за </a:t>
            </a:r>
            <a:r>
              <a:rPr lang="ru-RU" sz="2400" b="0" i="0" dirty="0" err="1">
                <a:solidFill>
                  <a:srgbClr val="646464"/>
                </a:solidFill>
                <a:effectLst/>
              </a:rPr>
              <a:t>поданням</a:t>
            </a:r>
            <a:r>
              <a:rPr lang="ru-RU" sz="2400" b="0" i="0" dirty="0">
                <a:solidFill>
                  <a:srgbClr val="646464"/>
                </a:solidFill>
                <a:effectLst/>
              </a:rPr>
              <a:t> </a:t>
            </a:r>
            <a:r>
              <a:rPr lang="ru-RU" sz="2400" b="0" i="0" dirty="0" err="1">
                <a:solidFill>
                  <a:srgbClr val="646464"/>
                </a:solidFill>
                <a:effectLst/>
              </a:rPr>
              <a:t>магістрату</a:t>
            </a:r>
            <a:r>
              <a:rPr lang="ru-RU" sz="2400" b="0" i="0" dirty="0">
                <a:solidFill>
                  <a:srgbClr val="646464"/>
                </a:solidFill>
                <a:effectLst/>
              </a:rPr>
              <a:t>) </a:t>
            </a:r>
            <a:r>
              <a:rPr lang="ru-RU" sz="2400" b="0" i="0" dirty="0" err="1">
                <a:solidFill>
                  <a:srgbClr val="646464"/>
                </a:solidFill>
                <a:effectLst/>
              </a:rPr>
              <a:t>бургомістра</a:t>
            </a:r>
            <a:r>
              <a:rPr lang="ru-RU" sz="2400" b="0" i="0" dirty="0">
                <a:solidFill>
                  <a:srgbClr val="646464"/>
                </a:solidFill>
                <a:effectLst/>
              </a:rPr>
              <a:t>, </a:t>
            </a:r>
            <a:r>
              <a:rPr lang="ru-RU" sz="2400" b="0" i="0" dirty="0" err="1">
                <a:solidFill>
                  <a:srgbClr val="646464"/>
                </a:solidFill>
                <a:effectLst/>
              </a:rPr>
              <a:t>який</a:t>
            </a:r>
            <a:r>
              <a:rPr lang="ru-RU" sz="2400" b="0" i="0" dirty="0">
                <a:solidFill>
                  <a:srgbClr val="646464"/>
                </a:solidFill>
                <a:effectLst/>
              </a:rPr>
              <a:t> </a:t>
            </a:r>
            <a:r>
              <a:rPr lang="ru-RU" sz="2400" b="0" i="0" dirty="0" err="1">
                <a:solidFill>
                  <a:srgbClr val="646464"/>
                </a:solidFill>
                <a:effectLst/>
              </a:rPr>
              <a:t>очолює</a:t>
            </a:r>
            <a:r>
              <a:rPr lang="ru-RU" sz="2400" b="0" i="0" dirty="0">
                <a:solidFill>
                  <a:srgbClr val="646464"/>
                </a:solidFill>
                <a:effectLst/>
              </a:rPr>
              <a:t> </a:t>
            </a:r>
            <a:r>
              <a:rPr lang="ru-RU" sz="2400" b="0" i="0" dirty="0" err="1">
                <a:solidFill>
                  <a:srgbClr val="646464"/>
                </a:solidFill>
                <a:effectLst/>
              </a:rPr>
              <a:t>магістрат</a:t>
            </a:r>
            <a:r>
              <a:rPr lang="ru-RU" sz="2400" b="0" i="0" dirty="0">
                <a:solidFill>
                  <a:srgbClr val="646464"/>
                </a:solidFill>
                <a:effectLst/>
              </a:rPr>
              <a:t>. </a:t>
            </a:r>
            <a:r>
              <a:rPr lang="ru-RU" sz="2400" b="0" i="0" dirty="0" err="1">
                <a:solidFill>
                  <a:srgbClr val="646464"/>
                </a:solidFill>
                <a:effectLst/>
              </a:rPr>
              <a:t>Однак</a:t>
            </a:r>
            <a:r>
              <a:rPr lang="ru-RU" sz="2400" b="0" i="0" dirty="0">
                <a:solidFill>
                  <a:srgbClr val="646464"/>
                </a:solidFill>
                <a:effectLst/>
              </a:rPr>
              <a:t> </a:t>
            </a:r>
            <a:r>
              <a:rPr lang="ru-RU" sz="2400" b="0" i="0" dirty="0" err="1">
                <a:solidFill>
                  <a:srgbClr val="646464"/>
                </a:solidFill>
                <a:effectLst/>
              </a:rPr>
              <a:t>його</a:t>
            </a:r>
            <a:r>
              <a:rPr lang="ru-RU" sz="2400" b="0" i="0" dirty="0">
                <a:solidFill>
                  <a:srgbClr val="646464"/>
                </a:solidFill>
                <a:effectLst/>
              </a:rPr>
              <a:t> роль </a:t>
            </a:r>
            <a:r>
              <a:rPr lang="ru-RU" sz="2400" b="0" i="0" dirty="0" err="1">
                <a:solidFill>
                  <a:srgbClr val="646464"/>
                </a:solidFill>
                <a:effectLst/>
              </a:rPr>
              <a:t>порівняно</a:t>
            </a:r>
            <a:r>
              <a:rPr lang="ru-RU" sz="2400" b="0" i="0" dirty="0">
                <a:solidFill>
                  <a:srgbClr val="646464"/>
                </a:solidFill>
                <a:effectLst/>
              </a:rPr>
              <a:t> невелика: </a:t>
            </a:r>
            <a:r>
              <a:rPr lang="ru-RU" sz="2400" b="0" i="0" dirty="0" err="1">
                <a:solidFill>
                  <a:srgbClr val="646464"/>
                </a:solidFill>
                <a:effectLst/>
              </a:rPr>
              <a:t>він</a:t>
            </a:r>
            <a:r>
              <a:rPr lang="ru-RU" sz="2400" b="0" i="0" dirty="0">
                <a:solidFill>
                  <a:srgbClr val="646464"/>
                </a:solidFill>
                <a:effectLst/>
              </a:rPr>
              <a:t> </a:t>
            </a:r>
            <a:r>
              <a:rPr lang="ru-RU" sz="2400" b="0" i="0" dirty="0" err="1">
                <a:solidFill>
                  <a:srgbClr val="646464"/>
                </a:solidFill>
                <a:effectLst/>
              </a:rPr>
              <a:t>головує</a:t>
            </a:r>
            <a:r>
              <a:rPr lang="ru-RU" sz="2400" b="0" i="0" dirty="0">
                <a:solidFill>
                  <a:srgbClr val="646464"/>
                </a:solidFill>
                <a:effectLst/>
              </a:rPr>
              <a:t> на </a:t>
            </a:r>
            <a:r>
              <a:rPr lang="ru-RU" sz="2400" b="0" i="0" dirty="0" err="1">
                <a:solidFill>
                  <a:srgbClr val="646464"/>
                </a:solidFill>
                <a:effectLst/>
              </a:rPr>
              <a:t>засіданнях</a:t>
            </a:r>
            <a:r>
              <a:rPr lang="ru-RU" sz="2400" b="0" i="0" dirty="0">
                <a:solidFill>
                  <a:srgbClr val="646464"/>
                </a:solidFill>
                <a:effectLst/>
              </a:rPr>
              <a:t> </a:t>
            </a:r>
            <a:r>
              <a:rPr lang="ru-RU" sz="2400" b="0" i="0" dirty="0" err="1">
                <a:solidFill>
                  <a:srgbClr val="646464"/>
                </a:solidFill>
                <a:effectLst/>
              </a:rPr>
              <a:t>магістрату</a:t>
            </a:r>
            <a:r>
              <a:rPr lang="ru-RU" sz="2400" b="0" i="0" dirty="0">
                <a:solidFill>
                  <a:srgbClr val="646464"/>
                </a:solidFill>
                <a:effectLst/>
              </a:rPr>
              <a:t>, </a:t>
            </a:r>
            <a:r>
              <a:rPr lang="ru-RU" sz="2400" b="0" i="0" dirty="0" err="1">
                <a:solidFill>
                  <a:srgbClr val="646464"/>
                </a:solidFill>
                <a:effectLst/>
              </a:rPr>
              <a:t>представляє</a:t>
            </a:r>
            <a:r>
              <a:rPr lang="ru-RU" sz="2400" b="0" i="0" dirty="0">
                <a:solidFill>
                  <a:srgbClr val="646464"/>
                </a:solidFill>
                <a:effectLst/>
              </a:rPr>
              <a:t> </a:t>
            </a:r>
            <a:r>
              <a:rPr lang="ru-RU" sz="2400" b="0" i="0" dirty="0" err="1">
                <a:solidFill>
                  <a:srgbClr val="646464"/>
                </a:solidFill>
                <a:effectLst/>
              </a:rPr>
              <a:t>магістрат</a:t>
            </a:r>
            <a:r>
              <a:rPr lang="ru-RU" sz="2400" b="0" i="0" dirty="0">
                <a:solidFill>
                  <a:srgbClr val="646464"/>
                </a:solidFill>
                <a:effectLst/>
              </a:rPr>
              <a:t> в </a:t>
            </a:r>
            <a:r>
              <a:rPr lang="ru-RU" sz="2400" b="0" i="0" dirty="0" err="1">
                <a:solidFill>
                  <a:srgbClr val="646464"/>
                </a:solidFill>
                <a:effectLst/>
              </a:rPr>
              <a:t>раді</a:t>
            </a:r>
            <a:r>
              <a:rPr lang="ru-RU" sz="2400" b="0" i="0" dirty="0">
                <a:solidFill>
                  <a:srgbClr val="646464"/>
                </a:solidFill>
                <a:effectLst/>
              </a:rPr>
              <a:t>, </a:t>
            </a:r>
            <a:r>
              <a:rPr lang="ru-RU" sz="2400" b="0" i="0" dirty="0" err="1">
                <a:solidFill>
                  <a:srgbClr val="646464"/>
                </a:solidFill>
                <a:effectLst/>
              </a:rPr>
              <a:t>володіє</a:t>
            </a:r>
            <a:r>
              <a:rPr lang="ru-RU" sz="2400" b="0" i="0" dirty="0">
                <a:solidFill>
                  <a:srgbClr val="646464"/>
                </a:solidFill>
                <a:effectLst/>
              </a:rPr>
              <a:t> правом </a:t>
            </a:r>
            <a:r>
              <a:rPr lang="ru-RU" sz="2400" b="0" i="0" dirty="0" err="1">
                <a:solidFill>
                  <a:srgbClr val="646464"/>
                </a:solidFill>
                <a:effectLst/>
              </a:rPr>
              <a:t>вирішального</a:t>
            </a:r>
            <a:r>
              <a:rPr lang="ru-RU" sz="2400" b="0" i="0" dirty="0">
                <a:solidFill>
                  <a:srgbClr val="646464"/>
                </a:solidFill>
                <a:effectLst/>
              </a:rPr>
              <a:t> голосу в </a:t>
            </a:r>
            <a:r>
              <a:rPr lang="ru-RU" sz="2400" b="0" i="0" dirty="0" err="1">
                <a:solidFill>
                  <a:srgbClr val="646464"/>
                </a:solidFill>
                <a:effectLst/>
              </a:rPr>
              <a:t>магістраті</a:t>
            </a:r>
            <a:r>
              <a:rPr lang="ru-RU" sz="2400" b="0" i="0" dirty="0">
                <a:solidFill>
                  <a:srgbClr val="646464"/>
                </a:solidFill>
                <a:effectLst/>
              </a:rPr>
              <a:t> (при </a:t>
            </a:r>
            <a:r>
              <a:rPr lang="ru-RU" sz="2400" b="0" i="0" dirty="0" err="1">
                <a:solidFill>
                  <a:srgbClr val="646464"/>
                </a:solidFill>
                <a:effectLst/>
              </a:rPr>
              <a:t>рівній</a:t>
            </a:r>
            <a:r>
              <a:rPr lang="ru-RU" sz="2400" b="0" i="0" dirty="0">
                <a:solidFill>
                  <a:srgbClr val="646464"/>
                </a:solidFill>
                <a:effectLst/>
              </a:rPr>
              <a:t> </a:t>
            </a:r>
            <a:r>
              <a:rPr lang="ru-RU" sz="2400" b="0" i="0" dirty="0" err="1">
                <a:solidFill>
                  <a:srgbClr val="646464"/>
                </a:solidFill>
                <a:effectLst/>
              </a:rPr>
              <a:t>кількості</a:t>
            </a:r>
            <a:r>
              <a:rPr lang="ru-RU" sz="2400" b="0" i="0" dirty="0">
                <a:solidFill>
                  <a:srgbClr val="646464"/>
                </a:solidFill>
                <a:effectLst/>
              </a:rPr>
              <a:t> </a:t>
            </a:r>
            <a:r>
              <a:rPr lang="ru-RU" sz="2400" b="0" i="0" dirty="0" err="1">
                <a:solidFill>
                  <a:srgbClr val="646464"/>
                </a:solidFill>
                <a:effectLst/>
              </a:rPr>
              <a:t>голосів</a:t>
            </a:r>
            <a:r>
              <a:rPr lang="ru-RU" sz="2400" b="0" i="0" dirty="0">
                <a:solidFill>
                  <a:srgbClr val="646464"/>
                </a:solidFill>
                <a:effectLst/>
              </a:rPr>
              <a:t>). Рада </a:t>
            </a:r>
            <a:r>
              <a:rPr lang="ru-RU" sz="2400" b="0" i="0" dirty="0" err="1">
                <a:solidFill>
                  <a:srgbClr val="646464"/>
                </a:solidFill>
                <a:effectLst/>
              </a:rPr>
              <a:t>може</a:t>
            </a:r>
            <a:r>
              <a:rPr lang="ru-RU" sz="2400" b="0" i="0" dirty="0">
                <a:solidFill>
                  <a:srgbClr val="646464"/>
                </a:solidFill>
                <a:effectLst/>
              </a:rPr>
              <a:t> </a:t>
            </a:r>
            <a:r>
              <a:rPr lang="ru-RU" sz="2400" b="0" i="0" dirty="0" err="1">
                <a:solidFill>
                  <a:srgbClr val="646464"/>
                </a:solidFill>
                <a:effectLst/>
              </a:rPr>
              <a:t>розподіляти</a:t>
            </a:r>
            <a:r>
              <a:rPr lang="ru-RU" sz="2400" b="0" i="0" dirty="0">
                <a:solidFill>
                  <a:srgbClr val="646464"/>
                </a:solidFill>
                <a:effectLst/>
              </a:rPr>
              <a:t> </a:t>
            </a:r>
            <a:r>
              <a:rPr lang="ru-RU" sz="2400" b="0" i="0" dirty="0" err="1">
                <a:solidFill>
                  <a:srgbClr val="646464"/>
                </a:solidFill>
                <a:effectLst/>
              </a:rPr>
              <a:t>між</a:t>
            </a:r>
            <a:r>
              <a:rPr lang="ru-RU" sz="2400" b="0" i="0" dirty="0">
                <a:solidFill>
                  <a:srgbClr val="646464"/>
                </a:solidFill>
                <a:effectLst/>
              </a:rPr>
              <a:t> членами </a:t>
            </a:r>
            <a:r>
              <a:rPr lang="ru-RU" sz="2400" b="0" i="0" dirty="0" err="1">
                <a:solidFill>
                  <a:srgbClr val="646464"/>
                </a:solidFill>
                <a:effectLst/>
              </a:rPr>
              <a:t>магістрату</a:t>
            </a:r>
            <a:r>
              <a:rPr lang="ru-RU" sz="2400" b="0" i="0" dirty="0">
                <a:solidFill>
                  <a:srgbClr val="646464"/>
                </a:solidFill>
                <a:effectLst/>
              </a:rPr>
              <a:t> </a:t>
            </a:r>
            <a:r>
              <a:rPr lang="ru-RU" sz="2400" b="0" i="0" dirty="0" err="1">
                <a:solidFill>
                  <a:srgbClr val="646464"/>
                </a:solidFill>
                <a:effectLst/>
              </a:rPr>
              <a:t>сфери</a:t>
            </a:r>
            <a:r>
              <a:rPr lang="ru-RU" sz="2400" b="0" i="0" dirty="0">
                <a:solidFill>
                  <a:srgbClr val="646464"/>
                </a:solidFill>
                <a:effectLst/>
              </a:rPr>
              <a:t> </a:t>
            </a:r>
            <a:r>
              <a:rPr lang="ru-RU" sz="2400" b="0" i="0" dirty="0" err="1">
                <a:solidFill>
                  <a:srgbClr val="646464"/>
                </a:solidFill>
                <a:effectLst/>
              </a:rPr>
              <a:t>діяльності</a:t>
            </a:r>
            <a:r>
              <a:rPr lang="ru-RU" sz="2400" b="0" i="0" dirty="0">
                <a:solidFill>
                  <a:srgbClr val="646464"/>
                </a:solidFill>
                <a:effectLst/>
              </a:rPr>
              <a:t>. </a:t>
            </a:r>
            <a:r>
              <a:rPr lang="ru-RU" sz="2400" b="0" i="0" dirty="0" err="1">
                <a:solidFill>
                  <a:srgbClr val="646464"/>
                </a:solidFill>
                <a:effectLst/>
              </a:rPr>
              <a:t>Бургомістр</a:t>
            </a:r>
            <a:r>
              <a:rPr lang="ru-RU" sz="2400" b="0" i="0" dirty="0">
                <a:solidFill>
                  <a:srgbClr val="646464"/>
                </a:solidFill>
                <a:effectLst/>
              </a:rPr>
              <a:t> </a:t>
            </a:r>
            <a:r>
              <a:rPr lang="ru-RU" sz="2400" b="0" i="0" dirty="0" err="1">
                <a:solidFill>
                  <a:srgbClr val="646464"/>
                </a:solidFill>
                <a:effectLst/>
              </a:rPr>
              <a:t>також</a:t>
            </a:r>
            <a:r>
              <a:rPr lang="ru-RU" sz="2400" b="0" i="0" dirty="0">
                <a:solidFill>
                  <a:srgbClr val="646464"/>
                </a:solidFill>
                <a:effectLst/>
              </a:rPr>
              <a:t> </a:t>
            </a:r>
            <a:r>
              <a:rPr lang="ru-RU" sz="2400" b="0" i="0" dirty="0" err="1">
                <a:solidFill>
                  <a:srgbClr val="646464"/>
                </a:solidFill>
                <a:effectLst/>
              </a:rPr>
              <a:t>може</a:t>
            </a:r>
            <a:r>
              <a:rPr lang="ru-RU" sz="2400" b="0" i="0" dirty="0">
                <a:solidFill>
                  <a:srgbClr val="646464"/>
                </a:solidFill>
                <a:effectLst/>
              </a:rPr>
              <a:t> </a:t>
            </a:r>
            <a:r>
              <a:rPr lang="ru-RU" sz="2400" b="0" i="0" dirty="0" err="1">
                <a:solidFill>
                  <a:srgbClr val="646464"/>
                </a:solidFill>
                <a:effectLst/>
              </a:rPr>
              <a:t>розподіляти</a:t>
            </a:r>
            <a:r>
              <a:rPr lang="ru-RU" sz="2400" b="0" i="0" dirty="0">
                <a:solidFill>
                  <a:srgbClr val="646464"/>
                </a:solidFill>
                <a:effectLst/>
              </a:rPr>
              <a:t> </a:t>
            </a:r>
            <a:r>
              <a:rPr lang="ru-RU" sz="2400" b="0" i="0" dirty="0" err="1">
                <a:solidFill>
                  <a:srgbClr val="646464"/>
                </a:solidFill>
                <a:effectLst/>
              </a:rPr>
              <a:t>сфери</a:t>
            </a:r>
            <a:r>
              <a:rPr lang="ru-RU" sz="2400" b="0" i="0" dirty="0">
                <a:solidFill>
                  <a:srgbClr val="646464"/>
                </a:solidFill>
                <a:effectLst/>
              </a:rPr>
              <a:t> </a:t>
            </a:r>
            <a:r>
              <a:rPr lang="ru-RU" sz="2400" b="0" i="0" dirty="0" err="1">
                <a:solidFill>
                  <a:srgbClr val="646464"/>
                </a:solidFill>
                <a:effectLst/>
              </a:rPr>
              <a:t>діяльності</a:t>
            </a:r>
            <a:r>
              <a:rPr lang="ru-RU" sz="2400" b="0" i="0" dirty="0">
                <a:solidFill>
                  <a:srgbClr val="646464"/>
                </a:solidFill>
                <a:effectLst/>
              </a:rPr>
              <a:t> </a:t>
            </a:r>
            <a:r>
              <a:rPr lang="ru-RU" sz="2400" b="0" i="0" dirty="0" err="1">
                <a:solidFill>
                  <a:srgbClr val="646464"/>
                </a:solidFill>
                <a:effectLst/>
              </a:rPr>
              <a:t>між</a:t>
            </a:r>
            <a:r>
              <a:rPr lang="ru-RU" sz="2400" b="0" i="0" dirty="0">
                <a:solidFill>
                  <a:srgbClr val="646464"/>
                </a:solidFill>
                <a:effectLst/>
              </a:rPr>
              <a:t> членами </a:t>
            </a:r>
            <a:r>
              <a:rPr lang="ru-RU" sz="2400" b="0" i="0" dirty="0" err="1">
                <a:solidFill>
                  <a:srgbClr val="646464"/>
                </a:solidFill>
                <a:effectLst/>
              </a:rPr>
              <a:t>магістрату</a:t>
            </a:r>
            <a:r>
              <a:rPr lang="ru-RU" sz="2400" b="0" i="0" dirty="0">
                <a:solidFill>
                  <a:srgbClr val="646464"/>
                </a:solidFill>
                <a:effectLst/>
              </a:rPr>
              <a:t>, але не </a:t>
            </a:r>
            <a:r>
              <a:rPr lang="ru-RU" sz="2400" b="0" i="0" dirty="0" err="1">
                <a:solidFill>
                  <a:srgbClr val="646464"/>
                </a:solidFill>
                <a:effectLst/>
              </a:rPr>
              <a:t>має</a:t>
            </a:r>
            <a:r>
              <a:rPr lang="ru-RU" sz="2400" b="0" i="0" dirty="0">
                <a:solidFill>
                  <a:srgbClr val="646464"/>
                </a:solidFill>
                <a:effectLst/>
              </a:rPr>
              <a:t> права </a:t>
            </a:r>
            <a:r>
              <a:rPr lang="ru-RU" sz="2400" b="0" i="0" dirty="0" err="1">
                <a:solidFill>
                  <a:srgbClr val="646464"/>
                </a:solidFill>
                <a:effectLst/>
              </a:rPr>
              <a:t>втручатися</a:t>
            </a:r>
            <a:r>
              <a:rPr lang="ru-RU" sz="2400" b="0" i="0" dirty="0">
                <a:solidFill>
                  <a:srgbClr val="646464"/>
                </a:solidFill>
                <a:effectLst/>
              </a:rPr>
              <a:t> в </a:t>
            </a:r>
            <a:r>
              <a:rPr lang="ru-RU" sz="2400" b="0" i="0" dirty="0" err="1">
                <a:solidFill>
                  <a:srgbClr val="646464"/>
                </a:solidFill>
                <a:effectLst/>
              </a:rPr>
              <a:t>розподіл</a:t>
            </a:r>
            <a:r>
              <a:rPr lang="ru-RU" sz="2400" b="0" i="0" dirty="0">
                <a:solidFill>
                  <a:srgbClr val="646464"/>
                </a:solidFill>
                <a:effectLst/>
              </a:rPr>
              <a:t>, </a:t>
            </a:r>
            <a:r>
              <a:rPr lang="ru-RU" sz="2400" b="0" i="0" dirty="0" err="1">
                <a:solidFill>
                  <a:srgbClr val="646464"/>
                </a:solidFill>
                <a:effectLst/>
              </a:rPr>
              <a:t>зроблений</a:t>
            </a:r>
            <a:r>
              <a:rPr lang="ru-RU" sz="2400" b="0" i="0" dirty="0">
                <a:solidFill>
                  <a:srgbClr val="646464"/>
                </a:solidFill>
                <a:effectLst/>
              </a:rPr>
              <a:t> радою.</a:t>
            </a:r>
          </a:p>
        </p:txBody>
      </p:sp>
    </p:spTree>
    <p:extLst>
      <p:ext uri="{BB962C8B-B14F-4D97-AF65-F5344CB8AC3E}">
        <p14:creationId xmlns:p14="http://schemas.microsoft.com/office/powerpoint/2010/main" val="17528691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B684B6-8045-4BB2-9C42-AB9B08DE7209}"/>
              </a:ext>
            </a:extLst>
          </p:cNvPr>
          <p:cNvSpPr>
            <a:spLocks noGrp="1"/>
          </p:cNvSpPr>
          <p:nvPr>
            <p:ph type="title"/>
          </p:nvPr>
        </p:nvSpPr>
        <p:spPr>
          <a:xfrm>
            <a:off x="838200" y="107876"/>
            <a:ext cx="10515600" cy="511249"/>
          </a:xfrm>
        </p:spPr>
        <p:txBody>
          <a:bodyPr>
            <a:normAutofit/>
          </a:bodyPr>
          <a:lstStyle/>
          <a:p>
            <a:pPr algn="ctr"/>
            <a:r>
              <a:rPr lang="uk-UA" sz="2800" b="1" dirty="0">
                <a:latin typeface="+mn-lt"/>
              </a:rPr>
              <a:t>Модель в Україні</a:t>
            </a:r>
            <a:endParaRPr lang="ru-RU" sz="2800" b="1" dirty="0">
              <a:latin typeface="+mn-lt"/>
            </a:endParaRPr>
          </a:p>
        </p:txBody>
      </p:sp>
      <p:sp>
        <p:nvSpPr>
          <p:cNvPr id="3" name="Объект 2">
            <a:extLst>
              <a:ext uri="{FF2B5EF4-FFF2-40B4-BE49-F238E27FC236}">
                <a16:creationId xmlns:a16="http://schemas.microsoft.com/office/drawing/2014/main" id="{1EB85300-7D68-4D86-8D45-E19CAC324F5E}"/>
              </a:ext>
            </a:extLst>
          </p:cNvPr>
          <p:cNvSpPr>
            <a:spLocks noGrp="1"/>
          </p:cNvSpPr>
          <p:nvPr>
            <p:ph idx="1"/>
          </p:nvPr>
        </p:nvSpPr>
        <p:spPr>
          <a:xfrm>
            <a:off x="276222" y="619126"/>
            <a:ext cx="11639550" cy="433497"/>
          </a:xfrm>
        </p:spPr>
        <p:txBody>
          <a:bodyPr>
            <a:normAutofit lnSpcReduction="10000"/>
          </a:bodyPr>
          <a:lstStyle/>
          <a:p>
            <a:pPr marL="0" indent="0" algn="ctr">
              <a:buNone/>
            </a:pPr>
            <a:r>
              <a:rPr lang="uk-UA" sz="2600" b="1" dirty="0"/>
              <a:t>Континентальна</a:t>
            </a:r>
            <a:r>
              <a:rPr lang="uk-UA" sz="2600" dirty="0"/>
              <a:t> модель</a:t>
            </a:r>
          </a:p>
          <a:p>
            <a:pPr marL="0" indent="0" algn="ctr">
              <a:buNone/>
            </a:pPr>
            <a:endParaRPr lang="ru-RU" sz="2200" dirty="0"/>
          </a:p>
        </p:txBody>
      </p:sp>
      <p:graphicFrame>
        <p:nvGraphicFramePr>
          <p:cNvPr id="4" name="Таблица 4">
            <a:extLst>
              <a:ext uri="{FF2B5EF4-FFF2-40B4-BE49-F238E27FC236}">
                <a16:creationId xmlns:a16="http://schemas.microsoft.com/office/drawing/2014/main" id="{86955784-2A38-48B9-9289-45B14F64E8E3}"/>
              </a:ext>
            </a:extLst>
          </p:cNvPr>
          <p:cNvGraphicFramePr>
            <a:graphicFrameLocks/>
          </p:cNvGraphicFramePr>
          <p:nvPr>
            <p:extLst>
              <p:ext uri="{D42A27DB-BD31-4B8C-83A1-F6EECF244321}">
                <p14:modId xmlns:p14="http://schemas.microsoft.com/office/powerpoint/2010/main" val="2982645786"/>
              </p:ext>
            </p:extLst>
          </p:nvPr>
        </p:nvGraphicFramePr>
        <p:xfrm>
          <a:off x="0" y="1052624"/>
          <a:ext cx="12192000" cy="4507458"/>
        </p:xfrm>
        <a:graphic>
          <a:graphicData uri="http://schemas.openxmlformats.org/drawingml/2006/table">
            <a:tbl>
              <a:tblPr firstRow="1" bandRow="1">
                <a:tableStyleId>{5C22544A-7EE6-4342-B048-85BDC9FD1C3A}</a:tableStyleId>
              </a:tblPr>
              <a:tblGrid>
                <a:gridCol w="3338623">
                  <a:extLst>
                    <a:ext uri="{9D8B030D-6E8A-4147-A177-3AD203B41FA5}">
                      <a16:colId xmlns:a16="http://schemas.microsoft.com/office/drawing/2014/main" val="160404405"/>
                    </a:ext>
                  </a:extLst>
                </a:gridCol>
                <a:gridCol w="3498112">
                  <a:extLst>
                    <a:ext uri="{9D8B030D-6E8A-4147-A177-3AD203B41FA5}">
                      <a16:colId xmlns:a16="http://schemas.microsoft.com/office/drawing/2014/main" val="3475927813"/>
                    </a:ext>
                  </a:extLst>
                </a:gridCol>
                <a:gridCol w="5355265">
                  <a:extLst>
                    <a:ext uri="{9D8B030D-6E8A-4147-A177-3AD203B41FA5}">
                      <a16:colId xmlns:a16="http://schemas.microsoft.com/office/drawing/2014/main" val="4068382969"/>
                    </a:ext>
                  </a:extLst>
                </a:gridCol>
              </a:tblGrid>
              <a:tr h="839413">
                <a:tc>
                  <a:txBody>
                    <a:bodyPr/>
                    <a:lstStyle/>
                    <a:p>
                      <a:pPr algn="ctr"/>
                      <a:r>
                        <a:rPr lang="uk-UA" sz="2400" dirty="0"/>
                        <a:t>Рівень </a:t>
                      </a:r>
                      <a:endParaRPr lang="ru-RU" sz="2400" dirty="0"/>
                    </a:p>
                  </a:txBody>
                  <a:tcPr/>
                </a:tc>
                <a:tc>
                  <a:txBody>
                    <a:bodyPr/>
                    <a:lstStyle/>
                    <a:p>
                      <a:pPr algn="ctr"/>
                      <a:r>
                        <a:rPr lang="uk-UA" sz="2400" dirty="0"/>
                        <a:t>Органи місцевого самоврядування</a:t>
                      </a:r>
                      <a:endParaRPr lang="ru-RU" sz="2400" dirty="0"/>
                    </a:p>
                  </a:txBody>
                  <a:tcPr/>
                </a:tc>
                <a:tc>
                  <a:txBody>
                    <a:bodyPr/>
                    <a:lstStyle/>
                    <a:p>
                      <a:pPr algn="ctr"/>
                      <a:r>
                        <a:rPr lang="uk-UA" sz="2400" dirty="0"/>
                        <a:t>Органи державної влади</a:t>
                      </a:r>
                      <a:endParaRPr lang="ru-RU" sz="2400" dirty="0"/>
                    </a:p>
                  </a:txBody>
                  <a:tcPr/>
                </a:tc>
                <a:extLst>
                  <a:ext uri="{0D108BD9-81ED-4DB2-BD59-A6C34878D82A}">
                    <a16:rowId xmlns:a16="http://schemas.microsoft.com/office/drawing/2014/main" val="3604676137"/>
                  </a:ext>
                </a:extLst>
              </a:tr>
              <a:tr h="1223303">
                <a:tc>
                  <a:txBody>
                    <a:bodyPr/>
                    <a:lstStyle/>
                    <a:p>
                      <a:r>
                        <a:rPr lang="uk-UA" sz="2400" dirty="0"/>
                        <a:t>Область </a:t>
                      </a:r>
                      <a:endParaRPr lang="ru-RU" sz="2400" dirty="0"/>
                    </a:p>
                  </a:txBody>
                  <a:tcPr/>
                </a:tc>
                <a:tc>
                  <a:txBody>
                    <a:bodyPr/>
                    <a:lstStyle/>
                    <a:p>
                      <a:r>
                        <a:rPr lang="uk-UA" sz="2400" dirty="0"/>
                        <a:t>Обласні ради</a:t>
                      </a:r>
                      <a:endParaRPr lang="ru-RU" sz="2400" dirty="0"/>
                    </a:p>
                  </a:txBody>
                  <a:tcPr/>
                </a:tc>
                <a:tc>
                  <a:txBody>
                    <a:bodyPr/>
                    <a:lstStyle/>
                    <a:p>
                      <a:r>
                        <a:rPr lang="uk-UA" sz="2400" dirty="0"/>
                        <a:t>Обласні державні адміністрації</a:t>
                      </a:r>
                    </a:p>
                    <a:p>
                      <a:r>
                        <a:rPr lang="uk-UA" sz="2400" dirty="0"/>
                        <a:t>Територіальні підрозділи центральних органів виконавчої влади (ЦОВВ)**</a:t>
                      </a:r>
                      <a:endParaRPr lang="ru-RU" sz="2400" dirty="0"/>
                    </a:p>
                  </a:txBody>
                  <a:tcPr/>
                </a:tc>
                <a:extLst>
                  <a:ext uri="{0D108BD9-81ED-4DB2-BD59-A6C34878D82A}">
                    <a16:rowId xmlns:a16="http://schemas.microsoft.com/office/drawing/2014/main" val="3314537443"/>
                  </a:ext>
                </a:extLst>
              </a:tr>
              <a:tr h="859184">
                <a:tc>
                  <a:txBody>
                    <a:bodyPr/>
                    <a:lstStyle/>
                    <a:p>
                      <a:r>
                        <a:rPr lang="uk-UA" sz="2400" dirty="0"/>
                        <a:t>Район </a:t>
                      </a:r>
                      <a:endParaRPr lang="ru-RU" sz="2400" dirty="0"/>
                    </a:p>
                  </a:txBody>
                  <a:tcPr/>
                </a:tc>
                <a:tc>
                  <a:txBody>
                    <a:bodyPr/>
                    <a:lstStyle/>
                    <a:p>
                      <a:r>
                        <a:rPr lang="uk-UA" sz="2400" dirty="0"/>
                        <a:t>Районні ради</a:t>
                      </a:r>
                      <a:endParaRPr lang="ru-RU" sz="2400" dirty="0"/>
                    </a:p>
                  </a:txBody>
                  <a:tcPr/>
                </a:tc>
                <a:tc>
                  <a:txBody>
                    <a:bodyPr/>
                    <a:lstStyle/>
                    <a:p>
                      <a:r>
                        <a:rPr lang="uk-UA" sz="2400" dirty="0"/>
                        <a:t>Районні державні адміністрації</a:t>
                      </a:r>
                    </a:p>
                    <a:p>
                      <a:r>
                        <a:rPr lang="uk-UA" sz="2400" dirty="0"/>
                        <a:t>Територіальні підрозділи ЦОВВ**</a:t>
                      </a:r>
                      <a:endParaRPr lang="ru-RU" sz="2400" dirty="0"/>
                    </a:p>
                  </a:txBody>
                  <a:tcPr/>
                </a:tc>
                <a:extLst>
                  <a:ext uri="{0D108BD9-81ED-4DB2-BD59-A6C34878D82A}">
                    <a16:rowId xmlns:a16="http://schemas.microsoft.com/office/drawing/2014/main" val="3752921679"/>
                  </a:ext>
                </a:extLst>
              </a:tr>
              <a:tr h="1585558">
                <a:tc>
                  <a:txBody>
                    <a:bodyPr/>
                    <a:lstStyle/>
                    <a:p>
                      <a:r>
                        <a:rPr lang="uk-UA" sz="2400" dirty="0"/>
                        <a:t>Об</a:t>
                      </a:r>
                      <a:r>
                        <a:rPr lang="en-US" sz="2400" dirty="0"/>
                        <a:t>’</a:t>
                      </a:r>
                      <a:r>
                        <a:rPr lang="uk-UA" sz="2400" dirty="0" err="1"/>
                        <a:t>єднані</a:t>
                      </a:r>
                      <a:r>
                        <a:rPr lang="uk-UA" sz="2400" dirty="0"/>
                        <a:t> територіальні громади (ОТГ)</a:t>
                      </a:r>
                    </a:p>
                    <a:p>
                      <a:r>
                        <a:rPr lang="uk-UA" sz="2400" dirty="0"/>
                        <a:t>Місто, село, селище</a:t>
                      </a:r>
                      <a:endParaRPr lang="ru-RU" sz="2400" dirty="0"/>
                    </a:p>
                  </a:txBody>
                  <a:tcPr/>
                </a:tc>
                <a:tc>
                  <a:txBody>
                    <a:bodyPr/>
                    <a:lstStyle/>
                    <a:p>
                      <a:r>
                        <a:rPr lang="uk-UA" sz="2400" dirty="0"/>
                        <a:t>Ради ОТГ</a:t>
                      </a:r>
                    </a:p>
                    <a:p>
                      <a:r>
                        <a:rPr lang="uk-UA" sz="2400" dirty="0"/>
                        <a:t>Виконавчі органи рад*</a:t>
                      </a:r>
                    </a:p>
                    <a:p>
                      <a:r>
                        <a:rPr lang="uk-UA" sz="2400" dirty="0"/>
                        <a:t>Голови ОТГ</a:t>
                      </a:r>
                    </a:p>
                    <a:p>
                      <a:r>
                        <a:rPr lang="uk-UA" sz="2400" dirty="0"/>
                        <a:t>Старости*</a:t>
                      </a:r>
                    </a:p>
                  </a:txBody>
                  <a:tcPr/>
                </a:tc>
                <a:tc>
                  <a:txBody>
                    <a:bodyPr/>
                    <a:lstStyle/>
                    <a:p>
                      <a:r>
                        <a:rPr lang="uk-UA" sz="2400" dirty="0"/>
                        <a:t>Територіальні підрозділи ЦОВВ**</a:t>
                      </a:r>
                      <a:endParaRPr lang="ru-RU" sz="2400" dirty="0"/>
                    </a:p>
                  </a:txBody>
                  <a:tcPr/>
                </a:tc>
                <a:extLst>
                  <a:ext uri="{0D108BD9-81ED-4DB2-BD59-A6C34878D82A}">
                    <a16:rowId xmlns:a16="http://schemas.microsoft.com/office/drawing/2014/main" val="1106030691"/>
                  </a:ext>
                </a:extLst>
              </a:tr>
            </a:tbl>
          </a:graphicData>
        </a:graphic>
      </p:graphicFrame>
      <p:sp>
        <p:nvSpPr>
          <p:cNvPr id="5" name="Объект 2">
            <a:extLst>
              <a:ext uri="{FF2B5EF4-FFF2-40B4-BE49-F238E27FC236}">
                <a16:creationId xmlns:a16="http://schemas.microsoft.com/office/drawing/2014/main" id="{4E5DE189-9992-4F7C-B042-FA365444CAF6}"/>
              </a:ext>
            </a:extLst>
          </p:cNvPr>
          <p:cNvSpPr txBox="1">
            <a:spLocks/>
          </p:cNvSpPr>
          <p:nvPr/>
        </p:nvSpPr>
        <p:spPr>
          <a:xfrm>
            <a:off x="0" y="5677786"/>
            <a:ext cx="11553825" cy="1072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Font typeface="Arial" panose="020B0604020202020204" pitchFamily="34" charset="0"/>
              <a:buNone/>
            </a:pPr>
            <a:r>
              <a:rPr lang="uk-UA" sz="2400" dirty="0"/>
              <a:t>*/ В </a:t>
            </a:r>
            <a:r>
              <a:rPr lang="uk-UA" sz="2400" dirty="0" err="1"/>
              <a:t>т.ч</a:t>
            </a:r>
            <a:r>
              <a:rPr lang="uk-UA" sz="2400" dirty="0"/>
              <a:t>. виконання делегованих повноважень виконавчої влади</a:t>
            </a:r>
          </a:p>
          <a:p>
            <a:pPr marL="0" indent="0" algn="just">
              <a:spcBef>
                <a:spcPts val="0"/>
              </a:spcBef>
              <a:buFont typeface="Arial" panose="020B0604020202020204" pitchFamily="34" charset="0"/>
              <a:buNone/>
            </a:pPr>
            <a:r>
              <a:rPr lang="uk-UA" sz="2400" dirty="0"/>
              <a:t>**/ В </a:t>
            </a:r>
            <a:r>
              <a:rPr lang="uk-UA" sz="2400" dirty="0" err="1"/>
              <a:t>т.ч</a:t>
            </a:r>
            <a:r>
              <a:rPr lang="uk-UA" sz="2400" dirty="0"/>
              <a:t>. виконання делегованих повноважень місцевого самоврядування</a:t>
            </a:r>
            <a:endParaRPr lang="uk-UA" sz="2200" dirty="0"/>
          </a:p>
          <a:p>
            <a:pPr marL="0" indent="0" algn="ctr">
              <a:buFont typeface="Arial" panose="020B0604020202020204" pitchFamily="34" charset="0"/>
              <a:buNone/>
            </a:pPr>
            <a:endParaRPr lang="ru-RU" sz="2200" dirty="0"/>
          </a:p>
        </p:txBody>
      </p:sp>
    </p:spTree>
    <p:extLst>
      <p:ext uri="{BB962C8B-B14F-4D97-AF65-F5344CB8AC3E}">
        <p14:creationId xmlns:p14="http://schemas.microsoft.com/office/powerpoint/2010/main" val="40780862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6905D1F-F31C-4FA2-ADBD-D790FD68FE3D}"/>
              </a:ext>
            </a:extLst>
          </p:cNvPr>
          <p:cNvSpPr>
            <a:spLocks noGrp="1"/>
          </p:cNvSpPr>
          <p:nvPr>
            <p:ph idx="1"/>
          </p:nvPr>
        </p:nvSpPr>
        <p:spPr>
          <a:xfrm>
            <a:off x="838200" y="438150"/>
            <a:ext cx="10515600" cy="6172200"/>
          </a:xfrm>
        </p:spPr>
        <p:txBody>
          <a:bodyPr>
            <a:normAutofit lnSpcReduction="10000"/>
          </a:bodyPr>
          <a:lstStyle/>
          <a:p>
            <a:pPr marL="0" indent="0">
              <a:buNone/>
            </a:pPr>
            <a:endParaRPr lang="ru-RU" sz="2400" b="1" dirty="0"/>
          </a:p>
          <a:p>
            <a:pPr marL="0" indent="0" algn="ctr">
              <a:buNone/>
            </a:pPr>
            <a:r>
              <a:rPr lang="ru-RU" sz="3200" b="1" dirty="0"/>
              <a:t>6. </a:t>
            </a:r>
            <a:r>
              <a:rPr lang="ru-RU" sz="3200" b="1" dirty="0" err="1"/>
              <a:t>Ресурсна</a:t>
            </a:r>
            <a:r>
              <a:rPr lang="ru-RU" sz="3200" b="1" dirty="0"/>
              <a:t> база </a:t>
            </a:r>
            <a:r>
              <a:rPr lang="ru-RU" sz="3200" b="1" dirty="0" err="1"/>
              <a:t>місцевого</a:t>
            </a:r>
            <a:r>
              <a:rPr lang="ru-RU" sz="3200" b="1" dirty="0"/>
              <a:t> </a:t>
            </a:r>
            <a:r>
              <a:rPr lang="ru-RU" sz="3200" b="1" dirty="0" err="1"/>
              <a:t>самоврядування</a:t>
            </a:r>
            <a:endParaRPr lang="ru-RU" sz="3200" b="1" dirty="0"/>
          </a:p>
          <a:p>
            <a:pPr marL="0" indent="0">
              <a:buNone/>
            </a:pPr>
            <a:endParaRPr lang="ru-RU" sz="2400" b="1" dirty="0"/>
          </a:p>
          <a:p>
            <a:pPr marL="0" indent="0">
              <a:buNone/>
            </a:pPr>
            <a:r>
              <a:rPr lang="ru-RU" sz="2400" b="1" dirty="0" err="1"/>
              <a:t>Матеріальною</a:t>
            </a:r>
            <a:r>
              <a:rPr lang="ru-RU" sz="2400" b="1" dirty="0"/>
              <a:t> і </a:t>
            </a:r>
            <a:r>
              <a:rPr lang="ru-RU" sz="2400" b="1" dirty="0" err="1"/>
              <a:t>фінансовою</a:t>
            </a:r>
            <a:r>
              <a:rPr lang="ru-RU" sz="2400" b="1" dirty="0"/>
              <a:t> основою </a:t>
            </a:r>
            <a:r>
              <a:rPr lang="ru-RU" sz="2400" b="1" dirty="0" err="1"/>
              <a:t>місцевого</a:t>
            </a:r>
            <a:r>
              <a:rPr lang="ru-RU" sz="2400" b="1" dirty="0"/>
              <a:t> </a:t>
            </a:r>
            <a:r>
              <a:rPr lang="ru-RU" sz="2400" b="1" dirty="0" err="1"/>
              <a:t>самоврядування</a:t>
            </a:r>
            <a:r>
              <a:rPr lang="ru-RU" sz="2400" b="1" dirty="0"/>
              <a:t> </a:t>
            </a:r>
            <a:r>
              <a:rPr lang="ru-RU" sz="2400" dirty="0"/>
              <a:t>є </a:t>
            </a:r>
            <a:r>
              <a:rPr lang="ru-RU" sz="2400" dirty="0" err="1"/>
              <a:t>рухоме</a:t>
            </a:r>
            <a:r>
              <a:rPr lang="ru-RU" sz="2400" dirty="0"/>
              <a:t> і </a:t>
            </a:r>
            <a:r>
              <a:rPr lang="ru-RU" sz="2400" dirty="0" err="1"/>
              <a:t>нерухоме</a:t>
            </a:r>
            <a:r>
              <a:rPr lang="ru-RU" sz="2400" dirty="0"/>
              <a:t> </a:t>
            </a:r>
            <a:r>
              <a:rPr lang="ru-RU" sz="2400" dirty="0" err="1"/>
              <a:t>майно</a:t>
            </a:r>
            <a:r>
              <a:rPr lang="ru-RU" sz="2400" dirty="0"/>
              <a:t>, доходи </a:t>
            </a:r>
            <a:r>
              <a:rPr lang="ru-RU" sz="2400" dirty="0" err="1"/>
              <a:t>місцевих</a:t>
            </a:r>
            <a:r>
              <a:rPr lang="ru-RU" sz="2400" dirty="0"/>
              <a:t> </a:t>
            </a:r>
            <a:r>
              <a:rPr lang="ru-RU" sz="2400" dirty="0" err="1"/>
              <a:t>бюджетів</a:t>
            </a:r>
            <a:r>
              <a:rPr lang="ru-RU" sz="2400" dirty="0"/>
              <a:t>, </a:t>
            </a:r>
            <a:r>
              <a:rPr lang="ru-RU" sz="2400" dirty="0" err="1"/>
              <a:t>інші</a:t>
            </a:r>
            <a:r>
              <a:rPr lang="ru-RU" sz="2400" dirty="0"/>
              <a:t> </a:t>
            </a:r>
            <a:r>
              <a:rPr lang="ru-RU" sz="2400" dirty="0" err="1"/>
              <a:t>кошти</a:t>
            </a:r>
            <a:r>
              <a:rPr lang="ru-RU" sz="2400" dirty="0"/>
              <a:t>, земля, </a:t>
            </a:r>
            <a:r>
              <a:rPr lang="ru-RU" sz="2400" dirty="0" err="1"/>
              <a:t>природні</a:t>
            </a:r>
            <a:r>
              <a:rPr lang="ru-RU" sz="2400" dirty="0"/>
              <a:t> </a:t>
            </a:r>
            <a:r>
              <a:rPr lang="ru-RU" sz="2400" dirty="0" err="1"/>
              <a:t>ресурси</a:t>
            </a:r>
            <a:r>
              <a:rPr lang="ru-RU" sz="2400" dirty="0"/>
              <a:t>, </a:t>
            </a:r>
            <a:r>
              <a:rPr lang="ru-RU" sz="2400" dirty="0" err="1"/>
              <a:t>що</a:t>
            </a:r>
            <a:r>
              <a:rPr lang="ru-RU" sz="2400" dirty="0"/>
              <a:t> є у </a:t>
            </a:r>
            <a:r>
              <a:rPr lang="ru-RU" sz="2400" dirty="0" err="1"/>
              <a:t>власності</a:t>
            </a:r>
            <a:r>
              <a:rPr lang="ru-RU" sz="2400" dirty="0"/>
              <a:t> </a:t>
            </a:r>
            <a:r>
              <a:rPr lang="ru-RU" sz="2400" dirty="0" err="1"/>
              <a:t>територіальних</a:t>
            </a:r>
            <a:r>
              <a:rPr lang="ru-RU" sz="2400" dirty="0"/>
              <a:t> громад </a:t>
            </a:r>
            <a:r>
              <a:rPr lang="ru-RU" sz="2400" dirty="0" err="1"/>
              <a:t>сіл</a:t>
            </a:r>
            <a:r>
              <a:rPr lang="ru-RU" sz="2400" dirty="0"/>
              <a:t>, селищ, </a:t>
            </a:r>
            <a:r>
              <a:rPr lang="ru-RU" sz="2400" dirty="0" err="1"/>
              <a:t>міст</a:t>
            </a:r>
            <a:r>
              <a:rPr lang="ru-RU" sz="2400" dirty="0"/>
              <a:t>, </a:t>
            </a:r>
            <a:r>
              <a:rPr lang="ru-RU" sz="2400" dirty="0" err="1"/>
              <a:t>районів</a:t>
            </a:r>
            <a:r>
              <a:rPr lang="ru-RU" sz="2400" dirty="0"/>
              <a:t> у </a:t>
            </a:r>
            <a:r>
              <a:rPr lang="ru-RU" sz="2400" dirty="0" err="1"/>
              <a:t>містах</a:t>
            </a:r>
            <a:r>
              <a:rPr lang="ru-RU" sz="2400" dirty="0"/>
              <a:t>, а </a:t>
            </a:r>
            <a:r>
              <a:rPr lang="ru-RU" sz="2400" dirty="0" err="1"/>
              <a:t>також</a:t>
            </a:r>
            <a:r>
              <a:rPr lang="ru-RU" sz="2400" dirty="0"/>
              <a:t> </a:t>
            </a:r>
            <a:r>
              <a:rPr lang="ru-RU" sz="2400" dirty="0" err="1"/>
              <a:t>об'єкти</a:t>
            </a:r>
            <a:r>
              <a:rPr lang="ru-RU" sz="2400" dirty="0"/>
              <a:t> </a:t>
            </a:r>
            <a:r>
              <a:rPr lang="ru-RU" sz="2400" dirty="0" err="1"/>
              <a:t>їхньої</a:t>
            </a:r>
            <a:r>
              <a:rPr lang="ru-RU" sz="2400" dirty="0"/>
              <a:t> </a:t>
            </a:r>
            <a:r>
              <a:rPr lang="ru-RU" sz="2400" dirty="0" err="1"/>
              <a:t>спільної</a:t>
            </a:r>
            <a:r>
              <a:rPr lang="ru-RU" sz="2400" dirty="0"/>
              <a:t> </a:t>
            </a:r>
            <a:r>
              <a:rPr lang="ru-RU" sz="2400" dirty="0" err="1"/>
              <a:t>власності</a:t>
            </a:r>
            <a:r>
              <a:rPr lang="ru-RU" sz="2400" dirty="0"/>
              <a:t>, </a:t>
            </a:r>
            <a:r>
              <a:rPr lang="ru-RU" sz="2400" dirty="0" err="1"/>
              <a:t>що</a:t>
            </a:r>
            <a:r>
              <a:rPr lang="ru-RU" sz="2400" dirty="0"/>
              <a:t> </a:t>
            </a:r>
            <a:r>
              <a:rPr lang="ru-RU" sz="2400" dirty="0" err="1"/>
              <a:t>перебувають</a:t>
            </a:r>
            <a:r>
              <a:rPr lang="ru-RU" sz="2400" dirty="0"/>
              <a:t> в </a:t>
            </a:r>
            <a:r>
              <a:rPr lang="ru-RU" sz="2400" dirty="0" err="1"/>
              <a:t>управлінні</a:t>
            </a:r>
            <a:r>
              <a:rPr lang="ru-RU" sz="2400" dirty="0"/>
              <a:t> </a:t>
            </a:r>
            <a:r>
              <a:rPr lang="ru-RU" sz="2400" dirty="0" err="1"/>
              <a:t>районних</a:t>
            </a:r>
            <a:r>
              <a:rPr lang="ru-RU" sz="2400" dirty="0"/>
              <a:t> і </a:t>
            </a:r>
            <a:r>
              <a:rPr lang="ru-RU" sz="2400" dirty="0" err="1"/>
              <a:t>обласних</a:t>
            </a:r>
            <a:r>
              <a:rPr lang="ru-RU" sz="2400" dirty="0"/>
              <a:t> рад. </a:t>
            </a:r>
            <a:r>
              <a:rPr lang="en-US" sz="2400" dirty="0"/>
              <a:t>(</a:t>
            </a:r>
            <a:r>
              <a:rPr lang="ru-RU" sz="2400" dirty="0"/>
              <a:t>ст. </a:t>
            </a:r>
            <a:r>
              <a:rPr lang="en-US" sz="2400" dirty="0"/>
              <a:t>142 </a:t>
            </a:r>
            <a:r>
              <a:rPr lang="ru-RU" sz="2400" dirty="0" err="1"/>
              <a:t>Конституц</a:t>
            </a:r>
            <a:r>
              <a:rPr lang="uk-UA" sz="2400" dirty="0" err="1"/>
              <a:t>ії</a:t>
            </a:r>
            <a:r>
              <a:rPr lang="uk-UA" sz="2400" dirty="0"/>
              <a:t> України</a:t>
            </a:r>
            <a:r>
              <a:rPr lang="ru-RU" sz="2400" dirty="0"/>
              <a:t>)</a:t>
            </a:r>
          </a:p>
          <a:p>
            <a:pPr marL="0" indent="0">
              <a:buNone/>
            </a:pPr>
            <a:r>
              <a:rPr lang="ru-RU" sz="2400" dirty="0" err="1"/>
              <a:t>Територіальні</a:t>
            </a:r>
            <a:r>
              <a:rPr lang="ru-RU" sz="2400" dirty="0"/>
              <a:t> </a:t>
            </a:r>
            <a:r>
              <a:rPr lang="ru-RU" sz="2400" dirty="0" err="1"/>
              <a:t>громади</a:t>
            </a:r>
            <a:r>
              <a:rPr lang="ru-RU" sz="2400" dirty="0"/>
              <a:t> села, селища, </a:t>
            </a:r>
            <a:r>
              <a:rPr lang="ru-RU" sz="2400" dirty="0" err="1"/>
              <a:t>міста</a:t>
            </a:r>
            <a:r>
              <a:rPr lang="ru-RU" sz="2400" dirty="0"/>
              <a:t> </a:t>
            </a:r>
            <a:r>
              <a:rPr lang="ru-RU" sz="2400" dirty="0" err="1"/>
              <a:t>безпосередньо</a:t>
            </a:r>
            <a:r>
              <a:rPr lang="ru-RU" sz="2400" dirty="0"/>
              <a:t> </a:t>
            </a:r>
            <a:r>
              <a:rPr lang="ru-RU" sz="2400" dirty="0" err="1"/>
              <a:t>або</a:t>
            </a:r>
            <a:r>
              <a:rPr lang="ru-RU" sz="2400" dirty="0"/>
              <a:t> через </a:t>
            </a:r>
            <a:r>
              <a:rPr lang="ru-RU" sz="2400" dirty="0" err="1"/>
              <a:t>органи</a:t>
            </a:r>
            <a:r>
              <a:rPr lang="ru-RU" sz="2400" dirty="0"/>
              <a:t> </a:t>
            </a:r>
            <a:r>
              <a:rPr lang="ru-RU" sz="2400" dirty="0" err="1"/>
              <a:t>місцевого</a:t>
            </a:r>
            <a:r>
              <a:rPr lang="ru-RU" sz="2400" dirty="0"/>
              <a:t> </a:t>
            </a:r>
            <a:r>
              <a:rPr lang="ru-RU" sz="2400" dirty="0" err="1"/>
              <a:t>самоврядування</a:t>
            </a:r>
            <a:r>
              <a:rPr lang="ru-RU" sz="2400" dirty="0"/>
              <a:t> </a:t>
            </a:r>
            <a:r>
              <a:rPr lang="ru-RU" sz="2400" dirty="0" err="1"/>
              <a:t>управляють</a:t>
            </a:r>
            <a:r>
              <a:rPr lang="ru-RU" sz="2400" dirty="0"/>
              <a:t> </a:t>
            </a:r>
            <a:r>
              <a:rPr lang="ru-RU" sz="2400" dirty="0" err="1"/>
              <a:t>майном</a:t>
            </a:r>
            <a:r>
              <a:rPr lang="ru-RU" sz="2400" dirty="0"/>
              <a:t>, </a:t>
            </a:r>
            <a:r>
              <a:rPr lang="ru-RU" sz="2400" dirty="0" err="1"/>
              <a:t>що</a:t>
            </a:r>
            <a:r>
              <a:rPr lang="ru-RU" sz="2400" dirty="0"/>
              <a:t> є в </a:t>
            </a:r>
            <a:r>
              <a:rPr lang="ru-RU" sz="2400" dirty="0" err="1"/>
              <a:t>комунальній</a:t>
            </a:r>
            <a:r>
              <a:rPr lang="ru-RU" sz="2400" dirty="0"/>
              <a:t> </a:t>
            </a:r>
            <a:r>
              <a:rPr lang="ru-RU" sz="2400" dirty="0" err="1"/>
              <a:t>власності</a:t>
            </a:r>
            <a:r>
              <a:rPr lang="ru-RU" sz="2400" dirty="0"/>
              <a:t>; </a:t>
            </a:r>
            <a:r>
              <a:rPr lang="ru-RU" sz="2400" dirty="0" err="1"/>
              <a:t>затверджують</a:t>
            </a:r>
            <a:r>
              <a:rPr lang="ru-RU" sz="2400" dirty="0"/>
              <a:t> </a:t>
            </a:r>
            <a:r>
              <a:rPr lang="ru-RU" sz="2400" dirty="0" err="1"/>
              <a:t>програми</a:t>
            </a:r>
            <a:r>
              <a:rPr lang="ru-RU" sz="2400" dirty="0"/>
              <a:t> </a:t>
            </a:r>
            <a:r>
              <a:rPr lang="ru-RU" sz="2400" dirty="0" err="1"/>
              <a:t>соціально</a:t>
            </a:r>
            <a:r>
              <a:rPr lang="ru-RU" sz="2400" dirty="0"/>
              <a:t>–</a:t>
            </a:r>
            <a:r>
              <a:rPr lang="ru-RU" sz="2400" dirty="0" err="1"/>
              <a:t>економічного</a:t>
            </a:r>
            <a:r>
              <a:rPr lang="ru-RU" sz="2400" dirty="0"/>
              <a:t> та культурного </a:t>
            </a:r>
            <a:r>
              <a:rPr lang="ru-RU" sz="2400" dirty="0" err="1"/>
              <a:t>розвитку</a:t>
            </a:r>
            <a:r>
              <a:rPr lang="ru-RU" sz="2400" dirty="0"/>
              <a:t>, </a:t>
            </a:r>
            <a:r>
              <a:rPr lang="ru-RU" sz="2400" dirty="0" err="1"/>
              <a:t>затверджують</a:t>
            </a:r>
            <a:r>
              <a:rPr lang="ru-RU" sz="2400" dirty="0"/>
              <a:t> </a:t>
            </a:r>
            <a:r>
              <a:rPr lang="ru-RU" sz="2400" dirty="0" err="1"/>
              <a:t>бюджети</a:t>
            </a:r>
            <a:r>
              <a:rPr lang="ru-RU" sz="2400" dirty="0"/>
              <a:t> і </a:t>
            </a:r>
            <a:r>
              <a:rPr lang="ru-RU" sz="2400" dirty="0" err="1"/>
              <a:t>контролюють</a:t>
            </a:r>
            <a:r>
              <a:rPr lang="ru-RU" sz="2400" dirty="0"/>
              <a:t> </a:t>
            </a:r>
            <a:r>
              <a:rPr lang="ru-RU" sz="2400" dirty="0" err="1"/>
              <a:t>їх</a:t>
            </a:r>
            <a:r>
              <a:rPr lang="ru-RU" sz="2400" dirty="0"/>
              <a:t> </a:t>
            </a:r>
            <a:r>
              <a:rPr lang="ru-RU" sz="2400" dirty="0" err="1"/>
              <a:t>виконання</a:t>
            </a:r>
            <a:r>
              <a:rPr lang="ru-RU" sz="2400" dirty="0"/>
              <a:t>; </a:t>
            </a:r>
            <a:r>
              <a:rPr lang="ru-RU" sz="2400" dirty="0" err="1"/>
              <a:t>встановлюють</a:t>
            </a:r>
            <a:r>
              <a:rPr lang="ru-RU" sz="2400" dirty="0"/>
              <a:t> </a:t>
            </a:r>
            <a:r>
              <a:rPr lang="ru-RU" sz="2400" dirty="0" err="1"/>
              <a:t>місцеві</a:t>
            </a:r>
            <a:r>
              <a:rPr lang="ru-RU" sz="2400" dirty="0"/>
              <a:t> </a:t>
            </a:r>
            <a:r>
              <a:rPr lang="ru-RU" sz="2400" dirty="0" err="1"/>
              <a:t>податки</a:t>
            </a:r>
            <a:r>
              <a:rPr lang="ru-RU" sz="2400" dirty="0"/>
              <a:t> і </a:t>
            </a:r>
            <a:r>
              <a:rPr lang="ru-RU" sz="2400" dirty="0" err="1"/>
              <a:t>збори</a:t>
            </a:r>
            <a:r>
              <a:rPr lang="ru-RU" sz="2400" dirty="0"/>
              <a:t> </a:t>
            </a:r>
            <a:r>
              <a:rPr lang="ru-RU" sz="2400" dirty="0" err="1"/>
              <a:t>відповідно</a:t>
            </a:r>
            <a:r>
              <a:rPr lang="ru-RU" sz="2400" dirty="0"/>
              <a:t> до закону; </a:t>
            </a:r>
            <a:r>
              <a:rPr lang="ru-RU" sz="2400" dirty="0" err="1"/>
              <a:t>забезпечують</a:t>
            </a:r>
            <a:r>
              <a:rPr lang="ru-RU" sz="2400" dirty="0"/>
              <a:t> </a:t>
            </a:r>
            <a:r>
              <a:rPr lang="ru-RU" sz="2400" dirty="0" err="1"/>
              <a:t>проведення</a:t>
            </a:r>
            <a:r>
              <a:rPr lang="ru-RU" sz="2400" dirty="0"/>
              <a:t> </a:t>
            </a:r>
            <a:r>
              <a:rPr lang="ru-RU" sz="2400" dirty="0" err="1"/>
              <a:t>місцевих</a:t>
            </a:r>
            <a:r>
              <a:rPr lang="ru-RU" sz="2400" dirty="0"/>
              <a:t> </a:t>
            </a:r>
            <a:r>
              <a:rPr lang="ru-RU" sz="2400" dirty="0" err="1"/>
              <a:t>референдумів</a:t>
            </a:r>
            <a:r>
              <a:rPr lang="ru-RU" sz="2400" dirty="0"/>
              <a:t> та </a:t>
            </a:r>
            <a:r>
              <a:rPr lang="ru-RU" sz="2400" dirty="0" err="1"/>
              <a:t>реалізацію</a:t>
            </a:r>
            <a:r>
              <a:rPr lang="ru-RU" sz="2400" dirty="0"/>
              <a:t> </a:t>
            </a:r>
            <a:r>
              <a:rPr lang="ru-RU" sz="2400" dirty="0" err="1"/>
              <a:t>їх</a:t>
            </a:r>
            <a:r>
              <a:rPr lang="ru-RU" sz="2400" dirty="0"/>
              <a:t> </a:t>
            </a:r>
            <a:r>
              <a:rPr lang="ru-RU" sz="2400" dirty="0" err="1"/>
              <a:t>результатів</a:t>
            </a:r>
            <a:r>
              <a:rPr lang="ru-RU" sz="2400" dirty="0"/>
              <a:t>; </a:t>
            </a:r>
            <a:r>
              <a:rPr lang="ru-RU" sz="2400" dirty="0" err="1"/>
              <a:t>утворюють</a:t>
            </a:r>
            <a:r>
              <a:rPr lang="ru-RU" sz="2400" dirty="0"/>
              <a:t>, </a:t>
            </a:r>
            <a:r>
              <a:rPr lang="ru-RU" sz="2400" dirty="0" err="1"/>
              <a:t>реорганізовують</a:t>
            </a:r>
            <a:r>
              <a:rPr lang="ru-RU" sz="2400" dirty="0"/>
              <a:t> та </a:t>
            </a:r>
            <a:r>
              <a:rPr lang="ru-RU" sz="2400" dirty="0" err="1"/>
              <a:t>ліквідовують</a:t>
            </a:r>
            <a:r>
              <a:rPr lang="ru-RU" sz="2400" dirty="0"/>
              <a:t> </a:t>
            </a:r>
            <a:r>
              <a:rPr lang="ru-RU" sz="2400" dirty="0" err="1"/>
              <a:t>комунальні</a:t>
            </a:r>
            <a:r>
              <a:rPr lang="ru-RU" sz="2400" dirty="0"/>
              <a:t> </a:t>
            </a:r>
            <a:r>
              <a:rPr lang="ru-RU" sz="2400" dirty="0" err="1"/>
              <a:t>підприємства</a:t>
            </a:r>
            <a:r>
              <a:rPr lang="ru-RU" sz="2400" dirty="0"/>
              <a:t>, </a:t>
            </a:r>
            <a:r>
              <a:rPr lang="ru-RU" sz="2400" dirty="0" err="1"/>
              <a:t>організації</a:t>
            </a:r>
            <a:r>
              <a:rPr lang="ru-RU" sz="2400" dirty="0"/>
              <a:t> і установи, а </a:t>
            </a:r>
            <a:r>
              <a:rPr lang="ru-RU" sz="2400" dirty="0" err="1"/>
              <a:t>також</a:t>
            </a:r>
            <a:r>
              <a:rPr lang="ru-RU" sz="2400" dirty="0"/>
              <a:t> </a:t>
            </a:r>
            <a:r>
              <a:rPr lang="ru-RU" sz="2400" dirty="0" err="1"/>
              <a:t>здійснюють</a:t>
            </a:r>
            <a:r>
              <a:rPr lang="ru-RU" sz="2400" dirty="0"/>
              <a:t> контроль за </a:t>
            </a:r>
            <a:r>
              <a:rPr lang="ru-RU" sz="2400" dirty="0" err="1"/>
              <a:t>їх</a:t>
            </a:r>
            <a:r>
              <a:rPr lang="ru-RU" sz="2400" dirty="0"/>
              <a:t> </a:t>
            </a:r>
            <a:r>
              <a:rPr lang="ru-RU" sz="2400" dirty="0" err="1"/>
              <a:t>діяльністю</a:t>
            </a:r>
            <a:r>
              <a:rPr lang="ru-RU" sz="2400" dirty="0"/>
              <a:t>; </a:t>
            </a:r>
            <a:r>
              <a:rPr lang="ru-RU" sz="2400" dirty="0" err="1"/>
              <a:t>вирішують</a:t>
            </a:r>
            <a:r>
              <a:rPr lang="ru-RU" sz="2400" dirty="0"/>
              <a:t> </a:t>
            </a:r>
            <a:r>
              <a:rPr lang="ru-RU" sz="2400" dirty="0" err="1"/>
              <a:t>інші</a:t>
            </a:r>
            <a:r>
              <a:rPr lang="ru-RU" sz="2400" dirty="0"/>
              <a:t> </a:t>
            </a:r>
            <a:r>
              <a:rPr lang="ru-RU" sz="2400" dirty="0" err="1"/>
              <a:t>питання</a:t>
            </a:r>
            <a:r>
              <a:rPr lang="ru-RU" sz="2400" dirty="0"/>
              <a:t> </a:t>
            </a:r>
            <a:r>
              <a:rPr lang="ru-RU" sz="2400" dirty="0" err="1"/>
              <a:t>місцевого</a:t>
            </a:r>
            <a:r>
              <a:rPr lang="ru-RU" sz="2400" dirty="0"/>
              <a:t> </a:t>
            </a:r>
            <a:r>
              <a:rPr lang="ru-RU" sz="2400" dirty="0" err="1"/>
              <a:t>значення</a:t>
            </a:r>
            <a:r>
              <a:rPr lang="ru-RU" sz="2400" dirty="0"/>
              <a:t>, </a:t>
            </a:r>
            <a:r>
              <a:rPr lang="ru-RU" sz="2400" dirty="0" err="1"/>
              <a:t>віднесені</a:t>
            </a:r>
            <a:r>
              <a:rPr lang="ru-RU" sz="2400" dirty="0"/>
              <a:t> законом до </a:t>
            </a:r>
            <a:r>
              <a:rPr lang="ru-RU" sz="2400" dirty="0" err="1"/>
              <a:t>їхньої</a:t>
            </a:r>
            <a:r>
              <a:rPr lang="ru-RU" sz="2400" dirty="0"/>
              <a:t> </a:t>
            </a:r>
            <a:r>
              <a:rPr lang="ru-RU" sz="2400" dirty="0" err="1"/>
              <a:t>компетенції</a:t>
            </a:r>
            <a:r>
              <a:rPr lang="ru-RU" sz="2400" dirty="0"/>
              <a:t>. </a:t>
            </a:r>
          </a:p>
        </p:txBody>
      </p:sp>
    </p:spTree>
    <p:extLst>
      <p:ext uri="{BB962C8B-B14F-4D97-AF65-F5344CB8AC3E}">
        <p14:creationId xmlns:p14="http://schemas.microsoft.com/office/powerpoint/2010/main" val="1697714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7AB626-FF78-404D-8DAF-9A5B5B107BA7}"/>
              </a:ext>
            </a:extLst>
          </p:cNvPr>
          <p:cNvSpPr>
            <a:spLocks noGrp="1"/>
          </p:cNvSpPr>
          <p:nvPr>
            <p:ph type="title"/>
          </p:nvPr>
        </p:nvSpPr>
        <p:spPr>
          <a:xfrm>
            <a:off x="838200" y="257175"/>
            <a:ext cx="10515600" cy="581025"/>
          </a:xfrm>
        </p:spPr>
        <p:txBody>
          <a:bodyPr>
            <a:normAutofit/>
          </a:bodyPr>
          <a:lstStyle/>
          <a:p>
            <a:pPr algn="ctr"/>
            <a:r>
              <a:rPr lang="uk-UA" sz="2800" b="1" dirty="0">
                <a:latin typeface="+mn-lt"/>
              </a:rPr>
              <a:t>Групи повноважень місцевого самоврядування</a:t>
            </a:r>
            <a:endParaRPr lang="ru-RU" sz="2800" b="1" dirty="0">
              <a:latin typeface="+mn-lt"/>
            </a:endParaRPr>
          </a:p>
        </p:txBody>
      </p:sp>
      <p:sp>
        <p:nvSpPr>
          <p:cNvPr id="3" name="Объект 2">
            <a:extLst>
              <a:ext uri="{FF2B5EF4-FFF2-40B4-BE49-F238E27FC236}">
                <a16:creationId xmlns:a16="http://schemas.microsoft.com/office/drawing/2014/main" id="{CAE59880-DC57-48D6-BA8E-242118C17863}"/>
              </a:ext>
            </a:extLst>
          </p:cNvPr>
          <p:cNvSpPr>
            <a:spLocks noGrp="1"/>
          </p:cNvSpPr>
          <p:nvPr>
            <p:ph idx="1"/>
          </p:nvPr>
        </p:nvSpPr>
        <p:spPr>
          <a:xfrm>
            <a:off x="190499" y="1038225"/>
            <a:ext cx="11687175" cy="5562600"/>
          </a:xfrm>
        </p:spPr>
        <p:txBody>
          <a:bodyPr>
            <a:noAutofit/>
          </a:bodyPr>
          <a:lstStyle/>
          <a:p>
            <a:r>
              <a:rPr lang="ru-RU" sz="2200" dirty="0" err="1"/>
              <a:t>повноваження</a:t>
            </a:r>
            <a:r>
              <a:rPr lang="ru-RU" sz="2200" dirty="0"/>
              <a:t> у </a:t>
            </a:r>
            <a:r>
              <a:rPr lang="ru-RU" sz="2200" b="1" dirty="0" err="1"/>
              <a:t>фінансово-економічній</a:t>
            </a:r>
            <a:r>
              <a:rPr lang="ru-RU" sz="2200" b="1" dirty="0"/>
              <a:t> </a:t>
            </a:r>
            <a:r>
              <a:rPr lang="ru-RU" sz="2200" b="1" dirty="0" err="1"/>
              <a:t>сфері</a:t>
            </a:r>
            <a:r>
              <a:rPr lang="ru-RU" sz="2200" b="1" dirty="0"/>
              <a:t> </a:t>
            </a:r>
            <a:r>
              <a:rPr lang="ru-RU" sz="2200" dirty="0" err="1"/>
              <a:t>полягають</a:t>
            </a:r>
            <a:r>
              <a:rPr lang="ru-RU" sz="2200" dirty="0"/>
              <a:t> у </a:t>
            </a:r>
            <a:r>
              <a:rPr lang="ru-RU" sz="2200" dirty="0" err="1"/>
              <a:t>праві</a:t>
            </a:r>
            <a:r>
              <a:rPr lang="ru-RU" sz="2200" dirty="0"/>
              <a:t> </a:t>
            </a:r>
            <a:r>
              <a:rPr lang="ru-RU" sz="2200" dirty="0" err="1"/>
              <a:t>місцевих</a:t>
            </a:r>
            <a:r>
              <a:rPr lang="ru-RU" sz="2200" dirty="0"/>
              <a:t> </a:t>
            </a:r>
            <a:r>
              <a:rPr lang="ru-RU" sz="2200" dirty="0" err="1"/>
              <a:t>представницьких</a:t>
            </a:r>
            <a:r>
              <a:rPr lang="ru-RU" sz="2200" dirty="0"/>
              <a:t> </a:t>
            </a:r>
            <a:r>
              <a:rPr lang="ru-RU" sz="2200" dirty="0" err="1"/>
              <a:t>органів</a:t>
            </a:r>
            <a:r>
              <a:rPr lang="ru-RU" sz="2200" dirty="0"/>
              <a:t> </a:t>
            </a:r>
            <a:r>
              <a:rPr lang="ru-RU" sz="2200" dirty="0" err="1"/>
              <a:t>приймати</a:t>
            </a:r>
            <a:r>
              <a:rPr lang="ru-RU" sz="2200" dirty="0"/>
              <a:t> </a:t>
            </a:r>
            <a:r>
              <a:rPr lang="ru-RU" sz="2200" dirty="0" err="1"/>
              <a:t>місцевий</a:t>
            </a:r>
            <a:r>
              <a:rPr lang="ru-RU" sz="2200" dirty="0"/>
              <a:t> бюджет, а </a:t>
            </a:r>
            <a:r>
              <a:rPr lang="ru-RU" sz="2200" dirty="0" err="1"/>
              <a:t>також</a:t>
            </a:r>
            <a:r>
              <a:rPr lang="ru-RU" sz="2200" dirty="0"/>
              <a:t> </a:t>
            </a:r>
            <a:r>
              <a:rPr lang="ru-RU" sz="2200" dirty="0" err="1"/>
              <a:t>брати</a:t>
            </a:r>
            <a:r>
              <a:rPr lang="ru-RU" sz="2200" dirty="0"/>
              <a:t> участь у </a:t>
            </a:r>
            <a:r>
              <a:rPr lang="ru-RU" sz="2200" dirty="0" err="1"/>
              <a:t>формуванні</a:t>
            </a:r>
            <a:r>
              <a:rPr lang="ru-RU" sz="2200" dirty="0"/>
              <a:t> </a:t>
            </a:r>
            <a:r>
              <a:rPr lang="ru-RU" sz="2200" dirty="0" err="1"/>
              <a:t>державних</a:t>
            </a:r>
            <a:r>
              <a:rPr lang="ru-RU" sz="2200" dirty="0"/>
              <a:t> </a:t>
            </a:r>
            <a:r>
              <a:rPr lang="ru-RU" sz="2200" dirty="0" err="1"/>
              <a:t>фінансово-економічних</a:t>
            </a:r>
            <a:r>
              <a:rPr lang="ru-RU" sz="2200" dirty="0"/>
              <a:t> </a:t>
            </a:r>
            <a:r>
              <a:rPr lang="ru-RU" sz="2200" dirty="0" err="1"/>
              <a:t>програм</a:t>
            </a:r>
            <a:r>
              <a:rPr lang="ru-RU" sz="2200" dirty="0"/>
              <a:t>.</a:t>
            </a:r>
          </a:p>
          <a:p>
            <a:r>
              <a:rPr lang="ru-RU" sz="2200" dirty="0" err="1"/>
              <a:t>повноваження</a:t>
            </a:r>
            <a:r>
              <a:rPr lang="ru-RU" sz="2200" dirty="0"/>
              <a:t> </a:t>
            </a:r>
            <a:r>
              <a:rPr lang="ru-RU" sz="2200" b="1" dirty="0"/>
              <a:t>у </a:t>
            </a:r>
            <a:r>
              <a:rPr lang="ru-RU" sz="2200" b="1" dirty="0" err="1"/>
              <a:t>галузі</a:t>
            </a:r>
            <a:r>
              <a:rPr lang="ru-RU" sz="2200" b="1" dirty="0"/>
              <a:t> </a:t>
            </a:r>
            <a:r>
              <a:rPr lang="ru-RU" sz="2200" b="1" dirty="0" err="1"/>
              <a:t>охорони</a:t>
            </a:r>
            <a:r>
              <a:rPr lang="ru-RU" sz="2200" b="1" dirty="0"/>
              <a:t> </a:t>
            </a:r>
            <a:r>
              <a:rPr lang="ru-RU" sz="2200" b="1" dirty="0" err="1"/>
              <a:t>громадського</a:t>
            </a:r>
            <a:r>
              <a:rPr lang="ru-RU" sz="2200" b="1" dirty="0"/>
              <a:t> порядку </a:t>
            </a:r>
            <a:r>
              <a:rPr lang="ru-RU" sz="2200" dirty="0" err="1"/>
              <a:t>означають</a:t>
            </a:r>
            <a:r>
              <a:rPr lang="ru-RU" sz="2200" dirty="0"/>
              <a:t>, </a:t>
            </a:r>
            <a:r>
              <a:rPr lang="ru-RU" sz="2200" dirty="0" err="1"/>
              <a:t>що</a:t>
            </a:r>
            <a:r>
              <a:rPr lang="ru-RU" sz="2200" dirty="0"/>
              <a:t> у </a:t>
            </a:r>
            <a:r>
              <a:rPr lang="ru-RU" sz="2200" dirty="0" err="1"/>
              <a:t>віданні</a:t>
            </a:r>
            <a:r>
              <a:rPr lang="ru-RU" sz="2200" dirty="0"/>
              <a:t> </a:t>
            </a:r>
            <a:r>
              <a:rPr lang="ru-RU" sz="2200" dirty="0" err="1"/>
              <a:t>місцевих</a:t>
            </a:r>
            <a:r>
              <a:rPr lang="ru-RU" sz="2200" dirty="0"/>
              <a:t> </a:t>
            </a:r>
            <a:r>
              <a:rPr lang="ru-RU" sz="2200" dirty="0" err="1"/>
              <a:t>представницьких</a:t>
            </a:r>
            <a:r>
              <a:rPr lang="ru-RU" sz="2200" dirty="0"/>
              <a:t> </a:t>
            </a:r>
            <a:r>
              <a:rPr lang="ru-RU" sz="2200" dirty="0" err="1"/>
              <a:t>органів</a:t>
            </a:r>
            <a:r>
              <a:rPr lang="ru-RU" sz="2200" dirty="0"/>
              <a:t> </a:t>
            </a:r>
            <a:r>
              <a:rPr lang="ru-RU" sz="2200" dirty="0" err="1"/>
              <a:t>знаходиться</a:t>
            </a:r>
            <a:r>
              <a:rPr lang="ru-RU" sz="2200" dirty="0"/>
              <a:t> право </a:t>
            </a:r>
            <a:r>
              <a:rPr lang="ru-RU" sz="2200" dirty="0" err="1"/>
              <a:t>визначати</a:t>
            </a:r>
            <a:r>
              <a:rPr lang="ru-RU" sz="2200" dirty="0"/>
              <a:t> </a:t>
            </a:r>
            <a:r>
              <a:rPr lang="ru-RU" sz="2200" dirty="0" err="1"/>
              <a:t>діяльність</a:t>
            </a:r>
            <a:r>
              <a:rPr lang="ru-RU" sz="2200" dirty="0"/>
              <a:t> </a:t>
            </a:r>
            <a:r>
              <a:rPr lang="ru-RU" sz="2200" dirty="0" err="1"/>
              <a:t>місцевих</a:t>
            </a:r>
            <a:r>
              <a:rPr lang="ru-RU" sz="2200" dirty="0"/>
              <a:t> </a:t>
            </a:r>
            <a:r>
              <a:rPr lang="ru-RU" sz="2200" dirty="0" err="1"/>
              <a:t>поліцейських</a:t>
            </a:r>
            <a:r>
              <a:rPr lang="ru-RU" sz="2200" dirty="0"/>
              <a:t> служб. </a:t>
            </a:r>
            <a:r>
              <a:rPr lang="ru-RU" sz="2200" dirty="0" err="1"/>
              <a:t>Водночас</a:t>
            </a:r>
            <a:r>
              <a:rPr lang="ru-RU" sz="2200" dirty="0"/>
              <a:t> </a:t>
            </a:r>
            <a:r>
              <a:rPr lang="ru-RU" sz="2200" dirty="0" err="1"/>
              <a:t>такі</a:t>
            </a:r>
            <a:r>
              <a:rPr lang="ru-RU" sz="2200" dirty="0"/>
              <a:t> </a:t>
            </a:r>
            <a:r>
              <a:rPr lang="ru-RU" sz="2200" dirty="0" err="1"/>
              <a:t>повноваження</a:t>
            </a:r>
            <a:r>
              <a:rPr lang="ru-RU" sz="2200" dirty="0"/>
              <a:t>, як правило, </a:t>
            </a:r>
            <a:r>
              <a:rPr lang="ru-RU" sz="2200" dirty="0" err="1"/>
              <a:t>здійснюються</a:t>
            </a:r>
            <a:r>
              <a:rPr lang="ru-RU" sz="2200" dirty="0"/>
              <a:t> </a:t>
            </a:r>
            <a:r>
              <a:rPr lang="ru-RU" sz="2200" dirty="0" err="1"/>
              <a:t>спільно</a:t>
            </a:r>
            <a:r>
              <a:rPr lang="ru-RU" sz="2200" dirty="0"/>
              <a:t> з </a:t>
            </a:r>
            <a:r>
              <a:rPr lang="ru-RU" sz="2200" dirty="0" err="1"/>
              <a:t>місцевими</a:t>
            </a:r>
            <a:r>
              <a:rPr lang="ru-RU" sz="2200" dirty="0"/>
              <a:t> </a:t>
            </a:r>
            <a:r>
              <a:rPr lang="ru-RU" sz="2200" dirty="0" err="1"/>
              <a:t>державними</a:t>
            </a:r>
            <a:r>
              <a:rPr lang="ru-RU" sz="2200" dirty="0"/>
              <a:t> органами </a:t>
            </a:r>
            <a:r>
              <a:rPr lang="ru-RU" sz="2200" dirty="0" err="1"/>
              <a:t>управління</a:t>
            </a:r>
            <a:r>
              <a:rPr lang="ru-RU" sz="2200" dirty="0"/>
              <a:t>. </a:t>
            </a:r>
          </a:p>
          <a:p>
            <a:r>
              <a:rPr lang="ru-RU" sz="2200" dirty="0" err="1"/>
              <a:t>повноваження</a:t>
            </a:r>
            <a:r>
              <a:rPr lang="ru-RU" sz="2200" dirty="0"/>
              <a:t> </a:t>
            </a:r>
            <a:r>
              <a:rPr lang="ru-RU" sz="2200" b="1" dirty="0"/>
              <a:t>у </a:t>
            </a:r>
            <a:r>
              <a:rPr lang="ru-RU" sz="2200" b="1" dirty="0" err="1"/>
              <a:t>галузі</a:t>
            </a:r>
            <a:r>
              <a:rPr lang="ru-RU" sz="2200" b="1" dirty="0"/>
              <a:t> </a:t>
            </a:r>
            <a:r>
              <a:rPr lang="ru-RU" sz="2200" b="1" dirty="0" err="1"/>
              <a:t>комунального</a:t>
            </a:r>
            <a:r>
              <a:rPr lang="ru-RU" sz="2200" b="1" dirty="0"/>
              <a:t> </a:t>
            </a:r>
            <a:r>
              <a:rPr lang="ru-RU" sz="2200" b="1" dirty="0" err="1"/>
              <a:t>господарства</a:t>
            </a:r>
            <a:r>
              <a:rPr lang="ru-RU" sz="2200" b="1" dirty="0"/>
              <a:t> й </a:t>
            </a:r>
            <a:r>
              <a:rPr lang="ru-RU" sz="2200" b="1" dirty="0" err="1"/>
              <a:t>охорони</a:t>
            </a:r>
            <a:r>
              <a:rPr lang="ru-RU" sz="2200" b="1" dirty="0"/>
              <a:t> </a:t>
            </a:r>
            <a:r>
              <a:rPr lang="ru-RU" sz="2200" b="1" dirty="0" err="1"/>
              <a:t>навколишнього</a:t>
            </a:r>
            <a:r>
              <a:rPr lang="ru-RU" sz="2200" b="1" dirty="0"/>
              <a:t> </a:t>
            </a:r>
            <a:r>
              <a:rPr lang="ru-RU" sz="2200" b="1" dirty="0" err="1"/>
              <a:t>середовища</a:t>
            </a:r>
            <a:r>
              <a:rPr lang="ru-RU" sz="2200" b="1" dirty="0"/>
              <a:t> </a:t>
            </a:r>
            <a:r>
              <a:rPr lang="ru-RU" sz="2200" dirty="0" err="1"/>
              <a:t>передбачають</a:t>
            </a:r>
            <a:r>
              <a:rPr lang="ru-RU" sz="2200" dirty="0"/>
              <a:t>, </a:t>
            </a:r>
            <a:r>
              <a:rPr lang="ru-RU" sz="2200" dirty="0" err="1"/>
              <a:t>що</a:t>
            </a:r>
            <a:r>
              <a:rPr lang="ru-RU" sz="2200" dirty="0"/>
              <a:t> </a:t>
            </a:r>
            <a:r>
              <a:rPr lang="ru-RU" sz="2200" dirty="0" err="1"/>
              <a:t>місцеві</a:t>
            </a:r>
            <a:r>
              <a:rPr lang="ru-RU" sz="2200" dirty="0"/>
              <a:t> </a:t>
            </a:r>
            <a:r>
              <a:rPr lang="ru-RU" sz="2200" dirty="0" err="1"/>
              <a:t>представницькі</a:t>
            </a:r>
            <a:r>
              <a:rPr lang="ru-RU" sz="2200" dirty="0"/>
              <a:t> </a:t>
            </a:r>
            <a:r>
              <a:rPr lang="ru-RU" sz="2200" dirty="0" err="1"/>
              <a:t>органи</a:t>
            </a:r>
            <a:r>
              <a:rPr lang="ru-RU" sz="2200" dirty="0"/>
              <a:t> </a:t>
            </a:r>
            <a:r>
              <a:rPr lang="ru-RU" sz="2200" dirty="0" err="1"/>
              <a:t>мають</a:t>
            </a:r>
            <a:r>
              <a:rPr lang="ru-RU" sz="2200" dirty="0"/>
              <a:t> право </a:t>
            </a:r>
            <a:r>
              <a:rPr lang="ru-RU" sz="2200" dirty="0" err="1"/>
              <a:t>регулювати</a:t>
            </a:r>
            <a:r>
              <a:rPr lang="ru-RU" sz="2200" dirty="0"/>
              <a:t> </a:t>
            </a:r>
            <a:r>
              <a:rPr lang="ru-RU" sz="2200" dirty="0" err="1"/>
              <a:t>питання</a:t>
            </a:r>
            <a:r>
              <a:rPr lang="ru-RU" sz="2200" dirty="0"/>
              <a:t> транспорту, </a:t>
            </a:r>
            <a:r>
              <a:rPr lang="ru-RU" sz="2200" dirty="0" err="1"/>
              <a:t>дорожнього</a:t>
            </a:r>
            <a:r>
              <a:rPr lang="ru-RU" sz="2200" dirty="0"/>
              <a:t> руху, </a:t>
            </a:r>
            <a:r>
              <a:rPr lang="ru-RU" sz="2200" dirty="0" err="1"/>
              <a:t>місцевого</a:t>
            </a:r>
            <a:r>
              <a:rPr lang="ru-RU" sz="2200" dirty="0"/>
              <a:t> </a:t>
            </a:r>
            <a:r>
              <a:rPr lang="ru-RU" sz="2200" dirty="0" err="1"/>
              <a:t>будівництва</a:t>
            </a:r>
            <a:r>
              <a:rPr lang="ru-RU" sz="2200" dirty="0"/>
              <a:t>, </a:t>
            </a:r>
            <a:r>
              <a:rPr lang="ru-RU" sz="2200" dirty="0" err="1"/>
              <a:t>різних</a:t>
            </a:r>
            <a:r>
              <a:rPr lang="ru-RU" sz="2200" dirty="0"/>
              <a:t> </a:t>
            </a:r>
            <a:r>
              <a:rPr lang="ru-RU" sz="2200" dirty="0" err="1"/>
              <a:t>комунальних</a:t>
            </a:r>
            <a:r>
              <a:rPr lang="ru-RU" sz="2200" dirty="0"/>
              <a:t> </a:t>
            </a:r>
            <a:r>
              <a:rPr lang="ru-RU" sz="2200" dirty="0" err="1"/>
              <a:t>послуг</a:t>
            </a:r>
            <a:r>
              <a:rPr lang="ru-RU" sz="2200" dirty="0"/>
              <a:t> (</a:t>
            </a:r>
            <a:r>
              <a:rPr lang="ru-RU" sz="2200" dirty="0" err="1"/>
              <a:t>водопостачання</a:t>
            </a:r>
            <a:r>
              <a:rPr lang="ru-RU" sz="2200" dirty="0"/>
              <a:t>, </a:t>
            </a:r>
            <a:r>
              <a:rPr lang="ru-RU" sz="2200" dirty="0" err="1"/>
              <a:t>теплопостачання</a:t>
            </a:r>
            <a:r>
              <a:rPr lang="ru-RU" sz="2200" dirty="0"/>
              <a:t>, </a:t>
            </a:r>
            <a:r>
              <a:rPr lang="ru-RU" sz="2200" dirty="0" err="1"/>
              <a:t>каналізації</a:t>
            </a:r>
            <a:r>
              <a:rPr lang="ru-RU" sz="2200" dirty="0"/>
              <a:t> </a:t>
            </a:r>
            <a:r>
              <a:rPr lang="ru-RU" sz="2200" dirty="0" err="1"/>
              <a:t>тощо</a:t>
            </a:r>
            <a:r>
              <a:rPr lang="ru-RU" sz="2200" dirty="0"/>
              <a:t>), </a:t>
            </a:r>
            <a:r>
              <a:rPr lang="ru-RU" sz="2200" dirty="0" err="1"/>
              <a:t>санітарного</a:t>
            </a:r>
            <a:r>
              <a:rPr lang="ru-RU" sz="2200" dirty="0"/>
              <a:t> становища </a:t>
            </a:r>
            <a:r>
              <a:rPr lang="ru-RU" sz="2200" dirty="0" err="1"/>
              <a:t>міста</a:t>
            </a:r>
            <a:r>
              <a:rPr lang="ru-RU" sz="2200" dirty="0"/>
              <a:t>, </a:t>
            </a:r>
            <a:r>
              <a:rPr lang="ru-RU" sz="2200" dirty="0" err="1"/>
              <a:t>охорони</a:t>
            </a:r>
            <a:r>
              <a:rPr lang="ru-RU" sz="2200" dirty="0"/>
              <a:t> </a:t>
            </a:r>
            <a:r>
              <a:rPr lang="ru-RU" sz="2200" dirty="0" err="1"/>
              <a:t>природи</a:t>
            </a:r>
            <a:r>
              <a:rPr lang="ru-RU" sz="2200" dirty="0"/>
              <a:t>, води, </a:t>
            </a:r>
            <a:r>
              <a:rPr lang="ru-RU" sz="2200" dirty="0" err="1"/>
              <a:t>повітря</a:t>
            </a:r>
            <a:r>
              <a:rPr lang="ru-RU" sz="2200" dirty="0"/>
              <a:t> </a:t>
            </a:r>
            <a:r>
              <a:rPr lang="ru-RU" sz="2200" dirty="0" err="1"/>
              <a:t>тощо</a:t>
            </a:r>
            <a:endParaRPr lang="ru-RU" sz="2200" dirty="0"/>
          </a:p>
          <a:p>
            <a:r>
              <a:rPr lang="ru-RU" sz="2200" dirty="0"/>
              <a:t>до </a:t>
            </a:r>
            <a:r>
              <a:rPr lang="ru-RU" sz="2200" dirty="0" err="1"/>
              <a:t>повноважень</a:t>
            </a:r>
            <a:r>
              <a:rPr lang="ru-RU" sz="2200" dirty="0"/>
              <a:t> </a:t>
            </a:r>
            <a:r>
              <a:rPr lang="ru-RU" sz="2200" dirty="0" err="1"/>
              <a:t>місцевих</a:t>
            </a:r>
            <a:r>
              <a:rPr lang="ru-RU" sz="2200" dirty="0"/>
              <a:t> </a:t>
            </a:r>
            <a:r>
              <a:rPr lang="ru-RU" sz="2200" dirty="0" err="1"/>
              <a:t>представницьких</a:t>
            </a:r>
            <a:r>
              <a:rPr lang="ru-RU" sz="2200" dirty="0"/>
              <a:t> </a:t>
            </a:r>
            <a:r>
              <a:rPr lang="ru-RU" sz="2200" dirty="0" err="1"/>
              <a:t>органів</a:t>
            </a:r>
            <a:r>
              <a:rPr lang="ru-RU" sz="2200" dirty="0"/>
              <a:t> </a:t>
            </a:r>
            <a:r>
              <a:rPr lang="ru-RU" sz="2200" b="1" dirty="0"/>
              <a:t>у </a:t>
            </a:r>
            <a:r>
              <a:rPr lang="ru-RU" sz="2200" b="1" dirty="0" err="1"/>
              <a:t>соціальній</a:t>
            </a:r>
            <a:r>
              <a:rPr lang="ru-RU" sz="2200" b="1" dirty="0"/>
              <a:t> </a:t>
            </a:r>
            <a:r>
              <a:rPr lang="ru-RU" sz="2200" b="1" dirty="0" err="1"/>
              <a:t>сфері</a:t>
            </a:r>
            <a:r>
              <a:rPr lang="ru-RU" sz="2200" b="1" dirty="0"/>
              <a:t> </a:t>
            </a:r>
            <a:r>
              <a:rPr lang="ru-RU" sz="2200" dirty="0" err="1"/>
              <a:t>відносять</a:t>
            </a:r>
            <a:r>
              <a:rPr lang="ru-RU" sz="2200" dirty="0"/>
              <a:t> </a:t>
            </a:r>
            <a:r>
              <a:rPr lang="ru-RU" sz="2200" dirty="0" err="1"/>
              <a:t>організацію</a:t>
            </a:r>
            <a:r>
              <a:rPr lang="ru-RU" sz="2200" dirty="0"/>
              <a:t> </a:t>
            </a:r>
            <a:r>
              <a:rPr lang="ru-RU" sz="2200" dirty="0" err="1"/>
              <a:t>допомоги</a:t>
            </a:r>
            <a:r>
              <a:rPr lang="ru-RU" sz="2200" dirty="0"/>
              <a:t> </a:t>
            </a:r>
            <a:r>
              <a:rPr lang="ru-RU" sz="2200" dirty="0" err="1"/>
              <a:t>малозабезпеченим</a:t>
            </a:r>
            <a:r>
              <a:rPr lang="ru-RU" sz="2200" dirty="0"/>
              <a:t>, </a:t>
            </a:r>
            <a:r>
              <a:rPr lang="ru-RU" sz="2200" dirty="0" err="1"/>
              <a:t>інвалідам</a:t>
            </a:r>
            <a:r>
              <a:rPr lang="ru-RU" sz="2200" dirty="0"/>
              <a:t>, </a:t>
            </a:r>
            <a:r>
              <a:rPr lang="ru-RU" sz="2200" dirty="0" err="1"/>
              <a:t>утримання</a:t>
            </a:r>
            <a:r>
              <a:rPr lang="ru-RU" sz="2200" dirty="0"/>
              <a:t> </a:t>
            </a:r>
            <a:r>
              <a:rPr lang="ru-RU" sz="2200" dirty="0" err="1"/>
              <a:t>безкоштовних</a:t>
            </a:r>
            <a:r>
              <a:rPr lang="ru-RU" sz="2200" dirty="0"/>
              <a:t> </a:t>
            </a:r>
            <a:r>
              <a:rPr lang="ru-RU" sz="2200" dirty="0" err="1"/>
              <a:t>їдалень</a:t>
            </a:r>
            <a:r>
              <a:rPr lang="ru-RU" sz="2200" dirty="0"/>
              <a:t>, </a:t>
            </a:r>
            <a:r>
              <a:rPr lang="ru-RU" sz="2200" dirty="0" err="1"/>
              <a:t>домів</a:t>
            </a:r>
            <a:r>
              <a:rPr lang="ru-RU" sz="2200" dirty="0"/>
              <a:t> для </a:t>
            </a:r>
            <a:r>
              <a:rPr lang="ru-RU" sz="2200" dirty="0" err="1"/>
              <a:t>старих</a:t>
            </a:r>
            <a:r>
              <a:rPr lang="ru-RU" sz="2200" dirty="0"/>
              <a:t>, </a:t>
            </a:r>
            <a:r>
              <a:rPr lang="ru-RU" sz="2200" dirty="0" err="1"/>
              <a:t>підтримку</a:t>
            </a:r>
            <a:r>
              <a:rPr lang="ru-RU" sz="2200" dirty="0"/>
              <a:t> </a:t>
            </a:r>
            <a:r>
              <a:rPr lang="ru-RU" sz="2200" dirty="0" err="1"/>
              <a:t>муніципальних</a:t>
            </a:r>
            <a:r>
              <a:rPr lang="ru-RU" sz="2200" dirty="0"/>
              <a:t> </a:t>
            </a:r>
            <a:r>
              <a:rPr lang="ru-RU" sz="2200" dirty="0" err="1"/>
              <a:t>лікарень</a:t>
            </a:r>
            <a:r>
              <a:rPr lang="ru-RU" sz="2200" dirty="0"/>
              <a:t>, </a:t>
            </a:r>
            <a:r>
              <a:rPr lang="ru-RU" sz="2200" dirty="0" err="1"/>
              <a:t>шкіл</a:t>
            </a:r>
            <a:r>
              <a:rPr lang="ru-RU" sz="2200" dirty="0"/>
              <a:t>, </a:t>
            </a:r>
            <a:r>
              <a:rPr lang="ru-RU" sz="2200" dirty="0" err="1"/>
              <a:t>бібліотек</a:t>
            </a:r>
            <a:r>
              <a:rPr lang="ru-RU" sz="2200" dirty="0"/>
              <a:t>, </a:t>
            </a:r>
            <a:r>
              <a:rPr lang="ru-RU" sz="2200" dirty="0" err="1"/>
              <a:t>дитячих</a:t>
            </a:r>
            <a:r>
              <a:rPr lang="ru-RU" sz="2200" dirty="0"/>
              <a:t> </a:t>
            </a:r>
            <a:r>
              <a:rPr lang="ru-RU" sz="2200" dirty="0" err="1"/>
              <a:t>садків</a:t>
            </a:r>
            <a:r>
              <a:rPr lang="ru-RU" sz="2200" dirty="0"/>
              <a:t> </a:t>
            </a:r>
            <a:r>
              <a:rPr lang="ru-RU" sz="2200" dirty="0" err="1"/>
              <a:t>тощо</a:t>
            </a:r>
            <a:r>
              <a:rPr lang="ru-RU" sz="2200" dirty="0"/>
              <a:t>.</a:t>
            </a:r>
          </a:p>
        </p:txBody>
      </p:sp>
    </p:spTree>
    <p:extLst>
      <p:ext uri="{BB962C8B-B14F-4D97-AF65-F5344CB8AC3E}">
        <p14:creationId xmlns:p14="http://schemas.microsoft.com/office/powerpoint/2010/main" val="23831319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A0742B-D9B2-44A3-AE64-D9DF91B978C4}"/>
              </a:ext>
            </a:extLst>
          </p:cNvPr>
          <p:cNvSpPr>
            <a:spLocks noGrp="1"/>
          </p:cNvSpPr>
          <p:nvPr>
            <p:ph type="title"/>
          </p:nvPr>
        </p:nvSpPr>
        <p:spPr>
          <a:xfrm>
            <a:off x="838200" y="85725"/>
            <a:ext cx="10515600" cy="434975"/>
          </a:xfrm>
        </p:spPr>
        <p:txBody>
          <a:bodyPr>
            <a:normAutofit fontScale="90000"/>
          </a:bodyPr>
          <a:lstStyle/>
          <a:p>
            <a:pPr algn="ctr"/>
            <a:r>
              <a:rPr lang="uk-UA" sz="2800" b="1" dirty="0">
                <a:latin typeface="+mn-lt"/>
              </a:rPr>
              <a:t>Місцеві податки та збори в Україні</a:t>
            </a:r>
            <a:endParaRPr lang="ru-RU" sz="2800" b="1" dirty="0">
              <a:latin typeface="+mn-lt"/>
            </a:endParaRPr>
          </a:p>
        </p:txBody>
      </p:sp>
      <p:sp>
        <p:nvSpPr>
          <p:cNvPr id="3" name="Объект 2">
            <a:extLst>
              <a:ext uri="{FF2B5EF4-FFF2-40B4-BE49-F238E27FC236}">
                <a16:creationId xmlns:a16="http://schemas.microsoft.com/office/drawing/2014/main" id="{EEFADB9E-6207-4DBE-BBC2-C3FC6397BB36}"/>
              </a:ext>
            </a:extLst>
          </p:cNvPr>
          <p:cNvSpPr>
            <a:spLocks noGrp="1"/>
          </p:cNvSpPr>
          <p:nvPr>
            <p:ph idx="1"/>
          </p:nvPr>
        </p:nvSpPr>
        <p:spPr>
          <a:xfrm>
            <a:off x="428625" y="520700"/>
            <a:ext cx="11620500" cy="6251575"/>
          </a:xfrm>
        </p:spPr>
        <p:txBody>
          <a:bodyPr>
            <a:noAutofit/>
          </a:bodyPr>
          <a:lstStyle/>
          <a:p>
            <a:pPr marL="0" indent="0">
              <a:spcBef>
                <a:spcPts val="0"/>
              </a:spcBef>
              <a:buNone/>
            </a:pPr>
            <a:r>
              <a:rPr lang="ru-RU" sz="2400" b="1" dirty="0" err="1"/>
              <a:t>Місцевими</a:t>
            </a:r>
            <a:r>
              <a:rPr lang="ru-RU" sz="2400" b="1" dirty="0"/>
              <a:t> </a:t>
            </a:r>
            <a:r>
              <a:rPr lang="ru-RU" sz="2400" b="1" dirty="0" err="1"/>
              <a:t>податками</a:t>
            </a:r>
            <a:r>
              <a:rPr lang="ru-RU" sz="2400" b="1" dirty="0"/>
              <a:t> </a:t>
            </a:r>
            <a:r>
              <a:rPr lang="ru-RU" sz="2400" dirty="0"/>
              <a:t>є: </a:t>
            </a:r>
          </a:p>
          <a:p>
            <a:pPr>
              <a:spcBef>
                <a:spcPts val="0"/>
              </a:spcBef>
            </a:pPr>
            <a:r>
              <a:rPr lang="ru-RU" sz="2400" dirty="0" err="1"/>
              <a:t>податок</a:t>
            </a:r>
            <a:r>
              <a:rPr lang="ru-RU" sz="2400" dirty="0"/>
              <a:t> на </a:t>
            </a:r>
            <a:r>
              <a:rPr lang="ru-RU" sz="2400" dirty="0" err="1"/>
              <a:t>нерухоме</a:t>
            </a:r>
            <a:r>
              <a:rPr lang="ru-RU" sz="2400" dirty="0"/>
              <a:t> </a:t>
            </a:r>
            <a:r>
              <a:rPr lang="ru-RU" sz="2400" dirty="0" err="1"/>
              <a:t>майно</a:t>
            </a:r>
            <a:r>
              <a:rPr lang="ru-RU" sz="2400" dirty="0"/>
              <a:t>, </a:t>
            </a:r>
            <a:r>
              <a:rPr lang="ru-RU" sz="2400" dirty="0" err="1"/>
              <a:t>відмінне</a:t>
            </a:r>
            <a:r>
              <a:rPr lang="ru-RU" sz="2400" dirty="0"/>
              <a:t> </a:t>
            </a:r>
            <a:r>
              <a:rPr lang="ru-RU" sz="2400" dirty="0" err="1"/>
              <a:t>від</a:t>
            </a:r>
            <a:r>
              <a:rPr lang="ru-RU" sz="2400" dirty="0"/>
              <a:t> </a:t>
            </a:r>
            <a:r>
              <a:rPr lang="ru-RU" sz="2400" dirty="0" err="1"/>
              <a:t>земельної</a:t>
            </a:r>
            <a:r>
              <a:rPr lang="ru-RU" sz="2400" dirty="0"/>
              <a:t> </a:t>
            </a:r>
            <a:r>
              <a:rPr lang="ru-RU" sz="2400" dirty="0" err="1"/>
              <a:t>ділянки</a:t>
            </a:r>
            <a:r>
              <a:rPr lang="ru-RU" sz="2400" dirty="0"/>
              <a:t>; </a:t>
            </a:r>
          </a:p>
          <a:p>
            <a:pPr>
              <a:spcBef>
                <a:spcPts val="0"/>
              </a:spcBef>
            </a:pPr>
            <a:r>
              <a:rPr lang="ru-RU" sz="2400" dirty="0" err="1"/>
              <a:t>єдиний</a:t>
            </a:r>
            <a:r>
              <a:rPr lang="ru-RU" sz="2400" dirty="0"/>
              <a:t> </a:t>
            </a:r>
            <a:r>
              <a:rPr lang="ru-RU" sz="2400" dirty="0" err="1"/>
              <a:t>податок</a:t>
            </a:r>
            <a:r>
              <a:rPr lang="ru-RU" sz="2400" dirty="0"/>
              <a:t>.</a:t>
            </a:r>
          </a:p>
          <a:p>
            <a:pPr marL="0" indent="0">
              <a:spcBef>
                <a:spcPts val="0"/>
              </a:spcBef>
              <a:buNone/>
            </a:pPr>
            <a:endParaRPr lang="ru-RU" sz="2400" dirty="0"/>
          </a:p>
          <a:p>
            <a:pPr marL="0" indent="0">
              <a:spcBef>
                <a:spcPts val="0"/>
              </a:spcBef>
              <a:buNone/>
            </a:pPr>
            <a:r>
              <a:rPr lang="ru-RU" sz="2400" dirty="0"/>
              <a:t>До </a:t>
            </a:r>
            <a:r>
              <a:rPr lang="ru-RU" sz="2400" dirty="0" err="1"/>
              <a:t>основних</a:t>
            </a:r>
            <a:r>
              <a:rPr lang="ru-RU" sz="2400" dirty="0"/>
              <a:t> </a:t>
            </a:r>
            <a:r>
              <a:rPr lang="ru-RU" sz="2400" b="1" dirty="0" err="1"/>
              <a:t>місцевих</a:t>
            </a:r>
            <a:r>
              <a:rPr lang="ru-RU" sz="2400" b="1" dirty="0"/>
              <a:t> </a:t>
            </a:r>
            <a:r>
              <a:rPr lang="ru-RU" sz="2400" b="1" dirty="0" err="1"/>
              <a:t>зборів</a:t>
            </a:r>
            <a:r>
              <a:rPr lang="ru-RU" sz="2400" b="1" dirty="0"/>
              <a:t> </a:t>
            </a:r>
            <a:r>
              <a:rPr lang="ru-RU" sz="2400" dirty="0"/>
              <a:t>належать:</a:t>
            </a:r>
          </a:p>
          <a:p>
            <a:pPr>
              <a:spcBef>
                <a:spcPts val="0"/>
              </a:spcBef>
            </a:pPr>
            <a:r>
              <a:rPr lang="ru-RU" sz="2400" dirty="0" err="1"/>
              <a:t>збір</a:t>
            </a:r>
            <a:r>
              <a:rPr lang="ru-RU" sz="2400" dirty="0"/>
              <a:t> за </a:t>
            </a:r>
            <a:r>
              <a:rPr lang="ru-RU" sz="2400" dirty="0" err="1"/>
              <a:t>провадження</a:t>
            </a:r>
            <a:r>
              <a:rPr lang="ru-RU" sz="2400" dirty="0"/>
              <a:t> </a:t>
            </a:r>
            <a:r>
              <a:rPr lang="ru-RU" sz="2400" dirty="0" err="1"/>
              <a:t>деяких</a:t>
            </a:r>
            <a:r>
              <a:rPr lang="ru-RU" sz="2400" dirty="0"/>
              <a:t> </a:t>
            </a:r>
            <a:r>
              <a:rPr lang="ru-RU" sz="2400" dirty="0" err="1"/>
              <a:t>видів</a:t>
            </a:r>
            <a:r>
              <a:rPr lang="ru-RU" sz="2400" dirty="0"/>
              <a:t> </a:t>
            </a:r>
            <a:r>
              <a:rPr lang="ru-RU" sz="2400" dirty="0" err="1"/>
              <a:t>підприємницької</a:t>
            </a:r>
            <a:r>
              <a:rPr lang="ru-RU" sz="2400" dirty="0"/>
              <a:t> </a:t>
            </a:r>
            <a:r>
              <a:rPr lang="ru-RU" sz="2400" dirty="0" err="1"/>
              <a:t>діяльності</a:t>
            </a:r>
            <a:r>
              <a:rPr lang="ru-RU" sz="2400" dirty="0"/>
              <a:t>; </a:t>
            </a:r>
          </a:p>
          <a:p>
            <a:pPr>
              <a:spcBef>
                <a:spcPts val="0"/>
              </a:spcBef>
            </a:pPr>
            <a:r>
              <a:rPr lang="ru-RU" sz="2400" dirty="0" err="1"/>
              <a:t>збір</a:t>
            </a:r>
            <a:r>
              <a:rPr lang="ru-RU" sz="2400" dirty="0"/>
              <a:t> за </a:t>
            </a:r>
            <a:r>
              <a:rPr lang="ru-RU" sz="2400" dirty="0" err="1"/>
              <a:t>місця</a:t>
            </a:r>
            <a:r>
              <a:rPr lang="ru-RU" sz="2400" dirty="0"/>
              <a:t> для </a:t>
            </a:r>
            <a:r>
              <a:rPr lang="ru-RU" sz="2400" dirty="0" err="1"/>
              <a:t>паркування</a:t>
            </a:r>
            <a:r>
              <a:rPr lang="ru-RU" sz="2400" dirty="0"/>
              <a:t> </a:t>
            </a:r>
            <a:r>
              <a:rPr lang="ru-RU" sz="2400" dirty="0" err="1"/>
              <a:t>транспортних</a:t>
            </a:r>
            <a:r>
              <a:rPr lang="ru-RU" sz="2400" dirty="0"/>
              <a:t> </a:t>
            </a:r>
            <a:r>
              <a:rPr lang="ru-RU" sz="2400" dirty="0" err="1"/>
              <a:t>засобів</a:t>
            </a:r>
            <a:r>
              <a:rPr lang="ru-RU" sz="2400" dirty="0"/>
              <a:t>; </a:t>
            </a:r>
          </a:p>
          <a:p>
            <a:pPr>
              <a:spcBef>
                <a:spcPts val="0"/>
              </a:spcBef>
            </a:pPr>
            <a:r>
              <a:rPr lang="ru-RU" sz="2400" dirty="0" err="1"/>
              <a:t>туристичний</a:t>
            </a:r>
            <a:r>
              <a:rPr lang="ru-RU" sz="2400" dirty="0"/>
              <a:t> </a:t>
            </a:r>
            <a:r>
              <a:rPr lang="ru-RU" sz="2400" dirty="0" err="1"/>
              <a:t>збір</a:t>
            </a:r>
            <a:r>
              <a:rPr lang="ru-RU" sz="2400" dirty="0"/>
              <a:t>.</a:t>
            </a:r>
          </a:p>
          <a:p>
            <a:pPr marL="0" indent="0">
              <a:spcBef>
                <a:spcPts val="0"/>
              </a:spcBef>
              <a:buNone/>
            </a:pPr>
            <a:endParaRPr lang="ru-RU" sz="2400" b="1" dirty="0"/>
          </a:p>
          <a:p>
            <a:pPr marL="0" indent="0">
              <a:spcBef>
                <a:spcPts val="0"/>
              </a:spcBef>
              <a:buNone/>
            </a:pPr>
            <a:r>
              <a:rPr lang="ru-RU" sz="2400" b="1" dirty="0" err="1"/>
              <a:t>Державні</a:t>
            </a:r>
            <a:r>
              <a:rPr lang="ru-RU" sz="2400" b="1" dirty="0"/>
              <a:t> </a:t>
            </a:r>
            <a:r>
              <a:rPr lang="ru-RU" sz="2400" b="1" dirty="0" err="1"/>
              <a:t>податки</a:t>
            </a:r>
            <a:r>
              <a:rPr lang="ru-RU" sz="2400" b="1" dirty="0"/>
              <a:t> та </a:t>
            </a:r>
            <a:r>
              <a:rPr lang="ru-RU" sz="2400" b="1" dirty="0" err="1"/>
              <a:t>збори</a:t>
            </a:r>
            <a:r>
              <a:rPr lang="ru-RU" sz="2400" b="1" dirty="0"/>
              <a:t>, </a:t>
            </a:r>
            <a:r>
              <a:rPr lang="ru-RU" sz="2400" b="1" dirty="0" err="1"/>
              <a:t>закріплені</a:t>
            </a:r>
            <a:r>
              <a:rPr lang="ru-RU" sz="2400" b="1" dirty="0"/>
              <a:t> за </a:t>
            </a:r>
            <a:r>
              <a:rPr lang="ru-RU" sz="2400" b="1" dirty="0" err="1"/>
              <a:t>місцевими</a:t>
            </a:r>
            <a:r>
              <a:rPr lang="ru-RU" sz="2400" b="1" dirty="0"/>
              <a:t> бюджетами</a:t>
            </a:r>
            <a:r>
              <a:rPr lang="ru-RU" sz="2400" dirty="0"/>
              <a:t>: • </a:t>
            </a:r>
            <a:r>
              <a:rPr lang="ru-RU" sz="2400" dirty="0" err="1"/>
              <a:t>податок</a:t>
            </a:r>
            <a:r>
              <a:rPr lang="ru-RU" sz="2400" dirty="0"/>
              <a:t> на доходи </a:t>
            </a:r>
            <a:r>
              <a:rPr lang="ru-RU" sz="2400" dirty="0" err="1"/>
              <a:t>фізичних</a:t>
            </a:r>
            <a:r>
              <a:rPr lang="ru-RU" sz="2400" dirty="0"/>
              <a:t> </a:t>
            </a:r>
            <a:r>
              <a:rPr lang="ru-RU" sz="2400" dirty="0" err="1"/>
              <a:t>осіб</a:t>
            </a:r>
            <a:r>
              <a:rPr lang="ru-RU" sz="2400" dirty="0"/>
              <a:t>; • 50 % </a:t>
            </a:r>
            <a:r>
              <a:rPr lang="ru-RU" sz="2400" dirty="0" err="1"/>
              <a:t>збору</a:t>
            </a:r>
            <a:r>
              <a:rPr lang="ru-RU" sz="2400" dirty="0"/>
              <a:t> за </a:t>
            </a:r>
            <a:r>
              <a:rPr lang="ru-RU" sz="2400" dirty="0" err="1"/>
              <a:t>спецвикористання</a:t>
            </a:r>
            <a:r>
              <a:rPr lang="ru-RU" sz="2400" dirty="0"/>
              <a:t> </a:t>
            </a:r>
            <a:r>
              <a:rPr lang="ru-RU" sz="2400" dirty="0" err="1"/>
              <a:t>лісових</a:t>
            </a:r>
            <a:r>
              <a:rPr lang="ru-RU" sz="2400" dirty="0"/>
              <a:t> </a:t>
            </a:r>
            <a:r>
              <a:rPr lang="ru-RU" sz="2400" dirty="0" err="1"/>
              <a:t>ресурсів</a:t>
            </a:r>
            <a:r>
              <a:rPr lang="ru-RU" sz="2400" dirty="0"/>
              <a:t>; • 50 % </a:t>
            </a:r>
            <a:r>
              <a:rPr lang="ru-RU" sz="2400" dirty="0" err="1"/>
              <a:t>збору</a:t>
            </a:r>
            <a:r>
              <a:rPr lang="ru-RU" sz="2400" dirty="0"/>
              <a:t> за </a:t>
            </a:r>
            <a:r>
              <a:rPr lang="ru-RU" sz="2400" dirty="0" err="1"/>
              <a:t>спецвикористання</a:t>
            </a:r>
            <a:r>
              <a:rPr lang="ru-RU" sz="2400" dirty="0"/>
              <a:t> води (</a:t>
            </a:r>
            <a:r>
              <a:rPr lang="ru-RU" sz="2400" dirty="0" err="1"/>
              <a:t>крім</a:t>
            </a:r>
            <a:r>
              <a:rPr lang="ru-RU" sz="2400" dirty="0"/>
              <a:t> </a:t>
            </a:r>
            <a:r>
              <a:rPr lang="ru-RU" sz="2400" dirty="0" err="1"/>
              <a:t>збору</a:t>
            </a:r>
            <a:r>
              <a:rPr lang="ru-RU" sz="2400" dirty="0"/>
              <a:t> за </a:t>
            </a:r>
            <a:r>
              <a:rPr lang="ru-RU" sz="2400" dirty="0" err="1"/>
              <a:t>спецвикористання</a:t>
            </a:r>
            <a:r>
              <a:rPr lang="ru-RU" sz="2400" dirty="0"/>
              <a:t> води </a:t>
            </a:r>
            <a:r>
              <a:rPr lang="ru-RU" sz="2400" dirty="0" err="1"/>
              <a:t>водних</a:t>
            </a:r>
            <a:r>
              <a:rPr lang="ru-RU" sz="2400" dirty="0"/>
              <a:t> </a:t>
            </a:r>
            <a:r>
              <a:rPr lang="ru-RU" sz="2400" dirty="0" err="1"/>
              <a:t>об’єктів</a:t>
            </a:r>
            <a:r>
              <a:rPr lang="ru-RU" sz="2400" dirty="0"/>
              <a:t> </a:t>
            </a:r>
            <a:r>
              <a:rPr lang="ru-RU" sz="2400" dirty="0" err="1"/>
              <a:t>місцевого</a:t>
            </a:r>
            <a:r>
              <a:rPr lang="ru-RU" sz="2400" dirty="0"/>
              <a:t> </a:t>
            </a:r>
            <a:r>
              <a:rPr lang="ru-RU" sz="2400" dirty="0" err="1"/>
              <a:t>значення</a:t>
            </a:r>
            <a:r>
              <a:rPr lang="ru-RU" sz="2400" dirty="0"/>
              <a:t>); • 50 % плати за </a:t>
            </a:r>
            <a:r>
              <a:rPr lang="ru-RU" sz="2400" dirty="0" err="1"/>
              <a:t>користування</a:t>
            </a:r>
            <a:r>
              <a:rPr lang="ru-RU" sz="2400" dirty="0"/>
              <a:t> </a:t>
            </a:r>
            <a:r>
              <a:rPr lang="ru-RU" sz="2400" dirty="0" err="1"/>
              <a:t>надрами</a:t>
            </a:r>
            <a:r>
              <a:rPr lang="ru-RU" sz="2400" dirty="0"/>
              <a:t> для </a:t>
            </a:r>
            <a:r>
              <a:rPr lang="ru-RU" sz="2400" dirty="0" err="1"/>
              <a:t>видобування</a:t>
            </a:r>
            <a:r>
              <a:rPr lang="ru-RU" sz="2400" dirty="0"/>
              <a:t> </a:t>
            </a:r>
            <a:r>
              <a:rPr lang="ru-RU" sz="2400" dirty="0" err="1"/>
              <a:t>корисних</a:t>
            </a:r>
            <a:r>
              <a:rPr lang="ru-RU" sz="2400" dirty="0"/>
              <a:t> </a:t>
            </a:r>
            <a:r>
              <a:rPr lang="ru-RU" sz="2400" dirty="0" err="1"/>
              <a:t>копалин</a:t>
            </a:r>
            <a:r>
              <a:rPr lang="ru-RU" sz="2400" dirty="0"/>
              <a:t> </a:t>
            </a:r>
            <a:r>
              <a:rPr lang="ru-RU" sz="2400" dirty="0" err="1"/>
              <a:t>загальнодержавного</a:t>
            </a:r>
            <a:r>
              <a:rPr lang="ru-RU" sz="2400" dirty="0"/>
              <a:t> </a:t>
            </a:r>
            <a:r>
              <a:rPr lang="ru-RU" sz="2400" dirty="0" err="1"/>
              <a:t>значення</a:t>
            </a:r>
            <a:r>
              <a:rPr lang="ru-RU" sz="2400" dirty="0"/>
              <a:t> (</a:t>
            </a:r>
            <a:r>
              <a:rPr lang="ru-RU" sz="2400" dirty="0" err="1"/>
              <a:t>крім</a:t>
            </a:r>
            <a:r>
              <a:rPr lang="ru-RU" sz="2400" dirty="0"/>
              <a:t> плати за </a:t>
            </a:r>
            <a:r>
              <a:rPr lang="ru-RU" sz="2400" dirty="0" err="1"/>
              <a:t>користування</a:t>
            </a:r>
            <a:r>
              <a:rPr lang="ru-RU" sz="2400" dirty="0"/>
              <a:t> </a:t>
            </a:r>
            <a:r>
              <a:rPr lang="ru-RU" sz="2400" dirty="0" err="1"/>
              <a:t>надрами</a:t>
            </a:r>
            <a:r>
              <a:rPr lang="ru-RU" sz="2400" dirty="0"/>
              <a:t> для </a:t>
            </a:r>
            <a:r>
              <a:rPr lang="ru-RU" sz="2400" dirty="0" err="1"/>
              <a:t>видобування</a:t>
            </a:r>
            <a:r>
              <a:rPr lang="ru-RU" sz="2400" dirty="0"/>
              <a:t> </a:t>
            </a:r>
            <a:r>
              <a:rPr lang="ru-RU" sz="2400" dirty="0" err="1"/>
              <a:t>нафти</a:t>
            </a:r>
            <a:r>
              <a:rPr lang="ru-RU" sz="2400" dirty="0"/>
              <a:t>, природного газу та газового конденсату); • плата за </a:t>
            </a:r>
            <a:r>
              <a:rPr lang="ru-RU" sz="2400" dirty="0" err="1"/>
              <a:t>використання</a:t>
            </a:r>
            <a:r>
              <a:rPr lang="ru-RU" sz="2400" dirty="0"/>
              <a:t> </a:t>
            </a:r>
            <a:r>
              <a:rPr lang="ru-RU" sz="2400" dirty="0" err="1"/>
              <a:t>інших</a:t>
            </a:r>
            <a:r>
              <a:rPr lang="ru-RU" sz="2400" dirty="0"/>
              <a:t> </a:t>
            </a:r>
            <a:r>
              <a:rPr lang="ru-RU" sz="2400" dirty="0" err="1"/>
              <a:t>природних</a:t>
            </a:r>
            <a:r>
              <a:rPr lang="ru-RU" sz="2400" dirty="0"/>
              <a:t> </a:t>
            </a:r>
            <a:r>
              <a:rPr lang="ru-RU" sz="2400" dirty="0" err="1"/>
              <a:t>ресурсів</a:t>
            </a:r>
            <a:r>
              <a:rPr lang="ru-RU" sz="2400" dirty="0"/>
              <a:t>; • </a:t>
            </a:r>
            <a:r>
              <a:rPr lang="ru-RU" sz="2400" dirty="0" err="1"/>
              <a:t>збір</a:t>
            </a:r>
            <a:r>
              <a:rPr lang="ru-RU" sz="2400" dirty="0"/>
              <a:t> за </a:t>
            </a:r>
            <a:r>
              <a:rPr lang="ru-RU" sz="2400" dirty="0" err="1"/>
              <a:t>проведення</a:t>
            </a:r>
            <a:r>
              <a:rPr lang="ru-RU" sz="2400" dirty="0"/>
              <a:t> </a:t>
            </a:r>
            <a:r>
              <a:rPr lang="ru-RU" sz="2400" dirty="0" err="1"/>
              <a:t>держреєстрації</a:t>
            </a:r>
            <a:r>
              <a:rPr lang="ru-RU" sz="2400" dirty="0"/>
              <a:t> </a:t>
            </a:r>
            <a:r>
              <a:rPr lang="ru-RU" sz="2400" dirty="0" err="1"/>
              <a:t>юридичних</a:t>
            </a:r>
            <a:r>
              <a:rPr lang="ru-RU" sz="2400" dirty="0"/>
              <a:t> </a:t>
            </a:r>
            <a:r>
              <a:rPr lang="ru-RU" sz="2400" dirty="0" err="1"/>
              <a:t>осіб</a:t>
            </a:r>
            <a:r>
              <a:rPr lang="ru-RU" sz="2400" dirty="0"/>
              <a:t> та </a:t>
            </a:r>
            <a:r>
              <a:rPr lang="ru-RU" sz="2400" dirty="0" err="1"/>
              <a:t>фізичних</a:t>
            </a:r>
            <a:r>
              <a:rPr lang="ru-RU" sz="2400" dirty="0"/>
              <a:t> </a:t>
            </a:r>
            <a:r>
              <a:rPr lang="ru-RU" sz="2400" dirty="0" err="1"/>
              <a:t>осіб</a:t>
            </a:r>
            <a:r>
              <a:rPr lang="ru-RU" sz="2400" dirty="0"/>
              <a:t> – </a:t>
            </a:r>
            <a:r>
              <a:rPr lang="ru-RU" sz="2400" dirty="0" err="1"/>
              <a:t>підприємців</a:t>
            </a:r>
            <a:r>
              <a:rPr lang="ru-RU" sz="2400" dirty="0"/>
              <a:t>, </a:t>
            </a:r>
            <a:r>
              <a:rPr lang="ru-RU" sz="2400" dirty="0" err="1"/>
              <a:t>що</a:t>
            </a:r>
            <a:r>
              <a:rPr lang="ru-RU" sz="2400" dirty="0"/>
              <a:t> проводиться </a:t>
            </a:r>
            <a:r>
              <a:rPr lang="ru-RU" sz="2400" dirty="0" err="1"/>
              <a:t>виконавчими</a:t>
            </a:r>
            <a:r>
              <a:rPr lang="ru-RU" sz="2400" dirty="0"/>
              <a:t> органами </a:t>
            </a:r>
            <a:r>
              <a:rPr lang="ru-RU" sz="2400" dirty="0" err="1"/>
              <a:t>місцевих</a:t>
            </a:r>
            <a:r>
              <a:rPr lang="ru-RU" sz="2400" dirty="0"/>
              <a:t> рад; • </a:t>
            </a:r>
            <a:r>
              <a:rPr lang="ru-RU" sz="2400" dirty="0" err="1"/>
              <a:t>державне</a:t>
            </a:r>
            <a:r>
              <a:rPr lang="ru-RU" sz="2400" dirty="0"/>
              <a:t> </a:t>
            </a:r>
            <a:r>
              <a:rPr lang="ru-RU" sz="2400" dirty="0" err="1"/>
              <a:t>мито</a:t>
            </a:r>
            <a:r>
              <a:rPr lang="ru-RU" sz="2400" dirty="0"/>
              <a:t> в </a:t>
            </a:r>
            <a:r>
              <a:rPr lang="ru-RU" sz="2400" dirty="0" err="1"/>
              <a:t>частині</a:t>
            </a:r>
            <a:r>
              <a:rPr lang="ru-RU" sz="2400" dirty="0"/>
              <a:t>, </a:t>
            </a:r>
            <a:r>
              <a:rPr lang="ru-RU" sz="2400" dirty="0" err="1"/>
              <a:t>що</a:t>
            </a:r>
            <a:r>
              <a:rPr lang="ru-RU" sz="2400" dirty="0"/>
              <a:t> </a:t>
            </a:r>
            <a:r>
              <a:rPr lang="ru-RU" sz="2400" dirty="0" err="1"/>
              <a:t>належить</a:t>
            </a:r>
            <a:r>
              <a:rPr lang="ru-RU" sz="2400" dirty="0"/>
              <a:t> </a:t>
            </a:r>
            <a:r>
              <a:rPr lang="ru-RU" sz="2400" dirty="0" err="1"/>
              <a:t>відповідним</a:t>
            </a:r>
            <a:r>
              <a:rPr lang="ru-RU" sz="2400" dirty="0"/>
              <a:t> бюджетам.</a:t>
            </a:r>
          </a:p>
        </p:txBody>
      </p:sp>
    </p:spTree>
    <p:extLst>
      <p:ext uri="{BB962C8B-B14F-4D97-AF65-F5344CB8AC3E}">
        <p14:creationId xmlns:p14="http://schemas.microsoft.com/office/powerpoint/2010/main" val="24551897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4DDA0F0-9327-450C-8E0D-77CF5D4D5B43}"/>
              </a:ext>
            </a:extLst>
          </p:cNvPr>
          <p:cNvSpPr>
            <a:spLocks noGrp="1"/>
          </p:cNvSpPr>
          <p:nvPr>
            <p:ph idx="1"/>
          </p:nvPr>
        </p:nvSpPr>
        <p:spPr/>
        <p:txBody>
          <a:bodyPr/>
          <a:lstStyle/>
          <a:p>
            <a:pPr marL="0" indent="0">
              <a:buNone/>
            </a:pPr>
            <a:r>
              <a:rPr lang="ru-RU" sz="2200" u="none" strike="noStrike" dirty="0">
                <a:solidFill>
                  <a:srgbClr val="0563C1"/>
                </a:solidFill>
                <a:effectLst/>
                <a:ea typeface="Calibri" panose="020F0502020204030204" pitchFamily="34" charset="0"/>
                <a:cs typeface="Times New Roman" panose="02020603050405020304" pitchFamily="18" charset="0"/>
                <a:hlinkClick r:id="rId2"/>
              </a:rPr>
              <a:t>https://zakon.rada.gov.ua/laws/show/1016-2021-%D0%BF#Text</a:t>
            </a:r>
            <a:endParaRPr lang="ru-RU" sz="2200" dirty="0">
              <a:effectLst/>
              <a:ea typeface="Calibri" panose="020F0502020204030204" pitchFamily="34" charset="0"/>
              <a:cs typeface="Times New Roman" panose="02020603050405020304" pitchFamily="18" charset="0"/>
            </a:endParaRPr>
          </a:p>
          <a:p>
            <a:pPr marL="0" indent="0" algn="ctr">
              <a:buNone/>
            </a:pPr>
            <a:r>
              <a:rPr lang="ru-RU" sz="2200" b="1" dirty="0">
                <a:effectLst/>
                <a:ea typeface="Times New Roman" panose="02020603050405020304" pitchFamily="18" charset="0"/>
              </a:rPr>
              <a:t>КАБІНЕТ МІНІСТРІВ УКРАЇНИ</a:t>
            </a:r>
            <a:br>
              <a:rPr lang="ru-RU" sz="2200" dirty="0">
                <a:effectLst/>
                <a:ea typeface="Times New Roman" panose="02020603050405020304" pitchFamily="18" charset="0"/>
              </a:rPr>
            </a:br>
            <a:r>
              <a:rPr lang="ru-RU" sz="2200" b="1" dirty="0">
                <a:effectLst/>
                <a:ea typeface="Times New Roman" panose="02020603050405020304" pitchFamily="18" charset="0"/>
              </a:rPr>
              <a:t>ПОСТАНОВА</a:t>
            </a:r>
          </a:p>
          <a:p>
            <a:pPr marL="0" indent="0" algn="ctr">
              <a:buNone/>
            </a:pPr>
            <a:r>
              <a:rPr lang="ru-RU" sz="2200" b="1" dirty="0" err="1">
                <a:effectLst/>
                <a:ea typeface="Times New Roman" panose="02020603050405020304" pitchFamily="18" charset="0"/>
              </a:rPr>
              <a:t>від</a:t>
            </a:r>
            <a:r>
              <a:rPr lang="ru-RU" sz="2200" b="1" dirty="0">
                <a:effectLst/>
                <a:ea typeface="Times New Roman" panose="02020603050405020304" pitchFamily="18" charset="0"/>
              </a:rPr>
              <a:t> 29 вересня 2021 р. № 1016</a:t>
            </a:r>
            <a:br>
              <a:rPr lang="ru-RU" sz="2200" dirty="0">
                <a:effectLst/>
                <a:ea typeface="Times New Roman" panose="02020603050405020304" pitchFamily="18" charset="0"/>
              </a:rPr>
            </a:br>
            <a:r>
              <a:rPr lang="ru-RU" sz="2200" b="1" dirty="0" err="1">
                <a:effectLst/>
                <a:ea typeface="Times New Roman" panose="02020603050405020304" pitchFamily="18" charset="0"/>
              </a:rPr>
              <a:t>Київ</a:t>
            </a:r>
            <a:endParaRPr lang="ru-RU" sz="2200" b="1" dirty="0">
              <a:ea typeface="Times New Roman" panose="02020603050405020304" pitchFamily="18" charset="0"/>
            </a:endParaRPr>
          </a:p>
          <a:p>
            <a:pPr marL="0" indent="0">
              <a:buNone/>
            </a:pPr>
            <a:r>
              <a:rPr lang="ru-RU" sz="2200" b="1" dirty="0">
                <a:solidFill>
                  <a:srgbClr val="333333"/>
                </a:solidFill>
                <a:effectLst/>
                <a:ea typeface="Times New Roman" panose="02020603050405020304" pitchFamily="18" charset="0"/>
                <a:cs typeface="Times New Roman" panose="02020603050405020304" pitchFamily="18" charset="0"/>
              </a:rPr>
              <a:t>Про </a:t>
            </a:r>
            <a:r>
              <a:rPr lang="ru-RU" sz="2200" b="1" dirty="0" err="1">
                <a:solidFill>
                  <a:srgbClr val="333333"/>
                </a:solidFill>
                <a:effectLst/>
                <a:ea typeface="Times New Roman" panose="02020603050405020304" pitchFamily="18" charset="0"/>
                <a:cs typeface="Times New Roman" panose="02020603050405020304" pitchFamily="18" charset="0"/>
              </a:rPr>
              <a:t>внесення</a:t>
            </a:r>
            <a:r>
              <a:rPr lang="ru-RU" sz="2200" b="1" dirty="0">
                <a:solidFill>
                  <a:srgbClr val="333333"/>
                </a:solidFill>
                <a:effectLst/>
                <a:ea typeface="Times New Roman" panose="02020603050405020304" pitchFamily="18" charset="0"/>
                <a:cs typeface="Times New Roman" panose="02020603050405020304" pitchFamily="18" charset="0"/>
              </a:rPr>
              <a:t> </a:t>
            </a:r>
            <a:r>
              <a:rPr lang="ru-RU" sz="2200" b="1" dirty="0" err="1">
                <a:solidFill>
                  <a:srgbClr val="333333"/>
                </a:solidFill>
                <a:effectLst/>
                <a:ea typeface="Times New Roman" panose="02020603050405020304" pitchFamily="18" charset="0"/>
                <a:cs typeface="Times New Roman" panose="02020603050405020304" pitchFamily="18" charset="0"/>
              </a:rPr>
              <a:t>змін</a:t>
            </a:r>
            <a:r>
              <a:rPr lang="ru-RU" sz="2200" b="1" dirty="0">
                <a:solidFill>
                  <a:srgbClr val="333333"/>
                </a:solidFill>
                <a:effectLst/>
                <a:ea typeface="Times New Roman" panose="02020603050405020304" pitchFamily="18" charset="0"/>
                <a:cs typeface="Times New Roman" panose="02020603050405020304" pitchFamily="18" charset="0"/>
              </a:rPr>
              <a:t> до Порядку </a:t>
            </a:r>
            <a:r>
              <a:rPr lang="ru-RU" sz="2200" b="1" dirty="0" err="1">
                <a:solidFill>
                  <a:srgbClr val="333333"/>
                </a:solidFill>
                <a:effectLst/>
                <a:ea typeface="Times New Roman" panose="02020603050405020304" pitchFamily="18" charset="0"/>
                <a:cs typeface="Times New Roman" panose="02020603050405020304" pitchFamily="18" charset="0"/>
              </a:rPr>
              <a:t>зарахування</a:t>
            </a:r>
            <a:r>
              <a:rPr lang="ru-RU" sz="2200" b="1" dirty="0">
                <a:solidFill>
                  <a:srgbClr val="333333"/>
                </a:solidFill>
                <a:effectLst/>
                <a:ea typeface="Times New Roman" panose="02020603050405020304" pitchFamily="18" charset="0"/>
                <a:cs typeface="Times New Roman" panose="02020603050405020304" pitchFamily="18" charset="0"/>
              </a:rPr>
              <a:t> </a:t>
            </a:r>
            <a:r>
              <a:rPr lang="ru-RU" sz="2200" b="1" dirty="0" err="1">
                <a:solidFill>
                  <a:srgbClr val="333333"/>
                </a:solidFill>
                <a:effectLst/>
                <a:ea typeface="Times New Roman" panose="02020603050405020304" pitchFamily="18" charset="0"/>
                <a:cs typeface="Times New Roman" panose="02020603050405020304" pitchFamily="18" charset="0"/>
              </a:rPr>
              <a:t>частини</a:t>
            </a:r>
            <a:r>
              <a:rPr lang="ru-RU" sz="2200" b="1" dirty="0">
                <a:solidFill>
                  <a:srgbClr val="333333"/>
                </a:solidFill>
                <a:effectLst/>
                <a:ea typeface="Times New Roman" panose="02020603050405020304" pitchFamily="18" charset="0"/>
                <a:cs typeface="Times New Roman" panose="02020603050405020304" pitchFamily="18" charset="0"/>
              </a:rPr>
              <a:t> акцизного </a:t>
            </a:r>
            <a:r>
              <a:rPr lang="ru-RU" sz="2200" b="1" dirty="0" err="1">
                <a:solidFill>
                  <a:srgbClr val="333333"/>
                </a:solidFill>
                <a:effectLst/>
                <a:ea typeface="Times New Roman" panose="02020603050405020304" pitchFamily="18" charset="0"/>
                <a:cs typeface="Times New Roman" panose="02020603050405020304" pitchFamily="18" charset="0"/>
              </a:rPr>
              <a:t>податку</a:t>
            </a:r>
            <a:r>
              <a:rPr lang="ru-RU" sz="2200" b="1" dirty="0">
                <a:solidFill>
                  <a:srgbClr val="333333"/>
                </a:solidFill>
                <a:effectLst/>
                <a:ea typeface="Times New Roman" panose="02020603050405020304" pitchFamily="18" charset="0"/>
                <a:cs typeface="Times New Roman" panose="02020603050405020304" pitchFamily="18" charset="0"/>
              </a:rPr>
              <a:t> з </a:t>
            </a:r>
            <a:r>
              <a:rPr lang="ru-RU" sz="2200" b="1" dirty="0" err="1">
                <a:solidFill>
                  <a:srgbClr val="333333"/>
                </a:solidFill>
                <a:effectLst/>
                <a:ea typeface="Times New Roman" panose="02020603050405020304" pitchFamily="18" charset="0"/>
                <a:cs typeface="Times New Roman" panose="02020603050405020304" pitchFamily="18" charset="0"/>
              </a:rPr>
              <a:t>виробленого</a:t>
            </a:r>
            <a:r>
              <a:rPr lang="ru-RU" sz="2200" b="1" dirty="0">
                <a:solidFill>
                  <a:srgbClr val="333333"/>
                </a:solidFill>
                <a:effectLst/>
                <a:ea typeface="Times New Roman" panose="02020603050405020304" pitchFamily="18" charset="0"/>
                <a:cs typeface="Times New Roman" panose="02020603050405020304" pitchFamily="18" charset="0"/>
              </a:rPr>
              <a:t> в </a:t>
            </a:r>
            <a:r>
              <a:rPr lang="ru-RU" sz="2200" b="1" dirty="0" err="1">
                <a:solidFill>
                  <a:srgbClr val="333333"/>
                </a:solidFill>
                <a:effectLst/>
                <a:ea typeface="Times New Roman" panose="02020603050405020304" pitchFamily="18" charset="0"/>
                <a:cs typeface="Times New Roman" panose="02020603050405020304" pitchFamily="18" charset="0"/>
              </a:rPr>
              <a:t>Україні</a:t>
            </a:r>
            <a:r>
              <a:rPr lang="ru-RU" sz="2200" b="1" dirty="0">
                <a:solidFill>
                  <a:srgbClr val="333333"/>
                </a:solidFill>
                <a:effectLst/>
                <a:ea typeface="Times New Roman" panose="02020603050405020304" pitchFamily="18" charset="0"/>
                <a:cs typeface="Times New Roman" panose="02020603050405020304" pitchFamily="18" charset="0"/>
              </a:rPr>
              <a:t> та </a:t>
            </a:r>
            <a:r>
              <a:rPr lang="ru-RU" sz="2200" b="1" dirty="0" err="1">
                <a:solidFill>
                  <a:srgbClr val="333333"/>
                </a:solidFill>
                <a:effectLst/>
                <a:ea typeface="Times New Roman" panose="02020603050405020304" pitchFamily="18" charset="0"/>
                <a:cs typeface="Times New Roman" panose="02020603050405020304" pitchFamily="18" charset="0"/>
              </a:rPr>
              <a:t>ввезеного</a:t>
            </a:r>
            <a:r>
              <a:rPr lang="ru-RU" sz="2200" b="1" dirty="0">
                <a:solidFill>
                  <a:srgbClr val="333333"/>
                </a:solidFill>
                <a:effectLst/>
                <a:ea typeface="Times New Roman" panose="02020603050405020304" pitchFamily="18" charset="0"/>
                <a:cs typeface="Times New Roman" panose="02020603050405020304" pitchFamily="18" charset="0"/>
              </a:rPr>
              <a:t> на </a:t>
            </a:r>
            <a:r>
              <a:rPr lang="ru-RU" sz="2200" b="1" dirty="0" err="1">
                <a:solidFill>
                  <a:srgbClr val="333333"/>
                </a:solidFill>
                <a:effectLst/>
                <a:ea typeface="Times New Roman" panose="02020603050405020304" pitchFamily="18" charset="0"/>
                <a:cs typeface="Times New Roman" panose="02020603050405020304" pitchFamily="18" charset="0"/>
              </a:rPr>
              <a:t>митну</a:t>
            </a:r>
            <a:r>
              <a:rPr lang="ru-RU" sz="2200" b="1" dirty="0">
                <a:solidFill>
                  <a:srgbClr val="333333"/>
                </a:solidFill>
                <a:effectLst/>
                <a:ea typeface="Times New Roman" panose="02020603050405020304" pitchFamily="18" charset="0"/>
                <a:cs typeface="Times New Roman" panose="02020603050405020304" pitchFamily="18" charset="0"/>
              </a:rPr>
              <a:t> </a:t>
            </a:r>
            <a:r>
              <a:rPr lang="ru-RU" sz="2200" b="1" dirty="0" err="1">
                <a:solidFill>
                  <a:srgbClr val="333333"/>
                </a:solidFill>
                <a:effectLst/>
                <a:ea typeface="Times New Roman" panose="02020603050405020304" pitchFamily="18" charset="0"/>
                <a:cs typeface="Times New Roman" panose="02020603050405020304" pitchFamily="18" charset="0"/>
              </a:rPr>
              <a:t>територію</a:t>
            </a:r>
            <a:r>
              <a:rPr lang="ru-RU" sz="2200" b="1" dirty="0">
                <a:solidFill>
                  <a:srgbClr val="333333"/>
                </a:solidFill>
                <a:effectLst/>
                <a:ea typeface="Times New Roman" panose="02020603050405020304" pitchFamily="18" charset="0"/>
                <a:cs typeface="Times New Roman" panose="02020603050405020304" pitchFamily="18" charset="0"/>
              </a:rPr>
              <a:t> </a:t>
            </a:r>
            <a:r>
              <a:rPr lang="ru-RU" sz="2200" b="1" dirty="0" err="1">
                <a:solidFill>
                  <a:srgbClr val="333333"/>
                </a:solidFill>
                <a:effectLst/>
                <a:ea typeface="Times New Roman" panose="02020603050405020304" pitchFamily="18" charset="0"/>
                <a:cs typeface="Times New Roman" panose="02020603050405020304" pitchFamily="18" charset="0"/>
              </a:rPr>
              <a:t>України</a:t>
            </a:r>
            <a:r>
              <a:rPr lang="ru-RU" sz="2200" b="1" dirty="0">
                <a:solidFill>
                  <a:srgbClr val="333333"/>
                </a:solidFill>
                <a:effectLst/>
                <a:ea typeface="Times New Roman" panose="02020603050405020304" pitchFamily="18" charset="0"/>
                <a:cs typeface="Times New Roman" panose="02020603050405020304" pitchFamily="18" charset="0"/>
              </a:rPr>
              <a:t> </a:t>
            </a:r>
            <a:r>
              <a:rPr lang="ru-RU" sz="2200" b="1" dirty="0" err="1">
                <a:solidFill>
                  <a:srgbClr val="333333"/>
                </a:solidFill>
                <a:effectLst/>
                <a:ea typeface="Times New Roman" panose="02020603050405020304" pitchFamily="18" charset="0"/>
                <a:cs typeface="Times New Roman" panose="02020603050405020304" pitchFamily="18" charset="0"/>
              </a:rPr>
              <a:t>пального</a:t>
            </a:r>
            <a:r>
              <a:rPr lang="ru-RU" sz="2200" b="1" dirty="0">
                <a:solidFill>
                  <a:srgbClr val="333333"/>
                </a:solidFill>
                <a:effectLst/>
                <a:ea typeface="Times New Roman" panose="02020603050405020304" pitchFamily="18" charset="0"/>
                <a:cs typeface="Times New Roman" panose="02020603050405020304" pitchFamily="18" charset="0"/>
              </a:rPr>
              <a:t> до </a:t>
            </a:r>
            <a:r>
              <a:rPr lang="ru-RU" sz="2200" b="1" dirty="0" err="1">
                <a:solidFill>
                  <a:srgbClr val="333333"/>
                </a:solidFill>
                <a:effectLst/>
                <a:ea typeface="Times New Roman" panose="02020603050405020304" pitchFamily="18" charset="0"/>
                <a:cs typeface="Times New Roman" panose="02020603050405020304" pitchFamily="18" charset="0"/>
              </a:rPr>
              <a:t>загального</a:t>
            </a:r>
            <a:r>
              <a:rPr lang="ru-RU" sz="2200" b="1" dirty="0">
                <a:solidFill>
                  <a:srgbClr val="333333"/>
                </a:solidFill>
                <a:effectLst/>
                <a:ea typeface="Times New Roman" panose="02020603050405020304" pitchFamily="18" charset="0"/>
                <a:cs typeface="Times New Roman" panose="02020603050405020304" pitchFamily="18" charset="0"/>
              </a:rPr>
              <a:t> фонду </a:t>
            </a:r>
            <a:r>
              <a:rPr lang="ru-RU" sz="2200" b="1" dirty="0" err="1">
                <a:solidFill>
                  <a:srgbClr val="333333"/>
                </a:solidFill>
                <a:effectLst/>
                <a:ea typeface="Times New Roman" panose="02020603050405020304" pitchFamily="18" charset="0"/>
                <a:cs typeface="Times New Roman" panose="02020603050405020304" pitchFamily="18" charset="0"/>
              </a:rPr>
              <a:t>відповідних</a:t>
            </a:r>
            <a:r>
              <a:rPr lang="ru-RU" sz="2200" b="1" dirty="0">
                <a:solidFill>
                  <a:srgbClr val="333333"/>
                </a:solidFill>
                <a:effectLst/>
                <a:ea typeface="Times New Roman" panose="02020603050405020304" pitchFamily="18" charset="0"/>
                <a:cs typeface="Times New Roman" panose="02020603050405020304" pitchFamily="18" charset="0"/>
              </a:rPr>
              <a:t> </a:t>
            </a:r>
            <a:r>
              <a:rPr lang="ru-RU" sz="2200" b="1" dirty="0" err="1">
                <a:solidFill>
                  <a:srgbClr val="333333"/>
                </a:solidFill>
                <a:effectLst/>
                <a:ea typeface="Times New Roman" panose="02020603050405020304" pitchFamily="18" charset="0"/>
                <a:cs typeface="Times New Roman" panose="02020603050405020304" pitchFamily="18" charset="0"/>
              </a:rPr>
              <a:t>бюджетів</a:t>
            </a:r>
            <a:r>
              <a:rPr lang="ru-RU" sz="2200" b="1" dirty="0">
                <a:solidFill>
                  <a:srgbClr val="333333"/>
                </a:solidFill>
                <a:effectLst/>
                <a:ea typeface="Times New Roman" panose="02020603050405020304" pitchFamily="18" charset="0"/>
                <a:cs typeface="Times New Roman" panose="02020603050405020304" pitchFamily="18" charset="0"/>
              </a:rPr>
              <a:t> </a:t>
            </a:r>
            <a:r>
              <a:rPr lang="ru-RU" sz="2200" b="1" dirty="0" err="1">
                <a:solidFill>
                  <a:srgbClr val="333333"/>
                </a:solidFill>
                <a:effectLst/>
                <a:ea typeface="Times New Roman" panose="02020603050405020304" pitchFamily="18" charset="0"/>
                <a:cs typeface="Times New Roman" panose="02020603050405020304" pitchFamily="18" charset="0"/>
              </a:rPr>
              <a:t>місцевого</a:t>
            </a:r>
            <a:r>
              <a:rPr lang="ru-RU" sz="2200" b="1" dirty="0">
                <a:solidFill>
                  <a:srgbClr val="333333"/>
                </a:solidFill>
                <a:effectLst/>
                <a:ea typeface="Times New Roman" panose="02020603050405020304" pitchFamily="18" charset="0"/>
                <a:cs typeface="Times New Roman" panose="02020603050405020304" pitchFamily="18" charset="0"/>
              </a:rPr>
              <a:t> </a:t>
            </a:r>
            <a:r>
              <a:rPr lang="ru-RU" sz="2200" b="1" dirty="0" err="1">
                <a:solidFill>
                  <a:srgbClr val="333333"/>
                </a:solidFill>
                <a:effectLst/>
                <a:ea typeface="Times New Roman" panose="02020603050405020304" pitchFamily="18" charset="0"/>
                <a:cs typeface="Times New Roman" panose="02020603050405020304" pitchFamily="18" charset="0"/>
              </a:rPr>
              <a:t>самоврядування</a:t>
            </a:r>
            <a:endParaRPr lang="ru-RU" sz="2200" dirty="0">
              <a:effectLst/>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15625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9B097A-C237-41F0-B5DD-A24B1278B930}"/>
              </a:ext>
            </a:extLst>
          </p:cNvPr>
          <p:cNvSpPr>
            <a:spLocks noGrp="1"/>
          </p:cNvSpPr>
          <p:nvPr>
            <p:ph type="title"/>
          </p:nvPr>
        </p:nvSpPr>
        <p:spPr>
          <a:xfrm>
            <a:off x="838200" y="365125"/>
            <a:ext cx="10515600" cy="1261656"/>
          </a:xfrm>
        </p:spPr>
        <p:txBody>
          <a:bodyPr>
            <a:normAutofit/>
          </a:bodyPr>
          <a:lstStyle/>
          <a:p>
            <a:pPr algn="ctr"/>
            <a:r>
              <a:rPr lang="ru-RU" sz="2800" b="1" dirty="0">
                <a:latin typeface="+mn-lt"/>
              </a:rPr>
              <a:t>Проблема </a:t>
            </a:r>
            <a:r>
              <a:rPr lang="ru-RU" sz="2800" b="1" dirty="0" err="1">
                <a:latin typeface="+mn-lt"/>
              </a:rPr>
              <a:t>достатності</a:t>
            </a:r>
            <a:r>
              <a:rPr lang="ru-RU" sz="2800" b="1" dirty="0">
                <a:latin typeface="+mn-lt"/>
              </a:rPr>
              <a:t> </a:t>
            </a:r>
            <a:r>
              <a:rPr lang="ru-RU" sz="2800" b="1" dirty="0" err="1">
                <a:latin typeface="+mn-lt"/>
              </a:rPr>
              <a:t>доходів</a:t>
            </a:r>
            <a:r>
              <a:rPr lang="ru-RU" sz="2800" b="1" dirty="0">
                <a:latin typeface="+mn-lt"/>
              </a:rPr>
              <a:t> </a:t>
            </a:r>
            <a:r>
              <a:rPr lang="ru-RU" sz="2800" b="1" dirty="0" err="1">
                <a:latin typeface="+mn-lt"/>
              </a:rPr>
              <a:t>місцевого</a:t>
            </a:r>
            <a:r>
              <a:rPr lang="ru-RU" sz="2800" b="1" dirty="0">
                <a:latin typeface="+mn-lt"/>
              </a:rPr>
              <a:t> </a:t>
            </a:r>
            <a:r>
              <a:rPr lang="ru-RU" sz="2800" b="1" dirty="0" err="1">
                <a:latin typeface="+mn-lt"/>
              </a:rPr>
              <a:t>самоврядування</a:t>
            </a:r>
            <a:br>
              <a:rPr lang="ru-RU" sz="2800" b="1" dirty="0">
                <a:latin typeface="+mn-lt"/>
              </a:rPr>
            </a:br>
            <a:r>
              <a:rPr lang="ru-RU" sz="2800" b="1" dirty="0" err="1">
                <a:latin typeface="+mn-lt"/>
              </a:rPr>
              <a:t>Частка</a:t>
            </a:r>
            <a:r>
              <a:rPr lang="ru-RU" sz="2800" b="1" dirty="0">
                <a:latin typeface="+mn-lt"/>
              </a:rPr>
              <a:t> </a:t>
            </a:r>
            <a:r>
              <a:rPr lang="ru-RU" sz="2800" b="1" dirty="0" err="1">
                <a:latin typeface="+mn-lt"/>
              </a:rPr>
              <a:t>власних</a:t>
            </a:r>
            <a:r>
              <a:rPr lang="ru-RU" sz="2800" b="1" dirty="0">
                <a:latin typeface="+mn-lt"/>
              </a:rPr>
              <a:t> доход</a:t>
            </a:r>
            <a:r>
              <a:rPr lang="uk-UA" sz="2800" b="1" dirty="0" err="1">
                <a:latin typeface="+mn-lt"/>
              </a:rPr>
              <a:t>ів</a:t>
            </a:r>
            <a:r>
              <a:rPr lang="uk-UA" sz="2800" b="1" dirty="0">
                <a:latin typeface="+mn-lt"/>
              </a:rPr>
              <a:t> в структурі доходів муніципалітетів </a:t>
            </a:r>
            <a:endParaRPr lang="ru-RU" sz="2800" b="1" dirty="0">
              <a:latin typeface="+mn-lt"/>
            </a:endParaRPr>
          </a:p>
        </p:txBody>
      </p:sp>
      <p:sp>
        <p:nvSpPr>
          <p:cNvPr id="3" name="Объект 2">
            <a:extLst>
              <a:ext uri="{FF2B5EF4-FFF2-40B4-BE49-F238E27FC236}">
                <a16:creationId xmlns:a16="http://schemas.microsoft.com/office/drawing/2014/main" id="{6366F015-1D98-4FAB-9397-39AC0B48CB43}"/>
              </a:ext>
            </a:extLst>
          </p:cNvPr>
          <p:cNvSpPr>
            <a:spLocks noGrp="1"/>
          </p:cNvSpPr>
          <p:nvPr>
            <p:ph idx="1"/>
          </p:nvPr>
        </p:nvSpPr>
        <p:spPr/>
        <p:txBody>
          <a:bodyPr>
            <a:normAutofit/>
          </a:bodyPr>
          <a:lstStyle/>
          <a:p>
            <a:r>
              <a:rPr lang="ru-RU" sz="2400" b="0" i="0" dirty="0">
                <a:effectLst/>
              </a:rPr>
              <a:t>В </a:t>
            </a:r>
            <a:r>
              <a:rPr lang="ru-RU" sz="2400" b="0" i="0" dirty="0" err="1">
                <a:effectLst/>
              </a:rPr>
              <a:t>Англії</a:t>
            </a:r>
            <a:r>
              <a:rPr lang="ru-RU" sz="2400" b="0" i="0" dirty="0">
                <a:effectLst/>
              </a:rPr>
              <a:t>, </a:t>
            </a:r>
            <a:r>
              <a:rPr lang="ru-RU" sz="2400" b="0" i="0" dirty="0" err="1">
                <a:effectLst/>
              </a:rPr>
              <a:t>починаючи</a:t>
            </a:r>
            <a:r>
              <a:rPr lang="ru-RU" sz="2400" b="0" i="0" dirty="0">
                <a:effectLst/>
              </a:rPr>
              <a:t> з 1950-х </a:t>
            </a:r>
            <a:r>
              <a:rPr lang="ru-RU" sz="2400" b="0" i="0" dirty="0" err="1">
                <a:effectLst/>
              </a:rPr>
              <a:t>рр</a:t>
            </a:r>
            <a:r>
              <a:rPr lang="ru-RU" sz="2400" b="0" i="0" dirty="0">
                <a:effectLst/>
              </a:rPr>
              <a:t>., в </a:t>
            </a:r>
            <a:r>
              <a:rPr lang="ru-RU" sz="2400" b="0" i="0" dirty="0" err="1">
                <a:effectLst/>
              </a:rPr>
              <a:t>структурі</a:t>
            </a:r>
            <a:r>
              <a:rPr lang="ru-RU" sz="2400" b="0" i="0" dirty="0">
                <a:effectLst/>
              </a:rPr>
              <a:t> </a:t>
            </a:r>
            <a:r>
              <a:rPr lang="ru-RU" sz="2400" b="0" i="0" dirty="0" err="1">
                <a:effectLst/>
              </a:rPr>
              <a:t>доходів</a:t>
            </a:r>
            <a:r>
              <a:rPr lang="ru-RU" sz="2400" b="0" i="0" dirty="0">
                <a:effectLst/>
              </a:rPr>
              <a:t> </a:t>
            </a:r>
            <a:r>
              <a:rPr lang="ru-RU" sz="2400" b="0" i="0" dirty="0" err="1">
                <a:effectLst/>
              </a:rPr>
              <a:t>муніципалітетів</a:t>
            </a:r>
            <a:r>
              <a:rPr lang="ru-RU" sz="2400" b="0" i="0" dirty="0">
                <a:effectLst/>
              </a:rPr>
              <a:t> </a:t>
            </a:r>
            <a:r>
              <a:rPr lang="ru-RU" sz="2400" b="0" i="0" dirty="0" err="1">
                <a:effectLst/>
              </a:rPr>
              <a:t>переважають</a:t>
            </a:r>
            <a:r>
              <a:rPr lang="ru-RU" sz="2400" b="0" i="0" dirty="0">
                <a:effectLst/>
              </a:rPr>
              <a:t> </a:t>
            </a:r>
            <a:r>
              <a:rPr lang="ru-RU" sz="2400" b="0" i="0" dirty="0" err="1">
                <a:effectLst/>
              </a:rPr>
              <a:t>урядові</a:t>
            </a:r>
            <a:r>
              <a:rPr lang="ru-RU" sz="2400" b="0" i="0" dirty="0">
                <a:effectLst/>
              </a:rPr>
              <a:t> </a:t>
            </a:r>
            <a:r>
              <a:rPr lang="ru-RU" sz="2400" b="0" i="0" dirty="0" err="1">
                <a:effectLst/>
              </a:rPr>
              <a:t>субсидії</a:t>
            </a:r>
            <a:r>
              <a:rPr lang="ru-RU" sz="2400" b="0" i="0" dirty="0">
                <a:effectLst/>
              </a:rPr>
              <a:t>.</a:t>
            </a:r>
          </a:p>
          <a:p>
            <a:r>
              <a:rPr lang="ru-RU" sz="2400" b="0" i="0" dirty="0">
                <a:effectLst/>
              </a:rPr>
              <a:t>У США </a:t>
            </a:r>
            <a:r>
              <a:rPr lang="ru-RU" sz="2400" b="0" i="0" dirty="0" err="1">
                <a:effectLst/>
              </a:rPr>
              <a:t>їх</a:t>
            </a:r>
            <a:r>
              <a:rPr lang="ru-RU" sz="2400" b="0" i="0" dirty="0">
                <a:effectLst/>
              </a:rPr>
              <a:t> </a:t>
            </a:r>
            <a:r>
              <a:rPr lang="ru-RU" sz="2400" b="0" i="0" dirty="0" err="1">
                <a:effectLst/>
              </a:rPr>
              <a:t>частка</a:t>
            </a:r>
            <a:r>
              <a:rPr lang="ru-RU" sz="2400" b="0" i="0" dirty="0">
                <a:effectLst/>
              </a:rPr>
              <a:t> до </a:t>
            </a:r>
            <a:r>
              <a:rPr lang="ru-RU" sz="2400" b="0" i="0" dirty="0" err="1">
                <a:effectLst/>
              </a:rPr>
              <a:t>Першої</a:t>
            </a:r>
            <a:r>
              <a:rPr lang="ru-RU" sz="2400" b="0" i="0" dirty="0">
                <a:effectLst/>
              </a:rPr>
              <a:t> </a:t>
            </a:r>
            <a:r>
              <a:rPr lang="ru-RU" sz="2400" b="0" i="0" dirty="0" err="1">
                <a:effectLst/>
              </a:rPr>
              <a:t>світової</a:t>
            </a:r>
            <a:r>
              <a:rPr lang="ru-RU" sz="2400" b="0" i="0" dirty="0">
                <a:effectLst/>
              </a:rPr>
              <a:t> </a:t>
            </a:r>
            <a:r>
              <a:rPr lang="ru-RU" sz="2400" b="0" i="0" dirty="0" err="1">
                <a:effectLst/>
              </a:rPr>
              <a:t>війни</a:t>
            </a:r>
            <a:r>
              <a:rPr lang="ru-RU" sz="2400" b="0" i="0" dirty="0">
                <a:effectLst/>
              </a:rPr>
              <a:t> становила 94%, і </a:t>
            </a:r>
            <a:r>
              <a:rPr lang="ru-RU" sz="2400" b="0" i="0" dirty="0" err="1">
                <a:effectLst/>
              </a:rPr>
              <a:t>лише</a:t>
            </a:r>
            <a:r>
              <a:rPr lang="ru-RU" sz="2400" b="0" i="0" dirty="0">
                <a:effectLst/>
              </a:rPr>
              <a:t> </a:t>
            </a:r>
            <a:r>
              <a:rPr lang="ru-RU" sz="2400" b="0" i="0" dirty="0" err="1">
                <a:effectLst/>
              </a:rPr>
              <a:t>потім</a:t>
            </a:r>
            <a:r>
              <a:rPr lang="ru-RU" sz="2400" b="0" i="0" dirty="0">
                <a:effectLst/>
              </a:rPr>
              <a:t> почала </a:t>
            </a:r>
            <a:r>
              <a:rPr lang="ru-RU" sz="2400" b="0" i="0" dirty="0" err="1">
                <a:effectLst/>
              </a:rPr>
              <a:t>знижуватися</a:t>
            </a:r>
            <a:r>
              <a:rPr lang="ru-RU" sz="2400" b="0" i="0" dirty="0">
                <a:effectLst/>
              </a:rPr>
              <a:t>.</a:t>
            </a:r>
          </a:p>
          <a:p>
            <a:r>
              <a:rPr lang="ru-RU" sz="2400" b="0" i="0" dirty="0" err="1">
                <a:effectLst/>
              </a:rPr>
              <a:t>Власні</a:t>
            </a:r>
            <a:r>
              <a:rPr lang="ru-RU" sz="2400" b="0" i="0" dirty="0">
                <a:effectLst/>
              </a:rPr>
              <a:t> доходи </a:t>
            </a:r>
            <a:r>
              <a:rPr lang="ru-RU" sz="2400" b="0" i="0" dirty="0" err="1">
                <a:effectLst/>
              </a:rPr>
              <a:t>муніципалітетів</a:t>
            </a:r>
            <a:r>
              <a:rPr lang="ru-RU" sz="2400" b="0" i="0" dirty="0">
                <a:effectLst/>
              </a:rPr>
              <a:t> в </a:t>
            </a:r>
            <a:r>
              <a:rPr lang="ru-RU" sz="2400" b="0" i="0" dirty="0" err="1">
                <a:effectLst/>
              </a:rPr>
              <a:t>Італії</a:t>
            </a:r>
            <a:r>
              <a:rPr lang="ru-RU" sz="2400" b="0" i="0" dirty="0">
                <a:effectLst/>
              </a:rPr>
              <a:t> </a:t>
            </a:r>
            <a:r>
              <a:rPr lang="ru-RU" sz="2400" b="0" i="0" dirty="0" err="1">
                <a:effectLst/>
              </a:rPr>
              <a:t>становлять</a:t>
            </a:r>
            <a:r>
              <a:rPr lang="ru-RU" sz="2400" b="0" i="0" dirty="0">
                <a:effectLst/>
              </a:rPr>
              <a:t> </a:t>
            </a:r>
            <a:r>
              <a:rPr lang="ru-RU" sz="2400" b="0" i="0" dirty="0" err="1">
                <a:effectLst/>
              </a:rPr>
              <a:t>лише</a:t>
            </a:r>
            <a:r>
              <a:rPr lang="ru-RU" sz="2400" b="0" i="0" dirty="0">
                <a:effectLst/>
              </a:rPr>
              <a:t> 15% </a:t>
            </a:r>
            <a:r>
              <a:rPr lang="ru-RU" sz="2400" b="0" i="0" dirty="0" err="1">
                <a:effectLst/>
              </a:rPr>
              <a:t>їх</a:t>
            </a:r>
            <a:r>
              <a:rPr lang="ru-RU" sz="2400" b="0" i="0" dirty="0">
                <a:effectLst/>
              </a:rPr>
              <a:t> </a:t>
            </a:r>
            <a:r>
              <a:rPr lang="ru-RU" sz="2400" b="0" i="0" dirty="0" err="1">
                <a:effectLst/>
              </a:rPr>
              <a:t>доходів</a:t>
            </a:r>
            <a:r>
              <a:rPr lang="ru-RU" sz="2400" b="0" i="0" dirty="0">
                <a:effectLst/>
              </a:rPr>
              <a:t>, в </a:t>
            </a:r>
            <a:r>
              <a:rPr lang="ru-RU" sz="2400" b="0" i="0" dirty="0" err="1">
                <a:effectLst/>
              </a:rPr>
              <a:t>Японії</a:t>
            </a:r>
            <a:r>
              <a:rPr lang="ru-RU" sz="2400" b="0" i="0" dirty="0">
                <a:effectLst/>
              </a:rPr>
              <a:t> - одну третину.</a:t>
            </a:r>
          </a:p>
          <a:p>
            <a:r>
              <a:rPr lang="ru-RU" sz="2400" b="0" i="0" dirty="0">
                <a:effectLst/>
              </a:rPr>
              <a:t>У </a:t>
            </a:r>
            <a:r>
              <a:rPr lang="ru-RU" sz="2400" b="0" i="0" dirty="0" err="1">
                <a:effectLst/>
              </a:rPr>
              <a:t>Франції</a:t>
            </a:r>
            <a:r>
              <a:rPr lang="ru-RU" sz="2400" b="0" i="0" dirty="0">
                <a:effectLst/>
              </a:rPr>
              <a:t> </a:t>
            </a:r>
            <a:r>
              <a:rPr lang="ru-RU" sz="2400" b="0" i="0" dirty="0" err="1">
                <a:effectLst/>
              </a:rPr>
              <a:t>ситуація</a:t>
            </a:r>
            <a:r>
              <a:rPr lang="ru-RU" sz="2400" b="0" i="0" dirty="0">
                <a:effectLst/>
              </a:rPr>
              <a:t> </a:t>
            </a:r>
            <a:r>
              <a:rPr lang="ru-RU" sz="2400" b="0" i="0" dirty="0" err="1">
                <a:effectLst/>
              </a:rPr>
              <a:t>краща</a:t>
            </a:r>
            <a:r>
              <a:rPr lang="ru-RU" sz="2400" b="0" i="0" dirty="0">
                <a:effectLst/>
              </a:rPr>
              <a:t>, але й там </a:t>
            </a:r>
            <a:r>
              <a:rPr lang="ru-RU" sz="2400" b="0" i="0" dirty="0" err="1">
                <a:effectLst/>
              </a:rPr>
              <a:t>частка</a:t>
            </a:r>
            <a:r>
              <a:rPr lang="ru-RU" sz="2400" b="0" i="0" dirty="0">
                <a:effectLst/>
              </a:rPr>
              <a:t> </a:t>
            </a:r>
            <a:r>
              <a:rPr lang="ru-RU" sz="2400" b="0" i="0" dirty="0" err="1">
                <a:effectLst/>
              </a:rPr>
              <a:t>субсидій</a:t>
            </a:r>
            <a:r>
              <a:rPr lang="ru-RU" sz="2400" b="0" i="0" dirty="0">
                <a:effectLst/>
              </a:rPr>
              <a:t> </a:t>
            </a:r>
            <a:r>
              <a:rPr lang="ru-RU" sz="2400" b="0" i="0" dirty="0" err="1">
                <a:effectLst/>
              </a:rPr>
              <a:t>досить</a:t>
            </a:r>
            <a:r>
              <a:rPr lang="ru-RU" sz="2400" b="0" i="0" dirty="0">
                <a:effectLst/>
              </a:rPr>
              <a:t> велика: в </a:t>
            </a:r>
            <a:r>
              <a:rPr lang="ru-RU" sz="2400" b="0" i="0" dirty="0" err="1">
                <a:effectLst/>
              </a:rPr>
              <a:t>комунах</a:t>
            </a:r>
            <a:r>
              <a:rPr lang="ru-RU" sz="2400" b="0" i="0" dirty="0">
                <a:effectLst/>
              </a:rPr>
              <a:t> вона становить 35%.</a:t>
            </a:r>
            <a:endParaRPr lang="ru-RU" sz="2400" dirty="0"/>
          </a:p>
        </p:txBody>
      </p:sp>
    </p:spTree>
    <p:extLst>
      <p:ext uri="{BB962C8B-B14F-4D97-AF65-F5344CB8AC3E}">
        <p14:creationId xmlns:p14="http://schemas.microsoft.com/office/powerpoint/2010/main" val="37143754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E58517-62F9-457A-AEFF-57595F6F9044}"/>
              </a:ext>
            </a:extLst>
          </p:cNvPr>
          <p:cNvSpPr>
            <a:spLocks noGrp="1"/>
          </p:cNvSpPr>
          <p:nvPr>
            <p:ph type="title"/>
          </p:nvPr>
        </p:nvSpPr>
        <p:spPr>
          <a:xfrm>
            <a:off x="838200" y="388937"/>
            <a:ext cx="10515600" cy="520700"/>
          </a:xfrm>
        </p:spPr>
        <p:txBody>
          <a:bodyPr>
            <a:normAutofit/>
          </a:bodyPr>
          <a:lstStyle/>
          <a:p>
            <a:pPr algn="ctr"/>
            <a:r>
              <a:rPr lang="uk-UA" sz="2800" b="1" dirty="0">
                <a:latin typeface="+mn-lt"/>
              </a:rPr>
              <a:t>Видатки місцевих бюджетів</a:t>
            </a:r>
            <a:endParaRPr lang="ru-RU" sz="2800" b="1" dirty="0">
              <a:latin typeface="+mn-lt"/>
            </a:endParaRPr>
          </a:p>
        </p:txBody>
      </p:sp>
      <p:sp>
        <p:nvSpPr>
          <p:cNvPr id="3" name="Объект 2">
            <a:extLst>
              <a:ext uri="{FF2B5EF4-FFF2-40B4-BE49-F238E27FC236}">
                <a16:creationId xmlns:a16="http://schemas.microsoft.com/office/drawing/2014/main" id="{4B2407B3-B067-43D7-A4BF-349F011678CE}"/>
              </a:ext>
            </a:extLst>
          </p:cNvPr>
          <p:cNvSpPr>
            <a:spLocks noGrp="1"/>
          </p:cNvSpPr>
          <p:nvPr>
            <p:ph idx="1"/>
          </p:nvPr>
        </p:nvSpPr>
        <p:spPr>
          <a:xfrm>
            <a:off x="142875" y="1333500"/>
            <a:ext cx="11858625" cy="5524499"/>
          </a:xfrm>
        </p:spPr>
        <p:txBody>
          <a:bodyPr>
            <a:normAutofit/>
          </a:bodyPr>
          <a:lstStyle/>
          <a:p>
            <a:pPr marL="0" indent="0">
              <a:buNone/>
            </a:pPr>
            <a:r>
              <a:rPr lang="ru-RU" sz="2400" dirty="0"/>
              <a:t>• </a:t>
            </a:r>
            <a:r>
              <a:rPr lang="ru-RU" sz="2400" dirty="0" err="1"/>
              <a:t>видатки</a:t>
            </a:r>
            <a:r>
              <a:rPr lang="ru-RU" sz="2400" dirty="0"/>
              <a:t> для </a:t>
            </a:r>
            <a:r>
              <a:rPr lang="ru-RU" sz="2400" dirty="0" err="1"/>
              <a:t>забезпечення</a:t>
            </a:r>
            <a:r>
              <a:rPr lang="ru-RU" sz="2400" dirty="0"/>
              <a:t> </a:t>
            </a:r>
            <a:r>
              <a:rPr lang="ru-RU" sz="2400" dirty="0" err="1"/>
              <a:t>конституційного</a:t>
            </a:r>
            <a:r>
              <a:rPr lang="ru-RU" sz="2400" dirty="0"/>
              <a:t> ладу </a:t>
            </a:r>
            <a:r>
              <a:rPr lang="ru-RU" sz="2400" dirty="0" err="1"/>
              <a:t>держави</a:t>
            </a:r>
            <a:r>
              <a:rPr lang="ru-RU" sz="2400" dirty="0"/>
              <a:t>, </a:t>
            </a:r>
            <a:r>
              <a:rPr lang="ru-RU" sz="2400" dirty="0" err="1"/>
              <a:t>державної</a:t>
            </a:r>
            <a:r>
              <a:rPr lang="ru-RU" sz="2400" dirty="0"/>
              <a:t> </a:t>
            </a:r>
            <a:r>
              <a:rPr lang="ru-RU" sz="2400" dirty="0" err="1"/>
              <a:t>цілісності</a:t>
            </a:r>
            <a:r>
              <a:rPr lang="ru-RU" sz="2400" dirty="0"/>
              <a:t> та </a:t>
            </a:r>
            <a:r>
              <a:rPr lang="ru-RU" sz="2400" dirty="0" err="1"/>
              <a:t>суверенітету</a:t>
            </a:r>
            <a:r>
              <a:rPr lang="ru-RU" sz="2400" dirty="0"/>
              <a:t>, </a:t>
            </a:r>
            <a:r>
              <a:rPr lang="ru-RU" sz="2400" dirty="0" err="1"/>
              <a:t>судочинства</a:t>
            </a:r>
            <a:r>
              <a:rPr lang="ru-RU" sz="2400" dirty="0"/>
              <a:t>, а </a:t>
            </a:r>
            <a:r>
              <a:rPr lang="ru-RU" sz="2400" dirty="0" err="1"/>
              <a:t>також</a:t>
            </a:r>
            <a:r>
              <a:rPr lang="ru-RU" sz="2400" dirty="0"/>
              <a:t> </a:t>
            </a:r>
            <a:r>
              <a:rPr lang="ru-RU" sz="2400" dirty="0" err="1"/>
              <a:t>інші</a:t>
            </a:r>
            <a:r>
              <a:rPr lang="ru-RU" sz="2400" dirty="0"/>
              <a:t>, </a:t>
            </a:r>
            <a:r>
              <a:rPr lang="ru-RU" sz="2400" dirty="0" err="1"/>
              <a:t>які</a:t>
            </a:r>
            <a:r>
              <a:rPr lang="ru-RU" sz="2400" dirty="0"/>
              <a:t> не </a:t>
            </a:r>
            <a:r>
              <a:rPr lang="ru-RU" sz="2400" dirty="0" err="1"/>
              <a:t>можуть</a:t>
            </a:r>
            <a:r>
              <a:rPr lang="ru-RU" sz="2400" dirty="0"/>
              <a:t> бути </a:t>
            </a:r>
            <a:r>
              <a:rPr lang="ru-RU" sz="2400" dirty="0" err="1"/>
              <a:t>передані</a:t>
            </a:r>
            <a:r>
              <a:rPr lang="ru-RU" sz="2400" dirty="0"/>
              <a:t> на </a:t>
            </a:r>
            <a:r>
              <a:rPr lang="ru-RU" sz="2400" dirty="0" err="1"/>
              <a:t>виконання</a:t>
            </a:r>
            <a:r>
              <a:rPr lang="ru-RU" sz="2400" dirty="0"/>
              <a:t> АР </a:t>
            </a:r>
            <a:r>
              <a:rPr lang="ru-RU" sz="2400" dirty="0" err="1"/>
              <a:t>Крим</a:t>
            </a:r>
            <a:r>
              <a:rPr lang="ru-RU" sz="2400" dirty="0"/>
              <a:t> та </a:t>
            </a:r>
            <a:r>
              <a:rPr lang="ru-RU" sz="2400" dirty="0" err="1"/>
              <a:t>місцевому</a:t>
            </a:r>
            <a:r>
              <a:rPr lang="ru-RU" sz="2400" dirty="0"/>
              <a:t> </a:t>
            </a:r>
            <a:r>
              <a:rPr lang="ru-RU" sz="2400" dirty="0" err="1"/>
              <a:t>самоврядуванню</a:t>
            </a:r>
            <a:r>
              <a:rPr lang="ru-RU" sz="2400" dirty="0"/>
              <a:t>. </a:t>
            </a:r>
            <a:r>
              <a:rPr lang="ru-RU" sz="2400" dirty="0" err="1"/>
              <a:t>Такі</a:t>
            </a:r>
            <a:r>
              <a:rPr lang="ru-RU" sz="2400" dirty="0"/>
              <a:t> </a:t>
            </a:r>
            <a:r>
              <a:rPr lang="ru-RU" sz="2400" dirty="0" err="1"/>
              <a:t>видатки</a:t>
            </a:r>
            <a:r>
              <a:rPr lang="ru-RU" sz="2400" dirty="0"/>
              <a:t> </a:t>
            </a:r>
            <a:r>
              <a:rPr lang="ru-RU" sz="2400" dirty="0" err="1"/>
              <a:t>здійснюються</a:t>
            </a:r>
            <a:r>
              <a:rPr lang="ru-RU" sz="2400" dirty="0"/>
              <a:t> за </a:t>
            </a:r>
            <a:r>
              <a:rPr lang="ru-RU" sz="2400" dirty="0" err="1"/>
              <a:t>рахунок</a:t>
            </a:r>
            <a:r>
              <a:rPr lang="ru-RU" sz="2400" dirty="0"/>
              <a:t> </a:t>
            </a:r>
            <a:r>
              <a:rPr lang="ru-RU" sz="2400" dirty="0" err="1"/>
              <a:t>коштів</a:t>
            </a:r>
            <a:r>
              <a:rPr lang="ru-RU" sz="2400" dirty="0"/>
              <a:t> Державного бюджету </a:t>
            </a:r>
            <a:r>
              <a:rPr lang="ru-RU" sz="2400" dirty="0" err="1"/>
              <a:t>України</a:t>
            </a:r>
            <a:r>
              <a:rPr lang="ru-RU" sz="2400" dirty="0"/>
              <a:t>; </a:t>
            </a:r>
          </a:p>
          <a:p>
            <a:pPr marL="0" indent="0">
              <a:buNone/>
            </a:pPr>
            <a:r>
              <a:rPr lang="ru-RU" sz="2400" dirty="0"/>
              <a:t>• </a:t>
            </a:r>
            <a:r>
              <a:rPr lang="ru-RU" sz="2400" dirty="0" err="1"/>
              <a:t>видатки</a:t>
            </a:r>
            <a:r>
              <a:rPr lang="ru-RU" sz="2400" dirty="0"/>
              <a:t>, </a:t>
            </a:r>
            <a:r>
              <a:rPr lang="ru-RU" sz="2400" dirty="0" err="1"/>
              <a:t>які</a:t>
            </a:r>
            <a:r>
              <a:rPr lang="ru-RU" sz="2400" dirty="0"/>
              <a:t> </a:t>
            </a:r>
            <a:r>
              <a:rPr lang="ru-RU" sz="2400" dirty="0" err="1"/>
              <a:t>визначаються</a:t>
            </a:r>
            <a:r>
              <a:rPr lang="ru-RU" sz="2400" dirty="0"/>
              <a:t> </a:t>
            </a:r>
            <a:r>
              <a:rPr lang="ru-RU" sz="2400" dirty="0" err="1"/>
              <a:t>функціями</a:t>
            </a:r>
            <a:r>
              <a:rPr lang="ru-RU" sz="2400" dirty="0"/>
              <a:t> </a:t>
            </a:r>
            <a:r>
              <a:rPr lang="ru-RU" sz="2400" dirty="0" err="1"/>
              <a:t>держави</a:t>
            </a:r>
            <a:r>
              <a:rPr lang="ru-RU" sz="2400" dirty="0"/>
              <a:t> та </a:t>
            </a:r>
            <a:r>
              <a:rPr lang="ru-RU" sz="2400" dirty="0" err="1"/>
              <a:t>можуть</a:t>
            </a:r>
            <a:r>
              <a:rPr lang="ru-RU" sz="2400" dirty="0"/>
              <a:t> бути </a:t>
            </a:r>
            <a:r>
              <a:rPr lang="ru-RU" sz="2400" dirty="0" err="1"/>
              <a:t>передані</a:t>
            </a:r>
            <a:r>
              <a:rPr lang="ru-RU" sz="2400" dirty="0"/>
              <a:t> на </a:t>
            </a:r>
            <a:r>
              <a:rPr lang="ru-RU" sz="2400" dirty="0" err="1"/>
              <a:t>виконання</a:t>
            </a:r>
            <a:r>
              <a:rPr lang="ru-RU" sz="2400" dirty="0"/>
              <a:t> АР </a:t>
            </a:r>
            <a:r>
              <a:rPr lang="ru-RU" sz="2400" dirty="0" err="1"/>
              <a:t>Крим</a:t>
            </a:r>
            <a:r>
              <a:rPr lang="ru-RU" sz="2400" dirty="0"/>
              <a:t> та </a:t>
            </a:r>
            <a:r>
              <a:rPr lang="ru-RU" sz="2400" dirty="0" err="1"/>
              <a:t>місцевому</a:t>
            </a:r>
            <a:r>
              <a:rPr lang="ru-RU" sz="2400" dirty="0"/>
              <a:t> </a:t>
            </a:r>
            <a:r>
              <a:rPr lang="ru-RU" sz="2400" dirty="0" err="1"/>
              <a:t>самоврядуванню</a:t>
            </a:r>
            <a:r>
              <a:rPr lang="ru-RU" sz="2400" dirty="0"/>
              <a:t> з метою </a:t>
            </a:r>
            <a:r>
              <a:rPr lang="ru-RU" sz="2400" dirty="0" err="1"/>
              <a:t>забезпечення</a:t>
            </a:r>
            <a:r>
              <a:rPr lang="ru-RU" sz="2400" dirty="0"/>
              <a:t> </a:t>
            </a:r>
            <a:r>
              <a:rPr lang="ru-RU" sz="2400" dirty="0" err="1"/>
              <a:t>найефективнішого</a:t>
            </a:r>
            <a:r>
              <a:rPr lang="ru-RU" sz="2400" dirty="0"/>
              <a:t> </a:t>
            </a:r>
            <a:r>
              <a:rPr lang="ru-RU" sz="2400" dirty="0" err="1"/>
              <a:t>їх</a:t>
            </a:r>
            <a:r>
              <a:rPr lang="ru-RU" sz="2400" dirty="0"/>
              <a:t> </a:t>
            </a:r>
            <a:r>
              <a:rPr lang="ru-RU" sz="2400" dirty="0" err="1"/>
              <a:t>виконання</a:t>
            </a:r>
            <a:r>
              <a:rPr lang="ru-RU" sz="2400" dirty="0"/>
              <a:t> на </a:t>
            </a:r>
            <a:r>
              <a:rPr lang="ru-RU" sz="2400" dirty="0" err="1"/>
              <a:t>основі</a:t>
            </a:r>
            <a:r>
              <a:rPr lang="ru-RU" sz="2400" dirty="0"/>
              <a:t> принципу </a:t>
            </a:r>
            <a:r>
              <a:rPr lang="ru-RU" sz="2400" dirty="0" err="1"/>
              <a:t>субсидіарності</a:t>
            </a:r>
            <a:r>
              <a:rPr lang="ru-RU" sz="2400" dirty="0"/>
              <a:t>. </a:t>
            </a:r>
            <a:r>
              <a:rPr lang="ru-RU" sz="2400" dirty="0" err="1"/>
              <a:t>Такі</a:t>
            </a:r>
            <a:r>
              <a:rPr lang="ru-RU" sz="2400" dirty="0"/>
              <a:t> </a:t>
            </a:r>
            <a:r>
              <a:rPr lang="ru-RU" sz="2400" dirty="0" err="1"/>
              <a:t>видатки</a:t>
            </a:r>
            <a:r>
              <a:rPr lang="ru-RU" sz="2400" dirty="0"/>
              <a:t> </a:t>
            </a:r>
            <a:r>
              <a:rPr lang="ru-RU" sz="2400" dirty="0" err="1"/>
              <a:t>здійснюються</a:t>
            </a:r>
            <a:r>
              <a:rPr lang="ru-RU" sz="2400" dirty="0"/>
              <a:t> за </a:t>
            </a:r>
            <a:r>
              <a:rPr lang="ru-RU" sz="2400" dirty="0" err="1"/>
              <a:t>рахунок</a:t>
            </a:r>
            <a:r>
              <a:rPr lang="ru-RU" sz="2400" dirty="0"/>
              <a:t> </a:t>
            </a:r>
            <a:r>
              <a:rPr lang="ru-RU" sz="2400" dirty="0" err="1"/>
              <a:t>коштів</a:t>
            </a:r>
            <a:r>
              <a:rPr lang="ru-RU" sz="2400" dirty="0"/>
              <a:t> </a:t>
            </a:r>
            <a:r>
              <a:rPr lang="ru-RU" sz="2400" dirty="0" err="1"/>
              <a:t>місцевих</a:t>
            </a:r>
            <a:r>
              <a:rPr lang="ru-RU" sz="2400" dirty="0"/>
              <a:t> </a:t>
            </a:r>
            <a:r>
              <a:rPr lang="ru-RU" sz="2400" dirty="0" err="1"/>
              <a:t>бюджетів</a:t>
            </a:r>
            <a:r>
              <a:rPr lang="ru-RU" sz="2400" dirty="0"/>
              <a:t>, у тому </a:t>
            </a:r>
            <a:r>
              <a:rPr lang="ru-RU" sz="2400" dirty="0" err="1"/>
              <a:t>числі</a:t>
            </a:r>
            <a:r>
              <a:rPr lang="ru-RU" sz="2400" dirty="0"/>
              <a:t> за </a:t>
            </a:r>
            <a:r>
              <a:rPr lang="ru-RU" sz="2400" dirty="0" err="1"/>
              <a:t>рахунок</a:t>
            </a:r>
            <a:r>
              <a:rPr lang="ru-RU" sz="2400" dirty="0"/>
              <a:t> </a:t>
            </a:r>
            <a:r>
              <a:rPr lang="ru-RU" sz="2400" dirty="0" err="1"/>
              <a:t>трансфертів</a:t>
            </a:r>
            <a:r>
              <a:rPr lang="ru-RU" sz="2400" dirty="0"/>
              <a:t> з Державного бюджету </a:t>
            </a:r>
            <a:r>
              <a:rPr lang="ru-RU" sz="2400" dirty="0" err="1"/>
              <a:t>України</a:t>
            </a:r>
            <a:r>
              <a:rPr lang="ru-RU" sz="2400" dirty="0"/>
              <a:t>; </a:t>
            </a:r>
          </a:p>
          <a:p>
            <a:pPr marL="0" indent="0">
              <a:buNone/>
            </a:pPr>
            <a:r>
              <a:rPr lang="ru-RU" sz="2400" dirty="0"/>
              <a:t>• </a:t>
            </a:r>
            <a:r>
              <a:rPr lang="ru-RU" sz="2400" dirty="0" err="1"/>
              <a:t>видатки</a:t>
            </a:r>
            <a:r>
              <a:rPr lang="ru-RU" sz="2400" dirty="0"/>
              <a:t> на </a:t>
            </a:r>
            <a:r>
              <a:rPr lang="ru-RU" sz="2400" dirty="0" err="1"/>
              <a:t>реалізацію</a:t>
            </a:r>
            <a:r>
              <a:rPr lang="ru-RU" sz="2400" dirty="0"/>
              <a:t> прав та </a:t>
            </a:r>
            <a:r>
              <a:rPr lang="ru-RU" sz="2400" dirty="0" err="1"/>
              <a:t>обов’язків</a:t>
            </a:r>
            <a:r>
              <a:rPr lang="ru-RU" sz="2400" dirty="0"/>
              <a:t> АР </a:t>
            </a:r>
            <a:r>
              <a:rPr lang="ru-RU" sz="2400" dirty="0" err="1"/>
              <a:t>Крим</a:t>
            </a:r>
            <a:r>
              <a:rPr lang="ru-RU" sz="2400" dirty="0"/>
              <a:t> та </a:t>
            </a:r>
            <a:r>
              <a:rPr lang="ru-RU" sz="2400" dirty="0" err="1"/>
              <a:t>місцевого</a:t>
            </a:r>
            <a:r>
              <a:rPr lang="ru-RU" sz="2400" dirty="0"/>
              <a:t> </a:t>
            </a:r>
            <a:r>
              <a:rPr lang="ru-RU" sz="2400" dirty="0" err="1"/>
              <a:t>самоврядування</a:t>
            </a:r>
            <a:r>
              <a:rPr lang="ru-RU" sz="2400" dirty="0"/>
              <a:t>, </a:t>
            </a:r>
            <a:r>
              <a:rPr lang="ru-RU" sz="2400" dirty="0" err="1"/>
              <a:t>які</a:t>
            </a:r>
            <a:r>
              <a:rPr lang="ru-RU" sz="2400" dirty="0"/>
              <a:t> </a:t>
            </a:r>
            <a:r>
              <a:rPr lang="ru-RU" sz="2400" dirty="0" err="1"/>
              <a:t>мають</a:t>
            </a:r>
            <a:r>
              <a:rPr lang="ru-RU" sz="2400" dirty="0"/>
              <a:t> </a:t>
            </a:r>
            <a:r>
              <a:rPr lang="ru-RU" sz="2400" dirty="0" err="1"/>
              <a:t>місцевий</a:t>
            </a:r>
            <a:r>
              <a:rPr lang="ru-RU" sz="2400" dirty="0"/>
              <a:t> характер. </a:t>
            </a:r>
            <a:r>
              <a:rPr lang="ru-RU" sz="2400" dirty="0" err="1"/>
              <a:t>Такі</a:t>
            </a:r>
            <a:r>
              <a:rPr lang="ru-RU" sz="2400" dirty="0"/>
              <a:t> </a:t>
            </a:r>
            <a:r>
              <a:rPr lang="ru-RU" sz="2400" dirty="0" err="1"/>
              <a:t>видатки</a:t>
            </a:r>
            <a:r>
              <a:rPr lang="ru-RU" sz="2400" dirty="0"/>
              <a:t> </a:t>
            </a:r>
            <a:r>
              <a:rPr lang="ru-RU" sz="2400" dirty="0" err="1"/>
              <a:t>здійснюються</a:t>
            </a:r>
            <a:r>
              <a:rPr lang="ru-RU" sz="2400" dirty="0"/>
              <a:t> за </a:t>
            </a:r>
            <a:r>
              <a:rPr lang="ru-RU" sz="2400" dirty="0" err="1"/>
              <a:t>рахунок</a:t>
            </a:r>
            <a:r>
              <a:rPr lang="ru-RU" sz="2400" dirty="0"/>
              <a:t> </a:t>
            </a:r>
            <a:r>
              <a:rPr lang="ru-RU" sz="2400" dirty="0" err="1"/>
              <a:t>коштів</a:t>
            </a:r>
            <a:r>
              <a:rPr lang="ru-RU" sz="2400" dirty="0"/>
              <a:t> </a:t>
            </a:r>
            <a:r>
              <a:rPr lang="ru-RU" sz="2400" dirty="0" err="1"/>
              <a:t>місцевих</a:t>
            </a:r>
            <a:r>
              <a:rPr lang="ru-RU" sz="2400" dirty="0"/>
              <a:t> </a:t>
            </a:r>
            <a:r>
              <a:rPr lang="ru-RU" sz="2400" dirty="0" err="1"/>
              <a:t>бюджетів</a:t>
            </a:r>
            <a:r>
              <a:rPr lang="ru-RU" sz="2400" dirty="0"/>
              <a:t>, у тому </a:t>
            </a:r>
            <a:r>
              <a:rPr lang="ru-RU" sz="2400" dirty="0" err="1"/>
              <a:t>числі</a:t>
            </a:r>
            <a:r>
              <a:rPr lang="ru-RU" sz="2400" dirty="0"/>
              <a:t> за </a:t>
            </a:r>
            <a:r>
              <a:rPr lang="ru-RU" sz="2400" dirty="0" err="1"/>
              <a:t>рахунок</a:t>
            </a:r>
            <a:r>
              <a:rPr lang="ru-RU" sz="2400" dirty="0"/>
              <a:t> </a:t>
            </a:r>
            <a:r>
              <a:rPr lang="ru-RU" sz="2400" dirty="0" err="1"/>
              <a:t>трансфертів</a:t>
            </a:r>
            <a:r>
              <a:rPr lang="ru-RU" sz="2400" dirty="0"/>
              <a:t> з Державного бюджету </a:t>
            </a:r>
            <a:r>
              <a:rPr lang="ru-RU" sz="2400" dirty="0" err="1"/>
              <a:t>України</a:t>
            </a:r>
            <a:r>
              <a:rPr lang="ru-RU" sz="2400" dirty="0"/>
              <a:t>.</a:t>
            </a:r>
          </a:p>
        </p:txBody>
      </p:sp>
    </p:spTree>
    <p:extLst>
      <p:ext uri="{BB962C8B-B14F-4D97-AF65-F5344CB8AC3E}">
        <p14:creationId xmlns:p14="http://schemas.microsoft.com/office/powerpoint/2010/main" val="6115991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3DD683-012F-4FA3-A2E7-002F420C65BE}"/>
              </a:ext>
            </a:extLst>
          </p:cNvPr>
          <p:cNvSpPr>
            <a:spLocks noGrp="1"/>
          </p:cNvSpPr>
          <p:nvPr>
            <p:ph type="title"/>
          </p:nvPr>
        </p:nvSpPr>
        <p:spPr>
          <a:xfrm>
            <a:off x="838200" y="365125"/>
            <a:ext cx="10515600" cy="530225"/>
          </a:xfrm>
        </p:spPr>
        <p:txBody>
          <a:bodyPr>
            <a:normAutofit/>
          </a:bodyPr>
          <a:lstStyle/>
          <a:p>
            <a:pPr algn="ctr"/>
            <a:r>
              <a:rPr lang="uk-UA" sz="2800" b="1" dirty="0">
                <a:latin typeface="+mn-lt"/>
              </a:rPr>
              <a:t>Розмежування видатків між місцевими бюджетами</a:t>
            </a:r>
            <a:endParaRPr lang="ru-RU" sz="2800" b="1" dirty="0">
              <a:latin typeface="+mn-lt"/>
            </a:endParaRPr>
          </a:p>
        </p:txBody>
      </p:sp>
      <p:sp>
        <p:nvSpPr>
          <p:cNvPr id="3" name="Объект 2">
            <a:extLst>
              <a:ext uri="{FF2B5EF4-FFF2-40B4-BE49-F238E27FC236}">
                <a16:creationId xmlns:a16="http://schemas.microsoft.com/office/drawing/2014/main" id="{77AAF33B-6F33-449B-8DB2-0C0D8D5E59CA}"/>
              </a:ext>
            </a:extLst>
          </p:cNvPr>
          <p:cNvSpPr>
            <a:spLocks noGrp="1"/>
          </p:cNvSpPr>
          <p:nvPr>
            <p:ph idx="1"/>
          </p:nvPr>
        </p:nvSpPr>
        <p:spPr>
          <a:xfrm>
            <a:off x="161925" y="981075"/>
            <a:ext cx="11772900" cy="5770599"/>
          </a:xfrm>
        </p:spPr>
        <p:txBody>
          <a:bodyPr>
            <a:noAutofit/>
          </a:bodyPr>
          <a:lstStyle/>
          <a:p>
            <a:pPr marL="0" indent="0">
              <a:buNone/>
            </a:pPr>
            <a:r>
              <a:rPr lang="ru-RU" sz="2400" dirty="0"/>
              <a:t>1. </a:t>
            </a:r>
            <a:r>
              <a:rPr lang="ru-RU" sz="2400" dirty="0" err="1"/>
              <a:t>Видатки</a:t>
            </a:r>
            <a:r>
              <a:rPr lang="ru-RU" sz="2400" dirty="0"/>
              <a:t> на </a:t>
            </a:r>
            <a:r>
              <a:rPr lang="ru-RU" sz="2400" dirty="0" err="1"/>
              <a:t>забезпечення</a:t>
            </a:r>
            <a:r>
              <a:rPr lang="ru-RU" sz="2400" dirty="0"/>
              <a:t> </a:t>
            </a:r>
            <a:r>
              <a:rPr lang="ru-RU" sz="2400" dirty="0" err="1"/>
              <a:t>бюджетних</a:t>
            </a:r>
            <a:r>
              <a:rPr lang="ru-RU" sz="2400" dirty="0"/>
              <a:t> </a:t>
            </a:r>
            <a:r>
              <a:rPr lang="ru-RU" sz="2400" dirty="0" err="1"/>
              <a:t>установ</a:t>
            </a:r>
            <a:r>
              <a:rPr lang="ru-RU" sz="2400" dirty="0"/>
              <a:t> та </a:t>
            </a:r>
            <a:r>
              <a:rPr lang="ru-RU" sz="2400" dirty="0" err="1"/>
              <a:t>заходів</a:t>
            </a:r>
            <a:r>
              <a:rPr lang="ru-RU" sz="2400" dirty="0"/>
              <a:t>, </a:t>
            </a:r>
            <a:r>
              <a:rPr lang="ru-RU" sz="2400" dirty="0" err="1"/>
              <a:t>які</a:t>
            </a:r>
            <a:r>
              <a:rPr lang="ru-RU" sz="2400" dirty="0"/>
              <a:t> </a:t>
            </a:r>
            <a:r>
              <a:rPr lang="ru-RU" sz="2400" dirty="0" err="1"/>
              <a:t>забезпечують</a:t>
            </a:r>
            <a:r>
              <a:rPr lang="ru-RU" sz="2400" dirty="0"/>
              <a:t> </a:t>
            </a:r>
            <a:r>
              <a:rPr lang="ru-RU" sz="2400" dirty="0" err="1"/>
              <a:t>необхідне</a:t>
            </a:r>
            <a:r>
              <a:rPr lang="ru-RU" sz="2400" dirty="0"/>
              <a:t> </a:t>
            </a:r>
            <a:r>
              <a:rPr lang="ru-RU" sz="2400" dirty="0" err="1"/>
              <a:t>першочергове</a:t>
            </a:r>
            <a:r>
              <a:rPr lang="ru-RU" sz="2400" dirty="0"/>
              <a:t> </a:t>
            </a:r>
            <a:r>
              <a:rPr lang="ru-RU" sz="2400" dirty="0" err="1"/>
              <a:t>надання</a:t>
            </a:r>
            <a:r>
              <a:rPr lang="ru-RU" sz="2400" dirty="0"/>
              <a:t> </a:t>
            </a:r>
            <a:r>
              <a:rPr lang="ru-RU" sz="2400" dirty="0" err="1"/>
              <a:t>соціальних</a:t>
            </a:r>
            <a:r>
              <a:rPr lang="ru-RU" sz="2400" dirty="0"/>
              <a:t> </a:t>
            </a:r>
            <a:r>
              <a:rPr lang="ru-RU" sz="2400" dirty="0" err="1"/>
              <a:t>послуг</a:t>
            </a:r>
            <a:r>
              <a:rPr lang="ru-RU" sz="2400" dirty="0"/>
              <a:t>, </a:t>
            </a:r>
            <a:r>
              <a:rPr lang="ru-RU" sz="2400" dirty="0" err="1"/>
              <a:t>гарантованих</a:t>
            </a:r>
            <a:r>
              <a:rPr lang="ru-RU" sz="2400" dirty="0"/>
              <a:t> державою, і </a:t>
            </a:r>
            <a:r>
              <a:rPr lang="ru-RU" sz="2400" dirty="0" err="1"/>
              <a:t>які</a:t>
            </a:r>
            <a:r>
              <a:rPr lang="ru-RU" sz="2400" dirty="0"/>
              <a:t> максимально </a:t>
            </a:r>
            <a:r>
              <a:rPr lang="ru-RU" sz="2400" dirty="0" err="1"/>
              <a:t>наближені</a:t>
            </a:r>
            <a:r>
              <a:rPr lang="ru-RU" sz="2400" dirty="0"/>
              <a:t> до </a:t>
            </a:r>
            <a:r>
              <a:rPr lang="ru-RU" sz="2400" dirty="0" err="1"/>
              <a:t>споживачів</a:t>
            </a:r>
            <a:r>
              <a:rPr lang="ru-RU" sz="2400" dirty="0"/>
              <a:t>. </a:t>
            </a:r>
            <a:r>
              <a:rPr lang="ru-RU" sz="2400" dirty="0" err="1"/>
              <a:t>Здійснюються</a:t>
            </a:r>
            <a:r>
              <a:rPr lang="ru-RU" sz="2400" dirty="0"/>
              <a:t> з </a:t>
            </a:r>
            <a:r>
              <a:rPr lang="ru-RU" sz="2400" dirty="0" err="1"/>
              <a:t>бюджетів</a:t>
            </a:r>
            <a:r>
              <a:rPr lang="ru-RU" sz="2400" dirty="0"/>
              <a:t> </a:t>
            </a:r>
            <a:r>
              <a:rPr lang="ru-RU" sz="2400" dirty="0" err="1"/>
              <a:t>сіл</a:t>
            </a:r>
            <a:r>
              <a:rPr lang="ru-RU" sz="2400" dirty="0"/>
              <a:t>, селищ, </a:t>
            </a:r>
            <a:r>
              <a:rPr lang="ru-RU" sz="2400" dirty="0" err="1"/>
              <a:t>міст</a:t>
            </a:r>
            <a:r>
              <a:rPr lang="ru-RU" sz="2400" dirty="0"/>
              <a:t> та </a:t>
            </a:r>
            <a:r>
              <a:rPr lang="ru-RU" sz="2400" dirty="0" err="1"/>
              <a:t>їх</a:t>
            </a:r>
            <a:r>
              <a:rPr lang="ru-RU" sz="2400" dirty="0"/>
              <a:t> </a:t>
            </a:r>
            <a:r>
              <a:rPr lang="ru-RU" sz="2400" dirty="0" err="1"/>
              <a:t>об’єднань</a:t>
            </a:r>
            <a:r>
              <a:rPr lang="ru-RU" sz="2400" dirty="0"/>
              <a:t>. </a:t>
            </a:r>
          </a:p>
          <a:p>
            <a:pPr marL="0" indent="0">
              <a:buNone/>
            </a:pPr>
            <a:r>
              <a:rPr lang="ru-RU" sz="2400" dirty="0"/>
              <a:t>2. </a:t>
            </a:r>
            <a:r>
              <a:rPr lang="ru-RU" sz="2400" dirty="0" err="1"/>
              <a:t>Видатки</a:t>
            </a:r>
            <a:r>
              <a:rPr lang="ru-RU" sz="2400" dirty="0"/>
              <a:t> на </a:t>
            </a:r>
            <a:r>
              <a:rPr lang="ru-RU" sz="2400" dirty="0" err="1"/>
              <a:t>фінансування</a:t>
            </a:r>
            <a:r>
              <a:rPr lang="ru-RU" sz="2400" dirty="0"/>
              <a:t> </a:t>
            </a:r>
            <a:r>
              <a:rPr lang="ru-RU" sz="2400" dirty="0" err="1"/>
              <a:t>бюджетних</a:t>
            </a:r>
            <a:r>
              <a:rPr lang="ru-RU" sz="2400" dirty="0"/>
              <a:t> </a:t>
            </a:r>
            <a:r>
              <a:rPr lang="ru-RU" sz="2400" dirty="0" err="1"/>
              <a:t>установ</a:t>
            </a:r>
            <a:r>
              <a:rPr lang="ru-RU" sz="2400" dirty="0"/>
              <a:t> та </a:t>
            </a:r>
            <a:r>
              <a:rPr lang="ru-RU" sz="2400" dirty="0" err="1"/>
              <a:t>заходів</a:t>
            </a:r>
            <a:r>
              <a:rPr lang="ru-RU" sz="2400" dirty="0"/>
              <a:t>, </a:t>
            </a:r>
            <a:r>
              <a:rPr lang="ru-RU" sz="2400" dirty="0" err="1"/>
              <a:t>які</a:t>
            </a:r>
            <a:r>
              <a:rPr lang="ru-RU" sz="2400" dirty="0"/>
              <a:t> </a:t>
            </a:r>
            <a:r>
              <a:rPr lang="ru-RU" sz="2400" dirty="0" err="1"/>
              <a:t>забезпечують</a:t>
            </a:r>
            <a:r>
              <a:rPr lang="ru-RU" sz="2400" dirty="0"/>
              <a:t> </a:t>
            </a:r>
            <a:r>
              <a:rPr lang="ru-RU" sz="2400" dirty="0" err="1"/>
              <a:t>надання</a:t>
            </a:r>
            <a:r>
              <a:rPr lang="ru-RU" sz="2400" dirty="0"/>
              <a:t> </a:t>
            </a:r>
            <a:r>
              <a:rPr lang="ru-RU" sz="2400" dirty="0" err="1"/>
              <a:t>основних</a:t>
            </a:r>
            <a:r>
              <a:rPr lang="ru-RU" sz="2400" dirty="0"/>
              <a:t> </a:t>
            </a:r>
            <a:r>
              <a:rPr lang="ru-RU" sz="2400" dirty="0" err="1"/>
              <a:t>соціальних</a:t>
            </a:r>
            <a:r>
              <a:rPr lang="ru-RU" sz="2400" dirty="0"/>
              <a:t> </a:t>
            </a:r>
            <a:r>
              <a:rPr lang="ru-RU" sz="2400" dirty="0" err="1"/>
              <a:t>послуг</a:t>
            </a:r>
            <a:r>
              <a:rPr lang="ru-RU" sz="2400" dirty="0"/>
              <a:t>, </a:t>
            </a:r>
            <a:r>
              <a:rPr lang="ru-RU" sz="2400" dirty="0" err="1"/>
              <a:t>гарантованих</a:t>
            </a:r>
            <a:r>
              <a:rPr lang="ru-RU" sz="2400" dirty="0"/>
              <a:t> </a:t>
            </a:r>
            <a:r>
              <a:rPr lang="ru-RU" sz="2400" dirty="0" err="1"/>
              <a:t>законодавством</a:t>
            </a:r>
            <a:r>
              <a:rPr lang="ru-RU" sz="2400" dirty="0"/>
              <a:t> для </a:t>
            </a:r>
            <a:r>
              <a:rPr lang="ru-RU" sz="2400" dirty="0" err="1"/>
              <a:t>всіх</a:t>
            </a:r>
            <a:r>
              <a:rPr lang="ru-RU" sz="2400" dirty="0"/>
              <a:t> </a:t>
            </a:r>
            <a:r>
              <a:rPr lang="ru-RU" sz="2400" dirty="0" err="1"/>
              <a:t>громадян</a:t>
            </a:r>
            <a:r>
              <a:rPr lang="ru-RU" sz="2400" dirty="0"/>
              <a:t> </a:t>
            </a:r>
            <a:r>
              <a:rPr lang="ru-RU" sz="2400" dirty="0" err="1"/>
              <a:t>України</a:t>
            </a:r>
            <a:r>
              <a:rPr lang="ru-RU" sz="2400" dirty="0"/>
              <a:t>. </a:t>
            </a:r>
            <a:r>
              <a:rPr lang="ru-RU" sz="2400" dirty="0" err="1"/>
              <a:t>Здійснюються</a:t>
            </a:r>
            <a:r>
              <a:rPr lang="ru-RU" sz="2400" dirty="0"/>
              <a:t> з </a:t>
            </a:r>
            <a:r>
              <a:rPr lang="ru-RU" sz="2400" dirty="0" err="1"/>
              <a:t>бюджетів</a:t>
            </a:r>
            <a:r>
              <a:rPr lang="ru-RU" sz="2400" dirty="0"/>
              <a:t> </a:t>
            </a:r>
            <a:r>
              <a:rPr lang="ru-RU" sz="2400" dirty="0" err="1"/>
              <a:t>міст</a:t>
            </a:r>
            <a:r>
              <a:rPr lang="ru-RU" sz="2400" dirty="0"/>
              <a:t> </a:t>
            </a:r>
            <a:r>
              <a:rPr lang="ru-RU" sz="2400" dirty="0" err="1"/>
              <a:t>республіканського</a:t>
            </a:r>
            <a:r>
              <a:rPr lang="ru-RU" sz="2400" dirty="0"/>
              <a:t> </a:t>
            </a:r>
            <a:r>
              <a:rPr lang="ru-RU" sz="2400" dirty="0" err="1"/>
              <a:t>значення</a:t>
            </a:r>
            <a:r>
              <a:rPr lang="ru-RU" sz="2400" dirty="0"/>
              <a:t> АР </a:t>
            </a:r>
            <a:r>
              <a:rPr lang="ru-RU" sz="2400" dirty="0" err="1"/>
              <a:t>Крим</a:t>
            </a:r>
            <a:r>
              <a:rPr lang="ru-RU" sz="2400" dirty="0"/>
              <a:t> та </a:t>
            </a:r>
            <a:r>
              <a:rPr lang="ru-RU" sz="2400" dirty="0" err="1"/>
              <a:t>міст</a:t>
            </a:r>
            <a:r>
              <a:rPr lang="ru-RU" sz="2400" dirty="0"/>
              <a:t> </a:t>
            </a:r>
            <a:r>
              <a:rPr lang="ru-RU" sz="2400" dirty="0" err="1"/>
              <a:t>обласного</a:t>
            </a:r>
            <a:r>
              <a:rPr lang="ru-RU" sz="2400" dirty="0"/>
              <a:t> </a:t>
            </a:r>
            <a:r>
              <a:rPr lang="ru-RU" sz="2400" dirty="0" err="1"/>
              <a:t>значення</a:t>
            </a:r>
            <a:r>
              <a:rPr lang="ru-RU" sz="2400" dirty="0"/>
              <a:t>, а </a:t>
            </a:r>
            <a:r>
              <a:rPr lang="ru-RU" sz="2400" dirty="0" err="1"/>
              <a:t>також</a:t>
            </a:r>
            <a:r>
              <a:rPr lang="ru-RU" sz="2400" dirty="0"/>
              <a:t> </a:t>
            </a:r>
            <a:r>
              <a:rPr lang="ru-RU" sz="2400" dirty="0" err="1"/>
              <a:t>районних</a:t>
            </a:r>
            <a:r>
              <a:rPr lang="ru-RU" sz="2400" dirty="0"/>
              <a:t> </a:t>
            </a:r>
            <a:r>
              <a:rPr lang="ru-RU" sz="2400" dirty="0" err="1"/>
              <a:t>бюджетів</a:t>
            </a:r>
            <a:r>
              <a:rPr lang="ru-RU" sz="2400" dirty="0"/>
              <a:t>. </a:t>
            </a:r>
          </a:p>
          <a:p>
            <a:pPr marL="0" indent="0">
              <a:buNone/>
            </a:pPr>
            <a:r>
              <a:rPr lang="ru-RU" sz="2400" dirty="0"/>
              <a:t>3. </a:t>
            </a:r>
            <a:r>
              <a:rPr lang="ru-RU" sz="2400" dirty="0" err="1"/>
              <a:t>Видатки</a:t>
            </a:r>
            <a:r>
              <a:rPr lang="ru-RU" sz="2400" dirty="0"/>
              <a:t> на </a:t>
            </a:r>
            <a:r>
              <a:rPr lang="ru-RU" sz="2400" dirty="0" err="1"/>
              <a:t>фінансування</a:t>
            </a:r>
            <a:r>
              <a:rPr lang="ru-RU" sz="2400" dirty="0"/>
              <a:t> </a:t>
            </a:r>
            <a:r>
              <a:rPr lang="ru-RU" sz="2400" dirty="0" err="1"/>
              <a:t>бюджетних</a:t>
            </a:r>
            <a:r>
              <a:rPr lang="ru-RU" sz="2400" dirty="0"/>
              <a:t> </a:t>
            </a:r>
            <a:r>
              <a:rPr lang="ru-RU" sz="2400" dirty="0" err="1"/>
              <a:t>установ</a:t>
            </a:r>
            <a:r>
              <a:rPr lang="ru-RU" sz="2400" dirty="0"/>
              <a:t> та </a:t>
            </a:r>
            <a:r>
              <a:rPr lang="ru-RU" sz="2400" dirty="0" err="1"/>
              <a:t>заходів</a:t>
            </a:r>
            <a:r>
              <a:rPr lang="ru-RU" sz="2400" dirty="0"/>
              <a:t>, </a:t>
            </a:r>
            <a:r>
              <a:rPr lang="ru-RU" sz="2400" dirty="0" err="1"/>
              <a:t>які</a:t>
            </a:r>
            <a:r>
              <a:rPr lang="ru-RU" sz="2400" dirty="0"/>
              <a:t> </a:t>
            </a:r>
            <a:r>
              <a:rPr lang="ru-RU" sz="2400" dirty="0" err="1"/>
              <a:t>забезпечують</a:t>
            </a:r>
            <a:r>
              <a:rPr lang="ru-RU" sz="2400" dirty="0"/>
              <a:t> </a:t>
            </a:r>
            <a:r>
              <a:rPr lang="ru-RU" sz="2400" dirty="0" err="1"/>
              <a:t>гарантовані</a:t>
            </a:r>
            <a:r>
              <a:rPr lang="ru-RU" sz="2400" dirty="0"/>
              <a:t> державою </a:t>
            </a:r>
            <a:r>
              <a:rPr lang="ru-RU" sz="2400" dirty="0" err="1"/>
              <a:t>соціальні</a:t>
            </a:r>
            <a:r>
              <a:rPr lang="ru-RU" sz="2400" dirty="0"/>
              <a:t> </a:t>
            </a:r>
            <a:r>
              <a:rPr lang="ru-RU" sz="2400" dirty="0" err="1"/>
              <a:t>послуги</a:t>
            </a:r>
            <a:r>
              <a:rPr lang="ru-RU" sz="2400" dirty="0"/>
              <a:t> для </a:t>
            </a:r>
            <a:r>
              <a:rPr lang="ru-RU" sz="2400" dirty="0" err="1"/>
              <a:t>окремих</a:t>
            </a:r>
            <a:r>
              <a:rPr lang="ru-RU" sz="2400" dirty="0"/>
              <a:t> </a:t>
            </a:r>
            <a:r>
              <a:rPr lang="ru-RU" sz="2400" dirty="0" err="1"/>
              <a:t>категорій</a:t>
            </a:r>
            <a:r>
              <a:rPr lang="ru-RU" sz="2400" dirty="0"/>
              <a:t> </a:t>
            </a:r>
            <a:r>
              <a:rPr lang="ru-RU" sz="2400" dirty="0" err="1"/>
              <a:t>громадян</a:t>
            </a:r>
            <a:r>
              <a:rPr lang="ru-RU" sz="2400" dirty="0"/>
              <a:t> </a:t>
            </a:r>
            <a:r>
              <a:rPr lang="ru-RU" sz="2400" dirty="0" err="1"/>
              <a:t>або</a:t>
            </a:r>
            <a:r>
              <a:rPr lang="ru-RU" sz="2400" dirty="0"/>
              <a:t> </a:t>
            </a:r>
            <a:r>
              <a:rPr lang="ru-RU" sz="2400" dirty="0" err="1"/>
              <a:t>фінансування</a:t>
            </a:r>
            <a:r>
              <a:rPr lang="ru-RU" sz="2400" dirty="0"/>
              <a:t> </a:t>
            </a:r>
            <a:r>
              <a:rPr lang="ru-RU" sz="2400" dirty="0" err="1"/>
              <a:t>програм</a:t>
            </a:r>
            <a:r>
              <a:rPr lang="ru-RU" sz="2400" dirty="0"/>
              <a:t>, потреба в </a:t>
            </a:r>
            <a:r>
              <a:rPr lang="ru-RU" sz="2400" dirty="0" err="1"/>
              <a:t>яких</a:t>
            </a:r>
            <a:r>
              <a:rPr lang="ru-RU" sz="2400" dirty="0"/>
              <a:t> </a:t>
            </a:r>
            <a:r>
              <a:rPr lang="ru-RU" sz="2400" dirty="0" err="1"/>
              <a:t>існує</a:t>
            </a:r>
            <a:r>
              <a:rPr lang="ru-RU" sz="2400" dirty="0"/>
              <a:t> в </a:t>
            </a:r>
            <a:r>
              <a:rPr lang="ru-RU" sz="2400" dirty="0" err="1"/>
              <a:t>усіх</a:t>
            </a:r>
            <a:r>
              <a:rPr lang="ru-RU" sz="2400" dirty="0"/>
              <a:t> </a:t>
            </a:r>
            <a:r>
              <a:rPr lang="ru-RU" sz="2400" dirty="0" err="1"/>
              <a:t>регіонах</a:t>
            </a:r>
            <a:r>
              <a:rPr lang="ru-RU" sz="2400" dirty="0"/>
              <a:t> </a:t>
            </a:r>
            <a:r>
              <a:rPr lang="ru-RU" sz="2400" dirty="0" err="1"/>
              <a:t>України</a:t>
            </a:r>
            <a:r>
              <a:rPr lang="ru-RU" sz="2400" dirty="0"/>
              <a:t>. </a:t>
            </a:r>
            <a:r>
              <a:rPr lang="ru-RU" sz="2400" dirty="0" err="1"/>
              <a:t>Загалом</a:t>
            </a:r>
            <a:r>
              <a:rPr lang="ru-RU" sz="2400" dirty="0"/>
              <a:t> </a:t>
            </a:r>
            <a:r>
              <a:rPr lang="ru-RU" sz="2400" dirty="0" err="1"/>
              <a:t>основна</a:t>
            </a:r>
            <a:r>
              <a:rPr lang="ru-RU" sz="2400" dirty="0"/>
              <a:t> </a:t>
            </a:r>
            <a:r>
              <a:rPr lang="ru-RU" sz="2400" dirty="0" err="1"/>
              <a:t>частина</a:t>
            </a:r>
            <a:r>
              <a:rPr lang="ru-RU" sz="2400" dirty="0"/>
              <a:t> </a:t>
            </a:r>
            <a:r>
              <a:rPr lang="ru-RU" sz="2400" dirty="0" err="1"/>
              <a:t>коштів</a:t>
            </a:r>
            <a:r>
              <a:rPr lang="ru-RU" sz="2400" dirty="0"/>
              <a:t> </a:t>
            </a:r>
            <a:r>
              <a:rPr lang="ru-RU" sz="2400" dirty="0" err="1"/>
              <a:t>місцевих</a:t>
            </a:r>
            <a:r>
              <a:rPr lang="ru-RU" sz="2400" dirty="0"/>
              <a:t> </a:t>
            </a:r>
            <a:r>
              <a:rPr lang="ru-RU" sz="2400" dirty="0" err="1"/>
              <a:t>бюджетів</a:t>
            </a:r>
            <a:r>
              <a:rPr lang="ru-RU" sz="2400" dirty="0"/>
              <a:t> </a:t>
            </a:r>
            <a:r>
              <a:rPr lang="ru-RU" sz="2400" dirty="0" err="1"/>
              <a:t>витрачається</a:t>
            </a:r>
            <a:r>
              <a:rPr lang="ru-RU" sz="2400" dirty="0"/>
              <a:t> на </a:t>
            </a:r>
            <a:r>
              <a:rPr lang="ru-RU" sz="2400" dirty="0" err="1"/>
              <a:t>освіту</a:t>
            </a:r>
            <a:r>
              <a:rPr lang="ru-RU" sz="2400" dirty="0"/>
              <a:t>, </a:t>
            </a:r>
            <a:r>
              <a:rPr lang="ru-RU" sz="2400" dirty="0" err="1"/>
              <a:t>охорону</a:t>
            </a:r>
            <a:r>
              <a:rPr lang="ru-RU" sz="2400" dirty="0"/>
              <a:t> </a:t>
            </a:r>
            <a:r>
              <a:rPr lang="ru-RU" sz="2400" dirty="0" err="1"/>
              <a:t>здоров’я</a:t>
            </a:r>
            <a:r>
              <a:rPr lang="ru-RU" sz="2400" dirty="0"/>
              <a:t>, </a:t>
            </a:r>
            <a:r>
              <a:rPr lang="ru-RU" sz="2400" dirty="0" err="1"/>
              <a:t>соціальний</a:t>
            </a:r>
            <a:r>
              <a:rPr lang="ru-RU" sz="2400" dirty="0"/>
              <a:t> </a:t>
            </a:r>
            <a:r>
              <a:rPr lang="ru-RU" sz="2400" dirty="0" err="1"/>
              <a:t>захист</a:t>
            </a:r>
            <a:r>
              <a:rPr lang="ru-RU" sz="2400" dirty="0"/>
              <a:t> та </a:t>
            </a:r>
            <a:r>
              <a:rPr lang="ru-RU" sz="2400" dirty="0" err="1"/>
              <a:t>соціальне</a:t>
            </a:r>
            <a:r>
              <a:rPr lang="ru-RU" sz="2400" dirty="0"/>
              <a:t> </a:t>
            </a:r>
            <a:r>
              <a:rPr lang="ru-RU" sz="2400" dirty="0" err="1"/>
              <a:t>забезпечення</a:t>
            </a:r>
            <a:r>
              <a:rPr lang="ru-RU" sz="2400" dirty="0"/>
              <a:t>, </a:t>
            </a:r>
            <a:r>
              <a:rPr lang="ru-RU" sz="2400" dirty="0" err="1"/>
              <a:t>місцеві</a:t>
            </a:r>
            <a:r>
              <a:rPr lang="ru-RU" sz="2400" dirty="0"/>
              <a:t> </a:t>
            </a:r>
            <a:r>
              <a:rPr lang="ru-RU" sz="2400" dirty="0" err="1"/>
              <a:t>програми</a:t>
            </a:r>
            <a:r>
              <a:rPr lang="ru-RU" sz="2400" dirty="0"/>
              <a:t> </a:t>
            </a:r>
            <a:r>
              <a:rPr lang="ru-RU" sz="2400" dirty="0" err="1"/>
              <a:t>розвитку</a:t>
            </a:r>
            <a:r>
              <a:rPr lang="ru-RU" sz="2400" dirty="0"/>
              <a:t> </a:t>
            </a:r>
            <a:r>
              <a:rPr lang="ru-RU" sz="2400" dirty="0" err="1"/>
              <a:t>житлово-комунального</a:t>
            </a:r>
            <a:r>
              <a:rPr lang="ru-RU" sz="2400" dirty="0"/>
              <a:t> </a:t>
            </a:r>
            <a:r>
              <a:rPr lang="ru-RU" sz="2400" dirty="0" err="1"/>
              <a:t>господарства</a:t>
            </a:r>
            <a:r>
              <a:rPr lang="ru-RU" sz="2400" dirty="0"/>
              <a:t> та благоустрою </a:t>
            </a:r>
            <a:r>
              <a:rPr lang="ru-RU" sz="2400" dirty="0" err="1"/>
              <a:t>населених</a:t>
            </a:r>
            <a:r>
              <a:rPr lang="ru-RU" sz="2400" dirty="0"/>
              <a:t> </a:t>
            </a:r>
            <a:r>
              <a:rPr lang="ru-RU" sz="2400" dirty="0" err="1"/>
              <a:t>пунктів</a:t>
            </a:r>
            <a:r>
              <a:rPr lang="ru-RU" sz="2400" dirty="0"/>
              <a:t>, культурно-</a:t>
            </a:r>
            <a:r>
              <a:rPr lang="ru-RU" sz="2400" dirty="0" err="1"/>
              <a:t>мистецькі</a:t>
            </a:r>
            <a:r>
              <a:rPr lang="ru-RU" sz="2400" dirty="0"/>
              <a:t> </a:t>
            </a:r>
            <a:r>
              <a:rPr lang="ru-RU" sz="2400" dirty="0" err="1"/>
              <a:t>програми</a:t>
            </a:r>
            <a:r>
              <a:rPr lang="ru-RU" sz="2400" dirty="0"/>
              <a:t> </a:t>
            </a:r>
            <a:r>
              <a:rPr lang="ru-RU" sz="2400" dirty="0" err="1"/>
              <a:t>місцевого</a:t>
            </a:r>
            <a:r>
              <a:rPr lang="ru-RU" sz="2400" dirty="0"/>
              <a:t> </a:t>
            </a:r>
            <a:r>
              <a:rPr lang="ru-RU" sz="2400" dirty="0" err="1"/>
              <a:t>значення</a:t>
            </a:r>
            <a:r>
              <a:rPr lang="ru-RU" sz="2400" dirty="0"/>
              <a:t>, а </a:t>
            </a:r>
            <a:r>
              <a:rPr lang="ru-RU" sz="2400" dirty="0" err="1"/>
              <a:t>також</a:t>
            </a:r>
            <a:r>
              <a:rPr lang="ru-RU" sz="2400" dirty="0"/>
              <a:t> на </a:t>
            </a:r>
            <a:r>
              <a:rPr lang="ru-RU" sz="2400" dirty="0" err="1"/>
              <a:t>державне</a:t>
            </a:r>
            <a:r>
              <a:rPr lang="ru-RU" sz="2400" dirty="0"/>
              <a:t> </a:t>
            </a:r>
            <a:r>
              <a:rPr lang="ru-RU" sz="2400" dirty="0" err="1"/>
              <a:t>управління</a:t>
            </a:r>
            <a:r>
              <a:rPr lang="ru-RU" sz="2400" dirty="0"/>
              <a:t> та </a:t>
            </a:r>
            <a:r>
              <a:rPr lang="ru-RU" sz="2400" dirty="0" err="1"/>
              <a:t>місцеве</a:t>
            </a:r>
            <a:r>
              <a:rPr lang="ru-RU" sz="2400" dirty="0"/>
              <a:t> </a:t>
            </a:r>
            <a:r>
              <a:rPr lang="ru-RU" sz="2400" dirty="0" err="1"/>
              <a:t>самоврядування</a:t>
            </a:r>
            <a:r>
              <a:rPr lang="ru-RU" sz="2400" dirty="0"/>
              <a:t>, транспорт, </a:t>
            </a:r>
            <a:r>
              <a:rPr lang="ru-RU" sz="2400" dirty="0" err="1"/>
              <a:t>зв’язок</a:t>
            </a:r>
            <a:r>
              <a:rPr lang="ru-RU" sz="2400" dirty="0"/>
              <a:t>, </a:t>
            </a:r>
            <a:r>
              <a:rPr lang="ru-RU" sz="2400" dirty="0" err="1"/>
              <a:t>дорожнє</a:t>
            </a:r>
            <a:r>
              <a:rPr lang="ru-RU" sz="2400" dirty="0"/>
              <a:t> </a:t>
            </a:r>
            <a:r>
              <a:rPr lang="ru-RU" sz="2400" dirty="0" err="1"/>
              <a:t>господарство</a:t>
            </a:r>
            <a:r>
              <a:rPr lang="ru-RU" sz="2400" dirty="0"/>
              <a:t>, </a:t>
            </a:r>
            <a:r>
              <a:rPr lang="ru-RU" sz="2400" dirty="0" err="1"/>
              <a:t>охорону</a:t>
            </a:r>
            <a:r>
              <a:rPr lang="ru-RU" sz="2400" dirty="0"/>
              <a:t> </a:t>
            </a:r>
            <a:r>
              <a:rPr lang="ru-RU" sz="2400" dirty="0" err="1"/>
              <a:t>навколишнього</a:t>
            </a:r>
            <a:r>
              <a:rPr lang="ru-RU" sz="2400" dirty="0"/>
              <a:t> природного </a:t>
            </a:r>
            <a:r>
              <a:rPr lang="ru-RU" sz="2400" dirty="0" err="1"/>
              <a:t>середовища</a:t>
            </a:r>
            <a:r>
              <a:rPr lang="ru-RU" sz="2400" dirty="0"/>
              <a:t> </a:t>
            </a:r>
            <a:r>
              <a:rPr lang="ru-RU" sz="2400" dirty="0" err="1"/>
              <a:t>тощо</a:t>
            </a:r>
            <a:endParaRPr lang="ru-RU" sz="2400" dirty="0"/>
          </a:p>
        </p:txBody>
      </p:sp>
    </p:spTree>
    <p:extLst>
      <p:ext uri="{BB962C8B-B14F-4D97-AF65-F5344CB8AC3E}">
        <p14:creationId xmlns:p14="http://schemas.microsoft.com/office/powerpoint/2010/main" val="30205775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D65281-EA5C-405A-8537-03095B43B041}"/>
              </a:ext>
            </a:extLst>
          </p:cNvPr>
          <p:cNvSpPr>
            <a:spLocks noGrp="1"/>
          </p:cNvSpPr>
          <p:nvPr>
            <p:ph type="title"/>
          </p:nvPr>
        </p:nvSpPr>
        <p:spPr>
          <a:xfrm>
            <a:off x="657225" y="-1"/>
            <a:ext cx="10515600" cy="829341"/>
          </a:xfrm>
        </p:spPr>
        <p:txBody>
          <a:bodyPr>
            <a:noAutofit/>
          </a:bodyPr>
          <a:lstStyle/>
          <a:p>
            <a:pPr algn="ctr"/>
            <a:r>
              <a:rPr lang="uk-UA" sz="3200" b="1" dirty="0">
                <a:latin typeface="+mn-lt"/>
              </a:rPr>
              <a:t>7. Тенденції реформ у сфері МС в різних країнах</a:t>
            </a:r>
            <a:endParaRPr lang="ru-RU" sz="3200" b="1" dirty="0">
              <a:latin typeface="+mn-lt"/>
            </a:endParaRPr>
          </a:p>
        </p:txBody>
      </p:sp>
      <p:sp>
        <p:nvSpPr>
          <p:cNvPr id="3" name="Объект 2">
            <a:extLst>
              <a:ext uri="{FF2B5EF4-FFF2-40B4-BE49-F238E27FC236}">
                <a16:creationId xmlns:a16="http://schemas.microsoft.com/office/drawing/2014/main" id="{E4644C1B-EDA6-4364-8C6C-91728DFF2D45}"/>
              </a:ext>
            </a:extLst>
          </p:cNvPr>
          <p:cNvSpPr>
            <a:spLocks noGrp="1"/>
          </p:cNvSpPr>
          <p:nvPr>
            <p:ph idx="1"/>
          </p:nvPr>
        </p:nvSpPr>
        <p:spPr>
          <a:xfrm>
            <a:off x="85724" y="744279"/>
            <a:ext cx="12106275" cy="6113720"/>
          </a:xfrm>
        </p:spPr>
        <p:txBody>
          <a:bodyPr>
            <a:noAutofit/>
          </a:bodyPr>
          <a:lstStyle/>
          <a:p>
            <a:pPr marL="0" indent="0">
              <a:buNone/>
            </a:pPr>
            <a:r>
              <a:rPr lang="ru-RU" sz="2400" dirty="0"/>
              <a:t>1. При </a:t>
            </a:r>
            <a:r>
              <a:rPr lang="ru-RU" sz="2400" dirty="0" err="1"/>
              <a:t>збереженні</a:t>
            </a:r>
            <a:r>
              <a:rPr lang="ru-RU" sz="2400" dirty="0"/>
              <a:t> </a:t>
            </a:r>
            <a:r>
              <a:rPr lang="ru-RU" sz="2400" dirty="0" err="1"/>
              <a:t>провідної</a:t>
            </a:r>
            <a:r>
              <a:rPr lang="ru-RU" sz="2400" dirty="0"/>
              <a:t> </a:t>
            </a:r>
            <a:r>
              <a:rPr lang="ru-RU" sz="2400" dirty="0" err="1"/>
              <a:t>ролі</a:t>
            </a:r>
            <a:r>
              <a:rPr lang="ru-RU" sz="2400" dirty="0"/>
              <a:t> </a:t>
            </a:r>
            <a:r>
              <a:rPr lang="ru-RU" sz="2400" dirty="0" err="1"/>
              <a:t>представницьких</a:t>
            </a:r>
            <a:r>
              <a:rPr lang="ru-RU" sz="2400" dirty="0"/>
              <a:t> </a:t>
            </a:r>
            <a:r>
              <a:rPr lang="ru-RU" sz="2400" dirty="0" err="1"/>
              <a:t>органів</a:t>
            </a:r>
            <a:r>
              <a:rPr lang="ru-RU" sz="2400" dirty="0"/>
              <a:t> МС (рад) у </a:t>
            </a:r>
            <a:r>
              <a:rPr lang="ru-RU" sz="2400" dirty="0" err="1"/>
              <a:t>вирішенні</a:t>
            </a:r>
            <a:r>
              <a:rPr lang="ru-RU" sz="2400" dirty="0"/>
              <a:t> </a:t>
            </a:r>
            <a:r>
              <a:rPr lang="ru-RU" sz="2400" dirty="0" err="1"/>
              <a:t>місцевих</a:t>
            </a:r>
            <a:r>
              <a:rPr lang="ru-RU" sz="2400" dirty="0"/>
              <a:t> справ </a:t>
            </a:r>
            <a:r>
              <a:rPr lang="ru-RU" sz="2400" b="1" dirty="0" err="1"/>
              <a:t>зростає</a:t>
            </a:r>
            <a:r>
              <a:rPr lang="ru-RU" sz="2400" b="1" dirty="0"/>
              <a:t> </a:t>
            </a:r>
            <a:r>
              <a:rPr lang="ru-RU" sz="2400" b="1" dirty="0" err="1"/>
              <a:t>вплив</a:t>
            </a:r>
            <a:r>
              <a:rPr lang="ru-RU" sz="2400" b="1" dirty="0"/>
              <a:t> </a:t>
            </a:r>
            <a:r>
              <a:rPr lang="ru-RU" sz="2400" b="1" dirty="0" err="1"/>
              <a:t>виконавчого</a:t>
            </a:r>
            <a:r>
              <a:rPr lang="ru-RU" sz="2400" b="1" dirty="0"/>
              <a:t> </a:t>
            </a:r>
            <a:r>
              <a:rPr lang="ru-RU" sz="2400" b="1" dirty="0" err="1"/>
              <a:t>апарату</a:t>
            </a:r>
            <a:r>
              <a:rPr lang="ru-RU" sz="2400" dirty="0"/>
              <a:t>, </a:t>
            </a:r>
            <a:r>
              <a:rPr lang="ru-RU" sz="2400" dirty="0" err="1"/>
              <a:t>муніципальних</a:t>
            </a:r>
            <a:r>
              <a:rPr lang="ru-RU" sz="2400" dirty="0"/>
              <a:t> </a:t>
            </a:r>
            <a:r>
              <a:rPr lang="ru-RU" sz="2400" dirty="0" err="1"/>
              <a:t>чиновників</a:t>
            </a:r>
            <a:r>
              <a:rPr lang="ru-RU" sz="2400" dirty="0"/>
              <a:t>, </a:t>
            </a:r>
            <a:r>
              <a:rPr lang="ru-RU" sz="2400" dirty="0" err="1"/>
              <a:t>що</a:t>
            </a:r>
            <a:r>
              <a:rPr lang="ru-RU" sz="2400" dirty="0"/>
              <a:t> </a:t>
            </a:r>
            <a:r>
              <a:rPr lang="ru-RU" sz="2400" dirty="0" err="1"/>
              <a:t>вказує</a:t>
            </a:r>
            <a:r>
              <a:rPr lang="ru-RU" sz="2400" dirty="0"/>
              <a:t> на </a:t>
            </a:r>
            <a:r>
              <a:rPr lang="ru-RU" sz="2400" dirty="0" err="1"/>
              <a:t>зміцнення</a:t>
            </a:r>
            <a:r>
              <a:rPr lang="ru-RU" sz="2400" dirty="0"/>
              <a:t> </a:t>
            </a:r>
            <a:r>
              <a:rPr lang="ru-RU" sz="2400" dirty="0" err="1"/>
              <a:t>професіоналізму</a:t>
            </a:r>
            <a:r>
              <a:rPr lang="ru-RU" sz="2400" dirty="0"/>
              <a:t> </a:t>
            </a:r>
            <a:r>
              <a:rPr lang="ru-RU" sz="2400" dirty="0" err="1"/>
              <a:t>муніципального</a:t>
            </a:r>
            <a:r>
              <a:rPr lang="ru-RU" sz="2400" dirty="0"/>
              <a:t> </a:t>
            </a:r>
            <a:r>
              <a:rPr lang="ru-RU" sz="2400" dirty="0" err="1"/>
              <a:t>управління</a:t>
            </a:r>
            <a:r>
              <a:rPr lang="ru-RU" sz="2400" dirty="0"/>
              <a:t>. </a:t>
            </a:r>
          </a:p>
          <a:p>
            <a:pPr marL="0" indent="0">
              <a:buNone/>
            </a:pPr>
            <a:r>
              <a:rPr lang="ru-RU" sz="2400" dirty="0"/>
              <a:t>2. </a:t>
            </a:r>
            <a:r>
              <a:rPr lang="ru-RU" sz="2400" b="1" dirty="0" err="1"/>
              <a:t>Зміцнюються</a:t>
            </a:r>
            <a:r>
              <a:rPr lang="ru-RU" sz="2400" b="1" dirty="0"/>
              <a:t> </a:t>
            </a:r>
            <a:r>
              <a:rPr lang="ru-RU" sz="2400" b="1" dirty="0" err="1"/>
              <a:t>матеріальні</a:t>
            </a:r>
            <a:r>
              <a:rPr lang="ru-RU" sz="2400" b="1" dirty="0"/>
              <a:t> та </a:t>
            </a:r>
            <a:r>
              <a:rPr lang="ru-RU" sz="2400" b="1" dirty="0" err="1"/>
              <a:t>фінансові</a:t>
            </a:r>
            <a:r>
              <a:rPr lang="ru-RU" sz="2400" b="1" dirty="0"/>
              <a:t> </a:t>
            </a:r>
            <a:r>
              <a:rPr lang="ru-RU" sz="2400" b="1" dirty="0" err="1"/>
              <a:t>основи</a:t>
            </a:r>
            <a:r>
              <a:rPr lang="ru-RU" sz="2400" b="1" dirty="0"/>
              <a:t> МС. </a:t>
            </a:r>
            <a:r>
              <a:rPr lang="ru-RU" sz="2400" dirty="0" err="1"/>
              <a:t>Кожна</a:t>
            </a:r>
            <a:r>
              <a:rPr lang="ru-RU" sz="2400" dirty="0"/>
              <a:t> громада </a:t>
            </a:r>
            <a:r>
              <a:rPr lang="ru-RU" sz="2400" dirty="0" err="1"/>
              <a:t>має</a:t>
            </a:r>
            <a:r>
              <a:rPr lang="ru-RU" sz="2400" dirty="0"/>
              <a:t> </a:t>
            </a:r>
            <a:r>
              <a:rPr lang="ru-RU" sz="2400" dirty="0" err="1"/>
              <a:t>комунальну</a:t>
            </a:r>
            <a:r>
              <a:rPr lang="ru-RU" sz="2400" dirty="0"/>
              <a:t> </a:t>
            </a:r>
            <a:r>
              <a:rPr lang="ru-RU" sz="2400" dirty="0" err="1"/>
              <a:t>власність</a:t>
            </a:r>
            <a:r>
              <a:rPr lang="ru-RU" sz="2400" dirty="0"/>
              <a:t>, яка </a:t>
            </a:r>
            <a:r>
              <a:rPr lang="ru-RU" sz="2400" dirty="0" err="1"/>
              <a:t>необхідна</a:t>
            </a:r>
            <a:r>
              <a:rPr lang="ru-RU" sz="2400" dirty="0"/>
              <a:t> для </a:t>
            </a:r>
            <a:r>
              <a:rPr lang="ru-RU" sz="2400" dirty="0" err="1"/>
              <a:t>функціонування</a:t>
            </a:r>
            <a:r>
              <a:rPr lang="ru-RU" sz="2400" dirty="0"/>
              <a:t> </a:t>
            </a:r>
            <a:r>
              <a:rPr lang="ru-RU" sz="2400" dirty="0" err="1"/>
              <a:t>життєво</a:t>
            </a:r>
            <a:r>
              <a:rPr lang="ru-RU" sz="2400" dirty="0"/>
              <a:t> </a:t>
            </a:r>
            <a:r>
              <a:rPr lang="ru-RU" sz="2400" dirty="0" err="1"/>
              <a:t>важливих</a:t>
            </a:r>
            <a:r>
              <a:rPr lang="ru-RU" sz="2400" dirty="0"/>
              <a:t> </a:t>
            </a:r>
            <a:r>
              <a:rPr lang="ru-RU" sz="2400" dirty="0" err="1"/>
              <a:t>комунальних</a:t>
            </a:r>
            <a:r>
              <a:rPr lang="ru-RU" sz="2400" dirty="0"/>
              <a:t> служб. </a:t>
            </a:r>
            <a:r>
              <a:rPr lang="ru-RU" sz="2400" dirty="0" err="1"/>
              <a:t>Муніципалітети</a:t>
            </a:r>
            <a:r>
              <a:rPr lang="ru-RU" sz="2400" dirty="0"/>
              <a:t> широко </a:t>
            </a:r>
            <a:r>
              <a:rPr lang="ru-RU" sz="2400" dirty="0" err="1"/>
              <a:t>застосовують</a:t>
            </a:r>
            <a:r>
              <a:rPr lang="ru-RU" sz="2400" dirty="0"/>
              <a:t> </a:t>
            </a:r>
            <a:r>
              <a:rPr lang="ru-RU" sz="2400" dirty="0" err="1"/>
              <a:t>економічні</a:t>
            </a:r>
            <a:r>
              <a:rPr lang="ru-RU" sz="2400" dirty="0"/>
              <a:t> </a:t>
            </a:r>
            <a:r>
              <a:rPr lang="ru-RU" sz="2400" dirty="0" err="1"/>
              <a:t>методи</a:t>
            </a:r>
            <a:r>
              <a:rPr lang="ru-RU" sz="2400" dirty="0"/>
              <a:t> </a:t>
            </a:r>
            <a:r>
              <a:rPr lang="ru-RU" sz="2400" dirty="0" err="1"/>
              <a:t>управління</a:t>
            </a:r>
            <a:r>
              <a:rPr lang="ru-RU" sz="2400" dirty="0"/>
              <a:t> – </a:t>
            </a:r>
            <a:r>
              <a:rPr lang="ru-RU" sz="2400" dirty="0" err="1"/>
              <a:t>місцеві</a:t>
            </a:r>
            <a:r>
              <a:rPr lang="ru-RU" sz="2400" dirty="0"/>
              <a:t> </a:t>
            </a:r>
            <a:r>
              <a:rPr lang="ru-RU" sz="2400" dirty="0" err="1"/>
              <a:t>податки</a:t>
            </a:r>
            <a:r>
              <a:rPr lang="ru-RU" sz="2400" dirty="0"/>
              <a:t>, </a:t>
            </a:r>
            <a:r>
              <a:rPr lang="ru-RU" sz="2400" dirty="0" err="1"/>
              <a:t>ліцензування</a:t>
            </a:r>
            <a:r>
              <a:rPr lang="ru-RU" sz="2400" dirty="0"/>
              <a:t>, </a:t>
            </a:r>
            <a:r>
              <a:rPr lang="ru-RU" sz="2400" dirty="0" err="1"/>
              <a:t>укладання</a:t>
            </a:r>
            <a:r>
              <a:rPr lang="ru-RU" sz="2400" dirty="0"/>
              <a:t> </a:t>
            </a:r>
            <a:r>
              <a:rPr lang="ru-RU" sz="2400" dirty="0" err="1"/>
              <a:t>контрактів</a:t>
            </a:r>
            <a:r>
              <a:rPr lang="ru-RU" sz="2400" dirty="0"/>
              <a:t> на </a:t>
            </a:r>
            <a:r>
              <a:rPr lang="ru-RU" sz="2400" dirty="0" err="1"/>
              <a:t>виконання</a:t>
            </a:r>
            <a:r>
              <a:rPr lang="ru-RU" sz="2400" dirty="0"/>
              <a:t> </a:t>
            </a:r>
            <a:r>
              <a:rPr lang="ru-RU" sz="2400" dirty="0" err="1"/>
              <a:t>муніципальних</a:t>
            </a:r>
            <a:r>
              <a:rPr lang="ru-RU" sz="2400" dirty="0"/>
              <a:t> </a:t>
            </a:r>
            <a:r>
              <a:rPr lang="ru-RU" sz="2400" dirty="0" err="1"/>
              <a:t>функцій</a:t>
            </a:r>
            <a:r>
              <a:rPr lang="ru-RU" sz="2400" dirty="0"/>
              <a:t> з </a:t>
            </a:r>
            <a:r>
              <a:rPr lang="ru-RU" sz="2400" dirty="0" err="1"/>
              <a:t>приватними</a:t>
            </a:r>
            <a:r>
              <a:rPr lang="ru-RU" sz="2400" dirty="0"/>
              <a:t> </a:t>
            </a:r>
            <a:r>
              <a:rPr lang="ru-RU" sz="2400" dirty="0" err="1"/>
              <a:t>фірмами</a:t>
            </a:r>
            <a:r>
              <a:rPr lang="ru-RU" sz="2400" dirty="0"/>
              <a:t>. </a:t>
            </a:r>
            <a:r>
              <a:rPr lang="ru-RU" sz="2400" dirty="0" err="1"/>
              <a:t>Це</a:t>
            </a:r>
            <a:r>
              <a:rPr lang="ru-RU" sz="2400" dirty="0"/>
              <a:t> </a:t>
            </a:r>
            <a:r>
              <a:rPr lang="ru-RU" sz="2400" dirty="0" err="1"/>
              <a:t>сприяє</a:t>
            </a:r>
            <a:r>
              <a:rPr lang="ru-RU" sz="2400" dirty="0"/>
              <a:t> </a:t>
            </a:r>
            <a:r>
              <a:rPr lang="ru-RU" sz="2400" dirty="0" err="1"/>
              <a:t>збільшенню</a:t>
            </a:r>
            <a:r>
              <a:rPr lang="ru-RU" sz="2400" dirty="0"/>
              <a:t> </a:t>
            </a:r>
            <a:r>
              <a:rPr lang="ru-RU" sz="2400" dirty="0" err="1"/>
              <a:t>дохідної</a:t>
            </a:r>
            <a:r>
              <a:rPr lang="ru-RU" sz="2400" dirty="0"/>
              <a:t> </a:t>
            </a:r>
            <a:r>
              <a:rPr lang="ru-RU" sz="2400" dirty="0" err="1"/>
              <a:t>частини</a:t>
            </a:r>
            <a:r>
              <a:rPr lang="ru-RU" sz="2400" dirty="0"/>
              <a:t> </a:t>
            </a:r>
            <a:r>
              <a:rPr lang="ru-RU" sz="2400" dirty="0" err="1"/>
              <a:t>місцевих</a:t>
            </a:r>
            <a:r>
              <a:rPr lang="ru-RU" sz="2400" dirty="0"/>
              <a:t> </a:t>
            </a:r>
            <a:r>
              <a:rPr lang="ru-RU" sz="2400" dirty="0" err="1"/>
              <a:t>бюджетів</a:t>
            </a:r>
            <a:r>
              <a:rPr lang="ru-RU" sz="2400" dirty="0"/>
              <a:t>, </a:t>
            </a:r>
            <a:r>
              <a:rPr lang="ru-RU" sz="2400" dirty="0" err="1"/>
              <a:t>розвитку</a:t>
            </a:r>
            <a:r>
              <a:rPr lang="ru-RU" sz="2400" dirty="0"/>
              <a:t> </a:t>
            </a:r>
            <a:r>
              <a:rPr lang="ru-RU" sz="2400" dirty="0" err="1"/>
              <a:t>муніципального</a:t>
            </a:r>
            <a:r>
              <a:rPr lang="ru-RU" sz="2400" dirty="0"/>
              <a:t> </a:t>
            </a:r>
            <a:r>
              <a:rPr lang="ru-RU" sz="2400" dirty="0" err="1"/>
              <a:t>господарства</a:t>
            </a:r>
            <a:r>
              <a:rPr lang="ru-RU" sz="2400" dirty="0"/>
              <a:t> та </a:t>
            </a:r>
            <a:r>
              <a:rPr lang="ru-RU" sz="2400" dirty="0" err="1"/>
              <a:t>стимулюванню</a:t>
            </a:r>
            <a:r>
              <a:rPr lang="ru-RU" sz="2400" dirty="0"/>
              <a:t> </a:t>
            </a:r>
            <a:r>
              <a:rPr lang="ru-RU" sz="2400" dirty="0" err="1"/>
              <a:t>підприємницької</a:t>
            </a:r>
            <a:r>
              <a:rPr lang="ru-RU" sz="2400" dirty="0"/>
              <a:t> </a:t>
            </a:r>
            <a:r>
              <a:rPr lang="ru-RU" sz="2400" dirty="0" err="1"/>
              <a:t>діяльності</a:t>
            </a:r>
            <a:r>
              <a:rPr lang="ru-RU" sz="2400" dirty="0"/>
              <a:t>. </a:t>
            </a:r>
            <a:r>
              <a:rPr lang="ru-RU" sz="2400" dirty="0" err="1"/>
              <a:t>Проте</a:t>
            </a:r>
            <a:r>
              <a:rPr lang="ru-RU" sz="2400" dirty="0"/>
              <a:t> у </a:t>
            </a:r>
            <a:r>
              <a:rPr lang="ru-RU" sz="2400" dirty="0" err="1"/>
              <a:t>більшості</a:t>
            </a:r>
            <a:r>
              <a:rPr lang="ru-RU" sz="2400" dirty="0"/>
              <a:t> держав (до </a:t>
            </a:r>
            <a:r>
              <a:rPr lang="ru-RU" sz="2400" dirty="0" err="1"/>
              <a:t>яких</a:t>
            </a:r>
            <a:r>
              <a:rPr lang="ru-RU" sz="2400" dirty="0"/>
              <a:t> </a:t>
            </a:r>
            <a:r>
              <a:rPr lang="ru-RU" sz="2400" dirty="0" err="1"/>
              <a:t>належить</a:t>
            </a:r>
            <a:r>
              <a:rPr lang="ru-RU" sz="2400" dirty="0"/>
              <a:t> і </a:t>
            </a:r>
            <a:r>
              <a:rPr lang="ru-RU" sz="2400" dirty="0" err="1"/>
              <a:t>Україна</a:t>
            </a:r>
            <a:r>
              <a:rPr lang="ru-RU" sz="2400" dirty="0"/>
              <a:t>), </a:t>
            </a:r>
            <a:r>
              <a:rPr lang="ru-RU" sz="2400" b="1" dirty="0" err="1"/>
              <a:t>гострою</a:t>
            </a:r>
            <a:r>
              <a:rPr lang="ru-RU" sz="2400" b="1" dirty="0"/>
              <a:t> </a:t>
            </a:r>
            <a:r>
              <a:rPr lang="ru-RU" sz="2400" b="1" dirty="0" err="1"/>
              <a:t>залишається</a:t>
            </a:r>
            <a:r>
              <a:rPr lang="ru-RU" sz="2400" b="1" dirty="0"/>
              <a:t> проблема </a:t>
            </a:r>
            <a:r>
              <a:rPr lang="ru-RU" sz="2400" b="1" dirty="0" err="1"/>
              <a:t>формування</a:t>
            </a:r>
            <a:r>
              <a:rPr lang="ru-RU" sz="2400" b="1" dirty="0"/>
              <a:t> </a:t>
            </a:r>
            <a:r>
              <a:rPr lang="ru-RU" sz="2400" b="1" dirty="0" err="1"/>
              <a:t>достатньої</a:t>
            </a:r>
            <a:r>
              <a:rPr lang="ru-RU" sz="2400" b="1" dirty="0"/>
              <a:t> </a:t>
            </a:r>
            <a:r>
              <a:rPr lang="ru-RU" sz="2400" b="1" dirty="0" err="1"/>
              <a:t>фінансової</a:t>
            </a:r>
            <a:r>
              <a:rPr lang="ru-RU" sz="2400" b="1" dirty="0"/>
              <a:t> </a:t>
            </a:r>
            <a:r>
              <a:rPr lang="ru-RU" sz="2400" b="1" dirty="0" err="1"/>
              <a:t>бази</a:t>
            </a:r>
            <a:r>
              <a:rPr lang="ru-RU" sz="2400" b="1" dirty="0"/>
              <a:t> МС</a:t>
            </a:r>
            <a:r>
              <a:rPr lang="ru-RU" sz="2400" dirty="0"/>
              <a:t>. </a:t>
            </a:r>
          </a:p>
          <a:p>
            <a:pPr marL="0" indent="0">
              <a:buNone/>
            </a:pPr>
            <a:r>
              <a:rPr lang="ru-RU" sz="2400" dirty="0"/>
              <a:t>3. </a:t>
            </a:r>
            <a:r>
              <a:rPr lang="ru-RU" sz="2400" b="1" dirty="0" err="1"/>
              <a:t>Істотних</a:t>
            </a:r>
            <a:r>
              <a:rPr lang="ru-RU" sz="2400" b="1" dirty="0"/>
              <a:t> </a:t>
            </a:r>
            <a:r>
              <a:rPr lang="ru-RU" sz="2400" b="1" dirty="0" err="1"/>
              <a:t>змін</a:t>
            </a:r>
            <a:r>
              <a:rPr lang="ru-RU" sz="2400" b="1" dirty="0"/>
              <a:t> </a:t>
            </a:r>
            <a:r>
              <a:rPr lang="ru-RU" sz="2400" b="1" dirty="0" err="1"/>
              <a:t>зазнають</a:t>
            </a:r>
            <a:r>
              <a:rPr lang="ru-RU" sz="2400" b="1" dirty="0"/>
              <a:t> </a:t>
            </a:r>
            <a:r>
              <a:rPr lang="ru-RU" sz="2400" b="1" dirty="0" err="1"/>
              <a:t>функції</a:t>
            </a:r>
            <a:r>
              <a:rPr lang="ru-RU" sz="2400" b="1" dirty="0"/>
              <a:t> </a:t>
            </a:r>
            <a:r>
              <a:rPr lang="ru-RU" sz="2400" b="1" dirty="0" err="1"/>
              <a:t>органів</a:t>
            </a:r>
            <a:r>
              <a:rPr lang="ru-RU" sz="2400" b="1" dirty="0"/>
              <a:t> МС</a:t>
            </a:r>
            <a:r>
              <a:rPr lang="ru-RU" sz="2400" dirty="0"/>
              <a:t>. </a:t>
            </a:r>
            <a:r>
              <a:rPr lang="ru-RU" sz="2400" dirty="0" err="1"/>
              <a:t>Це</a:t>
            </a:r>
            <a:r>
              <a:rPr lang="ru-RU" sz="2400" dirty="0"/>
              <a:t> </a:t>
            </a:r>
            <a:r>
              <a:rPr lang="ru-RU" sz="2400" dirty="0" err="1"/>
              <a:t>зумовлено</a:t>
            </a:r>
            <a:r>
              <a:rPr lang="ru-RU" sz="2400" dirty="0"/>
              <a:t> такими </a:t>
            </a:r>
            <a:r>
              <a:rPr lang="ru-RU" sz="2400" dirty="0" err="1"/>
              <a:t>чинниками</a:t>
            </a:r>
            <a:r>
              <a:rPr lang="ru-RU" sz="2400" dirty="0"/>
              <a:t>: </a:t>
            </a:r>
            <a:r>
              <a:rPr lang="ru-RU" sz="2400" dirty="0" err="1"/>
              <a:t>по-перше</a:t>
            </a:r>
            <a:r>
              <a:rPr lang="ru-RU" sz="2400" dirty="0"/>
              <a:t>, </a:t>
            </a:r>
            <a:r>
              <a:rPr lang="ru-RU" sz="2400" dirty="0" err="1"/>
              <a:t>з’являються</a:t>
            </a:r>
            <a:r>
              <a:rPr lang="ru-RU" sz="2400" dirty="0"/>
              <a:t> </a:t>
            </a:r>
            <a:r>
              <a:rPr lang="ru-RU" sz="2400" dirty="0" err="1"/>
              <a:t>нові</a:t>
            </a:r>
            <a:r>
              <a:rPr lang="ru-RU" sz="2400" dirty="0"/>
              <a:t> </a:t>
            </a:r>
            <a:r>
              <a:rPr lang="ru-RU" sz="2400" dirty="0" err="1"/>
              <a:t>функції</a:t>
            </a:r>
            <a:r>
              <a:rPr lang="ru-RU" sz="2400" dirty="0"/>
              <a:t>, потреби в </a:t>
            </a:r>
            <a:r>
              <a:rPr lang="ru-RU" sz="2400" dirty="0" err="1"/>
              <a:t>реалізації</a:t>
            </a:r>
            <a:r>
              <a:rPr lang="ru-RU" sz="2400" dirty="0"/>
              <a:t> </a:t>
            </a:r>
            <a:r>
              <a:rPr lang="ru-RU" sz="2400" dirty="0" err="1"/>
              <a:t>яких</a:t>
            </a:r>
            <a:r>
              <a:rPr lang="ru-RU" sz="2400" dirty="0"/>
              <a:t> на </a:t>
            </a:r>
            <a:r>
              <a:rPr lang="ru-RU" sz="2400" dirty="0" err="1"/>
              <a:t>місцевому</a:t>
            </a:r>
            <a:r>
              <a:rPr lang="ru-RU" sz="2400" dirty="0"/>
              <a:t> </a:t>
            </a:r>
            <a:r>
              <a:rPr lang="ru-RU" sz="2400" dirty="0" err="1"/>
              <a:t>рівні</a:t>
            </a:r>
            <a:r>
              <a:rPr lang="ru-RU" sz="2400" dirty="0"/>
              <a:t> </a:t>
            </a:r>
            <a:r>
              <a:rPr lang="ru-RU" sz="2400" dirty="0" err="1"/>
              <a:t>раніше</a:t>
            </a:r>
            <a:r>
              <a:rPr lang="ru-RU" sz="2400" dirty="0"/>
              <a:t> не </a:t>
            </a:r>
            <a:r>
              <a:rPr lang="ru-RU" sz="2400" dirty="0" err="1"/>
              <a:t>було</a:t>
            </a:r>
            <a:r>
              <a:rPr lang="ru-RU" sz="2400" dirty="0"/>
              <a:t> (</a:t>
            </a:r>
            <a:r>
              <a:rPr lang="ru-RU" sz="2400" dirty="0" err="1"/>
              <a:t>наприклад</a:t>
            </a:r>
            <a:r>
              <a:rPr lang="ru-RU" sz="2400" dirty="0"/>
              <a:t>, </a:t>
            </a:r>
            <a:r>
              <a:rPr lang="ru-RU" sz="2400" dirty="0" err="1"/>
              <a:t>екологічна</a:t>
            </a:r>
            <a:r>
              <a:rPr lang="ru-RU" sz="2400" dirty="0"/>
              <a:t>) і </a:t>
            </a:r>
            <a:r>
              <a:rPr lang="ru-RU" sz="2400" dirty="0" err="1"/>
              <a:t>які</a:t>
            </a:r>
            <a:r>
              <a:rPr lang="ru-RU" sz="2400" dirty="0"/>
              <a:t> </a:t>
            </a:r>
            <a:r>
              <a:rPr lang="ru-RU" sz="2400" dirty="0" err="1"/>
              <a:t>делегуються</a:t>
            </a:r>
            <a:r>
              <a:rPr lang="ru-RU" sz="2400" dirty="0"/>
              <a:t> органам МС державою; </a:t>
            </a:r>
            <a:r>
              <a:rPr lang="ru-RU" sz="2400" dirty="0" err="1"/>
              <a:t>по-друге</a:t>
            </a:r>
            <a:r>
              <a:rPr lang="ru-RU" sz="2400" dirty="0"/>
              <a:t>, </a:t>
            </a:r>
            <a:r>
              <a:rPr lang="ru-RU" sz="2400" dirty="0" err="1"/>
              <a:t>частина</a:t>
            </a:r>
            <a:r>
              <a:rPr lang="ru-RU" sz="2400" dirty="0"/>
              <a:t> </a:t>
            </a:r>
            <a:r>
              <a:rPr lang="ru-RU" sz="2400" dirty="0" err="1"/>
              <a:t>функцій</a:t>
            </a:r>
            <a:r>
              <a:rPr lang="ru-RU" sz="2400" dirty="0"/>
              <a:t>, </a:t>
            </a:r>
            <a:r>
              <a:rPr lang="ru-RU" sz="2400" dirty="0" err="1"/>
              <a:t>які</a:t>
            </a:r>
            <a:r>
              <a:rPr lang="ru-RU" sz="2400" dirty="0"/>
              <a:t> </a:t>
            </a:r>
            <a:r>
              <a:rPr lang="ru-RU" sz="2400" dirty="0" err="1"/>
              <a:t>раніше</a:t>
            </a:r>
            <a:r>
              <a:rPr lang="ru-RU" sz="2400" dirty="0"/>
              <a:t> </a:t>
            </a:r>
            <a:r>
              <a:rPr lang="ru-RU" sz="2400" dirty="0" err="1"/>
              <a:t>традиційно</a:t>
            </a:r>
            <a:r>
              <a:rPr lang="ru-RU" sz="2400" dirty="0"/>
              <a:t> </a:t>
            </a:r>
            <a:r>
              <a:rPr lang="ru-RU" sz="2400" dirty="0" err="1"/>
              <a:t>виконувалися</a:t>
            </a:r>
            <a:r>
              <a:rPr lang="ru-RU" sz="2400" dirty="0"/>
              <a:t> органами МС, </a:t>
            </a:r>
            <a:r>
              <a:rPr lang="ru-RU" sz="2400" dirty="0" err="1"/>
              <a:t>передаються</a:t>
            </a:r>
            <a:r>
              <a:rPr lang="ru-RU" sz="2400" dirty="0"/>
              <a:t> </a:t>
            </a:r>
            <a:r>
              <a:rPr lang="ru-RU" sz="2400" dirty="0" err="1"/>
              <a:t>приватним</a:t>
            </a:r>
            <a:r>
              <a:rPr lang="ru-RU" sz="2400" dirty="0"/>
              <a:t> </a:t>
            </a:r>
            <a:r>
              <a:rPr lang="ru-RU" sz="2400" dirty="0" err="1"/>
              <a:t>компаніям</a:t>
            </a:r>
            <a:r>
              <a:rPr lang="ru-RU" sz="2400" dirty="0"/>
              <a:t> </a:t>
            </a:r>
            <a:r>
              <a:rPr lang="ru-RU" sz="2400" dirty="0" err="1"/>
              <a:t>або</a:t>
            </a:r>
            <a:r>
              <a:rPr lang="ru-RU" sz="2400" dirty="0"/>
              <a:t> </a:t>
            </a:r>
            <a:r>
              <a:rPr lang="ru-RU" sz="2400" dirty="0" err="1"/>
              <a:t>громадським</a:t>
            </a:r>
            <a:r>
              <a:rPr lang="ru-RU" sz="2400" dirty="0"/>
              <a:t> </a:t>
            </a:r>
            <a:r>
              <a:rPr lang="ru-RU" sz="2400" dirty="0" err="1"/>
              <a:t>об’єднанням</a:t>
            </a:r>
            <a:r>
              <a:rPr lang="ru-RU" sz="2400" dirty="0"/>
              <a:t>, органам </a:t>
            </a:r>
            <a:r>
              <a:rPr lang="ru-RU" sz="2400" dirty="0" err="1"/>
              <a:t>самоорганізації</a:t>
            </a:r>
            <a:r>
              <a:rPr lang="ru-RU" sz="2400" dirty="0"/>
              <a:t> </a:t>
            </a:r>
            <a:r>
              <a:rPr lang="ru-RU" sz="2400" dirty="0" err="1"/>
              <a:t>населення</a:t>
            </a:r>
            <a:r>
              <a:rPr lang="ru-RU" sz="2400" dirty="0"/>
              <a:t>; </a:t>
            </a:r>
            <a:r>
              <a:rPr lang="ru-RU" sz="2400" dirty="0" err="1"/>
              <a:t>по-третє</a:t>
            </a:r>
            <a:r>
              <a:rPr lang="ru-RU" sz="2400" dirty="0"/>
              <a:t>, </a:t>
            </a:r>
            <a:r>
              <a:rPr lang="ru-RU" sz="2400" dirty="0" err="1"/>
              <a:t>зменшується</a:t>
            </a:r>
            <a:r>
              <a:rPr lang="ru-RU" sz="2400" dirty="0"/>
              <a:t> роль </a:t>
            </a:r>
            <a:r>
              <a:rPr lang="ru-RU" sz="2400" dirty="0" err="1"/>
              <a:t>органів</a:t>
            </a:r>
            <a:r>
              <a:rPr lang="ru-RU" sz="2400" dirty="0"/>
              <a:t> МС у </a:t>
            </a:r>
            <a:r>
              <a:rPr lang="ru-RU" sz="2400" dirty="0" err="1"/>
              <a:t>вирішенні</a:t>
            </a:r>
            <a:r>
              <a:rPr lang="ru-RU" sz="2400" dirty="0"/>
              <a:t> </a:t>
            </a:r>
            <a:r>
              <a:rPr lang="ru-RU" sz="2400" dirty="0" err="1"/>
              <a:t>соціальних</a:t>
            </a:r>
            <a:r>
              <a:rPr lang="ru-RU" sz="2400" dirty="0"/>
              <a:t> </a:t>
            </a:r>
            <a:r>
              <a:rPr lang="ru-RU" sz="2400" dirty="0" err="1"/>
              <a:t>питань</a:t>
            </a:r>
            <a:r>
              <a:rPr lang="ru-RU" sz="2400" dirty="0"/>
              <a:t>. </a:t>
            </a:r>
          </a:p>
        </p:txBody>
      </p:sp>
    </p:spTree>
    <p:extLst>
      <p:ext uri="{BB962C8B-B14F-4D97-AF65-F5344CB8AC3E}">
        <p14:creationId xmlns:p14="http://schemas.microsoft.com/office/powerpoint/2010/main" val="15386253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9D1A563-9991-408B-91A9-50E9AB2EBC82}"/>
              </a:ext>
            </a:extLst>
          </p:cNvPr>
          <p:cNvSpPr>
            <a:spLocks noGrp="1"/>
          </p:cNvSpPr>
          <p:nvPr>
            <p:ph idx="1"/>
          </p:nvPr>
        </p:nvSpPr>
        <p:spPr>
          <a:xfrm>
            <a:off x="247649" y="200025"/>
            <a:ext cx="11706225" cy="6591300"/>
          </a:xfrm>
        </p:spPr>
        <p:txBody>
          <a:bodyPr>
            <a:normAutofit fontScale="92500" lnSpcReduction="20000"/>
          </a:bodyPr>
          <a:lstStyle/>
          <a:p>
            <a:pPr marL="0" indent="0">
              <a:lnSpc>
                <a:spcPct val="100000"/>
              </a:lnSpc>
              <a:buNone/>
            </a:pPr>
            <a:r>
              <a:rPr lang="ru-RU" sz="2600" dirty="0"/>
              <a:t>4. </a:t>
            </a:r>
            <a:r>
              <a:rPr lang="ru-RU" sz="2600" dirty="0" err="1"/>
              <a:t>Урбанізація</a:t>
            </a:r>
            <a:r>
              <a:rPr lang="ru-RU" sz="2600" dirty="0"/>
              <a:t> </a:t>
            </a:r>
            <a:r>
              <a:rPr lang="ru-RU" sz="2600" dirty="0" err="1"/>
              <a:t>сприяє</a:t>
            </a:r>
            <a:r>
              <a:rPr lang="ru-RU" sz="2600" dirty="0"/>
              <a:t>, з одного боку, </a:t>
            </a:r>
            <a:r>
              <a:rPr lang="ru-RU" sz="2600" b="1" dirty="0" err="1"/>
              <a:t>скороченню</a:t>
            </a:r>
            <a:r>
              <a:rPr lang="ru-RU" sz="2600" b="1" dirty="0"/>
              <a:t> </a:t>
            </a:r>
            <a:r>
              <a:rPr lang="ru-RU" sz="2600" b="1" dirty="0" err="1"/>
              <a:t>сільських</a:t>
            </a:r>
            <a:r>
              <a:rPr lang="ru-RU" sz="2600" b="1" dirty="0"/>
              <a:t> </a:t>
            </a:r>
            <a:r>
              <a:rPr lang="ru-RU" sz="2600" b="1" dirty="0" err="1"/>
              <a:t>поселень</a:t>
            </a:r>
            <a:r>
              <a:rPr lang="ru-RU" sz="2600" b="1" dirty="0"/>
              <a:t> та </a:t>
            </a:r>
            <a:r>
              <a:rPr lang="ru-RU" sz="2600" b="1" dirty="0" err="1"/>
              <a:t>зростанню</a:t>
            </a:r>
            <a:r>
              <a:rPr lang="ru-RU" sz="2600" b="1" dirty="0"/>
              <a:t> </a:t>
            </a:r>
            <a:r>
              <a:rPr lang="ru-RU" sz="2600" b="1" dirty="0" err="1"/>
              <a:t>міських</a:t>
            </a:r>
            <a:r>
              <a:rPr lang="ru-RU" sz="2600" dirty="0"/>
              <a:t>, з </a:t>
            </a:r>
            <a:r>
              <a:rPr lang="ru-RU" sz="2600" dirty="0" err="1"/>
              <a:t>іншого</a:t>
            </a:r>
            <a:r>
              <a:rPr lang="ru-RU" sz="2600" dirty="0"/>
              <a:t> – </a:t>
            </a:r>
            <a:r>
              <a:rPr lang="ru-RU" sz="2600" b="1" dirty="0" err="1"/>
              <a:t>поглибленню</a:t>
            </a:r>
            <a:r>
              <a:rPr lang="ru-RU" sz="2600" b="1" dirty="0"/>
              <a:t> </a:t>
            </a:r>
            <a:r>
              <a:rPr lang="ru-RU" sz="2600" b="1" dirty="0" err="1"/>
              <a:t>кризи</a:t>
            </a:r>
            <a:r>
              <a:rPr lang="ru-RU" sz="2600" b="1" dirty="0"/>
              <a:t> </a:t>
            </a:r>
            <a:r>
              <a:rPr lang="ru-RU" sz="2600" b="1" dirty="0" err="1"/>
              <a:t>міст</a:t>
            </a:r>
            <a:r>
              <a:rPr lang="ru-RU" sz="2600" b="1" dirty="0"/>
              <a:t> </a:t>
            </a:r>
            <a:r>
              <a:rPr lang="ru-RU" sz="2600" dirty="0"/>
              <a:t>(</a:t>
            </a:r>
            <a:r>
              <a:rPr lang="ru-RU" sz="2600" dirty="0" err="1"/>
              <a:t>розростання</a:t>
            </a:r>
            <a:r>
              <a:rPr lang="ru-RU" sz="2600" dirty="0"/>
              <a:t> </a:t>
            </a:r>
            <a:r>
              <a:rPr lang="ru-RU" sz="2600" dirty="0" err="1"/>
              <a:t>передмість</a:t>
            </a:r>
            <a:r>
              <a:rPr lang="ru-RU" sz="2600" dirty="0"/>
              <a:t> </a:t>
            </a:r>
            <a:r>
              <a:rPr lang="ru-RU" sz="2600" dirty="0" err="1"/>
              <a:t>призводить</a:t>
            </a:r>
            <a:r>
              <a:rPr lang="ru-RU" sz="2600" dirty="0"/>
              <a:t> до </a:t>
            </a:r>
            <a:r>
              <a:rPr lang="ru-RU" sz="2600" dirty="0" err="1"/>
              <a:t>розвитку</a:t>
            </a:r>
            <a:r>
              <a:rPr lang="ru-RU" sz="2600" dirty="0"/>
              <a:t> </a:t>
            </a:r>
            <a:r>
              <a:rPr lang="ru-RU" sz="2600" dirty="0" err="1"/>
              <a:t>промисловості</a:t>
            </a:r>
            <a:r>
              <a:rPr lang="ru-RU" sz="2600" dirty="0"/>
              <a:t> та </a:t>
            </a:r>
            <a:r>
              <a:rPr lang="ru-RU" sz="2600" dirty="0" err="1"/>
              <a:t>соціального</a:t>
            </a:r>
            <a:r>
              <a:rPr lang="ru-RU" sz="2600" dirty="0"/>
              <a:t> </a:t>
            </a:r>
            <a:r>
              <a:rPr lang="ru-RU" sz="2600" dirty="0" err="1"/>
              <a:t>обслуговування</a:t>
            </a:r>
            <a:r>
              <a:rPr lang="ru-RU" sz="2600" dirty="0"/>
              <a:t> </a:t>
            </a:r>
            <a:r>
              <a:rPr lang="ru-RU" sz="2600" dirty="0" err="1"/>
              <a:t>від</a:t>
            </a:r>
            <a:r>
              <a:rPr lang="ru-RU" sz="2600" dirty="0"/>
              <a:t> центру </a:t>
            </a:r>
            <a:r>
              <a:rPr lang="ru-RU" sz="2600" dirty="0" err="1"/>
              <a:t>міста</a:t>
            </a:r>
            <a:r>
              <a:rPr lang="ru-RU" sz="2600" dirty="0"/>
              <a:t> до </a:t>
            </a:r>
            <a:r>
              <a:rPr lang="ru-RU" sz="2600" dirty="0" err="1"/>
              <a:t>периферії</a:t>
            </a:r>
            <a:r>
              <a:rPr lang="ru-RU" sz="2600" dirty="0"/>
              <a:t> і, як </a:t>
            </a:r>
            <a:r>
              <a:rPr lang="ru-RU" sz="2600" dirty="0" err="1"/>
              <a:t>наслідок</a:t>
            </a:r>
            <a:r>
              <a:rPr lang="ru-RU" sz="2600" dirty="0"/>
              <a:t>, </a:t>
            </a:r>
            <a:r>
              <a:rPr lang="ru-RU" sz="2600" dirty="0" err="1"/>
              <a:t>масового</a:t>
            </a:r>
            <a:r>
              <a:rPr lang="ru-RU" sz="2600" dirty="0"/>
              <a:t> </a:t>
            </a:r>
            <a:r>
              <a:rPr lang="ru-RU" sz="2600" dirty="0" err="1"/>
              <a:t>переселення</a:t>
            </a:r>
            <a:r>
              <a:rPr lang="ru-RU" sz="2600" dirty="0"/>
              <a:t> “</a:t>
            </a:r>
            <a:r>
              <a:rPr lang="ru-RU" sz="2600" dirty="0" err="1"/>
              <a:t>середнього</a:t>
            </a:r>
            <a:r>
              <a:rPr lang="ru-RU" sz="2600" dirty="0"/>
              <a:t> </a:t>
            </a:r>
            <a:r>
              <a:rPr lang="ru-RU" sz="2600" dirty="0" err="1"/>
              <a:t>класу</a:t>
            </a:r>
            <a:r>
              <a:rPr lang="ru-RU" sz="2600" dirty="0"/>
              <a:t>” в </a:t>
            </a:r>
            <a:r>
              <a:rPr lang="ru-RU" sz="2600" dirty="0" err="1"/>
              <a:t>передмістя</a:t>
            </a:r>
            <a:r>
              <a:rPr lang="ru-RU" sz="2600" dirty="0"/>
              <a:t>, а </a:t>
            </a:r>
            <a:r>
              <a:rPr lang="ru-RU" sz="2600" dirty="0" err="1"/>
              <a:t>бідних</a:t>
            </a:r>
            <a:r>
              <a:rPr lang="ru-RU" sz="2600" dirty="0"/>
              <a:t> </a:t>
            </a:r>
            <a:r>
              <a:rPr lang="ru-RU" sz="2600" dirty="0" err="1"/>
              <a:t>верств</a:t>
            </a:r>
            <a:r>
              <a:rPr lang="ru-RU" sz="2600" dirty="0"/>
              <a:t> – до </a:t>
            </a:r>
            <a:r>
              <a:rPr lang="ru-RU" sz="2600" dirty="0" err="1"/>
              <a:t>міського</a:t>
            </a:r>
            <a:r>
              <a:rPr lang="ru-RU" sz="2600" dirty="0"/>
              <a:t> центру. </a:t>
            </a:r>
            <a:r>
              <a:rPr lang="ru-RU" sz="2600" dirty="0" err="1"/>
              <a:t>Виникають</a:t>
            </a:r>
            <a:r>
              <a:rPr lang="ru-RU" sz="2600" dirty="0"/>
              <a:t> </a:t>
            </a:r>
            <a:r>
              <a:rPr lang="ru-RU" sz="2600" dirty="0" err="1"/>
              <a:t>агломерації</a:t>
            </a:r>
            <a:r>
              <a:rPr lang="ru-RU" sz="2600" dirty="0"/>
              <a:t>, </a:t>
            </a:r>
            <a:r>
              <a:rPr lang="ru-RU" sz="2600" dirty="0" err="1"/>
              <a:t>що</a:t>
            </a:r>
            <a:r>
              <a:rPr lang="ru-RU" sz="2600" dirty="0"/>
              <a:t> </a:t>
            </a:r>
            <a:r>
              <a:rPr lang="ru-RU" sz="2600" dirty="0" err="1"/>
              <a:t>становлять</a:t>
            </a:r>
            <a:r>
              <a:rPr lang="ru-RU" sz="2600" dirty="0"/>
              <a:t> </a:t>
            </a:r>
            <a:r>
              <a:rPr lang="ru-RU" sz="2600" dirty="0" err="1"/>
              <a:t>сукупність</a:t>
            </a:r>
            <a:r>
              <a:rPr lang="ru-RU" sz="2600" dirty="0"/>
              <a:t> </a:t>
            </a:r>
            <a:r>
              <a:rPr lang="ru-RU" sz="2600" dirty="0" err="1"/>
              <a:t>міста</a:t>
            </a:r>
            <a:r>
              <a:rPr lang="ru-RU" sz="2600" dirty="0"/>
              <a:t>, </a:t>
            </a:r>
            <a:r>
              <a:rPr lang="ru-RU" sz="2600" dirty="0" err="1"/>
              <a:t>передмість</a:t>
            </a:r>
            <a:r>
              <a:rPr lang="ru-RU" sz="2600" dirty="0"/>
              <a:t>, </a:t>
            </a:r>
            <a:r>
              <a:rPr lang="ru-RU" sz="2600" dirty="0" err="1"/>
              <a:t>економічно</a:t>
            </a:r>
            <a:r>
              <a:rPr lang="ru-RU" sz="2600" dirty="0"/>
              <a:t> </a:t>
            </a:r>
            <a:r>
              <a:rPr lang="ru-RU" sz="2600" dirty="0" err="1"/>
              <a:t>пов’язаних</a:t>
            </a:r>
            <a:r>
              <a:rPr lang="ru-RU" sz="2600" dirty="0"/>
              <a:t> </a:t>
            </a:r>
            <a:r>
              <a:rPr lang="ru-RU" sz="2600" dirty="0" err="1"/>
              <a:t>між</a:t>
            </a:r>
            <a:r>
              <a:rPr lang="ru-RU" sz="2600" dirty="0"/>
              <a:t> собою. </a:t>
            </a:r>
            <a:r>
              <a:rPr lang="ru-RU" sz="2600" dirty="0" err="1"/>
              <a:t>Ця</a:t>
            </a:r>
            <a:r>
              <a:rPr lang="ru-RU" sz="2600" dirty="0"/>
              <a:t> </a:t>
            </a:r>
            <a:r>
              <a:rPr lang="ru-RU" sz="2600" dirty="0" err="1"/>
              <a:t>тенденція</a:t>
            </a:r>
            <a:r>
              <a:rPr lang="ru-RU" sz="2600" dirty="0"/>
              <a:t> </a:t>
            </a:r>
            <a:r>
              <a:rPr lang="ru-RU" sz="2600" dirty="0" err="1"/>
              <a:t>спостерігається</a:t>
            </a:r>
            <a:r>
              <a:rPr lang="ru-RU" sz="2600" dirty="0"/>
              <a:t> й в </a:t>
            </a:r>
            <a:r>
              <a:rPr lang="ru-RU" sz="2600" dirty="0" err="1"/>
              <a:t>Україні</a:t>
            </a:r>
            <a:r>
              <a:rPr lang="ru-RU" sz="2600" dirty="0"/>
              <a:t> (</a:t>
            </a:r>
            <a:r>
              <a:rPr lang="ru-RU" sz="2600" dirty="0" err="1"/>
              <a:t>Києво-Святошинська</a:t>
            </a:r>
            <a:r>
              <a:rPr lang="ru-RU" sz="2600" dirty="0"/>
              <a:t>, </a:t>
            </a:r>
            <a:r>
              <a:rPr lang="ru-RU" sz="2600" dirty="0" err="1"/>
              <a:t>Харківська</a:t>
            </a:r>
            <a:r>
              <a:rPr lang="ru-RU" sz="2600" dirty="0"/>
              <a:t>, </a:t>
            </a:r>
            <a:r>
              <a:rPr lang="ru-RU" sz="2600" dirty="0" err="1"/>
              <a:t>Дніпропетровсько-Дніпродзержинська</a:t>
            </a:r>
            <a:r>
              <a:rPr lang="ru-RU" sz="2600" dirty="0"/>
              <a:t>, </a:t>
            </a:r>
            <a:r>
              <a:rPr lang="ru-RU" sz="2600" dirty="0" err="1"/>
              <a:t>Донецько-Макіївська</a:t>
            </a:r>
            <a:r>
              <a:rPr lang="ru-RU" sz="2600" dirty="0"/>
              <a:t> </a:t>
            </a:r>
            <a:r>
              <a:rPr lang="ru-RU" sz="2600" dirty="0" err="1"/>
              <a:t>тощо</a:t>
            </a:r>
            <a:r>
              <a:rPr lang="ru-RU" sz="2600" dirty="0"/>
              <a:t> </a:t>
            </a:r>
            <a:r>
              <a:rPr lang="ru-RU" sz="2600" dirty="0" err="1"/>
              <a:t>агломерації</a:t>
            </a:r>
            <a:r>
              <a:rPr lang="ru-RU" sz="2600" dirty="0"/>
              <a:t> ). </a:t>
            </a:r>
          </a:p>
          <a:p>
            <a:pPr marL="0" indent="0">
              <a:lnSpc>
                <a:spcPct val="100000"/>
              </a:lnSpc>
              <a:buNone/>
            </a:pPr>
            <a:r>
              <a:rPr lang="ru-RU" sz="2600" dirty="0"/>
              <a:t>5. </a:t>
            </a:r>
            <a:r>
              <a:rPr lang="ru-RU" sz="2600" dirty="0" err="1"/>
              <a:t>Стійкою</a:t>
            </a:r>
            <a:r>
              <a:rPr lang="ru-RU" sz="2600" dirty="0"/>
              <a:t> </a:t>
            </a:r>
            <a:r>
              <a:rPr lang="ru-RU" sz="2600" dirty="0" err="1"/>
              <a:t>тенденцією</a:t>
            </a:r>
            <a:r>
              <a:rPr lang="ru-RU" sz="2600" dirty="0"/>
              <a:t> є </a:t>
            </a:r>
            <a:r>
              <a:rPr lang="ru-RU" sz="2600" b="1" dirty="0" err="1"/>
              <a:t>укрупнення</a:t>
            </a:r>
            <a:r>
              <a:rPr lang="ru-RU" sz="2600" b="1" dirty="0"/>
              <a:t> </a:t>
            </a:r>
            <a:r>
              <a:rPr lang="ru-RU" sz="2600" b="1" dirty="0" err="1"/>
              <a:t>адміністративно-територіальних</a:t>
            </a:r>
            <a:r>
              <a:rPr lang="ru-RU" sz="2600" b="1" dirty="0"/>
              <a:t> </a:t>
            </a:r>
            <a:r>
              <a:rPr lang="ru-RU" sz="2600" b="1" dirty="0" err="1"/>
              <a:t>одиниць</a:t>
            </a:r>
            <a:r>
              <a:rPr lang="ru-RU" sz="2600" dirty="0"/>
              <a:t>, </a:t>
            </a:r>
            <a:r>
              <a:rPr lang="ru-RU" sz="2600" dirty="0" err="1"/>
              <a:t>скорочення</a:t>
            </a:r>
            <a:r>
              <a:rPr lang="ru-RU" sz="2600" dirty="0"/>
              <a:t> числа </a:t>
            </a:r>
            <a:r>
              <a:rPr lang="ru-RU" sz="2600" dirty="0" err="1"/>
              <a:t>місцевих</a:t>
            </a:r>
            <a:r>
              <a:rPr lang="ru-RU" sz="2600" dirty="0"/>
              <a:t> </a:t>
            </a:r>
            <a:r>
              <a:rPr lang="ru-RU" sz="2600" dirty="0" err="1"/>
              <a:t>органів</a:t>
            </a:r>
            <a:r>
              <a:rPr lang="ru-RU" sz="2600" dirty="0"/>
              <a:t> </a:t>
            </a:r>
            <a:r>
              <a:rPr lang="ru-RU" sz="2600" dirty="0" err="1"/>
              <a:t>влади</a:t>
            </a:r>
            <a:r>
              <a:rPr lang="ru-RU" sz="2600" dirty="0"/>
              <a:t>, </a:t>
            </a:r>
            <a:r>
              <a:rPr lang="ru-RU" sz="2600" dirty="0" err="1"/>
              <a:t>створення</a:t>
            </a:r>
            <a:r>
              <a:rPr lang="ru-RU" sz="2600" dirty="0"/>
              <a:t> </a:t>
            </a:r>
            <a:r>
              <a:rPr lang="ru-RU" sz="2600" dirty="0" err="1"/>
              <a:t>регіональних</a:t>
            </a:r>
            <a:r>
              <a:rPr lang="ru-RU" sz="2600" dirty="0"/>
              <a:t> форм </a:t>
            </a:r>
            <a:r>
              <a:rPr lang="ru-RU" sz="2600" dirty="0" err="1"/>
              <a:t>управління</a:t>
            </a:r>
            <a:r>
              <a:rPr lang="ru-RU" sz="2600" dirty="0"/>
              <a:t>. </a:t>
            </a:r>
            <a:r>
              <a:rPr lang="ru-RU" sz="2600" dirty="0" err="1"/>
              <a:t>Ці</a:t>
            </a:r>
            <a:r>
              <a:rPr lang="ru-RU" sz="2600" dirty="0"/>
              <a:t> </a:t>
            </a:r>
            <a:r>
              <a:rPr lang="ru-RU" sz="2600" dirty="0" err="1"/>
              <a:t>процеси</a:t>
            </a:r>
            <a:r>
              <a:rPr lang="ru-RU" sz="2600" dirty="0"/>
              <a:t> </a:t>
            </a:r>
            <a:r>
              <a:rPr lang="ru-RU" sz="2600" dirty="0" err="1"/>
              <a:t>спрямовані</a:t>
            </a:r>
            <a:r>
              <a:rPr lang="ru-RU" sz="2600" dirty="0"/>
              <a:t> на </a:t>
            </a:r>
            <a:r>
              <a:rPr lang="ru-RU" sz="2600" dirty="0" err="1"/>
              <a:t>формування</a:t>
            </a:r>
            <a:r>
              <a:rPr lang="ru-RU" sz="2600" dirty="0"/>
              <a:t> </a:t>
            </a:r>
            <a:r>
              <a:rPr lang="ru-RU" sz="2600" dirty="0" err="1"/>
              <a:t>достатньої</a:t>
            </a:r>
            <a:r>
              <a:rPr lang="ru-RU" sz="2600" dirty="0"/>
              <a:t> </a:t>
            </a:r>
            <a:r>
              <a:rPr lang="ru-RU" sz="2600" dirty="0" err="1"/>
              <a:t>територіальної</a:t>
            </a:r>
            <a:r>
              <a:rPr lang="ru-RU" sz="2600" dirty="0"/>
              <a:t>, </a:t>
            </a:r>
            <a:r>
              <a:rPr lang="ru-RU" sz="2600" dirty="0" err="1"/>
              <a:t>демографічної</a:t>
            </a:r>
            <a:r>
              <a:rPr lang="ru-RU" sz="2600" dirty="0"/>
              <a:t> та </a:t>
            </a:r>
            <a:r>
              <a:rPr lang="ru-RU" sz="2600" dirty="0" err="1"/>
              <a:t>матеріально-фінансової</a:t>
            </a:r>
            <a:r>
              <a:rPr lang="ru-RU" sz="2600" dirty="0"/>
              <a:t> </a:t>
            </a:r>
            <a:r>
              <a:rPr lang="ru-RU" sz="2600" dirty="0" err="1"/>
              <a:t>бази</a:t>
            </a:r>
            <a:r>
              <a:rPr lang="ru-RU" sz="2600" dirty="0"/>
              <a:t> для </a:t>
            </a:r>
            <a:r>
              <a:rPr lang="ru-RU" sz="2600" dirty="0" err="1"/>
              <a:t>утримання</a:t>
            </a:r>
            <a:r>
              <a:rPr lang="ru-RU" sz="2600" dirty="0"/>
              <a:t> </a:t>
            </a:r>
            <a:r>
              <a:rPr lang="ru-RU" sz="2600" dirty="0" err="1"/>
              <a:t>комунальних</a:t>
            </a:r>
            <a:r>
              <a:rPr lang="ru-RU" sz="2600" dirty="0"/>
              <a:t> служб. </a:t>
            </a:r>
          </a:p>
          <a:p>
            <a:pPr marL="0" indent="0">
              <a:lnSpc>
                <a:spcPct val="100000"/>
              </a:lnSpc>
              <a:buNone/>
            </a:pPr>
            <a:r>
              <a:rPr lang="ru-RU" sz="2600" dirty="0"/>
              <a:t>6. У </a:t>
            </a:r>
            <a:r>
              <a:rPr lang="ru-RU" sz="2600" dirty="0" err="1"/>
              <a:t>більшості</a:t>
            </a:r>
            <a:r>
              <a:rPr lang="ru-RU" sz="2600" dirty="0"/>
              <a:t> держав </a:t>
            </a:r>
            <a:r>
              <a:rPr lang="ru-RU" sz="2600" dirty="0" err="1"/>
              <a:t>вирішення</a:t>
            </a:r>
            <a:r>
              <a:rPr lang="ru-RU" sz="2600" dirty="0"/>
              <a:t> </a:t>
            </a:r>
            <a:r>
              <a:rPr lang="ru-RU" sz="2600" dirty="0" err="1"/>
              <a:t>проблеми</a:t>
            </a:r>
            <a:r>
              <a:rPr lang="ru-RU" sz="2600" dirty="0"/>
              <a:t> </a:t>
            </a:r>
            <a:r>
              <a:rPr lang="ru-RU" sz="2600" dirty="0" err="1"/>
              <a:t>формування</a:t>
            </a:r>
            <a:r>
              <a:rPr lang="ru-RU" sz="2600" dirty="0"/>
              <a:t> </a:t>
            </a:r>
            <a:r>
              <a:rPr lang="ru-RU" sz="2600" dirty="0" err="1"/>
              <a:t>матеріальної</a:t>
            </a:r>
            <a:r>
              <a:rPr lang="ru-RU" sz="2600" dirty="0"/>
              <a:t> </a:t>
            </a:r>
            <a:r>
              <a:rPr lang="ru-RU" sz="2600" dirty="0" err="1"/>
              <a:t>основи</a:t>
            </a:r>
            <a:r>
              <a:rPr lang="ru-RU" sz="2600" dirty="0"/>
              <a:t> МС </a:t>
            </a:r>
            <a:r>
              <a:rPr lang="ru-RU" sz="2600" dirty="0" err="1"/>
              <a:t>вбачають</a:t>
            </a:r>
            <a:r>
              <a:rPr lang="ru-RU" sz="2600" dirty="0"/>
              <a:t> </a:t>
            </a:r>
            <a:r>
              <a:rPr lang="ru-RU" sz="2600" b="1" dirty="0"/>
              <a:t>не в </a:t>
            </a:r>
            <a:r>
              <a:rPr lang="ru-RU" sz="2600" b="1" dirty="0" err="1"/>
              <a:t>укрупненні</a:t>
            </a:r>
            <a:r>
              <a:rPr lang="ru-RU" sz="2600" b="1" dirty="0"/>
              <a:t> </a:t>
            </a:r>
            <a:r>
              <a:rPr lang="ru-RU" sz="2600" b="1" dirty="0" err="1"/>
              <a:t>комун</a:t>
            </a:r>
            <a:r>
              <a:rPr lang="ru-RU" sz="2600" b="1" dirty="0"/>
              <a:t>, а в </a:t>
            </a:r>
            <a:r>
              <a:rPr lang="ru-RU" sz="2600" b="1" dirty="0" err="1"/>
              <a:t>розвитку</a:t>
            </a:r>
            <a:r>
              <a:rPr lang="ru-RU" sz="2600" b="1" dirty="0"/>
              <a:t> </a:t>
            </a:r>
            <a:r>
              <a:rPr lang="ru-RU" sz="2600" b="1" dirty="0" err="1"/>
              <a:t>співробітництва</a:t>
            </a:r>
            <a:r>
              <a:rPr lang="ru-RU" sz="2600" b="1" dirty="0"/>
              <a:t> </a:t>
            </a:r>
            <a:r>
              <a:rPr lang="ru-RU" sz="2600" b="1" dirty="0" err="1"/>
              <a:t>між</a:t>
            </a:r>
            <a:r>
              <a:rPr lang="ru-RU" sz="2600" b="1" dirty="0"/>
              <a:t> </a:t>
            </a:r>
            <a:r>
              <a:rPr lang="ru-RU" sz="2600" b="1" dirty="0" err="1"/>
              <a:t>комунами</a:t>
            </a:r>
            <a:r>
              <a:rPr lang="ru-RU" sz="2600" b="1" dirty="0"/>
              <a:t>.</a:t>
            </a:r>
            <a:r>
              <a:rPr lang="ru-RU" sz="2600" dirty="0"/>
              <a:t> </a:t>
            </a:r>
            <a:r>
              <a:rPr lang="ru-RU" sz="2600" dirty="0" err="1"/>
              <a:t>Воно</a:t>
            </a:r>
            <a:r>
              <a:rPr lang="ru-RU" sz="2600" dirty="0"/>
              <a:t> </a:t>
            </a:r>
            <a:r>
              <a:rPr lang="ru-RU" sz="2600" dirty="0" err="1"/>
              <a:t>здійснюється</a:t>
            </a:r>
            <a:r>
              <a:rPr lang="ru-RU" sz="2600" dirty="0"/>
              <a:t> шляхом </a:t>
            </a:r>
            <a:r>
              <a:rPr lang="ru-RU" sz="2600" dirty="0" err="1"/>
              <a:t>укладання</a:t>
            </a:r>
            <a:r>
              <a:rPr lang="ru-RU" sz="2600" dirty="0"/>
              <a:t> </a:t>
            </a:r>
            <a:r>
              <a:rPr lang="ru-RU" sz="2600" dirty="0" err="1"/>
              <a:t>угод</a:t>
            </a:r>
            <a:r>
              <a:rPr lang="ru-RU" sz="2600" dirty="0"/>
              <a:t> </a:t>
            </a:r>
            <a:r>
              <a:rPr lang="ru-RU" sz="2600" dirty="0" err="1"/>
              <a:t>щодо</a:t>
            </a:r>
            <a:r>
              <a:rPr lang="ru-RU" sz="2600" dirty="0"/>
              <a:t> </a:t>
            </a:r>
            <a:r>
              <a:rPr lang="ru-RU" sz="2600" dirty="0" err="1"/>
              <a:t>надання</a:t>
            </a:r>
            <a:r>
              <a:rPr lang="ru-RU" sz="2600" dirty="0"/>
              <a:t> </a:t>
            </a:r>
            <a:r>
              <a:rPr lang="ru-RU" sz="2600" dirty="0" err="1"/>
              <a:t>послуг</a:t>
            </a:r>
            <a:r>
              <a:rPr lang="ru-RU" sz="2600" dirty="0"/>
              <a:t> та </a:t>
            </a:r>
            <a:r>
              <a:rPr lang="ru-RU" sz="2600" dirty="0" err="1"/>
              <a:t>спільної</a:t>
            </a:r>
            <a:r>
              <a:rPr lang="ru-RU" sz="2600" dirty="0"/>
              <a:t> </a:t>
            </a:r>
            <a:r>
              <a:rPr lang="ru-RU" sz="2600" dirty="0" err="1"/>
              <a:t>діяльності</a:t>
            </a:r>
            <a:r>
              <a:rPr lang="ru-RU" sz="2600" dirty="0"/>
              <a:t> в </a:t>
            </a:r>
            <a:r>
              <a:rPr lang="ru-RU" sz="2600" dirty="0" err="1"/>
              <a:t>певних</a:t>
            </a:r>
            <a:r>
              <a:rPr lang="ru-RU" sz="2600" dirty="0"/>
              <a:t> </a:t>
            </a:r>
            <a:r>
              <a:rPr lang="ru-RU" sz="2600" dirty="0" err="1"/>
              <a:t>галузях</a:t>
            </a:r>
            <a:r>
              <a:rPr lang="ru-RU" sz="2600" dirty="0"/>
              <a:t>. У </a:t>
            </a:r>
            <a:r>
              <a:rPr lang="ru-RU" sz="2600" dirty="0" err="1"/>
              <a:t>Франції</a:t>
            </a:r>
            <a:r>
              <a:rPr lang="ru-RU" sz="2600" dirty="0"/>
              <a:t> формами </a:t>
            </a:r>
            <a:r>
              <a:rPr lang="ru-RU" sz="2600" dirty="0" err="1"/>
              <a:t>співробітництва</a:t>
            </a:r>
            <a:r>
              <a:rPr lang="ru-RU" sz="2600" dirty="0"/>
              <a:t> є </a:t>
            </a:r>
            <a:r>
              <a:rPr lang="ru-RU" sz="2600" dirty="0" err="1"/>
              <a:t>синдикати</a:t>
            </a:r>
            <a:r>
              <a:rPr lang="ru-RU" sz="2600" dirty="0"/>
              <a:t> </a:t>
            </a:r>
            <a:r>
              <a:rPr lang="ru-RU" sz="2600" dirty="0" err="1"/>
              <a:t>комун</a:t>
            </a:r>
            <a:r>
              <a:rPr lang="ru-RU" sz="2600" dirty="0"/>
              <a:t>, </a:t>
            </a:r>
            <a:r>
              <a:rPr lang="ru-RU" sz="2600" dirty="0" err="1"/>
              <a:t>які</a:t>
            </a:r>
            <a:r>
              <a:rPr lang="ru-RU" sz="2600" dirty="0"/>
              <a:t> </a:t>
            </a:r>
            <a:r>
              <a:rPr lang="ru-RU" sz="2600" dirty="0" err="1"/>
              <a:t>можуть</a:t>
            </a:r>
            <a:r>
              <a:rPr lang="ru-RU" sz="2600" dirty="0"/>
              <a:t> </a:t>
            </a:r>
            <a:r>
              <a:rPr lang="ru-RU" sz="2600" dirty="0" err="1"/>
              <a:t>мати</a:t>
            </a:r>
            <a:r>
              <a:rPr lang="ru-RU" sz="2600" dirty="0"/>
              <a:t> </a:t>
            </a:r>
            <a:r>
              <a:rPr lang="ru-RU" sz="2600" dirty="0" err="1"/>
              <a:t>монопрофільний</a:t>
            </a:r>
            <a:r>
              <a:rPr lang="ru-RU" sz="2600" dirty="0"/>
              <a:t> (</a:t>
            </a:r>
            <a:r>
              <a:rPr lang="ru-RU" sz="2600" dirty="0" err="1"/>
              <a:t>прибирання</a:t>
            </a:r>
            <a:r>
              <a:rPr lang="ru-RU" sz="2600" dirty="0"/>
              <a:t> та </a:t>
            </a:r>
            <a:r>
              <a:rPr lang="ru-RU" sz="2600" dirty="0" err="1"/>
              <a:t>переробка</a:t>
            </a:r>
            <a:r>
              <a:rPr lang="ru-RU" sz="2600" dirty="0"/>
              <a:t> </a:t>
            </a:r>
            <a:r>
              <a:rPr lang="ru-RU" sz="2600" dirty="0" err="1"/>
              <a:t>сміття</a:t>
            </a:r>
            <a:r>
              <a:rPr lang="ru-RU" sz="2600" dirty="0"/>
              <a:t>, </a:t>
            </a:r>
            <a:r>
              <a:rPr lang="ru-RU" sz="2600" dirty="0" err="1"/>
              <a:t>водозабезпечення</a:t>
            </a:r>
            <a:r>
              <a:rPr lang="ru-RU" sz="2600" dirty="0"/>
              <a:t> </a:t>
            </a:r>
            <a:r>
              <a:rPr lang="ru-RU" sz="2600" dirty="0" err="1"/>
              <a:t>тощо</a:t>
            </a:r>
            <a:r>
              <a:rPr lang="ru-RU" sz="2600" dirty="0"/>
              <a:t>) </a:t>
            </a:r>
            <a:r>
              <a:rPr lang="ru-RU" sz="2600" dirty="0" err="1"/>
              <a:t>чи</a:t>
            </a:r>
            <a:r>
              <a:rPr lang="ru-RU" sz="2600" dirty="0"/>
              <a:t> </a:t>
            </a:r>
            <a:r>
              <a:rPr lang="ru-RU" sz="2600" dirty="0" err="1"/>
              <a:t>поліпрофільний</a:t>
            </a:r>
            <a:r>
              <a:rPr lang="ru-RU" sz="2600" dirty="0"/>
              <a:t> характер, та </a:t>
            </a:r>
            <a:r>
              <a:rPr lang="ru-RU" sz="2600" dirty="0" err="1"/>
              <a:t>дистрикти</a:t>
            </a:r>
            <a:r>
              <a:rPr lang="ru-RU" sz="2600" dirty="0"/>
              <a:t>. </a:t>
            </a:r>
            <a:r>
              <a:rPr lang="ru-RU" sz="2600" dirty="0" err="1"/>
              <a:t>Останні</a:t>
            </a:r>
            <a:r>
              <a:rPr lang="ru-RU" sz="2600" dirty="0"/>
              <a:t> </a:t>
            </a:r>
            <a:r>
              <a:rPr lang="ru-RU" sz="2600" dirty="0" err="1"/>
              <a:t>здійснюють</a:t>
            </a:r>
            <a:r>
              <a:rPr lang="ru-RU" sz="2600" dirty="0"/>
              <a:t> </a:t>
            </a:r>
            <a:r>
              <a:rPr lang="ru-RU" sz="2600" dirty="0" err="1"/>
              <a:t>певний</a:t>
            </a:r>
            <a:r>
              <a:rPr lang="ru-RU" sz="2600" dirty="0"/>
              <a:t> </a:t>
            </a:r>
            <a:r>
              <a:rPr lang="ru-RU" sz="2600" dirty="0" err="1"/>
              <a:t>мінімум</a:t>
            </a:r>
            <a:r>
              <a:rPr lang="ru-RU" sz="2600" dirty="0"/>
              <a:t> </a:t>
            </a:r>
            <a:r>
              <a:rPr lang="ru-RU" sz="2600" dirty="0" err="1"/>
              <a:t>повноважень</a:t>
            </a:r>
            <a:r>
              <a:rPr lang="ru-RU" sz="2600" dirty="0"/>
              <a:t> (</a:t>
            </a:r>
            <a:r>
              <a:rPr lang="ru-RU" sz="2600" dirty="0" err="1"/>
              <a:t>управління</a:t>
            </a:r>
            <a:r>
              <a:rPr lang="ru-RU" sz="2600" dirty="0"/>
              <a:t> </a:t>
            </a:r>
            <a:r>
              <a:rPr lang="ru-RU" sz="2600" dirty="0" err="1"/>
              <a:t>житловими</a:t>
            </a:r>
            <a:r>
              <a:rPr lang="ru-RU" sz="2600" dirty="0"/>
              <a:t> службами, </a:t>
            </a:r>
            <a:r>
              <a:rPr lang="ru-RU" sz="2600" dirty="0" err="1"/>
              <a:t>протипожежними</a:t>
            </a:r>
            <a:r>
              <a:rPr lang="ru-RU" sz="2600" dirty="0"/>
              <a:t> центрами </a:t>
            </a:r>
            <a:r>
              <a:rPr lang="ru-RU" sz="2600" dirty="0" err="1"/>
              <a:t>тощо</a:t>
            </a:r>
            <a:r>
              <a:rPr lang="ru-RU" sz="2600" dirty="0"/>
              <a:t>). </a:t>
            </a:r>
            <a:r>
              <a:rPr lang="ru-RU" sz="2600" dirty="0" err="1"/>
              <a:t>Законодавство</a:t>
            </a:r>
            <a:r>
              <a:rPr lang="ru-RU" sz="2600" dirty="0"/>
              <a:t> </a:t>
            </a:r>
            <a:r>
              <a:rPr lang="ru-RU" sz="2600" dirty="0" err="1"/>
              <a:t>також</a:t>
            </a:r>
            <a:r>
              <a:rPr lang="ru-RU" sz="2600" dirty="0"/>
              <a:t> </a:t>
            </a:r>
            <a:r>
              <a:rPr lang="ru-RU" sz="2600" dirty="0" err="1"/>
              <a:t>передбачає</a:t>
            </a:r>
            <a:r>
              <a:rPr lang="ru-RU" sz="2600" dirty="0"/>
              <a:t> </a:t>
            </a:r>
            <a:r>
              <a:rPr lang="ru-RU" sz="2600" dirty="0" err="1"/>
              <a:t>можливість</a:t>
            </a:r>
            <a:r>
              <a:rPr lang="ru-RU" sz="2600" dirty="0"/>
              <a:t> </a:t>
            </a:r>
            <a:r>
              <a:rPr lang="ru-RU" sz="2600" dirty="0" err="1"/>
              <a:t>формування</a:t>
            </a:r>
            <a:r>
              <a:rPr lang="ru-RU" sz="2600" dirty="0"/>
              <a:t> </a:t>
            </a:r>
            <a:r>
              <a:rPr lang="ru-RU" sz="2600" dirty="0" err="1"/>
              <a:t>міських</a:t>
            </a:r>
            <a:r>
              <a:rPr lang="ru-RU" sz="2600" dirty="0"/>
              <a:t> </a:t>
            </a:r>
            <a:r>
              <a:rPr lang="ru-RU" sz="2600" dirty="0" err="1"/>
              <a:t>об’єднань</a:t>
            </a:r>
            <a:r>
              <a:rPr lang="ru-RU" sz="2600" dirty="0"/>
              <a:t>, </a:t>
            </a:r>
            <a:r>
              <a:rPr lang="ru-RU" sz="2600" dirty="0" err="1"/>
              <a:t>які</a:t>
            </a:r>
            <a:r>
              <a:rPr lang="ru-RU" sz="2600" dirty="0"/>
              <a:t> </a:t>
            </a:r>
            <a:r>
              <a:rPr lang="ru-RU" sz="2600" dirty="0" err="1"/>
              <a:t>наділяються</a:t>
            </a:r>
            <a:r>
              <a:rPr lang="ru-RU" sz="2600" dirty="0"/>
              <a:t> </a:t>
            </a:r>
            <a:r>
              <a:rPr lang="ru-RU" sz="2600" dirty="0" err="1"/>
              <a:t>ширшими</a:t>
            </a:r>
            <a:r>
              <a:rPr lang="ru-RU" sz="2600" dirty="0"/>
              <a:t>, </a:t>
            </a:r>
            <a:r>
              <a:rPr lang="ru-RU" sz="2600" dirty="0" err="1"/>
              <a:t>ніж</a:t>
            </a:r>
            <a:r>
              <a:rPr lang="ru-RU" sz="2600" dirty="0"/>
              <a:t> </a:t>
            </a:r>
            <a:r>
              <a:rPr lang="ru-RU" sz="2600" dirty="0" err="1"/>
              <a:t>дистрикти</a:t>
            </a:r>
            <a:r>
              <a:rPr lang="ru-RU" sz="2600" dirty="0"/>
              <a:t>, </a:t>
            </a:r>
            <a:r>
              <a:rPr lang="ru-RU" sz="2600" dirty="0" err="1"/>
              <a:t>обов’язковими</a:t>
            </a:r>
            <a:r>
              <a:rPr lang="ru-RU" sz="2600" dirty="0"/>
              <a:t> </a:t>
            </a:r>
            <a:r>
              <a:rPr lang="ru-RU" sz="2600" dirty="0" err="1"/>
              <a:t>повноваженнями</a:t>
            </a:r>
            <a:r>
              <a:rPr lang="ru-RU" sz="2600" dirty="0"/>
              <a:t>.</a:t>
            </a:r>
          </a:p>
        </p:txBody>
      </p:sp>
    </p:spTree>
    <p:extLst>
      <p:ext uri="{BB962C8B-B14F-4D97-AF65-F5344CB8AC3E}">
        <p14:creationId xmlns:p14="http://schemas.microsoft.com/office/powerpoint/2010/main" val="35894713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9C3169-FB13-E367-BF3D-749E3E6A9C7B}"/>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70A03689-FCDB-8966-C2E9-F15A3A70212D}"/>
              </a:ext>
            </a:extLst>
          </p:cNvPr>
          <p:cNvSpPr>
            <a:spLocks noGrp="1"/>
          </p:cNvSpPr>
          <p:nvPr>
            <p:ph idx="1"/>
          </p:nvPr>
        </p:nvSpPr>
        <p:spPr>
          <a:xfrm>
            <a:off x="838200" y="5582093"/>
            <a:ext cx="10515600" cy="594870"/>
          </a:xfrm>
        </p:spPr>
        <p:txBody>
          <a:bodyPr/>
          <a:lstStyle/>
          <a:p>
            <a:pPr marL="0" indent="0">
              <a:buNone/>
            </a:pPr>
            <a:endParaRPr lang="ru-RU" dirty="0"/>
          </a:p>
        </p:txBody>
      </p:sp>
    </p:spTree>
    <p:extLst>
      <p:ext uri="{BB962C8B-B14F-4D97-AF65-F5344CB8AC3E}">
        <p14:creationId xmlns:p14="http://schemas.microsoft.com/office/powerpoint/2010/main" val="31534615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9E96373-8ECD-4EE3-93F2-FBC8ED783A0C}"/>
              </a:ext>
            </a:extLst>
          </p:cNvPr>
          <p:cNvSpPr>
            <a:spLocks noGrp="1"/>
          </p:cNvSpPr>
          <p:nvPr>
            <p:ph idx="1"/>
          </p:nvPr>
        </p:nvSpPr>
        <p:spPr>
          <a:xfrm>
            <a:off x="82193" y="0"/>
            <a:ext cx="12000216" cy="6750121"/>
          </a:xfrm>
        </p:spPr>
        <p:txBody>
          <a:bodyPr>
            <a:normAutofit/>
          </a:bodyPr>
          <a:lstStyle/>
          <a:p>
            <a:pPr marL="0" indent="0">
              <a:buNone/>
            </a:pPr>
            <a:r>
              <a:rPr lang="uk-UA" sz="2400" dirty="0"/>
              <a:t>Однієї самоорганізації суспільства може не вистачити для організації повноцінного самоврядування. </a:t>
            </a:r>
            <a:r>
              <a:rPr lang="uk-UA" sz="2400" b="1" dirty="0"/>
              <a:t>Необхідні загальнопоширені політичні інститути самоврядування</a:t>
            </a:r>
            <a:r>
              <a:rPr lang="uk-UA" sz="2400" dirty="0"/>
              <a:t>, </a:t>
            </a:r>
            <a:r>
              <a:rPr lang="uk-UA" sz="2400" b="1" dirty="0"/>
              <a:t>передбачені національним законодавством</a:t>
            </a:r>
            <a:r>
              <a:rPr lang="uk-UA" sz="2400" dirty="0"/>
              <a:t>. Нерідко держава сама пропонує їх суспільству або впливає на суспільство з метою їх більшого упорядкування, стандартизації. Аналогічно територіальний формат місцевого самоврядування виникає в процесі не добровільного об'єднання місцевих громад, а адміністративно-територіального поділу, що проводиться зверху - з урахуванням реальної ситуації на місцях. </a:t>
            </a:r>
          </a:p>
          <a:p>
            <a:pPr marL="0" indent="0">
              <a:buNone/>
            </a:pPr>
            <a:r>
              <a:rPr lang="uk-UA" sz="2400" dirty="0"/>
              <a:t>Впадає в очі той факт, що в міжнародній практиці частіше використовується поняття "місцеве управління", а не "самоврядування". Причому термін "</a:t>
            </a:r>
            <a:r>
              <a:rPr lang="en-US" sz="2400" b="1" dirty="0"/>
              <a:t>local government</a:t>
            </a:r>
            <a:r>
              <a:rPr lang="en-US" sz="2400" dirty="0"/>
              <a:t>" (</a:t>
            </a:r>
            <a:r>
              <a:rPr lang="uk-UA" sz="2400" dirty="0"/>
              <a:t>тобто місцеве управління) характерний якраз для англосаксонського типу самоврядування.</a:t>
            </a:r>
            <a:endParaRPr lang="en-US" sz="2400" dirty="0"/>
          </a:p>
          <a:p>
            <a:pPr marL="0" indent="0">
              <a:buNone/>
            </a:pPr>
            <a:endParaRPr lang="en-US" sz="2400" dirty="0"/>
          </a:p>
          <a:p>
            <a:pPr marL="0" indent="0">
              <a:spcBef>
                <a:spcPts val="0"/>
              </a:spcBef>
              <a:buNone/>
            </a:pPr>
            <a:r>
              <a:rPr lang="ru-RU" sz="2400" b="0" i="0" dirty="0">
                <a:effectLst/>
              </a:rPr>
              <a:t>Г. </a:t>
            </a:r>
            <a:r>
              <a:rPr lang="ru-RU" sz="2400" b="0" i="0" dirty="0" err="1">
                <a:effectLst/>
              </a:rPr>
              <a:t>Єллінек</a:t>
            </a:r>
            <a:r>
              <a:rPr lang="ru-RU" sz="2400" b="0" i="0" dirty="0">
                <a:effectLst/>
              </a:rPr>
              <a:t>: </a:t>
            </a:r>
          </a:p>
          <a:p>
            <a:pPr marL="0" indent="0">
              <a:spcBef>
                <a:spcPts val="0"/>
              </a:spcBef>
              <a:buNone/>
            </a:pPr>
            <a:r>
              <a:rPr lang="ru-RU" sz="2400" b="0" i="0" dirty="0">
                <a:effectLst/>
              </a:rPr>
              <a:t>«</a:t>
            </a:r>
            <a:r>
              <a:rPr lang="ru-RU" sz="2400" i="0" dirty="0" err="1">
                <a:effectLst/>
              </a:rPr>
              <a:t>самоврядування</a:t>
            </a:r>
            <a:r>
              <a:rPr lang="ru-RU" sz="2400" b="1" i="0" dirty="0">
                <a:effectLst/>
              </a:rPr>
              <a:t> </a:t>
            </a:r>
            <a:r>
              <a:rPr lang="ru-RU" sz="2400" i="0" dirty="0">
                <a:effectLst/>
              </a:rPr>
              <a:t>- </a:t>
            </a:r>
            <a:r>
              <a:rPr lang="ru-RU" sz="2400" i="0" dirty="0" err="1">
                <a:effectLst/>
              </a:rPr>
              <a:t>це</a:t>
            </a:r>
            <a:r>
              <a:rPr lang="ru-RU" sz="2400" i="0" dirty="0">
                <a:effectLst/>
              </a:rPr>
              <a:t> </a:t>
            </a:r>
            <a:r>
              <a:rPr lang="ru-RU" sz="2400" b="1" i="0" dirty="0" err="1">
                <a:effectLst/>
              </a:rPr>
              <a:t>державне</a:t>
            </a:r>
            <a:r>
              <a:rPr lang="ru-RU" sz="2400" i="0" dirty="0">
                <a:effectLst/>
              </a:rPr>
              <a:t> </a:t>
            </a:r>
            <a:r>
              <a:rPr lang="ru-RU" sz="2400" i="0" dirty="0" err="1">
                <a:effectLst/>
              </a:rPr>
              <a:t>управління</a:t>
            </a:r>
            <a:r>
              <a:rPr lang="ru-RU" sz="2400" i="0" dirty="0">
                <a:effectLst/>
              </a:rPr>
              <a:t> через </a:t>
            </a:r>
            <a:r>
              <a:rPr lang="ru-RU" sz="2400" i="0" dirty="0" err="1">
                <a:effectLst/>
              </a:rPr>
              <a:t>посередництво</a:t>
            </a:r>
            <a:r>
              <a:rPr lang="ru-RU" sz="2400" i="0" dirty="0">
                <a:effectLst/>
              </a:rPr>
              <a:t> </a:t>
            </a:r>
            <a:r>
              <a:rPr lang="ru-RU" sz="2400" i="0" dirty="0" err="1">
                <a:effectLst/>
              </a:rPr>
              <a:t>осіб</a:t>
            </a:r>
            <a:r>
              <a:rPr lang="ru-RU" sz="2400" i="0" dirty="0">
                <a:effectLst/>
              </a:rPr>
              <a:t>, </a:t>
            </a:r>
            <a:r>
              <a:rPr lang="ru-RU" sz="2400" i="0" dirty="0" err="1">
                <a:effectLst/>
              </a:rPr>
              <a:t>які</a:t>
            </a:r>
            <a:r>
              <a:rPr lang="ru-RU" sz="2400" i="0" dirty="0">
                <a:effectLst/>
              </a:rPr>
              <a:t> не є </a:t>
            </a:r>
            <a:r>
              <a:rPr lang="ru-RU" sz="2400" i="0" dirty="0" err="1">
                <a:effectLst/>
              </a:rPr>
              <a:t>професійними</a:t>
            </a:r>
            <a:r>
              <a:rPr lang="ru-RU" sz="2400" i="0" dirty="0">
                <a:effectLst/>
              </a:rPr>
              <a:t> </a:t>
            </a:r>
            <a:r>
              <a:rPr lang="ru-RU" sz="2400" i="0" dirty="0" err="1">
                <a:effectLst/>
              </a:rPr>
              <a:t>державними</a:t>
            </a:r>
            <a:r>
              <a:rPr lang="ru-RU" sz="2400" i="0" dirty="0">
                <a:effectLst/>
              </a:rPr>
              <a:t> </a:t>
            </a:r>
            <a:r>
              <a:rPr lang="ru-RU" sz="2400" i="0" dirty="0" err="1">
                <a:effectLst/>
              </a:rPr>
              <a:t>посадовими</a:t>
            </a:r>
            <a:r>
              <a:rPr lang="ru-RU" sz="2400" i="0" dirty="0">
                <a:effectLst/>
              </a:rPr>
              <a:t> особами, - </a:t>
            </a:r>
            <a:r>
              <a:rPr lang="ru-RU" sz="2400" i="0" dirty="0" err="1">
                <a:effectLst/>
              </a:rPr>
              <a:t>управління</a:t>
            </a:r>
            <a:r>
              <a:rPr lang="ru-RU" sz="2400" i="0" dirty="0">
                <a:effectLst/>
              </a:rPr>
              <a:t>, яке в </a:t>
            </a:r>
            <a:r>
              <a:rPr lang="ru-RU" sz="2400" i="0" dirty="0" err="1">
                <a:effectLst/>
              </a:rPr>
              <a:t>протилежність</a:t>
            </a:r>
            <a:r>
              <a:rPr lang="ru-RU" sz="2400" i="0" dirty="0">
                <a:effectLst/>
              </a:rPr>
              <a:t> державно-бюрократичному є </a:t>
            </a:r>
            <a:r>
              <a:rPr lang="ru-RU" sz="2400" i="0" dirty="0" err="1">
                <a:effectLst/>
              </a:rPr>
              <a:t>управління</a:t>
            </a:r>
            <a:r>
              <a:rPr lang="ru-RU" sz="2400" i="0" dirty="0">
                <a:effectLst/>
              </a:rPr>
              <a:t> за </a:t>
            </a:r>
            <a:r>
              <a:rPr lang="ru-RU" sz="2400" i="0" dirty="0" err="1">
                <a:effectLst/>
              </a:rPr>
              <a:t>посередництвом</a:t>
            </a:r>
            <a:r>
              <a:rPr lang="ru-RU" sz="2400" i="0" dirty="0">
                <a:effectLst/>
              </a:rPr>
              <a:t> самих </a:t>
            </a:r>
            <a:r>
              <a:rPr lang="ru-RU" sz="2400" i="0" dirty="0" err="1">
                <a:effectLst/>
              </a:rPr>
              <a:t>зацікавлених</a:t>
            </a:r>
            <a:r>
              <a:rPr lang="ru-RU" sz="2400" i="0" dirty="0">
                <a:effectLst/>
              </a:rPr>
              <a:t> </a:t>
            </a:r>
            <a:r>
              <a:rPr lang="ru-RU" sz="2400" i="0" dirty="0" err="1">
                <a:effectLst/>
              </a:rPr>
              <a:t>осіб</a:t>
            </a:r>
            <a:r>
              <a:rPr lang="ru-RU" sz="2400" i="0" dirty="0">
                <a:effectLst/>
              </a:rPr>
              <a:t>».</a:t>
            </a:r>
            <a:endParaRPr lang="ru-RU" sz="2400" dirty="0"/>
          </a:p>
        </p:txBody>
      </p:sp>
    </p:spTree>
    <p:extLst>
      <p:ext uri="{BB962C8B-B14F-4D97-AF65-F5344CB8AC3E}">
        <p14:creationId xmlns:p14="http://schemas.microsoft.com/office/powerpoint/2010/main" val="757790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D044D5-D806-4830-A707-4E381D1B0357}"/>
              </a:ext>
            </a:extLst>
          </p:cNvPr>
          <p:cNvSpPr>
            <a:spLocks noGrp="1"/>
          </p:cNvSpPr>
          <p:nvPr>
            <p:ph type="title"/>
          </p:nvPr>
        </p:nvSpPr>
        <p:spPr/>
        <p:txBody>
          <a:bodyPr>
            <a:normAutofit/>
          </a:bodyPr>
          <a:lstStyle/>
          <a:p>
            <a:pPr algn="ctr"/>
            <a:r>
              <a:rPr lang="ru-RU" sz="2800" b="1" dirty="0" err="1">
                <a:latin typeface="+mn-lt"/>
              </a:rPr>
              <a:t>Способи</a:t>
            </a:r>
            <a:r>
              <a:rPr lang="ru-RU" sz="2800" b="1" dirty="0">
                <a:latin typeface="+mn-lt"/>
              </a:rPr>
              <a:t> </a:t>
            </a:r>
            <a:r>
              <a:rPr lang="ru-RU" sz="2800" b="1" dirty="0" err="1">
                <a:latin typeface="+mn-lt"/>
              </a:rPr>
              <a:t>наділення</a:t>
            </a:r>
            <a:r>
              <a:rPr lang="ru-RU" sz="2800" b="1" dirty="0">
                <a:latin typeface="+mn-lt"/>
              </a:rPr>
              <a:t> м</a:t>
            </a:r>
            <a:r>
              <a:rPr lang="uk-UA" sz="2800" b="1" dirty="0" err="1">
                <a:latin typeface="+mn-lt"/>
              </a:rPr>
              <a:t>ісцевого</a:t>
            </a:r>
            <a:r>
              <a:rPr lang="uk-UA" sz="2800" b="1" dirty="0">
                <a:latin typeface="+mn-lt"/>
              </a:rPr>
              <a:t> самоврядування п</a:t>
            </a:r>
            <a:r>
              <a:rPr lang="ru-RU" sz="2800" b="1" dirty="0" err="1">
                <a:latin typeface="+mn-lt"/>
              </a:rPr>
              <a:t>овноваженнями</a:t>
            </a:r>
            <a:r>
              <a:rPr lang="ru-RU" sz="2800" b="1" dirty="0">
                <a:latin typeface="+mn-lt"/>
              </a:rPr>
              <a:t> </a:t>
            </a:r>
          </a:p>
        </p:txBody>
      </p:sp>
      <p:sp>
        <p:nvSpPr>
          <p:cNvPr id="4" name="Объект 2">
            <a:extLst>
              <a:ext uri="{FF2B5EF4-FFF2-40B4-BE49-F238E27FC236}">
                <a16:creationId xmlns:a16="http://schemas.microsoft.com/office/drawing/2014/main" id="{4B154ECF-E760-4656-8B67-3FF4129E449B}"/>
              </a:ext>
            </a:extLst>
          </p:cNvPr>
          <p:cNvSpPr txBox="1">
            <a:spLocks/>
          </p:cNvSpPr>
          <p:nvPr/>
        </p:nvSpPr>
        <p:spPr>
          <a:xfrm>
            <a:off x="252412" y="1885951"/>
            <a:ext cx="11687175" cy="55911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uk-UA" sz="2400" dirty="0"/>
              <a:t>законодавчими актами;</a:t>
            </a:r>
          </a:p>
          <a:p>
            <a:r>
              <a:rPr lang="uk-UA" sz="2400" dirty="0"/>
              <a:t>за </a:t>
            </a:r>
            <a:r>
              <a:rPr lang="ru-RU" sz="2400" dirty="0"/>
              <a:t>принципом «негативного </a:t>
            </a:r>
            <a:r>
              <a:rPr lang="ru-RU" sz="2400" dirty="0" err="1"/>
              <a:t>регулювання</a:t>
            </a:r>
            <a:r>
              <a:rPr lang="ru-RU" sz="2400" dirty="0"/>
              <a:t> </a:t>
            </a:r>
            <a:r>
              <a:rPr lang="ru-RU" sz="2400" dirty="0" err="1"/>
              <a:t>діяльності</a:t>
            </a:r>
            <a:r>
              <a:rPr lang="ru-RU" sz="2400" dirty="0"/>
              <a:t>». </a:t>
            </a:r>
            <a:r>
              <a:rPr lang="ru-RU" sz="2400" dirty="0" err="1"/>
              <a:t>Відповідно</a:t>
            </a:r>
            <a:r>
              <a:rPr lang="ru-RU" sz="2400" dirty="0"/>
              <a:t> до </a:t>
            </a:r>
            <a:r>
              <a:rPr lang="ru-RU" sz="2400" dirty="0" err="1"/>
              <a:t>нього</a:t>
            </a:r>
            <a:r>
              <a:rPr lang="ru-RU" sz="2400" dirty="0"/>
              <a:t> </a:t>
            </a:r>
            <a:r>
              <a:rPr lang="ru-RU" sz="2400" dirty="0" err="1"/>
              <a:t>місцеві</a:t>
            </a:r>
            <a:r>
              <a:rPr lang="ru-RU" sz="2400" dirty="0"/>
              <a:t> </a:t>
            </a:r>
            <a:r>
              <a:rPr lang="ru-RU" sz="2400" dirty="0" err="1"/>
              <a:t>органи</a:t>
            </a:r>
            <a:r>
              <a:rPr lang="ru-RU" sz="2400" dirty="0"/>
              <a:t> </a:t>
            </a:r>
            <a:r>
              <a:rPr lang="ru-RU" sz="2400" dirty="0" err="1"/>
              <a:t>управління</a:t>
            </a:r>
            <a:r>
              <a:rPr lang="ru-RU" sz="2400" dirty="0"/>
              <a:t> </a:t>
            </a:r>
            <a:r>
              <a:rPr lang="ru-RU" sz="2400" dirty="0" err="1"/>
              <a:t>мають</a:t>
            </a:r>
            <a:r>
              <a:rPr lang="ru-RU" sz="2400" dirty="0"/>
              <a:t> право </a:t>
            </a:r>
            <a:r>
              <a:rPr lang="ru-RU" sz="2400" dirty="0" err="1"/>
              <a:t>здійснювати</a:t>
            </a:r>
            <a:r>
              <a:rPr lang="ru-RU" sz="2400" dirty="0"/>
              <a:t> </a:t>
            </a:r>
            <a:r>
              <a:rPr lang="ru-RU" sz="2400" dirty="0" err="1"/>
              <a:t>усі</a:t>
            </a:r>
            <a:r>
              <a:rPr lang="ru-RU" sz="2400" dirty="0"/>
              <a:t> </a:t>
            </a:r>
            <a:r>
              <a:rPr lang="ru-RU" sz="2400" dirty="0" err="1"/>
              <a:t>дії</a:t>
            </a:r>
            <a:r>
              <a:rPr lang="ru-RU" sz="2400" dirty="0"/>
              <a:t>, </a:t>
            </a:r>
            <a:r>
              <a:rPr lang="ru-RU" sz="2400" dirty="0" err="1"/>
              <a:t>які</a:t>
            </a:r>
            <a:r>
              <a:rPr lang="ru-RU" sz="2400" dirty="0"/>
              <a:t> </a:t>
            </a:r>
            <a:r>
              <a:rPr lang="ru-RU" sz="2400" dirty="0" err="1"/>
              <a:t>безпосередньо</a:t>
            </a:r>
            <a:r>
              <a:rPr lang="ru-RU" sz="2400" dirty="0"/>
              <a:t> не </a:t>
            </a:r>
            <a:r>
              <a:rPr lang="ru-RU" sz="2400" dirty="0" err="1"/>
              <a:t>заборонені</a:t>
            </a:r>
            <a:r>
              <a:rPr lang="ru-RU" sz="2400" dirty="0"/>
              <a:t> у </a:t>
            </a:r>
            <a:r>
              <a:rPr lang="ru-RU" sz="2400" dirty="0" err="1"/>
              <a:t>законодавстві</a:t>
            </a:r>
            <a:r>
              <a:rPr lang="ru-RU" sz="2400" dirty="0"/>
              <a:t> та не </a:t>
            </a:r>
            <a:r>
              <a:rPr lang="ru-RU" sz="2400" dirty="0" err="1"/>
              <a:t>знаходяться</a:t>
            </a:r>
            <a:r>
              <a:rPr lang="ru-RU" sz="2400" dirty="0"/>
              <a:t> у </a:t>
            </a:r>
            <a:r>
              <a:rPr lang="ru-RU" sz="2400" dirty="0" err="1"/>
              <a:t>віданні</a:t>
            </a:r>
            <a:r>
              <a:rPr lang="ru-RU" sz="2400" dirty="0"/>
              <a:t> </a:t>
            </a:r>
            <a:r>
              <a:rPr lang="ru-RU" sz="2400" dirty="0" err="1"/>
              <a:t>інших</a:t>
            </a:r>
            <a:r>
              <a:rPr lang="ru-RU" sz="2400" dirty="0"/>
              <a:t> </a:t>
            </a:r>
            <a:r>
              <a:rPr lang="ru-RU" sz="2400" dirty="0" err="1"/>
              <a:t>органів</a:t>
            </a:r>
            <a:r>
              <a:rPr lang="ru-RU" sz="2400" dirty="0"/>
              <a:t> </a:t>
            </a:r>
            <a:r>
              <a:rPr lang="ru-RU" sz="2400" dirty="0" err="1"/>
              <a:t>влади</a:t>
            </a:r>
            <a:r>
              <a:rPr lang="ru-RU" sz="2400" dirty="0"/>
              <a:t>. </a:t>
            </a:r>
          </a:p>
        </p:txBody>
      </p:sp>
    </p:spTree>
    <p:extLst>
      <p:ext uri="{BB962C8B-B14F-4D97-AF65-F5344CB8AC3E}">
        <p14:creationId xmlns:p14="http://schemas.microsoft.com/office/powerpoint/2010/main" val="4210531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452649-001C-4A71-B47A-CECF837B25A8}"/>
              </a:ext>
            </a:extLst>
          </p:cNvPr>
          <p:cNvSpPr>
            <a:spLocks noGrp="1"/>
          </p:cNvSpPr>
          <p:nvPr>
            <p:ph type="title"/>
          </p:nvPr>
        </p:nvSpPr>
        <p:spPr/>
        <p:txBody>
          <a:bodyPr>
            <a:normAutofit/>
          </a:bodyPr>
          <a:lstStyle/>
          <a:p>
            <a:pPr algn="ctr"/>
            <a:r>
              <a:rPr lang="uk-UA" sz="2800" b="1" dirty="0">
                <a:latin typeface="+mn-lt"/>
              </a:rPr>
              <a:t>Методи реалізації повноважень</a:t>
            </a:r>
            <a:endParaRPr lang="ru-RU" sz="2800" b="1" dirty="0">
              <a:latin typeface="+mn-lt"/>
            </a:endParaRPr>
          </a:p>
        </p:txBody>
      </p:sp>
      <p:sp>
        <p:nvSpPr>
          <p:cNvPr id="3" name="Объект 2">
            <a:extLst>
              <a:ext uri="{FF2B5EF4-FFF2-40B4-BE49-F238E27FC236}">
                <a16:creationId xmlns:a16="http://schemas.microsoft.com/office/drawing/2014/main" id="{2AF36385-16FB-4F55-AFE0-72723D0A3A6E}"/>
              </a:ext>
            </a:extLst>
          </p:cNvPr>
          <p:cNvSpPr>
            <a:spLocks noGrp="1"/>
          </p:cNvSpPr>
          <p:nvPr>
            <p:ph idx="1"/>
          </p:nvPr>
        </p:nvSpPr>
        <p:spPr/>
        <p:txBody>
          <a:bodyPr>
            <a:normAutofit/>
          </a:bodyPr>
          <a:lstStyle/>
          <a:p>
            <a:r>
              <a:rPr lang="ru-RU" sz="2200" dirty="0"/>
              <a:t>Метод </a:t>
            </a:r>
            <a:r>
              <a:rPr lang="ru-RU" sz="2200" b="1" dirty="0" err="1"/>
              <a:t>регулювання</a:t>
            </a:r>
            <a:r>
              <a:rPr lang="ru-RU" sz="2200" b="1" dirty="0"/>
              <a:t> </a:t>
            </a:r>
            <a:r>
              <a:rPr lang="ru-RU" sz="2200" dirty="0" err="1"/>
              <a:t>полягає</a:t>
            </a:r>
            <a:r>
              <a:rPr lang="ru-RU" sz="2200" dirty="0"/>
              <a:t> у </a:t>
            </a:r>
            <a:r>
              <a:rPr lang="ru-RU" sz="2200" dirty="0" err="1"/>
              <a:t>праві</a:t>
            </a:r>
            <a:r>
              <a:rPr lang="ru-RU" sz="2200" dirty="0"/>
              <a:t> </a:t>
            </a:r>
            <a:r>
              <a:rPr lang="ru-RU" sz="2200" dirty="0" err="1"/>
              <a:t>видачі</a:t>
            </a:r>
            <a:r>
              <a:rPr lang="ru-RU" sz="2200" dirty="0"/>
              <a:t> </a:t>
            </a:r>
            <a:r>
              <a:rPr lang="ru-RU" sz="2200" dirty="0" err="1"/>
              <a:t>ліцензій</a:t>
            </a:r>
            <a:r>
              <a:rPr lang="ru-RU" sz="2200" dirty="0"/>
              <a:t>, </a:t>
            </a:r>
            <a:r>
              <a:rPr lang="ru-RU" sz="2200" dirty="0" err="1"/>
              <a:t>дозволів</a:t>
            </a:r>
            <a:r>
              <a:rPr lang="ru-RU" sz="2200" dirty="0"/>
              <a:t>, </a:t>
            </a:r>
            <a:r>
              <a:rPr lang="ru-RU" sz="2200" dirty="0" err="1"/>
              <a:t>накладення</a:t>
            </a:r>
            <a:r>
              <a:rPr lang="ru-RU" sz="2200" dirty="0"/>
              <a:t> заборони, а </a:t>
            </a:r>
            <a:r>
              <a:rPr lang="ru-RU" sz="2200" dirty="0" err="1"/>
              <a:t>також</a:t>
            </a:r>
            <a:r>
              <a:rPr lang="ru-RU" sz="2200" dirty="0"/>
              <a:t> </a:t>
            </a:r>
            <a:r>
              <a:rPr lang="ru-RU" sz="2200" dirty="0" err="1"/>
              <a:t>прийнятті</a:t>
            </a:r>
            <a:r>
              <a:rPr lang="ru-RU" sz="2200" dirty="0"/>
              <a:t> </a:t>
            </a:r>
            <a:r>
              <a:rPr lang="ru-RU" sz="2200" dirty="0" err="1"/>
              <a:t>актів</a:t>
            </a:r>
            <a:r>
              <a:rPr lang="ru-RU" sz="2200" dirty="0"/>
              <a:t>, </a:t>
            </a:r>
            <a:r>
              <a:rPr lang="ru-RU" sz="2200" dirty="0" err="1"/>
              <a:t>які</a:t>
            </a:r>
            <a:r>
              <a:rPr lang="ru-RU" sz="2200" dirty="0"/>
              <a:t> часто </a:t>
            </a:r>
            <a:r>
              <a:rPr lang="ru-RU" sz="2200" dirty="0" err="1"/>
              <a:t>підляга</a:t>
            </a:r>
            <a:r>
              <a:rPr lang="ru-RU" sz="2200" dirty="0"/>
              <a:t> </a:t>
            </a:r>
            <a:r>
              <a:rPr lang="ru-RU" sz="2200" dirty="0" err="1"/>
              <a:t>ють</a:t>
            </a:r>
            <a:r>
              <a:rPr lang="ru-RU" sz="2200" dirty="0"/>
              <a:t> контролю з боку </a:t>
            </a:r>
            <a:r>
              <a:rPr lang="ru-RU" sz="2200" dirty="0" err="1"/>
              <a:t>державної</a:t>
            </a:r>
            <a:r>
              <a:rPr lang="ru-RU" sz="2200" dirty="0"/>
              <a:t> </a:t>
            </a:r>
            <a:r>
              <a:rPr lang="ru-RU" sz="2200" dirty="0" err="1"/>
              <a:t>влади</a:t>
            </a:r>
            <a:r>
              <a:rPr lang="ru-RU" sz="2200" dirty="0"/>
              <a:t>. </a:t>
            </a:r>
          </a:p>
          <a:p>
            <a:r>
              <a:rPr lang="ru-RU" sz="2200" dirty="0"/>
              <a:t>Метод </a:t>
            </a:r>
            <a:r>
              <a:rPr lang="ru-RU" sz="2200" b="1" dirty="0" err="1"/>
              <a:t>управління</a:t>
            </a:r>
            <a:r>
              <a:rPr lang="ru-RU" sz="2200" b="1" dirty="0"/>
              <a:t> </a:t>
            </a:r>
            <a:r>
              <a:rPr lang="ru-RU" sz="2200" dirty="0" err="1"/>
              <a:t>передбачає</a:t>
            </a:r>
            <a:r>
              <a:rPr lang="ru-RU" sz="2200" dirty="0"/>
              <a:t> право </a:t>
            </a:r>
            <a:r>
              <a:rPr lang="ru-RU" sz="2200" dirty="0" err="1"/>
              <a:t>управляти</a:t>
            </a:r>
            <a:r>
              <a:rPr lang="ru-RU" sz="2200" dirty="0"/>
              <a:t> </a:t>
            </a:r>
            <a:r>
              <a:rPr lang="ru-RU" sz="2200" dirty="0" err="1"/>
              <a:t>установами</a:t>
            </a:r>
            <a:r>
              <a:rPr lang="ru-RU" sz="2200" dirty="0"/>
              <a:t>, </a:t>
            </a:r>
            <a:r>
              <a:rPr lang="ru-RU" sz="2200" dirty="0" err="1"/>
              <a:t>підприємствами</a:t>
            </a:r>
            <a:r>
              <a:rPr lang="ru-RU" sz="2200" dirty="0"/>
              <a:t>, </a:t>
            </a:r>
            <a:r>
              <a:rPr lang="ru-RU" sz="2200" dirty="0" err="1"/>
              <a:t>які</a:t>
            </a:r>
            <a:r>
              <a:rPr lang="ru-RU" sz="2200" dirty="0"/>
              <a:t> є </a:t>
            </a:r>
            <a:r>
              <a:rPr lang="ru-RU" sz="2200" dirty="0" err="1"/>
              <a:t>муніципальною</a:t>
            </a:r>
            <a:r>
              <a:rPr lang="ru-RU" sz="2200" dirty="0"/>
              <a:t> </a:t>
            </a:r>
            <a:r>
              <a:rPr lang="ru-RU" sz="2200" dirty="0" err="1"/>
              <a:t>власністю</a:t>
            </a:r>
            <a:r>
              <a:rPr lang="ru-RU" sz="2200" dirty="0"/>
              <a:t>.</a:t>
            </a:r>
          </a:p>
        </p:txBody>
      </p:sp>
    </p:spTree>
    <p:extLst>
      <p:ext uri="{BB962C8B-B14F-4D97-AF65-F5344CB8AC3E}">
        <p14:creationId xmlns:p14="http://schemas.microsoft.com/office/powerpoint/2010/main" val="3479713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00DD2643-CCCE-45D0-B5D8-6CE12CB202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12403" y="0"/>
            <a:ext cx="4966485" cy="6916290"/>
          </a:xfrm>
        </p:spPr>
      </p:pic>
    </p:spTree>
    <p:extLst>
      <p:ext uri="{BB962C8B-B14F-4D97-AF65-F5344CB8AC3E}">
        <p14:creationId xmlns:p14="http://schemas.microsoft.com/office/powerpoint/2010/main" val="23681355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2513</TotalTime>
  <Words>11464</Words>
  <Application>Microsoft Office PowerPoint</Application>
  <PresentationFormat>Широкоэкранный</PresentationFormat>
  <Paragraphs>510</Paragraphs>
  <Slides>68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68</vt:i4>
      </vt:variant>
    </vt:vector>
  </HeadingPairs>
  <TitlesOfParts>
    <vt:vector size="72" baseType="lpstr">
      <vt:lpstr>Arial</vt:lpstr>
      <vt:lpstr>Calibri</vt:lpstr>
      <vt:lpstr>Calibri Light</vt:lpstr>
      <vt:lpstr>Тема Office</vt:lpstr>
      <vt:lpstr>Лекція 4. Місцеве самоврядування</vt:lpstr>
      <vt:lpstr>1. Поняття місцевого самоврядування</vt:lpstr>
      <vt:lpstr>Функції місцевого самоврядування</vt:lpstr>
      <vt:lpstr>Презентация PowerPoint</vt:lpstr>
      <vt:lpstr>Компетенція органів місцевого самоврядування</vt:lpstr>
      <vt:lpstr>Групи повноважень місцевого самоврядування</vt:lpstr>
      <vt:lpstr>Способи наділення місцевого самоврядування повноваженнями </vt:lpstr>
      <vt:lpstr>Методи реалізації повноважень</vt:lpstr>
      <vt:lpstr>Презентация PowerPoint</vt:lpstr>
      <vt:lpstr>Презентация PowerPoint</vt:lpstr>
      <vt:lpstr>Джерела права місцевого самоврядування</vt:lpstr>
      <vt:lpstr>Принципи місцевого самоврядування</vt:lpstr>
      <vt:lpstr>Конституційні гарантії місцевого самоврядування в Україні</vt:lpstr>
      <vt:lpstr>Статут територіальної громади</vt:lpstr>
      <vt:lpstr>СТАТУТ ТЕРИТОРІАЛЬНОЇ ГРОМАДИ МІСТА КИЄВА Затв. ріш. Київської міської ради від 28 березня 2002 р. N 371/1805 (із змінами та доповненнями, внесеними рішенням Київради від 19 грудня 2002 р. N 154/314,  рішенням Київради від 27 лютого 2003 р. N 263/423)    Зареєстровано наказом Міністерства юстиції України від 2 лютого 2005 р. N 14/5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Групи повноважень місцевого самоврядування</vt:lpstr>
      <vt:lpstr>Способи наділення місцевого самоврядування повноваженнями </vt:lpstr>
      <vt:lpstr>Суб’єкти правових відносин МС</vt:lpstr>
      <vt:lpstr>Методи реалізації повноважень</vt:lpstr>
      <vt:lpstr>Презентация PowerPoint</vt:lpstr>
      <vt:lpstr>Організаційні форми здійснення місцевого самоврядування в Україні</vt:lpstr>
      <vt:lpstr>Суб’єкти правових відносин МС</vt:lpstr>
      <vt:lpstr>Система місцевого самоврядування</vt:lpstr>
      <vt:lpstr>Система місцевого самоврядування</vt:lpstr>
      <vt:lpstr>Презентация PowerPoint</vt:lpstr>
      <vt:lpstr>Вибори, референдуми</vt:lpstr>
      <vt:lpstr>Презентация PowerPoint</vt:lpstr>
      <vt:lpstr>Інші інститути локальної демократії</vt:lpstr>
      <vt:lpstr>Київська міська рада</vt:lpstr>
      <vt:lpstr>Департаменталізація органів місцевого самоврядування Київська міська державна адміністрація</vt:lpstr>
      <vt:lpstr>Органи самоорганізації населення</vt:lpstr>
      <vt:lpstr>5. Контроль за МС з боку держави</vt:lpstr>
      <vt:lpstr>Презентация PowerPoint</vt:lpstr>
      <vt:lpstr>Приклад державного контролю за МС в Україні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Модель в Україні</vt:lpstr>
      <vt:lpstr>Презентация PowerPoint</vt:lpstr>
      <vt:lpstr>Місцеві податки та збори в Україні</vt:lpstr>
      <vt:lpstr>Презентация PowerPoint</vt:lpstr>
      <vt:lpstr>Проблема достатності доходів місцевого самоврядування Частка власних доходів в структурі доходів муніципалітетів </vt:lpstr>
      <vt:lpstr>Видатки місцевих бюджетів</vt:lpstr>
      <vt:lpstr>Розмежування видатків між місцевими бюджетами</vt:lpstr>
      <vt:lpstr>7. Тенденції реформ у сфері МС в різних країнах</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PEREHUDA Yevhen</dc:creator>
  <cp:lastModifiedBy>PEREHUDA Yevhen</cp:lastModifiedBy>
  <cp:revision>97</cp:revision>
  <dcterms:created xsi:type="dcterms:W3CDTF">2021-09-10T06:59:35Z</dcterms:created>
  <dcterms:modified xsi:type="dcterms:W3CDTF">2023-11-18T10:28:26Z</dcterms:modified>
</cp:coreProperties>
</file>