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56" r:id="rId2"/>
    <p:sldId id="258" r:id="rId3"/>
    <p:sldId id="259" r:id="rId4"/>
    <p:sldId id="257" r:id="rId5"/>
    <p:sldId id="261" r:id="rId6"/>
    <p:sldId id="263" r:id="rId7"/>
    <p:sldId id="260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670B6-F736-42AB-8948-C65D9EC23C63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EA4D8-DF13-4977-A258-0A2CEA6CAB4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712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ознайомити слухачів з базовими поняттями інтелектуальної власності, її класифікацією, законодавчою базою в Україні та відмінностями між об’єктами ІВ і науково-технічної інформації.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CEA4D8-DF13-4977-A258-0A2CEA6CAB4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960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147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317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6459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5753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6592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1145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73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69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0847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334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283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950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000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3959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421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651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0AF55-A374-4FE0-A422-1E43E498A298}" type="datetimeFigureOut">
              <a:rPr lang="uk-UA" smtClean="0"/>
              <a:t>11.04.2025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138C53-FA74-4FB0-B73F-0B4193F174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399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F5AA36-78EC-AFBF-7A41-B76D266BBC60}"/>
              </a:ext>
            </a:extLst>
          </p:cNvPr>
          <p:cNvSpPr txBox="1"/>
          <p:nvPr/>
        </p:nvSpPr>
        <p:spPr>
          <a:xfrm>
            <a:off x="2034073" y="2359099"/>
            <a:ext cx="952655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Загальні поняття про інтелектуальну власність. Поняття інтелектуальної власності. Класифікація об’єктів права ІВ. </a:t>
            </a:r>
          </a:p>
          <a:p>
            <a:pPr algn="ctr"/>
            <a:r>
              <a:rPr lang="uk-UA" sz="3200" b="1" dirty="0"/>
              <a:t>Система законів України про ІВ. </a:t>
            </a:r>
          </a:p>
          <a:p>
            <a:pPr algn="ctr"/>
            <a:r>
              <a:rPr lang="uk-UA" sz="3200" b="1" dirty="0"/>
              <a:t>Об’єкти інтелектуальної власності. </a:t>
            </a:r>
          </a:p>
          <a:p>
            <a:pPr algn="ctr"/>
            <a:r>
              <a:rPr lang="uk-UA" sz="3200" b="1" dirty="0"/>
              <a:t>Об’єкти науково-технічної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1918655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DEEFE-BFC2-1078-54A7-58F2793AC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1DEA9C-583A-72E2-DABD-E31FD5464E22}"/>
              </a:ext>
            </a:extLst>
          </p:cNvPr>
          <p:cNvSpPr txBox="1"/>
          <p:nvPr/>
        </p:nvSpPr>
        <p:spPr>
          <a:xfrm>
            <a:off x="1735494" y="1573295"/>
            <a:ext cx="975982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dirty="0"/>
              <a:t>Поняття інтелектуальної власності</a:t>
            </a:r>
          </a:p>
          <a:p>
            <a:pPr algn="just"/>
            <a:endParaRPr lang="uk-UA" sz="2000" b="1" dirty="0"/>
          </a:p>
          <a:p>
            <a:pPr algn="just"/>
            <a:r>
              <a:rPr lang="uk-UA" sz="2000" b="1" dirty="0"/>
              <a:t>Визначення:</a:t>
            </a:r>
            <a:r>
              <a:rPr lang="uk-UA" sz="2000" dirty="0"/>
              <a:t> інтелектуальна власність (ІВ) — це </a:t>
            </a:r>
            <a:r>
              <a:rPr lang="uk-UA" sz="2000" b="1" dirty="0"/>
              <a:t>право особи</a:t>
            </a:r>
            <a:r>
              <a:rPr lang="uk-UA" sz="2000" dirty="0"/>
              <a:t> на результати інтелектуальної творчої діяльності або інші об'єкти, прирівняні до таких результатів.</a:t>
            </a:r>
          </a:p>
          <a:p>
            <a:pPr algn="just"/>
            <a:endParaRPr lang="uk-UA" sz="2000" b="1" dirty="0"/>
          </a:p>
          <a:p>
            <a:pPr algn="just"/>
            <a:r>
              <a:rPr lang="uk-UA" sz="2000" b="1" dirty="0"/>
              <a:t>Основні риси ІВ:</a:t>
            </a:r>
            <a:endParaRPr lang="uk-UA" sz="20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нематеріальний характер;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охороняється законом;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sz="2000" dirty="0"/>
              <a:t>підлягає комерціалізації (може бути продана, передана, ліцензована).</a:t>
            </a:r>
          </a:p>
        </p:txBody>
      </p:sp>
    </p:spTree>
    <p:extLst>
      <p:ext uri="{BB962C8B-B14F-4D97-AF65-F5344CB8AC3E}">
        <p14:creationId xmlns:p14="http://schemas.microsoft.com/office/powerpoint/2010/main" val="379975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4015E-F8B7-29B5-F07D-598ADE77D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B29A0B-ECFB-A611-B3FA-62E83F59B45D}"/>
              </a:ext>
            </a:extLst>
          </p:cNvPr>
          <p:cNvSpPr txBox="1"/>
          <p:nvPr/>
        </p:nvSpPr>
        <p:spPr>
          <a:xfrm>
            <a:off x="1705169" y="782121"/>
            <a:ext cx="9706169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dirty="0"/>
              <a:t>Класифікація об’єктів права ІВ</a:t>
            </a:r>
          </a:p>
          <a:p>
            <a:pPr algn="ctr">
              <a:buNone/>
            </a:pPr>
            <a:endParaRPr lang="uk-UA" sz="2000" b="1" dirty="0"/>
          </a:p>
          <a:p>
            <a:pPr algn="ctr">
              <a:buNone/>
            </a:pPr>
            <a:r>
              <a:rPr lang="uk-UA" sz="2000" dirty="0"/>
              <a:t>Існує </a:t>
            </a:r>
            <a:r>
              <a:rPr lang="uk-UA" sz="2000" b="1" dirty="0"/>
              <a:t>дві великі групи</a:t>
            </a:r>
            <a:r>
              <a:rPr lang="uk-UA" sz="2000" dirty="0"/>
              <a:t> об’єктів інтелектуальної власності:</a:t>
            </a:r>
          </a:p>
          <a:p>
            <a:pPr algn="ctr">
              <a:buNone/>
            </a:pPr>
            <a:endParaRPr lang="uk-UA" sz="2000" dirty="0"/>
          </a:p>
          <a:p>
            <a:pPr algn="ctr">
              <a:buNone/>
            </a:pPr>
            <a:r>
              <a:rPr lang="uk-UA" sz="2000" b="1" dirty="0"/>
              <a:t>📌 1. Промислова власність: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Винаходи;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Корисні моделі;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Промислові зразки;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Знаки для товарів і послуг;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Комерційні (фірмові) найменування;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Географічні зазначення.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uk-UA" sz="2000" dirty="0"/>
          </a:p>
          <a:p>
            <a:pPr algn="ctr">
              <a:buNone/>
            </a:pPr>
            <a:r>
              <a:rPr lang="uk-UA" sz="2000" b="1" dirty="0"/>
              <a:t>📌 2. Авторське право і суміжні права: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Літературні, музичні, художні твори;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Комп’ютерні програми;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Бази даних;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uk-UA" sz="2000" dirty="0"/>
              <a:t>Виконання, фонограми, </a:t>
            </a:r>
            <a:r>
              <a:rPr lang="uk-UA" sz="2000" dirty="0" err="1"/>
              <a:t>теле</a:t>
            </a:r>
            <a:r>
              <a:rPr lang="uk-UA" sz="2000" dirty="0"/>
              <a:t>- та радіопередачі.</a:t>
            </a:r>
          </a:p>
        </p:txBody>
      </p:sp>
    </p:spTree>
    <p:extLst>
      <p:ext uri="{BB962C8B-B14F-4D97-AF65-F5344CB8AC3E}">
        <p14:creationId xmlns:p14="http://schemas.microsoft.com/office/powerpoint/2010/main" val="31525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07707-BA1E-6B8E-EF71-CC1670C9D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A76088-CE6C-D06A-7CC2-E12BEC4932F3}"/>
              </a:ext>
            </a:extLst>
          </p:cNvPr>
          <p:cNvSpPr txBox="1"/>
          <p:nvPr/>
        </p:nvSpPr>
        <p:spPr>
          <a:xfrm>
            <a:off x="2069065" y="403477"/>
            <a:ext cx="946357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noProof="0" dirty="0"/>
              <a:t>Система законів України про ІВ</a:t>
            </a:r>
          </a:p>
          <a:p>
            <a:pPr algn="just">
              <a:buNone/>
            </a:pPr>
            <a:endParaRPr lang="uk-UA" sz="2000" b="1" noProof="0" dirty="0"/>
          </a:p>
          <a:p>
            <a:pPr algn="just">
              <a:buNone/>
            </a:pPr>
            <a:endParaRPr lang="uk-UA" sz="2000" b="1" noProof="0" dirty="0"/>
          </a:p>
          <a:p>
            <a:pPr algn="just">
              <a:buNone/>
            </a:pPr>
            <a:r>
              <a:rPr lang="uk-UA" sz="2000" b="1" noProof="0" dirty="0"/>
              <a:t>Основні нормативно-правові акти:</a:t>
            </a:r>
          </a:p>
          <a:p>
            <a:pPr algn="just"/>
            <a:r>
              <a:rPr lang="uk-UA" sz="2000" noProof="0" dirty="0"/>
              <a:t>Конституція України (ст. 41);</a:t>
            </a:r>
          </a:p>
          <a:p>
            <a:pPr algn="just"/>
            <a:r>
              <a:rPr lang="uk-UA" sz="2000" noProof="0" dirty="0"/>
              <a:t>Цивільний кодекс України (книга 4);</a:t>
            </a:r>
          </a:p>
          <a:p>
            <a:pPr algn="just"/>
            <a:r>
              <a:rPr lang="uk-UA" sz="2000" noProof="0" dirty="0"/>
              <a:t>Закон України «Про охорону прав на винаходи і корисні моделі»;</a:t>
            </a:r>
          </a:p>
          <a:p>
            <a:pPr algn="just"/>
            <a:r>
              <a:rPr lang="uk-UA" sz="2000" noProof="0" dirty="0"/>
              <a:t>Закон України «Про авторське право і суміжні права»;</a:t>
            </a:r>
          </a:p>
          <a:p>
            <a:pPr algn="just"/>
            <a:r>
              <a:rPr lang="uk-UA" sz="2000" noProof="0" dirty="0"/>
              <a:t>Закон України «Про охорону прав на знаки для товарів і послуг»;</a:t>
            </a:r>
          </a:p>
          <a:p>
            <a:pPr algn="just"/>
            <a:r>
              <a:rPr lang="uk-UA" sz="2000" noProof="0" dirty="0"/>
              <a:t>Закон України «Про охорону прав на промислові зразки»;</a:t>
            </a:r>
          </a:p>
          <a:p>
            <a:pPr algn="just"/>
            <a:r>
              <a:rPr lang="uk-UA" sz="2000" noProof="0" dirty="0"/>
              <a:t>Міжнародні угоди (Паризька конвенція, Бернська конвенція, TRIPS, WIPO).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70F023-9A00-AC10-7470-77CA552E2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836" y="4234888"/>
            <a:ext cx="7716327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6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C0885-E82E-A4F8-1ECE-5F9888997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BC3E6B-0F29-553C-FC9E-B911CA319518}"/>
              </a:ext>
            </a:extLst>
          </p:cNvPr>
          <p:cNvSpPr txBox="1"/>
          <p:nvPr/>
        </p:nvSpPr>
        <p:spPr>
          <a:xfrm>
            <a:off x="2041072" y="104012"/>
            <a:ext cx="980880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dirty="0"/>
              <a:t>Міжнародні угоди у сфері інтелектуальної власності</a:t>
            </a:r>
          </a:p>
          <a:p>
            <a:pPr algn="ctr">
              <a:buNone/>
            </a:pPr>
            <a:endParaRPr lang="uk-UA" sz="2000" b="1" dirty="0"/>
          </a:p>
          <a:p>
            <a:pPr algn="just"/>
            <a:r>
              <a:rPr lang="uk-UA" sz="2000" dirty="0"/>
              <a:t>Міжнародна система охорони ІВ базується на </a:t>
            </a:r>
            <a:r>
              <a:rPr lang="uk-UA" sz="2000" b="1" dirty="0"/>
              <a:t>уніфікованих угодах</a:t>
            </a:r>
            <a:r>
              <a:rPr lang="uk-UA" sz="2000" dirty="0"/>
              <a:t>, які встановлюють загальні принципи охорони прав у різних країнах. </a:t>
            </a:r>
          </a:p>
          <a:p>
            <a:pPr algn="just"/>
            <a:r>
              <a:rPr lang="uk-UA" sz="2000" dirty="0"/>
              <a:t>Україна є учасником більшості ключових міжнародних договорів.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54D6CA-DB35-55DF-EC72-8B3BE980C934}"/>
              </a:ext>
            </a:extLst>
          </p:cNvPr>
          <p:cNvSpPr txBox="1"/>
          <p:nvPr/>
        </p:nvSpPr>
        <p:spPr>
          <a:xfrm>
            <a:off x="678802" y="1726555"/>
            <a:ext cx="609755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1400" b="1" dirty="0"/>
              <a:t>1. Паризька конвенція про охорону промислової власності (1883)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/>
              <a:t>📍 Прийнята в Парижі, діє під егідою </a:t>
            </a:r>
            <a:r>
              <a:rPr lang="en-US" sz="1400" dirty="0"/>
              <a:t>WIPO.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/>
              <a:t>📌 Регламентує захист </a:t>
            </a:r>
            <a:r>
              <a:rPr lang="uk-UA" sz="1400" b="1" dirty="0"/>
              <a:t>винаходів, торговельних марок, промислових зразків, корисних моделей</a:t>
            </a:r>
            <a:r>
              <a:rPr lang="uk-UA" sz="1400" dirty="0"/>
              <a:t>, географічних зазначень.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/>
              <a:t>Основні принципи: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b="1" dirty="0"/>
              <a:t>Національний режим</a:t>
            </a:r>
            <a:r>
              <a:rPr lang="uk-UA" sz="1400" dirty="0"/>
              <a:t> — іноземці мають ті ж права, що й громадяни країни.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b="1" dirty="0"/>
              <a:t>Право пріоритету</a:t>
            </a:r>
            <a:r>
              <a:rPr lang="uk-UA" sz="1400" dirty="0"/>
              <a:t> — подання заявки в одній країні дає пріоритет на подання в інших (протягом 12 місяців для винаходів).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b="1" dirty="0"/>
              <a:t>Свобода ліцензування</a:t>
            </a:r>
            <a:r>
              <a:rPr lang="uk-UA" sz="1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958437-6BB7-E3DF-CD9B-B748C7209355}"/>
              </a:ext>
            </a:extLst>
          </p:cNvPr>
          <p:cNvSpPr txBox="1"/>
          <p:nvPr/>
        </p:nvSpPr>
        <p:spPr>
          <a:xfrm>
            <a:off x="5752324" y="4076332"/>
            <a:ext cx="609755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1400" b="1" noProof="0"/>
              <a:t>Бернська конвенція про охорону літературних і художніх творів (1886)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noProof="0" dirty="0"/>
              <a:t>📍 Створена для охорони </a:t>
            </a:r>
            <a:r>
              <a:rPr lang="uk-UA" sz="1400" b="1" noProof="0" dirty="0"/>
              <a:t>авторського права</a:t>
            </a:r>
            <a:r>
              <a:rPr lang="uk-UA" sz="1400" noProof="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noProof="0" dirty="0"/>
              <a:t>Основні принципи: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b="1" noProof="0" dirty="0"/>
              <a:t>Автоматичний захист</a:t>
            </a:r>
            <a:r>
              <a:rPr lang="uk-UA" sz="1400" noProof="0" dirty="0"/>
              <a:t> — охорона без необхідності реєстрації.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b="1" noProof="0" dirty="0"/>
              <a:t>Національний режим</a:t>
            </a:r>
            <a:r>
              <a:rPr lang="uk-UA" sz="1400" noProof="0" dirty="0"/>
              <a:t> — автор має права в кожній країні-учасниці.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b="1" noProof="0" dirty="0"/>
              <a:t>Мінімальний строк охорони</a:t>
            </a:r>
            <a:r>
              <a:rPr lang="uk-UA" sz="1400" noProof="0" dirty="0"/>
              <a:t> — 50 років після смерті автора (у деяких країнах більше).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400" noProof="0" dirty="0"/>
              <a:t>Визнає </a:t>
            </a:r>
            <a:r>
              <a:rPr lang="uk-UA" sz="1400" b="1" noProof="0" dirty="0"/>
              <a:t>моральні права автора</a:t>
            </a:r>
            <a:r>
              <a:rPr lang="uk-UA" sz="1400" noProof="0" dirty="0"/>
              <a:t> (право на ім’я, захист від спотворення твору).</a:t>
            </a:r>
          </a:p>
        </p:txBody>
      </p:sp>
    </p:spTree>
    <p:extLst>
      <p:ext uri="{BB962C8B-B14F-4D97-AF65-F5344CB8AC3E}">
        <p14:creationId xmlns:p14="http://schemas.microsoft.com/office/powerpoint/2010/main" val="1490669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C8E07-F3BE-6C89-AA54-112B0E065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00CAFD-B67E-7C87-1732-966E78988029}"/>
              </a:ext>
            </a:extLst>
          </p:cNvPr>
          <p:cNvSpPr txBox="1"/>
          <p:nvPr/>
        </p:nvSpPr>
        <p:spPr>
          <a:xfrm>
            <a:off x="277586" y="684322"/>
            <a:ext cx="609755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/>
              <a:t>TRIPS (Trade-Related Aspects of Intellectual Property Rights)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/>
              <a:t>📍 Угода про торговельні аспекти прав інтелектуальної власності.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/>
              <a:t>Прийнята у рамках </a:t>
            </a:r>
            <a:r>
              <a:rPr lang="uk-UA" sz="1600" b="1" dirty="0"/>
              <a:t>Світової </a:t>
            </a:r>
            <a:r>
              <a:rPr lang="uk-UA" sz="1400" b="1" dirty="0"/>
              <a:t>організації</a:t>
            </a:r>
            <a:r>
              <a:rPr lang="uk-UA" sz="1600" b="1" dirty="0"/>
              <a:t> торгівлі (</a:t>
            </a:r>
            <a:r>
              <a:rPr lang="en-US" sz="1600" b="1" dirty="0"/>
              <a:t>WTO)</a:t>
            </a:r>
            <a:r>
              <a:rPr lang="en-US" sz="1600" dirty="0"/>
              <a:t> </a:t>
            </a:r>
            <a:r>
              <a:rPr lang="uk-UA" sz="1600" dirty="0"/>
              <a:t>у 1994 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/>
              <a:t>Об’єднує положення Паризької та Бернської конвенцій та: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600" dirty="0"/>
              <a:t>Встановлює </a:t>
            </a:r>
            <a:r>
              <a:rPr lang="uk-UA" sz="1600" b="1" dirty="0"/>
              <a:t>єдині мінімальні стандарти</a:t>
            </a:r>
            <a:r>
              <a:rPr lang="uk-UA" sz="1600" dirty="0"/>
              <a:t> охорони ІВ.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600" dirty="0"/>
              <a:t>Вимагає ефективного </a:t>
            </a:r>
            <a:r>
              <a:rPr lang="uk-UA" sz="1600" b="1" dirty="0"/>
              <a:t>правозастосування</a:t>
            </a:r>
            <a:r>
              <a:rPr lang="uk-UA" sz="1600" dirty="0"/>
              <a:t> та процедур (митниця, суд, штрафи).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600" dirty="0"/>
              <a:t>Поширюється на </a:t>
            </a:r>
            <a:r>
              <a:rPr lang="uk-UA" sz="1600" b="1" dirty="0"/>
              <a:t>всі види ІВ</a:t>
            </a:r>
            <a:r>
              <a:rPr lang="uk-UA" sz="1600" dirty="0"/>
              <a:t>: авторське право, товарні знаки, патенти, промзразки, комерційну таємницю.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CB6DD6-6816-07BF-F9C5-EDF7363A3343}"/>
              </a:ext>
            </a:extLst>
          </p:cNvPr>
          <p:cNvSpPr txBox="1"/>
          <p:nvPr/>
        </p:nvSpPr>
        <p:spPr>
          <a:xfrm>
            <a:off x="6662057" y="628233"/>
            <a:ext cx="559836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1600" b="1" dirty="0"/>
              <a:t>Всесвітня організація інтелектуальної власності (</a:t>
            </a:r>
            <a:r>
              <a:rPr lang="en-US" sz="1600" b="1" dirty="0"/>
              <a:t>WIPO)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/>
              <a:t>📍 Створена у 1967 р. як спеціалізована установа ООН.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/>
              <a:t>Основні функції: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600" dirty="0"/>
              <a:t>Координація міжнародних угод у сфері ІВ.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600" dirty="0"/>
              <a:t>Реєстрація об’єктів ІВ (через системи: </a:t>
            </a:r>
            <a:r>
              <a:rPr lang="en-US" sz="1600" dirty="0"/>
              <a:t>PCT, </a:t>
            </a:r>
            <a:r>
              <a:rPr lang="uk-UA" sz="1600" dirty="0"/>
              <a:t>Мадридську, Гаазьку).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sz="1600" dirty="0"/>
              <a:t>Підтримка розробки законодавства та технічна допомога країнам.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/>
              <a:t>Україна є членом з 1970 р.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685F6E-BE93-8B33-A239-4A1435B785F7}"/>
              </a:ext>
            </a:extLst>
          </p:cNvPr>
          <p:cNvSpPr txBox="1"/>
          <p:nvPr/>
        </p:nvSpPr>
        <p:spPr>
          <a:xfrm>
            <a:off x="1856791" y="4428683"/>
            <a:ext cx="961053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b="1" dirty="0"/>
              <a:t>🌍 Україна в міжнародній системі ІВ: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Приєдналася до </a:t>
            </a:r>
            <a:r>
              <a:rPr lang="uk-UA" b="1" dirty="0"/>
              <a:t>Паризької конвенції</a:t>
            </a:r>
            <a:r>
              <a:rPr lang="uk-UA" dirty="0"/>
              <a:t> — 1991 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Приєдналася до </a:t>
            </a:r>
            <a:r>
              <a:rPr lang="uk-UA" b="1" dirty="0"/>
              <a:t>Бернської конвенції</a:t>
            </a:r>
            <a:r>
              <a:rPr lang="uk-UA" dirty="0"/>
              <a:t> — 1995 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Є членом </a:t>
            </a:r>
            <a:r>
              <a:rPr lang="en-US" b="1" dirty="0"/>
              <a:t>WIPO</a:t>
            </a:r>
            <a:r>
              <a:rPr lang="en-US" dirty="0"/>
              <a:t> — </a:t>
            </a:r>
            <a:r>
              <a:rPr lang="uk-UA" dirty="0"/>
              <a:t>з 1970-х.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 2008 року — </a:t>
            </a:r>
            <a:r>
              <a:rPr lang="uk-UA" b="1" dirty="0"/>
              <a:t>повноправний член </a:t>
            </a:r>
            <a:r>
              <a:rPr lang="en-US" b="1" dirty="0"/>
              <a:t>WTO</a:t>
            </a:r>
            <a:r>
              <a:rPr lang="en-US" dirty="0"/>
              <a:t>, </a:t>
            </a:r>
            <a:r>
              <a:rPr lang="uk-UA" dirty="0"/>
              <a:t>відповідно — дотримується вимог </a:t>
            </a:r>
            <a:r>
              <a:rPr lang="en-US" dirty="0"/>
              <a:t>TRIPS.</a:t>
            </a:r>
          </a:p>
        </p:txBody>
      </p:sp>
    </p:spTree>
    <p:extLst>
      <p:ext uri="{BB962C8B-B14F-4D97-AF65-F5344CB8AC3E}">
        <p14:creationId xmlns:p14="http://schemas.microsoft.com/office/powerpoint/2010/main" val="267067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4B60B-4D1D-A6FD-2FD2-05C021F2C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45D313-60F9-F0DE-E56A-E1770982C020}"/>
              </a:ext>
            </a:extLst>
          </p:cNvPr>
          <p:cNvSpPr txBox="1"/>
          <p:nvPr/>
        </p:nvSpPr>
        <p:spPr>
          <a:xfrm>
            <a:off x="510850" y="301414"/>
            <a:ext cx="881976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dirty="0"/>
              <a:t>Об’єкти інтелектуальної власності</a:t>
            </a:r>
          </a:p>
          <a:p>
            <a:pPr>
              <a:buNone/>
            </a:pPr>
            <a:r>
              <a:rPr lang="uk-UA" sz="2000" b="1" dirty="0"/>
              <a:t>📎 Приклади: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Технічні рішення (винаходи);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Дизайнерські розробки (промислові зразки);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Літературні твори;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Комп’ютерні програми;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Технологічні процеси;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Знаки для товарів і послуг.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E76663-DF2E-9556-2ED8-21129A8CA23B}"/>
              </a:ext>
            </a:extLst>
          </p:cNvPr>
          <p:cNvSpPr txBox="1"/>
          <p:nvPr/>
        </p:nvSpPr>
        <p:spPr>
          <a:xfrm>
            <a:off x="4907902" y="2169883"/>
            <a:ext cx="702828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b="1" dirty="0"/>
              <a:t>Об’єкти науково-технічної інформації (НТІ)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Визначення:</a:t>
            </a:r>
            <a:r>
              <a:rPr lang="uk-UA" dirty="0"/>
              <a:t> сукупність знань, що формуються під час науково-дослідної та дослідно-конструкторської роботи (НДДКР).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Приклади:</a:t>
            </a:r>
            <a:endParaRPr lang="uk-UA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Звіти про НДР;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Патенти, заявки на винаходи;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Технічна документація;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Методики випробувань;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Бази наукових даних.</a:t>
            </a:r>
          </a:p>
          <a:p>
            <a:pPr>
              <a:buNone/>
            </a:pPr>
            <a:r>
              <a:rPr lang="uk-UA" b="1" dirty="0"/>
              <a:t>🔁 Взаємозв'язок з ІВ: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Частина НТІ може бути об'єктом ІВ, якщо вона відповідає вимогам до охороноздатності (новизна, рівень винаходу, промислова придатність).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Інша частина може бути </a:t>
            </a:r>
            <a:r>
              <a:rPr lang="uk-UA" b="1" dirty="0"/>
              <a:t>вільно доступною інформацією</a:t>
            </a:r>
            <a:r>
              <a:rPr lang="uk-UA" dirty="0"/>
              <a:t>, яка не підлягає правовій охороні.</a:t>
            </a:r>
          </a:p>
        </p:txBody>
      </p:sp>
    </p:spTree>
    <p:extLst>
      <p:ext uri="{BB962C8B-B14F-4D97-AF65-F5344CB8AC3E}">
        <p14:creationId xmlns:p14="http://schemas.microsoft.com/office/powerpoint/2010/main" val="182544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A4BA6-75E3-2713-DBF8-A7793CA45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F6C6A9-6DB7-238B-24B6-B5927C23DE39}"/>
              </a:ext>
            </a:extLst>
          </p:cNvPr>
          <p:cNvSpPr txBox="1"/>
          <p:nvPr/>
        </p:nvSpPr>
        <p:spPr>
          <a:xfrm>
            <a:off x="1931435" y="2203398"/>
            <a:ext cx="983446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noProof="0"/>
              <a:t>Отже, Міжнародні угоди формують глобальну систему охорони ІВ, завдяки чому автори та винахідники можуть захищати свої права </a:t>
            </a:r>
            <a:r>
              <a:rPr lang="uk-UA" sz="2400" b="1" noProof="0"/>
              <a:t>на міжнародному рівні</a:t>
            </a:r>
            <a:r>
              <a:rPr lang="uk-UA" sz="2400" noProof="0"/>
              <a:t>.</a:t>
            </a:r>
            <a:br>
              <a:rPr lang="uk-UA" sz="2400" noProof="0"/>
            </a:br>
            <a:r>
              <a:rPr lang="uk-UA" sz="2400" noProof="0" dirty="0"/>
              <a:t>Ці угоди — основа для гармонізації національного законодавства та розвитку міжнародного співробітництва.</a:t>
            </a:r>
          </a:p>
        </p:txBody>
      </p:sp>
    </p:spTree>
    <p:extLst>
      <p:ext uri="{BB962C8B-B14F-4D97-AF65-F5344CB8AC3E}">
        <p14:creationId xmlns:p14="http://schemas.microsoft.com/office/powerpoint/2010/main" val="83654202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766</Words>
  <Application>Microsoft Office PowerPoint</Application>
  <PresentationFormat>Широкоэкранный</PresentationFormat>
  <Paragraphs>99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Рябчун Юлія Володимирівна</dc:creator>
  <cp:lastModifiedBy>Рябчун Юлія Володимирівна</cp:lastModifiedBy>
  <cp:revision>1</cp:revision>
  <dcterms:created xsi:type="dcterms:W3CDTF">2025-04-11T06:26:34Z</dcterms:created>
  <dcterms:modified xsi:type="dcterms:W3CDTF">2025-04-11T07:15:37Z</dcterms:modified>
</cp:coreProperties>
</file>