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8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3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2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2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6C5C-4A30-44A4-AD9B-708F76EC2C4A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4000" y="2125218"/>
            <a:ext cx="828399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 та методи </a:t>
            </a:r>
          </a:p>
          <a:p>
            <a:r>
              <a:rPr lang="uk-UA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 дослідження</a:t>
            </a:r>
          </a:p>
        </p:txBody>
      </p:sp>
    </p:spTree>
    <p:extLst>
      <p:ext uri="{BB962C8B-B14F-4D97-AF65-F5344CB8AC3E}">
        <p14:creationId xmlns:p14="http://schemas.microsoft.com/office/powerpoint/2010/main" val="42209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840306"/>
            <a:ext cx="1001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систематичне цілеспрямоване вивчення об’єкта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698" y="1546410"/>
            <a:ext cx="109546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 повинне задовольняти таким основним вимогам:</a:t>
            </a:r>
          </a:p>
          <a:p>
            <a:pPr algn="just"/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навмисність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що означає, що спостереження повинне вестися для рішення цілком визначеної і чітко поставленої задачі;</a:t>
            </a:r>
          </a:p>
          <a:p>
            <a:pPr algn="just"/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планомірність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тобто спостереження ведеться за планом, виходячи з поставленої задачі;</a:t>
            </a:r>
          </a:p>
          <a:p>
            <a:pPr algn="just"/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цілеспрямованість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завдяки якій увага спостерігача зупиняється тільки на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цікавлячих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його явищах, властивостях або зв'язках;</a:t>
            </a:r>
          </a:p>
          <a:p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активність спостерігача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що означає, що дослідник не просто сприймає все, що попадає в поле зору, а шукає потрібні об'єкти їх властивості, зв'язки цих об'єктів, використовуючи для цього весь запас власних знань і досвіду;</a:t>
            </a:r>
          </a:p>
          <a:p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Систематичність; 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 може одержати дійсно коштовну інформацію лише тоді, коли спостереження ведеться безупинно, по визначеній системі, що дозволяє сприймати об'єкт багаторазово й у найрізноманітніших умовах.</a:t>
            </a:r>
          </a:p>
        </p:txBody>
      </p:sp>
    </p:spTree>
    <p:extLst>
      <p:ext uri="{BB962C8B-B14F-4D97-AF65-F5344CB8AC3E}">
        <p14:creationId xmlns:p14="http://schemas.microsoft.com/office/powerpoint/2010/main" val="2930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5"/>
    </mc:Choice>
    <mc:Fallback xmlns="">
      <p:transition spd="slow" advTm="93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861032"/>
            <a:ext cx="7310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емпіричного дослідження, який заснований на активному і цілеспрямованому втручанні суб'єкта в процес наукового пізнання явищ і предметів реальної дійсності шляхом створення контрольованих і керованих умов, що дозволяють виділити визначені властивості, зв'язки в досліджуваному об'єкті і багаторазово їх відтворювати; система операцій, впливу або спостережень, спрямованих на одержання інформації про об'єкт при дослідницьких випробуваннях, які можуть проводитись в природних і штучних умовах при зміні характеру проходження процесу.</a:t>
            </a:r>
            <a:endParaRPr lang="uk-UA" sz="24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7786049" y="82941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83941" y="1031714"/>
            <a:ext cx="3466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 функції експерименту</a:t>
            </a:r>
          </a:p>
          <a:p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•експериментально-дослідницька тобто пізнавальна;</a:t>
            </a:r>
          </a:p>
          <a:p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•перевірочна;</a:t>
            </a:r>
          </a:p>
          <a:p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•аналітична;</a:t>
            </a:r>
          </a:p>
          <a:p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•ілюстративна.</a:t>
            </a:r>
          </a:p>
        </p:txBody>
      </p:sp>
    </p:spTree>
    <p:extLst>
      <p:ext uri="{BB962C8B-B14F-4D97-AF65-F5344CB8AC3E}">
        <p14:creationId xmlns:p14="http://schemas.microsoft.com/office/powerpoint/2010/main" val="1384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"/>
    </mc:Choice>
    <mc:Fallback xmlns="">
      <p:transition spd="slow" advTm="90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585" y="7680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 один з універсальних методів наукового пізнання, що дозволяє встановлювати подібність і розходження досліджуваних предметів і явищ реальної дійсності.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6161" y="3211457"/>
            <a:ext cx="10768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того щоб порівняння було плідним, воно повинно задовольняти двом основним вимогам:</a:t>
            </a:r>
          </a:p>
          <a:p>
            <a:pPr algn="just"/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По-перше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порівнюватися повинні лише такі явища, між якими може існувати визначена</a:t>
            </a:r>
          </a:p>
          <a:p>
            <a:r>
              <a:rPr lang="uk-UA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об'єктивна спільність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Не можна порівнювати свідомо непорівнянні речі, тому що це нічого не дає.</a:t>
            </a:r>
            <a:endParaRPr lang="uk-UA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По-друге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при дослідженні об'єктів їхнє порівняння повинне здійснюватися по</a:t>
            </a:r>
          </a:p>
          <a:p>
            <a:r>
              <a:rPr lang="uk-UA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 важливим, істотним 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(у плані конкретної пізнавальної задачі) ознакам.</a:t>
            </a:r>
            <a:endParaRPr lang="uk-UA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014">
            <a:off x="7224213" y="1175559"/>
            <a:ext cx="30289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3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5"/>
    </mc:Choice>
    <mc:Fallback xmlns="">
      <p:transition spd="slow" advTm="470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8502" y="744900"/>
            <a:ext cx="5550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емпіричного пізнання, що представляє собою визначену систему фіксації і реєстрації кількісних характеристик досліджуваного об'єкта за допомогою різних вимірювальних приладів і апаратів.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894" y="734285"/>
            <a:ext cx="5527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0" dirty="0">
                <a:effectLst/>
                <a:latin typeface="Open Sans"/>
              </a:rPr>
              <a:t>Вимірювання</a:t>
            </a:r>
            <a:r>
              <a:rPr lang="uk-UA" sz="2400" b="0" i="0" dirty="0">
                <a:effectLst/>
                <a:latin typeface="Open Sans"/>
              </a:rPr>
              <a:t> – це визначення числового значення певної величини за допомогою одиниці виміру. Вимірювання передбачає наявність таких основних елементів: об'єкта вимірювання, еталона, вимірювальних приладів, методу вимірювання.</a:t>
            </a:r>
            <a:endParaRPr lang="uk-UA" sz="2400" dirty="0"/>
          </a:p>
        </p:txBody>
      </p:sp>
      <p:pic>
        <p:nvPicPr>
          <p:cNvPr id="11272" name="Picture 8" descr="Картинки по запросу &quot;осінні листочки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61" y="3272871"/>
            <a:ext cx="10294223" cy="281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"/>
    </mc:Choice>
    <mc:Fallback xmlns="">
      <p:transition spd="slow" advTm="428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185" y="761580"/>
            <a:ext cx="11095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До загальних методів пізнання належать: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аналіз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/>
              </a:rPr>
              <a:t> - розчленування цілісного предмета на складові частини (сторони, властивості, відношення, ознаки тощо) з метою їх всебічного дослідження;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синтез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/>
              </a:rPr>
              <a:t> - з'єднання раніше виділених частин предмета в єдине ціле;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абстрагування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/>
              </a:rPr>
              <a:t> - відвернення, відсторонення від ряду несуттєвих для даного дослідження властивостей і якостей феномена і разом з тим виділення важливих для дослідження властивостей і відношень;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узагальнення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/>
              </a:rPr>
              <a:t> - прийом мислення, в результаті якого встановлюються загальні властивості й ознаки об'єктів;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індукція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/>
              </a:rPr>
              <a:t> - метод дослідження і спосіб міркування, в якому загальний висновок робиться на підставі окремих і часткових посилок;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дедукція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/>
              </a:rPr>
              <a:t> - метод дослідження і спосіб міркувань, за якого із загальних посилок з необхідністю випливає висновок окремого, часткового характеру;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аналогія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/>
              </a:rPr>
              <a:t> - прийом пізнання, за якого на основі схожості об'єктів за одними ознаками і властивостями робиться висновок про їх схожість також і за певними іншими ознаками;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класифікація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/>
              </a:rPr>
              <a:t> - поділ усіх предметів дослідження на окремі групи за якою-небудь важливою для даного дослідження ознакою;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моделювання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/>
              </a:rPr>
              <a:t> - вивчення об'єкта (оригіналу) шляхом створення і дослідження його копії (моделі), яка заміщає оригінал у певних аспектах, що цікавлять Дослідника.</a:t>
            </a:r>
          </a:p>
        </p:txBody>
      </p:sp>
    </p:spTree>
    <p:extLst>
      <p:ext uri="{BB962C8B-B14F-4D97-AF65-F5344CB8AC3E}">
        <p14:creationId xmlns:p14="http://schemas.microsoft.com/office/powerpoint/2010/main" val="27007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2"/>
    </mc:Choice>
    <mc:Fallback xmlns="">
      <p:transition spd="slow" advTm="249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6412" y="1017728"/>
            <a:ext cx="10345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ФОРМОЮ РОЗВИТКУ НАУКИ Є НАУКОВЕ ДОСЛІДЖЕННЯ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5648" y="1688554"/>
            <a:ext cx="6741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дослідження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вивчення явищ і процесів, аналіз впливу на них різних чинників, а також вивчення взаємодії між явищами за допомогою наукових методів з метою отримання доведених і корисних для науки і практики рішень з максимальним ефектом.</a:t>
            </a:r>
          </a:p>
          <a:p>
            <a:pPr algn="just"/>
            <a:endParaRPr lang="uk-UA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дослідження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 пізнання, результатом якого виступають система понять, законів і теорій.</a:t>
            </a:r>
            <a:endParaRPr lang="uk-UA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00" y="1688554"/>
            <a:ext cx="3693422" cy="350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"/>
    </mc:Choice>
    <mc:Fallback xmlns="">
      <p:transition spd="slow" advTm="40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0938" y="826658"/>
            <a:ext cx="847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ВЗАЄМОЗВ’ЯЗОК ПРАКТИКИ З НАУКОВИМ ПІЗНАННЯМ І ДОСЛІДЖЕННЯМ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76206" y="1780765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Практика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6206" y="2581228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Наукове пізнання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6206" y="3547092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Наукове дослідження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76206" y="5373050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Результати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6206" y="444137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Об'єкт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0538" y="4539869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Мета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0538" y="3490624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Суть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25691" y="4733108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Гіпотези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25691" y="351184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Етапи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7589" y="444476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Предмет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7824651" y="3780978"/>
            <a:ext cx="592183" cy="3657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 flipV="1">
            <a:off x="3683726" y="3667903"/>
            <a:ext cx="621573" cy="41787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824651" y="5710576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9581605" y="3807788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7847510" y="1979919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"/>
    </mc:Choice>
    <mc:Fallback xmlns="">
      <p:transition spd="slow" advTm="35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8131" y="821395"/>
            <a:ext cx="10504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 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методологію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розуміють науку про структуру, логічну організацію, засоби і методи діяльності взагалі;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8131" y="372828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вчення про наукові методи пізнання і як систему наукових принципів, на основі яких базується дослідження та проводиться вибір пізнавальних засобів, методів і прийомів дослідження.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8131" y="191051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 наукового пізнання</a:t>
            </a:r>
          </a:p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 теоретичних положень про принципи побудови, форми і способи науково-пізнавальної діяльності.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791" y="1689307"/>
            <a:ext cx="3684895" cy="407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0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"/>
    </mc:Choice>
    <mc:Fallback xmlns="">
      <p:transition spd="slow" advTm="34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185" y="623080"/>
            <a:ext cx="110956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 функції методології</a:t>
            </a:r>
          </a:p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•визначення способів отримання наукових знань, які відображають динамічні процеси та явища;</a:t>
            </a:r>
          </a:p>
          <a:p>
            <a:pPr algn="just">
              <a:lnSpc>
                <a:spcPct val="150000"/>
              </a:lnSpc>
            </a:pP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•визначення певного шляху, на якому досягається науково-дослідна мета;</a:t>
            </a:r>
          </a:p>
          <a:p>
            <a:pPr algn="just">
              <a:lnSpc>
                <a:spcPct val="150000"/>
              </a:lnSpc>
            </a:pP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•забезпечення всебічності отримання інформації щодо процесу чи явища, що вивчається;</a:t>
            </a:r>
          </a:p>
          <a:p>
            <a:pPr algn="just">
              <a:lnSpc>
                <a:spcPct val="150000"/>
              </a:lnSpc>
            </a:pP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•введення нової інформації до фонду теорії науки;</a:t>
            </a:r>
          </a:p>
          <a:p>
            <a:pPr algn="just">
              <a:lnSpc>
                <a:spcPct val="150000"/>
              </a:lnSpc>
            </a:pP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•уточнення, збагачення, систематизація термінів і понять у науці;</a:t>
            </a:r>
          </a:p>
          <a:p>
            <a:pPr algn="just">
              <a:lnSpc>
                <a:spcPct val="150000"/>
              </a:lnSpc>
            </a:pP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•створення системи наукової інформації, яка базується на об’єктивних фактах.</a:t>
            </a:r>
          </a:p>
        </p:txBody>
      </p:sp>
    </p:spTree>
    <p:extLst>
      <p:ext uri="{BB962C8B-B14F-4D97-AF65-F5344CB8AC3E}">
        <p14:creationId xmlns:p14="http://schemas.microsoft.com/office/powerpoint/2010/main" val="7219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"/>
    </mc:Choice>
    <mc:Fallback xmlns="">
      <p:transition spd="slow" advTm="56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1089505"/>
            <a:ext cx="4540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Методи, що використовуються при проведенні досліджень можна поділити на:</a:t>
            </a:r>
          </a:p>
          <a:p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•філософські;</a:t>
            </a:r>
          </a:p>
          <a:p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•загальнонаукові (тобто для всіх наук: емпіричні, теоретичні, евристичні),</a:t>
            </a:r>
          </a:p>
          <a:p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•конкретні (для певних наук);</a:t>
            </a:r>
          </a:p>
          <a:p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•спеціальні або специфічні (для конкретної науки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0610" y="1185040"/>
            <a:ext cx="2101755" cy="5755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Види методів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0865" y="2467848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Конкретно-наукові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3287" y="2466731"/>
            <a:ext cx="1585413" cy="7507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Загально-наукові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3392" y="2442867"/>
            <a:ext cx="1637730" cy="7507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Філософські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10634" y="2467848"/>
            <a:ext cx="1535372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Спеціальні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87390" y="4172140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Евристичні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7062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Теоритичні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6734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Емпіричні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096000" y="1760562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683694" y="1889196"/>
            <a:ext cx="52314" cy="529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916537" y="1865432"/>
            <a:ext cx="64834" cy="553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681951" y="1796136"/>
            <a:ext cx="664192" cy="469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364976" y="3519368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699612" y="3471595"/>
            <a:ext cx="188794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048768" y="3471595"/>
            <a:ext cx="1633183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94746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 методи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 використання у науковому дослідженні категорій, положень, принципів і законів певної філософської системи.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176" y="2551836"/>
            <a:ext cx="5208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 методи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 такі засоби і прийоми (чи їх сукупність), які з тими чи іншими модифікаціями використовуються в усіх чи майже в усіх науках з урахуванням особливостей конкретних об'єктів дослідження. До них відносяться емпіричні, теоретичні, евристичні методи.</a:t>
            </a:r>
            <a:endParaRPr lang="uk-UA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2861" y="947466"/>
            <a:ext cx="4663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Конкретно-наукові методи</a:t>
            </a:r>
          </a:p>
          <a:p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 в окремих або об'єднаних спільністю об'єктів дослідження науках.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316" y="2524667"/>
            <a:ext cx="3699440" cy="277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04764" y="5306788"/>
            <a:ext cx="5991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 для конкретної науки.</a:t>
            </a:r>
            <a:endParaRPr lang="uk-UA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"/>
    </mc:Choice>
    <mc:Fallback xmlns="">
      <p:transition spd="slow" advTm="39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573" y="651129"/>
            <a:ext cx="11254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 дослідження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спрямовані на виявлення, точний опис і детальне вивчення різних фактів, явищ і процесів;</a:t>
            </a:r>
            <a:endParaRPr lang="uk-UA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3129" y="1802390"/>
            <a:ext cx="53317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емпіричному дослідженні науковець повинен:</a:t>
            </a:r>
          </a:p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•описати кожен факт термінами науки, у межах якої ведеться дослідження;</a:t>
            </a:r>
          </a:p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•відібрати з усіх фактів типові, найбільш вживані;</a:t>
            </a:r>
          </a:p>
          <a:p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•класифікувати факти за їх сутністю, з’ясувавши наявні зв’язки між відібраними фактами.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2704">
            <a:off x="1105185" y="1927182"/>
            <a:ext cx="3944488" cy="3024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9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"/>
    </mc:Choice>
    <mc:Fallback xmlns="">
      <p:transition spd="slow" advTm="43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821140" y="93310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9030" y="1130912"/>
            <a:ext cx="4485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 емпіричних досліджень:</a:t>
            </a:r>
          </a:p>
          <a:p>
            <a:pPr algn="just"/>
            <a:r>
              <a:rPr lang="uk-UA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•Спостереження</a:t>
            </a:r>
          </a:p>
          <a:p>
            <a:pPr algn="just"/>
            <a:r>
              <a:rPr lang="uk-UA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•Експеримент</a:t>
            </a:r>
          </a:p>
          <a:p>
            <a:pPr algn="just"/>
            <a:r>
              <a:rPr lang="uk-UA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•Порівняння</a:t>
            </a:r>
          </a:p>
          <a:p>
            <a:pPr algn="just"/>
            <a:r>
              <a:rPr lang="uk-UA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•Вимірювання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90" y="2408830"/>
            <a:ext cx="3481316" cy="348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499" y="933102"/>
            <a:ext cx="2564532" cy="192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233" y="3868491"/>
            <a:ext cx="2934532" cy="220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25" y="4080567"/>
            <a:ext cx="1695166" cy="14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832" y="1130912"/>
            <a:ext cx="2275395" cy="102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"/>
    </mc:Choice>
    <mc:Fallback xmlns="">
      <p:transition spd="slow" advTm="3708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1008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Рябчун Юлія Володимирівна</cp:lastModifiedBy>
  <cp:revision>17</cp:revision>
  <dcterms:created xsi:type="dcterms:W3CDTF">2020-03-25T16:56:41Z</dcterms:created>
  <dcterms:modified xsi:type="dcterms:W3CDTF">2025-01-06T18:43:16Z</dcterms:modified>
</cp:coreProperties>
</file>