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2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FAD22-0759-49B6-AA41-9D4B6B977D21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DAF4E-EBEB-4EF5-894F-1DE7E00E27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87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DAF4E-EBEB-4EF5-894F-1DE7E00E27E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07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3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56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4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52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9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77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56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38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25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6A8F-0F9C-422C-9AF6-9E3E65485B37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1F7B4-3FBF-4FE1-B1B2-606FC9B22E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4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Ентропійна</a:t>
            </a:r>
            <a:r>
              <a:rPr lang="uk-UA" dirty="0"/>
              <a:t> оцінка впливу на воду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71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Стічні води суконної фабрики найбільш небезпечні для біосфери. Їх негативна дія в 5 разів більше ніж дія стічних вод панчішної фабрики в вдвоє ніж бавовняного комбінату.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86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В основу комплексної оцінки забруднювачів води покладені їх фізико-хімічні властивості, які обумовлюються фазово-дисперсним станом домішок у воді.</a:t>
            </a:r>
          </a:p>
          <a:p>
            <a:r>
              <a:rPr lang="uk-UA" dirty="0"/>
              <a:t> Для домішок 1 групи (&gt;1,0мкм) </a:t>
            </a:r>
            <a:r>
              <a:rPr lang="uk-UA" dirty="0" err="1"/>
              <a:t>ентропійна</a:t>
            </a:r>
            <a:r>
              <a:rPr lang="uk-UA" dirty="0"/>
              <a:t>  оцінка може бути визначена рівнянням</a:t>
            </a:r>
          </a:p>
          <a:p>
            <a:r>
              <a:rPr lang="uk-UA" dirty="0"/>
              <a:t>∆</a:t>
            </a:r>
            <a:r>
              <a:rPr lang="en-US" dirty="0"/>
              <a:t>S = (</a:t>
            </a:r>
            <a:r>
              <a:rPr lang="uk-UA" dirty="0"/>
              <a:t>∆</a:t>
            </a:r>
            <a:r>
              <a:rPr lang="en-US" dirty="0"/>
              <a:t>G1 + </a:t>
            </a:r>
            <a:r>
              <a:rPr lang="uk-UA" dirty="0"/>
              <a:t>∆</a:t>
            </a:r>
            <a:r>
              <a:rPr lang="en-US" dirty="0"/>
              <a:t>G2 + ϭ· P) /T    ,</a:t>
            </a:r>
          </a:p>
          <a:p>
            <a:r>
              <a:rPr lang="uk-UA" dirty="0"/>
              <a:t>де</a:t>
            </a:r>
            <a:r>
              <a:rPr lang="en-US" dirty="0"/>
              <a:t> </a:t>
            </a:r>
            <a:r>
              <a:rPr lang="uk-UA" dirty="0"/>
              <a:t>∆</a:t>
            </a:r>
            <a:r>
              <a:rPr lang="en-US" dirty="0"/>
              <a:t>G1 </a:t>
            </a:r>
            <a:r>
              <a:rPr lang="uk-UA" dirty="0"/>
              <a:t> і ∆</a:t>
            </a:r>
            <a:r>
              <a:rPr lang="en-US" dirty="0"/>
              <a:t>G2 </a:t>
            </a:r>
            <a:r>
              <a:rPr lang="uk-UA" dirty="0"/>
              <a:t> - енергії </a:t>
            </a:r>
            <a:r>
              <a:rPr lang="uk-UA" dirty="0" err="1"/>
              <a:t>Гіббса</a:t>
            </a:r>
            <a:r>
              <a:rPr lang="uk-UA" dirty="0"/>
              <a:t> </a:t>
            </a:r>
            <a:r>
              <a:rPr lang="uk-UA" dirty="0" err="1"/>
              <a:t>об»ємних</a:t>
            </a:r>
            <a:r>
              <a:rPr lang="uk-UA" dirty="0"/>
              <a:t> фаз І та ІІ,  </a:t>
            </a:r>
          </a:p>
          <a:p>
            <a:r>
              <a:rPr lang="uk-UA" dirty="0"/>
              <a:t>Р – поверхня твердої, рідкої та газової фази, </a:t>
            </a:r>
            <a:r>
              <a:rPr lang="en-US" dirty="0"/>
              <a:t>ϭ</a:t>
            </a:r>
            <a:r>
              <a:rPr lang="uk-UA" dirty="0"/>
              <a:t> – поверхневе натягнення води.</a:t>
            </a:r>
            <a:endParaRPr lang="en-US" dirty="0"/>
          </a:p>
          <a:p>
            <a:r>
              <a:rPr lang="en-US" dirty="0"/>
              <a:t>         </a:t>
            </a:r>
            <a:r>
              <a:rPr lang="uk-UA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29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Домішки з розмірами 1,0-0,1 мкм належать до другої групи. Їх оцінка здійснюється так само, як і забруднювачів 1 групи. В окремому випадку полімерні забруднювачі можуть бути оцінені таким чином:</a:t>
            </a:r>
          </a:p>
          <a:p>
            <a:r>
              <a:rPr lang="uk-UA" dirty="0"/>
              <a:t>∆</a:t>
            </a:r>
            <a:r>
              <a:rPr lang="en-US" dirty="0"/>
              <a:t>S</a:t>
            </a:r>
            <a:r>
              <a:rPr lang="uk-UA" dirty="0"/>
              <a:t> = </a:t>
            </a:r>
            <a:r>
              <a:rPr lang="en-US" dirty="0"/>
              <a:t>R (N₁ </a:t>
            </a:r>
            <a:r>
              <a:rPr lang="en-US" dirty="0" err="1"/>
              <a:t>ln</a:t>
            </a:r>
            <a:r>
              <a:rPr lang="el-GR" dirty="0"/>
              <a:t>ϕ₁</a:t>
            </a:r>
            <a:r>
              <a:rPr lang="en-US" dirty="0"/>
              <a:t> + N₂ </a:t>
            </a:r>
            <a:r>
              <a:rPr lang="en-US" dirty="0" err="1"/>
              <a:t>ln</a:t>
            </a:r>
            <a:r>
              <a:rPr lang="el-GR" dirty="0"/>
              <a:t>ϕ</a:t>
            </a:r>
            <a:r>
              <a:rPr lang="en-US" dirty="0"/>
              <a:t> ₂ )</a:t>
            </a:r>
          </a:p>
          <a:p>
            <a:r>
              <a:rPr lang="en-US" dirty="0"/>
              <a:t> </a:t>
            </a:r>
            <a:r>
              <a:rPr lang="el-GR" dirty="0"/>
              <a:t>ϕ₁</a:t>
            </a:r>
            <a:r>
              <a:rPr lang="en-US" dirty="0"/>
              <a:t> ,</a:t>
            </a:r>
            <a:r>
              <a:rPr lang="el-GR" dirty="0"/>
              <a:t> ϕ</a:t>
            </a:r>
            <a:r>
              <a:rPr lang="en-US" dirty="0"/>
              <a:t> ₂ - </a:t>
            </a:r>
            <a:r>
              <a:rPr lang="uk-UA" dirty="0"/>
              <a:t>відповідно </a:t>
            </a:r>
            <a:r>
              <a:rPr lang="uk-UA" dirty="0" err="1"/>
              <a:t>об»ємні</a:t>
            </a:r>
            <a:r>
              <a:rPr lang="uk-UA" dirty="0"/>
              <a:t> долі води і полімерів;</a:t>
            </a:r>
          </a:p>
          <a:p>
            <a:r>
              <a:rPr lang="en-US" dirty="0"/>
              <a:t>N₁</a:t>
            </a:r>
            <a:r>
              <a:rPr lang="uk-UA" dirty="0"/>
              <a:t>,</a:t>
            </a:r>
            <a:r>
              <a:rPr lang="en-US" dirty="0"/>
              <a:t> N₂</a:t>
            </a:r>
            <a:r>
              <a:rPr lang="uk-UA" dirty="0"/>
              <a:t> - кількість молей води і полімерів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75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Домішки третьої групи з розмірами 0,1-0,01мкм оцінюють за формулою</a:t>
            </a:r>
          </a:p>
          <a:p>
            <a:r>
              <a:rPr lang="uk-UA" dirty="0"/>
              <a:t>∆</a:t>
            </a:r>
            <a:r>
              <a:rPr lang="en-US" dirty="0"/>
              <a:t>S</a:t>
            </a:r>
            <a:r>
              <a:rPr lang="uk-UA" dirty="0"/>
              <a:t> = </a:t>
            </a:r>
            <a:r>
              <a:rPr lang="en-US" dirty="0"/>
              <a:t>n k </a:t>
            </a:r>
            <a:r>
              <a:rPr lang="en-US" dirty="0" err="1"/>
              <a:t>lnCn</a:t>
            </a:r>
            <a:r>
              <a:rPr lang="en-US" dirty="0"/>
              <a:t>/</a:t>
            </a:r>
            <a:r>
              <a:rPr lang="en-US" dirty="0" err="1"/>
              <a:t>Ck</a:t>
            </a:r>
            <a:r>
              <a:rPr lang="uk-UA" dirty="0"/>
              <a:t>+ </a:t>
            </a:r>
            <a:r>
              <a:rPr lang="en-US" dirty="0"/>
              <a:t>Q/T</a:t>
            </a:r>
          </a:p>
          <a:p>
            <a:pPr marL="0" indent="0">
              <a:buNone/>
            </a:pPr>
            <a:r>
              <a:rPr lang="en-US" dirty="0" err="1"/>
              <a:t>Cn</a:t>
            </a:r>
            <a:r>
              <a:rPr lang="en-US" dirty="0"/>
              <a:t> ,</a:t>
            </a:r>
            <a:r>
              <a:rPr lang="en-US" dirty="0" err="1"/>
              <a:t>Ck</a:t>
            </a:r>
            <a:r>
              <a:rPr lang="en-US" dirty="0"/>
              <a:t> – </a:t>
            </a:r>
            <a:r>
              <a:rPr lang="uk-UA" dirty="0"/>
              <a:t>відповідно початкова і кінцева концентрація забруднювачів, </a:t>
            </a:r>
            <a:r>
              <a:rPr lang="en-US" dirty="0"/>
              <a:t>n</a:t>
            </a:r>
            <a:r>
              <a:rPr lang="uk-UA" dirty="0"/>
              <a:t>,</a:t>
            </a:r>
            <a:r>
              <a:rPr lang="en-US" dirty="0"/>
              <a:t> k </a:t>
            </a:r>
            <a:r>
              <a:rPr lang="uk-UA" dirty="0"/>
              <a:t>- кількість молей хімічної речовини, що надійшла до середовища та константа </a:t>
            </a:r>
            <a:r>
              <a:rPr lang="uk-UA" dirty="0" err="1"/>
              <a:t>Больцмана</a:t>
            </a:r>
            <a:r>
              <a:rPr lang="uk-UA" dirty="0"/>
              <a:t>, відповідно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Q-</a:t>
            </a:r>
            <a:r>
              <a:rPr lang="uk-UA" dirty="0"/>
              <a:t> радіаційна складова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127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Домішки четвертої групи менш ніж 0,01мкм – іонні розчини, які належать до забруднювачів четвертої категорії</a:t>
            </a:r>
          </a:p>
          <a:p>
            <a:r>
              <a:rPr lang="uk-UA" dirty="0"/>
              <a:t>∆</a:t>
            </a:r>
            <a:r>
              <a:rPr lang="en-US" dirty="0"/>
              <a:t>S</a:t>
            </a:r>
            <a:r>
              <a:rPr lang="uk-UA" dirty="0"/>
              <a:t> = </a:t>
            </a:r>
            <a:r>
              <a:rPr lang="en-US" dirty="0"/>
              <a:t>n k </a:t>
            </a:r>
            <a:r>
              <a:rPr lang="en-US" dirty="0" err="1"/>
              <a:t>ln</a:t>
            </a:r>
            <a:r>
              <a:rPr lang="uk-UA" dirty="0"/>
              <a:t> ∆</a:t>
            </a:r>
            <a:r>
              <a:rPr lang="en-US" dirty="0"/>
              <a:t>a</a:t>
            </a:r>
            <a:r>
              <a:rPr lang="uk-UA" dirty="0"/>
              <a:t> + </a:t>
            </a:r>
            <a:r>
              <a:rPr lang="en-US" dirty="0"/>
              <a:t>Q/T</a:t>
            </a:r>
          </a:p>
          <a:p>
            <a:endParaRPr lang="en-US" dirty="0"/>
          </a:p>
          <a:p>
            <a:r>
              <a:rPr lang="uk-UA" dirty="0"/>
              <a:t>∆</a:t>
            </a:r>
            <a:r>
              <a:rPr lang="en-US" dirty="0"/>
              <a:t>a</a:t>
            </a:r>
            <a:r>
              <a:rPr lang="uk-UA" dirty="0"/>
              <a:t> – зміна показників хімічної активності води внаслідок забруднення.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03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Ентропійна</a:t>
            </a:r>
            <a:r>
              <a:rPr lang="uk-UA" dirty="0"/>
              <a:t> і </a:t>
            </a:r>
            <a:r>
              <a:rPr lang="uk-UA" dirty="0" err="1"/>
              <a:t>еколого-економічна</a:t>
            </a:r>
            <a:r>
              <a:rPr lang="uk-UA" dirty="0"/>
              <a:t> оцінка антропогенних навантажень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 першому етапі доцільно розрахувати сумарне значення змін ентропії внаслідок надходження в навколишнє природнє середовище стічних вод різних підприємств.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74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Склад стічних вод суконної фабрики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766992"/>
              </p:ext>
            </p:extLst>
          </p:nvPr>
        </p:nvGraphicFramePr>
        <p:xfrm>
          <a:off x="457200" y="1600200"/>
          <a:ext cx="8229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Домішки в стічній воді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Кількість, моль/л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Значення змін ентропії, </a:t>
                      </a:r>
                      <a:r>
                        <a:rPr lang="uk-UA" dirty="0" err="1"/>
                        <a:t>е.о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Барвники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0,0</a:t>
                      </a:r>
                      <a:r>
                        <a:rPr lang="en-US" dirty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5,26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Жири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11,0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СПАВ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Хром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0,65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1531,25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Завислі речовини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413,52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ВСЬОГО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1963,78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2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Склад стічних вод панчішної фабрики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687788"/>
              </p:ext>
            </p:extLst>
          </p:nvPr>
        </p:nvGraphicFramePr>
        <p:xfrm>
          <a:off x="457200" y="1600200"/>
          <a:ext cx="8229600" cy="4348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Домішки в стічній воді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Кількість, моль/л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Значення змін ентропії, </a:t>
                      </a:r>
                      <a:r>
                        <a:rPr lang="uk-UA" dirty="0" err="1"/>
                        <a:t>е.о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Прямі</a:t>
                      </a:r>
                      <a:r>
                        <a:rPr lang="uk-UA" baseline="0" dirty="0"/>
                        <a:t> барвники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28,82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uk-UA" dirty="0"/>
                        <a:t>ода</a:t>
                      </a:r>
                      <a:r>
                        <a:rPr lang="uk-UA" baseline="0" dirty="0"/>
                        <a:t> кальцинована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52</a:t>
                      </a:r>
                      <a:r>
                        <a:rPr lang="en-US" dirty="0"/>
                        <a:t>,65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Хлористий натрій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262,91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Змочувач</a:t>
                      </a:r>
                      <a:r>
                        <a:rPr lang="uk-UA" dirty="0"/>
                        <a:t> ОП-10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20,92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Гідроксид натрію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Метасилікат</a:t>
                      </a:r>
                      <a:r>
                        <a:rPr lang="uk-UA" dirty="0"/>
                        <a:t> натрію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Перекис водню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Закріплювач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Дисперсний  барвник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Стеарокс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14,69     </a:t>
                      </a:r>
                      <a:r>
                        <a:rPr lang="en-US" b="1" dirty="0"/>
                        <a:t>398,85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18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Склад вод бавовняного заводу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966713"/>
              </p:ext>
            </p:extLst>
          </p:nvPr>
        </p:nvGraphicFramePr>
        <p:xfrm>
          <a:off x="457200" y="1600200"/>
          <a:ext cx="8229600" cy="6944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Домішки в стічній воді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Кількість, моль/л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Значення змін  ентропії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Їдкий натрій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233,84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Сірчана</a:t>
                      </a:r>
                      <a:r>
                        <a:rPr lang="uk-UA" baseline="0" dirty="0"/>
                        <a:t> кислота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12</a:t>
                      </a:r>
                      <a:r>
                        <a:rPr lang="en-US" dirty="0"/>
                        <a:t>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Хлористий магній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47,25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Гідросульфіт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Нітрат натрію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Сірчаний натрій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32,43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Хлористий натрій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162,06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Сечовина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48,72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Поліетиленова емульсія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43,01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Карбамол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123,84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Змочувач</a:t>
                      </a:r>
                      <a:r>
                        <a:rPr lang="uk-UA" dirty="0"/>
                        <a:t> ОП-10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1,99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Диспергатор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110,38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Сульфоксид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31,36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Стеарокс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Триетаноламін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Кубовий барвник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Сірчаний барвник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29,37   </a:t>
                      </a:r>
                      <a:r>
                        <a:rPr lang="en-US" b="1" dirty="0"/>
                        <a:t>  914,96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088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516</Words>
  <Application>Microsoft Office PowerPoint</Application>
  <PresentationFormat>Екран (4:3)</PresentationFormat>
  <Paragraphs>172</Paragraphs>
  <Slides>10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Ентропійна оцінка впливу на воду</vt:lpstr>
      <vt:lpstr>Презентація PowerPoint</vt:lpstr>
      <vt:lpstr>Презентація PowerPoint</vt:lpstr>
      <vt:lpstr>Презентація PowerPoint</vt:lpstr>
      <vt:lpstr>Презентація PowerPoint</vt:lpstr>
      <vt:lpstr>Ентропійна і еколого-економічна оцінка антропогенних навантажень</vt:lpstr>
      <vt:lpstr>Склад стічних вод суконної фабрики</vt:lpstr>
      <vt:lpstr>Склад стічних вод панчішної фабрики</vt:lpstr>
      <vt:lpstr>Склад вод бавовняного заводу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Ентропійна оцінка впливу на воду</dc:title>
  <dc:creator>EVM</dc:creator>
  <cp:lastModifiedBy>Олена Волошкіна</cp:lastModifiedBy>
  <cp:revision>23</cp:revision>
  <dcterms:created xsi:type="dcterms:W3CDTF">2016-10-24T09:38:50Z</dcterms:created>
  <dcterms:modified xsi:type="dcterms:W3CDTF">2018-12-19T09:57:35Z</dcterms:modified>
</cp:coreProperties>
</file>