
<file path=[Content_Types].xml><?xml version="1.0" encoding="utf-8"?>
<Types xmlns="http://schemas.openxmlformats.org/package/2006/content-types"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1" r:id="rId3"/>
    <p:sldId id="330" r:id="rId4"/>
    <p:sldId id="340" r:id="rId5"/>
    <p:sldId id="341" r:id="rId6"/>
    <p:sldId id="360" r:id="rId7"/>
    <p:sldId id="366" r:id="rId8"/>
    <p:sldId id="339" r:id="rId9"/>
    <p:sldId id="342" r:id="rId10"/>
    <p:sldId id="367" r:id="rId11"/>
    <p:sldId id="369" r:id="rId12"/>
    <p:sldId id="346" r:id="rId13"/>
    <p:sldId id="371" r:id="rId14"/>
    <p:sldId id="362" r:id="rId15"/>
    <p:sldId id="352" r:id="rId16"/>
    <p:sldId id="363" r:id="rId17"/>
    <p:sldId id="373" r:id="rId18"/>
    <p:sldId id="374" r:id="rId19"/>
    <p:sldId id="368" r:id="rId20"/>
    <p:sldId id="358" r:id="rId21"/>
    <p:sldId id="359" r:id="rId22"/>
    <p:sldId id="347" r:id="rId23"/>
    <p:sldId id="377" r:id="rId24"/>
    <p:sldId id="375" r:id="rId25"/>
    <p:sldId id="350" r:id="rId26"/>
    <p:sldId id="365" r:id="rId27"/>
    <p:sldId id="361" r:id="rId28"/>
    <p:sldId id="335" r:id="rId29"/>
    <p:sldId id="376" r:id="rId30"/>
    <p:sldId id="378" r:id="rId31"/>
    <p:sldId id="379" r:id="rId32"/>
    <p:sldId id="380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064FB0-91A1-4A9B-BF25-D2757CE37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767033-047B-4094-8A30-B7E0D7CED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3EAB44-E911-4671-B318-AF6F33DD2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B2B0-A2A8-4562-8D46-6A4319131CA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6AD5D7-1331-447F-95C4-15EB27F7D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E986D1-7A9E-49CC-B1B6-7FB5346C5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E65F-8F91-4D01-8A7A-10F8D604B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31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C0F8C-905E-44A7-8F32-1221E7F5A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4F5C45-C5EB-41AD-9C45-405AED6BA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B31FE3-D6EE-4925-A1F0-B146E0122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B2B0-A2A8-4562-8D46-6A4319131CA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B4AC4D-CAE9-49FA-9EDE-4D465953F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3EC8F8-1ECC-4FB4-8D04-83B09214D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E65F-8F91-4D01-8A7A-10F8D604B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75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F20AC97-6374-4587-AEC9-FAC395E5BB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605DD6-A0E8-4C09-BFAC-A285C7528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752EA1-16EC-42E0-AABA-C57380391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B2B0-A2A8-4562-8D46-6A4319131CA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C4DFD1-B359-4BA3-85D9-6A3940804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E3D016-9AE6-4186-84B1-07AF76CEB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E65F-8F91-4D01-8A7A-10F8D604B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82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DD61E-6422-4734-9C31-9DA9E794D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1E41B6-F63C-476D-9D6A-7D100C50D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64D95C-9CBD-4AAE-85BA-59909C9E5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B2B0-A2A8-4562-8D46-6A4319131CA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9F052E-1693-4D26-916A-78BB0D481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8AE8F3-8858-4374-8590-FAEF4652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E65F-8F91-4D01-8A7A-10F8D604B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6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D98AE-2B24-4076-BA4E-366B85E6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02A7E4-9880-4720-87C8-9B1F1F555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ADF22-7121-4481-A858-073AB1548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B2B0-A2A8-4562-8D46-6A4319131CA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55A2FB-2429-4950-8AAB-68AD77D6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F8EA68-0AA2-4F3D-8691-A31A93366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E65F-8F91-4D01-8A7A-10F8D604B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99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40311-B75B-4DF4-97DB-60C6A0B06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E98F94-4E9E-44AE-B855-FDE8723CFB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63A144-AF4D-4A72-A958-1FEF7CA86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D62481-EE50-4FBD-BA97-BE41649B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B2B0-A2A8-4562-8D46-6A4319131CA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73BA46-7C05-4E75-B16E-3596A0C89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7E03FF-794B-421C-9957-281C7078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E65F-8F91-4D01-8A7A-10F8D604B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03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7F6D0-14DB-4D72-92C2-50A3C2644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7515BD-2B64-4F62-9D1B-F14429928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635285-1327-4E7B-97D1-3CA0AC457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C7F3DB-F4ED-4BAF-BE02-07ACA3DB8F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5F81FB4-0060-4FE8-8273-2AA0136CB9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960F64-8472-435E-83E3-A3B053EBD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B2B0-A2A8-4562-8D46-6A4319131CA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97CD016-55A0-4ADD-80AD-106552B68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448DB5-76F0-46DD-BEE8-FAAA5790D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E65F-8F91-4D01-8A7A-10F8D604B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96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89ACB-57AB-4BEA-A876-F06FA231A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81AB2D-D688-4005-B249-995CA5497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B2B0-A2A8-4562-8D46-6A4319131CA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1AA447-A58D-4FF9-9690-55479126D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130E02-4D90-4A45-8C68-1FFA1BD4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E65F-8F91-4D01-8A7A-10F8D604B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8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932318-C27D-4A6C-82F4-B4662F72C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B2B0-A2A8-4562-8D46-6A4319131CA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7BECBD-1AF2-4B42-B7D0-EFEEC236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51A405-4BFC-4284-8075-638DF1B45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E65F-8F91-4D01-8A7A-10F8D604B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91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CC0F0-E26A-4E34-9C77-01BEC32AB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BE0309-6556-4C1F-90FB-01CAC2318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F7DC14-D7A4-4C05-A6E9-D8E1866E4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368A7F-3A64-4AD0-B1B3-EE464F0FB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B2B0-A2A8-4562-8D46-6A4319131CA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D91858-DEC3-4A1A-8C15-F943099D6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FC47-C236-4822-94CC-893BEDAEC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E65F-8F91-4D01-8A7A-10F8D604B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65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0059B-DD3B-45E1-B2C7-6B1B1CCD7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12A0D2-5A62-485B-AF7D-FF554FC94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B7B789-F425-48DB-A93F-A420577E9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CEE078-196C-4F42-9388-972CF1528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B2B0-A2A8-4562-8D46-6A4319131CA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A69380-3345-4E29-83BE-AC2E17094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04C587-8C2C-4DE5-B9E5-F99D1C667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E65F-8F91-4D01-8A7A-10F8D604B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36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4F071-E0F2-47FB-A45E-A606CCAE3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4FD5A0-EB36-4837-87FE-5DDEA452C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5D03C6-5D52-4D4F-82F7-6591A370F5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3B2B0-A2A8-4562-8D46-6A4319131CA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C5AD35-9BB0-4B0C-B52F-5D2B94E87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0634BD-886A-4520-80EA-A7B0081F5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7E65F-8F91-4D01-8A7A-10F8D604B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98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mu.gov.ua/news/minregion-gromadi-uklali-blizko-800-dogovoriv-pro-mizhmunicipalne-spivrobitnictv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s://www.minregion.gov.ua/wp-content/uploads/2021/09/minregion-vlasni-dohody-misczevyh-byudzhetiv-zrosly-u-chotyry-razy-u-hodi-deczentralizacziyi-4096x2731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fin.gov.ua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mu.gov.ua/news/vyacheslav-negoda-za-roki-decentralizaciyi-miscevi-byudzheti-zrosli-u-ponad-shist-raziv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agro-business.com.ua/agrobusiness.html" TargetMode="External"/><Relationship Id="rId2" Type="http://schemas.openxmlformats.org/officeDocument/2006/relationships/hyperlink" Target="http://agro-business.com.ua/agrobusiness/item/24087-torik-hromady-otrymaly-u-vlasnist-blyzko-15-mln-ha-zemel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186FC-7BED-4500-A816-ECDAAE1D4A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Лекція </a:t>
            </a:r>
            <a:r>
              <a:rPr lang="en-US" b="1" dirty="0"/>
              <a:t>5</a:t>
            </a:r>
            <a:r>
              <a:rPr lang="uk-UA" b="1" dirty="0"/>
              <a:t>. Політика децентралізації</a:t>
            </a: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953C02-1EA8-4A3F-95B2-5F79BD1B4D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uk-UA" dirty="0"/>
              <a:t>Передача та делегування повноважень. Типологія децентралізації</a:t>
            </a:r>
          </a:p>
          <a:p>
            <a:pPr marL="457200" indent="-457200">
              <a:buAutoNum type="arabicPeriod"/>
            </a:pPr>
            <a:r>
              <a:rPr lang="uk-UA" dirty="0"/>
              <a:t>Світовий досвід децентралізації.</a:t>
            </a:r>
          </a:p>
          <a:p>
            <a:pPr marL="457200" indent="-457200">
              <a:buAutoNum type="arabicPeriod"/>
            </a:pPr>
            <a:r>
              <a:rPr lang="ru-RU" dirty="0" err="1"/>
              <a:t>Політика</a:t>
            </a:r>
            <a:r>
              <a:rPr lang="ru-RU" dirty="0"/>
              <a:t> </a:t>
            </a:r>
            <a:r>
              <a:rPr lang="ru-RU" dirty="0" err="1"/>
              <a:t>децентралізації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574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CE24654-466F-5F26-813F-E4D0498B2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4037"/>
            <a:ext cx="10515600" cy="57729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400" dirty="0"/>
              <a:t>Закон України «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Про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внесення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змін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до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деяких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законів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України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щодо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організації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проведення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перших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виборів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депутатів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місцевих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рад та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сільських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,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селищних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,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міських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голів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»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від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4.09.2015 р. №676-</a:t>
            </a:r>
            <a:r>
              <a:rPr lang="en-US" sz="2400" i="0" dirty="0">
                <a:solidFill>
                  <a:srgbClr val="333333"/>
                </a:solidFill>
                <a:effectLst/>
              </a:rPr>
              <a:t>VIII</a:t>
            </a:r>
          </a:p>
          <a:p>
            <a:pPr>
              <a:spcBef>
                <a:spcPts val="0"/>
              </a:spcBef>
            </a:pPr>
            <a:r>
              <a:rPr lang="uk-UA" sz="2400" dirty="0">
                <a:solidFill>
                  <a:srgbClr val="333333"/>
                </a:solidFill>
              </a:rPr>
              <a:t>Закон України «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Про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внесення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змін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до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деяких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законів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України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щодо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набуття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повноважень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сільських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,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селищних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,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міських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голів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»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від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09.02.2017 р. №1850-</a:t>
            </a:r>
            <a:r>
              <a:rPr lang="en-US" sz="2400" i="0" dirty="0">
                <a:solidFill>
                  <a:srgbClr val="333333"/>
                </a:solidFill>
                <a:effectLst/>
              </a:rPr>
              <a:t>VIII</a:t>
            </a:r>
          </a:p>
          <a:p>
            <a:pPr>
              <a:spcBef>
                <a:spcPts val="0"/>
              </a:spcBef>
            </a:pPr>
            <a:r>
              <a:rPr lang="uk-UA" sz="2400" dirty="0"/>
              <a:t>Виборчий кодекс України від 19.12.2019 р. №396-ІХ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rgbClr val="333333"/>
                </a:solidFill>
              </a:rPr>
              <a:t>Закон </a:t>
            </a:r>
            <a:r>
              <a:rPr lang="ru-RU" sz="2400" dirty="0" err="1">
                <a:solidFill>
                  <a:srgbClr val="333333"/>
                </a:solidFill>
              </a:rPr>
              <a:t>України</a:t>
            </a:r>
            <a:r>
              <a:rPr lang="ru-RU" sz="2400" dirty="0">
                <a:solidFill>
                  <a:srgbClr val="333333"/>
                </a:solidFill>
              </a:rPr>
              <a:t> «</a:t>
            </a:r>
            <a:r>
              <a:rPr lang="ru-RU" sz="2400" b="0" i="0" dirty="0">
                <a:solidFill>
                  <a:srgbClr val="293A55"/>
                </a:solidFill>
                <a:effectLst/>
              </a:rPr>
              <a:t>Про </a:t>
            </a:r>
            <a:r>
              <a:rPr lang="ru-RU" sz="2400" b="0" i="0" dirty="0" err="1">
                <a:solidFill>
                  <a:srgbClr val="293A55"/>
                </a:solidFill>
                <a:effectLst/>
              </a:rPr>
              <a:t>внесення</a:t>
            </a:r>
            <a:r>
              <a:rPr lang="ru-RU" sz="2400" b="0" i="0" dirty="0">
                <a:solidFill>
                  <a:srgbClr val="293A55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293A55"/>
                </a:solidFill>
                <a:effectLst/>
              </a:rPr>
              <a:t>змін</a:t>
            </a:r>
            <a:r>
              <a:rPr lang="ru-RU" sz="2400" b="0" i="0" dirty="0">
                <a:solidFill>
                  <a:srgbClr val="293A55"/>
                </a:solidFill>
                <a:effectLst/>
              </a:rPr>
              <a:t> до </a:t>
            </a:r>
            <a:r>
              <a:rPr lang="ru-RU" sz="2400" b="0" i="0" dirty="0" err="1">
                <a:solidFill>
                  <a:srgbClr val="293A55"/>
                </a:solidFill>
                <a:effectLst/>
              </a:rPr>
              <a:t>деяких</a:t>
            </a:r>
            <a:r>
              <a:rPr lang="ru-RU" sz="2400" b="0" i="0" dirty="0">
                <a:solidFill>
                  <a:srgbClr val="293A55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293A55"/>
                </a:solidFill>
                <a:effectLst/>
              </a:rPr>
              <a:t>законодавчих</a:t>
            </a:r>
            <a:r>
              <a:rPr lang="ru-RU" sz="2400" b="0" i="0" dirty="0">
                <a:solidFill>
                  <a:srgbClr val="293A55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293A55"/>
                </a:solidFill>
                <a:effectLst/>
              </a:rPr>
              <a:t>актів</a:t>
            </a:r>
            <a:r>
              <a:rPr lang="ru-RU" sz="2400" b="0" i="0" dirty="0">
                <a:solidFill>
                  <a:srgbClr val="293A55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293A55"/>
                </a:solidFill>
                <a:effectLst/>
              </a:rPr>
              <a:t>України</a:t>
            </a:r>
            <a:r>
              <a:rPr lang="ru-RU" sz="2400" b="0" i="0" dirty="0">
                <a:solidFill>
                  <a:srgbClr val="293A55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293A55"/>
                </a:solidFill>
                <a:effectLst/>
              </a:rPr>
              <a:t>щодо</a:t>
            </a:r>
            <a:r>
              <a:rPr lang="ru-RU" sz="2400" b="0" i="0" dirty="0">
                <a:solidFill>
                  <a:srgbClr val="293A55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293A55"/>
                </a:solidFill>
                <a:effectLst/>
              </a:rPr>
              <a:t>вдосконалення</a:t>
            </a:r>
            <a:r>
              <a:rPr lang="ru-RU" sz="2400" b="0" i="0" dirty="0">
                <a:solidFill>
                  <a:srgbClr val="293A55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293A55"/>
                </a:solidFill>
                <a:effectLst/>
              </a:rPr>
              <a:t>системи</a:t>
            </a:r>
            <a:r>
              <a:rPr lang="ru-RU" sz="2400" b="0" i="0" dirty="0">
                <a:solidFill>
                  <a:srgbClr val="293A55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293A55"/>
                </a:solidFill>
                <a:effectLst/>
              </a:rPr>
              <a:t>управління</a:t>
            </a:r>
            <a:r>
              <a:rPr lang="ru-RU" sz="2400" b="0" i="0" dirty="0">
                <a:solidFill>
                  <a:srgbClr val="293A55"/>
                </a:solidFill>
                <a:effectLst/>
              </a:rPr>
              <a:t> та </a:t>
            </a:r>
            <a:r>
              <a:rPr lang="ru-RU" sz="2400" b="0" i="0" dirty="0" err="1">
                <a:solidFill>
                  <a:srgbClr val="293A55"/>
                </a:solidFill>
                <a:effectLst/>
              </a:rPr>
              <a:t>дерегуляції</a:t>
            </a:r>
            <a:r>
              <a:rPr lang="ru-RU" sz="2400" b="0" i="0" dirty="0">
                <a:solidFill>
                  <a:srgbClr val="293A55"/>
                </a:solidFill>
                <a:effectLst/>
              </a:rPr>
              <a:t> у </a:t>
            </a:r>
            <a:r>
              <a:rPr lang="ru-RU" sz="2400" b="0" i="0" dirty="0" err="1">
                <a:solidFill>
                  <a:srgbClr val="293A55"/>
                </a:solidFill>
                <a:effectLst/>
              </a:rPr>
              <a:t>сфері</a:t>
            </a:r>
            <a:r>
              <a:rPr lang="ru-RU" sz="2400" b="0" i="0" dirty="0">
                <a:solidFill>
                  <a:srgbClr val="293A55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293A55"/>
                </a:solidFill>
                <a:effectLst/>
              </a:rPr>
              <a:t>земельних</a:t>
            </a:r>
            <a:r>
              <a:rPr lang="ru-RU" sz="2400" b="0" i="0" dirty="0">
                <a:solidFill>
                  <a:srgbClr val="293A55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293A55"/>
                </a:solidFill>
                <a:effectLst/>
              </a:rPr>
              <a:t>відносин</a:t>
            </a:r>
            <a:r>
              <a:rPr lang="ru-RU" sz="2400" b="0" i="0" dirty="0">
                <a:solidFill>
                  <a:srgbClr val="293A55"/>
                </a:solidFill>
                <a:effectLst/>
              </a:rPr>
              <a:t>» </a:t>
            </a:r>
            <a:r>
              <a:rPr lang="ru-RU" sz="2400" b="0" i="0" dirty="0" err="1">
                <a:solidFill>
                  <a:srgbClr val="293A55"/>
                </a:solidFill>
                <a:effectLst/>
              </a:rPr>
              <a:t>від</a:t>
            </a:r>
            <a:r>
              <a:rPr lang="ru-RU" sz="2400" b="0" i="0" dirty="0">
                <a:solidFill>
                  <a:srgbClr val="293A55"/>
                </a:solidFill>
                <a:effectLst/>
              </a:rPr>
              <a:t> 28.04.2021 р. №1423-ІХ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uk-UA" sz="2400" dirty="0"/>
              <a:t>Закон України «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Про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внесення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змін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до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деяких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законодавчих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актів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України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щодо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розвитку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інституту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старост»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від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14.07.2021 р. №1638-ІХ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та </a:t>
            </a:r>
            <a:r>
              <a:rPr lang="ru-RU" sz="2400" dirty="0" err="1"/>
              <a:t>ін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8708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4AF7EEA-079F-68C9-CEDB-CF8A0DE23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33" y="0"/>
            <a:ext cx="9829930" cy="6848185"/>
          </a:xfrm>
        </p:spPr>
      </p:pic>
    </p:spTree>
    <p:extLst>
      <p:ext uri="{BB962C8B-B14F-4D97-AF65-F5344CB8AC3E}">
        <p14:creationId xmlns:p14="http://schemas.microsoft.com/office/powerpoint/2010/main" val="2380576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57D4B-6D77-474E-893B-DCEDAE078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1035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+mn-lt"/>
              </a:rPr>
              <a:t>Основні напрями політики децентралізації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F8EFFF-2C4F-4E93-8FFF-4EC179C3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8720"/>
            <a:ext cx="12192000" cy="5669280"/>
          </a:xfrm>
        </p:spPr>
        <p:txBody>
          <a:bodyPr>
            <a:normAutofit/>
          </a:bodyPr>
          <a:lstStyle/>
          <a:p>
            <a:r>
              <a:rPr lang="uk-UA" sz="2600" dirty="0"/>
              <a:t>стимулювання співробітництва територіальних громад</a:t>
            </a:r>
          </a:p>
          <a:p>
            <a:r>
              <a:rPr lang="uk-UA" sz="2600" dirty="0"/>
              <a:t>укрупнення територіальних громад, формування спроможних територіальних громад</a:t>
            </a:r>
          </a:p>
          <a:p>
            <a:r>
              <a:rPr lang="uk-UA" sz="2600" dirty="0"/>
              <a:t>реформування адміністративно-територіального устрою (в </a:t>
            </a:r>
            <a:r>
              <a:rPr lang="uk-UA" sz="2600" dirty="0" err="1"/>
              <a:t>т.ч</a:t>
            </a:r>
            <a:r>
              <a:rPr lang="uk-UA" sz="2600" dirty="0"/>
              <a:t>. укрупнення на районному рівні)</a:t>
            </a:r>
          </a:p>
          <a:p>
            <a:r>
              <a:rPr lang="uk-UA" sz="2600" dirty="0"/>
              <a:t>реформування системи місцевих органів виконавчої влади, ліквідація місцевих державних адміністрацій, введення системи префектів, надання обласним та районним радам права формування виконавчих комітетів, внесення відповідних змін до Конституції</a:t>
            </a:r>
          </a:p>
          <a:p>
            <a:r>
              <a:rPr lang="uk-UA" sz="2600" dirty="0"/>
              <a:t>фінансове зміцнення ОТГ, передача ОТГ повноважень та фінансових ресурсів</a:t>
            </a:r>
          </a:p>
          <a:p>
            <a:r>
              <a:rPr lang="uk-UA" sz="2600" dirty="0"/>
              <a:t>секторальна (галузева) децентралізація (в </a:t>
            </a:r>
            <a:r>
              <a:rPr lang="uk-UA" sz="2600" dirty="0" err="1"/>
              <a:t>т.ч</a:t>
            </a:r>
            <a:r>
              <a:rPr lang="uk-UA" sz="2600" dirty="0"/>
              <a:t>. архітектурно-будівельний контроль)</a:t>
            </a:r>
          </a:p>
          <a:p>
            <a:r>
              <a:rPr lang="uk-UA" sz="2600" dirty="0"/>
              <a:t>зняття мораторію на купівлю-продаж земель </a:t>
            </a:r>
            <a:r>
              <a:rPr lang="uk-UA" sz="2600" dirty="0" err="1"/>
              <a:t>сільгосппризначення</a:t>
            </a:r>
            <a:r>
              <a:rPr lang="uk-UA" sz="2600" dirty="0"/>
              <a:t>, впровадження земель у ринковий обіг, передача земель у комунальну власність 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901597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E34961-FC2D-47C1-9D6A-F47E25D86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442"/>
            <a:ext cx="10515600" cy="569595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latin typeface="+mn-lt"/>
              </a:rPr>
              <a:t>Співробітництво територіальних громад</a:t>
            </a:r>
            <a:endParaRPr lang="ru-RU" sz="36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140CA6-532B-4C08-917D-96480613D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1037"/>
            <a:ext cx="12192000" cy="6176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 err="1"/>
              <a:t>Форми</a:t>
            </a:r>
            <a:r>
              <a:rPr lang="ru-RU" sz="2400" b="1" dirty="0"/>
              <a:t> </a:t>
            </a:r>
            <a:r>
              <a:rPr lang="ru-RU" sz="2400" b="1" dirty="0" err="1"/>
              <a:t>співробітництва</a:t>
            </a:r>
            <a:r>
              <a:rPr lang="ru-RU" sz="2400" b="1" dirty="0"/>
              <a:t>: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делегування</a:t>
            </a:r>
            <a:r>
              <a:rPr lang="ru-RU" sz="2400" dirty="0"/>
              <a:t> одному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суб’єктів</a:t>
            </a:r>
            <a:r>
              <a:rPr lang="ru-RU" sz="2400" dirty="0"/>
              <a:t> </a:t>
            </a:r>
            <a:r>
              <a:rPr lang="ru-RU" sz="2400" dirty="0" err="1"/>
              <a:t>співробітництва</a:t>
            </a:r>
            <a:r>
              <a:rPr lang="ru-RU" sz="2400" dirty="0"/>
              <a:t> </a:t>
            </a:r>
            <a:r>
              <a:rPr lang="ru-RU" sz="2400" dirty="0" err="1"/>
              <a:t>іншими</a:t>
            </a:r>
            <a:r>
              <a:rPr lang="ru-RU" sz="2400" dirty="0"/>
              <a:t> </a:t>
            </a:r>
            <a:r>
              <a:rPr lang="ru-RU" sz="2400" dirty="0" err="1"/>
              <a:t>суб’єктами</a:t>
            </a:r>
            <a:r>
              <a:rPr lang="ru-RU" sz="2400" dirty="0"/>
              <a:t> </a:t>
            </a:r>
            <a:r>
              <a:rPr lang="ru-RU" sz="2400" dirty="0" err="1"/>
              <a:t>співробітництва</a:t>
            </a:r>
            <a:r>
              <a:rPr lang="ru-RU" sz="2400" dirty="0"/>
              <a:t> </a:t>
            </a:r>
            <a:r>
              <a:rPr lang="ru-RU" sz="2400" dirty="0" err="1"/>
              <a:t>виконання</a:t>
            </a:r>
            <a:r>
              <a:rPr lang="ru-RU" sz="2400" dirty="0"/>
              <a:t> одного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кількох</a:t>
            </a:r>
            <a:r>
              <a:rPr lang="ru-RU" sz="2400" dirty="0"/>
              <a:t> </a:t>
            </a:r>
            <a:r>
              <a:rPr lang="ru-RU" sz="2400" dirty="0" err="1"/>
              <a:t>завдань</a:t>
            </a:r>
            <a:r>
              <a:rPr lang="ru-RU" sz="2400" dirty="0"/>
              <a:t> з передачею </a:t>
            </a:r>
            <a:r>
              <a:rPr lang="ru-RU" sz="2400" dirty="0" err="1"/>
              <a:t>йому</a:t>
            </a:r>
            <a:r>
              <a:rPr lang="ru-RU" sz="2400" dirty="0"/>
              <a:t> </a:t>
            </a:r>
            <a:r>
              <a:rPr lang="ru-RU" sz="2400" dirty="0" err="1"/>
              <a:t>відповідних</a:t>
            </a:r>
            <a:r>
              <a:rPr lang="ru-RU" sz="2400" dirty="0"/>
              <a:t> </a:t>
            </a:r>
            <a:r>
              <a:rPr lang="ru-RU" sz="2400" dirty="0" err="1"/>
              <a:t>ресурсів</a:t>
            </a:r>
            <a:r>
              <a:rPr lang="ru-RU" sz="2400" dirty="0"/>
              <a:t>; 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спільне</a:t>
            </a:r>
            <a:r>
              <a:rPr lang="ru-RU" sz="2400" dirty="0"/>
              <a:t> </a:t>
            </a:r>
            <a:r>
              <a:rPr lang="ru-RU" sz="2400" dirty="0" err="1"/>
              <a:t>фінансування</a:t>
            </a:r>
            <a:r>
              <a:rPr lang="ru-RU" sz="2400" dirty="0"/>
              <a:t> (</a:t>
            </a:r>
            <a:r>
              <a:rPr lang="ru-RU" sz="2400" dirty="0" err="1"/>
              <a:t>утримання</a:t>
            </a:r>
            <a:r>
              <a:rPr lang="ru-RU" sz="2400" dirty="0"/>
              <a:t>) </a:t>
            </a:r>
            <a:r>
              <a:rPr lang="ru-RU" sz="2400" dirty="0" err="1"/>
              <a:t>суб’єктами</a:t>
            </a:r>
            <a:r>
              <a:rPr lang="ru-RU" sz="2400" dirty="0"/>
              <a:t> </a:t>
            </a:r>
            <a:r>
              <a:rPr lang="ru-RU" sz="2400" dirty="0" err="1"/>
              <a:t>співробітництва</a:t>
            </a:r>
            <a:r>
              <a:rPr lang="ru-RU" sz="2400" dirty="0"/>
              <a:t> </a:t>
            </a:r>
            <a:r>
              <a:rPr lang="ru-RU" sz="2400" dirty="0" err="1"/>
              <a:t>підприємств</a:t>
            </a:r>
            <a:r>
              <a:rPr lang="ru-RU" sz="2400" dirty="0"/>
              <a:t>, </a:t>
            </a:r>
            <a:r>
              <a:rPr lang="ru-RU" sz="2400" dirty="0" err="1"/>
              <a:t>установ</a:t>
            </a:r>
            <a:r>
              <a:rPr lang="ru-RU" sz="2400" dirty="0"/>
              <a:t> та </a:t>
            </a:r>
            <a:r>
              <a:rPr lang="ru-RU" sz="2400" dirty="0" err="1"/>
              <a:t>організацій</a:t>
            </a:r>
            <a:r>
              <a:rPr lang="ru-RU" sz="2400" dirty="0"/>
              <a:t> </a:t>
            </a:r>
            <a:r>
              <a:rPr lang="ru-RU" sz="2400" dirty="0" err="1"/>
              <a:t>комунальної</a:t>
            </a:r>
            <a:r>
              <a:rPr lang="ru-RU" sz="2400" dirty="0"/>
              <a:t> </a:t>
            </a:r>
            <a:r>
              <a:rPr lang="ru-RU" sz="2400" dirty="0" err="1"/>
              <a:t>форми</a:t>
            </a:r>
            <a:r>
              <a:rPr lang="ru-RU" sz="2400" dirty="0"/>
              <a:t> </a:t>
            </a:r>
            <a:r>
              <a:rPr lang="ru-RU" sz="2400" dirty="0" err="1"/>
              <a:t>власності</a:t>
            </a:r>
            <a:r>
              <a:rPr lang="ru-RU" sz="2400" dirty="0"/>
              <a:t>; 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утворення</a:t>
            </a:r>
            <a:r>
              <a:rPr lang="ru-RU" sz="2400" dirty="0"/>
              <a:t> </a:t>
            </a:r>
            <a:r>
              <a:rPr lang="ru-RU" sz="2400" dirty="0" err="1"/>
              <a:t>суб’єктами</a:t>
            </a:r>
            <a:r>
              <a:rPr lang="ru-RU" sz="2400" dirty="0"/>
              <a:t> </a:t>
            </a:r>
            <a:r>
              <a:rPr lang="ru-RU" sz="2400" dirty="0" err="1"/>
              <a:t>співробітництва</a:t>
            </a:r>
            <a:r>
              <a:rPr lang="ru-RU" sz="2400" dirty="0"/>
              <a:t> </a:t>
            </a:r>
            <a:r>
              <a:rPr lang="ru-RU" sz="2400" dirty="0" err="1"/>
              <a:t>спільних</a:t>
            </a:r>
            <a:r>
              <a:rPr lang="ru-RU" sz="2400" dirty="0"/>
              <a:t> </a:t>
            </a:r>
            <a:r>
              <a:rPr lang="ru-RU" sz="2400" dirty="0" err="1"/>
              <a:t>комунальних</a:t>
            </a:r>
            <a:r>
              <a:rPr lang="ru-RU" sz="2400" dirty="0"/>
              <a:t> </a:t>
            </a:r>
            <a:r>
              <a:rPr lang="ru-RU" sz="2400" dirty="0" err="1"/>
              <a:t>підприємств</a:t>
            </a:r>
            <a:r>
              <a:rPr lang="ru-RU" sz="2400" dirty="0"/>
              <a:t>, </a:t>
            </a:r>
            <a:r>
              <a:rPr lang="ru-RU" sz="2400" dirty="0" err="1"/>
              <a:t>установ</a:t>
            </a:r>
            <a:r>
              <a:rPr lang="ru-RU" sz="2400" dirty="0"/>
              <a:t> та </a:t>
            </a:r>
            <a:r>
              <a:rPr lang="ru-RU" sz="2400" dirty="0" err="1"/>
              <a:t>організацій</a:t>
            </a:r>
            <a:r>
              <a:rPr lang="ru-RU" sz="2400" dirty="0"/>
              <a:t>; 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утворення</a:t>
            </a:r>
            <a:r>
              <a:rPr lang="ru-RU" sz="2400" dirty="0"/>
              <a:t> </a:t>
            </a:r>
            <a:r>
              <a:rPr lang="ru-RU" sz="2400" dirty="0" err="1"/>
              <a:t>суб’єктами</a:t>
            </a:r>
            <a:r>
              <a:rPr lang="ru-RU" sz="2400" dirty="0"/>
              <a:t> </a:t>
            </a:r>
            <a:r>
              <a:rPr lang="ru-RU" sz="2400" dirty="0" err="1"/>
              <a:t>співробітництва</a:t>
            </a:r>
            <a:r>
              <a:rPr lang="ru-RU" sz="2400" dirty="0"/>
              <a:t> </a:t>
            </a:r>
            <a:r>
              <a:rPr lang="ru-RU" sz="2400" dirty="0" err="1"/>
              <a:t>спільного</a:t>
            </a:r>
            <a:r>
              <a:rPr lang="ru-RU" sz="2400" dirty="0"/>
              <a:t> органу </a:t>
            </a:r>
            <a:r>
              <a:rPr lang="ru-RU" sz="2400" dirty="0" err="1"/>
              <a:t>управління</a:t>
            </a:r>
            <a:r>
              <a:rPr lang="ru-RU" sz="2400" dirty="0"/>
              <a:t> для </a:t>
            </a:r>
            <a:r>
              <a:rPr lang="ru-RU" sz="2400" dirty="0" err="1"/>
              <a:t>спільного</a:t>
            </a:r>
            <a:r>
              <a:rPr lang="ru-RU" sz="2400" dirty="0"/>
              <a:t> </a:t>
            </a:r>
            <a:r>
              <a:rPr lang="ru-RU" sz="2400" dirty="0" err="1"/>
              <a:t>виконання</a:t>
            </a:r>
            <a:r>
              <a:rPr lang="ru-RU" sz="2400" dirty="0"/>
              <a:t> </a:t>
            </a:r>
            <a:r>
              <a:rPr lang="ru-RU" sz="2400" dirty="0" err="1"/>
              <a:t>визначених</a:t>
            </a:r>
            <a:r>
              <a:rPr lang="ru-RU" sz="2400" dirty="0"/>
              <a:t> законом </a:t>
            </a:r>
            <a:r>
              <a:rPr lang="ru-RU" sz="2400" dirty="0" err="1"/>
              <a:t>повноважень</a:t>
            </a:r>
            <a:r>
              <a:rPr lang="ru-RU" sz="2400" dirty="0"/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latin typeface="+mn-lt"/>
              </a:rPr>
              <a:t>Послуги, які надаються в межах співробітництва: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організація</a:t>
            </a:r>
            <a:r>
              <a:rPr lang="ru-RU" sz="2400" dirty="0"/>
              <a:t> </a:t>
            </a:r>
            <a:r>
              <a:rPr lang="ru-RU" sz="2400" dirty="0" err="1"/>
              <a:t>повного</a:t>
            </a:r>
            <a:r>
              <a:rPr lang="ru-RU" sz="2400" dirty="0"/>
              <a:t> циклу </a:t>
            </a:r>
            <a:r>
              <a:rPr lang="ru-RU" sz="2400" dirty="0" err="1"/>
              <a:t>поводження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твердими</a:t>
            </a:r>
            <a:r>
              <a:rPr lang="ru-RU" sz="2400" dirty="0"/>
              <a:t> </a:t>
            </a:r>
            <a:r>
              <a:rPr lang="ru-RU" sz="2400" dirty="0" err="1"/>
              <a:t>побутовими</a:t>
            </a:r>
            <a:r>
              <a:rPr lang="ru-RU" sz="2400" dirty="0"/>
              <a:t> </a:t>
            </a:r>
            <a:r>
              <a:rPr lang="ru-RU" sz="2400" dirty="0" err="1"/>
              <a:t>відходами</a:t>
            </a:r>
            <a:r>
              <a:rPr lang="ru-RU" sz="2400" dirty="0"/>
              <a:t>; 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забезпечення</a:t>
            </a:r>
            <a:r>
              <a:rPr lang="ru-RU" sz="2400" dirty="0"/>
              <a:t> транспортного </a:t>
            </a:r>
            <a:r>
              <a:rPr lang="ru-RU" sz="2400" dirty="0" err="1"/>
              <a:t>сполучення</a:t>
            </a:r>
            <a:r>
              <a:rPr lang="ru-RU" sz="2400" dirty="0"/>
              <a:t>, у т.ч. через </a:t>
            </a:r>
            <a:r>
              <a:rPr lang="ru-RU" sz="2400" dirty="0" err="1"/>
              <a:t>будівництво</a:t>
            </a:r>
            <a:r>
              <a:rPr lang="ru-RU" sz="2400" dirty="0"/>
              <a:t> </a:t>
            </a:r>
            <a:r>
              <a:rPr lang="ru-RU" sz="2400" dirty="0" err="1"/>
              <a:t>інфраструктурних</a:t>
            </a:r>
            <a:r>
              <a:rPr lang="ru-RU" sz="2400" dirty="0"/>
              <a:t> </a:t>
            </a:r>
            <a:r>
              <a:rPr lang="ru-RU" sz="2400" dirty="0" err="1"/>
              <a:t>об’єктів</a:t>
            </a:r>
            <a:r>
              <a:rPr lang="ru-RU" sz="2400" dirty="0"/>
              <a:t>; 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організація</a:t>
            </a:r>
            <a:r>
              <a:rPr lang="ru-RU" sz="2400" dirty="0"/>
              <a:t> </a:t>
            </a:r>
            <a:r>
              <a:rPr lang="ru-RU" sz="2400" dirty="0" err="1"/>
              <a:t>пасажирських</a:t>
            </a:r>
            <a:r>
              <a:rPr lang="ru-RU" sz="2400" dirty="0"/>
              <a:t> </a:t>
            </a:r>
            <a:r>
              <a:rPr lang="ru-RU" sz="2400" dirty="0" err="1"/>
              <a:t>перевезень</a:t>
            </a:r>
            <a:r>
              <a:rPr lang="ru-RU" sz="2400" dirty="0"/>
              <a:t> за </a:t>
            </a:r>
            <a:r>
              <a:rPr lang="ru-RU" sz="2400" dirty="0" err="1"/>
              <a:t>межі</a:t>
            </a:r>
            <a:r>
              <a:rPr lang="ru-RU" sz="2400" dirty="0"/>
              <a:t> </a:t>
            </a:r>
            <a:r>
              <a:rPr lang="ru-RU" sz="2400" dirty="0" err="1"/>
              <a:t>громади</a:t>
            </a:r>
            <a:r>
              <a:rPr lang="ru-RU" sz="2400" dirty="0"/>
              <a:t>; 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забезпечення</a:t>
            </a:r>
            <a:r>
              <a:rPr lang="ru-RU" sz="2400" dirty="0"/>
              <a:t> </a:t>
            </a:r>
            <a:r>
              <a:rPr lang="ru-RU" sz="2400" dirty="0" err="1"/>
              <a:t>пожежної</a:t>
            </a:r>
            <a:r>
              <a:rPr lang="ru-RU" sz="2400" dirty="0"/>
              <a:t> </a:t>
            </a:r>
            <a:r>
              <a:rPr lang="ru-RU" sz="2400" dirty="0" err="1"/>
              <a:t>безпеки</a:t>
            </a:r>
            <a:r>
              <a:rPr lang="ru-RU" sz="2400" dirty="0"/>
              <a:t>; 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надання</a:t>
            </a:r>
            <a:r>
              <a:rPr lang="ru-RU" sz="2400" dirty="0"/>
              <a:t> </a:t>
            </a:r>
            <a:r>
              <a:rPr lang="ru-RU" sz="2400" dirty="0" err="1"/>
              <a:t>дошкільної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; 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організація</a:t>
            </a:r>
            <a:r>
              <a:rPr lang="ru-RU" sz="2400" dirty="0"/>
              <a:t> </a:t>
            </a:r>
            <a:r>
              <a:rPr lang="ru-RU" sz="2400" dirty="0" err="1"/>
              <a:t>дозвілля</a:t>
            </a:r>
            <a:r>
              <a:rPr lang="ru-RU" sz="2400" dirty="0"/>
              <a:t> та </a:t>
            </a:r>
            <a:r>
              <a:rPr lang="ru-RU" sz="2400" dirty="0" err="1"/>
              <a:t>відпочинку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. </a:t>
            </a:r>
            <a:endParaRPr lang="uk-UA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9338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905A766-8562-45A7-8C08-7495F6866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81" y="454024"/>
            <a:ext cx="10515600" cy="506427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800" b="1" dirty="0">
                <a:latin typeface="+mn-lt"/>
              </a:rPr>
              <a:t>Способи державної підтримки співробітництва громад: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800" dirty="0" err="1"/>
              <a:t>надання</a:t>
            </a:r>
            <a:r>
              <a:rPr lang="ru-RU" sz="2800" dirty="0"/>
              <a:t> </a:t>
            </a:r>
            <a:r>
              <a:rPr lang="ru-RU" sz="2800" dirty="0" err="1"/>
              <a:t>субвенцій</a:t>
            </a:r>
            <a:r>
              <a:rPr lang="ru-RU" sz="2800" dirty="0"/>
              <a:t> </a:t>
            </a:r>
            <a:r>
              <a:rPr lang="ru-RU" sz="2800" dirty="0" err="1"/>
              <a:t>місцевим</a:t>
            </a:r>
            <a:r>
              <a:rPr lang="ru-RU" sz="2800" dirty="0"/>
              <a:t> бюджетам </a:t>
            </a:r>
            <a:r>
              <a:rPr lang="ru-RU" sz="2800" dirty="0" err="1"/>
              <a:t>суб’єктів</a:t>
            </a:r>
            <a:r>
              <a:rPr lang="ru-RU" sz="2800" dirty="0"/>
              <a:t> </a:t>
            </a:r>
            <a:r>
              <a:rPr lang="ru-RU" sz="2800" dirty="0" err="1"/>
              <a:t>співробітництва</a:t>
            </a:r>
            <a:r>
              <a:rPr lang="ru-RU" sz="2800" dirty="0"/>
              <a:t> у </a:t>
            </a:r>
            <a:r>
              <a:rPr lang="ru-RU" sz="2800" dirty="0" err="1"/>
              <a:t>пріоритетних</a:t>
            </a:r>
            <a:r>
              <a:rPr lang="ru-RU" sz="2800" dirty="0"/>
              <a:t> сферах </a:t>
            </a:r>
            <a:r>
              <a:rPr lang="ru-RU" sz="2800" dirty="0" err="1"/>
              <a:t>державної</a:t>
            </a:r>
            <a:r>
              <a:rPr lang="ru-RU" sz="2800" dirty="0"/>
              <a:t> </a:t>
            </a:r>
            <a:r>
              <a:rPr lang="ru-RU" sz="2800" dirty="0" err="1"/>
              <a:t>політики</a:t>
            </a:r>
            <a:r>
              <a:rPr lang="ru-RU" sz="2800" dirty="0"/>
              <a:t>;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800" dirty="0"/>
              <a:t>передача </a:t>
            </a:r>
            <a:r>
              <a:rPr lang="ru-RU" sz="2800" dirty="0" err="1"/>
              <a:t>об’єктів</a:t>
            </a:r>
            <a:r>
              <a:rPr lang="ru-RU" sz="2800" dirty="0"/>
              <a:t> </a:t>
            </a:r>
            <a:r>
              <a:rPr lang="ru-RU" sz="2800" dirty="0" err="1"/>
              <a:t>державної</a:t>
            </a:r>
            <a:r>
              <a:rPr lang="ru-RU" sz="2800" dirty="0"/>
              <a:t> </a:t>
            </a:r>
            <a:r>
              <a:rPr lang="ru-RU" sz="2800" dirty="0" err="1"/>
              <a:t>власності</a:t>
            </a:r>
            <a:r>
              <a:rPr lang="ru-RU" sz="2800" dirty="0"/>
              <a:t> у </a:t>
            </a:r>
            <a:r>
              <a:rPr lang="ru-RU" sz="2800" dirty="0" err="1"/>
              <a:t>комунальну</a:t>
            </a:r>
            <a:r>
              <a:rPr lang="ru-RU" sz="2800" dirty="0"/>
              <a:t> </a:t>
            </a:r>
            <a:r>
              <a:rPr lang="ru-RU" sz="2800" dirty="0" err="1"/>
              <a:t>власність</a:t>
            </a:r>
            <a:r>
              <a:rPr lang="ru-RU" sz="2800" dirty="0"/>
              <a:t> </a:t>
            </a:r>
            <a:r>
              <a:rPr lang="ru-RU" sz="2800" dirty="0" err="1"/>
              <a:t>суб’єктів</a:t>
            </a:r>
            <a:r>
              <a:rPr lang="ru-RU" sz="2800" dirty="0"/>
              <a:t> </a:t>
            </a:r>
            <a:r>
              <a:rPr lang="ru-RU" sz="2800" dirty="0" err="1"/>
              <a:t>співробітництва</a:t>
            </a:r>
            <a:r>
              <a:rPr lang="ru-RU" sz="2800" dirty="0"/>
              <a:t>;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800" dirty="0"/>
              <a:t>методична, </a:t>
            </a:r>
            <a:r>
              <a:rPr lang="ru-RU" sz="2800" dirty="0" err="1"/>
              <a:t>організаційна</a:t>
            </a:r>
            <a:r>
              <a:rPr lang="ru-RU" sz="2800" dirty="0"/>
              <a:t> та </a:t>
            </a:r>
            <a:r>
              <a:rPr lang="ru-RU" sz="2800" dirty="0" err="1"/>
              <a:t>інша</a:t>
            </a:r>
            <a:r>
              <a:rPr lang="ru-RU" sz="2800" dirty="0"/>
              <a:t> </a:t>
            </a:r>
            <a:r>
              <a:rPr lang="ru-RU" sz="2800" dirty="0" err="1"/>
              <a:t>підтримка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ru-RU" sz="2800" dirty="0"/>
              <a:t> </a:t>
            </a:r>
            <a:r>
              <a:rPr lang="ru-RU" sz="2800" dirty="0" err="1"/>
              <a:t>суб’єктів</a:t>
            </a:r>
            <a:r>
              <a:rPr lang="ru-RU" sz="2800" dirty="0"/>
              <a:t> </a:t>
            </a:r>
            <a:r>
              <a:rPr lang="ru-RU" sz="2800" dirty="0" err="1"/>
              <a:t>співробітництва</a:t>
            </a:r>
            <a:r>
              <a:rPr lang="ru-RU" sz="2800" dirty="0"/>
              <a:t>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uk-UA" sz="2800" b="1" dirty="0">
              <a:latin typeface="+mn-lt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800" b="1" dirty="0">
                <a:latin typeface="+mn-lt"/>
              </a:rPr>
              <a:t>Умови надання підтримки: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800" dirty="0" err="1"/>
              <a:t>посилюється</a:t>
            </a:r>
            <a:r>
              <a:rPr lang="ru-RU" sz="2800" dirty="0"/>
              <a:t> </a:t>
            </a:r>
            <a:r>
              <a:rPr lang="ru-RU" sz="2800" dirty="0" err="1"/>
              <a:t>спроможність</a:t>
            </a:r>
            <a:r>
              <a:rPr lang="ru-RU" sz="2800" dirty="0"/>
              <a:t> </a:t>
            </a:r>
            <a:r>
              <a:rPr lang="ru-RU" sz="2800" dirty="0" err="1"/>
              <a:t>суб’єктів</a:t>
            </a:r>
            <a:r>
              <a:rPr lang="ru-RU" sz="2800" dirty="0"/>
              <a:t> </a:t>
            </a:r>
            <a:r>
              <a:rPr lang="ru-RU" sz="2800" dirty="0" err="1"/>
              <a:t>співробітництва</a:t>
            </a:r>
            <a:r>
              <a:rPr lang="ru-RU" sz="2800" dirty="0"/>
              <a:t> до </a:t>
            </a:r>
            <a:r>
              <a:rPr lang="ru-RU" sz="2800" dirty="0" err="1"/>
              <a:t>забезпечення</a:t>
            </a:r>
            <a:r>
              <a:rPr lang="ru-RU" sz="2800" dirty="0"/>
              <a:t> </a:t>
            </a:r>
            <a:r>
              <a:rPr lang="ru-RU" sz="2800" dirty="0" err="1"/>
              <a:t>реалізації</a:t>
            </a:r>
            <a:r>
              <a:rPr lang="ru-RU" sz="2800" dirty="0"/>
              <a:t> </a:t>
            </a:r>
            <a:r>
              <a:rPr lang="ru-RU" sz="2800" dirty="0" err="1"/>
              <a:t>визначених</a:t>
            </a:r>
            <a:r>
              <a:rPr lang="ru-RU" sz="2800" dirty="0"/>
              <a:t> законом </a:t>
            </a:r>
            <a:r>
              <a:rPr lang="ru-RU" sz="2800" dirty="0" err="1"/>
              <a:t>повноважень</a:t>
            </a:r>
            <a:r>
              <a:rPr lang="ru-RU" sz="2800" dirty="0"/>
              <a:t>;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800" dirty="0"/>
              <a:t>до </a:t>
            </a:r>
            <a:r>
              <a:rPr lang="ru-RU" sz="2800" dirty="0" err="1"/>
              <a:t>співробітництва</a:t>
            </a:r>
            <a:r>
              <a:rPr lang="ru-RU" sz="2800" dirty="0"/>
              <a:t> </a:t>
            </a:r>
            <a:r>
              <a:rPr lang="ru-RU" sz="2800" dirty="0" err="1"/>
              <a:t>залучені</a:t>
            </a:r>
            <a:r>
              <a:rPr lang="ru-RU" sz="2800" dirty="0"/>
              <a:t> </a:t>
            </a:r>
            <a:r>
              <a:rPr lang="ru-RU" sz="2800" dirty="0" err="1"/>
              <a:t>додаткові</a:t>
            </a:r>
            <a:r>
              <a:rPr lang="ru-RU" sz="2800" dirty="0"/>
              <a:t> </a:t>
            </a:r>
            <a:r>
              <a:rPr lang="ru-RU" sz="2800" dirty="0" err="1"/>
              <a:t>ресурси</a:t>
            </a:r>
            <a:r>
              <a:rPr lang="ru-RU" sz="2800" dirty="0"/>
              <a:t>, у тому </a:t>
            </a:r>
            <a:r>
              <a:rPr lang="ru-RU" sz="2800" dirty="0" err="1"/>
              <a:t>числі</a:t>
            </a:r>
            <a:r>
              <a:rPr lang="ru-RU" sz="2800" dirty="0"/>
              <a:t> </a:t>
            </a:r>
            <a:r>
              <a:rPr lang="ru-RU" sz="2800" dirty="0" err="1"/>
              <a:t>фінансові</a:t>
            </a:r>
            <a:r>
              <a:rPr lang="ru-RU" sz="2800" dirty="0"/>
              <a:t>;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800" dirty="0" err="1"/>
              <a:t>співробітництво</a:t>
            </a:r>
            <a:r>
              <a:rPr lang="ru-RU" sz="2800" dirty="0"/>
              <a:t> </a:t>
            </a:r>
            <a:r>
              <a:rPr lang="ru-RU" sz="2800" dirty="0" err="1"/>
              <a:t>здійснюється</a:t>
            </a:r>
            <a:r>
              <a:rPr lang="ru-RU" sz="2800" dirty="0"/>
              <a:t> </a:t>
            </a:r>
            <a:r>
              <a:rPr lang="ru-RU" sz="2800" dirty="0" err="1"/>
              <a:t>більш</a:t>
            </a:r>
            <a:r>
              <a:rPr lang="ru-RU" sz="2800" dirty="0"/>
              <a:t> як </a:t>
            </a:r>
            <a:r>
              <a:rPr lang="ru-RU" sz="2800" dirty="0" err="1"/>
              <a:t>трьома</a:t>
            </a:r>
            <a:r>
              <a:rPr lang="ru-RU" sz="2800" dirty="0"/>
              <a:t> </a:t>
            </a:r>
            <a:r>
              <a:rPr lang="ru-RU" sz="2800" dirty="0" err="1"/>
              <a:t>суб’єктами</a:t>
            </a:r>
            <a:r>
              <a:rPr lang="ru-RU" sz="2800" dirty="0"/>
              <a:t> </a:t>
            </a:r>
            <a:r>
              <a:rPr lang="ru-RU" sz="2800" dirty="0" err="1"/>
              <a:t>співробітництва</a:t>
            </a:r>
            <a:r>
              <a:rPr lang="ru-RU" sz="2800" dirty="0"/>
              <a:t>;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800" dirty="0" err="1"/>
              <a:t>забезпечується</a:t>
            </a:r>
            <a:r>
              <a:rPr lang="ru-RU" sz="2800" dirty="0"/>
              <a:t> широка участь </a:t>
            </a:r>
            <a:r>
              <a:rPr lang="ru-RU" sz="2800" dirty="0" err="1"/>
              <a:t>громадськості</a:t>
            </a:r>
            <a:r>
              <a:rPr lang="ru-RU" sz="2800" dirty="0"/>
              <a:t> у </a:t>
            </a:r>
            <a:r>
              <a:rPr lang="ru-RU" sz="2800" dirty="0" err="1"/>
              <a:t>здійсненні</a:t>
            </a:r>
            <a:r>
              <a:rPr lang="ru-RU" sz="2800" dirty="0"/>
              <a:t> </a:t>
            </a:r>
            <a:r>
              <a:rPr lang="ru-RU" sz="2800" dirty="0" err="1"/>
              <a:t>співробітництва</a:t>
            </a:r>
            <a:r>
              <a:rPr lang="ru-RU" sz="2800" dirty="0"/>
              <a:t>.</a:t>
            </a:r>
            <a:endParaRPr lang="uk-UA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3594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21FD965-D3B2-430C-9892-0E30E52FF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" y="142240"/>
            <a:ext cx="12120880" cy="67157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/>
              <a:t>Етапи організації співробітництва громад:</a:t>
            </a:r>
          </a:p>
          <a:p>
            <a:r>
              <a:rPr lang="ru-RU" dirty="0" err="1"/>
              <a:t>ініціювання</a:t>
            </a:r>
            <a:r>
              <a:rPr lang="ru-RU" dirty="0"/>
              <a:t> </a:t>
            </a:r>
            <a:r>
              <a:rPr lang="ru-RU" dirty="0" err="1"/>
              <a:t>співробітництва</a:t>
            </a:r>
            <a:r>
              <a:rPr lang="ru-RU" dirty="0"/>
              <a:t>; </a:t>
            </a:r>
          </a:p>
          <a:p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ненадання</a:t>
            </a:r>
            <a:r>
              <a:rPr lang="ru-RU" dirty="0"/>
              <a:t> </a:t>
            </a:r>
            <a:r>
              <a:rPr lang="ru-RU" dirty="0" err="1"/>
              <a:t>згоди</a:t>
            </a:r>
            <a:r>
              <a:rPr lang="ru-RU" dirty="0"/>
              <a:t> на </a:t>
            </a:r>
            <a:r>
              <a:rPr lang="ru-RU" dirty="0" err="1"/>
              <a:t>організацію</a:t>
            </a:r>
            <a:r>
              <a:rPr lang="ru-RU" dirty="0"/>
              <a:t> </a:t>
            </a:r>
            <a:r>
              <a:rPr lang="ru-RU" dirty="0" err="1"/>
              <a:t>співробітництва</a:t>
            </a:r>
            <a:r>
              <a:rPr lang="ru-RU" dirty="0"/>
              <a:t>; </a:t>
            </a:r>
          </a:p>
          <a:p>
            <a:r>
              <a:rPr lang="ru-RU" dirty="0" err="1"/>
              <a:t>розгляд</a:t>
            </a:r>
            <a:r>
              <a:rPr lang="ru-RU" dirty="0"/>
              <a:t> </a:t>
            </a:r>
            <a:r>
              <a:rPr lang="ru-RU" dirty="0" err="1"/>
              <a:t>отриманої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ініціатора</a:t>
            </a:r>
            <a:r>
              <a:rPr lang="ru-RU" dirty="0"/>
              <a:t> </a:t>
            </a:r>
            <a:r>
              <a:rPr lang="ru-RU" dirty="0" err="1"/>
              <a:t>співробітництва</a:t>
            </a:r>
            <a:r>
              <a:rPr lang="ru-RU" dirty="0"/>
              <a:t> про початок </a:t>
            </a:r>
            <a:r>
              <a:rPr lang="ru-RU" dirty="0" err="1"/>
              <a:t>переговорів</a:t>
            </a:r>
            <a:r>
              <a:rPr lang="ru-RU" dirty="0"/>
              <a:t>; </a:t>
            </a:r>
          </a:p>
          <a:p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комісії</a:t>
            </a:r>
            <a:r>
              <a:rPr lang="ru-RU" dirty="0"/>
              <a:t> та </a:t>
            </a:r>
            <a:r>
              <a:rPr lang="ru-RU" dirty="0" err="1"/>
              <a:t>підготовка</a:t>
            </a:r>
            <a:r>
              <a:rPr lang="ru-RU" dirty="0"/>
              <a:t> проекту договору про </a:t>
            </a:r>
            <a:r>
              <a:rPr lang="ru-RU" dirty="0" err="1"/>
              <a:t>співробітництво</a:t>
            </a:r>
            <a:r>
              <a:rPr lang="ru-RU" dirty="0"/>
              <a:t>; </a:t>
            </a:r>
          </a:p>
          <a:p>
            <a:r>
              <a:rPr lang="ru-RU" dirty="0" err="1"/>
              <a:t>громадське</a:t>
            </a:r>
            <a:r>
              <a:rPr lang="ru-RU" dirty="0"/>
              <a:t> </a:t>
            </a:r>
            <a:r>
              <a:rPr lang="ru-RU" dirty="0" err="1"/>
              <a:t>обговорення</a:t>
            </a:r>
            <a:r>
              <a:rPr lang="ru-RU" dirty="0"/>
              <a:t> проекту договору про </a:t>
            </a:r>
            <a:r>
              <a:rPr lang="ru-RU" dirty="0" err="1"/>
              <a:t>співробітництво</a:t>
            </a:r>
            <a:r>
              <a:rPr lang="ru-RU" dirty="0"/>
              <a:t>; </a:t>
            </a:r>
          </a:p>
          <a:p>
            <a:r>
              <a:rPr lang="ru-RU" dirty="0" err="1"/>
              <a:t>схвалення</a:t>
            </a:r>
            <a:r>
              <a:rPr lang="ru-RU" dirty="0"/>
              <a:t> проекту договору про </a:t>
            </a:r>
            <a:r>
              <a:rPr lang="ru-RU" dirty="0" err="1"/>
              <a:t>співробітництво</a:t>
            </a:r>
            <a:r>
              <a:rPr lang="ru-RU" dirty="0"/>
              <a:t>; </a:t>
            </a:r>
          </a:p>
          <a:p>
            <a:r>
              <a:rPr lang="ru-RU" dirty="0" err="1"/>
              <a:t>укладення</a:t>
            </a:r>
            <a:r>
              <a:rPr lang="ru-RU" dirty="0"/>
              <a:t> договору про </a:t>
            </a:r>
            <a:r>
              <a:rPr lang="ru-RU" dirty="0" err="1"/>
              <a:t>співробітництво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b="1" dirty="0" err="1"/>
              <a:t>Фінансові</a:t>
            </a:r>
            <a:r>
              <a:rPr lang="ru-RU" b="1" dirty="0"/>
              <a:t> </a:t>
            </a:r>
            <a:r>
              <a:rPr lang="ru-RU" b="1" dirty="0" err="1"/>
              <a:t>джерела</a:t>
            </a:r>
            <a:r>
              <a:rPr lang="ru-RU" b="1" dirty="0"/>
              <a:t> </a:t>
            </a:r>
            <a:r>
              <a:rPr lang="ru-RU" b="1" dirty="0" err="1"/>
              <a:t>співробітництва</a:t>
            </a:r>
            <a:r>
              <a:rPr lang="ru-RU" b="1" dirty="0"/>
              <a:t>:</a:t>
            </a:r>
          </a:p>
          <a:p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співробітництва</a:t>
            </a:r>
            <a:r>
              <a:rPr lang="ru-RU" dirty="0"/>
              <a:t>; </a:t>
            </a:r>
          </a:p>
          <a:p>
            <a:r>
              <a:rPr lang="ru-RU" dirty="0" err="1"/>
              <a:t>самооподаткування</a:t>
            </a:r>
            <a:r>
              <a:rPr lang="ru-RU" dirty="0"/>
              <a:t>; </a:t>
            </a:r>
          </a:p>
          <a:p>
            <a:r>
              <a:rPr lang="ru-RU" dirty="0" err="1"/>
              <a:t>державний</a:t>
            </a:r>
            <a:r>
              <a:rPr lang="ru-RU" dirty="0"/>
              <a:t> бюджет;</a:t>
            </a:r>
          </a:p>
          <a:p>
            <a:r>
              <a:rPr lang="ru-RU" dirty="0" err="1"/>
              <a:t>міжнародна</a:t>
            </a:r>
            <a:r>
              <a:rPr lang="ru-RU" dirty="0"/>
              <a:t> </a:t>
            </a:r>
            <a:r>
              <a:rPr lang="ru-RU" dirty="0" err="1"/>
              <a:t>технічна</a:t>
            </a:r>
            <a:r>
              <a:rPr lang="ru-RU" dirty="0"/>
              <a:t> та </a:t>
            </a:r>
            <a:r>
              <a:rPr lang="ru-RU" dirty="0" err="1"/>
              <a:t>фінансова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;</a:t>
            </a:r>
          </a:p>
          <a:p>
            <a:r>
              <a:rPr lang="ru-RU" dirty="0" err="1"/>
              <a:t>кредитні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11734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4A1A0-3FD4-46B8-A36D-12DDD821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6" y="73060"/>
            <a:ext cx="12004158" cy="185280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u="none" strike="noStrike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https://www.kmu.gov.ua/news/minregion-gromadi-uklali-blizko-800-dogovoriv-pro-mizhmunicipalne-spivrobitnictvo</a:t>
            </a:r>
            <a:br>
              <a:rPr lang="ru-RU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Мінрегіон</a:t>
            </a:r>
            <a:r>
              <a:rPr lang="ru-RU" sz="27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7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27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уклали</a:t>
            </a:r>
            <a:r>
              <a:rPr lang="ru-RU" sz="27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7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800 </a:t>
            </a:r>
            <a:r>
              <a:rPr lang="ru-RU" sz="27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sz="27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7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міжмуніципальне</a:t>
            </a:r>
            <a:r>
              <a:rPr lang="ru-RU" sz="27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співробітництво</a:t>
            </a:r>
            <a:br>
              <a:rPr lang="ru-RU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spc="55" dirty="0" err="1">
                <a:solidFill>
                  <a:srgbClr val="A7A9A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опубліковано</a:t>
            </a:r>
            <a:r>
              <a:rPr lang="ru-RU" sz="2000" b="1" spc="55" dirty="0">
                <a:solidFill>
                  <a:srgbClr val="A7A9A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ru-RU" sz="2000" b="1" spc="55" dirty="0" err="1">
                <a:solidFill>
                  <a:srgbClr val="A7A9A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2000" b="1" spc="55" dirty="0">
                <a:solidFill>
                  <a:srgbClr val="A7A9A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2022 року о 14:48</a:t>
            </a:r>
            <a:endParaRPr lang="ru-RU" sz="20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3CDB84-D33E-41B1-923D-052398972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26" y="1775637"/>
            <a:ext cx="12004157" cy="5009303"/>
          </a:xfrm>
        </p:spPr>
        <p:txBody>
          <a:bodyPr>
            <a:normAutofit/>
          </a:bodyPr>
          <a:lstStyle/>
          <a:p>
            <a:pPr algn="just" fontAlgn="base">
              <a:lnSpc>
                <a:spcPct val="80000"/>
              </a:lnSpc>
              <a:spcBef>
                <a:spcPts val="0"/>
              </a:spcBef>
            </a:pP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останній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квартал 2021 р.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58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територіальних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громад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уклали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договори про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міжмуніципальне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співробітництво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тергромади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уклали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800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Йдеться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напрямах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медицини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спорту. Про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повідомив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заступник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Міністра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громад та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Вʼячеслав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Негода.</a:t>
            </a:r>
            <a:endParaRPr lang="ru-RU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80000"/>
              </a:lnSpc>
              <a:spcBef>
                <a:spcPts val="0"/>
              </a:spcBef>
            </a:pP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«З дня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територіальними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громадами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виборів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2020 року 296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укрупнених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територіальних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громад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уклали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153 договори про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співробітництво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у четвертому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кварталі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2021 року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збільшилася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порівнянні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минулим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кварталом на 35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Міжмуніципальне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співробітництво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громадам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єднатися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ефективно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вирішувати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спільні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обʼєднуючи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фінанси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органам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легше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утримувати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комунальні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користуються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», —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зазначив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заступник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Міністра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80000"/>
              </a:lnSpc>
              <a:spcBef>
                <a:spcPts val="0"/>
              </a:spcBef>
            </a:pP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Мелітопольська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Новенська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Запорізької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обл.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разом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благоустрій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облаштовувати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селища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Садове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Ніжинська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тергромада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Козелецькою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Батуринською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Парафіївською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громадами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планують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туристичний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кластер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назвою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Місцями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козацької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Лідерами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скористалися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інструментами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міжмуніципального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співробітництва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Дніпропетровська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Запорізька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Харківська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(за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кількістю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98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37A74A-5B40-40FC-880F-46D9F351E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8917"/>
            <a:ext cx="10515600" cy="546804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3000" b="1" i="0" dirty="0">
                <a:solidFill>
                  <a:srgbClr val="333333"/>
                </a:solidFill>
                <a:effectLst/>
              </a:rPr>
              <a:t>Закон України «</a:t>
            </a:r>
            <a:r>
              <a:rPr lang="ru-RU" sz="3000" b="1" i="0" dirty="0">
                <a:solidFill>
                  <a:srgbClr val="333333"/>
                </a:solidFill>
                <a:effectLst/>
              </a:rPr>
              <a:t>Про </a:t>
            </a:r>
            <a:r>
              <a:rPr lang="ru-RU" sz="3000" b="1" i="0" dirty="0" err="1">
                <a:solidFill>
                  <a:srgbClr val="333333"/>
                </a:solidFill>
                <a:effectLst/>
              </a:rPr>
              <a:t>внесення</a:t>
            </a:r>
            <a:r>
              <a:rPr lang="ru-RU" sz="3000" b="1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3000" b="1" i="0" dirty="0" err="1">
                <a:solidFill>
                  <a:srgbClr val="333333"/>
                </a:solidFill>
                <a:effectLst/>
              </a:rPr>
              <a:t>змін</a:t>
            </a:r>
            <a:r>
              <a:rPr lang="ru-RU" sz="3000" b="1" i="0" dirty="0">
                <a:solidFill>
                  <a:srgbClr val="333333"/>
                </a:solidFill>
                <a:effectLst/>
              </a:rPr>
              <a:t> до Закону </a:t>
            </a:r>
            <a:r>
              <a:rPr lang="ru-RU" sz="3000" b="1" i="0" dirty="0" err="1">
                <a:solidFill>
                  <a:srgbClr val="333333"/>
                </a:solidFill>
                <a:effectLst/>
              </a:rPr>
              <a:t>України</a:t>
            </a:r>
            <a:r>
              <a:rPr lang="ru-RU" sz="3000" b="1" i="0" dirty="0">
                <a:solidFill>
                  <a:srgbClr val="333333"/>
                </a:solidFill>
                <a:effectLst/>
              </a:rPr>
              <a:t> "Про </a:t>
            </a:r>
            <a:r>
              <a:rPr lang="ru-RU" sz="3000" b="1" i="0" dirty="0" err="1">
                <a:solidFill>
                  <a:srgbClr val="333333"/>
                </a:solidFill>
                <a:effectLst/>
              </a:rPr>
              <a:t>співробітництво</a:t>
            </a:r>
            <a:r>
              <a:rPr lang="ru-RU" sz="3000" b="1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3000" b="1" i="0" dirty="0" err="1">
                <a:solidFill>
                  <a:srgbClr val="333333"/>
                </a:solidFill>
                <a:effectLst/>
              </a:rPr>
              <a:t>територіальних</a:t>
            </a:r>
            <a:r>
              <a:rPr lang="ru-RU" sz="3000" b="1" i="0" dirty="0">
                <a:solidFill>
                  <a:srgbClr val="333333"/>
                </a:solidFill>
                <a:effectLst/>
              </a:rPr>
              <a:t> громад" </a:t>
            </a:r>
            <a:r>
              <a:rPr lang="ru-RU" sz="3000" b="1" i="0" dirty="0" err="1">
                <a:solidFill>
                  <a:srgbClr val="333333"/>
                </a:solidFill>
                <a:effectLst/>
              </a:rPr>
              <a:t>щодо</a:t>
            </a:r>
            <a:r>
              <a:rPr lang="ru-RU" sz="3000" b="1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3000" b="1" i="0" dirty="0" err="1">
                <a:solidFill>
                  <a:srgbClr val="333333"/>
                </a:solidFill>
                <a:effectLst/>
              </a:rPr>
              <a:t>упорядкування</a:t>
            </a:r>
            <a:r>
              <a:rPr lang="ru-RU" sz="3000" b="1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3000" b="1" i="0" dirty="0" err="1">
                <a:solidFill>
                  <a:srgbClr val="333333"/>
                </a:solidFill>
                <a:effectLst/>
              </a:rPr>
              <a:t>окремих</a:t>
            </a:r>
            <a:r>
              <a:rPr lang="ru-RU" sz="3000" b="1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3000" b="1" i="0" dirty="0" err="1">
                <a:solidFill>
                  <a:srgbClr val="333333"/>
                </a:solidFill>
                <a:effectLst/>
              </a:rPr>
              <a:t>питань</a:t>
            </a:r>
            <a:r>
              <a:rPr lang="ru-RU" sz="3000" b="1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3000" b="1" i="0" dirty="0" err="1">
                <a:solidFill>
                  <a:srgbClr val="333333"/>
                </a:solidFill>
                <a:effectLst/>
              </a:rPr>
              <a:t>співробітництва</a:t>
            </a:r>
            <a:r>
              <a:rPr lang="ru-RU" sz="3000" b="1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3000" b="1" i="0" dirty="0" err="1">
                <a:solidFill>
                  <a:srgbClr val="333333"/>
                </a:solidFill>
                <a:effectLst/>
              </a:rPr>
              <a:t>територіальних</a:t>
            </a:r>
            <a:r>
              <a:rPr lang="ru-RU" sz="3000" b="1" i="0" dirty="0">
                <a:solidFill>
                  <a:srgbClr val="333333"/>
                </a:solidFill>
                <a:effectLst/>
              </a:rPr>
              <a:t> громад» </a:t>
            </a:r>
            <a:r>
              <a:rPr lang="ru-RU" sz="3000" b="1" i="0" dirty="0" err="1">
                <a:solidFill>
                  <a:srgbClr val="333333"/>
                </a:solidFill>
                <a:effectLst/>
              </a:rPr>
              <a:t>від</a:t>
            </a:r>
            <a:r>
              <a:rPr lang="ru-RU" sz="3000" b="1" i="0" dirty="0">
                <a:solidFill>
                  <a:srgbClr val="333333"/>
                </a:solidFill>
                <a:effectLst/>
              </a:rPr>
              <a:t> 12 </a:t>
            </a:r>
            <a:r>
              <a:rPr lang="ru-RU" sz="3000" b="1" i="0" dirty="0" err="1">
                <a:solidFill>
                  <a:srgbClr val="333333"/>
                </a:solidFill>
                <a:effectLst/>
              </a:rPr>
              <a:t>січня</a:t>
            </a:r>
            <a:r>
              <a:rPr lang="ru-RU" sz="3000" b="1" i="0" dirty="0">
                <a:solidFill>
                  <a:srgbClr val="333333"/>
                </a:solidFill>
                <a:effectLst/>
              </a:rPr>
              <a:t> 2023 р. №2867-ІХ</a:t>
            </a:r>
          </a:p>
          <a:p>
            <a:pPr marL="0" indent="0" algn="ctr">
              <a:buNone/>
            </a:pPr>
            <a:endParaRPr lang="ru-RU" sz="3000" b="1" i="0" dirty="0">
              <a:solidFill>
                <a:srgbClr val="333333"/>
              </a:solidFill>
              <a:effectLst/>
            </a:endParaRPr>
          </a:p>
          <a:p>
            <a:pPr algn="just">
              <a:lnSpc>
                <a:spcPct val="120000"/>
              </a:lnSpc>
            </a:pPr>
            <a:r>
              <a:rPr lang="ru-RU" dirty="0" err="1">
                <a:solidFill>
                  <a:srgbClr val="333333"/>
                </a:solidFill>
              </a:rPr>
              <a:t>впровадження</a:t>
            </a:r>
            <a:r>
              <a:rPr lang="ru-RU" dirty="0">
                <a:solidFill>
                  <a:srgbClr val="333333"/>
                </a:solidFill>
              </a:rPr>
              <a:t> </a:t>
            </a:r>
            <a:r>
              <a:rPr lang="ru-RU" dirty="0" err="1">
                <a:solidFill>
                  <a:srgbClr val="333333"/>
                </a:solidFill>
              </a:rPr>
              <a:t>поняття</a:t>
            </a:r>
            <a:r>
              <a:rPr lang="ru-RU" dirty="0">
                <a:solidFill>
                  <a:srgbClr val="333333"/>
                </a:solidFill>
              </a:rPr>
              <a:t> </a:t>
            </a:r>
            <a:r>
              <a:rPr lang="ru-RU" b="1" dirty="0" err="1">
                <a:solidFill>
                  <a:srgbClr val="333333"/>
                </a:solidFill>
              </a:rPr>
              <a:t>додаткового</a:t>
            </a:r>
            <a:r>
              <a:rPr lang="ru-RU" b="1" dirty="0">
                <a:solidFill>
                  <a:srgbClr val="333333"/>
                </a:solidFill>
              </a:rPr>
              <a:t> договору </a:t>
            </a:r>
            <a:r>
              <a:rPr lang="ru-RU" b="1" i="0" dirty="0">
                <a:solidFill>
                  <a:srgbClr val="333333"/>
                </a:solidFill>
                <a:effectLst/>
              </a:rPr>
              <a:t>про </a:t>
            </a:r>
            <a:r>
              <a:rPr lang="ru-RU" b="1" i="0" dirty="0" err="1">
                <a:solidFill>
                  <a:srgbClr val="333333"/>
                </a:solidFill>
                <a:effectLst/>
              </a:rPr>
              <a:t>приєднання</a:t>
            </a:r>
            <a:r>
              <a:rPr lang="ru-RU" b="1" i="0" dirty="0">
                <a:solidFill>
                  <a:srgbClr val="333333"/>
                </a:solidFill>
                <a:effectLst/>
              </a:rPr>
              <a:t> до </a:t>
            </a:r>
            <a:r>
              <a:rPr lang="ru-RU" b="1" i="0" dirty="0" err="1">
                <a:solidFill>
                  <a:srgbClr val="333333"/>
                </a:solidFill>
                <a:effectLst/>
              </a:rPr>
              <a:t>співробітництва</a:t>
            </a:r>
            <a:r>
              <a:rPr lang="ru-RU" b="1" i="0" dirty="0">
                <a:solidFill>
                  <a:srgbClr val="333333"/>
                </a:solidFill>
                <a:effectLst/>
              </a:rPr>
              <a:t> </a:t>
            </a:r>
            <a:r>
              <a:rPr lang="ru-RU" i="0" dirty="0">
                <a:solidFill>
                  <a:srgbClr val="333333"/>
                </a:solidFill>
                <a:effectLst/>
              </a:rPr>
              <a:t>-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погоджений</a:t>
            </a:r>
            <a:r>
              <a:rPr lang="ru-RU" i="0" dirty="0">
                <a:solidFill>
                  <a:srgbClr val="333333"/>
                </a:solidFill>
                <a:effectLst/>
              </a:rPr>
              <a:t>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усіма</a:t>
            </a:r>
            <a:r>
              <a:rPr lang="ru-RU" i="0" dirty="0">
                <a:solidFill>
                  <a:srgbClr val="333333"/>
                </a:solidFill>
                <a:effectLst/>
              </a:rPr>
              <a:t>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учасниками</a:t>
            </a:r>
            <a:r>
              <a:rPr lang="ru-RU" i="0" dirty="0">
                <a:solidFill>
                  <a:srgbClr val="333333"/>
                </a:solidFill>
                <a:effectLst/>
              </a:rPr>
              <a:t>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співробітництва</a:t>
            </a:r>
            <a:r>
              <a:rPr lang="ru-RU" i="0" dirty="0">
                <a:solidFill>
                  <a:srgbClr val="333333"/>
                </a:solidFill>
                <a:effectLst/>
              </a:rPr>
              <a:t>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правочин</a:t>
            </a:r>
            <a:r>
              <a:rPr lang="ru-RU" i="0" dirty="0">
                <a:solidFill>
                  <a:srgbClr val="333333"/>
                </a:solidFill>
                <a:effectLst/>
              </a:rPr>
              <a:t>,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яким</a:t>
            </a:r>
            <a:r>
              <a:rPr lang="ru-RU" i="0" dirty="0">
                <a:solidFill>
                  <a:srgbClr val="333333"/>
                </a:solidFill>
                <a:effectLst/>
              </a:rPr>
              <a:t>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вносяться</a:t>
            </a:r>
            <a:r>
              <a:rPr lang="ru-RU" i="0" dirty="0">
                <a:solidFill>
                  <a:srgbClr val="333333"/>
                </a:solidFill>
                <a:effectLst/>
              </a:rPr>
              <a:t>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зміни</a:t>
            </a:r>
            <a:r>
              <a:rPr lang="ru-RU" i="0" dirty="0">
                <a:solidFill>
                  <a:srgbClr val="333333"/>
                </a:solidFill>
                <a:effectLst/>
              </a:rPr>
              <a:t> до чинного договору про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співробітництво</a:t>
            </a:r>
            <a:r>
              <a:rPr lang="ru-RU" i="0" dirty="0">
                <a:solidFill>
                  <a:srgbClr val="333333"/>
                </a:solidFill>
                <a:effectLst/>
              </a:rPr>
              <a:t>,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відповідно</a:t>
            </a:r>
            <a:r>
              <a:rPr lang="ru-RU" i="0" dirty="0">
                <a:solidFill>
                  <a:srgbClr val="333333"/>
                </a:solidFill>
                <a:effectLst/>
              </a:rPr>
              <a:t> до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яких</a:t>
            </a:r>
            <a:r>
              <a:rPr lang="ru-RU" i="0" dirty="0">
                <a:solidFill>
                  <a:srgbClr val="333333"/>
                </a:solidFill>
                <a:effectLst/>
              </a:rPr>
              <a:t> одна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чи</a:t>
            </a:r>
            <a:r>
              <a:rPr lang="ru-RU" i="0" dirty="0">
                <a:solidFill>
                  <a:srgbClr val="333333"/>
                </a:solidFill>
                <a:effectLst/>
              </a:rPr>
              <a:t>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декілька</a:t>
            </a:r>
            <a:r>
              <a:rPr lang="ru-RU" i="0" dirty="0">
                <a:solidFill>
                  <a:srgbClr val="333333"/>
                </a:solidFill>
                <a:effectLst/>
              </a:rPr>
              <a:t>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заінтересованих</a:t>
            </a:r>
            <a:r>
              <a:rPr lang="ru-RU" i="0" dirty="0">
                <a:solidFill>
                  <a:srgbClr val="333333"/>
                </a:solidFill>
                <a:effectLst/>
              </a:rPr>
              <a:t>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територіальних</a:t>
            </a:r>
            <a:r>
              <a:rPr lang="ru-RU" i="0" dirty="0">
                <a:solidFill>
                  <a:srgbClr val="333333"/>
                </a:solidFill>
                <a:effectLst/>
              </a:rPr>
              <a:t> громад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приєднується</a:t>
            </a:r>
            <a:r>
              <a:rPr lang="ru-RU" i="0" dirty="0">
                <a:solidFill>
                  <a:srgbClr val="333333"/>
                </a:solidFill>
                <a:effectLst/>
              </a:rPr>
              <a:t> до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раніше</a:t>
            </a:r>
            <a:r>
              <a:rPr lang="ru-RU" i="0" dirty="0">
                <a:solidFill>
                  <a:srgbClr val="333333"/>
                </a:solidFill>
                <a:effectLst/>
              </a:rPr>
              <a:t>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організованого</a:t>
            </a:r>
            <a:r>
              <a:rPr lang="ru-RU" i="0" dirty="0">
                <a:solidFill>
                  <a:srgbClr val="333333"/>
                </a:solidFill>
                <a:effectLst/>
              </a:rPr>
              <a:t>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співробітництва</a:t>
            </a:r>
            <a:r>
              <a:rPr lang="ru-RU" i="0" dirty="0">
                <a:solidFill>
                  <a:srgbClr val="333333"/>
                </a:solidFill>
                <a:effectLst/>
              </a:rPr>
              <a:t>, а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також</a:t>
            </a:r>
            <a:r>
              <a:rPr lang="ru-RU" i="0" dirty="0">
                <a:solidFill>
                  <a:srgbClr val="333333"/>
                </a:solidFill>
                <a:effectLst/>
              </a:rPr>
              <a:t>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можуть</a:t>
            </a:r>
            <a:r>
              <a:rPr lang="ru-RU" i="0" dirty="0">
                <a:solidFill>
                  <a:srgbClr val="333333"/>
                </a:solidFill>
                <a:effectLst/>
              </a:rPr>
              <a:t> бути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передбачені</a:t>
            </a:r>
            <a:r>
              <a:rPr lang="ru-RU" i="0" dirty="0">
                <a:solidFill>
                  <a:srgbClr val="333333"/>
                </a:solidFill>
                <a:effectLst/>
              </a:rPr>
              <a:t>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зміни</a:t>
            </a:r>
            <a:r>
              <a:rPr lang="ru-RU" i="0" dirty="0">
                <a:solidFill>
                  <a:srgbClr val="333333"/>
                </a:solidFill>
                <a:effectLst/>
              </a:rPr>
              <a:t>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певних</a:t>
            </a:r>
            <a:r>
              <a:rPr lang="ru-RU" i="0" dirty="0">
                <a:solidFill>
                  <a:srgbClr val="333333"/>
                </a:solidFill>
                <a:effectLst/>
              </a:rPr>
              <a:t> умов такого договору в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частині</a:t>
            </a:r>
            <a:r>
              <a:rPr lang="ru-RU" i="0" dirty="0">
                <a:solidFill>
                  <a:srgbClr val="333333"/>
                </a:solidFill>
                <a:effectLst/>
              </a:rPr>
              <a:t>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розширення</a:t>
            </a:r>
            <a:r>
              <a:rPr lang="ru-RU" i="0" dirty="0">
                <a:solidFill>
                  <a:srgbClr val="333333"/>
                </a:solidFill>
                <a:effectLst/>
              </a:rPr>
              <a:t>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території</a:t>
            </a:r>
            <a:r>
              <a:rPr lang="ru-RU" i="0" dirty="0">
                <a:solidFill>
                  <a:srgbClr val="333333"/>
                </a:solidFill>
                <a:effectLst/>
              </a:rPr>
              <a:t>,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джерел</a:t>
            </a:r>
            <a:r>
              <a:rPr lang="ru-RU" i="0" dirty="0">
                <a:solidFill>
                  <a:srgbClr val="333333"/>
                </a:solidFill>
                <a:effectLst/>
              </a:rPr>
              <a:t>,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обсягів</a:t>
            </a:r>
            <a:r>
              <a:rPr lang="ru-RU" i="0" dirty="0">
                <a:solidFill>
                  <a:srgbClr val="333333"/>
                </a:solidFill>
                <a:effectLst/>
              </a:rPr>
              <a:t>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фінансування</a:t>
            </a:r>
            <a:r>
              <a:rPr lang="ru-RU" i="0" dirty="0">
                <a:solidFill>
                  <a:srgbClr val="333333"/>
                </a:solidFill>
                <a:effectLst/>
              </a:rPr>
              <a:t>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співробітництва</a:t>
            </a:r>
            <a:r>
              <a:rPr lang="ru-RU" i="0" dirty="0">
                <a:solidFill>
                  <a:srgbClr val="333333"/>
                </a:solidFill>
                <a:effectLst/>
              </a:rPr>
              <a:t>,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доповнення</a:t>
            </a:r>
            <a:r>
              <a:rPr lang="ru-RU" i="0" dirty="0">
                <a:solidFill>
                  <a:srgbClr val="333333"/>
                </a:solidFill>
                <a:effectLst/>
              </a:rPr>
              <a:t>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інших</a:t>
            </a:r>
            <a:r>
              <a:rPr lang="ru-RU" i="0" dirty="0">
                <a:solidFill>
                  <a:srgbClr val="333333"/>
                </a:solidFill>
                <a:effectLst/>
              </a:rPr>
              <a:t> умов договору без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зміни</a:t>
            </a:r>
            <a:r>
              <a:rPr lang="ru-RU" i="0" dirty="0">
                <a:solidFill>
                  <a:srgbClr val="333333"/>
                </a:solidFill>
                <a:effectLst/>
              </a:rPr>
              <a:t> предмета договору та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форми</a:t>
            </a:r>
            <a:r>
              <a:rPr lang="ru-RU" i="0" dirty="0">
                <a:solidFill>
                  <a:srgbClr val="333333"/>
                </a:solidFill>
                <a:effectLst/>
              </a:rPr>
              <a:t>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співробітництва</a:t>
            </a:r>
            <a:endParaRPr lang="ru-RU" dirty="0">
              <a:solidFill>
                <a:srgbClr val="333333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укладення</a:t>
            </a:r>
            <a:r>
              <a:rPr lang="ru-RU" dirty="0"/>
              <a:t> </a:t>
            </a:r>
            <a:r>
              <a:rPr lang="ru-RU" i="0" dirty="0">
                <a:solidFill>
                  <a:srgbClr val="333333"/>
                </a:solidFill>
                <a:effectLst/>
              </a:rPr>
              <a:t>договору про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співробітництво</a:t>
            </a:r>
            <a:r>
              <a:rPr lang="ru-RU" i="0" dirty="0">
                <a:solidFill>
                  <a:srgbClr val="333333"/>
                </a:solidFill>
                <a:effectLst/>
              </a:rPr>
              <a:t> з </a:t>
            </a:r>
            <a:r>
              <a:rPr lang="ru-RU" b="1" i="0" dirty="0" err="1">
                <a:solidFill>
                  <a:srgbClr val="333333"/>
                </a:solidFill>
                <a:effectLst/>
              </a:rPr>
              <a:t>поєднанням</a:t>
            </a:r>
            <a:r>
              <a:rPr lang="ru-RU" b="1" i="0" dirty="0">
                <a:solidFill>
                  <a:srgbClr val="333333"/>
                </a:solidFill>
                <a:effectLst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</a:rPr>
              <a:t>кількох</a:t>
            </a:r>
            <a:r>
              <a:rPr lang="ru-RU" b="1" i="0" dirty="0">
                <a:solidFill>
                  <a:srgbClr val="333333"/>
                </a:solidFill>
                <a:effectLst/>
              </a:rPr>
              <a:t> форм </a:t>
            </a:r>
            <a:r>
              <a:rPr lang="ru-RU" b="1" i="0" dirty="0" err="1">
                <a:solidFill>
                  <a:srgbClr val="333333"/>
                </a:solidFill>
                <a:effectLst/>
              </a:rPr>
              <a:t>співробітництва</a:t>
            </a:r>
            <a:endParaRPr lang="ru-RU" b="1" i="0" dirty="0">
              <a:solidFill>
                <a:srgbClr val="333333"/>
              </a:solidFill>
              <a:effectLst/>
            </a:endParaRPr>
          </a:p>
          <a:p>
            <a:pPr algn="just">
              <a:lnSpc>
                <a:spcPct val="120000"/>
              </a:lnSpc>
            </a:pPr>
            <a:r>
              <a:rPr lang="ru-RU" i="0" dirty="0" err="1">
                <a:solidFill>
                  <a:srgbClr val="333333"/>
                </a:solidFill>
                <a:effectLst/>
              </a:rPr>
              <a:t>засідання</a:t>
            </a:r>
            <a:r>
              <a:rPr lang="ru-RU" i="0" dirty="0">
                <a:solidFill>
                  <a:srgbClr val="333333"/>
                </a:solidFill>
                <a:effectLst/>
              </a:rPr>
              <a:t>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комісії</a:t>
            </a:r>
            <a:r>
              <a:rPr lang="ru-RU" i="0" dirty="0">
                <a:solidFill>
                  <a:srgbClr val="333333"/>
                </a:solidFill>
                <a:effectLst/>
              </a:rPr>
              <a:t>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можуть</a:t>
            </a:r>
            <a:r>
              <a:rPr lang="ru-RU" i="0" dirty="0">
                <a:solidFill>
                  <a:srgbClr val="333333"/>
                </a:solidFill>
                <a:effectLst/>
              </a:rPr>
              <a:t> 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проводитися</a:t>
            </a:r>
            <a:r>
              <a:rPr lang="ru-RU" i="0" dirty="0">
                <a:solidFill>
                  <a:srgbClr val="333333"/>
                </a:solidFill>
                <a:effectLst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</a:rPr>
              <a:t>дистанційно</a:t>
            </a:r>
            <a:r>
              <a:rPr lang="ru-RU" b="1" i="0" dirty="0">
                <a:solidFill>
                  <a:srgbClr val="333333"/>
                </a:solidFill>
                <a:effectLst/>
              </a:rPr>
              <a:t> в </a:t>
            </a:r>
            <a:r>
              <a:rPr lang="ru-RU" b="1" i="0" dirty="0" err="1">
                <a:solidFill>
                  <a:srgbClr val="333333"/>
                </a:solidFill>
                <a:effectLst/>
              </a:rPr>
              <a:t>режимі</a:t>
            </a:r>
            <a:r>
              <a:rPr lang="ru-RU" b="1" i="0" dirty="0">
                <a:solidFill>
                  <a:srgbClr val="333333"/>
                </a:solidFill>
                <a:effectLst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</a:rPr>
              <a:t>відеоконференції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32185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99C14-A12E-41D8-8374-054EAD09E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>
                <a:latin typeface="+mn-lt"/>
              </a:rPr>
              <a:t>Укрупнення територіальних громад</a:t>
            </a:r>
            <a:endParaRPr lang="ru-RU" sz="3600" b="1" dirty="0">
              <a:latin typeface="+mn-lt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B744D193-26E8-45E6-AD69-1E4251603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/>
              <a:t>Спроможна</a:t>
            </a:r>
            <a:r>
              <a:rPr lang="ru-RU" b="1" dirty="0"/>
              <a:t> </a:t>
            </a:r>
            <a:r>
              <a:rPr lang="ru-RU" b="1" dirty="0" err="1"/>
              <a:t>територіальна</a:t>
            </a:r>
            <a:r>
              <a:rPr lang="ru-RU" b="1" dirty="0"/>
              <a:t> громада </a:t>
            </a:r>
            <a:endParaRPr lang="en-US" b="1" dirty="0"/>
          </a:p>
          <a:p>
            <a:pPr marL="0" indent="0" algn="ctr">
              <a:buNone/>
            </a:pPr>
            <a:r>
              <a:rPr lang="ru-RU" i="1" dirty="0"/>
              <a:t>– </a:t>
            </a:r>
            <a:r>
              <a:rPr lang="ru-RU" i="1" dirty="0" err="1"/>
              <a:t>територіальні</a:t>
            </a:r>
            <a:r>
              <a:rPr lang="ru-RU" i="1" dirty="0"/>
              <a:t> </a:t>
            </a:r>
            <a:r>
              <a:rPr lang="ru-RU" i="1" dirty="0" err="1"/>
              <a:t>громади</a:t>
            </a:r>
            <a:r>
              <a:rPr lang="ru-RU" i="1" dirty="0"/>
              <a:t> </a:t>
            </a:r>
            <a:r>
              <a:rPr lang="ru-RU" i="1" dirty="0" err="1"/>
              <a:t>сіл</a:t>
            </a:r>
            <a:r>
              <a:rPr lang="ru-RU" i="1" dirty="0"/>
              <a:t> (селищ, </a:t>
            </a:r>
            <a:r>
              <a:rPr lang="ru-RU" i="1" dirty="0" err="1"/>
              <a:t>міст</a:t>
            </a:r>
            <a:r>
              <a:rPr lang="ru-RU" i="1" dirty="0"/>
              <a:t>), </a:t>
            </a:r>
            <a:r>
              <a:rPr lang="ru-RU" i="1" dirty="0" err="1"/>
              <a:t>які</a:t>
            </a:r>
            <a:r>
              <a:rPr lang="ru-RU" i="1" dirty="0"/>
              <a:t> в </a:t>
            </a:r>
            <a:r>
              <a:rPr lang="ru-RU" i="1" dirty="0" err="1"/>
              <a:t>результаті</a:t>
            </a:r>
            <a:r>
              <a:rPr lang="ru-RU" i="1" dirty="0"/>
              <a:t> </a:t>
            </a:r>
            <a:r>
              <a:rPr lang="ru-RU" i="1" dirty="0" err="1"/>
              <a:t>добровільного</a:t>
            </a:r>
            <a:r>
              <a:rPr lang="ru-RU" i="1" dirty="0"/>
              <a:t> </a:t>
            </a:r>
            <a:r>
              <a:rPr lang="ru-RU" i="1" dirty="0" err="1"/>
              <a:t>об’єднання</a:t>
            </a:r>
            <a:r>
              <a:rPr lang="ru-RU" i="1" dirty="0"/>
              <a:t> </a:t>
            </a:r>
            <a:r>
              <a:rPr lang="ru-RU" i="1" dirty="0" err="1"/>
              <a:t>здатні</a:t>
            </a:r>
            <a:r>
              <a:rPr lang="ru-RU" i="1" dirty="0"/>
              <a:t> </a:t>
            </a:r>
            <a:r>
              <a:rPr lang="ru-RU" i="1" dirty="0" err="1"/>
              <a:t>самостійно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через </a:t>
            </a:r>
            <a:r>
              <a:rPr lang="ru-RU" i="1" dirty="0" err="1"/>
              <a:t>відповідні</a:t>
            </a:r>
            <a:r>
              <a:rPr lang="ru-RU" i="1" dirty="0"/>
              <a:t> </a:t>
            </a:r>
            <a:r>
              <a:rPr lang="ru-RU" i="1" dirty="0" err="1"/>
              <a:t>органи</a:t>
            </a:r>
            <a:r>
              <a:rPr lang="ru-RU" i="1" dirty="0"/>
              <a:t> </a:t>
            </a:r>
            <a:r>
              <a:rPr lang="ru-RU" i="1" dirty="0" err="1"/>
              <a:t>місцевого</a:t>
            </a:r>
            <a:r>
              <a:rPr lang="ru-RU" i="1" dirty="0"/>
              <a:t> </a:t>
            </a:r>
            <a:r>
              <a:rPr lang="ru-RU" i="1" dirty="0" err="1"/>
              <a:t>самоврядування</a:t>
            </a:r>
            <a:r>
              <a:rPr lang="ru-RU" i="1" dirty="0"/>
              <a:t> </a:t>
            </a:r>
            <a:r>
              <a:rPr lang="ru-RU" i="1" dirty="0" err="1"/>
              <a:t>забезпечити</a:t>
            </a:r>
            <a:r>
              <a:rPr lang="ru-RU" i="1" dirty="0"/>
              <a:t> </a:t>
            </a:r>
            <a:r>
              <a:rPr lang="ru-RU" i="1" dirty="0" err="1"/>
              <a:t>належний</a:t>
            </a:r>
            <a:r>
              <a:rPr lang="ru-RU" i="1" dirty="0"/>
              <a:t> </a:t>
            </a:r>
            <a:r>
              <a:rPr lang="ru-RU" i="1" dirty="0" err="1"/>
              <a:t>рівень</a:t>
            </a:r>
            <a:r>
              <a:rPr lang="ru-RU" i="1" dirty="0"/>
              <a:t> </a:t>
            </a:r>
            <a:r>
              <a:rPr lang="ru-RU" i="1" dirty="0" err="1"/>
              <a:t>надання</a:t>
            </a:r>
            <a:r>
              <a:rPr lang="ru-RU" i="1" dirty="0"/>
              <a:t> </a:t>
            </a:r>
            <a:r>
              <a:rPr lang="ru-RU" i="1" dirty="0" err="1"/>
              <a:t>послуг</a:t>
            </a:r>
            <a:r>
              <a:rPr lang="ru-RU" i="1" dirty="0"/>
              <a:t>, </a:t>
            </a:r>
            <a:r>
              <a:rPr lang="ru-RU" i="1" dirty="0" err="1"/>
              <a:t>зокрема</a:t>
            </a:r>
            <a:r>
              <a:rPr lang="ru-RU" i="1" dirty="0"/>
              <a:t> у </a:t>
            </a:r>
            <a:r>
              <a:rPr lang="ru-RU" i="1" dirty="0" err="1"/>
              <a:t>сфері</a:t>
            </a:r>
            <a:r>
              <a:rPr lang="ru-RU" i="1" dirty="0"/>
              <a:t> </a:t>
            </a:r>
            <a:r>
              <a:rPr lang="ru-RU" i="1" dirty="0" err="1"/>
              <a:t>освіти</a:t>
            </a:r>
            <a:r>
              <a:rPr lang="ru-RU" i="1" dirty="0"/>
              <a:t>, </a:t>
            </a:r>
            <a:r>
              <a:rPr lang="ru-RU" i="1" dirty="0" err="1"/>
              <a:t>культури</a:t>
            </a:r>
            <a:r>
              <a:rPr lang="ru-RU" i="1" dirty="0"/>
              <a:t>, </a:t>
            </a:r>
            <a:r>
              <a:rPr lang="ru-RU" i="1" dirty="0" err="1"/>
              <a:t>охорони</a:t>
            </a:r>
            <a:r>
              <a:rPr lang="ru-RU" i="1" dirty="0"/>
              <a:t> </a:t>
            </a:r>
            <a:r>
              <a:rPr lang="ru-RU" i="1" dirty="0" err="1"/>
              <a:t>здоров’я</a:t>
            </a:r>
            <a:r>
              <a:rPr lang="ru-RU" i="1" dirty="0"/>
              <a:t>, </a:t>
            </a:r>
            <a:r>
              <a:rPr lang="ru-RU" i="1" dirty="0" err="1"/>
              <a:t>соціального</a:t>
            </a:r>
            <a:r>
              <a:rPr lang="ru-RU" i="1" dirty="0"/>
              <a:t> </a:t>
            </a:r>
            <a:r>
              <a:rPr lang="ru-RU" i="1" dirty="0" err="1"/>
              <a:t>захисту</a:t>
            </a:r>
            <a:r>
              <a:rPr lang="ru-RU" i="1" dirty="0"/>
              <a:t>, </a:t>
            </a:r>
            <a:r>
              <a:rPr lang="ru-RU" i="1" dirty="0" err="1"/>
              <a:t>житлово-комунального</a:t>
            </a:r>
            <a:r>
              <a:rPr lang="ru-RU" i="1" dirty="0"/>
              <a:t> </a:t>
            </a:r>
            <a:r>
              <a:rPr lang="ru-RU" i="1" dirty="0" err="1"/>
              <a:t>господарства</a:t>
            </a:r>
            <a:r>
              <a:rPr lang="ru-RU" i="1" dirty="0"/>
              <a:t>, з </a:t>
            </a:r>
            <a:r>
              <a:rPr lang="ru-RU" i="1" dirty="0" err="1"/>
              <a:t>урахуванням</a:t>
            </a:r>
            <a:r>
              <a:rPr lang="ru-RU" i="1" dirty="0"/>
              <a:t> </a:t>
            </a:r>
            <a:r>
              <a:rPr lang="ru-RU" i="1" dirty="0" err="1"/>
              <a:t>кадрових</a:t>
            </a:r>
            <a:r>
              <a:rPr lang="ru-RU" i="1" dirty="0"/>
              <a:t> </a:t>
            </a:r>
            <a:r>
              <a:rPr lang="ru-RU" i="1" dirty="0" err="1"/>
              <a:t>ресурсів</a:t>
            </a:r>
            <a:r>
              <a:rPr lang="ru-RU" i="1" dirty="0"/>
              <a:t>, </a:t>
            </a:r>
            <a:r>
              <a:rPr lang="ru-RU" i="1" dirty="0" err="1"/>
              <a:t>фінансового</a:t>
            </a:r>
            <a:r>
              <a:rPr lang="ru-RU" i="1" dirty="0"/>
              <a:t> </a:t>
            </a:r>
            <a:r>
              <a:rPr lang="ru-RU" i="1" dirty="0" err="1"/>
              <a:t>забезпечення</a:t>
            </a:r>
            <a:r>
              <a:rPr lang="ru-RU" i="1" dirty="0"/>
              <a:t> та </a:t>
            </a:r>
            <a:r>
              <a:rPr lang="ru-RU" i="1" dirty="0" err="1"/>
              <a:t>розвитку</a:t>
            </a:r>
            <a:r>
              <a:rPr lang="ru-RU" i="1" dirty="0"/>
              <a:t> </a:t>
            </a:r>
            <a:r>
              <a:rPr lang="ru-RU" i="1" dirty="0" err="1"/>
              <a:t>інфраструктури</a:t>
            </a:r>
            <a:r>
              <a:rPr lang="ru-RU" i="1" dirty="0"/>
              <a:t> </a:t>
            </a:r>
            <a:r>
              <a:rPr lang="ru-RU" i="1" dirty="0" err="1"/>
              <a:t>відповідної</a:t>
            </a:r>
            <a:r>
              <a:rPr lang="ru-RU" i="1" dirty="0"/>
              <a:t> </a:t>
            </a:r>
            <a:r>
              <a:rPr lang="ru-RU" i="1" dirty="0" err="1"/>
              <a:t>адміністративно-територіальної</a:t>
            </a:r>
            <a:r>
              <a:rPr lang="ru-RU" i="1" dirty="0"/>
              <a:t> </a:t>
            </a:r>
            <a:r>
              <a:rPr lang="ru-RU" i="1" dirty="0" err="1"/>
              <a:t>одиниці</a:t>
            </a:r>
            <a:r>
              <a:rPr lang="ru-RU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16673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A0A2B3A-DB35-F2C7-A6E5-24E3E53A7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26" y="0"/>
            <a:ext cx="10010428" cy="6914504"/>
          </a:xfrm>
        </p:spPr>
      </p:pic>
    </p:spTree>
    <p:extLst>
      <p:ext uri="{BB962C8B-B14F-4D97-AF65-F5344CB8AC3E}">
        <p14:creationId xmlns:p14="http://schemas.microsoft.com/office/powerpoint/2010/main" val="31365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DAE91439-1EF5-4B07-BE83-978BB173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760" y="-11113"/>
            <a:ext cx="7000240" cy="686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6">
            <a:extLst>
              <a:ext uri="{FF2B5EF4-FFF2-40B4-BE49-F238E27FC236}">
                <a16:creationId xmlns:a16="http://schemas.microsoft.com/office/drawing/2014/main" id="{5F243264-C850-4543-A470-58D193F61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0"/>
            <a:ext cx="5191761" cy="213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None/>
            </a:pPr>
            <a:r>
              <a:rPr lang="uk-UA" altLang="ru-RU" sz="3600" b="1" dirty="0">
                <a:latin typeface="+mn-lt"/>
              </a:rPr>
              <a:t>1. Передача та делегування повноважень. Типологія децентралізації</a:t>
            </a:r>
            <a:endParaRPr lang="uk-UA" altLang="ru-RU" sz="3600" dirty="0">
              <a:latin typeface="+mn-lt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E7A0D8FD-0BE8-43A5-9AEC-581E21FEA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137144"/>
            <a:ext cx="5191761" cy="472085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400" b="1" dirty="0" err="1"/>
              <a:t>Деволюція</a:t>
            </a:r>
            <a:r>
              <a:rPr lang="uk-UA" sz="2400" b="1" dirty="0"/>
              <a:t> </a:t>
            </a:r>
            <a:r>
              <a:rPr lang="uk-UA" sz="2400" dirty="0"/>
              <a:t>– передача повноважень від центральних органів влади місцевим органам влади, громадським організаціям тощо.</a:t>
            </a:r>
          </a:p>
          <a:p>
            <a:pPr>
              <a:spcBef>
                <a:spcPts val="0"/>
              </a:spcBef>
            </a:pPr>
            <a:r>
              <a:rPr lang="uk-UA" sz="2400" b="1" dirty="0"/>
              <a:t>Децентралізація </a:t>
            </a:r>
            <a:r>
              <a:rPr lang="uk-UA" sz="2400" dirty="0"/>
              <a:t>– передача повноважень та ресурсів від органів державної влади органам місцевого самоврядування</a:t>
            </a:r>
          </a:p>
          <a:p>
            <a:pPr>
              <a:spcBef>
                <a:spcPts val="0"/>
              </a:spcBef>
            </a:pPr>
            <a:r>
              <a:rPr lang="uk-UA" sz="2400" b="1" dirty="0" err="1"/>
              <a:t>Деконцентрація</a:t>
            </a:r>
            <a:r>
              <a:rPr lang="uk-UA" sz="2400" b="1" dirty="0"/>
              <a:t> </a:t>
            </a:r>
            <a:r>
              <a:rPr lang="uk-UA" sz="2400" dirty="0"/>
              <a:t>– передача повноважень та ресурсів від органів державної виконавчої влади вищого рівня органам державної виконавчої влади нижчого рівня</a:t>
            </a:r>
          </a:p>
        </p:txBody>
      </p:sp>
    </p:spTree>
    <p:extLst>
      <p:ext uri="{BB962C8B-B14F-4D97-AF65-F5344CB8AC3E}">
        <p14:creationId xmlns:p14="http://schemas.microsoft.com/office/powerpoint/2010/main" val="1261034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FE4DE5-77ED-485F-AC8A-9516D68C6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-53806"/>
            <a:ext cx="8125706" cy="691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92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B29584-FC19-4502-AFD3-0780F26BB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16364"/>
            <a:ext cx="10905066" cy="542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18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8FEC3-48CC-4184-B9B9-2BBCAF5A0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835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+mn-lt"/>
              </a:rPr>
              <a:t>Інститут </a:t>
            </a:r>
            <a:r>
              <a:rPr lang="uk-UA" sz="2800" b="1" dirty="0" err="1">
                <a:latin typeface="+mn-lt"/>
              </a:rPr>
              <a:t>старост</a:t>
            </a:r>
            <a:r>
              <a:rPr lang="uk-UA" sz="2800" b="1" dirty="0">
                <a:latin typeface="+mn-lt"/>
              </a:rPr>
              <a:t> </a:t>
            </a:r>
            <a:r>
              <a:rPr lang="uk-UA" sz="2800" dirty="0">
                <a:latin typeface="+mn-lt"/>
              </a:rPr>
              <a:t>(на рівні населених пунктів, що не є центрами ОТГ)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8001E5-7CD5-468C-8A94-D10906581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92866"/>
            <a:ext cx="12192000" cy="5465134"/>
          </a:xfrm>
        </p:spPr>
        <p:txBody>
          <a:bodyPr/>
          <a:lstStyle/>
          <a:p>
            <a:r>
              <a:rPr lang="uk-UA" sz="2400" dirty="0"/>
              <a:t>Передбачений законодавством Естонії, Польщі (виборні), Литви (за конкурсом), України</a:t>
            </a:r>
          </a:p>
          <a:p>
            <a:r>
              <a:rPr lang="uk-UA" sz="2400" dirty="0"/>
              <a:t>В Україні – еволюція від виборних до призначуваних</a:t>
            </a:r>
          </a:p>
          <a:p>
            <a:pPr marL="0" indent="0">
              <a:buNone/>
            </a:pPr>
            <a:r>
              <a:rPr lang="uk-UA" sz="2400" dirty="0"/>
              <a:t>Закон України «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Про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внесення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змін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до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деяких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законодавчих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актів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України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щодо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розвитку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інституту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старост»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від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14.07.2021 р. №1638-ІХ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333333"/>
                </a:solidFill>
              </a:rPr>
              <a:t>Станом на листопад 2021 р. – 8177 </a:t>
            </a:r>
            <a:r>
              <a:rPr lang="ru-RU" sz="2400" dirty="0" err="1">
                <a:solidFill>
                  <a:srgbClr val="333333"/>
                </a:solidFill>
              </a:rPr>
              <a:t>старостинських</a:t>
            </a:r>
            <a:r>
              <a:rPr lang="ru-RU" sz="2400" dirty="0">
                <a:solidFill>
                  <a:srgbClr val="333333"/>
                </a:solidFill>
              </a:rPr>
              <a:t> </a:t>
            </a:r>
            <a:r>
              <a:rPr lang="ru-RU" sz="2400" dirty="0" err="1">
                <a:solidFill>
                  <a:srgbClr val="333333"/>
                </a:solidFill>
              </a:rPr>
              <a:t>округів</a:t>
            </a:r>
            <a:r>
              <a:rPr lang="ru-RU" sz="2400" dirty="0">
                <a:solidFill>
                  <a:srgbClr val="333333"/>
                </a:solidFill>
              </a:rPr>
              <a:t>. </a:t>
            </a:r>
            <a:r>
              <a:rPr lang="ru-RU" sz="2400" dirty="0" err="1">
                <a:solidFill>
                  <a:srgbClr val="333333"/>
                </a:solidFill>
              </a:rPr>
              <a:t>Затверджено</a:t>
            </a:r>
            <a:r>
              <a:rPr lang="ru-RU" sz="2400" dirty="0">
                <a:solidFill>
                  <a:srgbClr val="333333"/>
                </a:solidFill>
              </a:rPr>
              <a:t> 7861 старосту.</a:t>
            </a:r>
            <a:endParaRPr lang="ru-RU" sz="2400" i="0" dirty="0">
              <a:solidFill>
                <a:srgbClr val="333333"/>
              </a:solidFill>
              <a:effectLst/>
            </a:endParaRPr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80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BFCA0-9B06-4BE2-A29F-65A384F18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075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latin typeface="+mn-lt"/>
              </a:rPr>
              <a:t>Реформа адміністративно-територіального устрою</a:t>
            </a:r>
            <a:endParaRPr lang="ru-RU" sz="3600" b="1" dirty="0">
              <a:latin typeface="+mn-lt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10AF544-B722-4E57-ACBC-6C5788B75F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279699"/>
              </p:ext>
            </p:extLst>
          </p:nvPr>
        </p:nvGraphicFramePr>
        <p:xfrm>
          <a:off x="838200" y="1825625"/>
          <a:ext cx="10515597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14898448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94895846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599163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Адміністративно-територіальні одиниці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2014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2020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931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/>
                        <a:t>Громади 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11694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1469 </a:t>
                      </a:r>
                    </a:p>
                    <a:p>
                      <a:pPr algn="ctr"/>
                      <a:r>
                        <a:rPr lang="uk-UA" sz="2400" dirty="0"/>
                        <a:t>(31 – на окупованих територіях)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487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/>
                        <a:t>Райони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490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136 </a:t>
                      </a:r>
                    </a:p>
                    <a:p>
                      <a:pPr algn="ctr"/>
                      <a:r>
                        <a:rPr lang="uk-UA" sz="2400" dirty="0"/>
                        <a:t>(17 – на окупованих територіях)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313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476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3A2700-8FFC-419C-8C3C-794EC8E96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875"/>
            <a:ext cx="12192000" cy="1547813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br>
              <a:rPr lang="ru-RU" sz="3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Фінансове</a:t>
            </a:r>
            <a:r>
              <a:rPr lang="ru-RU" sz="3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зміцнення</a:t>
            </a:r>
            <a:r>
              <a:rPr lang="ru-RU" sz="3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ОТГ</a:t>
            </a:r>
            <a:br>
              <a:rPr lang="ru-RU" sz="2400" b="1" u="sng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400" b="1" u="sng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https://www.minregion.gov.ua/press/news/minregion-vlasni-dohody-misczevyh-byudzhetiv-zrosly-u-chotyry-razy-u-hodi-deczentralizacziyi/</a:t>
            </a:r>
            <a:br>
              <a:rPr lang="ru-RU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Мінрегіон</a:t>
            </a:r>
            <a:r>
              <a:rPr lang="ru-RU" sz="24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ru-RU" sz="24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Власні</a:t>
            </a:r>
            <a:r>
              <a:rPr lang="ru-RU" sz="24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доходи </a:t>
            </a:r>
            <a:r>
              <a:rPr lang="ru-RU" sz="24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місцевих</a:t>
            </a:r>
            <a:r>
              <a:rPr lang="ru-RU" sz="24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бюджетів</a:t>
            </a:r>
            <a:r>
              <a:rPr lang="ru-RU" sz="24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зросли</a:t>
            </a:r>
            <a:r>
              <a:rPr lang="ru-RU" sz="24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у </a:t>
            </a:r>
            <a:r>
              <a:rPr lang="ru-RU" sz="24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чотири</a:t>
            </a:r>
            <a:r>
              <a:rPr lang="ru-RU" sz="24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рази у </a:t>
            </a:r>
            <a:r>
              <a:rPr lang="ru-RU" sz="24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ході</a:t>
            </a:r>
            <a:r>
              <a:rPr lang="ru-RU" sz="24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децентралізації</a:t>
            </a:r>
            <a:br>
              <a:rPr lang="ru-RU" sz="2400" b="1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2400" b="1" cap="all" spc="120" dirty="0">
                <a:solidFill>
                  <a:srgbClr val="A7A9A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29.09.2021</a:t>
            </a:r>
            <a:endParaRPr lang="ru-RU" sz="24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C06E95-EF2E-4A7C-916B-0E109BF1D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45970"/>
            <a:ext cx="4867276" cy="4812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З початку року 329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територіальних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громад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уклали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112 договор</a:t>
            </a:r>
            <a:r>
              <a:rPr lang="uk-UA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ів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співробітництво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тергромад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питань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соціального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захисту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населення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освіти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охорони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здоров’я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. Про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повідомив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заступник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Міністра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громад та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територій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Іван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Лукеря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час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Міжнародного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саміту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мерів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2021. 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Мінрегіон: Власні доходи місцевих бюджетів зросли у чотири рази у ході децентралізації">
            <a:extLst>
              <a:ext uri="{FF2B5EF4-FFF2-40B4-BE49-F238E27FC236}">
                <a16:creationId xmlns:a16="http://schemas.microsoft.com/office/drawing/2014/main" id="{2947BD6E-C5A1-491A-ACEB-258933B37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955" y="2045970"/>
            <a:ext cx="7218045" cy="481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255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260D626-8850-4A1A-B966-FD6D8345C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40"/>
            <a:ext cx="12192000" cy="6695440"/>
          </a:xfrm>
        </p:spPr>
        <p:txBody>
          <a:bodyPr>
            <a:noAutofit/>
          </a:bodyPr>
          <a:lstStyle/>
          <a:p>
            <a:pPr indent="0" algn="ctr" fontAlgn="base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Доходи </a:t>
            </a:r>
            <a:r>
              <a:rPr lang="ru-RU" sz="2400" b="1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місцевих</a:t>
            </a:r>
            <a:r>
              <a:rPr lang="ru-RU" sz="2400" b="1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бюджетів</a:t>
            </a:r>
            <a:r>
              <a:rPr lang="ru-RU" sz="2400" b="1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за 9 </a:t>
            </a:r>
            <a:r>
              <a:rPr lang="ru-RU" sz="2400" b="1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місяців</a:t>
            </a:r>
            <a:r>
              <a:rPr lang="ru-RU" sz="2400" b="1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2021 у </a:t>
            </a:r>
            <a:r>
              <a:rPr lang="ru-RU" sz="2400" b="1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порівнянні</a:t>
            </a:r>
            <a:r>
              <a:rPr lang="ru-RU" sz="2400" b="1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минулим</a:t>
            </a:r>
            <a:r>
              <a:rPr lang="ru-RU" sz="2400" b="1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роком </a:t>
            </a:r>
            <a:r>
              <a:rPr lang="ru-RU" sz="2400" b="1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зросли</a:t>
            </a:r>
            <a:r>
              <a:rPr lang="ru-RU" sz="2400" b="1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на 20,1% і </a:t>
            </a:r>
            <a:r>
              <a:rPr lang="ru-RU" sz="2400" b="1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становлять</a:t>
            </a:r>
            <a:r>
              <a:rPr lang="ru-RU" sz="2400" b="1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майже</a:t>
            </a:r>
            <a:r>
              <a:rPr lang="ru-RU" sz="2400" b="1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248 млрд </a:t>
            </a:r>
            <a:r>
              <a:rPr lang="ru-RU" sz="2400" b="1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гривень</a:t>
            </a:r>
            <a:endParaRPr lang="ru-RU" sz="2400" b="1" dirty="0">
              <a:effectLst/>
              <a:ea typeface="Times New Roman" panose="02020603050405020304" pitchFamily="18" charset="0"/>
            </a:endParaRPr>
          </a:p>
          <a:p>
            <a:pPr indent="0" algn="ctr" fontAlgn="base">
              <a:spcBef>
                <a:spcPts val="0"/>
              </a:spcBef>
              <a:buNone/>
            </a:pPr>
            <a:r>
              <a:rPr lang="ru-RU" sz="2200" u="sng" spc="55" dirty="0" err="1">
                <a:solidFill>
                  <a:srgbClr val="2D5CA6"/>
                </a:solidFill>
                <a:effectLst/>
                <a:ea typeface="Times New Roman" panose="02020603050405020304" pitchFamily="18" charset="0"/>
                <a:hlinkClick r:id="rId2"/>
              </a:rPr>
              <a:t>Міністерство</a:t>
            </a:r>
            <a:r>
              <a:rPr lang="ru-RU" sz="2200" u="sng" spc="55" dirty="0">
                <a:solidFill>
                  <a:srgbClr val="2D5CA6"/>
                </a:solidFill>
                <a:effectLst/>
                <a:ea typeface="Times New Roman" panose="02020603050405020304" pitchFamily="18" charset="0"/>
                <a:hlinkClick r:id="rId2"/>
              </a:rPr>
              <a:t> </a:t>
            </a:r>
            <a:r>
              <a:rPr lang="ru-RU" sz="2200" u="sng" spc="55" dirty="0" err="1">
                <a:solidFill>
                  <a:srgbClr val="2D5CA6"/>
                </a:solidFill>
                <a:effectLst/>
                <a:ea typeface="Times New Roman" panose="02020603050405020304" pitchFamily="18" charset="0"/>
                <a:hlinkClick r:id="rId2"/>
              </a:rPr>
              <a:t>фінансів</a:t>
            </a:r>
            <a:r>
              <a:rPr lang="ru-RU" sz="2200" u="sng" spc="55" dirty="0">
                <a:solidFill>
                  <a:srgbClr val="2D5CA6"/>
                </a:solidFill>
                <a:effectLst/>
                <a:ea typeface="Times New Roman" panose="02020603050405020304" pitchFamily="18" charset="0"/>
                <a:hlinkClick r:id="rId2"/>
              </a:rPr>
              <a:t> </a:t>
            </a:r>
            <a:r>
              <a:rPr lang="ru-RU" sz="2200" u="sng" spc="55" dirty="0" err="1">
                <a:solidFill>
                  <a:srgbClr val="2D5CA6"/>
                </a:solidFill>
                <a:effectLst/>
                <a:ea typeface="Times New Roman" panose="02020603050405020304" pitchFamily="18" charset="0"/>
                <a:hlinkClick r:id="rId2"/>
              </a:rPr>
              <a:t>України</a:t>
            </a:r>
            <a:r>
              <a:rPr lang="ru-RU" sz="2200" spc="55" dirty="0">
                <a:solidFill>
                  <a:srgbClr val="A7A9AF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2200" spc="55" dirty="0" err="1">
                <a:solidFill>
                  <a:srgbClr val="A7A9AF"/>
                </a:solidFill>
                <a:effectLst/>
                <a:ea typeface="Times New Roman" panose="02020603050405020304" pitchFamily="18" charset="0"/>
              </a:rPr>
              <a:t>опубліковано</a:t>
            </a:r>
            <a:r>
              <a:rPr lang="ru-RU" sz="2200" spc="55" dirty="0">
                <a:solidFill>
                  <a:srgbClr val="A7A9AF"/>
                </a:solidFill>
                <a:effectLst/>
                <a:ea typeface="Times New Roman" panose="02020603050405020304" pitchFamily="18" charset="0"/>
              </a:rPr>
              <a:t> 08 </a:t>
            </a:r>
            <a:r>
              <a:rPr lang="ru-RU" sz="2200" spc="55" dirty="0" err="1">
                <a:solidFill>
                  <a:srgbClr val="A7A9AF"/>
                </a:solidFill>
                <a:effectLst/>
                <a:ea typeface="Times New Roman" panose="02020603050405020304" pitchFamily="18" charset="0"/>
              </a:rPr>
              <a:t>жовтня</a:t>
            </a:r>
            <a:r>
              <a:rPr lang="ru-RU" sz="2200" spc="55" dirty="0">
                <a:solidFill>
                  <a:srgbClr val="A7A9AF"/>
                </a:solidFill>
                <a:effectLst/>
                <a:ea typeface="Times New Roman" panose="02020603050405020304" pitchFamily="18" charset="0"/>
              </a:rPr>
              <a:t> 2021 року о 11:50</a:t>
            </a:r>
            <a:endParaRPr lang="ru-RU" sz="2200" dirty="0">
              <a:effectLst/>
              <a:ea typeface="Times New Roman" panose="02020603050405020304" pitchFamily="18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За 9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місяців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2021 року без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урахування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міжбюджетних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трансфертів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до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загального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фонду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місцевих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бюджетів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надійшло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247 млрд 948 млн 700 тис.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гривень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Приріст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порівняно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відповідним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періодом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2020 року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склав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20,1%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+ 41 млрд 442 млн 600 тис.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гривень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.</a:t>
            </a:r>
            <a:endParaRPr lang="ru-RU" sz="2200" dirty="0">
              <a:effectLst/>
              <a:ea typeface="Times New Roman" panose="02020603050405020304" pitchFamily="18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Обсяг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надходжень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податку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на доходи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фізичних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осіб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склав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150 млрд 489 млн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гривень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Приріст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до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відповідного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періоду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2020 року становить 19,5%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+ 24 млрд 550 млн 600 тис.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гривень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. 16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регіонів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мають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темпи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приросту ПДФО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вищі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за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середній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показник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по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Україні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. Так,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Тернопільська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область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забезпечила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приріст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понад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25%.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Найнижчий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приріст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мають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Дніпропетровська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Кіровоградська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Полтавська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Вінницька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області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.</a:t>
            </a:r>
            <a:endParaRPr lang="ru-RU" sz="2200" dirty="0">
              <a:effectLst/>
              <a:ea typeface="Times New Roman" panose="02020603050405020304" pitchFamily="18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Надходження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плати за землю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склали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26 млрд 620 млн 200 тис.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грн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збільшення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становить 14,9%,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3 млрд 455 млн 300 тис.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гривень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.</a:t>
            </a:r>
            <a:endParaRPr lang="ru-RU" sz="2200" dirty="0">
              <a:effectLst/>
              <a:ea typeface="Times New Roman" panose="02020603050405020304" pitchFamily="18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Фактичні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надходження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податку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нерухоме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майно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склали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5 млрд 838 млн 600 тис.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грн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приріст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– 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38,3 %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1 млрд 616 млн 900 тис. грн.</a:t>
            </a:r>
            <a:endParaRPr lang="ru-RU" sz="2200" dirty="0">
              <a:effectLst/>
              <a:ea typeface="Times New Roman" panose="02020603050405020304" pitchFamily="18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Надходження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єдиного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податку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склали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32 млрд 400 тис.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грн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збільшення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становить 21,1%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на 5 млрд 574 млн 800 тис.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грн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більше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.</a:t>
            </a:r>
            <a:endParaRPr lang="ru-RU" sz="2200" dirty="0">
              <a:effectLst/>
              <a:ea typeface="Times New Roman" panose="02020603050405020304" pitchFamily="18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Урядом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забезпечено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перерахування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трансфертів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місцевим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бюджетам в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обсязі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120 млрд 872 млн 800 тис.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грн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що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складає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95,3%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від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передбачених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розписом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асигнувань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січень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-вересень,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зокрема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:</a:t>
            </a:r>
            <a:endParaRPr lang="ru-RU" sz="2200" dirty="0">
              <a:effectLst/>
              <a:ea typeface="Times New Roman" panose="02020603050405020304" pitchFamily="18" charset="0"/>
            </a:endParaRPr>
          </a:p>
          <a:p>
            <a:pPr marL="342900" lvl="0" indent="-342900" algn="l" fontAlgn="base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базова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дотація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перерахована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в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сумі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11 млрд 777 млн 300 тис.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грн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100% до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розпису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;</a:t>
            </a:r>
          </a:p>
          <a:p>
            <a:pPr marL="342900" lvl="0" indent="-342900" algn="l" fontAlgn="base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освітня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субвенція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перерахована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в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сумі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72 млрд 837 млн 700 тис.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грн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99,5% до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розпису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6322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9F74-28B4-44F0-9055-F0C81E079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5" y="127591"/>
            <a:ext cx="11950995" cy="1563097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u="none" strike="noStrike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https://www.kmu.gov.ua/news/vyacheslav-negoda-za-roki-decentralizaciyi-miscevi-byudzheti-zrosli-u-ponad-shist-raziv</a:t>
            </a:r>
            <a:br>
              <a:rPr lang="ru-RU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В’ячеслав</a:t>
            </a:r>
            <a:r>
              <a:rPr lang="ru-RU" sz="22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Негода: За роки </a:t>
            </a:r>
            <a:r>
              <a:rPr lang="ru-RU" sz="22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децентралізації</a:t>
            </a:r>
            <a:r>
              <a:rPr lang="ru-RU" sz="22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місцеві</a:t>
            </a:r>
            <a:r>
              <a:rPr lang="ru-RU" sz="22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бюджети</a:t>
            </a:r>
            <a:r>
              <a:rPr lang="ru-RU" sz="22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зросли</a:t>
            </a:r>
            <a:r>
              <a:rPr lang="ru-RU" sz="22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2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шість</a:t>
            </a:r>
            <a:r>
              <a:rPr lang="ru-RU" sz="22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br>
              <a:rPr lang="ru-RU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u="sng" spc="55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Міністерство</a:t>
            </a:r>
            <a:r>
              <a:rPr lang="ru-RU" sz="2000" u="sng" spc="55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spc="55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u="sng" spc="55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громад та </a:t>
            </a:r>
            <a:r>
              <a:rPr lang="ru-RU" sz="2000" u="sng" spc="55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sz="2000" u="sng" spc="55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spc="55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spc="55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spc="55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опубліковано</a:t>
            </a:r>
            <a:r>
              <a:rPr lang="ru-RU" sz="2000" spc="55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ru-RU" sz="2000" spc="55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2000" spc="55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2022 року о 15:49</a:t>
            </a:r>
            <a:endParaRPr lang="ru-RU" sz="20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8C26D0-C2F4-4E83-B323-8D85C2D9A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25" y="1690688"/>
            <a:ext cx="11950995" cy="5039721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«На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старті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реформи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у 2014 р.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наповнення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бюджетів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становило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70 млрд грн. І у 2022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наповнення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прогнозується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у 437 млрд грн.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на 87 млрд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2021 р.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пов’язано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збільшенням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ПДФО на 4% для громад, а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збільшенням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», –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зазначив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В’ячеслав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Негода.</a:t>
            </a:r>
            <a:endParaRPr lang="ru-RU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 2022 р.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територіальні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отримають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рекордну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держпідтримку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розбудову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131 млрд грн.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у державному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бюджеті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ДФРР – 5,2 млрд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субвенція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соціально-економічний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6 млрд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субвенція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інфраструктурні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соціально-культурної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8,7 млрд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будівництво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і ремонт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доріг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вулиць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доріг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комунальної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24,6 млрд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просторовий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громад – 188 млн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ЦНАП – 231 млн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спортивної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800 млн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житло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внутрішньо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переміщених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ветеранів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сімей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АТО,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сиріт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6,3 млрд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загальнодержавна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Питна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вода» – 1,0 млрд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субвенція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пожежна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в закладах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1,5 млрд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субвенція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харчоблоків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у школах – 1,5 млрд грн.</a:t>
            </a:r>
            <a:endParaRPr lang="ru-RU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036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2D47F-ECFC-49DB-81FA-A7421FD63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>
                <a:latin typeface="+mn-lt"/>
              </a:rPr>
              <a:t>Недоліки фінансової децентралізації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EF2DBE-168A-4734-B282-6C93DB085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стрімке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збільшення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кількості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ОТГ, не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забезпечених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фінансовою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підтримкою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добровільного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об’єднання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громад,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підсумку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демотивує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знижує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можливості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соціально-економічного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(Так,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 2016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році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субвенція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інфраструктури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ОТГ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була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виділена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розмірі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 млрд. грн. та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розподілена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159 ОТГ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пропорційно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площі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громади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кількості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сільського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то в 2017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році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обсяг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цієї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субвенції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становив 1,5 млрд. грн. і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кошти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були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розподілені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366 ОТГ, а на 2018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рік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взагалі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передбачено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1,9 млрд. грн. для 665 ОТГ.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Зрозуміло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новостворені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громади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отримають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значно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менше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коштів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проектів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аніж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ті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були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створені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попередні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роки.)</a:t>
            </a:r>
          </a:p>
        </p:txBody>
      </p:sp>
    </p:spTree>
    <p:extLst>
      <p:ext uri="{BB962C8B-B14F-4D97-AF65-F5344CB8AC3E}">
        <p14:creationId xmlns:p14="http://schemas.microsoft.com/office/powerpoint/2010/main" val="826326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4E391-BB00-4D83-B770-F96F86BF0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6675"/>
            <a:ext cx="12191999" cy="5334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Підсумки</a:t>
            </a:r>
            <a:r>
              <a:rPr lang="ru-RU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першого</a:t>
            </a:r>
            <a:r>
              <a:rPr lang="ru-RU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етапу</a:t>
            </a:r>
            <a:r>
              <a:rPr lang="ru-RU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фінансової</a:t>
            </a:r>
            <a:r>
              <a:rPr lang="ru-RU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децентралізації</a:t>
            </a:r>
            <a:r>
              <a:rPr lang="ru-RU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8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регіонів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EA2A56-BE28-4EF8-AF54-5D2C2B26F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6750"/>
            <a:ext cx="12192000" cy="61245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зростання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дох</a:t>
            </a:r>
            <a:r>
              <a:rPr lang="uk-UA" sz="2200" dirty="0">
                <a:ea typeface="Calibri" panose="020F0502020204030204" pitchFamily="34" charset="0"/>
                <a:cs typeface="Times New Roman" panose="02020603050405020304" pitchFamily="18" charset="0"/>
              </a:rPr>
              <a:t>одів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місцевих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бюджетів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забезпечило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зростання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капітальних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видатків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пожвавило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ділову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активність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регіонах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більша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частина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видатків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є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деконцентрованими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а не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децентралізованими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обласні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бюджети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70%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формують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трансферти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ставить в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залежність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територій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рішень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вищих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щаблях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влади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spcBef>
                <a:spcPts val="0"/>
              </a:spcBef>
            </a:pP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держава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залишає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за собою право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формувати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ставки та базу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оподаткування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відповідає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європейським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традиціям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spcBef>
                <a:spcPts val="0"/>
              </a:spcBef>
            </a:pP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зростання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асиметрій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рівнем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фінансової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спроможності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міжрегіональної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внутрішньорегіональної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свідчить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громади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не є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самодостатніми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отже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можуть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вирішувати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проблеми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власного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озвитку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Найбільші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вигоди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отримали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міста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обласного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значення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громади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в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яких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функціонують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великі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підприємства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інфраструктура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транспортних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магістралей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готелі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АЗС,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заклади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харчування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надмірна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дотаційність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місцевих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бюджетів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дещо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скоротилася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останні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роки)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продовжує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мати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місце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є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проявом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нерівномірного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територій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намагання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центру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зберегти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контроль за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розподілом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коштів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найбільше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дотуються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райони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60%,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найменше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міста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обл.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значення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7%). В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цьому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контексті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раніше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ціллю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регіональної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політики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було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вирівнювання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територій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то в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умовах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фінансової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децентралізації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основні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зусилля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слід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скерувати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реалізацію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недооціненого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потенціалу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соціально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економічного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регіонів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На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часі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з одного боку,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інтегровані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базуватися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реальних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ресурсах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регіонів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узгоджуватися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цілями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з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іншого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нарощення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соціального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капіталу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зайнятість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перекваліфікація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персоналу); 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955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466956-9CDC-4710-A892-AB944F6B8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21" y="1454397"/>
            <a:ext cx="11844670" cy="1563097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u="none" strike="noStrike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http://agro-business.com.ua/agrobusiness/item/24087-torik-hromady-otrymaly-u-vlasnist-blyzko-15-mln-ha-zemel.html</a:t>
            </a:r>
            <a:br>
              <a:rPr lang="ru-RU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Торік</a:t>
            </a:r>
            <a:r>
              <a:rPr lang="ru-RU" sz="2400" b="1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2400" b="1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отримали</a:t>
            </a:r>
            <a:r>
              <a:rPr lang="ru-RU" sz="2400" b="1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власність</a:t>
            </a:r>
            <a:r>
              <a:rPr lang="ru-RU" sz="2400" b="1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400" b="1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15 млн га земель</a:t>
            </a:r>
            <a:br>
              <a:rPr lang="ru-RU" sz="24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99999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/ </a:t>
            </a:r>
            <a:r>
              <a:rPr lang="ru-RU" sz="2400" u="none" strike="noStrike" dirty="0" err="1">
                <a:solidFill>
                  <a:srgbClr val="DD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Агроновини</a:t>
            </a:r>
            <a:r>
              <a:rPr lang="ru-RU" sz="2400" dirty="0">
                <a:solidFill>
                  <a:srgbClr val="99999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/ </a:t>
            </a:r>
            <a:r>
              <a:rPr lang="ru-RU" sz="2400" dirty="0" err="1">
                <a:solidFill>
                  <a:srgbClr val="99999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Вівторок</a:t>
            </a:r>
            <a:r>
              <a:rPr lang="ru-RU" sz="2400" dirty="0">
                <a:solidFill>
                  <a:srgbClr val="99999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18 </a:t>
            </a:r>
            <a:r>
              <a:rPr lang="ru-RU" sz="2400" dirty="0" err="1">
                <a:solidFill>
                  <a:srgbClr val="99999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січня</a:t>
            </a:r>
            <a:r>
              <a:rPr lang="ru-RU" sz="2400" dirty="0">
                <a:solidFill>
                  <a:srgbClr val="99999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2022 17:58</a:t>
            </a:r>
            <a:endParaRPr lang="ru-RU" sz="24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E402AA-2103-45B8-B756-F129CACDB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21" y="3051425"/>
            <a:ext cx="11844670" cy="367898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44444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2400" b="1" dirty="0" err="1">
                <a:solidFill>
                  <a:srgbClr val="44444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оцінками</a:t>
            </a:r>
            <a:r>
              <a:rPr lang="ru-RU" sz="2400" b="1" dirty="0">
                <a:solidFill>
                  <a:srgbClr val="44444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експертів</a:t>
            </a:r>
            <a:r>
              <a:rPr lang="ru-RU" sz="2400" b="1" dirty="0">
                <a:solidFill>
                  <a:srgbClr val="44444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44444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минулого</a:t>
            </a:r>
            <a:r>
              <a:rPr lang="ru-RU" sz="2400" b="1" dirty="0">
                <a:solidFill>
                  <a:srgbClr val="44444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року </a:t>
            </a:r>
            <a:r>
              <a:rPr lang="ru-RU" sz="2400" b="1" dirty="0" err="1">
                <a:solidFill>
                  <a:srgbClr val="44444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близько</a:t>
            </a:r>
            <a:r>
              <a:rPr lang="ru-RU" sz="2400" b="1" dirty="0">
                <a:solidFill>
                  <a:srgbClr val="44444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15 млн. га земель передали у </a:t>
            </a:r>
            <a:r>
              <a:rPr lang="ru-RU" sz="2400" b="1" dirty="0" err="1">
                <a:solidFill>
                  <a:srgbClr val="44444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власність</a:t>
            </a:r>
            <a:r>
              <a:rPr lang="ru-RU" sz="2400" b="1" dirty="0">
                <a:solidFill>
                  <a:srgbClr val="44444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територіальних</a:t>
            </a:r>
            <a:r>
              <a:rPr lang="ru-RU" sz="2400" b="1" dirty="0">
                <a:solidFill>
                  <a:srgbClr val="44444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громад. 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у першу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чергу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землі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поза межами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населених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пунктів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і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ресурс,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дає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планування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просторового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розроблення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комплексних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планів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територіальних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громад,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стратегій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а й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дуже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важливий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ресурс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наповнення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бюджету» (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В.Негода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Земля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перейшла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комунальну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власність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майже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усіх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громад,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окрім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так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званих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моногромад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складаються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 одного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населеного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пункту.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землі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земельні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ділянки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за межами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населених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пунктів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перейшли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власність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громад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моменту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набрання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чинності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Законом «Про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внесення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змін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деяких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законодавчих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актів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вдосконалення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дерегуляції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земельних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відносин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27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травня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2021 року.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336F7F9-96F3-4AA0-BA87-8DD286ADF098}"/>
              </a:ext>
            </a:extLst>
          </p:cNvPr>
          <p:cNvSpPr txBox="1">
            <a:spLocks/>
          </p:cNvSpPr>
          <p:nvPr/>
        </p:nvSpPr>
        <p:spPr>
          <a:xfrm>
            <a:off x="170121" y="171552"/>
            <a:ext cx="11844670" cy="1205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100" b="1" dirty="0">
                <a:latin typeface="+mn-lt"/>
              </a:rPr>
              <a:t>ЗЕМЕЛЬНІ РЕСУРСИ</a:t>
            </a:r>
          </a:p>
          <a:p>
            <a:pPr marL="571500" indent="-571500" algn="just">
              <a:buFontTx/>
              <a:buChar char="-"/>
            </a:pPr>
            <a:r>
              <a:rPr lang="uk-UA" sz="3600" b="1" dirty="0">
                <a:latin typeface="+mn-lt"/>
              </a:rPr>
              <a:t>передача земель поза межами населених пунктів у власність громад;</a:t>
            </a:r>
          </a:p>
          <a:p>
            <a:pPr marL="571500" indent="-571500" algn="just">
              <a:buFontTx/>
              <a:buChar char="-"/>
            </a:pPr>
            <a:r>
              <a:rPr lang="uk-UA" sz="3600" b="1" dirty="0">
                <a:latin typeface="+mn-lt"/>
              </a:rPr>
              <a:t>запровадження з 1.07.2021 р. земель </a:t>
            </a:r>
            <a:r>
              <a:rPr lang="uk-UA" sz="3600" b="1" dirty="0" err="1">
                <a:latin typeface="+mn-lt"/>
              </a:rPr>
              <a:t>сільгосппризначення</a:t>
            </a:r>
            <a:r>
              <a:rPr lang="uk-UA" sz="3600" b="1" dirty="0">
                <a:latin typeface="+mn-lt"/>
              </a:rPr>
              <a:t> у ринковий обіг.</a:t>
            </a:r>
            <a:endParaRPr lang="ru-RU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829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C23019C4-66CD-48D4-B8D0-687C31F45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1"/>
            <a:ext cx="10515600" cy="2611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/>
              <a:t>Види децентралізації:</a:t>
            </a:r>
          </a:p>
          <a:p>
            <a:pPr algn="ctr">
              <a:spcBef>
                <a:spcPts val="0"/>
              </a:spcBef>
            </a:pPr>
            <a:r>
              <a:rPr lang="uk-UA" sz="2400" i="1" dirty="0"/>
              <a:t>політична</a:t>
            </a:r>
          </a:p>
          <a:p>
            <a:pPr algn="ctr">
              <a:spcBef>
                <a:spcPts val="0"/>
              </a:spcBef>
            </a:pPr>
            <a:r>
              <a:rPr lang="uk-UA" sz="2400" i="1" dirty="0"/>
              <a:t>адміністративна</a:t>
            </a:r>
          </a:p>
          <a:p>
            <a:pPr algn="ctr">
              <a:spcBef>
                <a:spcPts val="0"/>
              </a:spcBef>
            </a:pPr>
            <a:r>
              <a:rPr lang="uk-UA" sz="2400" i="1" dirty="0"/>
              <a:t>економічна</a:t>
            </a:r>
          </a:p>
          <a:p>
            <a:pPr algn="ctr">
              <a:spcBef>
                <a:spcPts val="0"/>
              </a:spcBef>
            </a:pPr>
            <a:r>
              <a:rPr lang="uk-UA" sz="2400" i="1" dirty="0"/>
              <a:t>фінансово-бюджетна, в </a:t>
            </a:r>
            <a:r>
              <a:rPr lang="uk-UA" sz="2400" i="1" dirty="0" err="1"/>
              <a:t>т.ч</a:t>
            </a:r>
            <a:r>
              <a:rPr lang="uk-UA" sz="2400" i="1" dirty="0"/>
              <a:t>. фіскальна</a:t>
            </a:r>
          </a:p>
          <a:p>
            <a:pPr algn="ctr">
              <a:spcBef>
                <a:spcPts val="0"/>
              </a:spcBef>
            </a:pPr>
            <a:r>
              <a:rPr lang="uk-UA" sz="2400" i="1" dirty="0"/>
              <a:t>культурна</a:t>
            </a:r>
          </a:p>
          <a:p>
            <a:pPr algn="ctr">
              <a:spcBef>
                <a:spcPts val="0"/>
              </a:spcBef>
            </a:pPr>
            <a:r>
              <a:rPr lang="uk-UA" sz="2400" i="1" dirty="0"/>
              <a:t>т</a:t>
            </a:r>
            <a:r>
              <a:rPr lang="ru-RU" sz="2400" i="1" dirty="0" err="1"/>
              <a:t>ощо</a:t>
            </a:r>
            <a:r>
              <a:rPr lang="ru-RU" sz="2400" i="1" dirty="0"/>
              <a:t>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F407F6F-77B2-4E10-831C-EFF056B6C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662781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+mn-lt"/>
              </a:rPr>
              <a:t>Форми фінансово-бюджетної децентралізації</a:t>
            </a:r>
            <a:endParaRPr lang="ru-RU" sz="2800" b="1" dirty="0">
              <a:latin typeface="+mn-lt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8C6C9DA-8253-4F15-B53B-E89B4C0FFDB2}"/>
              </a:ext>
            </a:extLst>
          </p:cNvPr>
          <p:cNvSpPr txBox="1">
            <a:spLocks/>
          </p:cNvSpPr>
          <p:nvPr/>
        </p:nvSpPr>
        <p:spPr>
          <a:xfrm>
            <a:off x="0" y="3502816"/>
            <a:ext cx="12192000" cy="3355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400" dirty="0" err="1"/>
              <a:t>самофінансування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відшкодування</a:t>
            </a:r>
            <a:r>
              <a:rPr lang="ru-RU" sz="2400" dirty="0"/>
              <a:t> </a:t>
            </a:r>
            <a:r>
              <a:rPr lang="ru-RU" sz="2400" dirty="0" err="1"/>
              <a:t>збитків</a:t>
            </a:r>
            <a:r>
              <a:rPr lang="ru-RU" sz="2400" dirty="0"/>
              <a:t> </a:t>
            </a:r>
            <a:r>
              <a:rPr lang="ru-RU" sz="2400" dirty="0" err="1"/>
              <a:t>виробництва</a:t>
            </a:r>
            <a:r>
              <a:rPr lang="ru-RU" sz="2400" dirty="0"/>
              <a:t> шляхом плати </a:t>
            </a:r>
            <a:r>
              <a:rPr lang="ru-RU" sz="2400" dirty="0" err="1"/>
              <a:t>користувачами</a:t>
            </a:r>
            <a:r>
              <a:rPr lang="ru-RU" sz="2400" dirty="0"/>
              <a:t> за </a:t>
            </a:r>
            <a:r>
              <a:rPr lang="ru-RU" sz="2400" dirty="0" err="1"/>
              <a:t>послуги</a:t>
            </a:r>
            <a:r>
              <a:rPr lang="ru-RU" sz="2400" dirty="0"/>
              <a:t>; 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заходи </a:t>
            </a:r>
            <a:r>
              <a:rPr lang="ru-RU" sz="2400" dirty="0" err="1"/>
              <a:t>часткового</a:t>
            </a:r>
            <a:r>
              <a:rPr lang="ru-RU" sz="2400" dirty="0"/>
              <a:t> </a:t>
            </a:r>
            <a:r>
              <a:rPr lang="ru-RU" sz="2400" dirty="0" err="1"/>
              <a:t>фінансування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виробництва</a:t>
            </a:r>
            <a:r>
              <a:rPr lang="ru-RU" sz="2400" dirty="0"/>
              <a:t>, шляхом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користувачі</a:t>
            </a:r>
            <a:r>
              <a:rPr lang="ru-RU" sz="2400" dirty="0"/>
              <a:t> </a:t>
            </a:r>
            <a:r>
              <a:rPr lang="ru-RU" sz="2400" dirty="0" err="1"/>
              <a:t>беруть</a:t>
            </a:r>
            <a:r>
              <a:rPr lang="ru-RU" sz="2400" dirty="0"/>
              <a:t> участь у </a:t>
            </a:r>
            <a:r>
              <a:rPr lang="ru-RU" sz="2400" dirty="0" err="1"/>
              <a:t>наданні</a:t>
            </a:r>
            <a:r>
              <a:rPr lang="ru-RU" sz="2400" dirty="0"/>
              <a:t> </a:t>
            </a:r>
            <a:r>
              <a:rPr lang="ru-RU" sz="2400" dirty="0" err="1"/>
              <a:t>послуг</a:t>
            </a:r>
            <a:r>
              <a:rPr lang="ru-RU" sz="2400" dirty="0"/>
              <a:t>,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інфраструктури</a:t>
            </a:r>
            <a:r>
              <a:rPr lang="ru-RU" sz="2400" dirty="0"/>
              <a:t> шляхом </a:t>
            </a:r>
            <a:r>
              <a:rPr lang="ru-RU" sz="2400" dirty="0" err="1"/>
              <a:t>фінансових</a:t>
            </a:r>
            <a:r>
              <a:rPr lang="ru-RU" sz="2400" dirty="0"/>
              <a:t> </a:t>
            </a:r>
            <a:r>
              <a:rPr lang="ru-RU" sz="2400" dirty="0" err="1"/>
              <a:t>внесків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вкладу </a:t>
            </a:r>
            <a:r>
              <a:rPr lang="ru-RU" sz="2400" dirty="0" err="1"/>
              <a:t>робочої</a:t>
            </a:r>
            <a:r>
              <a:rPr lang="ru-RU" sz="2400" dirty="0"/>
              <a:t> </a:t>
            </a:r>
            <a:r>
              <a:rPr lang="ru-RU" sz="2400" dirty="0" err="1"/>
              <a:t>сили</a:t>
            </a:r>
            <a:r>
              <a:rPr lang="ru-RU" sz="2400" dirty="0"/>
              <a:t>; 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розширення</a:t>
            </a:r>
            <a:r>
              <a:rPr lang="ru-RU" sz="2400" dirty="0"/>
              <a:t> </a:t>
            </a:r>
            <a:r>
              <a:rPr lang="ru-RU" sz="2400" dirty="0" err="1"/>
              <a:t>місцевих</a:t>
            </a:r>
            <a:r>
              <a:rPr lang="ru-RU" sz="2400" dirty="0"/>
              <a:t> </a:t>
            </a:r>
            <a:r>
              <a:rPr lang="ru-RU" sz="2400" dirty="0" err="1"/>
              <a:t>доходів</a:t>
            </a:r>
            <a:r>
              <a:rPr lang="ru-RU" sz="2400" dirty="0"/>
              <a:t> (</a:t>
            </a:r>
            <a:r>
              <a:rPr lang="ru-RU" sz="2400" dirty="0" err="1"/>
              <a:t>податки</a:t>
            </a:r>
            <a:r>
              <a:rPr lang="ru-RU" sz="2400" dirty="0"/>
              <a:t> на </a:t>
            </a:r>
            <a:r>
              <a:rPr lang="ru-RU" sz="2400" dirty="0" err="1"/>
              <a:t>нерухомість</a:t>
            </a:r>
            <a:r>
              <a:rPr lang="ru-RU" sz="2400" dirty="0"/>
              <a:t>, продаж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непрямі</a:t>
            </a:r>
            <a:r>
              <a:rPr lang="ru-RU" sz="2400" dirty="0"/>
              <a:t> </a:t>
            </a:r>
            <a:r>
              <a:rPr lang="ru-RU" sz="2400" dirty="0" err="1"/>
              <a:t>платежі</a:t>
            </a:r>
            <a:r>
              <a:rPr lang="ru-RU" sz="2400" dirty="0"/>
              <a:t>); 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трансферти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переміщують</a:t>
            </a:r>
            <a:r>
              <a:rPr lang="ru-RU" sz="2400" dirty="0"/>
              <a:t> </a:t>
            </a:r>
            <a:r>
              <a:rPr lang="ru-RU" sz="2400" dirty="0" err="1"/>
              <a:t>загальні</a:t>
            </a:r>
            <a:r>
              <a:rPr lang="ru-RU" sz="2400" dirty="0"/>
              <a:t> доходи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податків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надаються</a:t>
            </a:r>
            <a:r>
              <a:rPr lang="ru-RU" sz="2400" dirty="0"/>
              <a:t> </a:t>
            </a:r>
            <a:r>
              <a:rPr lang="ru-RU" sz="2400" dirty="0" err="1"/>
              <a:t>центральним</a:t>
            </a:r>
            <a:r>
              <a:rPr lang="ru-RU" sz="2400" dirty="0"/>
              <a:t> урядом </a:t>
            </a:r>
            <a:r>
              <a:rPr lang="ru-RU" sz="2400" dirty="0" err="1"/>
              <a:t>місцевим</a:t>
            </a:r>
            <a:r>
              <a:rPr lang="ru-RU" sz="2400" dirty="0"/>
              <a:t> органам </a:t>
            </a:r>
            <a:r>
              <a:rPr lang="ru-RU" sz="2400" dirty="0" err="1"/>
              <a:t>влади</a:t>
            </a:r>
            <a:r>
              <a:rPr lang="ru-RU" sz="2400" dirty="0"/>
              <a:t> для </a:t>
            </a:r>
            <a:r>
              <a:rPr lang="ru-RU" sz="2400" dirty="0" err="1"/>
              <a:t>загальних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специфічних</a:t>
            </a:r>
            <a:r>
              <a:rPr lang="ru-RU" sz="2400" dirty="0"/>
              <a:t> </a:t>
            </a:r>
            <a:r>
              <a:rPr lang="ru-RU" sz="2400" dirty="0" err="1"/>
              <a:t>використань</a:t>
            </a:r>
            <a:r>
              <a:rPr lang="ru-RU" sz="2400" dirty="0"/>
              <a:t>; 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надання</a:t>
            </a:r>
            <a:r>
              <a:rPr lang="ru-RU" sz="2400" dirty="0"/>
              <a:t> </a:t>
            </a:r>
            <a:r>
              <a:rPr lang="ru-RU" sz="2400" dirty="0" err="1"/>
              <a:t>дозволу</a:t>
            </a:r>
            <a:r>
              <a:rPr lang="ru-RU" sz="2400" dirty="0"/>
              <a:t> на </a:t>
            </a:r>
            <a:r>
              <a:rPr lang="ru-RU" sz="2400" dirty="0" err="1"/>
              <a:t>муніципальні</a:t>
            </a:r>
            <a:r>
              <a:rPr lang="ru-RU" sz="2400" dirty="0"/>
              <a:t> </a:t>
            </a:r>
            <a:r>
              <a:rPr lang="ru-RU" sz="2400" dirty="0" err="1"/>
              <a:t>запозичення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мобілізація</a:t>
            </a:r>
            <a:r>
              <a:rPr lang="ru-RU" sz="2400" dirty="0"/>
              <a:t> </a:t>
            </a:r>
            <a:r>
              <a:rPr lang="ru-RU" sz="2400" dirty="0" err="1"/>
              <a:t>грошових</a:t>
            </a:r>
            <a:r>
              <a:rPr lang="ru-RU" sz="2400" dirty="0"/>
              <a:t> </a:t>
            </a:r>
            <a:r>
              <a:rPr lang="ru-RU" sz="2400" dirty="0" err="1"/>
              <a:t>фондів</a:t>
            </a:r>
            <a:r>
              <a:rPr lang="ru-RU" sz="2400" dirty="0"/>
              <a:t> </a:t>
            </a:r>
            <a:r>
              <a:rPr lang="ru-RU" sz="2400" dirty="0" err="1"/>
              <a:t>місцевих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влади</a:t>
            </a:r>
            <a:r>
              <a:rPr lang="ru-RU" sz="2400" dirty="0"/>
              <a:t> через </a:t>
            </a:r>
            <a:r>
              <a:rPr lang="ru-RU" sz="2400" dirty="0" err="1"/>
              <a:t>гарантування</a:t>
            </a:r>
            <a:r>
              <a:rPr lang="ru-RU" sz="2400" dirty="0"/>
              <a:t> займу, </a:t>
            </a:r>
            <a:r>
              <a:rPr lang="ru-RU" sz="2400" dirty="0" err="1"/>
              <a:t>кредитів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5983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E3027-5559-45A1-A81E-65C7D75FF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4354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latin typeface="+mn-lt"/>
              </a:rPr>
              <a:t>Реформа виконавчої влади</a:t>
            </a:r>
            <a:br>
              <a:rPr lang="uk-UA" sz="3600" b="1" dirty="0">
                <a:latin typeface="+mn-lt"/>
              </a:rPr>
            </a:br>
            <a:r>
              <a:rPr lang="uk-UA" sz="3600" b="1" dirty="0">
                <a:latin typeface="+mn-lt"/>
              </a:rPr>
              <a:t>Інститут префектів</a:t>
            </a:r>
            <a:endParaRPr lang="ru-RU" sz="36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101778-3175-47E8-AAEB-A82572E78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8800"/>
            <a:ext cx="12192000" cy="5029200"/>
          </a:xfrm>
        </p:spPr>
        <p:txBody>
          <a:bodyPr/>
          <a:lstStyle/>
          <a:p>
            <a:r>
              <a:rPr lang="ru-RU" dirty="0"/>
              <a:t>Префект </a:t>
            </a:r>
            <a:r>
              <a:rPr lang="en-US" dirty="0"/>
              <a:t>–</a:t>
            </a:r>
            <a:r>
              <a:rPr lang="uk-UA" dirty="0"/>
              <a:t> </a:t>
            </a:r>
            <a:r>
              <a:rPr lang="ru-RU" dirty="0" err="1"/>
              <a:t>виборна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призначувана</a:t>
            </a:r>
            <a:r>
              <a:rPr lang="ru-RU" dirty="0"/>
              <a:t> особа, яка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загальнонаціональне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регіональне</a:t>
            </a:r>
            <a:r>
              <a:rPr lang="ru-RU" dirty="0"/>
              <a:t> </a:t>
            </a:r>
            <a:r>
              <a:rPr lang="ru-RU" dirty="0" err="1"/>
              <a:t>представництво</a:t>
            </a:r>
            <a:r>
              <a:rPr lang="ru-RU" dirty="0"/>
              <a:t> на </a:t>
            </a:r>
            <a:r>
              <a:rPr lang="ru-RU" dirty="0" err="1"/>
              <a:t>певній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.</a:t>
            </a:r>
          </a:p>
          <a:p>
            <a:r>
              <a:rPr lang="uk-UA" dirty="0"/>
              <a:t>Передбачений законодавством Франції, Албанії, Румунії (призначувані), Бразилії, Еквадорі, Квебеку (виборні)</a:t>
            </a:r>
          </a:p>
          <a:p>
            <a:r>
              <a:rPr lang="uk-UA" dirty="0"/>
              <a:t>31.08.2015 р. – прийняття у першому читанні </a:t>
            </a:r>
            <a:r>
              <a:rPr lang="uk-UA" dirty="0" err="1"/>
              <a:t>проєкту</a:t>
            </a:r>
            <a:r>
              <a:rPr lang="uk-UA" dirty="0"/>
              <a:t> змін до Конституції. Надалі – зупинення процесу внесення змін.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25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442A5-DB58-4BDC-B87D-A22BE26F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50"/>
            <a:ext cx="10515600" cy="530225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latin typeface="+mn-lt"/>
              </a:rPr>
              <a:t>Деякі підсумки та </a:t>
            </a:r>
            <a:r>
              <a:rPr lang="uk-UA" sz="3600" b="1" dirty="0" err="1">
                <a:latin typeface="+mn-lt"/>
              </a:rPr>
              <a:t>уроки</a:t>
            </a:r>
            <a:r>
              <a:rPr lang="uk-UA" sz="3600" b="1" dirty="0">
                <a:latin typeface="+mn-lt"/>
              </a:rPr>
              <a:t> децентралізації в Україні</a:t>
            </a:r>
            <a:endParaRPr lang="ru-RU" sz="36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07232A-9CA1-4411-87D0-881F01121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" y="895350"/>
            <a:ext cx="11944350" cy="5962649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200" dirty="0" err="1">
                <a:effectLst/>
                <a:ea typeface="Calibri" panose="020F0502020204030204" pitchFamily="34" charset="0"/>
              </a:rPr>
              <a:t>збереження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тенденції</a:t>
            </a:r>
            <a:r>
              <a:rPr lang="ru-RU" sz="2200" dirty="0">
                <a:effectLst/>
                <a:ea typeface="Calibri" panose="020F0502020204030204" pitchFamily="34" charset="0"/>
              </a:rPr>
              <a:t> до 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посилення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міжрегіональної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соціально-економічної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диференціації</a:t>
            </a:r>
            <a:endParaRPr lang="ru-RU" sz="2200" dirty="0">
              <a:effectLst/>
              <a:ea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слід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акцентувати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увагу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й на </a:t>
            </a:r>
            <a:r>
              <a:rPr lang="ru-RU" sz="2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внутрішньорегіональних</a:t>
            </a:r>
            <a:r>
              <a:rPr lang="ru-RU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соціально-економічних</a:t>
            </a:r>
            <a:r>
              <a:rPr lang="ru-RU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диспропорціях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зокрема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динамічності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міст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порівняно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сільськими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гірськими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територіями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наявності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територій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особливими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проблемами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тощо</a:t>
            </a:r>
            <a:endParaRPr lang="ru-RU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200" b="1" dirty="0" err="1">
                <a:effectLst/>
                <a:ea typeface="Calibri" panose="020F0502020204030204" pitchFamily="34" charset="0"/>
              </a:rPr>
              <a:t>стиснення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економічного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простору на 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користь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великих 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міст</a:t>
            </a:r>
            <a:r>
              <a:rPr lang="ru-RU" sz="2200" dirty="0">
                <a:effectLst/>
                <a:ea typeface="Calibri" panose="020F0502020204030204" pitchFamily="34" charset="0"/>
              </a:rPr>
              <a:t>.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Концентрація</a:t>
            </a:r>
            <a:r>
              <a:rPr lang="ru-RU" sz="2200" dirty="0">
                <a:effectLst/>
                <a:ea typeface="Calibri" panose="020F0502020204030204" pitchFamily="34" charset="0"/>
              </a:rPr>
              <a:t> в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обласних</a:t>
            </a:r>
            <a:r>
              <a:rPr lang="ru-RU" sz="2200" dirty="0">
                <a:effectLst/>
                <a:ea typeface="Calibri" panose="020F0502020204030204" pitchFamily="34" charset="0"/>
              </a:rPr>
              <a:t> центрах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людських</a:t>
            </a:r>
            <a:r>
              <a:rPr lang="ru-RU" sz="2200" dirty="0">
                <a:effectLst/>
                <a:ea typeface="Calibri" panose="020F0502020204030204" pitchFamily="34" charset="0"/>
              </a:rPr>
              <a:t>,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фінансово-економічних</a:t>
            </a:r>
            <a:r>
              <a:rPr lang="ru-RU" sz="2200" dirty="0">
                <a:effectLst/>
                <a:ea typeface="Calibri" panose="020F0502020204030204" pitchFamily="34" charset="0"/>
              </a:rPr>
              <a:t> та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освітніх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ресурсів</a:t>
            </a:r>
            <a:r>
              <a:rPr lang="ru-RU" sz="2200" dirty="0">
                <a:effectLst/>
                <a:ea typeface="Calibri" panose="020F0502020204030204" pitchFamily="34" charset="0"/>
              </a:rPr>
              <a:t> не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супроводжується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відповідними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ефектами</a:t>
            </a:r>
            <a:r>
              <a:rPr lang="ru-RU" sz="2200" dirty="0">
                <a:effectLst/>
                <a:ea typeface="Calibri" panose="020F0502020204030204" pitchFamily="34" charset="0"/>
              </a:rPr>
              <a:t> для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регіонів</a:t>
            </a:r>
            <a:r>
              <a:rPr lang="ru-RU" sz="2200" dirty="0">
                <a:effectLst/>
                <a:ea typeface="Calibri" panose="020F0502020204030204" pitchFamily="34" charset="0"/>
              </a:rPr>
              <a:t>.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Закордонний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досвід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свідчить</a:t>
            </a:r>
            <a:r>
              <a:rPr lang="ru-RU" sz="2200" dirty="0">
                <a:effectLst/>
                <a:ea typeface="Calibri" panose="020F0502020204030204" pitchFamily="34" charset="0"/>
              </a:rPr>
              <a:t> про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неоднозначність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приєднання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сільських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територій</a:t>
            </a:r>
            <a:r>
              <a:rPr lang="ru-RU" sz="2200" dirty="0">
                <a:effectLst/>
                <a:ea typeface="Calibri" panose="020F0502020204030204" pitchFamily="34" charset="0"/>
              </a:rPr>
              <a:t> до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міст</a:t>
            </a:r>
            <a:r>
              <a:rPr lang="ru-RU" sz="2200" dirty="0">
                <a:effectLst/>
                <a:ea typeface="Calibri" panose="020F0502020204030204" pitchFamily="34" charset="0"/>
              </a:rPr>
              <a:t> у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процесі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фінансово-бюджетної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децентралізації</a:t>
            </a:r>
            <a:r>
              <a:rPr lang="ru-RU" sz="2200" dirty="0">
                <a:effectLst/>
                <a:ea typeface="Calibri" panose="020F0502020204030204" pitchFamily="34" charset="0"/>
              </a:rPr>
              <a:t>, особливо на перших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її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етапах</a:t>
            </a:r>
            <a:endParaRPr lang="ru-RU" sz="2200" dirty="0">
              <a:effectLst/>
              <a:ea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 sz="2200" dirty="0" err="1">
                <a:effectLst/>
                <a:ea typeface="Calibri" panose="020F0502020204030204" pitchFamily="34" charset="0"/>
              </a:rPr>
              <a:t>реформаторські</a:t>
            </a:r>
            <a:r>
              <a:rPr lang="ru-RU" sz="2200" dirty="0">
                <a:effectLst/>
                <a:ea typeface="Calibri" panose="020F0502020204030204" pitchFamily="34" charset="0"/>
              </a:rPr>
              <a:t> заходи стали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компромісом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зацікавлених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груп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унаслідок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кулуарних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домовленостей</a:t>
            </a:r>
            <a:r>
              <a:rPr lang="ru-RU" sz="2200" dirty="0">
                <a:effectLst/>
                <a:ea typeface="Calibri" panose="020F0502020204030204" pitchFamily="34" charset="0"/>
              </a:rPr>
              <a:t>.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Підготовкою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проєктів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рішень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займалося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вузьке</a:t>
            </a:r>
            <a:r>
              <a:rPr lang="ru-RU" sz="2200" dirty="0">
                <a:effectLst/>
                <a:ea typeface="Calibri" panose="020F0502020204030204" pitchFamily="34" charset="0"/>
              </a:rPr>
              <a:t> коло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чиновників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державних</a:t>
            </a:r>
            <a:r>
              <a:rPr lang="ru-RU" sz="2200" dirty="0">
                <a:effectLst/>
                <a:ea typeface="Calibri" panose="020F0502020204030204" pitchFamily="34" charset="0"/>
              </a:rPr>
              <a:t> структур,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спільно</a:t>
            </a:r>
            <a:r>
              <a:rPr lang="ru-RU" sz="2200" dirty="0">
                <a:effectLst/>
                <a:ea typeface="Calibri" panose="020F0502020204030204" pitchFamily="34" charset="0"/>
              </a:rPr>
              <a:t> з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наближеними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експертами</a:t>
            </a:r>
            <a:r>
              <a:rPr lang="ru-RU" sz="2200" dirty="0">
                <a:effectLst/>
                <a:ea typeface="Calibri" panose="020F0502020204030204" pitchFamily="34" charset="0"/>
              </a:rPr>
              <a:t>,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які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здебільшого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фінансувалися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міжнародними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організаціями</a:t>
            </a:r>
            <a:r>
              <a:rPr lang="ru-RU" sz="2200" dirty="0">
                <a:effectLst/>
                <a:ea typeface="Calibri" panose="020F0502020204030204" pitchFamily="34" charset="0"/>
              </a:rPr>
              <a:t>.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Міжнародні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організації</a:t>
            </a:r>
            <a:r>
              <a:rPr lang="ru-RU" sz="2200" dirty="0">
                <a:effectLst/>
                <a:ea typeface="Calibri" panose="020F0502020204030204" pitchFamily="34" charset="0"/>
              </a:rPr>
              <a:t> й стали одним з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основних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промоутерів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децентралізації</a:t>
            </a:r>
            <a:endParaRPr lang="ru-RU" sz="2200" dirty="0">
              <a:effectLst/>
              <a:ea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uk-UA" sz="2200" dirty="0">
                <a:effectLst/>
                <a:ea typeface="Calibri" panose="020F0502020204030204" pitchFamily="34" charset="0"/>
              </a:rPr>
              <a:t>передача повноважень громадам </a:t>
            </a:r>
            <a:r>
              <a:rPr lang="uk-UA" sz="2200" b="1" dirty="0">
                <a:effectLst/>
                <a:ea typeface="Calibri" panose="020F0502020204030204" pitchFamily="34" charset="0"/>
              </a:rPr>
              <a:t>обмежена </a:t>
            </a:r>
            <a:r>
              <a:rPr lang="uk-UA" sz="2200" dirty="0">
                <a:effectLst/>
                <a:ea typeface="Calibri" panose="020F0502020204030204" pitchFamily="34" charset="0"/>
              </a:rPr>
              <a:t>здебільшого управлінням медициною, освітою і наданням </a:t>
            </a:r>
            <a:r>
              <a:rPr lang="uk-UA" sz="2200" dirty="0" err="1">
                <a:effectLst/>
                <a:ea typeface="Calibri" panose="020F0502020204030204" pitchFamily="34" charset="0"/>
              </a:rPr>
              <a:t>адмінпослуг</a:t>
            </a:r>
            <a:r>
              <a:rPr lang="uk-UA" sz="2200" dirty="0">
                <a:effectLst/>
                <a:ea typeface="Calibri" panose="020F0502020204030204" pitchFamily="34" charset="0"/>
              </a:rPr>
              <a:t> – коли громадам делегують функції держави, хоча й з фінансовим забезпеченням.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Натомість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повноважень</a:t>
            </a:r>
            <a:r>
              <a:rPr lang="ru-RU" sz="2200" dirty="0">
                <a:effectLst/>
                <a:ea typeface="Calibri" panose="020F0502020204030204" pitchFamily="34" charset="0"/>
              </a:rPr>
              <a:t> у сферах,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які</a:t>
            </a:r>
            <a:r>
              <a:rPr lang="ru-RU" sz="2200" dirty="0">
                <a:effectLst/>
                <a:ea typeface="Calibri" panose="020F0502020204030204" pitchFamily="34" charset="0"/>
              </a:rPr>
              <a:t> б дозволили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сформувати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підґрунтя</a:t>
            </a:r>
            <a:r>
              <a:rPr lang="ru-RU" sz="2200" dirty="0">
                <a:effectLst/>
                <a:ea typeface="Calibri" panose="020F0502020204030204" pitchFamily="34" charset="0"/>
              </a:rPr>
              <a:t> для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територіального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розвитку</a:t>
            </a:r>
            <a:r>
              <a:rPr lang="ru-RU" sz="2200" dirty="0">
                <a:effectLst/>
                <a:ea typeface="Calibri" panose="020F0502020204030204" pitchFamily="34" charset="0"/>
              </a:rPr>
              <a:t> на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основі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створення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нової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вартості</a:t>
            </a:r>
            <a:r>
              <a:rPr lang="ru-RU" sz="2200" dirty="0">
                <a:effectLst/>
                <a:ea typeface="Calibri" panose="020F0502020204030204" pitchFamily="34" charset="0"/>
              </a:rPr>
              <a:t>,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громади</a:t>
            </a:r>
            <a:r>
              <a:rPr lang="ru-RU" sz="2200" dirty="0">
                <a:effectLst/>
                <a:ea typeface="Calibri" panose="020F0502020204030204" pitchFamily="34" charset="0"/>
              </a:rPr>
              <a:t> не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отримують</a:t>
            </a:r>
            <a:endParaRPr lang="ru-RU" sz="2200" dirty="0">
              <a:effectLst/>
              <a:ea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uk-UA" sz="2200" dirty="0">
                <a:effectLst/>
                <a:ea typeface="Calibri" panose="020F0502020204030204" pitchFamily="34" charset="0"/>
              </a:rPr>
              <a:t>необґрунтована передача «на місця» </a:t>
            </a:r>
            <a:r>
              <a:rPr lang="uk-UA" sz="2200" b="1" dirty="0">
                <a:effectLst/>
                <a:ea typeface="Calibri" panose="020F0502020204030204" pitchFamily="34" charset="0"/>
              </a:rPr>
              <a:t>невластивих ОМС функцій </a:t>
            </a:r>
            <a:r>
              <a:rPr lang="uk-UA" sz="2200" dirty="0">
                <a:effectLst/>
                <a:ea typeface="Calibri" panose="020F0502020204030204" pitchFamily="34" charset="0"/>
              </a:rPr>
              <a:t>та </a:t>
            </a:r>
            <a:r>
              <a:rPr lang="uk-UA" sz="2200" b="1" dirty="0">
                <a:effectLst/>
                <a:ea typeface="Calibri" panose="020F0502020204030204" pitchFamily="34" charset="0"/>
              </a:rPr>
              <a:t>невідповідність обсягам делегованих повноважень переданих ОМС фінансових ресурсів</a:t>
            </a:r>
            <a:endParaRPr lang="ru-RU" sz="22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8179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9C36FD-6EFE-4D5F-B215-DF98B4824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" y="95250"/>
            <a:ext cx="11877675" cy="67627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200" dirty="0" err="1">
                <a:effectLst/>
                <a:ea typeface="Calibri" panose="020F0502020204030204" pitchFamily="34" charset="0"/>
              </a:rPr>
              <a:t>світова</a:t>
            </a:r>
            <a:r>
              <a:rPr lang="ru-RU" sz="2200" dirty="0">
                <a:effectLst/>
                <a:ea typeface="Calibri" panose="020F0502020204030204" pitchFamily="34" charset="0"/>
              </a:rPr>
              <a:t> практика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свідчить</a:t>
            </a:r>
            <a:r>
              <a:rPr lang="ru-RU" sz="2200" dirty="0">
                <a:effectLst/>
                <a:ea typeface="Calibri" panose="020F0502020204030204" pitchFamily="34" charset="0"/>
              </a:rPr>
              <a:t>,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що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відповідальність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за 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розвиток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сільської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освіти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і 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медицини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не 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можуть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бути 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перекладені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виключно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на 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плечі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органів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МС 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сільських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громад</a:t>
            </a:r>
          </a:p>
          <a:p>
            <a:pPr>
              <a:spcBef>
                <a:spcPts val="0"/>
              </a:spcBef>
            </a:pPr>
            <a:r>
              <a:rPr lang="ru-RU" sz="2200" dirty="0" err="1">
                <a:effectLst/>
                <a:ea typeface="Calibri" panose="020F0502020204030204" pitchFamily="34" charset="0"/>
              </a:rPr>
              <a:t>зростання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доходів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місцевих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бюджетів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більш</a:t>
            </a:r>
            <a:r>
              <a:rPr lang="ru-RU" sz="2200" dirty="0">
                <a:effectLst/>
                <a:ea typeface="Calibri" panose="020F0502020204030204" pitchFamily="34" charset="0"/>
              </a:rPr>
              <a:t> як на половину 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забезпечено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трансфертами</a:t>
            </a:r>
          </a:p>
          <a:p>
            <a:pPr>
              <a:spcBef>
                <a:spcPts val="0"/>
              </a:spcBef>
            </a:pPr>
            <a:r>
              <a:rPr lang="ru-RU" sz="2200" b="1" dirty="0" err="1">
                <a:effectLst/>
                <a:ea typeface="Calibri" panose="020F0502020204030204" pitchFamily="34" charset="0"/>
              </a:rPr>
              <a:t>політизація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фінансової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децентралізації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.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Проявляється</a:t>
            </a:r>
            <a:r>
              <a:rPr lang="ru-RU" sz="2200" dirty="0">
                <a:effectLst/>
                <a:ea typeface="Calibri" panose="020F0502020204030204" pitchFamily="34" charset="0"/>
              </a:rPr>
              <a:t> в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ускладненні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відносин</a:t>
            </a:r>
            <a:r>
              <a:rPr lang="ru-RU" sz="2200" dirty="0">
                <a:effectLst/>
                <a:ea typeface="Calibri" panose="020F0502020204030204" pitchFamily="34" charset="0"/>
              </a:rPr>
              <a:t> з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райрадами</a:t>
            </a:r>
            <a:r>
              <a:rPr lang="ru-RU" sz="2200" dirty="0">
                <a:effectLst/>
                <a:ea typeface="Calibri" panose="020F0502020204030204" pitchFamily="34" charset="0"/>
              </a:rPr>
              <a:t> та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місцевими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держадміністраціями</a:t>
            </a:r>
            <a:r>
              <a:rPr lang="ru-RU" sz="2200" dirty="0">
                <a:effectLst/>
                <a:ea typeface="Calibri" panose="020F0502020204030204" pitchFamily="34" charset="0"/>
              </a:rPr>
              <a:t> в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сфері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управління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фінансовими</a:t>
            </a:r>
            <a:r>
              <a:rPr lang="ru-RU" sz="2200" dirty="0">
                <a:effectLst/>
                <a:ea typeface="Calibri" panose="020F0502020204030204" pitchFamily="34" charset="0"/>
              </a:rPr>
              <a:t> ресурсами та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передачі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компетенцій</a:t>
            </a:r>
            <a:r>
              <a:rPr lang="ru-RU" sz="2200" dirty="0">
                <a:effectLst/>
                <a:ea typeface="Calibri" panose="020F0502020204030204" pitchFamily="34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ru-RU" sz="2200" b="1" dirty="0" err="1">
                <a:effectLst/>
                <a:ea typeface="Calibri" panose="020F0502020204030204" pitchFamily="34" charset="0"/>
              </a:rPr>
              <a:t>найбільші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втрати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понесли 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обласні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бюджети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,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частка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яких</a:t>
            </a:r>
            <a:r>
              <a:rPr lang="ru-RU" sz="2200" dirty="0">
                <a:effectLst/>
                <a:ea typeface="Calibri" panose="020F0502020204030204" pitchFamily="34" charset="0"/>
              </a:rPr>
              <a:t> в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структурі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доходів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зменшилась</a:t>
            </a:r>
            <a:r>
              <a:rPr lang="ru-RU" sz="2200" dirty="0">
                <a:effectLst/>
                <a:ea typeface="Calibri" panose="020F0502020204030204" pitchFamily="34" charset="0"/>
              </a:rPr>
              <a:t> з 28,9% у 2014 р. до 24,4 % у 2016 р.</a:t>
            </a:r>
            <a:endParaRPr lang="ru-RU" sz="2200" dirty="0"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200" b="1" dirty="0" err="1">
                <a:effectLst/>
                <a:ea typeface="Calibri" panose="020F0502020204030204" pitchFamily="34" charset="0"/>
              </a:rPr>
              <a:t>перехід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до 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вирівнювання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«за доходами»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вважається</a:t>
            </a:r>
            <a:r>
              <a:rPr lang="ru-RU" sz="2200" dirty="0">
                <a:effectLst/>
                <a:ea typeface="Calibri" panose="020F0502020204030204" pitchFamily="34" charset="0"/>
              </a:rPr>
              <a:t> одним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із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найвагоміших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досягнень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децентралізації</a:t>
            </a:r>
            <a:r>
              <a:rPr lang="ru-RU" sz="2200" dirty="0">
                <a:effectLst/>
                <a:ea typeface="Calibri" panose="020F0502020204030204" pitchFamily="34" charset="0"/>
              </a:rPr>
              <a:t>.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Сучасна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система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вирівнювання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Україні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є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змішаного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типу –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одночасно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включає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інструменти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вирівнювання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й за доходами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територій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й за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видатками</a:t>
            </a:r>
            <a:endParaRPr lang="ru-RU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200" dirty="0" err="1">
                <a:effectLst/>
                <a:ea typeface="Calibri" panose="020F0502020204030204" pitchFamily="34" charset="0"/>
              </a:rPr>
              <a:t>законодавством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не 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врегульовано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дефініцію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терміну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«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управління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земельними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ресурсами»</a:t>
            </a:r>
            <a:r>
              <a:rPr lang="ru-RU" sz="2200" dirty="0">
                <a:effectLst/>
                <a:ea typeface="Calibri" panose="020F0502020204030204" pitchFamily="34" charset="0"/>
              </a:rPr>
              <a:t>. </a:t>
            </a:r>
            <a:r>
              <a:rPr lang="uk-UA" sz="2200" dirty="0">
                <a:effectLst/>
                <a:ea typeface="Calibri" panose="020F0502020204030204" pitchFamily="34" charset="0"/>
              </a:rPr>
              <a:t>Концепцією реформування МС та територіальної організації влади в Україні акцентовано на визначенні матеріальною основою місцевого самоврядування майна, зокрема землі</a:t>
            </a:r>
          </a:p>
          <a:p>
            <a:pPr>
              <a:spcBef>
                <a:spcPts val="0"/>
              </a:spcBef>
            </a:pPr>
            <a:r>
              <a:rPr lang="ru-RU" sz="2200" b="1" dirty="0" err="1">
                <a:effectLst/>
                <a:ea typeface="Calibri" panose="020F0502020204030204" pitchFamily="34" charset="0"/>
              </a:rPr>
              <a:t>низька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кваліфікація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управлінського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апарату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органів</a:t>
            </a:r>
            <a:r>
              <a:rPr lang="ru-RU" sz="2200" dirty="0">
                <a:effectLst/>
                <a:ea typeface="Calibri" panose="020F0502020204030204" pitchFamily="34" charset="0"/>
              </a:rPr>
              <a:t> МС,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домінування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особистих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інтересів</a:t>
            </a:r>
            <a:r>
              <a:rPr lang="ru-RU" sz="2200" dirty="0">
                <a:effectLst/>
                <a:ea typeface="Calibri" panose="020F0502020204030204" pitchFamily="34" charset="0"/>
              </a:rPr>
              <a:t> над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суспільними</a:t>
            </a:r>
            <a:endParaRPr lang="uk-UA" sz="22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03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D660FE1-75B9-445A-BD50-CC9520D4A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25"/>
            <a:ext cx="10515600" cy="663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altLang="ru-RU" sz="3600" b="1" dirty="0"/>
              <a:t>2</a:t>
            </a:r>
            <a:r>
              <a:rPr lang="uk-UA" altLang="ru-RU" sz="3600" b="1" dirty="0">
                <a:latin typeface="+mn-lt"/>
              </a:rPr>
              <a:t>. Світовий досвід децентралізації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1498A117-2468-42E0-875B-EBB467676032}"/>
              </a:ext>
            </a:extLst>
          </p:cNvPr>
          <p:cNvSpPr txBox="1">
            <a:spLocks/>
          </p:cNvSpPr>
          <p:nvPr/>
        </p:nvSpPr>
        <p:spPr>
          <a:xfrm>
            <a:off x="0" y="812800"/>
            <a:ext cx="12192000" cy="6126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200" b="1" dirty="0" err="1"/>
              <a:t>Поняття</a:t>
            </a:r>
            <a:r>
              <a:rPr lang="ru-RU" sz="2200" b="1" dirty="0"/>
              <a:t> «</a:t>
            </a:r>
            <a:r>
              <a:rPr lang="ru-RU" sz="2200" b="1" dirty="0" err="1"/>
              <a:t>децентралізація</a:t>
            </a:r>
            <a:r>
              <a:rPr lang="ru-RU" sz="2200" b="1" dirty="0"/>
              <a:t>» </a:t>
            </a:r>
            <a:r>
              <a:rPr lang="ru-RU" sz="2200" b="1" dirty="0" err="1"/>
              <a:t>містять</a:t>
            </a:r>
            <a:r>
              <a:rPr lang="ru-RU" sz="2200" b="1" dirty="0"/>
              <a:t> </a:t>
            </a:r>
            <a:r>
              <a:rPr lang="ru-RU" sz="2200" b="1" dirty="0" err="1"/>
              <a:t>конституції</a:t>
            </a:r>
            <a:r>
              <a:rPr lang="ru-RU" sz="2200" b="1" dirty="0"/>
              <a:t> </a:t>
            </a:r>
            <a:r>
              <a:rPr lang="ru-RU" sz="2200" dirty="0" err="1"/>
              <a:t>Албанії</a:t>
            </a:r>
            <a:r>
              <a:rPr lang="ru-RU" sz="2200" dirty="0"/>
              <a:t> (ст. 13), Алжиру (ст. 17), </a:t>
            </a:r>
            <a:r>
              <a:rPr lang="ru-RU" sz="2200" dirty="0" err="1"/>
              <a:t>Анголи</a:t>
            </a:r>
            <a:r>
              <a:rPr lang="ru-RU" sz="2200" dirty="0"/>
              <a:t> (ст. 8, 199, 213, 217), </a:t>
            </a:r>
            <a:r>
              <a:rPr lang="ru-RU" sz="2200" dirty="0" err="1"/>
              <a:t>Бельгії</a:t>
            </a:r>
            <a:r>
              <a:rPr lang="ru-RU" sz="2200" dirty="0"/>
              <a:t> (ст. 162), </a:t>
            </a:r>
            <a:r>
              <a:rPr lang="ru-RU" sz="2200" dirty="0" err="1"/>
              <a:t>Болівії</a:t>
            </a:r>
            <a:r>
              <a:rPr lang="ru-RU" sz="2200" dirty="0"/>
              <a:t> (ст. 163, 271, 280, 303), </a:t>
            </a:r>
            <a:r>
              <a:rPr lang="ru-RU" sz="2200" dirty="0" err="1"/>
              <a:t>Бразилії</a:t>
            </a:r>
            <a:r>
              <a:rPr lang="ru-RU" sz="2200" dirty="0"/>
              <a:t> (ст. 198, 204, 216-</a:t>
            </a:r>
            <a:r>
              <a:rPr lang="en-US" sz="2200" dirty="0"/>
              <a:t>A), </a:t>
            </a:r>
            <a:r>
              <a:rPr lang="ru-RU" sz="2200" dirty="0"/>
              <a:t>Вануату (</a:t>
            </a:r>
            <a:r>
              <a:rPr lang="ru-RU" sz="2200" dirty="0" err="1"/>
              <a:t>Розділ</a:t>
            </a:r>
            <a:r>
              <a:rPr lang="ru-RU" sz="2200" dirty="0"/>
              <a:t> 13), </a:t>
            </a:r>
            <a:r>
              <a:rPr lang="ru-RU" sz="2200" dirty="0" err="1"/>
              <a:t>Венесуели</a:t>
            </a:r>
            <a:r>
              <a:rPr lang="ru-RU" sz="2200" dirty="0"/>
              <a:t> (ст. 16, 157, 158, 173, 185, 294), </a:t>
            </a:r>
            <a:r>
              <a:rPr lang="ru-RU" sz="2200" dirty="0" err="1"/>
              <a:t>В’єтнаму</a:t>
            </a:r>
            <a:r>
              <a:rPr lang="ru-RU" sz="2200" dirty="0"/>
              <a:t> (ст. 52), </a:t>
            </a:r>
            <a:r>
              <a:rPr lang="ru-RU" sz="2200" dirty="0" err="1"/>
              <a:t>Гаїті</a:t>
            </a:r>
            <a:r>
              <a:rPr lang="ru-RU" sz="2200" dirty="0"/>
              <a:t> (Преамбула, </a:t>
            </a:r>
            <a:r>
              <a:rPr lang="ru-RU" sz="2200" dirty="0" err="1"/>
              <a:t>Розділ</a:t>
            </a:r>
            <a:r>
              <a:rPr lang="ru-RU" sz="2200" dirty="0"/>
              <a:t> 1, ст. 87-2, 87-4), </a:t>
            </a:r>
            <a:r>
              <a:rPr lang="ru-RU" sz="2200" dirty="0" err="1"/>
              <a:t>Гамбії</a:t>
            </a:r>
            <a:r>
              <a:rPr lang="ru-RU" sz="2200" dirty="0"/>
              <a:t> (ст. 193, 214), </a:t>
            </a:r>
            <a:r>
              <a:rPr lang="ru-RU" sz="2200" dirty="0" err="1"/>
              <a:t>Гани</a:t>
            </a:r>
            <a:r>
              <a:rPr lang="ru-RU" sz="2200" dirty="0"/>
              <a:t> (Глава 20), </a:t>
            </a:r>
            <a:r>
              <a:rPr lang="ru-RU" sz="2200" dirty="0" err="1"/>
              <a:t>Гватемали</a:t>
            </a:r>
            <a:r>
              <a:rPr lang="ru-RU" sz="2200" dirty="0"/>
              <a:t> (ст. 119, 134), </a:t>
            </a:r>
            <a:r>
              <a:rPr lang="ru-RU" sz="2200" dirty="0" err="1"/>
              <a:t>Гвінеї</a:t>
            </a:r>
            <a:r>
              <a:rPr lang="ru-RU" sz="2200" dirty="0"/>
              <a:t> (ст. 137, 138), </a:t>
            </a:r>
            <a:r>
              <a:rPr lang="ru-RU" sz="2200" dirty="0" err="1"/>
              <a:t>Греції</a:t>
            </a:r>
            <a:r>
              <a:rPr lang="ru-RU" sz="2200" dirty="0"/>
              <a:t> (ст. 101), </a:t>
            </a:r>
            <a:r>
              <a:rPr lang="ru-RU" sz="2200" dirty="0" err="1"/>
              <a:t>Еквадору</a:t>
            </a:r>
            <a:r>
              <a:rPr lang="ru-RU" sz="2200" dirty="0"/>
              <a:t> (ст. 3, 227, 273, 390), </a:t>
            </a:r>
            <a:r>
              <a:rPr lang="ru-RU" sz="2200" dirty="0" err="1"/>
              <a:t>Єгипту</a:t>
            </a:r>
            <a:r>
              <a:rPr lang="ru-RU" sz="2200" dirty="0"/>
              <a:t> (ст. 176), </a:t>
            </a:r>
            <a:r>
              <a:rPr lang="ru-RU" sz="2200" dirty="0" err="1"/>
              <a:t>Ємену</a:t>
            </a:r>
            <a:r>
              <a:rPr lang="ru-RU" sz="2200" dirty="0"/>
              <a:t> (ст. 146), </a:t>
            </a:r>
            <a:r>
              <a:rPr lang="ru-RU" sz="2200" dirty="0" err="1"/>
              <a:t>Замбії</a:t>
            </a:r>
            <a:r>
              <a:rPr lang="ru-RU" sz="2200" dirty="0"/>
              <a:t> (ст. 266), </a:t>
            </a:r>
            <a:r>
              <a:rPr lang="ru-RU" sz="2200" dirty="0" err="1"/>
              <a:t>Зімбабве</a:t>
            </a:r>
            <a:r>
              <a:rPr lang="ru-RU" sz="2200" dirty="0"/>
              <a:t> (ч. 3 </a:t>
            </a:r>
            <a:r>
              <a:rPr lang="ru-RU" sz="2200" dirty="0" err="1"/>
              <a:t>Розділу</a:t>
            </a:r>
            <a:r>
              <a:rPr lang="ru-RU" sz="2200" dirty="0"/>
              <a:t> 1), </a:t>
            </a:r>
            <a:r>
              <a:rPr lang="ru-RU" sz="2200" dirty="0" err="1"/>
              <a:t>Іспанії</a:t>
            </a:r>
            <a:r>
              <a:rPr lang="ru-RU" sz="2200" dirty="0"/>
              <a:t> (ст. 103), </a:t>
            </a:r>
            <a:r>
              <a:rPr lang="ru-RU" sz="2200" dirty="0" err="1"/>
              <a:t>Італії</a:t>
            </a:r>
            <a:r>
              <a:rPr lang="ru-RU" sz="2200" dirty="0"/>
              <a:t> (ст. 5), Кабо-Верде (</a:t>
            </a:r>
            <a:r>
              <a:rPr lang="ru-RU" sz="2200" dirty="0" err="1"/>
              <a:t>статті</a:t>
            </a:r>
            <a:r>
              <a:rPr lang="ru-RU" sz="2200" dirty="0"/>
              <a:t> 2, 260, 262), </a:t>
            </a:r>
            <a:r>
              <a:rPr lang="ru-RU" sz="2200" dirty="0" err="1"/>
              <a:t>Кенії</a:t>
            </a:r>
            <a:r>
              <a:rPr lang="ru-RU" sz="2200" dirty="0"/>
              <a:t> (ст. 174), </a:t>
            </a:r>
            <a:r>
              <a:rPr lang="ru-RU" sz="2200" dirty="0" err="1"/>
              <a:t>Колумбії</a:t>
            </a:r>
            <a:r>
              <a:rPr lang="ru-RU" sz="2200" dirty="0"/>
              <a:t> (ст. 209, 255), Мадагаскару (Преамбула), </a:t>
            </a:r>
            <a:r>
              <a:rPr lang="ru-RU" sz="2200" dirty="0" err="1"/>
              <a:t>Мозамбік</a:t>
            </a:r>
            <a:r>
              <a:rPr lang="ru-RU" sz="2200" dirty="0"/>
              <a:t> (ст. 250, 263), </a:t>
            </a:r>
            <a:r>
              <a:rPr lang="ru-RU" sz="2200" dirty="0" err="1"/>
              <a:t>Молдови</a:t>
            </a:r>
            <a:r>
              <a:rPr lang="ru-RU" sz="2200" dirty="0"/>
              <a:t> (ст. 109), Непалу (ст. 50), </a:t>
            </a:r>
            <a:r>
              <a:rPr lang="ru-RU" sz="2200" dirty="0" err="1"/>
              <a:t>Нігеру</a:t>
            </a:r>
            <a:r>
              <a:rPr lang="ru-RU" sz="2200" dirty="0"/>
              <a:t> (ст. 164), Панами (ст. 233), Папуа Нова </a:t>
            </a:r>
            <a:r>
              <a:rPr lang="ru-RU" sz="2200" dirty="0" err="1"/>
              <a:t>Гвінея</a:t>
            </a:r>
            <a:r>
              <a:rPr lang="ru-RU" sz="2200" dirty="0"/>
              <a:t> (Преамбула), Перу (ст. 32, 77, 188, 198, </a:t>
            </a:r>
            <a:r>
              <a:rPr lang="ru-RU" sz="2200" dirty="0" err="1"/>
              <a:t>Розділ</a:t>
            </a:r>
            <a:r>
              <a:rPr lang="ru-RU" sz="2200" dirty="0"/>
              <a:t> </a:t>
            </a:r>
            <a:r>
              <a:rPr lang="en-US" sz="2200" dirty="0"/>
              <a:t>XIV), </a:t>
            </a:r>
            <a:r>
              <a:rPr lang="ru-RU" sz="2200" dirty="0" err="1"/>
              <a:t>Південного</a:t>
            </a:r>
            <a:r>
              <a:rPr lang="ru-RU" sz="2200" dirty="0"/>
              <a:t> Судану (ст. 36, 162, 166, 169), </a:t>
            </a:r>
            <a:r>
              <a:rPr lang="ru-RU" sz="2200" dirty="0" err="1"/>
              <a:t>Польщі</a:t>
            </a:r>
            <a:r>
              <a:rPr lang="ru-RU" sz="2200" dirty="0"/>
              <a:t> (ст. 15), </a:t>
            </a:r>
            <a:r>
              <a:rPr lang="ru-RU" sz="2200" dirty="0" err="1"/>
              <a:t>Португалії</a:t>
            </a:r>
            <a:r>
              <a:rPr lang="ru-RU" sz="2200" dirty="0"/>
              <a:t> (</a:t>
            </a:r>
            <a:r>
              <a:rPr lang="ru-RU" sz="2200" dirty="0" err="1"/>
              <a:t>статті</a:t>
            </a:r>
            <a:r>
              <a:rPr lang="ru-RU" sz="2200" dirty="0"/>
              <a:t> 6, 237, 267), </a:t>
            </a:r>
            <a:r>
              <a:rPr lang="ru-RU" sz="2200" dirty="0" err="1"/>
              <a:t>Руанди</a:t>
            </a:r>
            <a:r>
              <a:rPr lang="ru-RU" sz="2200" dirty="0"/>
              <a:t> (ст. 6), </a:t>
            </a:r>
            <a:r>
              <a:rPr lang="ru-RU" sz="2200" dirty="0" err="1"/>
              <a:t>Румунії</a:t>
            </a:r>
            <a:r>
              <a:rPr lang="ru-RU" sz="2200" dirty="0"/>
              <a:t> (ст. 120), </a:t>
            </a:r>
            <a:r>
              <a:rPr lang="ru-RU" sz="2200" dirty="0" err="1"/>
              <a:t>Свазіленду</a:t>
            </a:r>
            <a:r>
              <a:rPr lang="ru-RU" sz="2200" dirty="0"/>
              <a:t> (ст. 58, 80), Сенегалу (</a:t>
            </a:r>
            <a:r>
              <a:rPr lang="ru-RU" sz="2200" dirty="0" err="1"/>
              <a:t>статті</a:t>
            </a:r>
            <a:r>
              <a:rPr lang="ru-RU" sz="2200" dirty="0"/>
              <a:t> 66-1, 102), </a:t>
            </a:r>
            <a:r>
              <a:rPr lang="ru-RU" sz="2200" dirty="0" err="1"/>
              <a:t>Сирії</a:t>
            </a:r>
            <a:r>
              <a:rPr lang="ru-RU" sz="2200" dirty="0"/>
              <a:t> (ст. 131), </a:t>
            </a:r>
            <a:r>
              <a:rPr lang="ru-RU" sz="2200" dirty="0" err="1"/>
              <a:t>Соломонових</a:t>
            </a:r>
            <a:r>
              <a:rPr lang="ru-RU" sz="2200" dirty="0"/>
              <a:t> </a:t>
            </a:r>
            <a:r>
              <a:rPr lang="ru-RU" sz="2200" dirty="0" err="1"/>
              <a:t>Островів</a:t>
            </a:r>
            <a:r>
              <a:rPr lang="ru-RU" sz="2200" dirty="0"/>
              <a:t> (Преамбула), Судану (ст. 185), Суринам (ст. 157, 159), </a:t>
            </a:r>
            <a:r>
              <a:rPr lang="ru-RU" sz="2200" dirty="0" err="1"/>
              <a:t>Східного</a:t>
            </a:r>
            <a:r>
              <a:rPr lang="ru-RU" sz="2200" dirty="0"/>
              <a:t> Тимору (ст. 5, 156), </a:t>
            </a:r>
            <a:r>
              <a:rPr lang="ru-RU" sz="2200" dirty="0" err="1"/>
              <a:t>Тайланду</a:t>
            </a:r>
            <a:r>
              <a:rPr lang="ru-RU" sz="2200" dirty="0"/>
              <a:t> (ст. 250), Того (ст. 141), </a:t>
            </a:r>
            <a:r>
              <a:rPr lang="ru-RU" sz="2200" dirty="0" err="1"/>
              <a:t>Тунісу</a:t>
            </a:r>
            <a:r>
              <a:rPr lang="ru-RU" sz="2200" dirty="0"/>
              <a:t> (ст. 14, 131), </a:t>
            </a:r>
            <a:r>
              <a:rPr lang="ru-RU" sz="2200" dirty="0" err="1"/>
              <a:t>Туреччини</a:t>
            </a:r>
            <a:r>
              <a:rPr lang="ru-RU" sz="2200" dirty="0"/>
              <a:t> (ст. 123), </a:t>
            </a:r>
            <a:r>
              <a:rPr lang="ru-RU" sz="2200" dirty="0" err="1"/>
              <a:t>Уганди</a:t>
            </a:r>
            <a:r>
              <a:rPr lang="ru-RU" sz="2200" dirty="0"/>
              <a:t> (ст. 176), </a:t>
            </a:r>
            <a:r>
              <a:rPr lang="ru-RU" sz="2200" dirty="0" err="1"/>
              <a:t>України</a:t>
            </a:r>
            <a:r>
              <a:rPr lang="ru-RU" sz="2200" dirty="0"/>
              <a:t> (ст. 132), Уругваю (ст. 50, 185, 230, 298), </a:t>
            </a:r>
            <a:r>
              <a:rPr lang="ru-RU" sz="2200" dirty="0" err="1"/>
              <a:t>Філіппін</a:t>
            </a:r>
            <a:r>
              <a:rPr lang="ru-RU" sz="2200" dirty="0"/>
              <a:t> (ст. 10) та </a:t>
            </a:r>
            <a:r>
              <a:rPr lang="ru-RU" sz="2200" dirty="0" err="1"/>
              <a:t>Центральноафриканської</a:t>
            </a:r>
            <a:r>
              <a:rPr lang="ru-RU" sz="2200" dirty="0"/>
              <a:t> </a:t>
            </a:r>
            <a:r>
              <a:rPr lang="ru-RU" sz="2200" dirty="0" err="1"/>
              <a:t>Республіки</a:t>
            </a:r>
            <a:r>
              <a:rPr lang="ru-RU" sz="2200" dirty="0"/>
              <a:t> (ст. 80, 128).</a:t>
            </a:r>
            <a:endParaRPr lang="en-US" sz="2200" dirty="0"/>
          </a:p>
          <a:p>
            <a:pPr marL="0" indent="0">
              <a:buNone/>
            </a:pPr>
            <a:r>
              <a:rPr lang="uk-UA" sz="2200" b="1" dirty="0"/>
              <a:t>Укрупнення муніципалітетів.</a:t>
            </a:r>
            <a:r>
              <a:rPr lang="uk-UA" sz="2200" dirty="0"/>
              <a:t> </a:t>
            </a:r>
            <a:r>
              <a:rPr lang="ru-RU" sz="2200" dirty="0"/>
              <a:t>В державах </a:t>
            </a:r>
            <a:r>
              <a:rPr lang="ru-RU" sz="2200" dirty="0" err="1"/>
              <a:t>Європи</a:t>
            </a:r>
            <a:r>
              <a:rPr lang="ru-RU" sz="2200" dirty="0"/>
              <a:t> </a:t>
            </a:r>
            <a:r>
              <a:rPr lang="ru-RU" sz="2200" dirty="0" err="1"/>
              <a:t>впродовж</a:t>
            </a:r>
            <a:r>
              <a:rPr lang="ru-RU" sz="2200" dirty="0"/>
              <a:t> 1952 – 1992 р. </a:t>
            </a:r>
            <a:r>
              <a:rPr lang="ru-RU" sz="2200" dirty="0" err="1"/>
              <a:t>загальна</a:t>
            </a:r>
            <a:r>
              <a:rPr lang="ru-RU" sz="2200" dirty="0"/>
              <a:t> </a:t>
            </a:r>
            <a:r>
              <a:rPr lang="ru-RU" sz="2200" dirty="0" err="1"/>
              <a:t>чисельність</a:t>
            </a:r>
            <a:r>
              <a:rPr lang="ru-RU" sz="2200" dirty="0"/>
              <a:t> </a:t>
            </a:r>
            <a:r>
              <a:rPr lang="ru-RU" sz="2200" dirty="0" err="1"/>
              <a:t>муніципалітетів</a:t>
            </a:r>
            <a:r>
              <a:rPr lang="ru-RU" sz="2200" dirty="0"/>
              <a:t> </a:t>
            </a:r>
            <a:r>
              <a:rPr lang="ru-RU" sz="2200" dirty="0" err="1"/>
              <a:t>також</a:t>
            </a:r>
            <a:r>
              <a:rPr lang="ru-RU" sz="2200" dirty="0"/>
              <a:t> </a:t>
            </a:r>
            <a:r>
              <a:rPr lang="ru-RU" sz="2200" dirty="0" err="1"/>
              <a:t>скоротилась</a:t>
            </a:r>
            <a:r>
              <a:rPr lang="ru-RU" sz="2200" dirty="0"/>
              <a:t>: у </a:t>
            </a:r>
            <a:r>
              <a:rPr lang="ru-RU" sz="2200" dirty="0" err="1"/>
              <a:t>Данії</a:t>
            </a:r>
            <a:r>
              <a:rPr lang="ru-RU" sz="2200" dirty="0"/>
              <a:t> – на 80%, </a:t>
            </a:r>
            <a:r>
              <a:rPr lang="ru-RU" sz="2200" dirty="0" err="1"/>
              <a:t>Великій</a:t>
            </a:r>
            <a:r>
              <a:rPr lang="ru-RU" sz="2200" dirty="0"/>
              <a:t> </a:t>
            </a:r>
            <a:r>
              <a:rPr lang="ru-RU" sz="2200" dirty="0" err="1"/>
              <a:t>Британії</a:t>
            </a:r>
            <a:r>
              <a:rPr lang="ru-RU" sz="2200" dirty="0"/>
              <a:t> – 76%, </a:t>
            </a:r>
            <a:r>
              <a:rPr lang="ru-RU" sz="2200" dirty="0" err="1"/>
              <a:t>Німеччині</a:t>
            </a:r>
            <a:r>
              <a:rPr lang="ru-RU" sz="2200" dirty="0"/>
              <a:t> – 67%, </a:t>
            </a:r>
            <a:r>
              <a:rPr lang="ru-RU" sz="2200" dirty="0" err="1"/>
              <a:t>Австрії</a:t>
            </a:r>
            <a:r>
              <a:rPr lang="ru-RU" sz="2200" dirty="0"/>
              <a:t> – 42%, </a:t>
            </a:r>
            <a:r>
              <a:rPr lang="ru-RU" sz="2200" dirty="0" err="1"/>
              <a:t>Норвегії</a:t>
            </a:r>
            <a:r>
              <a:rPr lang="ru-RU" sz="2200" dirty="0"/>
              <a:t> – 41%, </a:t>
            </a:r>
            <a:r>
              <a:rPr lang="ru-RU" sz="2200" dirty="0" err="1"/>
              <a:t>Нідерландах</a:t>
            </a:r>
            <a:r>
              <a:rPr lang="ru-RU" sz="2200" dirty="0"/>
              <a:t> – на 6%.</a:t>
            </a:r>
          </a:p>
        </p:txBody>
      </p:sp>
    </p:spTree>
    <p:extLst>
      <p:ext uri="{BB962C8B-B14F-4D97-AF65-F5344CB8AC3E}">
        <p14:creationId xmlns:p14="http://schemas.microsoft.com/office/powerpoint/2010/main" val="360961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7B85F-330B-4184-B608-08FE88BE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528955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+mn-lt"/>
              </a:rPr>
              <a:t>Децентралізація у Франції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A5E8AD-C069-404E-A767-F5F813BE7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11200"/>
            <a:ext cx="12192000" cy="61468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200" b="1" i="1" dirty="0"/>
              <a:t>До 1980-тих </a:t>
            </a:r>
            <a:r>
              <a:rPr lang="ru-RU" sz="2200" b="1" i="1" dirty="0" err="1"/>
              <a:t>рр</a:t>
            </a:r>
            <a:r>
              <a:rPr lang="ru-RU" sz="2200" b="1" i="1" dirty="0"/>
              <a:t>. </a:t>
            </a:r>
            <a:r>
              <a:rPr lang="ru-RU" sz="2200" b="1" i="1" dirty="0" err="1"/>
              <a:t>Франція</a:t>
            </a:r>
            <a:r>
              <a:rPr lang="ru-RU" sz="2200" b="1" i="1" dirty="0"/>
              <a:t> – одна з </a:t>
            </a:r>
            <a:r>
              <a:rPr lang="ru-RU" sz="2200" b="1" i="1" dirty="0" err="1"/>
              <a:t>найбільш</a:t>
            </a:r>
            <a:r>
              <a:rPr lang="ru-RU" sz="2200" b="1" i="1" dirty="0"/>
              <a:t> </a:t>
            </a:r>
            <a:r>
              <a:rPr lang="ru-RU" sz="2200" b="1" i="1" dirty="0" err="1"/>
              <a:t>централізованих</a:t>
            </a:r>
            <a:r>
              <a:rPr lang="ru-RU" sz="2200" b="1" i="1" dirty="0"/>
              <a:t> держав.</a:t>
            </a:r>
          </a:p>
          <a:p>
            <a:pPr>
              <a:spcBef>
                <a:spcPts val="0"/>
              </a:spcBef>
            </a:pPr>
            <a:r>
              <a:rPr lang="ru-RU" sz="2200" dirty="0"/>
              <a:t>АТУ: </a:t>
            </a:r>
            <a:r>
              <a:rPr lang="ru-RU" sz="2200" dirty="0" err="1"/>
              <a:t>комуни</a:t>
            </a:r>
            <a:r>
              <a:rPr lang="ru-RU" sz="2200" dirty="0"/>
              <a:t>, </a:t>
            </a:r>
            <a:r>
              <a:rPr lang="ru-RU" sz="2200" dirty="0" err="1"/>
              <a:t>департаменти</a:t>
            </a:r>
            <a:r>
              <a:rPr lang="ru-RU" sz="2200" dirty="0"/>
              <a:t>, </a:t>
            </a:r>
            <a:r>
              <a:rPr lang="ru-RU" sz="2200" dirty="0" err="1"/>
              <a:t>регіони</a:t>
            </a:r>
            <a:r>
              <a:rPr lang="ru-RU" sz="2200" dirty="0"/>
              <a:t>.</a:t>
            </a:r>
          </a:p>
          <a:p>
            <a:pPr>
              <a:spcBef>
                <a:spcPts val="0"/>
              </a:spcBef>
            </a:pPr>
            <a:r>
              <a:rPr lang="ru-RU" sz="2200" dirty="0" err="1"/>
              <a:t>Виборні</a:t>
            </a:r>
            <a:r>
              <a:rPr lang="ru-RU" sz="2200" dirty="0"/>
              <a:t> </a:t>
            </a:r>
            <a:r>
              <a:rPr lang="ru-RU" sz="2200" dirty="0" err="1"/>
              <a:t>органи</a:t>
            </a:r>
            <a:r>
              <a:rPr lang="ru-RU" sz="2200" dirty="0"/>
              <a:t> на </a:t>
            </a:r>
            <a:r>
              <a:rPr lang="ru-RU" sz="2200" dirty="0" err="1"/>
              <a:t>рівні</a:t>
            </a:r>
            <a:r>
              <a:rPr lang="ru-RU" sz="2200" dirty="0"/>
              <a:t> </a:t>
            </a:r>
            <a:r>
              <a:rPr lang="ru-RU" sz="2200" dirty="0" err="1"/>
              <a:t>комун</a:t>
            </a:r>
            <a:r>
              <a:rPr lang="ru-RU" sz="2200" dirty="0"/>
              <a:t> та </a:t>
            </a:r>
            <a:r>
              <a:rPr lang="ru-RU" sz="2200" dirty="0" err="1"/>
              <a:t>департаментів</a:t>
            </a:r>
            <a:r>
              <a:rPr lang="ru-RU" sz="2200" dirty="0"/>
              <a:t> (</a:t>
            </a:r>
            <a:r>
              <a:rPr lang="ru-RU" sz="2200" dirty="0" err="1"/>
              <a:t>генеральні</a:t>
            </a:r>
            <a:r>
              <a:rPr lang="ru-RU" sz="2200" dirty="0"/>
              <a:t> ради). На </a:t>
            </a:r>
            <a:r>
              <a:rPr lang="ru-RU" sz="2200" dirty="0" err="1"/>
              <a:t>рівні</a:t>
            </a:r>
            <a:r>
              <a:rPr lang="ru-RU" sz="2200" dirty="0"/>
              <a:t> </a:t>
            </a:r>
            <a:r>
              <a:rPr lang="ru-RU" sz="2200" dirty="0" err="1"/>
              <a:t>регіону</a:t>
            </a:r>
            <a:r>
              <a:rPr lang="ru-RU" sz="2200" dirty="0"/>
              <a:t> – </a:t>
            </a:r>
            <a:r>
              <a:rPr lang="ru-RU" sz="2200" dirty="0" err="1"/>
              <a:t>регіональні</a:t>
            </a:r>
            <a:r>
              <a:rPr lang="ru-RU" sz="2200" dirty="0"/>
              <a:t> ради,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формувалися</a:t>
            </a:r>
            <a:r>
              <a:rPr lang="ru-RU" sz="2200" dirty="0"/>
              <a:t> з </a:t>
            </a:r>
            <a:r>
              <a:rPr lang="ru-RU" sz="2200" dirty="0" err="1"/>
              <a:t>представників</a:t>
            </a:r>
            <a:r>
              <a:rPr lang="ru-RU" sz="2200" dirty="0"/>
              <a:t> парламенту та </a:t>
            </a:r>
            <a:r>
              <a:rPr lang="ru-RU" sz="2200" dirty="0" err="1"/>
              <a:t>генеральних</a:t>
            </a:r>
            <a:r>
              <a:rPr lang="ru-RU" sz="2200" dirty="0"/>
              <a:t> рад.</a:t>
            </a:r>
          </a:p>
          <a:p>
            <a:pPr>
              <a:spcBef>
                <a:spcPts val="0"/>
              </a:spcBef>
            </a:pPr>
            <a:r>
              <a:rPr lang="ru-RU" sz="2200" dirty="0" err="1"/>
              <a:t>Органи</a:t>
            </a:r>
            <a:r>
              <a:rPr lang="ru-RU" sz="2200" dirty="0"/>
              <a:t> </a:t>
            </a:r>
            <a:r>
              <a:rPr lang="ru-RU" sz="2200" dirty="0" err="1"/>
              <a:t>виконавчої</a:t>
            </a:r>
            <a:r>
              <a:rPr lang="ru-RU" sz="2200" dirty="0"/>
              <a:t> </a:t>
            </a:r>
            <a:r>
              <a:rPr lang="ru-RU" sz="2200" dirty="0" err="1"/>
              <a:t>влади</a:t>
            </a:r>
            <a:r>
              <a:rPr lang="ru-RU" sz="2200" dirty="0"/>
              <a:t> – </a:t>
            </a:r>
            <a:r>
              <a:rPr lang="ru-RU" sz="2200" dirty="0" err="1"/>
              <a:t>префекти</a:t>
            </a:r>
            <a:r>
              <a:rPr lang="ru-RU" sz="2200" dirty="0"/>
              <a:t> </a:t>
            </a:r>
            <a:r>
              <a:rPr lang="ru-RU" sz="2200" dirty="0" err="1"/>
              <a:t>департаментів</a:t>
            </a:r>
            <a:r>
              <a:rPr lang="ru-RU" sz="2200" dirty="0"/>
              <a:t> та </a:t>
            </a:r>
            <a:r>
              <a:rPr lang="ru-RU" sz="2200" dirty="0" err="1"/>
              <a:t>регіонів</a:t>
            </a:r>
            <a:r>
              <a:rPr lang="ru-RU" sz="2200" dirty="0"/>
              <a:t>, </a:t>
            </a:r>
            <a:r>
              <a:rPr lang="ru-RU" sz="2200" dirty="0" err="1"/>
              <a:t>деконцентровані</a:t>
            </a:r>
            <a:r>
              <a:rPr lang="ru-RU" sz="2200" dirty="0"/>
              <a:t> </a:t>
            </a:r>
            <a:r>
              <a:rPr lang="ru-RU" sz="2200" dirty="0" err="1"/>
              <a:t>служби</a:t>
            </a:r>
            <a:r>
              <a:rPr lang="ru-RU" sz="2200" dirty="0"/>
              <a:t>.</a:t>
            </a:r>
          </a:p>
          <a:p>
            <a:pPr>
              <a:spcBef>
                <a:spcPts val="0"/>
              </a:spcBef>
            </a:pPr>
            <a:r>
              <a:rPr lang="ru-RU" sz="2200" dirty="0"/>
              <a:t>Закон про </a:t>
            </a:r>
            <a:r>
              <a:rPr lang="ru-RU" sz="2200" dirty="0" err="1"/>
              <a:t>об’єднання</a:t>
            </a:r>
            <a:r>
              <a:rPr lang="ru-RU" sz="2200" dirty="0"/>
              <a:t> та </a:t>
            </a:r>
            <a:r>
              <a:rPr lang="ru-RU" sz="2200" dirty="0" err="1"/>
              <a:t>консолідацію</a:t>
            </a:r>
            <a:r>
              <a:rPr lang="ru-RU" sz="2200" dirty="0"/>
              <a:t> </a:t>
            </a:r>
            <a:r>
              <a:rPr lang="ru-RU" sz="2200" dirty="0" err="1"/>
              <a:t>комун</a:t>
            </a:r>
            <a:r>
              <a:rPr lang="ru-RU" sz="2200" dirty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16 червня 1971 р.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b="1" i="1" dirty="0"/>
              <a:t>1982 р. – </a:t>
            </a:r>
            <a:r>
              <a:rPr lang="ru-RU" sz="2200" b="1" i="1" dirty="0" err="1"/>
              <a:t>інтенсифікація</a:t>
            </a:r>
            <a:r>
              <a:rPr lang="ru-RU" sz="2200" b="1" i="1" dirty="0"/>
              <a:t> </a:t>
            </a:r>
            <a:r>
              <a:rPr lang="ru-RU" sz="2200" b="1" i="1" dirty="0" err="1"/>
              <a:t>політики</a:t>
            </a:r>
            <a:r>
              <a:rPr lang="ru-RU" sz="2200" b="1" i="1" dirty="0"/>
              <a:t> </a:t>
            </a:r>
            <a:r>
              <a:rPr lang="ru-RU" sz="2200" b="1" i="1" dirty="0" err="1"/>
              <a:t>децентралізації</a:t>
            </a:r>
            <a:r>
              <a:rPr lang="ru-RU" sz="2200" b="1" i="1" dirty="0"/>
              <a:t>.</a:t>
            </a:r>
          </a:p>
          <a:p>
            <a:pPr>
              <a:spcBef>
                <a:spcPts val="0"/>
              </a:spcBef>
            </a:pPr>
            <a:r>
              <a:rPr lang="ru-RU" sz="2200" dirty="0" err="1"/>
              <a:t>Надання</a:t>
            </a:r>
            <a:r>
              <a:rPr lang="ru-RU" sz="2200" dirty="0"/>
              <a:t> </a:t>
            </a:r>
            <a:r>
              <a:rPr lang="ru-RU" sz="2200" dirty="0" err="1"/>
              <a:t>голові</a:t>
            </a:r>
            <a:r>
              <a:rPr lang="ru-RU" sz="2200" dirty="0"/>
              <a:t> </a:t>
            </a:r>
            <a:r>
              <a:rPr lang="ru-RU" sz="2200" dirty="0" err="1"/>
              <a:t>генеральної</a:t>
            </a:r>
            <a:r>
              <a:rPr lang="ru-RU" sz="2200" dirty="0"/>
              <a:t> ради статусу </a:t>
            </a:r>
            <a:r>
              <a:rPr lang="ru-RU" sz="2200" dirty="0" err="1"/>
              <a:t>виконавчого</a:t>
            </a:r>
            <a:r>
              <a:rPr lang="ru-RU" sz="2200" dirty="0"/>
              <a:t> органу ради. Передача </a:t>
            </a:r>
            <a:r>
              <a:rPr lang="ru-RU" sz="2200" dirty="0" err="1"/>
              <a:t>йому</a:t>
            </a:r>
            <a:r>
              <a:rPr lang="ru-RU" sz="2200" dirty="0"/>
              <a:t> </a:t>
            </a:r>
            <a:r>
              <a:rPr lang="ru-RU" sz="2200" dirty="0" err="1"/>
              <a:t>частини</a:t>
            </a:r>
            <a:r>
              <a:rPr lang="ru-RU" sz="2200" dirty="0"/>
              <a:t> </a:t>
            </a:r>
            <a:r>
              <a:rPr lang="ru-RU" sz="2200" dirty="0" err="1"/>
              <a:t>повноважень</a:t>
            </a:r>
            <a:r>
              <a:rPr lang="ru-RU" sz="2200" dirty="0"/>
              <a:t> префекта.</a:t>
            </a:r>
          </a:p>
          <a:p>
            <a:pPr>
              <a:spcBef>
                <a:spcPts val="0"/>
              </a:spcBef>
            </a:pPr>
            <a:r>
              <a:rPr lang="ru-RU" sz="2200" dirty="0" err="1"/>
              <a:t>Скорочення</a:t>
            </a:r>
            <a:r>
              <a:rPr lang="ru-RU" sz="2200" dirty="0"/>
              <a:t> </a:t>
            </a:r>
            <a:r>
              <a:rPr lang="ru-RU" sz="2200" dirty="0" err="1"/>
              <a:t>повноважень</a:t>
            </a:r>
            <a:r>
              <a:rPr lang="ru-RU" sz="2200" dirty="0"/>
              <a:t> префекта до </a:t>
            </a:r>
            <a:r>
              <a:rPr lang="ru-RU" sz="2200" dirty="0" err="1"/>
              <a:t>контрольних</a:t>
            </a:r>
            <a:r>
              <a:rPr lang="ru-RU" sz="2200" dirty="0"/>
              <a:t>. З них прибрано контроль </a:t>
            </a:r>
            <a:r>
              <a:rPr lang="ru-RU" sz="2200" dirty="0" err="1"/>
              <a:t>доцільності</a:t>
            </a:r>
            <a:r>
              <a:rPr lang="ru-RU" sz="2200" dirty="0"/>
              <a:t> </a:t>
            </a:r>
            <a:r>
              <a:rPr lang="ru-RU" sz="2200" dirty="0" err="1"/>
              <a:t>рішень</a:t>
            </a:r>
            <a:r>
              <a:rPr lang="ru-RU" sz="2200" dirty="0"/>
              <a:t>. </a:t>
            </a:r>
            <a:r>
              <a:rPr lang="ru-RU" sz="2200" dirty="0" err="1"/>
              <a:t>Залишився</a:t>
            </a:r>
            <a:r>
              <a:rPr lang="ru-RU" sz="2200" dirty="0"/>
              <a:t> контроль </a:t>
            </a:r>
            <a:r>
              <a:rPr lang="ru-RU" sz="2200" dirty="0" err="1"/>
              <a:t>законності</a:t>
            </a:r>
            <a:r>
              <a:rPr lang="ru-RU" sz="2200" dirty="0"/>
              <a:t> </a:t>
            </a:r>
            <a:r>
              <a:rPr lang="ru-RU" sz="2200" dirty="0" err="1"/>
              <a:t>рішень</a:t>
            </a:r>
            <a:r>
              <a:rPr lang="ru-RU" sz="2200" dirty="0"/>
              <a:t>.</a:t>
            </a:r>
          </a:p>
          <a:p>
            <a:pPr>
              <a:spcBef>
                <a:spcPts val="0"/>
              </a:spcBef>
            </a:pPr>
            <a:r>
              <a:rPr lang="ru-RU" sz="2200" dirty="0" err="1"/>
              <a:t>Впровадження</a:t>
            </a:r>
            <a:r>
              <a:rPr lang="ru-RU" sz="2200" dirty="0"/>
              <a:t> </a:t>
            </a:r>
            <a:r>
              <a:rPr lang="ru-RU" sz="2200" dirty="0" err="1"/>
              <a:t>виборних</a:t>
            </a:r>
            <a:r>
              <a:rPr lang="ru-RU" sz="2200" dirty="0"/>
              <a:t> </a:t>
            </a:r>
            <a:r>
              <a:rPr lang="ru-RU" sz="2200" dirty="0" err="1"/>
              <a:t>органів</a:t>
            </a:r>
            <a:r>
              <a:rPr lang="ru-RU" sz="2200" dirty="0"/>
              <a:t> </a:t>
            </a:r>
            <a:r>
              <a:rPr lang="ru-RU" sz="2200" dirty="0" err="1"/>
              <a:t>регіонів</a:t>
            </a:r>
            <a:r>
              <a:rPr lang="ru-RU" sz="2200" dirty="0"/>
              <a:t>.</a:t>
            </a:r>
          </a:p>
          <a:p>
            <a:pPr>
              <a:spcBef>
                <a:spcPts val="0"/>
              </a:spcBef>
            </a:pPr>
            <a:r>
              <a:rPr lang="ru-RU" sz="2200" dirty="0"/>
              <a:t>Законом </a:t>
            </a:r>
            <a:r>
              <a:rPr lang="ru-RU" sz="2200" dirty="0" err="1"/>
              <a:t>від</a:t>
            </a:r>
            <a:r>
              <a:rPr lang="ru-RU" sz="2200" dirty="0"/>
              <a:t> 12.07.1999 р. введено </a:t>
            </a:r>
            <a:r>
              <a:rPr lang="ru-RU" sz="2200" dirty="0" err="1"/>
              <a:t>додаткову</a:t>
            </a:r>
            <a:r>
              <a:rPr lang="ru-RU" sz="2200" dirty="0"/>
              <a:t> </a:t>
            </a:r>
            <a:r>
              <a:rPr lang="ru-RU" sz="2200" dirty="0" err="1"/>
              <a:t>державну</a:t>
            </a:r>
            <a:r>
              <a:rPr lang="ru-RU" sz="2200" dirty="0"/>
              <a:t> </a:t>
            </a:r>
            <a:r>
              <a:rPr lang="ru-RU" sz="2200" dirty="0" err="1"/>
              <a:t>підтримку</a:t>
            </a:r>
            <a:r>
              <a:rPr lang="ru-RU" sz="2200" dirty="0"/>
              <a:t> </a:t>
            </a:r>
            <a:r>
              <a:rPr lang="ru-RU" sz="2200" dirty="0" err="1"/>
              <a:t>комунам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об’єдналися</a:t>
            </a:r>
            <a:r>
              <a:rPr lang="ru-RU" sz="2200" dirty="0"/>
              <a:t>.</a:t>
            </a:r>
          </a:p>
          <a:p>
            <a:pPr>
              <a:spcBef>
                <a:spcPts val="0"/>
              </a:spcBef>
            </a:pPr>
            <a:r>
              <a:rPr lang="ru-RU" sz="2200" dirty="0" err="1"/>
              <a:t>Форми</a:t>
            </a:r>
            <a:r>
              <a:rPr lang="ru-RU" sz="2200" dirty="0"/>
              <a:t> об</a:t>
            </a:r>
            <a:r>
              <a:rPr lang="en-US" sz="2200" dirty="0"/>
              <a:t>’</a:t>
            </a:r>
            <a:r>
              <a:rPr lang="uk-UA" sz="2200" dirty="0"/>
              <a:t>єднань комун – синдикати (спеціалізовані та багатоцільові), дистрикти (</a:t>
            </a:r>
            <a:r>
              <a:rPr lang="uk-UA" sz="2200" dirty="0" err="1"/>
              <a:t>обов</a:t>
            </a:r>
            <a:r>
              <a:rPr lang="en-US" sz="2200" dirty="0"/>
              <a:t>’</a:t>
            </a:r>
            <a:r>
              <a:rPr lang="uk-UA" sz="2200" dirty="0" err="1"/>
              <a:t>язкова</a:t>
            </a:r>
            <a:r>
              <a:rPr lang="uk-UA" sz="2200" dirty="0"/>
              <a:t> компетенція – житлові служби, протипожежна; можуть вводити податки), міські об</a:t>
            </a:r>
            <a:r>
              <a:rPr lang="en-US" sz="2200" dirty="0"/>
              <a:t>’</a:t>
            </a:r>
            <a:r>
              <a:rPr lang="uk-UA" sz="2200" dirty="0"/>
              <a:t>єднання – облаштування житла, промзон, шкіл, транспорту, водопостачання тощо).</a:t>
            </a:r>
          </a:p>
          <a:p>
            <a:pPr>
              <a:spcBef>
                <a:spcPts val="0"/>
              </a:spcBef>
            </a:pPr>
            <a:r>
              <a:rPr lang="uk-UA" sz="2200" dirty="0"/>
              <a:t>2007 р. – введення прямих виборів </a:t>
            </a:r>
            <a:r>
              <a:rPr lang="uk-UA" sz="2200" dirty="0" err="1"/>
              <a:t>міжкомунальних</a:t>
            </a:r>
            <a:r>
              <a:rPr lang="uk-UA" sz="2200" dirty="0"/>
              <a:t> органів.</a:t>
            </a:r>
          </a:p>
          <a:p>
            <a:pPr marL="0" indent="0">
              <a:spcBef>
                <a:spcPts val="0"/>
              </a:spcBef>
              <a:buNone/>
            </a:pPr>
            <a:endParaRPr lang="uk-UA" sz="2200" b="1" dirty="0"/>
          </a:p>
          <a:p>
            <a:pPr marL="0" indent="0">
              <a:spcBef>
                <a:spcPts val="0"/>
              </a:spcBef>
              <a:buNone/>
            </a:pPr>
            <a:r>
              <a:rPr lang="uk-UA" sz="2200" b="1" dirty="0"/>
              <a:t>Отже, особливості реформ з 1980-тих рр. – передача повноважень державних органів органам МС, створення виконавчих органів МС. </a:t>
            </a:r>
            <a:r>
              <a:rPr lang="uk-UA" sz="2200" dirty="0"/>
              <a:t>Недоліки – корупція тощо.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49364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7B85F-330B-4184-B608-08FE88BE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528955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+mn-lt"/>
              </a:rPr>
              <a:t>Регіональні реформи у Польщі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A5E8AD-C069-404E-A767-F5F813BE7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11200"/>
            <a:ext cx="12192000" cy="6146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 err="1"/>
              <a:t>Традиційний</a:t>
            </a:r>
            <a:r>
              <a:rPr lang="ru-RU" sz="2400" dirty="0"/>
              <a:t> АТУ </a:t>
            </a:r>
            <a:r>
              <a:rPr lang="ru-RU" sz="2400" dirty="0" err="1"/>
              <a:t>включає</a:t>
            </a:r>
            <a:r>
              <a:rPr lang="ru-RU" sz="2400" dirty="0"/>
              <a:t>: </a:t>
            </a:r>
            <a:r>
              <a:rPr lang="ru-RU" sz="2400" dirty="0" err="1"/>
              <a:t>гміни</a:t>
            </a:r>
            <a:r>
              <a:rPr lang="ru-RU" sz="2400" dirty="0"/>
              <a:t> (ІІІ </a:t>
            </a:r>
            <a:r>
              <a:rPr lang="ru-RU" sz="2400" dirty="0" err="1"/>
              <a:t>рівень</a:t>
            </a:r>
            <a:r>
              <a:rPr lang="ru-RU" sz="2400" dirty="0"/>
              <a:t>), </a:t>
            </a:r>
            <a:r>
              <a:rPr lang="ru-RU" sz="2400" dirty="0" err="1"/>
              <a:t>повіти</a:t>
            </a:r>
            <a:r>
              <a:rPr lang="ru-RU" sz="2400" dirty="0"/>
              <a:t> (ІІ </a:t>
            </a:r>
            <a:r>
              <a:rPr lang="ru-RU" sz="2400" dirty="0" err="1"/>
              <a:t>рівень</a:t>
            </a:r>
            <a:r>
              <a:rPr lang="ru-RU" sz="2400" dirty="0"/>
              <a:t>), </a:t>
            </a:r>
            <a:r>
              <a:rPr lang="ru-RU" sz="2400" dirty="0" err="1"/>
              <a:t>воєводства</a:t>
            </a:r>
            <a:r>
              <a:rPr lang="ru-RU" sz="2400" dirty="0"/>
              <a:t> (І </a:t>
            </a:r>
            <a:r>
              <a:rPr lang="ru-RU" sz="2400" dirty="0" err="1"/>
              <a:t>рівень</a:t>
            </a:r>
            <a:r>
              <a:rPr lang="ru-RU" sz="2400" dirty="0"/>
              <a:t>).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1974 р. – </a:t>
            </a:r>
            <a:r>
              <a:rPr lang="ru-RU" sz="2400" dirty="0" err="1"/>
              <a:t>ліквідація</a:t>
            </a:r>
            <a:r>
              <a:rPr lang="ru-RU" sz="2400" dirty="0"/>
              <a:t> </a:t>
            </a:r>
            <a:r>
              <a:rPr lang="ru-RU" sz="2400" dirty="0" err="1"/>
              <a:t>повітового</a:t>
            </a:r>
            <a:r>
              <a:rPr lang="ru-RU" sz="2400" dirty="0"/>
              <a:t> </a:t>
            </a:r>
            <a:r>
              <a:rPr lang="ru-RU" sz="2400" dirty="0" err="1"/>
              <a:t>рівня</a:t>
            </a:r>
            <a:r>
              <a:rPr lang="ru-RU" sz="2400" dirty="0"/>
              <a:t>. </a:t>
            </a:r>
            <a:r>
              <a:rPr lang="ru-RU" sz="2400" dirty="0" err="1"/>
              <a:t>Залишився</a:t>
            </a:r>
            <a:r>
              <a:rPr lang="ru-RU" sz="2400" dirty="0"/>
              <a:t> 2-рівневий АТУ.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Реформи</a:t>
            </a:r>
            <a:r>
              <a:rPr lang="ru-RU" sz="2400" dirty="0"/>
              <a:t> з </a:t>
            </a:r>
            <a:r>
              <a:rPr lang="ru-RU" sz="2400" dirty="0" err="1"/>
              <a:t>кінця</a:t>
            </a:r>
            <a:r>
              <a:rPr lang="ru-RU" sz="2400" dirty="0"/>
              <a:t> 1980-тих </a:t>
            </a:r>
            <a:r>
              <a:rPr lang="ru-RU" sz="2400" dirty="0" err="1"/>
              <a:t>рр</a:t>
            </a:r>
            <a:r>
              <a:rPr lang="ru-RU" sz="2400" dirty="0"/>
              <a:t>. – </a:t>
            </a:r>
            <a:r>
              <a:rPr lang="ru-RU" sz="2400" dirty="0" err="1"/>
              <a:t>прийняття</a:t>
            </a:r>
            <a:r>
              <a:rPr lang="ru-RU" sz="2400" dirty="0"/>
              <a:t> закону про </a:t>
            </a:r>
            <a:r>
              <a:rPr lang="ru-RU" sz="2400" dirty="0" err="1"/>
              <a:t>місцеві</a:t>
            </a:r>
            <a:r>
              <a:rPr lang="ru-RU" sz="2400" dirty="0"/>
              <a:t> </a:t>
            </a:r>
            <a:r>
              <a:rPr lang="ru-RU" sz="2400" dirty="0" err="1"/>
              <a:t>вибори</a:t>
            </a:r>
            <a:r>
              <a:rPr lang="ru-RU" sz="2400" dirty="0"/>
              <a:t>, </a:t>
            </a:r>
            <a:r>
              <a:rPr lang="ru-RU" sz="2400" dirty="0" err="1"/>
              <a:t>відтворення</a:t>
            </a:r>
            <a:r>
              <a:rPr lang="ru-RU" sz="2400" dirty="0"/>
              <a:t> </a:t>
            </a:r>
            <a:r>
              <a:rPr lang="ru-RU" sz="2400" dirty="0" err="1"/>
              <a:t>муніципальних</a:t>
            </a:r>
            <a:r>
              <a:rPr lang="ru-RU" sz="2400" dirty="0"/>
              <a:t> </a:t>
            </a:r>
            <a:r>
              <a:rPr lang="ru-RU" sz="2400" dirty="0" err="1"/>
              <a:t>юридичних</a:t>
            </a:r>
            <a:r>
              <a:rPr lang="ru-RU" sz="2400" dirty="0"/>
              <a:t> </a:t>
            </a:r>
            <a:r>
              <a:rPr lang="ru-RU" sz="2400" dirty="0" err="1"/>
              <a:t>осіб</a:t>
            </a:r>
            <a:r>
              <a:rPr lang="ru-RU" sz="2400" dirty="0"/>
              <a:t>,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стабільної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держасигнування</a:t>
            </a:r>
            <a:r>
              <a:rPr lang="ru-RU" sz="2400" dirty="0"/>
              <a:t> </a:t>
            </a:r>
            <a:r>
              <a:rPr lang="ru-RU" sz="2400" dirty="0" err="1"/>
              <a:t>місцевим</a:t>
            </a:r>
            <a:r>
              <a:rPr lang="ru-RU" sz="2400" dirty="0"/>
              <a:t> бюджетам, </a:t>
            </a:r>
            <a:r>
              <a:rPr lang="ru-RU" sz="2400" dirty="0" err="1"/>
              <a:t>обмеження</a:t>
            </a:r>
            <a:r>
              <a:rPr lang="ru-RU" sz="2400" dirty="0"/>
              <a:t> державного </a:t>
            </a:r>
            <a:r>
              <a:rPr lang="ru-RU" sz="2400" dirty="0" err="1"/>
              <a:t>втручання</a:t>
            </a:r>
            <a:r>
              <a:rPr lang="ru-RU" sz="2400" dirty="0"/>
              <a:t> до </a:t>
            </a:r>
            <a:r>
              <a:rPr lang="ru-RU" sz="2400" dirty="0" err="1"/>
              <a:t>місцевих</a:t>
            </a:r>
            <a:r>
              <a:rPr lang="ru-RU" sz="2400" dirty="0"/>
              <a:t> справ, </a:t>
            </a:r>
            <a:r>
              <a:rPr lang="ru-RU" sz="2400" dirty="0" err="1"/>
              <a:t>встановлення</a:t>
            </a:r>
            <a:r>
              <a:rPr lang="ru-RU" sz="2400" dirty="0"/>
              <a:t> права на </a:t>
            </a:r>
            <a:r>
              <a:rPr lang="ru-RU" sz="2400" dirty="0" err="1"/>
              <a:t>міжмуніципальні</a:t>
            </a:r>
            <a:r>
              <a:rPr lang="ru-RU" sz="2400" dirty="0"/>
              <a:t> об</a:t>
            </a:r>
            <a:r>
              <a:rPr lang="en-US" sz="2400" dirty="0"/>
              <a:t>’</a:t>
            </a:r>
            <a:r>
              <a:rPr lang="uk-UA" sz="2400" dirty="0"/>
              <a:t>єднання тощо.</a:t>
            </a:r>
            <a:endParaRPr lang="ru-RU" sz="2400" dirty="0"/>
          </a:p>
          <a:p>
            <a:pPr>
              <a:spcBef>
                <a:spcPts val="0"/>
              </a:spcBef>
            </a:pPr>
            <a:r>
              <a:rPr lang="ru-RU" sz="2400" dirty="0"/>
              <a:t>1990 р. – Закон «Про </a:t>
            </a:r>
            <a:r>
              <a:rPr lang="ru-RU" sz="2400" dirty="0" err="1"/>
              <a:t>самоврядування</a:t>
            </a:r>
            <a:r>
              <a:rPr lang="ru-RU" sz="2400" dirty="0"/>
              <a:t> в </a:t>
            </a:r>
            <a:r>
              <a:rPr lang="ru-RU" sz="2400" b="1" dirty="0" err="1"/>
              <a:t>гміні</a:t>
            </a:r>
            <a:r>
              <a:rPr lang="ru-RU" sz="2400" dirty="0"/>
              <a:t>». </a:t>
            </a:r>
            <a:r>
              <a:rPr lang="ru-RU" sz="2400" dirty="0" err="1"/>
              <a:t>Компетенція</a:t>
            </a:r>
            <a:r>
              <a:rPr lang="ru-RU" sz="2400" dirty="0"/>
              <a:t> </a:t>
            </a:r>
            <a:r>
              <a:rPr lang="ru-RU" sz="2400" dirty="0" err="1"/>
              <a:t>гмін</a:t>
            </a:r>
            <a:r>
              <a:rPr lang="ru-RU" sz="2400" dirty="0"/>
              <a:t>: </a:t>
            </a:r>
            <a:r>
              <a:rPr lang="ru-RU" sz="2400" dirty="0" err="1"/>
              <a:t>благоустрій</a:t>
            </a:r>
            <a:r>
              <a:rPr lang="ru-RU" sz="2400" dirty="0"/>
              <a:t> </a:t>
            </a:r>
            <a:r>
              <a:rPr lang="ru-RU" sz="2400" dirty="0" err="1"/>
              <a:t>території</a:t>
            </a:r>
            <a:r>
              <a:rPr lang="ru-RU" sz="2400" dirty="0"/>
              <a:t>, </a:t>
            </a:r>
            <a:r>
              <a:rPr lang="ru-RU" sz="2400" dirty="0" err="1"/>
              <a:t>розпорядження</a:t>
            </a:r>
            <a:r>
              <a:rPr lang="ru-RU" sz="2400" dirty="0"/>
              <a:t> землею, </a:t>
            </a:r>
            <a:r>
              <a:rPr lang="ru-RU" sz="2400" dirty="0" err="1"/>
              <a:t>охорона</a:t>
            </a:r>
            <a:r>
              <a:rPr lang="ru-RU" sz="2400" dirty="0"/>
              <a:t> </a:t>
            </a:r>
            <a:r>
              <a:rPr lang="ru-RU" sz="2400" dirty="0" err="1"/>
              <a:t>навколишнього</a:t>
            </a:r>
            <a:r>
              <a:rPr lang="ru-RU" sz="2400" dirty="0"/>
              <a:t> </a:t>
            </a:r>
            <a:r>
              <a:rPr lang="ru-RU" sz="2400" dirty="0" err="1"/>
              <a:t>середовища</a:t>
            </a:r>
            <a:r>
              <a:rPr lang="ru-RU" sz="2400" dirty="0"/>
              <a:t>, </a:t>
            </a:r>
            <a:r>
              <a:rPr lang="ru-RU" sz="2400" dirty="0" err="1"/>
              <a:t>водне</a:t>
            </a:r>
            <a:r>
              <a:rPr lang="ru-RU" sz="2400" dirty="0"/>
              <a:t> </a:t>
            </a:r>
            <a:r>
              <a:rPr lang="ru-RU" sz="2400" dirty="0" err="1"/>
              <a:t>господарство</a:t>
            </a:r>
            <a:r>
              <a:rPr lang="ru-RU" sz="2400" dirty="0"/>
              <a:t>, </a:t>
            </a:r>
            <a:r>
              <a:rPr lang="ru-RU" sz="2400" dirty="0" err="1"/>
              <a:t>місцевий</a:t>
            </a:r>
            <a:r>
              <a:rPr lang="ru-RU" sz="2400" dirty="0"/>
              <a:t> транспорт, </a:t>
            </a:r>
            <a:r>
              <a:rPr lang="ru-RU" sz="2400" dirty="0" err="1"/>
              <a:t>місцеві</a:t>
            </a:r>
            <a:r>
              <a:rPr lang="ru-RU" sz="2400" dirty="0"/>
              <a:t> дороги, </a:t>
            </a:r>
            <a:r>
              <a:rPr lang="ru-RU" sz="2400" dirty="0" err="1"/>
              <a:t>водопостачання</a:t>
            </a:r>
            <a:r>
              <a:rPr lang="ru-RU" sz="2400" dirty="0"/>
              <a:t> та </a:t>
            </a:r>
            <a:r>
              <a:rPr lang="ru-RU" sz="2400" dirty="0" err="1"/>
              <a:t>каналізація</a:t>
            </a:r>
            <a:r>
              <a:rPr lang="ru-RU" sz="2400" dirty="0"/>
              <a:t>, </a:t>
            </a:r>
            <a:r>
              <a:rPr lang="ru-RU" sz="2400" dirty="0" err="1"/>
              <a:t>житлове</a:t>
            </a:r>
            <a:r>
              <a:rPr lang="ru-RU" sz="2400" dirty="0"/>
              <a:t> </a:t>
            </a:r>
            <a:r>
              <a:rPr lang="ru-RU" sz="2400" dirty="0" err="1"/>
              <a:t>будівництво</a:t>
            </a:r>
            <a:r>
              <a:rPr lang="ru-RU" sz="2400" dirty="0"/>
              <a:t>, </a:t>
            </a:r>
            <a:r>
              <a:rPr lang="ru-RU" sz="2400" dirty="0" err="1"/>
              <a:t>соціальна</a:t>
            </a:r>
            <a:r>
              <a:rPr lang="ru-RU" sz="2400" dirty="0"/>
              <a:t> </a:t>
            </a:r>
            <a:r>
              <a:rPr lang="ru-RU" sz="2400" dirty="0" err="1"/>
              <a:t>допомога</a:t>
            </a:r>
            <a:r>
              <a:rPr lang="ru-RU" sz="2400" dirty="0"/>
              <a:t>, </a:t>
            </a:r>
            <a:r>
              <a:rPr lang="ru-RU" sz="2400" dirty="0" err="1"/>
              <a:t>дошкільна</a:t>
            </a:r>
            <a:r>
              <a:rPr lang="ru-RU" sz="2400" dirty="0"/>
              <a:t> та початкова </a:t>
            </a:r>
            <a:r>
              <a:rPr lang="ru-RU" sz="2400" dirty="0" err="1"/>
              <a:t>шкільна</a:t>
            </a:r>
            <a:r>
              <a:rPr lang="ru-RU" sz="2400" dirty="0"/>
              <a:t> </a:t>
            </a:r>
            <a:r>
              <a:rPr lang="ru-RU" sz="2400" dirty="0" err="1"/>
              <a:t>освіта</a:t>
            </a:r>
            <a:r>
              <a:rPr lang="ru-RU" sz="2400" dirty="0"/>
              <a:t>, </a:t>
            </a:r>
            <a:r>
              <a:rPr lang="ru-RU" sz="2400" dirty="0" err="1"/>
              <a:t>бібліотеки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. </a:t>
            </a:r>
            <a:r>
              <a:rPr lang="ru-RU" sz="2400" dirty="0" err="1"/>
              <a:t>Органи</a:t>
            </a:r>
            <a:r>
              <a:rPr lang="ru-RU" sz="2400" dirty="0"/>
              <a:t> </a:t>
            </a:r>
            <a:r>
              <a:rPr lang="ru-RU" sz="2400" dirty="0" err="1"/>
              <a:t>самоврядування</a:t>
            </a:r>
            <a:r>
              <a:rPr lang="ru-RU" sz="2400" dirty="0"/>
              <a:t> – ради, </a:t>
            </a:r>
            <a:r>
              <a:rPr lang="ru-RU" sz="2400" dirty="0" err="1"/>
              <a:t>правління</a:t>
            </a:r>
            <a:r>
              <a:rPr lang="ru-RU" sz="2400" dirty="0"/>
              <a:t> рад (</a:t>
            </a:r>
            <a:r>
              <a:rPr lang="ru-RU" sz="2400" dirty="0" err="1"/>
              <a:t>виконавчий</a:t>
            </a:r>
            <a:r>
              <a:rPr lang="ru-RU" sz="2400" dirty="0"/>
              <a:t> орган рад). </a:t>
            </a:r>
            <a:r>
              <a:rPr lang="ru-RU" sz="2400" dirty="0" err="1"/>
              <a:t>Правління</a:t>
            </a:r>
            <a:r>
              <a:rPr lang="ru-RU" sz="2400" dirty="0"/>
              <a:t> </a:t>
            </a:r>
            <a:r>
              <a:rPr lang="ru-RU" sz="2400" dirty="0" err="1"/>
              <a:t>очолюють</a:t>
            </a:r>
            <a:r>
              <a:rPr lang="ru-RU" sz="2400" dirty="0"/>
              <a:t> </a:t>
            </a:r>
            <a:r>
              <a:rPr lang="ru-RU" sz="2400" dirty="0" err="1"/>
              <a:t>війти</a:t>
            </a:r>
            <a:r>
              <a:rPr lang="ru-RU" sz="2400" dirty="0"/>
              <a:t> (</a:t>
            </a:r>
            <a:r>
              <a:rPr lang="ru-RU" sz="2400" dirty="0" err="1"/>
              <a:t>сільські</a:t>
            </a:r>
            <a:r>
              <a:rPr lang="ru-RU" sz="2400" dirty="0"/>
              <a:t> </a:t>
            </a:r>
            <a:r>
              <a:rPr lang="ru-RU" sz="2400" dirty="0" err="1"/>
              <a:t>гміни</a:t>
            </a:r>
            <a:r>
              <a:rPr lang="ru-RU" sz="2400" dirty="0"/>
              <a:t>), </a:t>
            </a:r>
            <a:r>
              <a:rPr lang="ru-RU" sz="2400" dirty="0" err="1"/>
              <a:t>бурмістри</a:t>
            </a:r>
            <a:r>
              <a:rPr lang="ru-RU" sz="2400" dirty="0"/>
              <a:t> (</a:t>
            </a:r>
            <a:r>
              <a:rPr lang="ru-RU" sz="2400" dirty="0" err="1"/>
              <a:t>міські</a:t>
            </a:r>
            <a:r>
              <a:rPr lang="ru-RU" sz="2400" dirty="0"/>
              <a:t>), </a:t>
            </a:r>
            <a:r>
              <a:rPr lang="ru-RU" sz="2400" dirty="0" err="1"/>
              <a:t>президенти</a:t>
            </a:r>
            <a:r>
              <a:rPr lang="ru-RU" sz="2400" dirty="0"/>
              <a:t> (</a:t>
            </a:r>
            <a:r>
              <a:rPr lang="ru-RU" sz="2400" dirty="0" err="1"/>
              <a:t>понад</a:t>
            </a:r>
            <a:r>
              <a:rPr lang="ru-RU" sz="2400" dirty="0"/>
              <a:t> 100 тис. </a:t>
            </a:r>
            <a:r>
              <a:rPr lang="ru-RU" sz="2400" dirty="0" err="1"/>
              <a:t>мешканців</a:t>
            </a:r>
            <a:r>
              <a:rPr lang="ru-RU" sz="2400" dirty="0"/>
              <a:t>).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Гальмування</a:t>
            </a:r>
            <a:r>
              <a:rPr lang="ru-RU" sz="2400" dirty="0"/>
              <a:t> </a:t>
            </a:r>
            <a:r>
              <a:rPr lang="ru-RU" sz="2400" dirty="0" err="1"/>
              <a:t>прийняття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законів</a:t>
            </a:r>
            <a:r>
              <a:rPr lang="ru-RU" sz="2400" dirty="0"/>
              <a:t> про АТУ. Лише у 1998 р. – </a:t>
            </a:r>
            <a:r>
              <a:rPr lang="ru-RU" sz="2400" dirty="0" err="1"/>
              <a:t>ухвалення</a:t>
            </a:r>
            <a:r>
              <a:rPr lang="ru-RU" sz="2400" dirty="0"/>
              <a:t> </a:t>
            </a:r>
            <a:r>
              <a:rPr lang="ru-RU" sz="2400" dirty="0" err="1"/>
              <a:t>законів</a:t>
            </a:r>
            <a:r>
              <a:rPr lang="ru-RU" sz="2400" dirty="0"/>
              <a:t> про </a:t>
            </a:r>
            <a:r>
              <a:rPr lang="ru-RU" sz="2400" dirty="0" err="1"/>
              <a:t>повіти</a:t>
            </a:r>
            <a:r>
              <a:rPr lang="ru-RU" sz="2400" dirty="0"/>
              <a:t> та </a:t>
            </a:r>
            <a:r>
              <a:rPr lang="ru-RU" sz="2400" dirty="0" err="1"/>
              <a:t>воєводства</a:t>
            </a:r>
            <a:r>
              <a:rPr lang="ru-RU" sz="2400" dirty="0"/>
              <a:t>. </a:t>
            </a:r>
            <a:r>
              <a:rPr lang="ru-RU" sz="2400" dirty="0" err="1"/>
              <a:t>Відновлення</a:t>
            </a:r>
            <a:r>
              <a:rPr lang="ru-RU" sz="2400" dirty="0"/>
              <a:t> 3-ланкового АТУ. </a:t>
            </a:r>
            <a:r>
              <a:rPr lang="ru-RU" sz="2400" dirty="0" err="1"/>
              <a:t>Регламентація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</a:t>
            </a:r>
            <a:r>
              <a:rPr lang="ru-RU" sz="2400" dirty="0" err="1"/>
              <a:t>місцевих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виконавчої</a:t>
            </a:r>
            <a:r>
              <a:rPr lang="ru-RU" sz="2400" dirty="0"/>
              <a:t> </a:t>
            </a:r>
            <a:r>
              <a:rPr lang="ru-RU" sz="2400" dirty="0" err="1"/>
              <a:t>влади</a:t>
            </a:r>
            <a:r>
              <a:rPr lang="ru-RU" sz="2400" dirty="0"/>
              <a:t>.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Складові</a:t>
            </a:r>
            <a:r>
              <a:rPr lang="ru-RU" sz="2400" dirty="0"/>
              <a:t> </a:t>
            </a:r>
            <a:r>
              <a:rPr lang="ru-RU" sz="2400" b="1" dirty="0" err="1"/>
              <a:t>повітової</a:t>
            </a:r>
            <a:r>
              <a:rPr lang="ru-RU" sz="2400" dirty="0"/>
              <a:t> </a:t>
            </a:r>
            <a:r>
              <a:rPr lang="ru-RU" sz="2400" dirty="0" err="1"/>
              <a:t>адміністрації</a:t>
            </a:r>
            <a:r>
              <a:rPr lang="ru-RU" sz="2400" dirty="0"/>
              <a:t> – </a:t>
            </a:r>
            <a:r>
              <a:rPr lang="ru-RU" sz="2400" dirty="0" err="1"/>
              <a:t>служби</a:t>
            </a:r>
            <a:r>
              <a:rPr lang="ru-RU" sz="2400" dirty="0"/>
              <a:t> </a:t>
            </a:r>
            <a:r>
              <a:rPr lang="ru-RU" sz="2400" dirty="0" err="1"/>
              <a:t>поліції</a:t>
            </a:r>
            <a:r>
              <a:rPr lang="ru-RU" sz="2400" dirty="0"/>
              <a:t>, </a:t>
            </a:r>
            <a:r>
              <a:rPr lang="ru-RU" sz="2400" dirty="0" err="1"/>
              <a:t>пожежної</a:t>
            </a:r>
            <a:r>
              <a:rPr lang="ru-RU" sz="2400" dirty="0"/>
              <a:t> </a:t>
            </a:r>
            <a:r>
              <a:rPr lang="ru-RU" sz="2400" dirty="0" err="1"/>
              <a:t>охорони</a:t>
            </a:r>
            <a:r>
              <a:rPr lang="ru-RU" sz="2400" dirty="0"/>
              <a:t>, </a:t>
            </a:r>
            <a:r>
              <a:rPr lang="ru-RU" sz="2400" dirty="0" err="1"/>
              <a:t>санітарно-епідеміологічна</a:t>
            </a:r>
            <a:r>
              <a:rPr lang="ru-RU" sz="2400" dirty="0"/>
              <a:t>, </a:t>
            </a:r>
            <a:r>
              <a:rPr lang="ru-RU" sz="2400" dirty="0" err="1"/>
              <a:t>ветеринарна</a:t>
            </a:r>
            <a:r>
              <a:rPr lang="ru-RU" sz="2400" dirty="0"/>
              <a:t> </a:t>
            </a:r>
            <a:r>
              <a:rPr lang="ru-RU" sz="2400" dirty="0" err="1"/>
              <a:t>інспекції</a:t>
            </a:r>
            <a:r>
              <a:rPr lang="ru-RU" sz="2400" dirty="0"/>
              <a:t>, </a:t>
            </a:r>
            <a:r>
              <a:rPr lang="ru-RU" sz="2400" dirty="0" err="1"/>
              <a:t>інспекція</a:t>
            </a:r>
            <a:r>
              <a:rPr lang="ru-RU" sz="2400" dirty="0"/>
              <a:t> </a:t>
            </a:r>
            <a:r>
              <a:rPr lang="ru-RU" sz="2400" dirty="0" err="1"/>
              <a:t>буднагляду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. </a:t>
            </a:r>
            <a:r>
              <a:rPr lang="ru-RU" sz="2400" dirty="0" err="1"/>
              <a:t>Органи</a:t>
            </a:r>
            <a:r>
              <a:rPr lang="ru-RU" sz="2400" dirty="0"/>
              <a:t> </a:t>
            </a:r>
            <a:r>
              <a:rPr lang="ru-RU" sz="2400" dirty="0" err="1"/>
              <a:t>самоврядування</a:t>
            </a:r>
            <a:r>
              <a:rPr lang="ru-RU" sz="2400" dirty="0"/>
              <a:t> </a:t>
            </a:r>
            <a:r>
              <a:rPr lang="ru-RU" sz="2400" dirty="0" err="1"/>
              <a:t>повітів</a:t>
            </a:r>
            <a:r>
              <a:rPr lang="ru-RU" sz="2400" dirty="0"/>
              <a:t> – ради, </a:t>
            </a:r>
            <a:r>
              <a:rPr lang="ru-RU" sz="2400" dirty="0" err="1"/>
              <a:t>виконкоми</a:t>
            </a:r>
            <a:r>
              <a:rPr lang="ru-RU" sz="2400" dirty="0"/>
              <a:t> (</a:t>
            </a:r>
            <a:r>
              <a:rPr lang="ru-RU" sz="2400" dirty="0" err="1"/>
              <a:t>правління</a:t>
            </a:r>
            <a:r>
              <a:rPr lang="ru-RU" sz="2400" dirty="0"/>
              <a:t>), старости (</a:t>
            </a:r>
            <a:r>
              <a:rPr lang="ru-RU" sz="2400" dirty="0" err="1"/>
              <a:t>очільники</a:t>
            </a:r>
            <a:r>
              <a:rPr lang="ru-RU" sz="2400" dirty="0"/>
              <a:t> </a:t>
            </a:r>
            <a:r>
              <a:rPr lang="ru-RU" sz="2400" dirty="0" err="1"/>
              <a:t>виконкомів</a:t>
            </a:r>
            <a:r>
              <a:rPr lang="ru-RU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11356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8CD5F71-1CA0-BF61-77C7-50A0D3E5B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447"/>
            <a:ext cx="10515600" cy="59005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 err="1"/>
              <a:t>Компетенція</a:t>
            </a:r>
            <a:r>
              <a:rPr lang="ru-RU" sz="2400" dirty="0"/>
              <a:t> МС в </a:t>
            </a:r>
            <a:r>
              <a:rPr lang="ru-RU" sz="2400" b="1" dirty="0" err="1"/>
              <a:t>воєводстві</a:t>
            </a:r>
            <a:r>
              <a:rPr lang="ru-RU" sz="2400" dirty="0"/>
              <a:t> – </a:t>
            </a:r>
            <a:r>
              <a:rPr lang="ru-RU" sz="2400" dirty="0" err="1"/>
              <a:t>економічний</a:t>
            </a:r>
            <a:r>
              <a:rPr lang="ru-RU" sz="2400" dirty="0"/>
              <a:t> </a:t>
            </a:r>
            <a:r>
              <a:rPr lang="ru-RU" sz="2400" dirty="0" err="1"/>
              <a:t>розвиток</a:t>
            </a:r>
            <a:r>
              <a:rPr lang="ru-RU" sz="2400" dirty="0"/>
              <a:t>, </a:t>
            </a: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територій</a:t>
            </a:r>
            <a:r>
              <a:rPr lang="ru-RU" sz="2400" dirty="0"/>
              <a:t>, </a:t>
            </a:r>
            <a:r>
              <a:rPr lang="ru-RU" sz="2400" dirty="0" err="1"/>
              <a:t>освіта</a:t>
            </a:r>
            <a:r>
              <a:rPr lang="ru-RU" sz="2400" dirty="0"/>
              <a:t>, культура, </a:t>
            </a:r>
            <a:r>
              <a:rPr lang="ru-RU" sz="2400" dirty="0" err="1"/>
              <a:t>охорона</a:t>
            </a:r>
            <a:r>
              <a:rPr lang="ru-RU" sz="2400" dirty="0"/>
              <a:t> здоров</a:t>
            </a:r>
            <a:r>
              <a:rPr lang="en-US" sz="2400" dirty="0"/>
              <a:t>’</a:t>
            </a:r>
            <a:r>
              <a:rPr lang="uk-UA" sz="2400" dirty="0"/>
              <a:t>я, природокористування тощо. </a:t>
            </a:r>
            <a:r>
              <a:rPr lang="ru-RU" sz="2400" dirty="0"/>
              <a:t>Орган </a:t>
            </a:r>
            <a:r>
              <a:rPr lang="ru-RU" sz="2400" dirty="0" err="1"/>
              <a:t>самоврядування</a:t>
            </a:r>
            <a:r>
              <a:rPr lang="ru-RU" sz="2400" dirty="0"/>
              <a:t> – сеймик, </a:t>
            </a:r>
            <a:r>
              <a:rPr lang="ru-RU" sz="2400" dirty="0" err="1"/>
              <a:t>правління</a:t>
            </a:r>
            <a:r>
              <a:rPr lang="ru-RU" sz="2400" dirty="0"/>
              <a:t> (на </a:t>
            </a:r>
            <a:r>
              <a:rPr lang="ru-RU" sz="2400" dirty="0" err="1"/>
              <a:t>чолі</a:t>
            </a:r>
            <a:r>
              <a:rPr lang="ru-RU" sz="2400" dirty="0"/>
              <a:t> – </a:t>
            </a:r>
            <a:r>
              <a:rPr lang="ru-RU" sz="2400" dirty="0" err="1"/>
              <a:t>маршалек</a:t>
            </a:r>
            <a:r>
              <a:rPr lang="ru-RU" sz="2400" dirty="0"/>
              <a:t>).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Місцеві</a:t>
            </a:r>
            <a:r>
              <a:rPr lang="ru-RU" sz="2400" dirty="0"/>
              <a:t> </a:t>
            </a:r>
            <a:r>
              <a:rPr lang="ru-RU" sz="2400" dirty="0" err="1"/>
              <a:t>органи</a:t>
            </a:r>
            <a:r>
              <a:rPr lang="ru-RU" sz="2400" dirty="0"/>
              <a:t> </a:t>
            </a:r>
            <a:r>
              <a:rPr lang="ru-RU" sz="2400" b="1" dirty="0" err="1"/>
              <a:t>виконавчої</a:t>
            </a:r>
            <a:r>
              <a:rPr lang="ru-RU" sz="2400" b="1" dirty="0"/>
              <a:t> </a:t>
            </a:r>
            <a:r>
              <a:rPr lang="ru-RU" sz="2400" b="1" dirty="0" err="1"/>
              <a:t>влади</a:t>
            </a:r>
            <a:r>
              <a:rPr lang="ru-RU" sz="2400" dirty="0"/>
              <a:t> – </a:t>
            </a:r>
            <a:r>
              <a:rPr lang="ru-RU" sz="2400" u="sng" dirty="0"/>
              <a:t>об</a:t>
            </a:r>
            <a:r>
              <a:rPr lang="en-US" sz="2400" u="sng" dirty="0"/>
              <a:t>’</a:t>
            </a:r>
            <a:r>
              <a:rPr lang="uk-UA" sz="2400" u="sng" dirty="0" err="1"/>
              <a:t>єднана</a:t>
            </a:r>
            <a:r>
              <a:rPr lang="uk-UA" sz="2400" dirty="0"/>
              <a:t> (воєвода та підлеглі йому органи) та </a:t>
            </a:r>
            <a:r>
              <a:rPr lang="uk-UA" sz="2400" u="sng" dirty="0" err="1"/>
              <a:t>необ</a:t>
            </a:r>
            <a:r>
              <a:rPr lang="en-US" sz="2400" u="sng" dirty="0"/>
              <a:t>’</a:t>
            </a:r>
            <a:r>
              <a:rPr lang="uk-UA" sz="2400" u="sng" dirty="0" err="1"/>
              <a:t>єднана</a:t>
            </a:r>
            <a:r>
              <a:rPr lang="uk-UA" sz="2400" dirty="0"/>
              <a:t> (податкові служби, </a:t>
            </a:r>
            <a:r>
              <a:rPr lang="uk-UA" sz="2400" dirty="0" err="1"/>
              <a:t>комундування</a:t>
            </a:r>
            <a:r>
              <a:rPr lang="uk-UA" sz="2400" dirty="0"/>
              <a:t> військових округів, інспекції фінансового контролю, казначейські палати, гірничі управління, дирекції державних лісів, водного господарства, митні, морські, статистичні управління, служби санінспекторів та ветлікарів тощо) адміністрація.</a:t>
            </a:r>
            <a:endParaRPr lang="ru-RU" sz="2400" dirty="0"/>
          </a:p>
          <a:p>
            <a:pPr>
              <a:spcBef>
                <a:spcPts val="0"/>
              </a:spcBef>
            </a:pPr>
            <a:r>
              <a:rPr lang="ru-RU" sz="2400" dirty="0" err="1"/>
              <a:t>Збільшення</a:t>
            </a:r>
            <a:r>
              <a:rPr lang="ru-RU" sz="2400" dirty="0"/>
              <a:t> до 50-85% </a:t>
            </a:r>
            <a:r>
              <a:rPr lang="ru-RU" sz="2400" dirty="0" err="1"/>
              <a:t>частки</a:t>
            </a:r>
            <a:r>
              <a:rPr lang="ru-RU" sz="2400" dirty="0"/>
              <a:t> </a:t>
            </a:r>
            <a:r>
              <a:rPr lang="ru-RU" sz="2400" dirty="0" err="1"/>
              <a:t>держасигнувань</a:t>
            </a:r>
            <a:r>
              <a:rPr lang="ru-RU" sz="2400" dirty="0"/>
              <a:t> у </a:t>
            </a:r>
            <a:r>
              <a:rPr lang="ru-RU" sz="2400" dirty="0" err="1"/>
              <a:t>місцевих</a:t>
            </a:r>
            <a:r>
              <a:rPr lang="ru-RU" sz="2400" dirty="0"/>
              <a:t> бюджетах. </a:t>
            </a:r>
            <a:r>
              <a:rPr lang="ru-RU" sz="2400" dirty="0" err="1"/>
              <a:t>Залежність</a:t>
            </a:r>
            <a:r>
              <a:rPr lang="ru-RU" sz="2400" dirty="0"/>
              <a:t> </a:t>
            </a:r>
            <a:r>
              <a:rPr lang="ru-RU" sz="2400" dirty="0" err="1"/>
              <a:t>повітів</a:t>
            </a:r>
            <a:r>
              <a:rPr lang="ru-RU" sz="2400" dirty="0"/>
              <a:t> та </a:t>
            </a:r>
            <a:r>
              <a:rPr lang="ru-RU" sz="2400" dirty="0" err="1"/>
              <a:t>воєводств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міжбюджетних</a:t>
            </a:r>
            <a:r>
              <a:rPr lang="ru-RU" sz="2400" dirty="0"/>
              <a:t> </a:t>
            </a:r>
            <a:r>
              <a:rPr lang="ru-RU" sz="2400" dirty="0" err="1"/>
              <a:t>трансфертів</a:t>
            </a:r>
            <a:r>
              <a:rPr lang="ru-RU" sz="2400" dirty="0"/>
              <a:t>.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Об</a:t>
            </a:r>
            <a:r>
              <a:rPr lang="en-US" sz="2400" dirty="0"/>
              <a:t>’</a:t>
            </a:r>
            <a:r>
              <a:rPr lang="uk-UA" sz="2400" dirty="0"/>
              <a:t>єднання </a:t>
            </a:r>
            <a:r>
              <a:rPr lang="uk-UA" sz="2400" dirty="0" err="1"/>
              <a:t>гмін</a:t>
            </a:r>
            <a:r>
              <a:rPr lang="uk-UA" sz="2400" dirty="0"/>
              <a:t> (очолюються сеймиками, членів яких обирають ради </a:t>
            </a:r>
            <a:r>
              <a:rPr lang="uk-UA" sz="2400" dirty="0" err="1"/>
              <a:t>гмін</a:t>
            </a:r>
            <a:r>
              <a:rPr lang="uk-UA" sz="2400" dirty="0"/>
              <a:t>) та союзи повітів (управляються асамблеями, які обираються повітовими радами).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55425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D660FE1-75B9-445A-BD50-CC9520D4A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280" y="98425"/>
            <a:ext cx="10515600" cy="7245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altLang="ru-RU" sz="3600" b="1" dirty="0"/>
              <a:t>3</a:t>
            </a:r>
            <a:r>
              <a:rPr lang="uk-UA" altLang="ru-RU" sz="3600" b="1" dirty="0">
                <a:latin typeface="+mn-lt"/>
              </a:rPr>
              <a:t>. Політика децентралізації в Україні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9619EAF8-DE4C-4EE7-B37F-2B0DE0D9C082}"/>
              </a:ext>
            </a:extLst>
          </p:cNvPr>
          <p:cNvSpPr txBox="1">
            <a:spLocks/>
          </p:cNvSpPr>
          <p:nvPr/>
        </p:nvSpPr>
        <p:spPr>
          <a:xfrm>
            <a:off x="71120" y="751840"/>
            <a:ext cx="12120880" cy="610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400" b="1" i="1" dirty="0"/>
              <a:t>Децентралізація до 2014 р.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400" dirty="0"/>
              <a:t>1996 р. – Конституція України (Розділ ХІ)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400" dirty="0"/>
              <a:t>1997 р. – Закон «Про місцеве самоврядування в Україні»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400" dirty="0"/>
              <a:t>2001 р. – схвалення Указом Президента Концепції державної регіональної політики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400" dirty="0"/>
              <a:t>1999-2010 рр. – створення при президентах дорадчих органів з регіонального розвитку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400" dirty="0"/>
              <a:t>2002-2004 рр. – </a:t>
            </a:r>
            <a:r>
              <a:rPr lang="uk-UA" sz="2400" dirty="0" err="1"/>
              <a:t>проєкти</a:t>
            </a:r>
            <a:r>
              <a:rPr lang="uk-UA" sz="2400" dirty="0"/>
              <a:t> змін до Конституції, передбачали в </a:t>
            </a:r>
            <a:r>
              <a:rPr lang="uk-UA" sz="2400" dirty="0" err="1"/>
              <a:t>т.ч</a:t>
            </a:r>
            <a:r>
              <a:rPr lang="uk-UA" sz="2400" dirty="0"/>
              <a:t>. ліквідацію місцевих держадміністрацій та впровадження префектур тощо.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uk-UA" sz="2400" b="1" dirty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400" b="1" i="1" dirty="0"/>
              <a:t>Причини інтенсифікації політики децентралізації у 2014 р. 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нереалізація</a:t>
            </a:r>
            <a:r>
              <a:rPr lang="ru-RU" sz="2400" dirty="0"/>
              <a:t> </a:t>
            </a:r>
            <a:r>
              <a:rPr lang="ru-RU" sz="2400" dirty="0" err="1"/>
              <a:t>багатьох</a:t>
            </a:r>
            <a:r>
              <a:rPr lang="ru-RU" sz="2400" dirty="0"/>
              <a:t> з </a:t>
            </a:r>
            <a:r>
              <a:rPr lang="ru-RU" sz="2400" dirty="0" err="1"/>
              <a:t>задекларованих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у 2000 р. </a:t>
            </a:r>
            <a:r>
              <a:rPr lang="ru-RU" sz="2400" dirty="0" err="1"/>
              <a:t>Інституційних</a:t>
            </a:r>
            <a:r>
              <a:rPr lang="ru-RU" sz="2400" dirty="0"/>
              <a:t> реформ (</a:t>
            </a:r>
            <a:r>
              <a:rPr lang="ru-RU" sz="2400" dirty="0" err="1"/>
              <a:t>зокрема</a:t>
            </a:r>
            <a:r>
              <a:rPr lang="ru-RU" sz="2400" dirty="0"/>
              <a:t>, </a:t>
            </a:r>
            <a:r>
              <a:rPr lang="ru-RU" sz="2400" dirty="0" err="1"/>
              <a:t>бюджетної</a:t>
            </a:r>
            <a:r>
              <a:rPr lang="ru-RU" sz="2400" dirty="0"/>
              <a:t>)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економічна</a:t>
            </a:r>
            <a:r>
              <a:rPr lang="ru-RU" sz="2400" dirty="0"/>
              <a:t> </a:t>
            </a:r>
            <a:r>
              <a:rPr lang="ru-RU" sz="2400" dirty="0" err="1"/>
              <a:t>депресивність</a:t>
            </a:r>
            <a:r>
              <a:rPr lang="ru-RU" sz="2400" dirty="0"/>
              <a:t> </a:t>
            </a:r>
            <a:r>
              <a:rPr lang="ru-RU" sz="2400" dirty="0" err="1"/>
              <a:t>багатьох</a:t>
            </a:r>
            <a:r>
              <a:rPr lang="ru-RU" sz="2400" dirty="0"/>
              <a:t> </a:t>
            </a:r>
            <a:r>
              <a:rPr lang="ru-RU" sz="2400" dirty="0" err="1"/>
              <a:t>регіонів</a:t>
            </a:r>
            <a:endParaRPr lang="ru-RU" sz="2400" dirty="0"/>
          </a:p>
          <a:p>
            <a:pPr>
              <a:spcBef>
                <a:spcPts val="0"/>
              </a:spcBef>
            </a:pPr>
            <a:r>
              <a:rPr lang="ru-RU" sz="2400" dirty="0" err="1"/>
              <a:t>дотаційність</a:t>
            </a:r>
            <a:r>
              <a:rPr lang="ru-RU" sz="2400" dirty="0"/>
              <a:t> 5419 </a:t>
            </a:r>
            <a:r>
              <a:rPr lang="ru-RU" sz="2400" dirty="0" err="1"/>
              <a:t>бюджетів</a:t>
            </a:r>
            <a:r>
              <a:rPr lang="ru-RU" sz="2400" dirty="0"/>
              <a:t> </a:t>
            </a:r>
            <a:r>
              <a:rPr lang="ru-RU" sz="2400" dirty="0" err="1"/>
              <a:t>місцевого</a:t>
            </a:r>
            <a:r>
              <a:rPr lang="ru-RU" sz="2400" dirty="0"/>
              <a:t> </a:t>
            </a:r>
            <a:r>
              <a:rPr lang="ru-RU" sz="2400" dirty="0" err="1"/>
              <a:t>самоврядування</a:t>
            </a:r>
            <a:r>
              <a:rPr lang="ru-RU" sz="2400" dirty="0"/>
              <a:t> становить </a:t>
            </a:r>
            <a:r>
              <a:rPr lang="ru-RU" sz="2400" dirty="0" err="1"/>
              <a:t>понад</a:t>
            </a:r>
            <a:r>
              <a:rPr lang="ru-RU" sz="2400" dirty="0"/>
              <a:t> 70%, 483 </a:t>
            </a:r>
            <a:r>
              <a:rPr lang="ru-RU" sz="2400" dirty="0" err="1"/>
              <a:t>територіальні</a:t>
            </a:r>
            <a:r>
              <a:rPr lang="ru-RU" sz="2400" dirty="0"/>
              <a:t> </a:t>
            </a:r>
            <a:r>
              <a:rPr lang="ru-RU" sz="2400" dirty="0" err="1"/>
              <a:t>громади</a:t>
            </a:r>
            <a:r>
              <a:rPr lang="ru-RU" sz="2400" dirty="0"/>
              <a:t> на 90% </a:t>
            </a:r>
            <a:r>
              <a:rPr lang="ru-RU" sz="2400" dirty="0" err="1"/>
              <a:t>утримуються</a:t>
            </a:r>
            <a:r>
              <a:rPr lang="ru-RU" sz="2400" dirty="0"/>
              <a:t> за </a:t>
            </a:r>
            <a:r>
              <a:rPr lang="ru-RU" sz="2400" dirty="0" err="1"/>
              <a:t>рахунок</a:t>
            </a:r>
            <a:r>
              <a:rPr lang="ru-RU" sz="2400" dirty="0"/>
              <a:t> </a:t>
            </a:r>
            <a:r>
              <a:rPr lang="ru-RU" sz="2400" dirty="0" err="1"/>
              <a:t>коштів</a:t>
            </a:r>
            <a:r>
              <a:rPr lang="ru-RU" sz="2400" dirty="0"/>
              <a:t> державного бюджету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земельне</a:t>
            </a:r>
            <a:r>
              <a:rPr lang="ru-RU" sz="2400" dirty="0"/>
              <a:t> </a:t>
            </a:r>
            <a:r>
              <a:rPr lang="ru-RU" sz="2400" dirty="0" err="1"/>
              <a:t>питання</a:t>
            </a:r>
            <a:r>
              <a:rPr lang="ru-RU" sz="2400" dirty="0"/>
              <a:t> (</a:t>
            </a:r>
            <a:r>
              <a:rPr lang="ru-RU" sz="2400" dirty="0" err="1"/>
              <a:t>мораторій</a:t>
            </a:r>
            <a:r>
              <a:rPr lang="ru-RU" sz="2400" dirty="0"/>
              <a:t> на </a:t>
            </a:r>
            <a:r>
              <a:rPr lang="ru-RU" sz="2400" dirty="0" err="1"/>
              <a:t>купівлю</a:t>
            </a:r>
            <a:r>
              <a:rPr lang="ru-RU" sz="2400" dirty="0"/>
              <a:t>-продаж земель </a:t>
            </a:r>
            <a:r>
              <a:rPr lang="ru-RU" sz="2400" dirty="0" err="1"/>
              <a:t>сіьгосппризначення</a:t>
            </a:r>
            <a:r>
              <a:rPr lang="ru-RU" sz="2400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282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8851A-9FC7-405B-A8BD-74A4C07A3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49784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+mn-lt"/>
              </a:rPr>
              <a:t>Нормативно-правова база політики децентралізації від 2014 р.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DF964E-313A-446A-A7A2-75E1A6482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7841"/>
            <a:ext cx="12263120" cy="625383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 err="1"/>
              <a:t>Концепція</a:t>
            </a:r>
            <a:r>
              <a:rPr lang="ru-RU" sz="2400" dirty="0"/>
              <a:t> </a:t>
            </a:r>
            <a:r>
              <a:rPr lang="ru-RU" sz="2400" dirty="0" err="1"/>
              <a:t>реформування</a:t>
            </a:r>
            <a:r>
              <a:rPr lang="ru-RU" sz="2400" dirty="0"/>
              <a:t> </a:t>
            </a:r>
            <a:r>
              <a:rPr lang="ru-RU" sz="2400" dirty="0" err="1"/>
              <a:t>місцевого</a:t>
            </a:r>
            <a:r>
              <a:rPr lang="ru-RU" sz="2400" dirty="0"/>
              <a:t> </a:t>
            </a:r>
            <a:r>
              <a:rPr lang="ru-RU" sz="2400" dirty="0" err="1"/>
              <a:t>самоврядування</a:t>
            </a:r>
            <a:r>
              <a:rPr lang="ru-RU" sz="2400" dirty="0"/>
              <a:t> та </a:t>
            </a:r>
            <a:r>
              <a:rPr lang="ru-RU" sz="2400" dirty="0" err="1"/>
              <a:t>територіальної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влади</a:t>
            </a:r>
            <a:r>
              <a:rPr lang="ru-RU" sz="2400" dirty="0"/>
              <a:t> в </a:t>
            </a:r>
            <a:r>
              <a:rPr lang="ru-RU" sz="2400" dirty="0" err="1"/>
              <a:t>Україні</a:t>
            </a:r>
            <a:r>
              <a:rPr lang="ru-RU" sz="2400" dirty="0"/>
              <a:t>: </a:t>
            </a:r>
            <a:r>
              <a:rPr lang="ru-RU" sz="2400" dirty="0" err="1"/>
              <a:t>затв</a:t>
            </a:r>
            <a:r>
              <a:rPr lang="ru-RU" sz="2400" dirty="0"/>
              <a:t>. </a:t>
            </a:r>
            <a:r>
              <a:rPr lang="ru-RU" sz="2400" dirty="0" err="1"/>
              <a:t>Розпорядженням</a:t>
            </a:r>
            <a:r>
              <a:rPr lang="ru-RU" sz="2400" dirty="0"/>
              <a:t> </a:t>
            </a:r>
            <a:r>
              <a:rPr lang="ru-RU" sz="2400" dirty="0" err="1"/>
              <a:t>Кабінету</a:t>
            </a:r>
            <a:r>
              <a:rPr lang="ru-RU" sz="2400" dirty="0"/>
              <a:t> </a:t>
            </a:r>
            <a:r>
              <a:rPr lang="ru-RU" sz="2400" dirty="0" err="1"/>
              <a:t>Міністрів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1.04.2014 р. № 333-р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Закон </a:t>
            </a:r>
            <a:r>
              <a:rPr lang="ru-RU" sz="2400" dirty="0" err="1"/>
              <a:t>України</a:t>
            </a:r>
            <a:r>
              <a:rPr lang="ru-RU" sz="2400" dirty="0"/>
              <a:t> «Про </a:t>
            </a:r>
            <a:r>
              <a:rPr lang="ru-RU" sz="2400" dirty="0" err="1"/>
              <a:t>співробітництво</a:t>
            </a:r>
            <a:r>
              <a:rPr lang="ru-RU" sz="2400" dirty="0"/>
              <a:t> </a:t>
            </a:r>
            <a:r>
              <a:rPr lang="ru-RU" sz="2400" dirty="0" err="1"/>
              <a:t>територіальних</a:t>
            </a:r>
            <a:r>
              <a:rPr lang="ru-RU" sz="2400" dirty="0"/>
              <a:t> громад» </a:t>
            </a:r>
            <a:r>
              <a:rPr lang="ru-RU" sz="2400" dirty="0" err="1"/>
              <a:t>від</a:t>
            </a:r>
            <a:r>
              <a:rPr lang="ru-RU" sz="2400" dirty="0"/>
              <a:t> 17.06.2014 р. № 1508-</a:t>
            </a:r>
            <a:r>
              <a:rPr lang="en-US" sz="2400" dirty="0"/>
              <a:t>VII</a:t>
            </a:r>
            <a:endParaRPr lang="uk-UA" sz="2400" dirty="0"/>
          </a:p>
          <a:p>
            <a:pPr>
              <a:spcBef>
                <a:spcPts val="0"/>
              </a:spcBef>
            </a:pPr>
            <a:r>
              <a:rPr lang="ru-RU" sz="2400" dirty="0"/>
              <a:t>Порядок </a:t>
            </a:r>
            <a:r>
              <a:rPr lang="ru-RU" sz="2400" dirty="0" err="1"/>
              <a:t>формування</a:t>
            </a:r>
            <a:r>
              <a:rPr lang="ru-RU" sz="2400" dirty="0"/>
              <a:t> та </a:t>
            </a:r>
            <a:r>
              <a:rPr lang="ru-RU" sz="2400" dirty="0" err="1"/>
              <a:t>забезпечення</a:t>
            </a:r>
            <a:r>
              <a:rPr lang="ru-RU" sz="2400" dirty="0"/>
              <a:t> </a:t>
            </a:r>
            <a:r>
              <a:rPr lang="ru-RU" sz="2400" dirty="0" err="1"/>
              <a:t>функціонування</a:t>
            </a:r>
            <a:r>
              <a:rPr lang="ru-RU" sz="2400" dirty="0"/>
              <a:t> </a:t>
            </a:r>
            <a:r>
              <a:rPr lang="ru-RU" sz="2400" dirty="0" err="1"/>
              <a:t>реєстру</a:t>
            </a:r>
            <a:r>
              <a:rPr lang="ru-RU" sz="2400" dirty="0"/>
              <a:t> про </a:t>
            </a:r>
            <a:r>
              <a:rPr lang="ru-RU" sz="2400" dirty="0" err="1"/>
              <a:t>співробітництво</a:t>
            </a:r>
            <a:r>
              <a:rPr lang="ru-RU" sz="2400" dirty="0"/>
              <a:t> </a:t>
            </a:r>
            <a:r>
              <a:rPr lang="ru-RU" sz="2400" dirty="0" err="1"/>
              <a:t>територіальних</a:t>
            </a:r>
            <a:r>
              <a:rPr lang="ru-RU" sz="2400" dirty="0"/>
              <a:t> громад: </a:t>
            </a:r>
            <a:r>
              <a:rPr lang="ru-RU" sz="2400" dirty="0" err="1"/>
              <a:t>затв</a:t>
            </a:r>
            <a:r>
              <a:rPr lang="ru-RU" sz="2400" dirty="0"/>
              <a:t>. наказом </a:t>
            </a:r>
            <a:r>
              <a:rPr lang="ru-RU" sz="2400" dirty="0" err="1"/>
              <a:t>Мінрегіону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15.08.2014 р. № 225</a:t>
            </a:r>
          </a:p>
          <a:p>
            <a:pPr>
              <a:spcBef>
                <a:spcPts val="0"/>
              </a:spcBef>
            </a:pPr>
            <a:r>
              <a:rPr lang="uk-UA" sz="2400" dirty="0"/>
              <a:t>Закон України «Про внесення змін до Бюджетного кодексу щодо реформування міжбюджетних відносин» від 28.12.2014 р. №79-</a:t>
            </a:r>
            <a:r>
              <a:rPr lang="en-US" sz="2400" dirty="0"/>
              <a:t>VIII</a:t>
            </a:r>
            <a:endParaRPr lang="uk-UA" sz="2400" dirty="0"/>
          </a:p>
          <a:p>
            <a:pPr>
              <a:spcBef>
                <a:spcPts val="0"/>
              </a:spcBef>
            </a:pPr>
            <a:r>
              <a:rPr lang="uk-UA" sz="2400" dirty="0"/>
              <a:t>Закон України </a:t>
            </a:r>
            <a:r>
              <a:rPr lang="en-US" sz="2400" dirty="0"/>
              <a:t>«</a:t>
            </a:r>
            <a:r>
              <a:rPr lang="ru-RU" sz="2400" dirty="0"/>
              <a:t>Про засади </a:t>
            </a:r>
            <a:r>
              <a:rPr lang="ru-RU" sz="2400" dirty="0" err="1"/>
              <a:t>державної</a:t>
            </a:r>
            <a:r>
              <a:rPr lang="ru-RU" sz="2400" dirty="0"/>
              <a:t> </a:t>
            </a:r>
            <a:r>
              <a:rPr lang="ru-RU" sz="2400" dirty="0" err="1"/>
              <a:t>регіональної</a:t>
            </a:r>
            <a:r>
              <a:rPr lang="ru-RU" sz="2400" dirty="0"/>
              <a:t> </a:t>
            </a:r>
            <a:r>
              <a:rPr lang="ru-RU" sz="2400" dirty="0" err="1"/>
              <a:t>політики</a:t>
            </a:r>
            <a:r>
              <a:rPr lang="ru-RU" sz="2400" dirty="0"/>
              <a:t>» </a:t>
            </a:r>
            <a:r>
              <a:rPr lang="ru-RU" sz="2400" dirty="0" err="1"/>
              <a:t>від</a:t>
            </a:r>
            <a:r>
              <a:rPr lang="ru-RU" sz="2400" dirty="0"/>
              <a:t> 5.02.2015 р. № 156-</a:t>
            </a:r>
            <a:r>
              <a:rPr lang="en-US" sz="2400" dirty="0"/>
              <a:t>VIII</a:t>
            </a:r>
            <a:endParaRPr lang="uk-UA" sz="2400" dirty="0"/>
          </a:p>
          <a:p>
            <a:pPr>
              <a:spcBef>
                <a:spcPts val="0"/>
              </a:spcBef>
            </a:pPr>
            <a:r>
              <a:rPr lang="uk-UA" altLang="ru-RU" sz="2400" dirty="0"/>
              <a:t>Закон України «</a:t>
            </a:r>
            <a:r>
              <a:rPr lang="uk-UA" altLang="ru-RU" sz="2400" b="1" dirty="0"/>
              <a:t>Про добровільне об</a:t>
            </a:r>
            <a:r>
              <a:rPr lang="en-US" altLang="ru-RU" sz="2400" b="1" dirty="0"/>
              <a:t>’</a:t>
            </a:r>
            <a:r>
              <a:rPr lang="uk-UA" altLang="ru-RU" sz="2400" b="1" dirty="0"/>
              <a:t>єднання територіальних громад</a:t>
            </a:r>
            <a:r>
              <a:rPr lang="uk-UA" altLang="ru-RU" sz="2400" dirty="0"/>
              <a:t>» від 5.02.2015 р. №157-</a:t>
            </a:r>
            <a:r>
              <a:rPr lang="en-US" altLang="ru-RU" sz="2400" dirty="0"/>
              <a:t>VIII</a:t>
            </a:r>
            <a:endParaRPr lang="uk-UA" altLang="ru-RU" sz="2400" dirty="0"/>
          </a:p>
          <a:p>
            <a:pPr>
              <a:spcBef>
                <a:spcPts val="0"/>
              </a:spcBef>
            </a:pPr>
            <a:r>
              <a:rPr lang="ru-RU" sz="2400" dirty="0"/>
              <a:t>Пост. КМУ «</a:t>
            </a:r>
            <a:r>
              <a:rPr lang="ru-RU" sz="2400" dirty="0" err="1"/>
              <a:t>Деякі</a:t>
            </a:r>
            <a:r>
              <a:rPr lang="ru-RU" sz="2400" dirty="0"/>
              <a:t> </a:t>
            </a:r>
            <a:r>
              <a:rPr lang="ru-RU" sz="2400" dirty="0" err="1"/>
              <a:t>питання</a:t>
            </a:r>
            <a:r>
              <a:rPr lang="ru-RU" sz="2400" dirty="0"/>
              <a:t> державного фонду </a:t>
            </a:r>
            <a:r>
              <a:rPr lang="ru-RU" sz="2400" dirty="0" err="1"/>
              <a:t>регіонального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» </a:t>
            </a:r>
            <a:r>
              <a:rPr lang="ru-RU" sz="2400" dirty="0" err="1"/>
              <a:t>від</a:t>
            </a:r>
            <a:r>
              <a:rPr lang="ru-RU" sz="2400" dirty="0"/>
              <a:t> 18.03.2015 р. №196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Пост. КМУ «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Про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затвердження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Методики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формування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b="1" i="0" dirty="0" err="1">
                <a:solidFill>
                  <a:srgbClr val="333333"/>
                </a:solidFill>
                <a:effectLst/>
              </a:rPr>
              <a:t>спроможних</a:t>
            </a:r>
            <a:r>
              <a:rPr lang="ru-RU" sz="2400" b="1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b="1" i="0" dirty="0" err="1">
                <a:solidFill>
                  <a:srgbClr val="333333"/>
                </a:solidFill>
                <a:effectLst/>
              </a:rPr>
              <a:t>територіальних</a:t>
            </a:r>
            <a:r>
              <a:rPr lang="ru-RU" sz="2400" b="1" i="0" dirty="0">
                <a:solidFill>
                  <a:srgbClr val="333333"/>
                </a:solidFill>
                <a:effectLst/>
              </a:rPr>
              <a:t> громад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»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від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08.04.2015 р. №214</a:t>
            </a:r>
            <a:endParaRPr lang="ru-RU" sz="2400" dirty="0"/>
          </a:p>
          <a:p>
            <a:pPr>
              <a:spcBef>
                <a:spcPts val="0"/>
              </a:spcBef>
            </a:pPr>
            <a:r>
              <a:rPr lang="uk-UA" sz="2400" dirty="0"/>
              <a:t>Закон України </a:t>
            </a:r>
            <a:r>
              <a:rPr lang="en-US" sz="2400" dirty="0"/>
              <a:t>«</a:t>
            </a:r>
            <a:r>
              <a:rPr lang="ru-RU" sz="2400" dirty="0"/>
              <a:t>Про </a:t>
            </a:r>
            <a:r>
              <a:rPr lang="ru-RU" sz="2400" dirty="0" err="1"/>
              <a:t>внесення</a:t>
            </a:r>
            <a:r>
              <a:rPr lang="ru-RU" sz="2400" dirty="0"/>
              <a:t> </a:t>
            </a:r>
            <a:r>
              <a:rPr lang="ru-RU" sz="2400" dirty="0" err="1"/>
              <a:t>змін</a:t>
            </a:r>
            <a:r>
              <a:rPr lang="ru-RU" sz="2400" dirty="0"/>
              <a:t> до </a:t>
            </a:r>
            <a:r>
              <a:rPr lang="ru-RU" sz="2400" dirty="0" err="1"/>
              <a:t>деяких</a:t>
            </a:r>
            <a:r>
              <a:rPr lang="ru-RU" sz="2400" dirty="0"/>
              <a:t> </a:t>
            </a:r>
            <a:r>
              <a:rPr lang="ru-RU" sz="2400" dirty="0" err="1"/>
              <a:t>законодавчих</a:t>
            </a:r>
            <a:r>
              <a:rPr lang="ru-RU" sz="2400" dirty="0"/>
              <a:t> </a:t>
            </a:r>
            <a:r>
              <a:rPr lang="ru-RU" sz="2400" dirty="0" err="1"/>
              <a:t>актів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децентралізації</a:t>
            </a:r>
            <a:r>
              <a:rPr lang="ru-RU" sz="2400" dirty="0"/>
              <a:t> </a:t>
            </a:r>
            <a:r>
              <a:rPr lang="ru-RU" sz="2400" dirty="0" err="1"/>
              <a:t>повноважень</a:t>
            </a:r>
            <a:r>
              <a:rPr lang="ru-RU" sz="2400" dirty="0"/>
              <a:t> у </a:t>
            </a:r>
            <a:r>
              <a:rPr lang="ru-RU" sz="2400" dirty="0" err="1"/>
              <a:t>сфері</a:t>
            </a:r>
            <a:r>
              <a:rPr lang="ru-RU" sz="2400" dirty="0"/>
              <a:t> </a:t>
            </a:r>
            <a:r>
              <a:rPr lang="ru-RU" sz="2400" dirty="0" err="1"/>
              <a:t>архітектурно-будівельного</a:t>
            </a:r>
            <a:r>
              <a:rPr lang="ru-RU" sz="2400" dirty="0"/>
              <a:t> контролю та </a:t>
            </a:r>
            <a:r>
              <a:rPr lang="ru-RU" sz="2400" dirty="0" err="1"/>
              <a:t>удосконалення</a:t>
            </a:r>
            <a:r>
              <a:rPr lang="ru-RU" sz="2400" dirty="0"/>
              <a:t> </a:t>
            </a:r>
            <a:r>
              <a:rPr lang="ru-RU" sz="2400" dirty="0" err="1"/>
              <a:t>містобудівного</a:t>
            </a:r>
            <a:r>
              <a:rPr lang="ru-RU" sz="2400" dirty="0"/>
              <a:t> </a:t>
            </a:r>
            <a:r>
              <a:rPr lang="ru-RU" sz="2400" dirty="0" err="1"/>
              <a:t>законодавства</a:t>
            </a:r>
            <a:r>
              <a:rPr lang="ru-RU" sz="2400" dirty="0"/>
              <a:t>» </a:t>
            </a:r>
            <a:r>
              <a:rPr lang="ru-RU" sz="2400" dirty="0" err="1"/>
              <a:t>від</a:t>
            </a:r>
            <a:r>
              <a:rPr lang="ru-RU" sz="2400" dirty="0"/>
              <a:t> 09.04.2015 р. № 320- </a:t>
            </a:r>
            <a:r>
              <a:rPr lang="en-US" sz="2400" dirty="0"/>
              <a:t>VIII</a:t>
            </a:r>
            <a:endParaRPr lang="uk-UA" sz="2400" dirty="0"/>
          </a:p>
          <a:p>
            <a:pPr>
              <a:spcBef>
                <a:spcPts val="0"/>
              </a:spcBef>
            </a:pPr>
            <a:r>
              <a:rPr lang="uk-UA" sz="2400" dirty="0"/>
              <a:t>Закон України </a:t>
            </a:r>
            <a:r>
              <a:rPr lang="en-US" sz="2400" dirty="0"/>
              <a:t>«</a:t>
            </a:r>
            <a:r>
              <a:rPr lang="ru-RU" sz="2400" dirty="0"/>
              <a:t>Про </a:t>
            </a:r>
            <a:r>
              <a:rPr lang="ru-RU" sz="2400" dirty="0" err="1"/>
              <a:t>місцеві</a:t>
            </a:r>
            <a:r>
              <a:rPr lang="ru-RU" sz="2400" dirty="0"/>
              <a:t> </a:t>
            </a:r>
            <a:r>
              <a:rPr lang="ru-RU" sz="2400" dirty="0" err="1"/>
              <a:t>вибори</a:t>
            </a:r>
            <a:r>
              <a:rPr lang="ru-RU" sz="2400" dirty="0"/>
              <a:t>» </a:t>
            </a:r>
            <a:r>
              <a:rPr lang="ru-RU" sz="2400" dirty="0" err="1"/>
              <a:t>від</a:t>
            </a:r>
            <a:r>
              <a:rPr lang="ru-RU" sz="2400" dirty="0"/>
              <a:t> 14.07.2015 р. № 595-</a:t>
            </a:r>
            <a:r>
              <a:rPr lang="en-US" sz="2400" dirty="0"/>
              <a:t>VIII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6205710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4190</Words>
  <Application>Microsoft Office PowerPoint</Application>
  <PresentationFormat>Широкоэкранный</PresentationFormat>
  <Paragraphs>213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Тема Office</vt:lpstr>
      <vt:lpstr>Лекція 5. Політика децентралізації</vt:lpstr>
      <vt:lpstr>Презентация PowerPoint</vt:lpstr>
      <vt:lpstr>Форми фінансово-бюджетної децентралізації</vt:lpstr>
      <vt:lpstr>Презентация PowerPoint</vt:lpstr>
      <vt:lpstr>Децентралізація у Франції</vt:lpstr>
      <vt:lpstr>Регіональні реформи у Польщі</vt:lpstr>
      <vt:lpstr>Презентация PowerPoint</vt:lpstr>
      <vt:lpstr>Презентация PowerPoint</vt:lpstr>
      <vt:lpstr>Нормативно-правова база політики децентралізації від 2014 р.</vt:lpstr>
      <vt:lpstr>Презентация PowerPoint</vt:lpstr>
      <vt:lpstr>Презентация PowerPoint</vt:lpstr>
      <vt:lpstr>Основні напрями політики децентралізації</vt:lpstr>
      <vt:lpstr>Співробітництво територіальних громад</vt:lpstr>
      <vt:lpstr>Презентация PowerPoint</vt:lpstr>
      <vt:lpstr>Презентация PowerPoint</vt:lpstr>
      <vt:lpstr>https://www.kmu.gov.ua/news/minregion-gromadi-uklali-blizko-800-dogovoriv-pro-mizhmunicipalne-spivrobitnictvo Мінрегіон: Громади уклали близько 800 договорів про міжмуніципальне співробітництво опубліковано 18 січня 2022 року о 14:48</vt:lpstr>
      <vt:lpstr>Презентация PowerPoint</vt:lpstr>
      <vt:lpstr>Укрупнення територіальних громад</vt:lpstr>
      <vt:lpstr>Презентация PowerPoint</vt:lpstr>
      <vt:lpstr>Презентация PowerPoint</vt:lpstr>
      <vt:lpstr>Презентация PowerPoint</vt:lpstr>
      <vt:lpstr>Інститут старост (на рівні населених пунктів, що не є центрами ОТГ)</vt:lpstr>
      <vt:lpstr>Реформа адміністративно-територіального устрою</vt:lpstr>
      <vt:lpstr> Фінансове зміцнення ОТГ  https://www.minregion.gov.ua/press/news/minregion-vlasni-dohody-misczevyh-byudzhetiv-zrosly-u-chotyry-razy-u-hodi-deczentralizacziyi/ Мінрегіон: Власні доходи місцевих бюджетів зросли у чотири рази у ході децентралізації 29.09.2021</vt:lpstr>
      <vt:lpstr>Презентация PowerPoint</vt:lpstr>
      <vt:lpstr>https://www.kmu.gov.ua/news/vyacheslav-negoda-za-roki-decentralizaciyi-miscevi-byudzheti-zrosli-u-ponad-shist-raziv В’ячеслав Негода: За роки децентралізації місцеві бюджети зросли у понад шість разів Міністерство розвитку громад та територій України, опубліковано 18 січня 2022 року о 15:49</vt:lpstr>
      <vt:lpstr>Недоліки фінансової децентралізації</vt:lpstr>
      <vt:lpstr>Підсумки першого етапу фінансової децентралізації для розвитку регіонів</vt:lpstr>
      <vt:lpstr>http://agro-business.com.ua/agrobusiness/item/24087-torik-hromady-otrymaly-u-vlasnist-blyzko-15-mln-ha-zemel.html Торік громади отримали у власність близько 15 млн га земель / Агроновини / Вівторок, 18 січня 2022 17:58</vt:lpstr>
      <vt:lpstr>Реформа виконавчої влади Інститут префектів</vt:lpstr>
      <vt:lpstr>Деякі підсумки та уроки децентралізації в Україні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PEREHUDA Yevhen</dc:creator>
  <cp:lastModifiedBy>Перегуда Євген Вікторович</cp:lastModifiedBy>
  <cp:revision>80</cp:revision>
  <dcterms:created xsi:type="dcterms:W3CDTF">2021-09-10T06:59:35Z</dcterms:created>
  <dcterms:modified xsi:type="dcterms:W3CDTF">2025-10-31T11:32:07Z</dcterms:modified>
</cp:coreProperties>
</file>