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27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14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3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6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3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3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62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1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E1951-BD17-4137-AC9F-3D79E14333D6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7C013-099A-4132-8BAC-AC2778043A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0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accent2"/>
                </a:solidFill>
              </a:rPr>
              <a:t>Природні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</a:rPr>
              <a:t>ресурси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</a:rPr>
              <a:t>України</a:t>
            </a:r>
            <a:r>
              <a:rPr lang="ru-RU" b="1" dirty="0" smtClean="0">
                <a:solidFill>
                  <a:schemeClr val="accent2"/>
                </a:solidFill>
              </a:rPr>
              <a:t>: характеристика </a:t>
            </a:r>
            <a:r>
              <a:rPr lang="ru-RU" b="1" dirty="0" err="1" smtClean="0">
                <a:solidFill>
                  <a:schemeClr val="accent2"/>
                </a:solidFill>
              </a:rPr>
              <a:t>основних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 err="1" smtClean="0">
                <a:solidFill>
                  <a:schemeClr val="accent2"/>
                </a:solidFill>
              </a:rPr>
              <a:t>видів</a:t>
            </a:r>
            <a:r>
              <a:rPr lang="ru-RU" b="1" dirty="0" smtClean="0">
                <a:solidFill>
                  <a:schemeClr val="accent2"/>
                </a:solidFill>
              </a:rPr>
              <a:t>.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err="1"/>
              <a:t>Мінерально-сировинні</a:t>
            </a:r>
            <a:r>
              <a:rPr lang="ru-RU" b="1" dirty="0"/>
              <a:t> </a:t>
            </a:r>
            <a:r>
              <a:rPr lang="ru-RU" b="1" dirty="0" err="1"/>
              <a:t>ресурси</a:t>
            </a:r>
            <a:r>
              <a:rPr lang="ru-RU" b="1" dirty="0"/>
              <a:t>. </a:t>
            </a:r>
            <a:r>
              <a:rPr lang="ru-RU" b="1" dirty="0" err="1"/>
              <a:t>Земельні</a:t>
            </a:r>
            <a:r>
              <a:rPr lang="ru-RU" b="1" dirty="0"/>
              <a:t> </a:t>
            </a:r>
            <a:r>
              <a:rPr lang="ru-RU" b="1" dirty="0" err="1"/>
              <a:t>ресурси</a:t>
            </a:r>
            <a:r>
              <a:rPr lang="ru-RU" b="1" dirty="0"/>
              <a:t>. </a:t>
            </a:r>
            <a:r>
              <a:rPr lang="ru-RU" b="1" dirty="0" err="1"/>
              <a:t>Водні</a:t>
            </a:r>
            <a:r>
              <a:rPr lang="ru-RU" b="1" dirty="0"/>
              <a:t> </a:t>
            </a:r>
            <a:r>
              <a:rPr lang="ru-RU" b="1" dirty="0" err="1"/>
              <a:t>ресурси</a:t>
            </a:r>
            <a:r>
              <a:rPr lang="ru-RU" b="1" dirty="0"/>
              <a:t>. </a:t>
            </a:r>
            <a:r>
              <a:rPr lang="ru-RU" b="1" dirty="0" err="1"/>
              <a:t>Лісові</a:t>
            </a:r>
            <a:r>
              <a:rPr lang="ru-RU" b="1" dirty="0"/>
              <a:t> </a:t>
            </a:r>
            <a:r>
              <a:rPr lang="ru-RU" b="1" dirty="0" err="1"/>
              <a:t>ресурси</a:t>
            </a:r>
            <a:r>
              <a:rPr lang="ru-RU" b="1" dirty="0"/>
              <a:t>. </a:t>
            </a:r>
            <a:r>
              <a:rPr lang="ru-RU" b="1" dirty="0" err="1"/>
              <a:t>Рекреаційні</a:t>
            </a:r>
            <a:r>
              <a:rPr lang="ru-RU" b="1" dirty="0"/>
              <a:t> </a:t>
            </a:r>
            <a:r>
              <a:rPr lang="ru-RU" b="1" dirty="0" err="1"/>
              <a:t>ресурси</a:t>
            </a:r>
            <a:endParaRPr lang="ru-RU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20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раціонального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мінерально-сировинних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полягають</a:t>
            </a:r>
            <a:r>
              <a:rPr lang="ru-RU" dirty="0"/>
              <a:t> у </a:t>
            </a:r>
            <a:r>
              <a:rPr lang="ru-RU" dirty="0" err="1"/>
              <a:t>важко-видобувному</a:t>
            </a:r>
            <a:r>
              <a:rPr lang="ru-RU" dirty="0"/>
              <a:t> </a:t>
            </a:r>
            <a:r>
              <a:rPr lang="ru-RU" dirty="0" err="1"/>
              <a:t>характері</a:t>
            </a:r>
            <a:r>
              <a:rPr lang="ru-RU" dirty="0"/>
              <a:t> </a:t>
            </a:r>
            <a:r>
              <a:rPr lang="ru-RU" dirty="0" err="1"/>
              <a:t>значної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виснаженості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якісної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, </a:t>
            </a:r>
            <a:r>
              <a:rPr lang="ru-RU" dirty="0" err="1"/>
              <a:t>обмеженні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геологорозвідувальних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У </a:t>
            </a:r>
            <a:r>
              <a:rPr lang="ru-RU" dirty="0" err="1"/>
              <a:t>перспективі</a:t>
            </a:r>
            <a:r>
              <a:rPr lang="ru-RU" dirty="0"/>
              <a:t> </a:t>
            </a:r>
            <a:r>
              <a:rPr lang="ru-RU" dirty="0" err="1"/>
              <a:t>здійснюватиметься</a:t>
            </a:r>
            <a:r>
              <a:rPr lang="ru-RU" dirty="0"/>
              <a:t> </a:t>
            </a:r>
            <a:r>
              <a:rPr lang="ru-RU" dirty="0" err="1"/>
              <a:t>розвідка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для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 - золота, </a:t>
            </a:r>
            <a:r>
              <a:rPr lang="ru-RU" dirty="0" err="1"/>
              <a:t>міді</a:t>
            </a:r>
            <a:r>
              <a:rPr lang="ru-RU" dirty="0"/>
              <a:t>, хрому, </a:t>
            </a:r>
            <a:r>
              <a:rPr lang="ru-RU" dirty="0" err="1"/>
              <a:t>свинцю</a:t>
            </a:r>
            <a:r>
              <a:rPr lang="ru-RU" dirty="0"/>
              <a:t>, цинку, </a:t>
            </a:r>
            <a:r>
              <a:rPr lang="ru-RU" dirty="0" err="1"/>
              <a:t>молібдену</a:t>
            </a:r>
            <a:r>
              <a:rPr lang="ru-RU" dirty="0"/>
              <a:t>, </a:t>
            </a:r>
            <a:r>
              <a:rPr lang="ru-RU" dirty="0" err="1"/>
              <a:t>рідкісноземельних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фосфоритів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дасть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за </a:t>
            </a:r>
            <a:r>
              <a:rPr lang="ru-RU" dirty="0" err="1"/>
              <a:t>існуючими</a:t>
            </a:r>
            <a:r>
              <a:rPr lang="ru-RU" dirty="0"/>
              <a:t> </a:t>
            </a:r>
            <a:r>
              <a:rPr lang="ru-RU" dirty="0" err="1"/>
              <a:t>прогнозними</a:t>
            </a:r>
            <a:r>
              <a:rPr lang="ru-RU" dirty="0"/>
              <a:t> </a:t>
            </a:r>
            <a:r>
              <a:rPr lang="ru-RU" dirty="0" err="1"/>
              <a:t>оцінками</a:t>
            </a:r>
            <a:r>
              <a:rPr lang="ru-RU" dirty="0"/>
              <a:t> </a:t>
            </a:r>
            <a:r>
              <a:rPr lang="ru-RU" dirty="0" err="1"/>
              <a:t>збільшити</a:t>
            </a:r>
            <a:r>
              <a:rPr lang="ru-RU" dirty="0"/>
              <a:t> </a:t>
            </a:r>
            <a:r>
              <a:rPr lang="ru-RU" dirty="0" err="1"/>
              <a:t>експортні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вітчизняної</a:t>
            </a:r>
            <a:r>
              <a:rPr lang="ru-RU" dirty="0"/>
              <a:t> </a:t>
            </a:r>
            <a:r>
              <a:rPr lang="ru-RU" dirty="0" err="1"/>
              <a:t>мінерально-сировинної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у 1,5-2 рази та </a:t>
            </a:r>
            <a:r>
              <a:rPr lang="ru-RU" dirty="0" err="1"/>
              <a:t>скоротити</a:t>
            </a:r>
            <a:r>
              <a:rPr lang="ru-RU" dirty="0"/>
              <a:t> </a:t>
            </a:r>
            <a:r>
              <a:rPr lang="ru-RU" dirty="0" err="1"/>
              <a:t>імпорт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 на 60-70% (без </a:t>
            </a:r>
            <a:r>
              <a:rPr lang="ru-RU" dirty="0" err="1"/>
              <a:t>урахування</a:t>
            </a:r>
            <a:r>
              <a:rPr lang="ru-RU" dirty="0"/>
              <a:t> </a:t>
            </a:r>
            <a:r>
              <a:rPr lang="ru-RU" dirty="0" err="1"/>
              <a:t>вуглеводнів</a:t>
            </a:r>
            <a:r>
              <a:rPr lang="ru-R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62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Земельні</a:t>
            </a:r>
            <a:r>
              <a:rPr lang="ru-RU" b="1" dirty="0"/>
              <a:t> </a:t>
            </a:r>
            <a:r>
              <a:rPr lang="ru-RU" b="1" dirty="0" err="1"/>
              <a:t>ресурси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Земельний</a:t>
            </a:r>
            <a:r>
              <a:rPr lang="ru-RU" dirty="0"/>
              <a:t> фонд </a:t>
            </a:r>
            <a:r>
              <a:rPr lang="ru-RU" dirty="0" err="1"/>
              <a:t>України</a:t>
            </a:r>
            <a:r>
              <a:rPr lang="ru-RU" dirty="0"/>
              <a:t> становить 60,4 млн. га і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земель </a:t>
            </a:r>
            <a:r>
              <a:rPr lang="ru-RU" dirty="0" err="1"/>
              <a:t>різного</a:t>
            </a:r>
            <a:r>
              <a:rPr lang="ru-RU" dirty="0"/>
              <a:t> </a:t>
            </a:r>
            <a:r>
              <a:rPr lang="ru-RU" dirty="0" err="1"/>
              <a:t>функціонального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якісного</a:t>
            </a:r>
            <a:r>
              <a:rPr lang="ru-RU" dirty="0"/>
              <a:t> стану та правового статусу. </a:t>
            </a:r>
            <a:r>
              <a:rPr lang="ru-RU" dirty="0" err="1"/>
              <a:t>Власне</a:t>
            </a:r>
            <a:r>
              <a:rPr lang="ru-RU" dirty="0"/>
              <a:t> </a:t>
            </a:r>
            <a:r>
              <a:rPr lang="ru-RU" dirty="0" err="1"/>
              <a:t>земельна</a:t>
            </a:r>
            <a:r>
              <a:rPr lang="ru-RU" dirty="0"/>
              <a:t> </a:t>
            </a:r>
            <a:r>
              <a:rPr lang="ru-RU" dirty="0" err="1"/>
              <a:t>площа</a:t>
            </a:r>
            <a:r>
              <a:rPr lang="ru-RU" dirty="0"/>
              <a:t> (суша) становила на початок 1998 р. 57,9 млн. га;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сільськогосподарська</a:t>
            </a:r>
            <a:r>
              <a:rPr lang="ru-RU" dirty="0"/>
              <a:t> </a:t>
            </a:r>
            <a:r>
              <a:rPr lang="ru-RU" dirty="0" err="1"/>
              <a:t>освоєність</a:t>
            </a:r>
            <a:r>
              <a:rPr lang="ru-RU" dirty="0"/>
              <a:t>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70,0%, </a:t>
            </a:r>
            <a:r>
              <a:rPr lang="ru-RU" dirty="0" err="1"/>
              <a:t>розораність</a:t>
            </a:r>
            <a:r>
              <a:rPr lang="ru-RU" dirty="0"/>
              <a:t> - 57,1%;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ріллі</a:t>
            </a:r>
            <a:r>
              <a:rPr lang="ru-RU" dirty="0"/>
              <a:t> в </a:t>
            </a:r>
            <a:r>
              <a:rPr lang="ru-RU" dirty="0" err="1"/>
              <a:t>загальній</a:t>
            </a:r>
            <a:r>
              <a:rPr lang="ru-RU" dirty="0"/>
              <a:t> </a:t>
            </a:r>
            <a:r>
              <a:rPr lang="ru-RU" dirty="0" err="1"/>
              <a:t>площі</a:t>
            </a:r>
            <a:r>
              <a:rPr lang="ru-RU" dirty="0"/>
              <a:t> </a:t>
            </a:r>
            <a:r>
              <a:rPr lang="ru-RU" dirty="0" err="1"/>
              <a:t>сільськогосподарських</a:t>
            </a:r>
            <a:r>
              <a:rPr lang="ru-RU" dirty="0"/>
              <a:t> </a:t>
            </a:r>
            <a:r>
              <a:rPr lang="ru-RU" dirty="0" err="1"/>
              <a:t>угідь</a:t>
            </a:r>
            <a:r>
              <a:rPr lang="ru-RU" dirty="0"/>
              <a:t> </a:t>
            </a:r>
            <a:r>
              <a:rPr lang="ru-RU" dirty="0" err="1"/>
              <a:t>перевищила</a:t>
            </a:r>
            <a:r>
              <a:rPr lang="ru-RU" dirty="0"/>
              <a:t> 79</a:t>
            </a:r>
            <a:r>
              <a:rPr lang="ru-RU" dirty="0" smtClean="0"/>
              <a:t>%.</a:t>
            </a:r>
          </a:p>
          <a:p>
            <a:r>
              <a:rPr lang="ru-RU" dirty="0"/>
              <a:t>За </a:t>
            </a:r>
            <a:r>
              <a:rPr lang="ru-RU" dirty="0" err="1"/>
              <a:t>цільовим</a:t>
            </a:r>
            <a:r>
              <a:rPr lang="ru-RU" dirty="0"/>
              <a:t> </a:t>
            </a:r>
            <a:r>
              <a:rPr lang="ru-RU" dirty="0" err="1"/>
              <a:t>призначенням</a:t>
            </a:r>
            <a:r>
              <a:rPr lang="ru-RU" dirty="0"/>
              <a:t> земель та </a:t>
            </a:r>
            <a:r>
              <a:rPr lang="ru-RU" dirty="0" err="1"/>
              <a:t>функціональним</a:t>
            </a:r>
            <a:r>
              <a:rPr lang="ru-RU" dirty="0"/>
              <a:t>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земельний</a:t>
            </a:r>
            <a:r>
              <a:rPr lang="ru-RU" dirty="0"/>
              <a:t> фонд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охоплює</a:t>
            </a:r>
            <a:r>
              <a:rPr lang="ru-RU" dirty="0"/>
              <a:t>: </a:t>
            </a:r>
            <a:r>
              <a:rPr lang="ru-RU" dirty="0" err="1"/>
              <a:t>сільськогосподарські</a:t>
            </a:r>
            <a:r>
              <a:rPr lang="ru-RU" dirty="0"/>
              <a:t> </a:t>
            </a:r>
            <a:r>
              <a:rPr lang="ru-RU" dirty="0" err="1"/>
              <a:t>угіддя</a:t>
            </a:r>
            <a:r>
              <a:rPr lang="ru-RU" dirty="0"/>
              <a:t> (41, 9млн. га, </a:t>
            </a:r>
            <a:r>
              <a:rPr lang="ru-RU" dirty="0" err="1"/>
              <a:t>або</a:t>
            </a:r>
            <a:r>
              <a:rPr lang="ru-RU" dirty="0"/>
              <a:t> 69,4% земельного фонду); </a:t>
            </a:r>
            <a:r>
              <a:rPr lang="ru-RU" dirty="0" err="1"/>
              <a:t>ліси</a:t>
            </a:r>
            <a:r>
              <a:rPr lang="ru-RU" dirty="0"/>
              <a:t> та </a:t>
            </a:r>
            <a:r>
              <a:rPr lang="ru-RU" dirty="0" err="1"/>
              <a:t>лісовкриті</a:t>
            </a:r>
            <a:r>
              <a:rPr lang="ru-RU" dirty="0"/>
              <a:t> </a:t>
            </a:r>
            <a:r>
              <a:rPr lang="ru-RU" dirty="0" err="1"/>
              <a:t>площі</a:t>
            </a:r>
            <a:r>
              <a:rPr lang="ru-RU" dirty="0"/>
              <a:t> (10,4 млн. га, </a:t>
            </a:r>
            <a:r>
              <a:rPr lang="ru-RU" dirty="0" err="1"/>
              <a:t>або</a:t>
            </a:r>
            <a:r>
              <a:rPr lang="ru-RU" dirty="0"/>
              <a:t> 17,2%); </a:t>
            </a:r>
            <a:r>
              <a:rPr lang="ru-RU" dirty="0" err="1"/>
              <a:t>забудовані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промисловими</a:t>
            </a:r>
            <a:r>
              <a:rPr lang="ru-RU" dirty="0"/>
              <a:t> і </a:t>
            </a:r>
            <a:r>
              <a:rPr lang="ru-RU" dirty="0" err="1"/>
              <a:t>транспортними</a:t>
            </a:r>
            <a:r>
              <a:rPr lang="ru-RU" dirty="0"/>
              <a:t> </a:t>
            </a:r>
            <a:r>
              <a:rPr lang="ru-RU" dirty="0" err="1"/>
              <a:t>об'єктами</a:t>
            </a:r>
            <a:r>
              <a:rPr lang="ru-RU" dirty="0"/>
              <a:t>, </a:t>
            </a:r>
            <a:r>
              <a:rPr lang="ru-RU" dirty="0" err="1"/>
              <a:t>житлом</a:t>
            </a:r>
            <a:r>
              <a:rPr lang="ru-RU" dirty="0"/>
              <a:t>, </a:t>
            </a:r>
            <a:r>
              <a:rPr lang="ru-RU" dirty="0" err="1"/>
              <a:t>вулицями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 (2,3 млн. га, </a:t>
            </a:r>
            <a:r>
              <a:rPr lang="ru-RU" dirty="0" err="1"/>
              <a:t>або</a:t>
            </a:r>
            <a:r>
              <a:rPr lang="ru-RU" dirty="0"/>
              <a:t> 3,8%); </a:t>
            </a:r>
            <a:r>
              <a:rPr lang="ru-RU" dirty="0" err="1"/>
              <a:t>землі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покриті</a:t>
            </a:r>
            <a:r>
              <a:rPr lang="ru-RU" dirty="0"/>
              <a:t> </a:t>
            </a:r>
            <a:r>
              <a:rPr lang="ru-RU" dirty="0" err="1"/>
              <a:t>поверхневими</a:t>
            </a:r>
            <a:r>
              <a:rPr lang="ru-RU" dirty="0"/>
              <a:t> водами, - (2,4 млн. га, </a:t>
            </a:r>
            <a:r>
              <a:rPr lang="ru-RU" dirty="0" err="1"/>
              <a:t>або</a:t>
            </a:r>
            <a:r>
              <a:rPr lang="ru-RU" dirty="0"/>
              <a:t> 4%);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(3,4 млн. га, </a:t>
            </a:r>
            <a:r>
              <a:rPr lang="ru-RU" dirty="0" err="1"/>
              <a:t>або</a:t>
            </a:r>
            <a:r>
              <a:rPr lang="ru-RU" dirty="0"/>
              <a:t> 5,6%).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51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інтенсивності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земельних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диференційованим</a:t>
            </a:r>
            <a:r>
              <a:rPr lang="ru-RU" dirty="0"/>
              <a:t> у </a:t>
            </a:r>
            <a:r>
              <a:rPr lang="ru-RU" dirty="0" err="1"/>
              <a:t>територіальному</a:t>
            </a:r>
            <a:r>
              <a:rPr lang="ru-RU" dirty="0"/>
              <a:t> </a:t>
            </a:r>
            <a:r>
              <a:rPr lang="ru-RU" dirty="0" err="1"/>
              <a:t>розрізі</a:t>
            </a:r>
            <a:r>
              <a:rPr lang="ru-RU" dirty="0"/>
              <a:t>. </a:t>
            </a:r>
            <a:r>
              <a:rPr lang="ru-RU" dirty="0" err="1"/>
              <a:t>Найвища</a:t>
            </a:r>
            <a:r>
              <a:rPr lang="ru-RU" dirty="0"/>
              <a:t> </a:t>
            </a:r>
            <a:r>
              <a:rPr lang="ru-RU" dirty="0" err="1"/>
              <a:t>залученість</a:t>
            </a:r>
            <a:r>
              <a:rPr lang="ru-RU" dirty="0"/>
              <a:t> земель у </a:t>
            </a:r>
            <a:r>
              <a:rPr lang="ru-RU" dirty="0" err="1"/>
              <a:t>господарський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склалася</a:t>
            </a:r>
            <a:r>
              <a:rPr lang="ru-RU" dirty="0"/>
              <a:t> у </a:t>
            </a:r>
            <a:r>
              <a:rPr lang="ru-RU" dirty="0" err="1"/>
              <a:t>Львівській</a:t>
            </a:r>
            <a:r>
              <a:rPr lang="ru-RU" dirty="0"/>
              <a:t>, </a:t>
            </a:r>
            <a:r>
              <a:rPr lang="ru-RU" dirty="0" err="1"/>
              <a:t>Донецькій</a:t>
            </a:r>
            <a:r>
              <a:rPr lang="ru-RU" dirty="0"/>
              <a:t>, </a:t>
            </a:r>
            <a:r>
              <a:rPr lang="ru-RU" dirty="0" err="1"/>
              <a:t>Тернопільській</a:t>
            </a:r>
            <a:r>
              <a:rPr lang="ru-RU" dirty="0"/>
              <a:t> областях. В </a:t>
            </a:r>
            <a:r>
              <a:rPr lang="ru-RU" dirty="0" err="1"/>
              <a:t>цілому</a:t>
            </a:r>
            <a:r>
              <a:rPr lang="ru-RU" dirty="0"/>
              <a:t> </a:t>
            </a:r>
            <a:r>
              <a:rPr lang="ru-RU" dirty="0" err="1"/>
              <a:t>земельні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характеризуються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високим</a:t>
            </a:r>
            <a:r>
              <a:rPr lang="ru-RU" dirty="0"/>
              <a:t> </a:t>
            </a:r>
            <a:r>
              <a:rPr lang="ru-RU" dirty="0" err="1"/>
              <a:t>біопродуктивним</a:t>
            </a:r>
            <a:r>
              <a:rPr lang="ru-RU" dirty="0"/>
              <a:t> </a:t>
            </a:r>
            <a:r>
              <a:rPr lang="ru-RU" dirty="0" err="1"/>
              <a:t>потенціалом</a:t>
            </a:r>
            <a:r>
              <a:rPr lang="ru-RU" dirty="0"/>
              <a:t>, а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висока</a:t>
            </a:r>
            <a:r>
              <a:rPr lang="ru-RU" dirty="0"/>
              <a:t> </a:t>
            </a:r>
            <a:r>
              <a:rPr lang="ru-RU" dirty="0" err="1"/>
              <a:t>питома</a:t>
            </a:r>
            <a:r>
              <a:rPr lang="ru-RU" dirty="0"/>
              <a:t> вага </a:t>
            </a:r>
            <a:r>
              <a:rPr lang="ru-RU" dirty="0" err="1"/>
              <a:t>ґрунтів</a:t>
            </a:r>
            <a:r>
              <a:rPr lang="ru-RU" dirty="0"/>
              <a:t> </a:t>
            </a:r>
            <a:r>
              <a:rPr lang="ru-RU" dirty="0" err="1"/>
              <a:t>чорноземного</a:t>
            </a:r>
            <a:r>
              <a:rPr lang="ru-RU" dirty="0"/>
              <a:t> типу,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сприятливі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для продуктивного </a:t>
            </a:r>
            <a:r>
              <a:rPr lang="ru-RU" dirty="0" err="1"/>
              <a:t>землеробства</a:t>
            </a:r>
            <a:r>
              <a:rPr lang="ru-RU" dirty="0"/>
              <a:t>.</a:t>
            </a:r>
          </a:p>
          <a:p>
            <a:r>
              <a:rPr lang="ru-RU" b="1" dirty="0" err="1"/>
              <a:t>Найвищу</a:t>
            </a:r>
            <a:r>
              <a:rPr lang="ru-RU" b="1" dirty="0"/>
              <a:t> </a:t>
            </a:r>
            <a:r>
              <a:rPr lang="ru-RU" b="1" dirty="0" err="1"/>
              <a:t>сільськогосподарську</a:t>
            </a:r>
            <a:r>
              <a:rPr lang="ru-RU" b="1" dirty="0"/>
              <a:t> </a:t>
            </a:r>
            <a:r>
              <a:rPr lang="ru-RU" b="1" dirty="0" err="1"/>
              <a:t>освоєність</a:t>
            </a:r>
            <a:r>
              <a:rPr lang="ru-RU" b="1" dirty="0"/>
              <a:t> </a:t>
            </a:r>
            <a:r>
              <a:rPr lang="ru-RU" b="1" dirty="0" err="1"/>
              <a:t>території</a:t>
            </a:r>
            <a:r>
              <a:rPr lang="ru-RU" b="1" dirty="0"/>
              <a:t> </a:t>
            </a:r>
            <a:r>
              <a:rPr lang="ru-RU" b="1" dirty="0" err="1"/>
              <a:t>мають</a:t>
            </a:r>
            <a:r>
              <a:rPr lang="ru-RU" b="1" dirty="0"/>
              <a:t> </a:t>
            </a:r>
            <a:r>
              <a:rPr lang="ru-RU" b="1" dirty="0" err="1"/>
              <a:t>землі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Запорізької</a:t>
            </a:r>
            <a:r>
              <a:rPr lang="ru-RU" dirty="0"/>
              <a:t> (88,3%),</a:t>
            </a:r>
          </a:p>
          <a:p>
            <a:r>
              <a:rPr lang="ru-RU" dirty="0" err="1"/>
              <a:t>Миколаївської</a:t>
            </a:r>
            <a:r>
              <a:rPr lang="ru-RU" dirty="0"/>
              <a:t> (86,6%),</a:t>
            </a:r>
          </a:p>
          <a:p>
            <a:r>
              <a:rPr lang="ru-RU" dirty="0" err="1"/>
              <a:t>Кіровоградської</a:t>
            </a:r>
            <a:r>
              <a:rPr lang="ru-RU" dirty="0"/>
              <a:t> (85,7%),</a:t>
            </a:r>
          </a:p>
          <a:p>
            <a:r>
              <a:rPr lang="ru-RU" dirty="0" err="1"/>
              <a:t>Дніпропетровської</a:t>
            </a:r>
            <a:r>
              <a:rPr lang="ru-RU" dirty="0"/>
              <a:t> (82,8%),</a:t>
            </a:r>
          </a:p>
          <a:p>
            <a:r>
              <a:rPr lang="ru-RU" dirty="0" err="1"/>
              <a:t>Одеської</a:t>
            </a:r>
            <a:r>
              <a:rPr lang="ru-RU" dirty="0"/>
              <a:t> (83,2%),</a:t>
            </a:r>
          </a:p>
          <a:p>
            <a:r>
              <a:rPr lang="ru-RU" dirty="0" err="1"/>
              <a:t>Херсонської</a:t>
            </a:r>
            <a:r>
              <a:rPr lang="ru-RU" dirty="0"/>
              <a:t> (81,4%) областей.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19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основними</a:t>
            </a:r>
            <a:r>
              <a:rPr lang="ru-RU" dirty="0"/>
              <a:t> проблемами в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земельних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виступають</a:t>
            </a:r>
            <a:r>
              <a:rPr lang="ru-RU" dirty="0"/>
              <a:t>: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та </a:t>
            </a:r>
            <a:r>
              <a:rPr lang="ru-RU" dirty="0" err="1"/>
              <a:t>охорони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розораності</a:t>
            </a:r>
            <a:r>
              <a:rPr lang="ru-RU" dirty="0"/>
              <a:t> земель,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деградації</a:t>
            </a:r>
            <a:r>
              <a:rPr lang="ru-RU" dirty="0"/>
              <a:t> </a:t>
            </a:r>
            <a:r>
              <a:rPr lang="ru-RU" dirty="0" err="1"/>
              <a:t>ґрунтів</a:t>
            </a:r>
            <a:r>
              <a:rPr lang="ru-RU" dirty="0"/>
              <a:t> та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родючості</a:t>
            </a:r>
            <a:r>
              <a:rPr lang="ru-RU" dirty="0"/>
              <a:t>;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збалансованого</a:t>
            </a:r>
            <a:r>
              <a:rPr lang="ru-RU" dirty="0"/>
              <a:t>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угідь</a:t>
            </a:r>
            <a:r>
              <a:rPr lang="ru-RU" dirty="0"/>
              <a:t> у </a:t>
            </a:r>
            <a:r>
              <a:rPr lang="ru-RU" dirty="0" err="1"/>
              <a:t>зональних</a:t>
            </a:r>
            <a:r>
              <a:rPr lang="ru-RU" dirty="0"/>
              <a:t> системах </a:t>
            </a:r>
            <a:r>
              <a:rPr lang="ru-RU" dirty="0" err="1"/>
              <a:t>землекористування</a:t>
            </a:r>
            <a:r>
              <a:rPr lang="ru-RU" dirty="0"/>
              <a:t>;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продуктивної</a:t>
            </a:r>
            <a:r>
              <a:rPr lang="ru-RU" dirty="0"/>
              <a:t> та </a:t>
            </a:r>
            <a:r>
              <a:rPr lang="ru-RU" dirty="0" err="1"/>
              <a:t>високоефективної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землекористування</a:t>
            </a:r>
            <a:r>
              <a:rPr lang="ru-RU" dirty="0"/>
              <a:t> як </a:t>
            </a:r>
            <a:r>
              <a:rPr lang="ru-RU" dirty="0" err="1"/>
              <a:t>надійної</a:t>
            </a:r>
            <a:r>
              <a:rPr lang="ru-RU" dirty="0"/>
              <a:t> </a:t>
            </a:r>
            <a:r>
              <a:rPr lang="ru-RU" dirty="0" err="1"/>
              <a:t>основи</a:t>
            </a:r>
            <a:r>
              <a:rPr lang="ru-RU" dirty="0"/>
              <a:t> </a:t>
            </a:r>
            <a:r>
              <a:rPr lang="ru-RU" dirty="0" err="1"/>
              <a:t>розв'язання</a:t>
            </a:r>
            <a:r>
              <a:rPr lang="ru-RU" dirty="0"/>
              <a:t> </a:t>
            </a:r>
            <a:r>
              <a:rPr lang="ru-RU" dirty="0" err="1"/>
              <a:t>продовольчої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79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Водні</a:t>
            </a:r>
            <a:r>
              <a:rPr lang="ru-RU" b="1" dirty="0" smtClean="0"/>
              <a:t> </a:t>
            </a:r>
            <a:r>
              <a:rPr lang="ru-RU" b="1" dirty="0" err="1" smtClean="0"/>
              <a:t>ресурси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поверхневі</a:t>
            </a:r>
            <a:r>
              <a:rPr lang="ru-RU" dirty="0"/>
              <a:t> і </a:t>
            </a:r>
            <a:r>
              <a:rPr lang="ru-RU" dirty="0" err="1"/>
              <a:t>підземні</a:t>
            </a:r>
            <a:r>
              <a:rPr lang="ru-RU" dirty="0"/>
              <a:t> води, </a:t>
            </a:r>
            <a:r>
              <a:rPr lang="ru-RU" dirty="0" err="1"/>
              <a:t>придатні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в народному </a:t>
            </a:r>
            <a:r>
              <a:rPr lang="ru-RU" dirty="0" err="1"/>
              <a:t>господарстві</a:t>
            </a:r>
            <a:r>
              <a:rPr lang="ru-RU" dirty="0"/>
              <a:t>.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(</a:t>
            </a:r>
            <a:r>
              <a:rPr lang="ru-RU" dirty="0" err="1"/>
              <a:t>промисловість</a:t>
            </a:r>
            <a:r>
              <a:rPr lang="ru-RU" dirty="0"/>
              <a:t>, </a:t>
            </a:r>
            <a:r>
              <a:rPr lang="ru-RU" dirty="0" err="1"/>
              <a:t>сільське</a:t>
            </a:r>
            <a:r>
              <a:rPr lang="ru-RU" dirty="0"/>
              <a:t> і </a:t>
            </a:r>
            <a:r>
              <a:rPr lang="ru-RU" dirty="0" err="1"/>
              <a:t>комунальне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) </a:t>
            </a:r>
            <a:r>
              <a:rPr lang="ru-RU" dirty="0" err="1"/>
              <a:t>безповоротно</a:t>
            </a:r>
            <a:r>
              <a:rPr lang="ru-RU" dirty="0"/>
              <a:t> </a:t>
            </a:r>
            <a:r>
              <a:rPr lang="ru-RU" dirty="0" err="1"/>
              <a:t>забирають</a:t>
            </a:r>
            <a:r>
              <a:rPr lang="ru-RU" dirty="0"/>
              <a:t> воду з </a:t>
            </a:r>
            <a:r>
              <a:rPr lang="ru-RU" dirty="0" err="1"/>
              <a:t>рік</a:t>
            </a:r>
            <a:r>
              <a:rPr lang="ru-RU" dirty="0"/>
              <a:t>, озер, </a:t>
            </a:r>
            <a:r>
              <a:rPr lang="ru-RU" dirty="0" err="1"/>
              <a:t>водосховищ</a:t>
            </a:r>
            <a:r>
              <a:rPr lang="ru-RU" dirty="0"/>
              <a:t>, </a:t>
            </a:r>
            <a:r>
              <a:rPr lang="ru-RU" dirty="0" err="1"/>
              <a:t>водоносних</a:t>
            </a:r>
            <a:r>
              <a:rPr lang="ru-RU" dirty="0"/>
              <a:t> </a:t>
            </a:r>
            <a:r>
              <a:rPr lang="ru-RU" dirty="0" err="1"/>
              <a:t>горизонтів</a:t>
            </a:r>
            <a:r>
              <a:rPr lang="ru-RU" dirty="0"/>
              <a:t>.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не саму воду, 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енергію</a:t>
            </a:r>
            <a:r>
              <a:rPr lang="ru-RU" dirty="0"/>
              <a:t>, </a:t>
            </a:r>
            <a:r>
              <a:rPr lang="ru-RU" dirty="0" err="1"/>
              <a:t>водну</a:t>
            </a:r>
            <a:r>
              <a:rPr lang="ru-RU" dirty="0"/>
              <a:t> </a:t>
            </a:r>
            <a:r>
              <a:rPr lang="ru-RU" dirty="0" err="1"/>
              <a:t>поверхню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водоймище</a:t>
            </a:r>
            <a:r>
              <a:rPr lang="ru-RU" dirty="0"/>
              <a:t> </a:t>
            </a:r>
            <a:r>
              <a:rPr lang="ru-RU" dirty="0" err="1"/>
              <a:t>загалом</a:t>
            </a:r>
            <a:r>
              <a:rPr lang="ru-RU" dirty="0"/>
              <a:t> (</a:t>
            </a:r>
            <a:r>
              <a:rPr lang="ru-RU" dirty="0" err="1"/>
              <a:t>гідроенергетика</a:t>
            </a:r>
            <a:r>
              <a:rPr lang="ru-RU" dirty="0"/>
              <a:t>, </a:t>
            </a:r>
            <a:r>
              <a:rPr lang="ru-RU" dirty="0" err="1"/>
              <a:t>водний</a:t>
            </a:r>
            <a:r>
              <a:rPr lang="ru-RU" dirty="0"/>
              <a:t> транспорт, </a:t>
            </a:r>
            <a:r>
              <a:rPr lang="ru-RU" dirty="0" err="1"/>
              <a:t>рибництво</a:t>
            </a:r>
            <a:r>
              <a:rPr lang="ru-RU" dirty="0"/>
              <a:t>). </a:t>
            </a:r>
            <a:r>
              <a:rPr lang="ru-RU" dirty="0" err="1"/>
              <a:t>Водойми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велике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відпочинку</a:t>
            </a:r>
            <a:r>
              <a:rPr lang="ru-RU" dirty="0"/>
              <a:t>, туризму, спорту.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111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забезпеченості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водними</a:t>
            </a:r>
            <a:r>
              <a:rPr lang="ru-RU" dirty="0"/>
              <a:t> ресурсами є </a:t>
            </a:r>
            <a:r>
              <a:rPr lang="ru-RU" dirty="0" err="1"/>
              <a:t>недостатнім</a:t>
            </a:r>
            <a:r>
              <a:rPr lang="ru-RU" dirty="0"/>
              <a:t> і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формуванням</a:t>
            </a:r>
            <a:r>
              <a:rPr lang="ru-RU" dirty="0"/>
              <a:t> </a:t>
            </a:r>
            <a:r>
              <a:rPr lang="ru-RU" dirty="0" err="1"/>
              <a:t>річкового</a:t>
            </a:r>
            <a:r>
              <a:rPr lang="ru-RU" dirty="0"/>
              <a:t> стоку, </a:t>
            </a:r>
            <a:r>
              <a:rPr lang="ru-RU" dirty="0" err="1"/>
              <a:t>наявністю</a:t>
            </a:r>
            <a:r>
              <a:rPr lang="ru-RU" dirty="0"/>
              <a:t> </a:t>
            </a:r>
            <a:r>
              <a:rPr lang="ru-RU" dirty="0" err="1"/>
              <a:t>підземних</a:t>
            </a:r>
            <a:r>
              <a:rPr lang="ru-RU" dirty="0"/>
              <a:t> і </a:t>
            </a:r>
            <a:r>
              <a:rPr lang="ru-RU" dirty="0" err="1"/>
              <a:t>морських</a:t>
            </a:r>
            <a:r>
              <a:rPr lang="ru-RU" dirty="0"/>
              <a:t> вод. </a:t>
            </a:r>
            <a:r>
              <a:rPr lang="ru-RU" dirty="0" err="1"/>
              <a:t>Потенційні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річкового</a:t>
            </a:r>
            <a:r>
              <a:rPr lang="ru-RU" dirty="0"/>
              <a:t> стоку </a:t>
            </a:r>
            <a:r>
              <a:rPr lang="ru-RU" dirty="0" err="1"/>
              <a:t>оцінюються</a:t>
            </a:r>
            <a:r>
              <a:rPr lang="ru-RU" dirty="0"/>
              <a:t> у 209,8 куб. км,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місцевий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становить в </a:t>
            </a:r>
            <a:r>
              <a:rPr lang="ru-RU" dirty="0" err="1"/>
              <a:t>середньому</a:t>
            </a:r>
            <a:r>
              <a:rPr lang="ru-RU" dirty="0"/>
              <a:t> 52,4 куб. км, приток - 157,4 куб. км.</a:t>
            </a:r>
          </a:p>
          <a:p>
            <a:r>
              <a:rPr lang="ru-RU" dirty="0"/>
              <a:t>Запаси </a:t>
            </a:r>
            <a:r>
              <a:rPr lang="ru-RU" dirty="0" err="1"/>
              <a:t>підземних</a:t>
            </a:r>
            <a:r>
              <a:rPr lang="ru-RU" dirty="0"/>
              <a:t> вод, не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поверхневим</a:t>
            </a:r>
            <a:r>
              <a:rPr lang="ru-RU" dirty="0"/>
              <a:t> стоком, </a:t>
            </a:r>
            <a:r>
              <a:rPr lang="ru-RU" dirty="0" err="1"/>
              <a:t>становлять</a:t>
            </a:r>
            <a:r>
              <a:rPr lang="ru-RU" dirty="0"/>
              <a:t> 7 куб. км. </a:t>
            </a:r>
            <a:r>
              <a:rPr lang="ru-RU" dirty="0" err="1"/>
              <a:t>Крім</a:t>
            </a:r>
            <a:r>
              <a:rPr lang="ru-RU" dirty="0"/>
              <a:t> того, в </a:t>
            </a:r>
            <a:r>
              <a:rPr lang="ru-RU" dirty="0" err="1"/>
              <a:t>господарстві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до 1,0 куб. км </a:t>
            </a:r>
            <a:r>
              <a:rPr lang="ru-RU" dirty="0" err="1"/>
              <a:t>морської</a:t>
            </a:r>
            <a:r>
              <a:rPr lang="ru-RU" dirty="0"/>
              <a:t> води. В </a:t>
            </a:r>
            <a:r>
              <a:rPr lang="ru-RU" dirty="0" err="1"/>
              <a:t>розрахунку</a:t>
            </a:r>
            <a:r>
              <a:rPr lang="ru-RU" dirty="0"/>
              <a:t> на одного жителя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поверхневий</a:t>
            </a:r>
            <a:r>
              <a:rPr lang="ru-RU" dirty="0"/>
              <a:t> </a:t>
            </a:r>
            <a:r>
              <a:rPr lang="ru-RU" dirty="0" err="1"/>
              <a:t>місцевий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становить </a:t>
            </a:r>
            <a:r>
              <a:rPr lang="ru-RU" dirty="0" err="1"/>
              <a:t>близько</a:t>
            </a:r>
            <a:r>
              <a:rPr lang="ru-RU" dirty="0"/>
              <a:t> 1045 куб. м. </a:t>
            </a:r>
            <a:r>
              <a:rPr lang="ru-RU" dirty="0" err="1"/>
              <a:t>Найвищий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водозабезпечення</a:t>
            </a:r>
            <a:r>
              <a:rPr lang="ru-RU" dirty="0"/>
              <a:t> </a:t>
            </a:r>
            <a:r>
              <a:rPr lang="ru-RU" dirty="0" err="1"/>
              <a:t>жителів</a:t>
            </a:r>
            <a:r>
              <a:rPr lang="ru-RU" dirty="0"/>
              <a:t> - у </a:t>
            </a:r>
            <a:r>
              <a:rPr lang="ru-RU" dirty="0" err="1"/>
              <a:t>західних</a:t>
            </a:r>
            <a:r>
              <a:rPr lang="ru-RU" dirty="0"/>
              <a:t> і </a:t>
            </a:r>
            <a:r>
              <a:rPr lang="ru-RU" dirty="0" err="1"/>
              <a:t>північних</a:t>
            </a:r>
            <a:r>
              <a:rPr lang="ru-RU" dirty="0"/>
              <a:t> областях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46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споживачами</a:t>
            </a:r>
            <a:r>
              <a:rPr lang="ru-RU" dirty="0"/>
              <a:t> води є </a:t>
            </a:r>
            <a:r>
              <a:rPr lang="ru-RU" dirty="0" err="1"/>
              <a:t>промисловість</a:t>
            </a:r>
            <a:r>
              <a:rPr lang="ru-RU" dirty="0"/>
              <a:t> (в першу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електроенергетика</a:t>
            </a:r>
            <a:r>
              <a:rPr lang="ru-RU" dirty="0"/>
              <a:t>, </a:t>
            </a:r>
            <a:r>
              <a:rPr lang="ru-RU" dirty="0" err="1"/>
              <a:t>металургія</a:t>
            </a:r>
            <a:r>
              <a:rPr lang="ru-RU" dirty="0"/>
              <a:t>, </a:t>
            </a:r>
            <a:r>
              <a:rPr lang="ru-RU" dirty="0" err="1"/>
              <a:t>хімічна</a:t>
            </a:r>
            <a:r>
              <a:rPr lang="ru-RU" dirty="0"/>
              <a:t> </a:t>
            </a:r>
            <a:r>
              <a:rPr lang="ru-RU" dirty="0" err="1"/>
              <a:t>промисловість</a:t>
            </a:r>
            <a:r>
              <a:rPr lang="ru-RU" dirty="0"/>
              <a:t>), </a:t>
            </a:r>
            <a:r>
              <a:rPr lang="ru-RU" dirty="0" err="1"/>
              <a:t>сільське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, </a:t>
            </a:r>
            <a:r>
              <a:rPr lang="ru-RU" dirty="0" err="1"/>
              <a:t>комунальне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. Для </a:t>
            </a:r>
            <a:r>
              <a:rPr lang="ru-RU" dirty="0" err="1"/>
              <a:t>пом'якшення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</a:t>
            </a:r>
            <a:r>
              <a:rPr lang="ru-RU" dirty="0" err="1"/>
              <a:t>відмінностей</a:t>
            </a:r>
            <a:r>
              <a:rPr lang="ru-RU" dirty="0"/>
              <a:t> у </a:t>
            </a:r>
            <a:r>
              <a:rPr lang="ru-RU" dirty="0" err="1"/>
              <a:t>забезпеченні</a:t>
            </a:r>
            <a:r>
              <a:rPr lang="ru-RU" dirty="0"/>
              <a:t> </a:t>
            </a:r>
            <a:r>
              <a:rPr lang="ru-RU" dirty="0" err="1"/>
              <a:t>поверхневими</a:t>
            </a:r>
            <a:r>
              <a:rPr lang="ru-RU" dirty="0"/>
              <a:t> водами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побудовано</a:t>
            </a:r>
            <a:r>
              <a:rPr lang="ru-RU" dirty="0"/>
              <a:t> 1,1 тис. </a:t>
            </a:r>
            <a:r>
              <a:rPr lang="ru-RU" dirty="0" err="1"/>
              <a:t>водосховищ</a:t>
            </a:r>
            <a:r>
              <a:rPr lang="ru-RU" dirty="0"/>
              <a:t> (</a:t>
            </a:r>
            <a:r>
              <a:rPr lang="ru-RU" dirty="0" err="1"/>
              <a:t>повний</a:t>
            </a:r>
            <a:r>
              <a:rPr lang="ru-RU" dirty="0"/>
              <a:t> </a:t>
            </a:r>
            <a:r>
              <a:rPr lang="ru-RU" dirty="0" err="1"/>
              <a:t>об'єм</a:t>
            </a:r>
            <a:r>
              <a:rPr lang="ru-RU" dirty="0"/>
              <a:t> 55,0 куб. км), </a:t>
            </a:r>
            <a:r>
              <a:rPr lang="ru-RU" dirty="0" err="1"/>
              <a:t>найкрупніші</a:t>
            </a:r>
            <a:r>
              <a:rPr lang="ru-RU" dirty="0"/>
              <a:t>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на </a:t>
            </a:r>
            <a:r>
              <a:rPr lang="ru-RU" dirty="0" err="1"/>
              <a:t>Дніпрі</a:t>
            </a:r>
            <a:r>
              <a:rPr lang="ru-RU" dirty="0"/>
              <a:t>. Створено </a:t>
            </a:r>
            <a:r>
              <a:rPr lang="ru-RU" dirty="0" err="1"/>
              <a:t>близько</a:t>
            </a:r>
            <a:r>
              <a:rPr lang="ru-RU" dirty="0"/>
              <a:t> 29 тис. </a:t>
            </a:r>
            <a:r>
              <a:rPr lang="ru-RU" dirty="0" err="1"/>
              <a:t>ставків</a:t>
            </a:r>
            <a:r>
              <a:rPr lang="ru-RU" dirty="0"/>
              <a:t>, 7 </a:t>
            </a:r>
            <a:r>
              <a:rPr lang="ru-RU" dirty="0" err="1"/>
              <a:t>крупних</a:t>
            </a:r>
            <a:r>
              <a:rPr lang="ru-RU" dirty="0"/>
              <a:t> </a:t>
            </a:r>
            <a:r>
              <a:rPr lang="ru-RU" dirty="0" err="1"/>
              <a:t>каналів</a:t>
            </a:r>
            <a:r>
              <a:rPr lang="ru-RU" dirty="0"/>
              <a:t> і 10 </a:t>
            </a:r>
            <a:r>
              <a:rPr lang="ru-RU" dirty="0" err="1"/>
              <a:t>водоводів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384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Використання</a:t>
            </a:r>
            <a:r>
              <a:rPr lang="ru-RU" b="1" dirty="0"/>
              <a:t> </a:t>
            </a:r>
            <a:r>
              <a:rPr lang="ru-RU" b="1" dirty="0" err="1"/>
              <a:t>водних</a:t>
            </a:r>
            <a:r>
              <a:rPr lang="ru-RU" b="1" dirty="0"/>
              <a:t> </a:t>
            </a:r>
            <a:r>
              <a:rPr lang="ru-RU" b="1" dirty="0" err="1"/>
              <a:t>ресурсів</a:t>
            </a:r>
            <a:r>
              <a:rPr lang="ru-RU" b="1" dirty="0"/>
              <a:t> </a:t>
            </a:r>
            <a:r>
              <a:rPr lang="ru-RU" b="1" dirty="0" err="1"/>
              <a:t>поділяється</a:t>
            </a:r>
            <a:r>
              <a:rPr lang="ru-RU" b="1" dirty="0"/>
              <a:t> на:</a:t>
            </a:r>
            <a:endParaRPr lang="ru-RU" dirty="0"/>
          </a:p>
          <a:p>
            <a:r>
              <a:rPr lang="ru-RU" dirty="0" err="1"/>
              <a:t>водоспоживання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відведення</a:t>
            </a:r>
            <a:r>
              <a:rPr lang="ru-RU" dirty="0"/>
              <a:t> води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з </a:t>
            </a:r>
            <a:r>
              <a:rPr lang="ru-RU" dirty="0" err="1"/>
              <a:t>наступним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у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процесах</a:t>
            </a:r>
            <a:r>
              <a:rPr lang="ru-RU" dirty="0"/>
              <a:t> (</a:t>
            </a:r>
            <a:r>
              <a:rPr lang="ru-RU" dirty="0" err="1"/>
              <a:t>промисловість</a:t>
            </a:r>
            <a:r>
              <a:rPr lang="ru-RU" dirty="0"/>
              <a:t>, </a:t>
            </a:r>
            <a:r>
              <a:rPr lang="ru-RU" dirty="0" err="1"/>
              <a:t>сільське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зрошенням</a:t>
            </a:r>
            <a:r>
              <a:rPr lang="ru-RU" dirty="0"/>
              <a:t>, </a:t>
            </a:r>
            <a:r>
              <a:rPr lang="ru-RU" dirty="0" err="1"/>
              <a:t>комунальне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.);</a:t>
            </a:r>
          </a:p>
          <a:p>
            <a:r>
              <a:rPr lang="ru-RU" dirty="0" err="1"/>
              <a:t>водокористування</a:t>
            </a:r>
            <a:r>
              <a:rPr lang="ru-RU" dirty="0"/>
              <a:t>, </a:t>
            </a:r>
            <a:r>
              <a:rPr lang="ru-RU" dirty="0" err="1"/>
              <a:t>здійснюване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в межах водного </a:t>
            </a:r>
            <a:r>
              <a:rPr lang="ru-RU" dirty="0" err="1"/>
              <a:t>джерела</a:t>
            </a:r>
            <a:r>
              <a:rPr lang="ru-RU" dirty="0"/>
              <a:t> без </a:t>
            </a:r>
            <a:r>
              <a:rPr lang="ru-RU" dirty="0" err="1"/>
              <a:t>прямих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ресурсу (</a:t>
            </a:r>
            <a:r>
              <a:rPr lang="ru-RU" dirty="0" err="1"/>
              <a:t>гідроенергетика</a:t>
            </a:r>
            <a:r>
              <a:rPr lang="ru-RU" dirty="0"/>
              <a:t>, </a:t>
            </a:r>
            <a:r>
              <a:rPr lang="ru-RU" dirty="0" err="1"/>
              <a:t>водний</a:t>
            </a:r>
            <a:r>
              <a:rPr lang="ru-RU" dirty="0"/>
              <a:t> транспорт, </a:t>
            </a:r>
            <a:r>
              <a:rPr lang="ru-RU" dirty="0" err="1"/>
              <a:t>рибне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, туризм).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987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у </a:t>
            </a:r>
            <a:r>
              <a:rPr lang="ru-RU" dirty="0" err="1"/>
              <a:t>пересічний</a:t>
            </a:r>
            <a:r>
              <a:rPr lang="ru-RU" dirty="0"/>
              <a:t> за </a:t>
            </a:r>
            <a:r>
              <a:rPr lang="ru-RU" dirty="0" err="1"/>
              <a:t>водністю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запаси </a:t>
            </a:r>
            <a:r>
              <a:rPr lang="ru-RU" dirty="0" err="1"/>
              <a:t>природної</a:t>
            </a:r>
            <a:r>
              <a:rPr lang="ru-RU" dirty="0"/>
              <a:t> води </a:t>
            </a:r>
            <a:r>
              <a:rPr lang="ru-RU" dirty="0" err="1"/>
              <a:t>складають</a:t>
            </a:r>
            <a:r>
              <a:rPr lang="ru-RU" dirty="0"/>
              <a:t> 94 км</a:t>
            </a:r>
            <a:r>
              <a:rPr lang="ru-RU" baseline="30000" dirty="0"/>
              <a:t>3</a:t>
            </a:r>
            <a:r>
              <a:rPr lang="ru-RU" dirty="0"/>
              <a:t>,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доступні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56,2 км</a:t>
            </a:r>
            <a:r>
              <a:rPr lang="ru-RU" baseline="30000" dirty="0"/>
              <a:t>3</a:t>
            </a:r>
            <a:r>
              <a:rPr lang="ru-RU" dirty="0"/>
              <a:t>. </a:t>
            </a:r>
            <a:r>
              <a:rPr lang="ru-RU" dirty="0" err="1"/>
              <a:t>Основна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відновлюються</a:t>
            </a:r>
            <a:r>
              <a:rPr lang="ru-RU" dirty="0"/>
              <a:t>, </a:t>
            </a:r>
            <a:r>
              <a:rPr lang="ru-RU" dirty="0" err="1"/>
              <a:t>припадає</a:t>
            </a:r>
            <a:r>
              <a:rPr lang="ru-RU" dirty="0"/>
              <a:t> на </a:t>
            </a:r>
            <a:r>
              <a:rPr lang="ru-RU" dirty="0" err="1"/>
              <a:t>річковий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- 85,1 км</a:t>
            </a:r>
            <a:r>
              <a:rPr lang="ru-RU" baseline="30000" dirty="0"/>
              <a:t>3</a:t>
            </a:r>
            <a:r>
              <a:rPr lang="ru-RU" dirty="0"/>
              <a:t> (без Дунаю). 60% </a:t>
            </a:r>
            <a:r>
              <a:rPr lang="ru-RU" dirty="0" err="1"/>
              <a:t>річкового</a:t>
            </a:r>
            <a:r>
              <a:rPr lang="ru-RU" dirty="0"/>
              <a:t> стоку </a:t>
            </a:r>
            <a:r>
              <a:rPr lang="ru-RU" dirty="0" err="1"/>
              <a:t>формується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місцевий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), 40% - за </a:t>
            </a:r>
            <a:r>
              <a:rPr lang="ru-RU" dirty="0" err="1"/>
              <a:t>її</a:t>
            </a:r>
            <a:r>
              <a:rPr lang="ru-RU" dirty="0"/>
              <a:t> межами (</a:t>
            </a:r>
            <a:r>
              <a:rPr lang="ru-RU" dirty="0" err="1"/>
              <a:t>транзитний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).</a:t>
            </a:r>
          </a:p>
          <a:p>
            <a:r>
              <a:rPr lang="ru-RU" b="1" dirty="0" err="1"/>
              <a:t>Головні</a:t>
            </a:r>
            <a:r>
              <a:rPr lang="ru-RU" b="1" dirty="0"/>
              <a:t> </a:t>
            </a:r>
            <a:r>
              <a:rPr lang="ru-RU" b="1" dirty="0" err="1"/>
              <a:t>ріки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 err="1"/>
              <a:t>Дніпро</a:t>
            </a:r>
            <a:r>
              <a:rPr lang="ru-RU" dirty="0"/>
              <a:t> (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довжина</a:t>
            </a:r>
            <a:r>
              <a:rPr lang="ru-RU" dirty="0"/>
              <a:t> 2201 км, у межах </a:t>
            </a:r>
            <a:r>
              <a:rPr lang="ru-RU" dirty="0" err="1"/>
              <a:t>України</a:t>
            </a:r>
            <a:r>
              <a:rPr lang="ru-RU" dirty="0"/>
              <a:t> 981 км;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53,5 км</a:t>
            </a:r>
            <a:r>
              <a:rPr lang="ru-RU" baseline="30000" dirty="0"/>
              <a:t>3</a:t>
            </a:r>
            <a:r>
              <a:rPr lang="ru-RU" dirty="0"/>
              <a:t>),</a:t>
            </a:r>
          </a:p>
          <a:p>
            <a:r>
              <a:rPr lang="ru-RU" dirty="0" err="1"/>
              <a:t>Дністер</a:t>
            </a:r>
            <a:r>
              <a:rPr lang="ru-RU" dirty="0"/>
              <a:t> (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довжина</a:t>
            </a:r>
            <a:r>
              <a:rPr lang="ru-RU" dirty="0"/>
              <a:t> 1362 км, у межах </a:t>
            </a:r>
            <a:r>
              <a:rPr lang="ru-RU" dirty="0" err="1"/>
              <a:t>України</a:t>
            </a:r>
            <a:r>
              <a:rPr lang="ru-RU" dirty="0"/>
              <a:t> 705 км; </a:t>
            </a:r>
            <a:r>
              <a:rPr lang="ru-RU" dirty="0" err="1"/>
              <a:t>стік</a:t>
            </a:r>
            <a:r>
              <a:rPr lang="ru-RU" dirty="0"/>
              <a:t> 8,7 км</a:t>
            </a:r>
            <a:r>
              <a:rPr lang="ru-RU" baseline="30000" dirty="0"/>
              <a:t>3</a:t>
            </a:r>
            <a:r>
              <a:rPr lang="ru-RU" dirty="0"/>
              <a:t>),</a:t>
            </a:r>
          </a:p>
          <a:p>
            <a:r>
              <a:rPr lang="ru-RU" dirty="0" err="1"/>
              <a:t>Південний</a:t>
            </a:r>
            <a:r>
              <a:rPr lang="ru-RU" dirty="0"/>
              <a:t> Буг (</a:t>
            </a:r>
            <a:r>
              <a:rPr lang="ru-RU" dirty="0" err="1"/>
              <a:t>довжина</a:t>
            </a:r>
            <a:r>
              <a:rPr lang="ru-RU" dirty="0"/>
              <a:t> 806 км; </a:t>
            </a:r>
            <a:r>
              <a:rPr lang="ru-RU" dirty="0" err="1"/>
              <a:t>стік</a:t>
            </a:r>
            <a:r>
              <a:rPr lang="ru-RU" dirty="0"/>
              <a:t> 3,4 км</a:t>
            </a:r>
            <a:r>
              <a:rPr lang="ru-RU" baseline="30000" dirty="0"/>
              <a:t>3</a:t>
            </a:r>
            <a:r>
              <a:rPr lang="ru-RU" dirty="0"/>
              <a:t>),</a:t>
            </a:r>
          </a:p>
          <a:p>
            <a:r>
              <a:rPr lang="ru-RU" dirty="0" err="1"/>
              <a:t>Сіверський</a:t>
            </a:r>
            <a:r>
              <a:rPr lang="ru-RU" dirty="0"/>
              <a:t> </a:t>
            </a:r>
            <a:r>
              <a:rPr lang="ru-RU" dirty="0" err="1"/>
              <a:t>Донець</a:t>
            </a:r>
            <a:r>
              <a:rPr lang="ru-RU" dirty="0"/>
              <a:t> (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довжина</a:t>
            </a:r>
            <a:r>
              <a:rPr lang="ru-RU" dirty="0"/>
              <a:t> 1053 км, у межах </a:t>
            </a:r>
            <a:r>
              <a:rPr lang="ru-RU" dirty="0" err="1"/>
              <a:t>України</a:t>
            </a:r>
            <a:r>
              <a:rPr lang="ru-RU" dirty="0"/>
              <a:t> 672 км; </a:t>
            </a:r>
            <a:r>
              <a:rPr lang="ru-RU" dirty="0" err="1"/>
              <a:t>стік</a:t>
            </a:r>
            <a:r>
              <a:rPr lang="ru-RU" dirty="0"/>
              <a:t> 5 км</a:t>
            </a:r>
            <a:r>
              <a:rPr lang="ru-RU" baseline="30000" dirty="0"/>
              <a:t>3</a:t>
            </a:r>
            <a:r>
              <a:rPr lang="ru-RU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688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Дунай </a:t>
            </a:r>
            <a:r>
              <a:rPr lang="ru-RU" dirty="0" err="1"/>
              <a:t>протікає</a:t>
            </a:r>
            <a:r>
              <a:rPr lang="ru-RU" dirty="0"/>
              <a:t> по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ділянці</a:t>
            </a:r>
            <a:r>
              <a:rPr lang="ru-RU" dirty="0"/>
              <a:t> 174 км;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123 км</a:t>
            </a:r>
            <a:r>
              <a:rPr lang="ru-RU" baseline="30000" dirty="0"/>
              <a:t>3</a:t>
            </a:r>
            <a:r>
              <a:rPr lang="ru-RU" dirty="0"/>
              <a:t> -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транзитний</a:t>
            </a:r>
            <a:r>
              <a:rPr lang="ru-RU" dirty="0"/>
              <a:t>.</a:t>
            </a:r>
          </a:p>
          <a:p>
            <a:r>
              <a:rPr lang="ru-RU" b="1" dirty="0" err="1"/>
              <a:t>Всього</a:t>
            </a:r>
            <a:r>
              <a:rPr lang="ru-RU" b="1" dirty="0"/>
              <a:t> на </a:t>
            </a:r>
            <a:r>
              <a:rPr lang="ru-RU" b="1" dirty="0" err="1"/>
              <a:t>території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b="1" dirty="0" err="1"/>
              <a:t>понад</a:t>
            </a:r>
            <a:r>
              <a:rPr lang="ru-RU" b="1" dirty="0"/>
              <a:t> 70 тис. </a:t>
            </a:r>
            <a:r>
              <a:rPr lang="ru-RU" b="1" dirty="0" err="1"/>
              <a:t>річок</a:t>
            </a:r>
            <a:r>
              <a:rPr lang="ru-RU" dirty="0"/>
              <a:t>, але </a:t>
            </a:r>
            <a:r>
              <a:rPr lang="ru-RU" dirty="0" err="1"/>
              <a:t>тільки</a:t>
            </a:r>
            <a:r>
              <a:rPr lang="ru-RU" dirty="0"/>
              <a:t> 117 з них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довжину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100 км. </a:t>
            </a:r>
            <a:r>
              <a:rPr lang="ru-RU" dirty="0" err="1"/>
              <a:t>Влітку</a:t>
            </a:r>
            <a:r>
              <a:rPr lang="ru-RU" dirty="0"/>
              <a:t> </a:t>
            </a:r>
            <a:r>
              <a:rPr lang="ru-RU" dirty="0" err="1"/>
              <a:t>річки</a:t>
            </a:r>
            <a:r>
              <a:rPr lang="ru-RU" dirty="0"/>
              <a:t> </a:t>
            </a:r>
            <a:r>
              <a:rPr lang="ru-RU" dirty="0" err="1"/>
              <a:t>стають</a:t>
            </a:r>
            <a:r>
              <a:rPr lang="ru-RU" dirty="0"/>
              <a:t> </a:t>
            </a:r>
            <a:r>
              <a:rPr lang="ru-RU" dirty="0" err="1"/>
              <a:t>маловодними</a:t>
            </a:r>
            <a:r>
              <a:rPr lang="ru-RU" dirty="0"/>
              <a:t>, </a:t>
            </a:r>
            <a:r>
              <a:rPr lang="ru-RU" dirty="0" err="1"/>
              <a:t>чимало</a:t>
            </a:r>
            <a:r>
              <a:rPr lang="ru-RU" dirty="0"/>
              <a:t> з них </a:t>
            </a:r>
            <a:r>
              <a:rPr lang="ru-RU" dirty="0" err="1"/>
              <a:t>міліють</a:t>
            </a:r>
            <a:r>
              <a:rPr lang="ru-RU" dirty="0"/>
              <a:t> і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пересихають</a:t>
            </a:r>
            <a:r>
              <a:rPr lang="ru-RU" dirty="0"/>
              <a:t>. Для </a:t>
            </a:r>
            <a:r>
              <a:rPr lang="ru-RU" dirty="0" err="1"/>
              <a:t>затримання</a:t>
            </a:r>
            <a:r>
              <a:rPr lang="ru-RU" dirty="0"/>
              <a:t> </a:t>
            </a:r>
            <a:r>
              <a:rPr lang="ru-RU" dirty="0" err="1"/>
              <a:t>талих</a:t>
            </a:r>
            <a:r>
              <a:rPr lang="ru-RU" dirty="0"/>
              <a:t> </a:t>
            </a:r>
            <a:r>
              <a:rPr lang="ru-RU" dirty="0" err="1"/>
              <a:t>снігових</a:t>
            </a:r>
            <a:r>
              <a:rPr lang="ru-RU" dirty="0"/>
              <a:t> вод і </a:t>
            </a:r>
            <a:r>
              <a:rPr lang="ru-RU" dirty="0" err="1"/>
              <a:t>регулювання</a:t>
            </a:r>
            <a:r>
              <a:rPr lang="ru-RU" dirty="0"/>
              <a:t> стоку на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 створено </a:t>
            </a:r>
            <a:r>
              <a:rPr lang="ru-RU" dirty="0" err="1"/>
              <a:t>водосховища</a:t>
            </a:r>
            <a:r>
              <a:rPr lang="ru-RU" dirty="0"/>
              <a:t> (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- 1057; </a:t>
            </a:r>
            <a:r>
              <a:rPr lang="ru-RU" dirty="0" err="1"/>
              <a:t>здатні</a:t>
            </a:r>
            <a:r>
              <a:rPr lang="ru-RU" dirty="0"/>
              <a:t> </a:t>
            </a:r>
            <a:r>
              <a:rPr lang="ru-RU" dirty="0" err="1"/>
              <a:t>вмістити</a:t>
            </a:r>
            <a:r>
              <a:rPr lang="ru-RU" dirty="0"/>
              <a:t> 55 км</a:t>
            </a:r>
            <a:r>
              <a:rPr lang="ru-RU" baseline="30000" dirty="0"/>
              <a:t>3</a:t>
            </a:r>
            <a:r>
              <a:rPr lang="ru-RU" dirty="0"/>
              <a:t> води).</a:t>
            </a:r>
          </a:p>
          <a:p>
            <a:r>
              <a:rPr lang="ru-RU" dirty="0"/>
              <a:t>Для </a:t>
            </a:r>
            <a:r>
              <a:rPr lang="ru-RU" dirty="0" err="1"/>
              <a:t>постачання</a:t>
            </a:r>
            <a:r>
              <a:rPr lang="ru-RU" dirty="0"/>
              <a:t> води у </a:t>
            </a:r>
            <a:r>
              <a:rPr lang="ru-RU" dirty="0" err="1"/>
              <a:t>маловодні</a:t>
            </a:r>
            <a:r>
              <a:rPr lang="ru-RU" dirty="0"/>
              <a:t> </a:t>
            </a:r>
            <a:r>
              <a:rPr lang="ru-RU" dirty="0" err="1"/>
              <a:t>райони</a:t>
            </a:r>
            <a:r>
              <a:rPr lang="ru-RU" dirty="0"/>
              <a:t> </a:t>
            </a:r>
            <a:r>
              <a:rPr lang="ru-RU" dirty="0" err="1"/>
              <a:t>збудовано</a:t>
            </a:r>
            <a:r>
              <a:rPr lang="ru-RU" dirty="0"/>
              <a:t> канали: </a:t>
            </a:r>
            <a:r>
              <a:rPr lang="ru-RU" dirty="0" err="1"/>
              <a:t>Північно-Кримський</a:t>
            </a:r>
            <a:r>
              <a:rPr lang="ru-RU" dirty="0"/>
              <a:t> </a:t>
            </a:r>
            <a:r>
              <a:rPr lang="ru-RU" dirty="0" err="1"/>
              <a:t>довжиною</a:t>
            </a:r>
            <a:r>
              <a:rPr lang="ru-RU" dirty="0"/>
              <a:t> 400,4 км, </a:t>
            </a:r>
            <a:r>
              <a:rPr lang="ru-RU" dirty="0" err="1"/>
              <a:t>Дніпро-Донбас</a:t>
            </a:r>
            <a:r>
              <a:rPr lang="ru-RU" dirty="0"/>
              <a:t> - 550 км, </a:t>
            </a:r>
            <a:r>
              <a:rPr lang="ru-RU" dirty="0" err="1"/>
              <a:t>Сіверський</a:t>
            </a:r>
            <a:r>
              <a:rPr lang="ru-RU" dirty="0"/>
              <a:t> </a:t>
            </a:r>
            <a:r>
              <a:rPr lang="ru-RU" dirty="0" err="1"/>
              <a:t>Донець-Донбас</a:t>
            </a:r>
            <a:r>
              <a:rPr lang="ru-RU" dirty="0"/>
              <a:t> - 131,6 км та </a:t>
            </a:r>
            <a:r>
              <a:rPr lang="ru-RU" dirty="0" err="1"/>
              <a:t>ін</a:t>
            </a:r>
            <a:r>
              <a:rPr lang="ru-RU" dirty="0"/>
              <a:t>. На </a:t>
            </a:r>
            <a:r>
              <a:rPr lang="ru-RU" dirty="0" err="1"/>
              <a:t>півдні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створено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зрошувальні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(</a:t>
            </a:r>
            <a:r>
              <a:rPr lang="ru-RU" dirty="0" err="1"/>
              <a:t>Каховська</a:t>
            </a:r>
            <a:r>
              <a:rPr lang="ru-RU" dirty="0"/>
              <a:t>, </a:t>
            </a:r>
            <a:r>
              <a:rPr lang="ru-RU" dirty="0" err="1"/>
              <a:t>Інгулецька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У районах </a:t>
            </a:r>
            <a:r>
              <a:rPr lang="ru-RU" dirty="0" err="1"/>
              <a:t>надлишкового</a:t>
            </a:r>
            <a:r>
              <a:rPr lang="ru-RU" dirty="0"/>
              <a:t> </a:t>
            </a:r>
            <a:r>
              <a:rPr lang="ru-RU" dirty="0" err="1"/>
              <a:t>зволоження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уповільненого</a:t>
            </a:r>
            <a:r>
              <a:rPr lang="ru-RU" dirty="0"/>
              <a:t> стоку </a:t>
            </a:r>
            <a:r>
              <a:rPr lang="ru-RU" dirty="0" err="1"/>
              <a:t>діють</a:t>
            </a:r>
            <a:r>
              <a:rPr lang="ru-RU" dirty="0"/>
              <a:t> </a:t>
            </a:r>
            <a:r>
              <a:rPr lang="ru-RU" dirty="0" err="1"/>
              <a:t>меліоративні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(</a:t>
            </a:r>
            <a:r>
              <a:rPr lang="ru-RU" dirty="0" err="1"/>
              <a:t>Верхньо-прип'ятська</a:t>
            </a:r>
            <a:r>
              <a:rPr lang="ru-RU" dirty="0"/>
              <a:t>, </a:t>
            </a:r>
            <a:r>
              <a:rPr lang="ru-RU" dirty="0" err="1"/>
              <a:t>Латорицька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56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Природно-</a:t>
            </a:r>
            <a:r>
              <a:rPr lang="ru-RU" b="1" dirty="0" err="1"/>
              <a:t>ресурсний</a:t>
            </a:r>
            <a:r>
              <a:rPr lang="ru-RU" b="1" dirty="0"/>
              <a:t> </a:t>
            </a:r>
            <a:r>
              <a:rPr lang="ru-RU" b="1" dirty="0" err="1"/>
              <a:t>потенціал</a:t>
            </a:r>
            <a:r>
              <a:rPr lang="ru-RU" b="1" dirty="0"/>
              <a:t> є </a:t>
            </a:r>
            <a:r>
              <a:rPr lang="ru-RU" b="1" dirty="0" err="1" smtClean="0"/>
              <a:t>багатокомпонентним</a:t>
            </a:r>
            <a:r>
              <a:rPr lang="ru-RU" b="1" dirty="0"/>
              <a:t>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err="1" smtClean="0"/>
              <a:t>Виділяють</a:t>
            </a:r>
            <a:r>
              <a:rPr lang="ru-RU" dirty="0" smtClean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складові</a:t>
            </a:r>
            <a:r>
              <a:rPr lang="ru-RU" dirty="0"/>
              <a:t>: </a:t>
            </a:r>
            <a:r>
              <a:rPr lang="ru-RU" dirty="0" err="1"/>
              <a:t>мінеральні</a:t>
            </a:r>
            <a:r>
              <a:rPr lang="ru-RU" dirty="0"/>
              <a:t>, </a:t>
            </a:r>
            <a:r>
              <a:rPr lang="ru-RU" dirty="0" err="1"/>
              <a:t>земельні</a:t>
            </a:r>
            <a:r>
              <a:rPr lang="ru-RU" dirty="0"/>
              <a:t>, </a:t>
            </a:r>
            <a:r>
              <a:rPr lang="ru-RU" dirty="0" err="1"/>
              <a:t>водні</a:t>
            </a:r>
            <a:r>
              <a:rPr lang="ru-RU" dirty="0"/>
              <a:t>, </a:t>
            </a:r>
            <a:r>
              <a:rPr lang="ru-RU" dirty="0" err="1"/>
              <a:t>лісові</a:t>
            </a:r>
            <a:r>
              <a:rPr lang="ru-RU" dirty="0"/>
              <a:t>, </a:t>
            </a:r>
            <a:r>
              <a:rPr lang="ru-RU" dirty="0" err="1"/>
              <a:t>біологічні</a:t>
            </a:r>
            <a:r>
              <a:rPr lang="ru-RU" dirty="0"/>
              <a:t>, </a:t>
            </a:r>
            <a:r>
              <a:rPr lang="ru-RU" dirty="0" err="1"/>
              <a:t>рекреаційні</a:t>
            </a:r>
            <a:r>
              <a:rPr lang="ru-RU" dirty="0"/>
              <a:t>, </a:t>
            </a:r>
            <a:r>
              <a:rPr lang="ru-RU" dirty="0" err="1"/>
              <a:t>кліматичні</a:t>
            </a:r>
            <a:r>
              <a:rPr lang="ru-RU" dirty="0"/>
              <a:t> та </a:t>
            </a:r>
            <a:r>
              <a:rPr lang="ru-RU" dirty="0" err="1"/>
              <a:t>космічні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. За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вичерпності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яку </a:t>
            </a:r>
            <a:r>
              <a:rPr lang="ru-RU" dirty="0" err="1"/>
              <a:t>нерідко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екологічною</a:t>
            </a:r>
            <a:r>
              <a:rPr lang="ru-RU" dirty="0"/>
              <a:t> </a:t>
            </a:r>
            <a:r>
              <a:rPr lang="ru-RU" dirty="0" err="1"/>
              <a:t>класифікацією</a:t>
            </a:r>
            <a:r>
              <a:rPr lang="ru-RU" dirty="0"/>
              <a:t>, вони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групи</a:t>
            </a:r>
            <a:r>
              <a:rPr lang="ru-RU" dirty="0"/>
              <a:t>: </a:t>
            </a:r>
            <a:r>
              <a:rPr lang="ru-RU" dirty="0" err="1"/>
              <a:t>невичерпні</a:t>
            </a:r>
            <a:r>
              <a:rPr lang="ru-RU" dirty="0"/>
              <a:t>, до </a:t>
            </a:r>
            <a:r>
              <a:rPr lang="ru-RU" dirty="0" err="1"/>
              <a:t>яких</a:t>
            </a:r>
            <a:r>
              <a:rPr lang="ru-RU" dirty="0"/>
              <a:t> належать </a:t>
            </a:r>
            <a:r>
              <a:rPr lang="ru-RU" dirty="0" err="1"/>
              <a:t>сонячна</a:t>
            </a:r>
            <a:r>
              <a:rPr lang="ru-RU" dirty="0"/>
              <a:t> </a:t>
            </a:r>
            <a:r>
              <a:rPr lang="ru-RU" dirty="0" err="1"/>
              <a:t>радіація</a:t>
            </a:r>
            <a:r>
              <a:rPr lang="ru-RU" dirty="0"/>
              <a:t>, </a:t>
            </a:r>
            <a:r>
              <a:rPr lang="ru-RU" dirty="0" err="1"/>
              <a:t>енергія</a:t>
            </a:r>
            <a:r>
              <a:rPr lang="ru-RU" dirty="0"/>
              <a:t> води, </a:t>
            </a:r>
            <a:r>
              <a:rPr lang="ru-RU" dirty="0" err="1"/>
              <a:t>вітру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 </a:t>
            </a:r>
            <a:r>
              <a:rPr lang="ru-RU" dirty="0" err="1"/>
              <a:t>вичерпні</a:t>
            </a:r>
            <a:r>
              <a:rPr lang="ru-RU" dirty="0"/>
              <a:t> </a:t>
            </a:r>
            <a:r>
              <a:rPr lang="ru-RU" dirty="0" err="1"/>
              <a:t>відновлювані</a:t>
            </a:r>
            <a:r>
              <a:rPr lang="ru-RU" dirty="0"/>
              <a:t>: </a:t>
            </a:r>
            <a:r>
              <a:rPr lang="ru-RU" dirty="0" err="1"/>
              <a:t>ґрунтовий</a:t>
            </a:r>
            <a:r>
              <a:rPr lang="ru-RU" dirty="0"/>
              <a:t> </a:t>
            </a:r>
            <a:r>
              <a:rPr lang="ru-RU" dirty="0" err="1"/>
              <a:t>покрив</a:t>
            </a:r>
            <a:r>
              <a:rPr lang="ru-RU" dirty="0"/>
              <a:t>, </a:t>
            </a:r>
            <a:r>
              <a:rPr lang="ru-RU" dirty="0" err="1"/>
              <a:t>водні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лікувальні</a:t>
            </a:r>
            <a:r>
              <a:rPr lang="ru-RU" dirty="0"/>
              <a:t> </a:t>
            </a:r>
            <a:r>
              <a:rPr lang="ru-RU" dirty="0" err="1"/>
              <a:t>грязі</a:t>
            </a:r>
            <a:r>
              <a:rPr lang="ru-RU" dirty="0"/>
              <a:t>, </a:t>
            </a:r>
            <a:r>
              <a:rPr lang="ru-RU" dirty="0" err="1"/>
              <a:t>рослинне</a:t>
            </a:r>
            <a:r>
              <a:rPr lang="ru-RU" dirty="0"/>
              <a:t> </a:t>
            </a:r>
            <a:r>
              <a:rPr lang="ru-RU" dirty="0" err="1"/>
              <a:t>паливо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 </a:t>
            </a:r>
            <a:r>
              <a:rPr lang="ru-RU" dirty="0" err="1"/>
              <a:t>вичерпні</a:t>
            </a:r>
            <a:r>
              <a:rPr lang="ru-RU" dirty="0"/>
              <a:t> </a:t>
            </a:r>
            <a:r>
              <a:rPr lang="ru-RU" dirty="0" err="1"/>
              <a:t>невідновлювані</a:t>
            </a:r>
            <a:r>
              <a:rPr lang="ru-RU" dirty="0"/>
              <a:t>: </a:t>
            </a:r>
            <a:r>
              <a:rPr lang="ru-RU" dirty="0" err="1"/>
              <a:t>мінеральна</a:t>
            </a:r>
            <a:r>
              <a:rPr lang="ru-RU" dirty="0"/>
              <a:t> </a:t>
            </a:r>
            <a:r>
              <a:rPr lang="ru-RU" dirty="0" err="1"/>
              <a:t>сировина</a:t>
            </a:r>
            <a:r>
              <a:rPr lang="ru-RU" dirty="0"/>
              <a:t>,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будівельні</a:t>
            </a:r>
            <a:r>
              <a:rPr lang="ru-RU" dirty="0"/>
              <a:t> </a:t>
            </a:r>
            <a:r>
              <a:rPr lang="ru-RU" dirty="0" err="1"/>
              <a:t>матеріали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47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Озер у </a:t>
            </a:r>
            <a:r>
              <a:rPr lang="ru-RU" b="1" dirty="0" err="1"/>
              <a:t>країні</a:t>
            </a:r>
            <a:r>
              <a:rPr lang="ru-RU" b="1" dirty="0"/>
              <a:t> </a:t>
            </a:r>
            <a:r>
              <a:rPr lang="ru-RU" b="1" dirty="0" err="1"/>
              <a:t>понад</a:t>
            </a:r>
            <a:r>
              <a:rPr lang="ru-RU" b="1" dirty="0"/>
              <a:t> 20 </a:t>
            </a:r>
            <a:r>
              <a:rPr lang="ru-RU" b="1" dirty="0" err="1"/>
              <a:t>тисяч</a:t>
            </a:r>
            <a:r>
              <a:rPr lang="ru-RU" dirty="0"/>
              <a:t>, 43 з них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площу</a:t>
            </a:r>
            <a:r>
              <a:rPr lang="ru-RU" dirty="0"/>
              <a:t>, яка </a:t>
            </a:r>
            <a:r>
              <a:rPr lang="ru-RU" dirty="0" err="1"/>
              <a:t>перевищує</a:t>
            </a:r>
            <a:r>
              <a:rPr lang="ru-RU" dirty="0"/>
              <a:t> 10 км</a:t>
            </a:r>
            <a:r>
              <a:rPr lang="ru-RU" baseline="30000" dirty="0"/>
              <a:t>2</a:t>
            </a:r>
            <a:r>
              <a:rPr lang="ru-RU" dirty="0"/>
              <a:t>. </a:t>
            </a:r>
            <a:r>
              <a:rPr lang="ru-RU" dirty="0" err="1"/>
              <a:t>Великі</a:t>
            </a:r>
            <a:r>
              <a:rPr lang="ru-RU" dirty="0"/>
              <a:t> озера </a:t>
            </a:r>
            <a:r>
              <a:rPr lang="ru-RU" dirty="0" err="1"/>
              <a:t>розташовані</a:t>
            </a:r>
            <a:r>
              <a:rPr lang="ru-RU" dirty="0"/>
              <a:t> в плавнях Дунаю і на </a:t>
            </a:r>
            <a:r>
              <a:rPr lang="ru-RU" dirty="0" err="1"/>
              <a:t>узбережжі</a:t>
            </a:r>
            <a:r>
              <a:rPr lang="ru-RU" dirty="0"/>
              <a:t> </a:t>
            </a:r>
            <a:r>
              <a:rPr lang="ru-RU" dirty="0" err="1"/>
              <a:t>Чорного</a:t>
            </a:r>
            <a:r>
              <a:rPr lang="ru-RU" dirty="0"/>
              <a:t> моря (</a:t>
            </a:r>
            <a:r>
              <a:rPr lang="ru-RU" dirty="0" err="1"/>
              <a:t>Ялпуг</a:t>
            </a:r>
            <a:r>
              <a:rPr lang="ru-RU" dirty="0"/>
              <a:t>, </a:t>
            </a:r>
            <a:r>
              <a:rPr lang="ru-RU" dirty="0" err="1"/>
              <a:t>Сасик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</a:t>
            </a:r>
            <a:r>
              <a:rPr lang="ru-RU" dirty="0" err="1"/>
              <a:t>Найбільше</a:t>
            </a:r>
            <a:r>
              <a:rPr lang="ru-RU" dirty="0"/>
              <a:t> озеро </a:t>
            </a:r>
            <a:r>
              <a:rPr lang="ru-RU" dirty="0" err="1"/>
              <a:t>Полісся</a:t>
            </a:r>
            <a:r>
              <a:rPr lang="ru-RU" dirty="0"/>
              <a:t> - </a:t>
            </a:r>
            <a:r>
              <a:rPr lang="ru-RU" dirty="0" err="1"/>
              <a:t>Світязь</a:t>
            </a:r>
            <a:r>
              <a:rPr lang="ru-RU" dirty="0"/>
              <a:t>. </a:t>
            </a:r>
            <a:r>
              <a:rPr lang="ru-RU" dirty="0" err="1"/>
              <a:t>Синевир</a:t>
            </a:r>
            <a:r>
              <a:rPr lang="ru-RU" dirty="0"/>
              <a:t> - </a:t>
            </a:r>
            <a:r>
              <a:rPr lang="ru-RU" dirty="0" err="1"/>
              <a:t>найбільше</a:t>
            </a:r>
            <a:r>
              <a:rPr lang="ru-RU" dirty="0"/>
              <a:t> озеро Карпат.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боліт</a:t>
            </a:r>
            <a:r>
              <a:rPr lang="ru-RU" dirty="0"/>
              <a:t> становить 12 тис. км</a:t>
            </a:r>
            <a:r>
              <a:rPr lang="ru-RU" baseline="30000" dirty="0"/>
              <a:t>2</a:t>
            </a:r>
            <a:r>
              <a:rPr lang="ru-RU" dirty="0"/>
              <a:t>. </a:t>
            </a:r>
            <a:r>
              <a:rPr lang="ru-RU" dirty="0" err="1"/>
              <a:t>Розташовані</a:t>
            </a:r>
            <a:r>
              <a:rPr lang="ru-RU" dirty="0"/>
              <a:t> вони </a:t>
            </a:r>
            <a:r>
              <a:rPr lang="ru-RU" dirty="0" err="1"/>
              <a:t>переважно</a:t>
            </a:r>
            <a:r>
              <a:rPr lang="ru-RU" dirty="0"/>
              <a:t> в </a:t>
            </a:r>
            <a:r>
              <a:rPr lang="ru-RU" dirty="0" err="1"/>
              <a:t>Поліссі</a:t>
            </a:r>
            <a:r>
              <a:rPr lang="ru-RU" dirty="0"/>
              <a:t>. </a:t>
            </a:r>
            <a:r>
              <a:rPr lang="ru-RU" dirty="0" err="1"/>
              <a:t>Розрахункові</a:t>
            </a:r>
            <a:r>
              <a:rPr lang="ru-RU" dirty="0"/>
              <a:t> запаси </a:t>
            </a:r>
            <a:r>
              <a:rPr lang="ru-RU" dirty="0" err="1"/>
              <a:t>прісних</a:t>
            </a:r>
            <a:r>
              <a:rPr lang="ru-RU" dirty="0"/>
              <a:t> </a:t>
            </a:r>
            <a:r>
              <a:rPr lang="ru-RU" dirty="0" err="1"/>
              <a:t>підземних</a:t>
            </a:r>
            <a:r>
              <a:rPr lang="ru-RU" dirty="0"/>
              <a:t> вод </a:t>
            </a:r>
            <a:r>
              <a:rPr lang="ru-RU" dirty="0" err="1"/>
              <a:t>дорівнюють</a:t>
            </a:r>
            <a:r>
              <a:rPr lang="ru-RU" dirty="0"/>
              <a:t> 27,4 км</a:t>
            </a:r>
            <a:r>
              <a:rPr lang="ru-RU" baseline="30000" dirty="0"/>
              <a:t>3</a:t>
            </a:r>
            <a:r>
              <a:rPr lang="ru-RU" dirty="0"/>
              <a:t>, з </a:t>
            </a:r>
            <a:r>
              <a:rPr lang="ru-RU" dirty="0" err="1"/>
              <a:t>яких</a:t>
            </a:r>
            <a:r>
              <a:rPr lang="ru-RU" dirty="0"/>
              <a:t> 8,9 км</a:t>
            </a:r>
            <a:r>
              <a:rPr lang="ru-RU" baseline="30000" dirty="0"/>
              <a:t>3</a:t>
            </a:r>
            <a:r>
              <a:rPr lang="ru-RU" dirty="0"/>
              <a:t> не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поверхневим</a:t>
            </a:r>
            <a:r>
              <a:rPr lang="ru-RU" dirty="0"/>
              <a:t> стоком.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88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</a:t>
            </a:r>
            <a:r>
              <a:rPr lang="ru-RU" dirty="0" err="1"/>
              <a:t>цілому</a:t>
            </a:r>
            <a:r>
              <a:rPr lang="ru-RU" dirty="0"/>
              <a:t> </a:t>
            </a:r>
            <a:r>
              <a:rPr lang="ru-RU" dirty="0" err="1"/>
              <a:t>водні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охарактеризувати</a:t>
            </a:r>
            <a:r>
              <a:rPr lang="ru-RU" dirty="0"/>
              <a:t> як </a:t>
            </a:r>
            <a:r>
              <a:rPr lang="ru-RU" dirty="0" err="1"/>
              <a:t>недостатні</a:t>
            </a:r>
            <a:r>
              <a:rPr lang="ru-RU" dirty="0"/>
              <a:t>. У </a:t>
            </a:r>
            <a:r>
              <a:rPr lang="ru-RU" dirty="0" err="1"/>
              <a:t>маловодні</a:t>
            </a:r>
            <a:r>
              <a:rPr lang="ru-RU" dirty="0"/>
              <a:t> роки </a:t>
            </a:r>
            <a:r>
              <a:rPr lang="ru-RU" dirty="0" err="1"/>
              <a:t>дефіцит</a:t>
            </a:r>
            <a:r>
              <a:rPr lang="ru-RU" dirty="0"/>
              <a:t> води </a:t>
            </a:r>
            <a:r>
              <a:rPr lang="ru-RU" dirty="0" err="1"/>
              <a:t>відчувається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у </a:t>
            </a:r>
            <a:r>
              <a:rPr lang="ru-RU" dirty="0" err="1"/>
              <a:t>басейнах</a:t>
            </a:r>
            <a:r>
              <a:rPr lang="ru-RU" dirty="0"/>
              <a:t> великих </a:t>
            </a:r>
            <a:r>
              <a:rPr lang="ru-RU" dirty="0" err="1"/>
              <a:t>рік</a:t>
            </a:r>
            <a:r>
              <a:rPr lang="ru-RU" dirty="0"/>
              <a:t>.</a:t>
            </a:r>
          </a:p>
          <a:p>
            <a:r>
              <a:rPr lang="ru-RU" dirty="0" err="1"/>
              <a:t>Щонайбільше</a:t>
            </a:r>
            <a:r>
              <a:rPr lang="ru-RU" dirty="0"/>
              <a:t> </a:t>
            </a:r>
            <a:r>
              <a:rPr lang="ru-RU" dirty="0" err="1"/>
              <a:t>свіжої</a:t>
            </a:r>
            <a:r>
              <a:rPr lang="ru-RU" dirty="0"/>
              <a:t> води (48%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) </a:t>
            </a:r>
            <a:r>
              <a:rPr lang="ru-RU" dirty="0" err="1"/>
              <a:t>споживає</a:t>
            </a:r>
            <a:r>
              <a:rPr lang="ru-RU" dirty="0"/>
              <a:t> </a:t>
            </a:r>
            <a:r>
              <a:rPr lang="ru-RU" dirty="0" err="1"/>
              <a:t>промисловість</a:t>
            </a:r>
            <a:r>
              <a:rPr lang="ru-RU" dirty="0"/>
              <a:t>, 40% води </a:t>
            </a:r>
            <a:r>
              <a:rPr lang="ru-RU" dirty="0" err="1"/>
              <a:t>йде</a:t>
            </a:r>
            <a:r>
              <a:rPr lang="ru-RU" dirty="0"/>
              <a:t> на потреби </a:t>
            </a:r>
            <a:r>
              <a:rPr lang="ru-RU" dirty="0" err="1"/>
              <a:t>сільського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, 12% </a:t>
            </a:r>
            <a:r>
              <a:rPr lang="ru-RU" dirty="0" err="1"/>
              <a:t>припадає</a:t>
            </a:r>
            <a:r>
              <a:rPr lang="ru-RU" dirty="0"/>
              <a:t> на </a:t>
            </a:r>
            <a:r>
              <a:rPr lang="ru-RU" dirty="0" err="1"/>
              <a:t>комунальне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 </a:t>
            </a:r>
            <a:r>
              <a:rPr lang="ru-RU" dirty="0" err="1"/>
              <a:t>міст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.</a:t>
            </a:r>
          </a:p>
          <a:p>
            <a:r>
              <a:rPr lang="ru-RU" dirty="0"/>
              <a:t>До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ощадливого</a:t>
            </a:r>
            <a:r>
              <a:rPr lang="ru-RU" dirty="0"/>
              <a:t> і </a:t>
            </a:r>
            <a:r>
              <a:rPr lang="ru-RU" dirty="0" err="1"/>
              <a:t>раціонального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належать: </a:t>
            </a:r>
            <a:r>
              <a:rPr lang="ru-RU" dirty="0" err="1"/>
              <a:t>впровадження</a:t>
            </a:r>
            <a:r>
              <a:rPr lang="ru-RU" dirty="0"/>
              <a:t> систем </a:t>
            </a:r>
            <a:r>
              <a:rPr lang="ru-RU" dirty="0" err="1"/>
              <a:t>зворотного</a:t>
            </a:r>
            <a:r>
              <a:rPr lang="ru-RU" dirty="0"/>
              <a:t> </a:t>
            </a:r>
            <a:r>
              <a:rPr lang="ru-RU" dirty="0" err="1"/>
              <a:t>водопостачання</a:t>
            </a:r>
            <a:r>
              <a:rPr lang="ru-RU" dirty="0"/>
              <a:t> та </a:t>
            </a:r>
            <a:r>
              <a:rPr lang="ru-RU" dirty="0" err="1"/>
              <a:t>безстічного</a:t>
            </a:r>
            <a:r>
              <a:rPr lang="ru-RU" dirty="0"/>
              <a:t> </a:t>
            </a:r>
            <a:r>
              <a:rPr lang="ru-RU" dirty="0" err="1"/>
              <a:t>водокористування</a:t>
            </a:r>
            <a:r>
              <a:rPr lang="ru-RU" dirty="0"/>
              <a:t> (</a:t>
            </a:r>
            <a:r>
              <a:rPr lang="ru-RU" dirty="0" err="1"/>
              <a:t>із</a:t>
            </a:r>
            <a:r>
              <a:rPr lang="ru-RU" dirty="0"/>
              <a:t> циклом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очищення</a:t>
            </a:r>
            <a:r>
              <a:rPr lang="ru-RU" dirty="0"/>
              <a:t> </a:t>
            </a:r>
            <a:r>
              <a:rPr lang="ru-RU" dirty="0" err="1"/>
              <a:t>відпрацьованих</a:t>
            </a:r>
            <a:r>
              <a:rPr lang="ru-RU" dirty="0"/>
              <a:t> вод); </a:t>
            </a:r>
            <a:r>
              <a:rPr lang="ru-RU" dirty="0" err="1"/>
              <a:t>розробка</a:t>
            </a:r>
            <a:r>
              <a:rPr lang="ru-RU" dirty="0"/>
              <a:t> і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науково</a:t>
            </a:r>
            <a:r>
              <a:rPr lang="ru-RU" dirty="0"/>
              <a:t> </a:t>
            </a:r>
            <a:r>
              <a:rPr lang="ru-RU" dirty="0" err="1"/>
              <a:t>обґрунтованих</a:t>
            </a:r>
            <a:r>
              <a:rPr lang="ru-RU" dirty="0"/>
              <a:t> норм </a:t>
            </a:r>
            <a:r>
              <a:rPr lang="ru-RU" dirty="0" err="1"/>
              <a:t>зрошення</a:t>
            </a:r>
            <a:r>
              <a:rPr lang="ru-RU" dirty="0"/>
              <a:t> (поливу); </a:t>
            </a:r>
            <a:r>
              <a:rPr lang="ru-RU" dirty="0" err="1"/>
              <a:t>заміна</a:t>
            </a:r>
            <a:r>
              <a:rPr lang="ru-RU" dirty="0"/>
              <a:t> водяного </a:t>
            </a:r>
            <a:r>
              <a:rPr lang="ru-RU" dirty="0" err="1"/>
              <a:t>охолодження</a:t>
            </a:r>
            <a:r>
              <a:rPr lang="ru-RU" dirty="0"/>
              <a:t> </a:t>
            </a:r>
            <a:r>
              <a:rPr lang="ru-RU" dirty="0" err="1"/>
              <a:t>агрегатів</a:t>
            </a:r>
            <a:r>
              <a:rPr lang="ru-RU" dirty="0"/>
              <a:t> </a:t>
            </a:r>
            <a:r>
              <a:rPr lang="ru-RU" dirty="0" err="1"/>
              <a:t>повітряним</a:t>
            </a:r>
            <a:r>
              <a:rPr lang="ru-RU" dirty="0"/>
              <a:t>; </a:t>
            </a:r>
            <a:r>
              <a:rPr lang="ru-RU" dirty="0" err="1"/>
              <a:t>зменшення</a:t>
            </a:r>
            <a:r>
              <a:rPr lang="ru-RU" dirty="0"/>
              <a:t> в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водоємних</a:t>
            </a:r>
            <a:r>
              <a:rPr lang="ru-RU" dirty="0"/>
              <a:t> </a:t>
            </a:r>
            <a:r>
              <a:rPr lang="ru-RU" dirty="0" err="1"/>
              <a:t>виробництв</a:t>
            </a:r>
            <a:r>
              <a:rPr lang="ru-RU" dirty="0"/>
              <a:t>; </a:t>
            </a:r>
            <a:r>
              <a:rPr lang="ru-RU" dirty="0" err="1"/>
              <a:t>проведення</a:t>
            </a:r>
            <a:r>
              <a:rPr lang="ru-RU" dirty="0"/>
              <a:t> комплексу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поверхневих</a:t>
            </a:r>
            <a:r>
              <a:rPr lang="ru-RU" dirty="0"/>
              <a:t> і </a:t>
            </a:r>
            <a:r>
              <a:rPr lang="ru-RU" dirty="0" err="1"/>
              <a:t>підземних</a:t>
            </a:r>
            <a:r>
              <a:rPr lang="ru-RU" dirty="0"/>
              <a:t> вод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50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Річкова</a:t>
            </a:r>
            <a:r>
              <a:rPr lang="ru-RU" b="1" dirty="0"/>
              <a:t> система -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головна</a:t>
            </a:r>
            <a:r>
              <a:rPr lang="ru-RU" b="1" dirty="0"/>
              <a:t> </a:t>
            </a:r>
            <a:r>
              <a:rPr lang="ru-RU" b="1" dirty="0" err="1"/>
              <a:t>ріка</a:t>
            </a:r>
            <a:r>
              <a:rPr lang="ru-RU" b="1" dirty="0"/>
              <a:t> з </a:t>
            </a:r>
            <a:r>
              <a:rPr lang="ru-RU" b="1" dirty="0" err="1"/>
              <a:t>усіма</a:t>
            </a:r>
            <a:r>
              <a:rPr lang="ru-RU" b="1" dirty="0"/>
              <a:t> </a:t>
            </a:r>
            <a:r>
              <a:rPr lang="ru-RU" b="1" dirty="0" err="1"/>
              <a:t>своїми</a:t>
            </a:r>
            <a:r>
              <a:rPr lang="ru-RU" b="1" dirty="0"/>
              <a:t> притоками.</a:t>
            </a:r>
            <a:endParaRPr lang="ru-RU" dirty="0"/>
          </a:p>
          <a:p>
            <a:r>
              <a:rPr lang="ru-RU" b="1" dirty="0" err="1"/>
              <a:t>Дніпро</a:t>
            </a:r>
            <a:r>
              <a:rPr lang="ru-RU" b="1" dirty="0"/>
              <a:t> </a:t>
            </a:r>
            <a:r>
              <a:rPr lang="ru-RU" b="1" dirty="0" err="1"/>
              <a:t>утворює</a:t>
            </a:r>
            <a:r>
              <a:rPr lang="ru-RU" b="1" dirty="0"/>
              <a:t> </a:t>
            </a:r>
            <a:r>
              <a:rPr lang="ru-RU" b="1" dirty="0" err="1"/>
              <a:t>основну</a:t>
            </a:r>
            <a:r>
              <a:rPr lang="ru-RU" b="1" dirty="0"/>
              <a:t> </a:t>
            </a:r>
            <a:r>
              <a:rPr lang="ru-RU" b="1" dirty="0" err="1"/>
              <a:t>річкову</a:t>
            </a:r>
            <a:r>
              <a:rPr lang="ru-RU" b="1" dirty="0"/>
              <a:t> систему </a:t>
            </a:r>
            <a:r>
              <a:rPr lang="ru-RU" b="1" dirty="0" err="1"/>
              <a:t>України</a:t>
            </a:r>
            <a:r>
              <a:rPr lang="ru-RU" b="1" dirty="0"/>
              <a:t>.</a:t>
            </a:r>
            <a:r>
              <a:rPr lang="ru-RU" dirty="0"/>
              <a:t> </a:t>
            </a:r>
            <a:r>
              <a:rPr lang="ru-RU" dirty="0" err="1"/>
              <a:t>Довжина</a:t>
            </a:r>
            <a:r>
              <a:rPr lang="ru-RU" dirty="0"/>
              <a:t> </a:t>
            </a:r>
            <a:r>
              <a:rPr lang="ru-RU" dirty="0" err="1"/>
              <a:t>Дніпра</a:t>
            </a:r>
            <a:r>
              <a:rPr lang="ru-RU" dirty="0"/>
              <a:t> - 2201 км (у межах </a:t>
            </a:r>
            <a:r>
              <a:rPr lang="ru-RU" dirty="0" err="1"/>
              <a:t>України</a:t>
            </a:r>
            <a:r>
              <a:rPr lang="ru-RU" dirty="0"/>
              <a:t> 981 км),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басейну</a:t>
            </a:r>
            <a:r>
              <a:rPr lang="ru-RU" dirty="0"/>
              <a:t> 504 тис. км</a:t>
            </a:r>
            <a:r>
              <a:rPr lang="ru-RU" baseline="30000" dirty="0"/>
              <a:t>2</a:t>
            </a:r>
            <a:r>
              <a:rPr lang="ru-RU" dirty="0"/>
              <a:t>. </a:t>
            </a:r>
            <a:r>
              <a:rPr lang="ru-RU" dirty="0" err="1"/>
              <a:t>Найбільші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притоки - </a:t>
            </a:r>
            <a:r>
              <a:rPr lang="ru-RU" dirty="0" err="1"/>
              <a:t>Прип'ять</a:t>
            </a:r>
            <a:r>
              <a:rPr lang="ru-RU" dirty="0"/>
              <a:t>, </a:t>
            </a:r>
            <a:r>
              <a:rPr lang="ru-RU" dirty="0" err="1"/>
              <a:t>Тетерів</a:t>
            </a:r>
            <a:r>
              <a:rPr lang="ru-RU" dirty="0"/>
              <a:t>, </a:t>
            </a:r>
            <a:r>
              <a:rPr lang="ru-RU" dirty="0" err="1"/>
              <a:t>Рось</a:t>
            </a:r>
            <a:r>
              <a:rPr lang="ru-RU" dirty="0"/>
              <a:t>, </a:t>
            </a:r>
            <a:r>
              <a:rPr lang="ru-RU" dirty="0" err="1"/>
              <a:t>Інгулець</a:t>
            </a:r>
            <a:r>
              <a:rPr lang="ru-RU" dirty="0"/>
              <a:t>, </a:t>
            </a:r>
            <a:r>
              <a:rPr lang="ru-RU" dirty="0" err="1"/>
              <a:t>ліві</a:t>
            </a:r>
            <a:r>
              <a:rPr lang="ru-RU" dirty="0"/>
              <a:t> - Десна, </a:t>
            </a:r>
            <a:r>
              <a:rPr lang="ru-RU" dirty="0" err="1"/>
              <a:t>Сула</a:t>
            </a:r>
            <a:r>
              <a:rPr lang="ru-RU" dirty="0"/>
              <a:t>, </a:t>
            </a:r>
            <a:r>
              <a:rPr lang="ru-RU" dirty="0" err="1"/>
              <a:t>Псел</a:t>
            </a:r>
            <a:r>
              <a:rPr lang="ru-RU" dirty="0"/>
              <a:t>, </a:t>
            </a:r>
            <a:r>
              <a:rPr lang="ru-RU" dirty="0" err="1"/>
              <a:t>Ворскла</a:t>
            </a:r>
            <a:r>
              <a:rPr lang="ru-RU" dirty="0"/>
              <a:t>, Самара. </a:t>
            </a:r>
            <a:r>
              <a:rPr lang="ru-RU" dirty="0" err="1"/>
              <a:t>Від</a:t>
            </a:r>
            <a:r>
              <a:rPr lang="ru-RU" dirty="0"/>
              <a:t> гирла </a:t>
            </a:r>
            <a:r>
              <a:rPr lang="ru-RU" dirty="0" err="1"/>
              <a:t>Прип'яті</a:t>
            </a:r>
            <a:r>
              <a:rPr lang="ru-RU" dirty="0"/>
              <a:t> до </a:t>
            </a:r>
            <a:r>
              <a:rPr lang="ru-RU" dirty="0" err="1"/>
              <a:t>греблі</a:t>
            </a:r>
            <a:r>
              <a:rPr lang="ru-RU" dirty="0"/>
              <a:t> </a:t>
            </a:r>
            <a:r>
              <a:rPr lang="ru-RU" dirty="0" err="1"/>
              <a:t>Каховської</a:t>
            </a:r>
            <a:r>
              <a:rPr lang="ru-RU" dirty="0"/>
              <a:t> ГЕС </a:t>
            </a:r>
            <a:r>
              <a:rPr lang="ru-RU" dirty="0" err="1"/>
              <a:t>Дніпро</a:t>
            </a:r>
            <a:r>
              <a:rPr lang="ru-RU" dirty="0"/>
              <a:t> </a:t>
            </a:r>
            <a:r>
              <a:rPr lang="ru-RU" dirty="0" err="1"/>
              <a:t>являє</a:t>
            </a:r>
            <a:r>
              <a:rPr lang="ru-RU" dirty="0"/>
              <a:t> собою каскад </a:t>
            </a:r>
            <a:r>
              <a:rPr lang="ru-RU" dirty="0" err="1"/>
              <a:t>водосховищ</a:t>
            </a:r>
            <a:r>
              <a:rPr lang="ru-RU" dirty="0"/>
              <a:t> (</a:t>
            </a:r>
            <a:r>
              <a:rPr lang="ru-RU" dirty="0" err="1"/>
              <a:t>Київське</a:t>
            </a:r>
            <a:r>
              <a:rPr lang="ru-RU" dirty="0"/>
              <a:t>, </a:t>
            </a:r>
            <a:r>
              <a:rPr lang="ru-RU" dirty="0" err="1"/>
              <a:t>Канівське</a:t>
            </a:r>
            <a:r>
              <a:rPr lang="ru-RU" dirty="0"/>
              <a:t>, </a:t>
            </a:r>
            <a:r>
              <a:rPr lang="ru-RU" dirty="0" err="1"/>
              <a:t>Кременчуцьке</a:t>
            </a:r>
            <a:r>
              <a:rPr lang="ru-RU" dirty="0"/>
              <a:t>, </a:t>
            </a:r>
            <a:r>
              <a:rPr lang="ru-RU" dirty="0" err="1"/>
              <a:t>Дніпродзержинське</a:t>
            </a:r>
            <a:r>
              <a:rPr lang="ru-RU" dirty="0"/>
              <a:t>, </a:t>
            </a:r>
            <a:r>
              <a:rPr lang="ru-RU" dirty="0" err="1"/>
              <a:t>Дніпровське</a:t>
            </a:r>
            <a:r>
              <a:rPr lang="ru-RU" dirty="0"/>
              <a:t>, </a:t>
            </a:r>
            <a:r>
              <a:rPr lang="ru-RU" dirty="0" err="1"/>
              <a:t>Каховське</a:t>
            </a:r>
            <a:r>
              <a:rPr lang="ru-RU" dirty="0"/>
              <a:t>).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- 53,5 км</a:t>
            </a:r>
            <a:r>
              <a:rPr lang="ru-RU" baseline="30000" dirty="0"/>
              <a:t>3</a:t>
            </a:r>
            <a:r>
              <a:rPr lang="ru-RU" dirty="0"/>
              <a:t>.</a:t>
            </a:r>
          </a:p>
          <a:p>
            <a:r>
              <a:rPr lang="ru-RU" b="1" dirty="0" err="1"/>
              <a:t>Дністер</a:t>
            </a:r>
            <a:r>
              <a:rPr lang="ru-RU" b="1" dirty="0"/>
              <a:t> 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притоками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/>
              <a:t>річкову</a:t>
            </a:r>
            <a:r>
              <a:rPr lang="ru-RU" dirty="0"/>
              <a:t> систему на </a:t>
            </a:r>
            <a:r>
              <a:rPr lang="ru-RU" dirty="0" err="1"/>
              <a:t>південному</a:t>
            </a:r>
            <a:r>
              <a:rPr lang="ru-RU" dirty="0"/>
              <a:t> </a:t>
            </a:r>
            <a:r>
              <a:rPr lang="ru-RU" dirty="0" err="1"/>
              <a:t>заході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Довжина</a:t>
            </a:r>
            <a:r>
              <a:rPr lang="ru-RU" dirty="0"/>
              <a:t> </a:t>
            </a:r>
            <a:r>
              <a:rPr lang="ru-RU" dirty="0" err="1"/>
              <a:t>Дністра</a:t>
            </a:r>
            <a:r>
              <a:rPr lang="ru-RU" dirty="0"/>
              <a:t> - 1362 км (в </a:t>
            </a:r>
            <a:r>
              <a:rPr lang="ru-RU" dirty="0" err="1"/>
              <a:t>Україні</a:t>
            </a:r>
            <a:r>
              <a:rPr lang="ru-RU" dirty="0"/>
              <a:t> - 705 км).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басейну</a:t>
            </a:r>
            <a:r>
              <a:rPr lang="ru-RU" dirty="0"/>
              <a:t> - 72,1 тис. км</a:t>
            </a:r>
            <a:r>
              <a:rPr lang="ru-RU" baseline="30000" dirty="0"/>
              <a:t>3</a:t>
            </a:r>
            <a:r>
              <a:rPr lang="ru-RU" dirty="0"/>
              <a:t>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притоки - </a:t>
            </a:r>
            <a:r>
              <a:rPr lang="ru-RU" dirty="0" err="1"/>
              <a:t>Стрий</a:t>
            </a:r>
            <a:r>
              <a:rPr lang="ru-RU" dirty="0"/>
              <a:t>, </a:t>
            </a:r>
            <a:r>
              <a:rPr lang="ru-RU" dirty="0" err="1"/>
              <a:t>Бистриця</a:t>
            </a:r>
            <a:r>
              <a:rPr lang="ru-RU" dirty="0"/>
              <a:t>, </a:t>
            </a:r>
            <a:r>
              <a:rPr lang="ru-RU" dirty="0" err="1"/>
              <a:t>Свіча</a:t>
            </a:r>
            <a:r>
              <a:rPr lang="ru-RU" dirty="0"/>
              <a:t>, </a:t>
            </a:r>
            <a:r>
              <a:rPr lang="ru-RU" dirty="0" err="1"/>
              <a:t>Реут</a:t>
            </a:r>
            <a:r>
              <a:rPr lang="ru-RU" dirty="0"/>
              <a:t>, </a:t>
            </a:r>
            <a:r>
              <a:rPr lang="ru-RU" dirty="0" err="1"/>
              <a:t>Лімниця</a:t>
            </a:r>
            <a:r>
              <a:rPr lang="ru-RU" dirty="0"/>
              <a:t>, </a:t>
            </a:r>
            <a:r>
              <a:rPr lang="ru-RU" dirty="0" err="1"/>
              <a:t>ліві</a:t>
            </a:r>
            <a:r>
              <a:rPr lang="ru-RU" dirty="0"/>
              <a:t> - Золота Липа, </a:t>
            </a:r>
            <a:r>
              <a:rPr lang="ru-RU" dirty="0" err="1"/>
              <a:t>Серет</a:t>
            </a:r>
            <a:r>
              <a:rPr lang="ru-RU" dirty="0"/>
              <a:t>, </a:t>
            </a:r>
            <a:r>
              <a:rPr lang="ru-RU" dirty="0" err="1"/>
              <a:t>Смотрич</a:t>
            </a:r>
            <a:r>
              <a:rPr lang="ru-RU" dirty="0"/>
              <a:t>, Збруч. У </a:t>
            </a:r>
            <a:r>
              <a:rPr lang="ru-RU" dirty="0" err="1"/>
              <a:t>верхів'ї</a:t>
            </a:r>
            <a:r>
              <a:rPr lang="ru-RU" dirty="0"/>
              <a:t> </a:t>
            </a:r>
            <a:r>
              <a:rPr lang="ru-RU" dirty="0" err="1"/>
              <a:t>Дністер</a:t>
            </a:r>
            <a:r>
              <a:rPr lang="ru-RU" dirty="0"/>
              <a:t> - </a:t>
            </a:r>
            <a:r>
              <a:rPr lang="ru-RU" dirty="0" err="1"/>
              <a:t>гірська</a:t>
            </a:r>
            <a:r>
              <a:rPr lang="ru-RU" dirty="0"/>
              <a:t> </a:t>
            </a:r>
            <a:r>
              <a:rPr lang="ru-RU" dirty="0" err="1"/>
              <a:t>ріка</a:t>
            </a:r>
            <a:r>
              <a:rPr lang="ru-RU" dirty="0"/>
              <a:t>. На </a:t>
            </a:r>
            <a:r>
              <a:rPr lang="ru-RU" dirty="0" err="1"/>
              <a:t>ріці</a:t>
            </a:r>
            <a:r>
              <a:rPr lang="ru-RU" dirty="0"/>
              <a:t> </a:t>
            </a:r>
            <a:r>
              <a:rPr lang="ru-RU" dirty="0" err="1"/>
              <a:t>споруджено</a:t>
            </a:r>
            <a:r>
              <a:rPr lang="ru-RU" dirty="0"/>
              <a:t> ГЕС і </a:t>
            </a:r>
            <a:r>
              <a:rPr lang="ru-RU" dirty="0" err="1"/>
              <a:t>водосховища</a:t>
            </a:r>
            <a:r>
              <a:rPr lang="ru-RU" dirty="0"/>
              <a:t> (</a:t>
            </a:r>
            <a:r>
              <a:rPr lang="ru-RU" dirty="0" err="1"/>
              <a:t>Дністровське</a:t>
            </a:r>
            <a:r>
              <a:rPr lang="ru-RU" dirty="0"/>
              <a:t>, </a:t>
            </a:r>
            <a:r>
              <a:rPr lang="ru-RU" dirty="0" err="1"/>
              <a:t>Дубоссарське</a:t>
            </a:r>
            <a:r>
              <a:rPr lang="ru-RU" dirty="0"/>
              <a:t>). 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- 10 км</a:t>
            </a:r>
            <a:r>
              <a:rPr lang="ru-RU" baseline="30000" dirty="0"/>
              <a:t>3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843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Південний</a:t>
            </a:r>
            <a:r>
              <a:rPr lang="ru-RU" b="1" dirty="0"/>
              <a:t> Буг</a:t>
            </a:r>
            <a:r>
              <a:rPr lang="ru-RU" dirty="0"/>
              <a:t> </a:t>
            </a:r>
            <a:r>
              <a:rPr lang="ru-RU" dirty="0" err="1"/>
              <a:t>бере</a:t>
            </a:r>
            <a:r>
              <a:rPr lang="ru-RU" dirty="0"/>
              <a:t> початок на </a:t>
            </a:r>
            <a:r>
              <a:rPr lang="ru-RU" dirty="0" err="1"/>
              <a:t>Подільській</a:t>
            </a:r>
            <a:r>
              <a:rPr lang="ru-RU" dirty="0"/>
              <a:t> </a:t>
            </a:r>
            <a:r>
              <a:rPr lang="ru-RU" dirty="0" err="1"/>
              <a:t>височині</a:t>
            </a:r>
            <a:r>
              <a:rPr lang="ru-RU" dirty="0"/>
              <a:t>. </a:t>
            </a:r>
            <a:r>
              <a:rPr lang="ru-RU" dirty="0" err="1"/>
              <a:t>Довжина</a:t>
            </a:r>
            <a:r>
              <a:rPr lang="ru-RU" dirty="0"/>
              <a:t> </a:t>
            </a:r>
            <a:r>
              <a:rPr lang="ru-RU" dirty="0" err="1"/>
              <a:t>ріки</a:t>
            </a:r>
            <a:r>
              <a:rPr lang="ru-RU" dirty="0"/>
              <a:t> - 806 км,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басейну</a:t>
            </a:r>
            <a:r>
              <a:rPr lang="ru-RU" dirty="0"/>
              <a:t> - 63,7 тис. км</a:t>
            </a:r>
            <a:r>
              <a:rPr lang="ru-RU" baseline="30000" dirty="0"/>
              <a:t>2</a:t>
            </a:r>
            <a:r>
              <a:rPr lang="ru-RU" dirty="0"/>
              <a:t>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ліві</a:t>
            </a:r>
            <a:r>
              <a:rPr lang="ru-RU" dirty="0"/>
              <a:t> притоки - Синюха, </a:t>
            </a:r>
            <a:r>
              <a:rPr lang="ru-RU" dirty="0" err="1"/>
              <a:t>Мертвовід</a:t>
            </a:r>
            <a:r>
              <a:rPr lang="ru-RU" dirty="0"/>
              <a:t>, </a:t>
            </a:r>
            <a:r>
              <a:rPr lang="ru-RU" dirty="0" err="1"/>
              <a:t>Інгул</a:t>
            </a:r>
            <a:r>
              <a:rPr lang="ru-RU" dirty="0"/>
              <a:t>, </a:t>
            </a:r>
            <a:r>
              <a:rPr lang="ru-RU" dirty="0" err="1"/>
              <a:t>праві</a:t>
            </a:r>
            <a:r>
              <a:rPr lang="ru-RU" dirty="0"/>
              <a:t> - </a:t>
            </a:r>
            <a:r>
              <a:rPr lang="ru-RU" dirty="0" err="1"/>
              <a:t>Згар</a:t>
            </a:r>
            <a:r>
              <a:rPr lang="ru-RU" dirty="0"/>
              <a:t>, </a:t>
            </a:r>
            <a:r>
              <a:rPr lang="ru-RU" dirty="0" err="1"/>
              <a:t>Кодима</a:t>
            </a:r>
            <a:r>
              <a:rPr lang="ru-RU" dirty="0"/>
              <a:t>, </a:t>
            </a:r>
            <a:r>
              <a:rPr lang="ru-RU" dirty="0" err="1"/>
              <a:t>Гнилий</a:t>
            </a:r>
            <a:r>
              <a:rPr lang="ru-RU" dirty="0"/>
              <a:t> </a:t>
            </a:r>
            <a:r>
              <a:rPr lang="ru-RU" dirty="0" err="1"/>
              <a:t>Яланець</a:t>
            </a:r>
            <a:r>
              <a:rPr lang="ru-RU" dirty="0"/>
              <a:t>. На </a:t>
            </a:r>
            <a:r>
              <a:rPr lang="ru-RU" dirty="0" err="1"/>
              <a:t>річці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13 невеликих ГЕС. 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- 3,39 км</a:t>
            </a:r>
            <a:r>
              <a:rPr lang="ru-RU" baseline="30000" dirty="0"/>
              <a:t>3</a:t>
            </a:r>
            <a:r>
              <a:rPr lang="ru-RU" dirty="0"/>
              <a:t>.</a:t>
            </a:r>
          </a:p>
          <a:p>
            <a:r>
              <a:rPr lang="ru-RU" b="1" dirty="0"/>
              <a:t>Дунай </a:t>
            </a:r>
            <a:r>
              <a:rPr lang="ru-RU" dirty="0"/>
              <a:t>- одна з </a:t>
            </a:r>
            <a:r>
              <a:rPr lang="ru-RU" dirty="0" err="1"/>
              <a:t>найбільших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. </a:t>
            </a:r>
            <a:r>
              <a:rPr lang="ru-RU" dirty="0" err="1"/>
              <a:t>Довжина</a:t>
            </a:r>
            <a:r>
              <a:rPr lang="ru-RU" dirty="0"/>
              <a:t> - 2960 км, у межах </a:t>
            </a:r>
            <a:r>
              <a:rPr lang="ru-RU" dirty="0" err="1"/>
              <a:t>України</a:t>
            </a:r>
            <a:r>
              <a:rPr lang="ru-RU" dirty="0"/>
              <a:t> - 174 км.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басейну</a:t>
            </a:r>
            <a:r>
              <a:rPr lang="ru-RU" dirty="0"/>
              <a:t> - 817 тис. км</a:t>
            </a:r>
            <a:r>
              <a:rPr lang="ru-RU" baseline="30000" dirty="0"/>
              <a:t>2</a:t>
            </a:r>
            <a:r>
              <a:rPr lang="ru-RU" dirty="0"/>
              <a:t>.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річний</a:t>
            </a:r>
            <a:r>
              <a:rPr lang="ru-RU" dirty="0"/>
              <a:t> </a:t>
            </a:r>
            <a:r>
              <a:rPr lang="ru-RU" dirty="0" err="1"/>
              <a:t>стік</a:t>
            </a:r>
            <a:r>
              <a:rPr lang="ru-RU" dirty="0"/>
              <a:t> - 123 км</a:t>
            </a:r>
            <a:r>
              <a:rPr lang="ru-RU" baseline="30000" dirty="0"/>
              <a:t>3</a:t>
            </a:r>
            <a:r>
              <a:rPr lang="ru-RU" dirty="0"/>
              <a:t>. У межах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найбільші</a:t>
            </a:r>
            <a:r>
              <a:rPr lang="ru-RU" dirty="0"/>
              <a:t> притоки - Тиса і Прут (</a:t>
            </a:r>
            <a:r>
              <a:rPr lang="ru-RU" dirty="0" err="1"/>
              <a:t>ліві</a:t>
            </a:r>
            <a:r>
              <a:rPr lang="ru-RU" dirty="0"/>
              <a:t>). У </a:t>
            </a:r>
            <a:r>
              <a:rPr lang="ru-RU" dirty="0" err="1"/>
              <a:t>гирлі</a:t>
            </a:r>
            <a:r>
              <a:rPr lang="ru-RU" dirty="0"/>
              <a:t> Дунай </a:t>
            </a:r>
            <a:r>
              <a:rPr lang="ru-RU" dirty="0" err="1"/>
              <a:t>розділяється</a:t>
            </a:r>
            <a:r>
              <a:rPr lang="ru-RU" dirty="0"/>
              <a:t> на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рукавів</a:t>
            </a:r>
            <a:r>
              <a:rPr lang="ru-RU" dirty="0"/>
              <a:t>, один з </a:t>
            </a:r>
            <a:r>
              <a:rPr lang="ru-RU" dirty="0" err="1"/>
              <a:t>яких</a:t>
            </a:r>
            <a:r>
              <a:rPr lang="ru-RU" dirty="0"/>
              <a:t> (</a:t>
            </a:r>
            <a:r>
              <a:rPr lang="ru-RU" dirty="0" err="1"/>
              <a:t>Кілійський</a:t>
            </a:r>
            <a:r>
              <a:rPr lang="ru-RU" dirty="0"/>
              <a:t>) </a:t>
            </a:r>
            <a:r>
              <a:rPr lang="ru-RU" dirty="0" err="1"/>
              <a:t>протікає</a:t>
            </a:r>
            <a:r>
              <a:rPr lang="ru-RU" dirty="0"/>
              <a:t> по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708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Ріки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b="1" dirty="0" err="1"/>
              <a:t>мають</a:t>
            </a:r>
            <a:r>
              <a:rPr lang="ru-RU" b="1" dirty="0"/>
              <a:t> </a:t>
            </a:r>
            <a:r>
              <a:rPr lang="ru-RU" b="1" dirty="0" err="1"/>
              <a:t>мішане</a:t>
            </a:r>
            <a:r>
              <a:rPr lang="ru-RU" b="1" dirty="0"/>
              <a:t> </a:t>
            </a:r>
            <a:r>
              <a:rPr lang="ru-RU" b="1" dirty="0" err="1"/>
              <a:t>живлення</a:t>
            </a:r>
            <a:r>
              <a:rPr lang="ru-RU" b="1" dirty="0"/>
              <a:t>.</a:t>
            </a:r>
            <a:r>
              <a:rPr lang="ru-RU" dirty="0"/>
              <a:t> </a:t>
            </a:r>
            <a:r>
              <a:rPr lang="ru-RU" dirty="0" err="1"/>
              <a:t>Взимку</a:t>
            </a:r>
            <a:r>
              <a:rPr lang="ru-RU" dirty="0"/>
              <a:t>, коли вони </a:t>
            </a:r>
            <a:r>
              <a:rPr lang="ru-RU" dirty="0" err="1"/>
              <a:t>замерзають</a:t>
            </a:r>
            <a:r>
              <a:rPr lang="ru-RU" dirty="0"/>
              <a:t>, </a:t>
            </a:r>
            <a:r>
              <a:rPr lang="ru-RU" dirty="0" err="1"/>
              <a:t>переважає</a:t>
            </a:r>
            <a:r>
              <a:rPr lang="ru-RU" dirty="0"/>
              <a:t> </a:t>
            </a:r>
            <a:r>
              <a:rPr lang="ru-RU" dirty="0" err="1"/>
              <a:t>підземне</a:t>
            </a:r>
            <a:r>
              <a:rPr lang="ru-RU" dirty="0"/>
              <a:t> </a:t>
            </a:r>
            <a:r>
              <a:rPr lang="ru-RU" dirty="0" err="1"/>
              <a:t>живлення</a:t>
            </a:r>
            <a:r>
              <a:rPr lang="ru-RU" dirty="0"/>
              <a:t>; </a:t>
            </a:r>
            <a:r>
              <a:rPr lang="ru-RU" dirty="0" err="1"/>
              <a:t>навесні</a:t>
            </a:r>
            <a:r>
              <a:rPr lang="ru-RU" dirty="0"/>
              <a:t>, при </a:t>
            </a:r>
            <a:r>
              <a:rPr lang="ru-RU" dirty="0" err="1"/>
              <a:t>таненні</a:t>
            </a:r>
            <a:r>
              <a:rPr lang="ru-RU" dirty="0"/>
              <a:t> </a:t>
            </a:r>
            <a:r>
              <a:rPr lang="ru-RU" dirty="0" err="1"/>
              <a:t>снігів</a:t>
            </a:r>
            <a:r>
              <a:rPr lang="ru-RU" dirty="0"/>
              <a:t> - </a:t>
            </a:r>
            <a:r>
              <a:rPr lang="ru-RU" dirty="0" err="1"/>
              <a:t>снігове</a:t>
            </a:r>
            <a:r>
              <a:rPr lang="ru-RU" dirty="0"/>
              <a:t>; </a:t>
            </a:r>
            <a:r>
              <a:rPr lang="ru-RU" dirty="0" err="1"/>
              <a:t>влітку</a:t>
            </a:r>
            <a:r>
              <a:rPr lang="ru-RU" dirty="0"/>
              <a:t> і </a:t>
            </a:r>
            <a:r>
              <a:rPr lang="ru-RU" dirty="0" err="1"/>
              <a:t>восени</a:t>
            </a:r>
            <a:r>
              <a:rPr lang="ru-RU" dirty="0"/>
              <a:t> - </a:t>
            </a:r>
            <a:r>
              <a:rPr lang="ru-RU" dirty="0" err="1"/>
              <a:t>дощове</a:t>
            </a:r>
            <a:r>
              <a:rPr lang="ru-RU" dirty="0"/>
              <a:t> і </a:t>
            </a:r>
            <a:r>
              <a:rPr lang="ru-RU" dirty="0" err="1"/>
              <a:t>підземне</a:t>
            </a:r>
            <a:r>
              <a:rPr lang="ru-RU" dirty="0"/>
              <a:t>.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r>
              <a:rPr lang="ru-RU" dirty="0"/>
              <a:t> води </a:t>
            </a:r>
            <a:r>
              <a:rPr lang="ru-RU" dirty="0" err="1"/>
              <a:t>протягом</a:t>
            </a:r>
            <a:r>
              <a:rPr lang="ru-RU" dirty="0"/>
              <a:t> року </a:t>
            </a:r>
            <a:r>
              <a:rPr lang="ru-RU" dirty="0" err="1"/>
              <a:t>називається</a:t>
            </a:r>
            <a:r>
              <a:rPr lang="ru-RU" dirty="0"/>
              <a:t> режимом </a:t>
            </a:r>
            <a:r>
              <a:rPr lang="ru-RU" dirty="0" err="1"/>
              <a:t>ріки</a:t>
            </a:r>
            <a:r>
              <a:rPr lang="ru-RU" dirty="0"/>
              <a:t>. Для </a:t>
            </a:r>
            <a:r>
              <a:rPr lang="ru-RU" dirty="0" err="1"/>
              <a:t>річок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 характерною </a:t>
            </a:r>
            <a:r>
              <a:rPr lang="ru-RU" dirty="0" err="1"/>
              <a:t>весняна</a:t>
            </a:r>
            <a:r>
              <a:rPr lang="ru-RU" dirty="0"/>
              <a:t> </a:t>
            </a:r>
            <a:r>
              <a:rPr lang="ru-RU" dirty="0" err="1"/>
              <a:t>повінь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настає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танення</a:t>
            </a:r>
            <a:r>
              <a:rPr lang="ru-RU" dirty="0"/>
              <a:t> </a:t>
            </a:r>
            <a:r>
              <a:rPr lang="ru-RU" dirty="0" err="1"/>
              <a:t>снігу</a:t>
            </a:r>
            <a:r>
              <a:rPr lang="ru-RU" dirty="0"/>
              <a:t>. Паводок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підйом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води в </a:t>
            </a:r>
            <a:r>
              <a:rPr lang="ru-RU" dirty="0" err="1"/>
              <a:t>річці</a:t>
            </a:r>
            <a:r>
              <a:rPr lang="ru-RU" dirty="0"/>
              <a:t> через </a:t>
            </a:r>
            <a:r>
              <a:rPr lang="ru-RU" dirty="0" err="1"/>
              <a:t>дощі</a:t>
            </a:r>
            <a:r>
              <a:rPr lang="ru-RU" dirty="0"/>
              <a:t>.</a:t>
            </a:r>
          </a:p>
          <a:p>
            <a:r>
              <a:rPr lang="ru-RU" b="1" dirty="0"/>
              <a:t>Межень -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найнижчий</a:t>
            </a:r>
            <a:r>
              <a:rPr lang="ru-RU" b="1" dirty="0"/>
              <a:t> </a:t>
            </a:r>
            <a:r>
              <a:rPr lang="ru-RU" b="1" dirty="0" err="1"/>
              <a:t>рівень</a:t>
            </a:r>
            <a:r>
              <a:rPr lang="ru-RU" b="1" dirty="0"/>
              <a:t> води в </a:t>
            </a:r>
            <a:r>
              <a:rPr lang="ru-RU" b="1" dirty="0" err="1"/>
              <a:t>річці</a:t>
            </a:r>
            <a:r>
              <a:rPr lang="ru-RU" b="1" dirty="0"/>
              <a:t>.</a:t>
            </a:r>
            <a:r>
              <a:rPr lang="ru-RU" dirty="0"/>
              <a:t> На </a:t>
            </a:r>
            <a:r>
              <a:rPr lang="ru-RU" dirty="0" err="1"/>
              <a:t>рівнинних</a:t>
            </a:r>
            <a:r>
              <a:rPr lang="ru-RU" dirty="0"/>
              <a:t> </a:t>
            </a:r>
            <a:r>
              <a:rPr lang="ru-RU" dirty="0" err="1"/>
              <a:t>ріках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межень </a:t>
            </a:r>
            <a:r>
              <a:rPr lang="ru-RU" dirty="0" err="1"/>
              <a:t>звичайно</a:t>
            </a:r>
            <a:r>
              <a:rPr lang="ru-RU" dirty="0"/>
              <a:t> </a:t>
            </a:r>
            <a:r>
              <a:rPr lang="ru-RU" dirty="0" err="1"/>
              <a:t>буває</a:t>
            </a:r>
            <a:r>
              <a:rPr lang="ru-RU" dirty="0"/>
              <a:t> </a:t>
            </a:r>
            <a:r>
              <a:rPr lang="ru-RU" dirty="0" err="1"/>
              <a:t>літня</a:t>
            </a:r>
            <a:r>
              <a:rPr lang="ru-RU" dirty="0"/>
              <a:t> і </a:t>
            </a:r>
            <a:r>
              <a:rPr lang="ru-RU" dirty="0" err="1"/>
              <a:t>зимова</a:t>
            </a:r>
            <a:r>
              <a:rPr lang="ru-RU" dirty="0"/>
              <a:t>. </a:t>
            </a:r>
            <a:r>
              <a:rPr lang="ru-RU" dirty="0" err="1"/>
              <a:t>Взимку</a:t>
            </a:r>
            <a:r>
              <a:rPr lang="ru-RU" dirty="0"/>
              <a:t>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/>
              <a:t>льодостав</a:t>
            </a:r>
            <a:r>
              <a:rPr lang="ru-RU" dirty="0"/>
              <a:t>. </a:t>
            </a:r>
            <a:r>
              <a:rPr lang="ru-RU" dirty="0" err="1"/>
              <a:t>Влітку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 на </a:t>
            </a:r>
            <a:r>
              <a:rPr lang="ru-RU" dirty="0" err="1"/>
              <a:t>півдні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часто </a:t>
            </a:r>
            <a:r>
              <a:rPr lang="ru-RU" dirty="0" err="1"/>
              <a:t>пересихають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27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складовою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є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гідроенергоресурси</a:t>
            </a:r>
            <a:r>
              <a:rPr lang="ru-RU" dirty="0"/>
              <a:t> - запаси </a:t>
            </a:r>
            <a:r>
              <a:rPr lang="ru-RU" dirty="0" err="1"/>
              <a:t>енергії</a:t>
            </a:r>
            <a:r>
              <a:rPr lang="ru-RU" dirty="0"/>
              <a:t> </a:t>
            </a:r>
            <a:r>
              <a:rPr lang="ru-RU" dirty="0" err="1"/>
              <a:t>річкових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і </a:t>
            </a:r>
            <a:r>
              <a:rPr lang="ru-RU" dirty="0" err="1"/>
              <a:t>водоймищ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лежать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моря.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потенційні</a:t>
            </a:r>
            <a:r>
              <a:rPr lang="ru-RU" dirty="0"/>
              <a:t> </a:t>
            </a:r>
            <a:r>
              <a:rPr lang="ru-RU" dirty="0" err="1"/>
              <a:t>гідроенергоресурси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60%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</a:t>
            </a:r>
            <a:r>
              <a:rPr lang="ru-RU" dirty="0" err="1"/>
              <a:t>поверхневого</a:t>
            </a:r>
            <a:r>
              <a:rPr lang="ru-RU" dirty="0"/>
              <a:t> стоку.</a:t>
            </a:r>
          </a:p>
          <a:p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потенціальні</a:t>
            </a:r>
            <a:r>
              <a:rPr lang="ru-RU" dirty="0"/>
              <a:t>, </a:t>
            </a:r>
            <a:r>
              <a:rPr lang="ru-RU" dirty="0" err="1"/>
              <a:t>технічно</a:t>
            </a:r>
            <a:r>
              <a:rPr lang="ru-RU" dirty="0"/>
              <a:t> </a:t>
            </a:r>
            <a:r>
              <a:rPr lang="ru-RU" dirty="0" err="1"/>
              <a:t>можливі</a:t>
            </a:r>
            <a:r>
              <a:rPr lang="ru-RU" dirty="0"/>
              <a:t> (за </a:t>
            </a:r>
            <a:r>
              <a:rPr lang="ru-RU" dirty="0" err="1"/>
              <a:t>даним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науки і </a:t>
            </a:r>
            <a:r>
              <a:rPr lang="ru-RU" dirty="0" err="1"/>
              <a:t>техніки</a:t>
            </a:r>
            <a:r>
              <a:rPr lang="ru-RU" dirty="0"/>
              <a:t>) та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доцільні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гідроенергоресурси</a:t>
            </a:r>
            <a:r>
              <a:rPr lang="ru-RU" dirty="0"/>
              <a:t>. </a:t>
            </a:r>
            <a:r>
              <a:rPr lang="ru-RU" dirty="0" err="1"/>
              <a:t>Потенціальні</a:t>
            </a:r>
            <a:r>
              <a:rPr lang="ru-RU" dirty="0"/>
              <a:t> </a:t>
            </a:r>
            <a:r>
              <a:rPr lang="ru-RU" dirty="0" err="1"/>
              <a:t>гідроенергоресурси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44,7 млрд. кВт • год.; з них </a:t>
            </a:r>
            <a:r>
              <a:rPr lang="ru-RU" dirty="0" err="1"/>
              <a:t>технічно</a:t>
            </a:r>
            <a:r>
              <a:rPr lang="ru-RU" dirty="0"/>
              <a:t> </a:t>
            </a:r>
            <a:r>
              <a:rPr lang="ru-RU" dirty="0" err="1"/>
              <a:t>можливі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- 21,5 млрд. кВт - год.;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доцільні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16 млрд. кВт - год.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355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проблеми</a:t>
            </a:r>
            <a:r>
              <a:rPr lang="ru-RU" b="1" dirty="0"/>
              <a:t>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раціонального</a:t>
            </a:r>
            <a:r>
              <a:rPr lang="ru-RU" b="1" dirty="0"/>
              <a:t> </a:t>
            </a:r>
            <a:r>
              <a:rPr lang="ru-RU" b="1" dirty="0" err="1"/>
              <a:t>формування</a:t>
            </a:r>
            <a:r>
              <a:rPr lang="ru-RU" b="1" dirty="0"/>
              <a:t>, </a:t>
            </a:r>
            <a:r>
              <a:rPr lang="ru-RU" b="1" dirty="0" err="1"/>
              <a:t>використання</a:t>
            </a:r>
            <a:r>
              <a:rPr lang="ru-RU" b="1" dirty="0"/>
              <a:t> та </a:t>
            </a:r>
            <a:r>
              <a:rPr lang="ru-RU" b="1" dirty="0" err="1"/>
              <a:t>збереження</a:t>
            </a:r>
            <a:r>
              <a:rPr lang="ru-RU" b="1" dirty="0"/>
              <a:t> </a:t>
            </a:r>
            <a:r>
              <a:rPr lang="ru-RU" b="1" dirty="0" err="1"/>
              <a:t>водних</a:t>
            </a:r>
            <a:r>
              <a:rPr lang="ru-RU" b="1" dirty="0"/>
              <a:t> </a:t>
            </a:r>
            <a:r>
              <a:rPr lang="ru-RU" b="1" dirty="0" err="1"/>
              <a:t>ресурсів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b="1" dirty="0" err="1"/>
              <a:t>полягають</a:t>
            </a:r>
            <a:r>
              <a:rPr lang="ru-RU" b="1" dirty="0"/>
              <a:t> у:</a:t>
            </a:r>
            <a:endParaRPr lang="ru-RU" dirty="0"/>
          </a:p>
          <a:p>
            <a:r>
              <a:rPr lang="ru-RU" dirty="0" err="1"/>
              <a:t>забрудненні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шкідливими</a:t>
            </a:r>
            <a:r>
              <a:rPr lang="ru-RU" dirty="0"/>
              <a:t> </a:t>
            </a:r>
            <a:r>
              <a:rPr lang="ru-RU" dirty="0" err="1"/>
              <a:t>викидами</a:t>
            </a:r>
            <a:r>
              <a:rPr lang="ru-RU" dirty="0"/>
              <a:t> та </a:t>
            </a:r>
            <a:r>
              <a:rPr lang="ru-RU" dirty="0" err="1"/>
              <a:t>недостатньо</a:t>
            </a:r>
            <a:r>
              <a:rPr lang="ru-RU" dirty="0"/>
              <a:t> </a:t>
            </a:r>
            <a:r>
              <a:rPr lang="ru-RU" dirty="0" err="1"/>
              <a:t>очищеними</a:t>
            </a:r>
            <a:r>
              <a:rPr lang="ru-RU" dirty="0"/>
              <a:t> </a:t>
            </a:r>
            <a:r>
              <a:rPr lang="ru-RU" dirty="0" err="1"/>
              <a:t>промисловими</a:t>
            </a:r>
            <a:r>
              <a:rPr lang="ru-RU" dirty="0"/>
              <a:t> і </a:t>
            </a:r>
            <a:r>
              <a:rPr lang="ru-RU" dirty="0" err="1"/>
              <a:t>комунально-побутовими</a:t>
            </a:r>
            <a:r>
              <a:rPr lang="ru-RU" dirty="0"/>
              <a:t> </a:t>
            </a:r>
            <a:r>
              <a:rPr lang="ru-RU" dirty="0" err="1"/>
              <a:t>стічними</a:t>
            </a:r>
            <a:r>
              <a:rPr lang="ru-RU" dirty="0"/>
              <a:t> водами;</a:t>
            </a:r>
          </a:p>
          <a:p>
            <a:r>
              <a:rPr lang="ru-RU" dirty="0" err="1"/>
              <a:t>інтенсивному</a:t>
            </a:r>
            <a:r>
              <a:rPr lang="ru-RU" dirty="0"/>
              <a:t> </a:t>
            </a:r>
            <a:r>
              <a:rPr lang="ru-RU" dirty="0" err="1"/>
              <a:t>старінні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 </a:t>
            </a:r>
            <a:r>
              <a:rPr lang="ru-RU" dirty="0" err="1"/>
              <a:t>водозабезпечуючого</a:t>
            </a:r>
            <a:r>
              <a:rPr lang="ru-RU" dirty="0"/>
              <a:t> і </a:t>
            </a:r>
            <a:r>
              <a:rPr lang="ru-RU" dirty="0" err="1"/>
              <a:t>водоохоронного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, </a:t>
            </a:r>
            <a:r>
              <a:rPr lang="ru-RU" dirty="0" err="1"/>
              <a:t>низькій</a:t>
            </a:r>
            <a:r>
              <a:rPr lang="ru-RU" dirty="0"/>
              <a:t> </a:t>
            </a:r>
            <a:r>
              <a:rPr lang="ru-RU" dirty="0" err="1"/>
              <a:t>продуктивності</a:t>
            </a:r>
            <a:r>
              <a:rPr lang="ru-RU" dirty="0"/>
              <a:t> </a:t>
            </a:r>
            <a:r>
              <a:rPr lang="ru-RU" dirty="0" err="1"/>
              <a:t>очисних</a:t>
            </a:r>
            <a:r>
              <a:rPr lang="ru-RU" dirty="0"/>
              <a:t> </a:t>
            </a:r>
            <a:r>
              <a:rPr lang="ru-RU" dirty="0" err="1"/>
              <a:t>споруд</a:t>
            </a:r>
            <a:r>
              <a:rPr lang="ru-RU" dirty="0"/>
              <a:t>;</a:t>
            </a:r>
          </a:p>
          <a:p>
            <a:r>
              <a:rPr lang="ru-RU" dirty="0" err="1"/>
              <a:t>недостатній</a:t>
            </a:r>
            <a:r>
              <a:rPr lang="ru-RU" dirty="0"/>
              <a:t> </a:t>
            </a:r>
            <a:r>
              <a:rPr lang="ru-RU" dirty="0" err="1"/>
              <a:t>самовідновлюваній</a:t>
            </a:r>
            <a:r>
              <a:rPr lang="ru-RU" dirty="0"/>
              <a:t> та </a:t>
            </a:r>
            <a:r>
              <a:rPr lang="ru-RU" dirty="0" err="1"/>
              <a:t>самоочисній</a:t>
            </a:r>
            <a:r>
              <a:rPr lang="ru-RU" dirty="0"/>
              <a:t>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систем;</a:t>
            </a:r>
          </a:p>
          <a:p>
            <a:r>
              <a:rPr lang="ru-RU" dirty="0" err="1"/>
              <a:t>незбалансованій</a:t>
            </a:r>
            <a:r>
              <a:rPr lang="ru-RU" dirty="0"/>
              <a:t> за </a:t>
            </a:r>
            <a:r>
              <a:rPr lang="ru-RU" dirty="0" err="1"/>
              <a:t>водним</a:t>
            </a:r>
            <a:r>
              <a:rPr lang="ru-RU" dirty="0"/>
              <a:t> фактором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високими</a:t>
            </a:r>
            <a:r>
              <a:rPr lang="ru-RU" dirty="0"/>
              <a:t> </a:t>
            </a:r>
            <a:r>
              <a:rPr lang="ru-RU" dirty="0" err="1"/>
              <a:t>обсягами</a:t>
            </a:r>
            <a:r>
              <a:rPr lang="ru-RU" dirty="0"/>
              <a:t>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водних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у </a:t>
            </a:r>
            <a:r>
              <a:rPr lang="ru-RU" dirty="0" err="1"/>
              <a:t>виробничу</a:t>
            </a:r>
            <a:r>
              <a:rPr lang="ru-RU" dirty="0"/>
              <a:t> сферу та </a:t>
            </a:r>
            <a:r>
              <a:rPr lang="ru-RU" dirty="0" err="1"/>
              <a:t>високою</a:t>
            </a:r>
            <a:r>
              <a:rPr lang="ru-RU" dirty="0"/>
              <a:t> </a:t>
            </a:r>
            <a:r>
              <a:rPr lang="ru-RU" dirty="0" err="1"/>
              <a:t>водомісткістю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230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Лісові ресурси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Вони </a:t>
            </a:r>
            <a:r>
              <a:rPr lang="ru-RU" dirty="0" err="1"/>
              <a:t>відіграють</a:t>
            </a:r>
            <a:r>
              <a:rPr lang="ru-RU" dirty="0"/>
              <a:t> </a:t>
            </a:r>
            <a:r>
              <a:rPr lang="ru-RU" dirty="0" err="1"/>
              <a:t>важливу</a:t>
            </a:r>
            <a:r>
              <a:rPr lang="ru-RU" dirty="0"/>
              <a:t> роль у </a:t>
            </a:r>
            <a:r>
              <a:rPr lang="ru-RU" dirty="0" err="1"/>
              <a:t>збереженні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та </a:t>
            </a:r>
            <a:r>
              <a:rPr lang="ru-RU" dirty="0" err="1"/>
              <a:t>господарській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людей, </a:t>
            </a:r>
            <a:r>
              <a:rPr lang="ru-RU" dirty="0" err="1"/>
              <a:t>слугують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сировинним</a:t>
            </a:r>
            <a:r>
              <a:rPr lang="ru-RU" dirty="0"/>
              <a:t> фактором для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галузей</a:t>
            </a:r>
            <a:r>
              <a:rPr lang="ru-RU" dirty="0"/>
              <a:t> народного </a:t>
            </a:r>
            <a:r>
              <a:rPr lang="ru-RU" dirty="0" err="1"/>
              <a:t>господарства</a:t>
            </a:r>
            <a:r>
              <a:rPr lang="ru-RU" dirty="0"/>
              <a:t>.</a:t>
            </a:r>
          </a:p>
          <a:p>
            <a:r>
              <a:rPr lang="ru-RU" b="1" dirty="0" err="1"/>
              <a:t>Україна</a:t>
            </a:r>
            <a:r>
              <a:rPr lang="ru-RU" b="1" dirty="0"/>
              <a:t> </a:t>
            </a:r>
            <a:r>
              <a:rPr lang="ru-RU" b="1" dirty="0" err="1"/>
              <a:t>належить</a:t>
            </a:r>
            <a:r>
              <a:rPr lang="ru-RU" b="1" dirty="0"/>
              <a:t> до </a:t>
            </a:r>
            <a:r>
              <a:rPr lang="ru-RU" b="1" dirty="0" err="1"/>
              <a:t>країн</a:t>
            </a:r>
            <a:r>
              <a:rPr lang="ru-RU" b="1" dirty="0"/>
              <a:t> з </a:t>
            </a:r>
            <a:r>
              <a:rPr lang="ru-RU" b="1" dirty="0" err="1"/>
              <a:t>невисокою</a:t>
            </a:r>
            <a:r>
              <a:rPr lang="ru-RU" b="1" dirty="0"/>
              <a:t> </a:t>
            </a:r>
            <a:r>
              <a:rPr lang="ru-RU" b="1" dirty="0" err="1"/>
              <a:t>забезпеченістю</a:t>
            </a:r>
            <a:r>
              <a:rPr lang="ru-RU" b="1" dirty="0"/>
              <a:t> </a:t>
            </a:r>
            <a:r>
              <a:rPr lang="ru-RU" b="1" dirty="0" err="1"/>
              <a:t>лісом</a:t>
            </a:r>
            <a:r>
              <a:rPr lang="ru-RU" b="1" dirty="0"/>
              <a:t>.</a:t>
            </a:r>
            <a:r>
              <a:rPr lang="ru-RU" dirty="0"/>
              <a:t> 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лісового</a:t>
            </a:r>
            <a:r>
              <a:rPr lang="ru-RU" dirty="0"/>
              <a:t> фонду становить 10, 8 млн. га, в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вкрита</a:t>
            </a:r>
            <a:r>
              <a:rPr lang="ru-RU" dirty="0"/>
              <a:t> </a:t>
            </a:r>
            <a:r>
              <a:rPr lang="ru-RU" dirty="0" err="1"/>
              <a:t>лісом</a:t>
            </a:r>
            <a:r>
              <a:rPr lang="ru-RU" dirty="0"/>
              <a:t> - 9,4 млн. га. </a:t>
            </a:r>
            <a:r>
              <a:rPr lang="ru-RU" dirty="0" err="1"/>
              <a:t>Лісистість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становить </a:t>
            </a:r>
            <a:r>
              <a:rPr lang="ru-RU" dirty="0" err="1"/>
              <a:t>всього</a:t>
            </a:r>
            <a:r>
              <a:rPr lang="ru-RU" dirty="0"/>
              <a:t> 15,6%,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територіальне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диференційований</a:t>
            </a:r>
            <a:r>
              <a:rPr lang="ru-RU" dirty="0"/>
              <a:t>: </a:t>
            </a:r>
            <a:r>
              <a:rPr lang="ru-RU" dirty="0" err="1"/>
              <a:t>від</a:t>
            </a:r>
            <a:r>
              <a:rPr lang="ru-RU" dirty="0"/>
              <a:t> 43,2% в </a:t>
            </a:r>
            <a:r>
              <a:rPr lang="ru-RU" dirty="0" err="1"/>
              <a:t>Івано-Франківській</a:t>
            </a:r>
            <a:r>
              <a:rPr lang="ru-RU" dirty="0"/>
              <a:t> до 1,8% в </a:t>
            </a:r>
            <a:r>
              <a:rPr lang="ru-RU" dirty="0" err="1"/>
              <a:t>Запорізькій</a:t>
            </a:r>
            <a:r>
              <a:rPr lang="ru-RU" dirty="0"/>
              <a:t>. </a:t>
            </a:r>
            <a:r>
              <a:rPr lang="ru-RU" dirty="0" err="1"/>
              <a:t>Наближеним</a:t>
            </a:r>
            <a:r>
              <a:rPr lang="ru-RU" dirty="0"/>
              <a:t> до оптимального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21-22%,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збалансованості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лісосировинними</a:t>
            </a:r>
            <a:r>
              <a:rPr lang="ru-RU" dirty="0"/>
              <a:t> запасами, </a:t>
            </a:r>
            <a:r>
              <a:rPr lang="ru-RU" dirty="0" err="1"/>
              <a:t>обсягами</a:t>
            </a:r>
            <a:r>
              <a:rPr lang="ru-RU" dirty="0"/>
              <a:t> </a:t>
            </a:r>
            <a:r>
              <a:rPr lang="ru-RU" dirty="0" err="1"/>
              <a:t>лісоспоживання</a:t>
            </a:r>
            <a:r>
              <a:rPr lang="ru-RU" dirty="0"/>
              <a:t> і </a:t>
            </a:r>
            <a:r>
              <a:rPr lang="ru-RU" dirty="0" err="1"/>
              <a:t>екологічними</a:t>
            </a:r>
            <a:r>
              <a:rPr lang="ru-RU" dirty="0"/>
              <a:t> </a:t>
            </a:r>
            <a:r>
              <a:rPr lang="ru-RU" dirty="0" err="1"/>
              <a:t>вимогами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518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Загальні</a:t>
            </a:r>
            <a:r>
              <a:rPr lang="ru-RU" dirty="0"/>
              <a:t> запаси </a:t>
            </a:r>
            <a:r>
              <a:rPr lang="ru-RU" dirty="0" err="1"/>
              <a:t>деревини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1,74 млрд. куб. м. </a:t>
            </a:r>
            <a:r>
              <a:rPr lang="ru-RU" dirty="0" err="1"/>
              <a:t>Близько</a:t>
            </a:r>
            <a:r>
              <a:rPr lang="ru-RU" dirty="0"/>
              <a:t> 51% </a:t>
            </a:r>
            <a:r>
              <a:rPr lang="ru-RU" dirty="0" err="1"/>
              <a:t>лісів</a:t>
            </a:r>
            <a:r>
              <a:rPr lang="ru-RU" dirty="0"/>
              <a:t> </a:t>
            </a:r>
            <a:r>
              <a:rPr lang="ru-RU" dirty="0" err="1"/>
              <a:t>віднесено</a:t>
            </a:r>
            <a:r>
              <a:rPr lang="ru-RU" dirty="0"/>
              <a:t> до </a:t>
            </a:r>
            <a:r>
              <a:rPr lang="ru-RU" dirty="0" err="1"/>
              <a:t>захисних</a:t>
            </a:r>
            <a:r>
              <a:rPr lang="ru-RU" dirty="0"/>
              <a:t>, </a:t>
            </a:r>
            <a:r>
              <a:rPr lang="ru-RU" dirty="0" err="1"/>
              <a:t>водоохоронних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в </a:t>
            </a:r>
            <a:r>
              <a:rPr lang="ru-RU" dirty="0" err="1"/>
              <a:t>екологічному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 </a:t>
            </a:r>
            <a:r>
              <a:rPr lang="ru-RU" dirty="0" err="1"/>
              <a:t>лісів</a:t>
            </a:r>
            <a:r>
              <a:rPr lang="ru-RU" dirty="0"/>
              <a:t>, </a:t>
            </a:r>
            <a:r>
              <a:rPr lang="ru-RU" dirty="0" err="1"/>
              <a:t>решту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експлуатаційні</a:t>
            </a:r>
            <a:r>
              <a:rPr lang="ru-RU" dirty="0"/>
              <a:t>. За </a:t>
            </a:r>
            <a:r>
              <a:rPr lang="ru-RU" dirty="0" err="1"/>
              <a:t>останні</a:t>
            </a:r>
            <a:r>
              <a:rPr lang="ru-RU" dirty="0"/>
              <a:t> роки </a:t>
            </a:r>
            <a:r>
              <a:rPr lang="ru-RU" dirty="0" err="1"/>
              <a:t>намітилася</a:t>
            </a:r>
            <a:r>
              <a:rPr lang="ru-RU" dirty="0"/>
              <a:t> </a:t>
            </a:r>
            <a:r>
              <a:rPr lang="ru-RU" dirty="0" err="1"/>
              <a:t>тенденція</a:t>
            </a:r>
            <a:r>
              <a:rPr lang="ru-RU" dirty="0"/>
              <a:t> до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 </a:t>
            </a:r>
            <a:r>
              <a:rPr lang="ru-RU" dirty="0" err="1"/>
              <a:t>лісокористування</a:t>
            </a:r>
            <a:r>
              <a:rPr lang="ru-RU" dirty="0"/>
              <a:t>.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обсяги</a:t>
            </a:r>
            <a:r>
              <a:rPr lang="ru-RU" dirty="0"/>
              <a:t> </a:t>
            </a:r>
            <a:r>
              <a:rPr lang="ru-RU" dirty="0" err="1"/>
              <a:t>заготівлі</a:t>
            </a:r>
            <a:r>
              <a:rPr lang="ru-RU" dirty="0"/>
              <a:t> </a:t>
            </a:r>
            <a:r>
              <a:rPr lang="ru-RU" dirty="0" err="1"/>
              <a:t>деревини</a:t>
            </a:r>
            <a:r>
              <a:rPr lang="ru-RU" dirty="0"/>
              <a:t> </a:t>
            </a:r>
            <a:r>
              <a:rPr lang="ru-RU" dirty="0" err="1"/>
              <a:t>зменшилися</a:t>
            </a:r>
            <a:r>
              <a:rPr lang="ru-RU" dirty="0"/>
              <a:t> з 14,4 млн. куб. м у 1990 р. до 10,5 млн. куб. м у 1997 </a:t>
            </a:r>
            <a:r>
              <a:rPr lang="en-US" dirty="0"/>
              <a:t>p.,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на 30%.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509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За </a:t>
            </a:r>
            <a:r>
              <a:rPr lang="ru-RU" dirty="0" err="1"/>
              <a:t>останнє</a:t>
            </a:r>
            <a:r>
              <a:rPr lang="ru-RU" dirty="0"/>
              <a:t> </a:t>
            </a:r>
            <a:r>
              <a:rPr lang="ru-RU" dirty="0" err="1"/>
              <a:t>десятиліття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значна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лісових</a:t>
            </a:r>
            <a:r>
              <a:rPr lang="ru-RU" dirty="0"/>
              <a:t> </a:t>
            </a:r>
            <a:r>
              <a:rPr lang="ru-RU" dirty="0" err="1"/>
              <a:t>насаджень</a:t>
            </a:r>
            <a:r>
              <a:rPr lang="ru-RU" dirty="0"/>
              <a:t> </a:t>
            </a:r>
            <a:r>
              <a:rPr lang="ru-RU" dirty="0" err="1"/>
              <a:t>загинула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та </a:t>
            </a:r>
            <a:r>
              <a:rPr lang="ru-RU" dirty="0" err="1"/>
              <a:t>постраждала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аварії</a:t>
            </a:r>
            <a:r>
              <a:rPr lang="ru-RU" dirty="0"/>
              <a:t> на ЧАЕС.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загальний</a:t>
            </a:r>
            <a:r>
              <a:rPr lang="ru-RU" dirty="0"/>
              <a:t> стан </a:t>
            </a:r>
            <a:r>
              <a:rPr lang="ru-RU" dirty="0" err="1"/>
              <a:t>лісів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не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еколого-економічним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, а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лісового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в </a:t>
            </a:r>
            <a:r>
              <a:rPr lang="ru-RU" dirty="0" err="1"/>
              <a:t>складних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.</a:t>
            </a:r>
          </a:p>
          <a:p>
            <a:r>
              <a:rPr lang="ru-RU" dirty="0" err="1"/>
              <a:t>Основними</a:t>
            </a:r>
            <a:r>
              <a:rPr lang="ru-RU" dirty="0"/>
              <a:t>,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актуальними</a:t>
            </a:r>
            <a:r>
              <a:rPr lang="ru-RU" dirty="0"/>
              <a:t> проблемами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і </a:t>
            </a:r>
            <a:r>
              <a:rPr lang="ru-RU" dirty="0" err="1"/>
              <a:t>раціонального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лісових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є: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збалансованості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лісосировинними</a:t>
            </a:r>
            <a:r>
              <a:rPr lang="ru-RU" dirty="0"/>
              <a:t> запасами, </a:t>
            </a:r>
            <a:r>
              <a:rPr lang="ru-RU" dirty="0" err="1"/>
              <a:t>обсягами</a:t>
            </a:r>
            <a:r>
              <a:rPr lang="ru-RU" dirty="0"/>
              <a:t> </a:t>
            </a:r>
            <a:r>
              <a:rPr lang="ru-RU" dirty="0" err="1"/>
              <a:t>лісоспоживання</a:t>
            </a:r>
            <a:r>
              <a:rPr lang="ru-RU" dirty="0"/>
              <a:t> і </a:t>
            </a:r>
            <a:r>
              <a:rPr lang="ru-RU" dirty="0" err="1"/>
              <a:t>екологічними</a:t>
            </a:r>
            <a:r>
              <a:rPr lang="ru-RU" dirty="0"/>
              <a:t> </a:t>
            </a:r>
            <a:r>
              <a:rPr lang="ru-RU" dirty="0" err="1"/>
              <a:t>вимогами</a:t>
            </a:r>
            <a:r>
              <a:rPr lang="ru-RU" dirty="0"/>
              <a:t>;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виснаження</a:t>
            </a:r>
            <a:r>
              <a:rPr lang="ru-RU" dirty="0"/>
              <a:t> </a:t>
            </a:r>
            <a:r>
              <a:rPr lang="ru-RU" dirty="0" err="1"/>
              <a:t>лісосировинної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,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комплексів</a:t>
            </a:r>
            <a:r>
              <a:rPr lang="ru-RU" dirty="0"/>
              <a:t>, </a:t>
            </a:r>
            <a:r>
              <a:rPr lang="ru-RU" dirty="0" err="1"/>
              <a:t>деградація</a:t>
            </a:r>
            <a:r>
              <a:rPr lang="ru-RU" dirty="0"/>
              <a:t> </a:t>
            </a:r>
            <a:r>
              <a:rPr lang="ru-RU" dirty="0" err="1"/>
              <a:t>рослинного</a:t>
            </a:r>
            <a:r>
              <a:rPr lang="ru-RU" dirty="0"/>
              <a:t> </a:t>
            </a:r>
            <a:r>
              <a:rPr lang="ru-RU" dirty="0" err="1"/>
              <a:t>покриву</a:t>
            </a:r>
            <a:r>
              <a:rPr lang="ru-RU" dirty="0"/>
              <a:t>; </a:t>
            </a:r>
            <a:r>
              <a:rPr lang="ru-RU" dirty="0" err="1"/>
              <a:t>обмеженість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 для </a:t>
            </a:r>
            <a:r>
              <a:rPr lang="ru-RU" dirty="0" err="1"/>
              <a:t>лісогосподарського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;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 </a:t>
            </a:r>
            <a:r>
              <a:rPr lang="ru-RU" dirty="0" err="1"/>
              <a:t>лісокористування</a:t>
            </a:r>
            <a:r>
              <a:rPr lang="ru-RU" dirty="0"/>
              <a:t> та </a:t>
            </a:r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 потреб у </a:t>
            </a:r>
            <a:r>
              <a:rPr lang="ru-RU" dirty="0" err="1"/>
              <a:t>деревині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153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Природні</a:t>
            </a:r>
            <a:r>
              <a:rPr lang="ru-RU" b="1" dirty="0"/>
              <a:t> </a:t>
            </a:r>
            <a:r>
              <a:rPr lang="ru-RU" b="1" dirty="0" err="1"/>
              <a:t>умови</a:t>
            </a:r>
            <a:r>
              <a:rPr lang="ru-RU" dirty="0"/>
              <a:t> 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й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, але не </a:t>
            </a:r>
            <a:r>
              <a:rPr lang="ru-RU" dirty="0" err="1"/>
              <a:t>беруть</a:t>
            </a:r>
            <a:r>
              <a:rPr lang="ru-RU" dirty="0"/>
              <a:t> </a:t>
            </a:r>
            <a:r>
              <a:rPr lang="ru-RU" dirty="0" err="1"/>
              <a:t>безпосередньої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 </a:t>
            </a:r>
            <a:r>
              <a:rPr lang="ru-RU" dirty="0" err="1"/>
              <a:t>виробничій</a:t>
            </a:r>
            <a:r>
              <a:rPr lang="ru-RU" dirty="0"/>
              <a:t> і </a:t>
            </a:r>
            <a:r>
              <a:rPr lang="ru-RU" dirty="0" err="1"/>
              <a:t>невиробничій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людей.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поділ</a:t>
            </a:r>
            <a:r>
              <a:rPr lang="ru-RU" dirty="0"/>
              <a:t> є до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міри</a:t>
            </a:r>
            <a:r>
              <a:rPr lang="ru-RU" dirty="0"/>
              <a:t> </a:t>
            </a:r>
            <a:r>
              <a:rPr lang="ru-RU" dirty="0" err="1"/>
              <a:t>умовним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компоненти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виступати</a:t>
            </a:r>
            <a:r>
              <a:rPr lang="ru-RU" dirty="0"/>
              <a:t> і як </a:t>
            </a:r>
            <a:r>
              <a:rPr lang="ru-RU" dirty="0" err="1"/>
              <a:t>ресурси</a:t>
            </a:r>
            <a:r>
              <a:rPr lang="ru-RU" dirty="0"/>
              <a:t>, і як </a:t>
            </a:r>
            <a:r>
              <a:rPr lang="ru-RU" dirty="0" err="1"/>
              <a:t>умови</a:t>
            </a:r>
            <a:r>
              <a:rPr lang="ru-RU" dirty="0"/>
              <a:t>. До </a:t>
            </a:r>
            <a:r>
              <a:rPr lang="ru-RU" dirty="0" err="1"/>
              <a:t>основних</a:t>
            </a:r>
            <a:r>
              <a:rPr lang="ru-RU" dirty="0"/>
              <a:t> характеристик природно-ресурсного </a:t>
            </a:r>
            <a:r>
              <a:rPr lang="ru-RU" dirty="0" err="1"/>
              <a:t>потенціалу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: </a:t>
            </a:r>
            <a:r>
              <a:rPr lang="ru-RU" dirty="0" err="1"/>
              <a:t>географічне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, </a:t>
            </a:r>
            <a:r>
              <a:rPr lang="ru-RU" dirty="0" err="1"/>
              <a:t>кліматичні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рельєфу</a:t>
            </a:r>
            <a:r>
              <a:rPr lang="ru-RU" dirty="0"/>
              <a:t> та </a:t>
            </a:r>
            <a:r>
              <a:rPr lang="ru-RU" dirty="0" err="1"/>
              <a:t>розміщення</a:t>
            </a:r>
            <a:r>
              <a:rPr lang="ru-RU" dirty="0"/>
              <a:t> ресурсного </a:t>
            </a:r>
            <a:r>
              <a:rPr lang="ru-RU" dirty="0" err="1"/>
              <a:t>потенціалу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966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названих</a:t>
            </a:r>
            <a:r>
              <a:rPr lang="ru-RU" dirty="0"/>
              <a:t> проблем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пов'язано</a:t>
            </a:r>
            <a:r>
              <a:rPr lang="ru-RU" dirty="0"/>
              <a:t> з </a:t>
            </a:r>
            <a:r>
              <a:rPr lang="ru-RU" dirty="0" err="1"/>
              <a:t>розширеним</a:t>
            </a:r>
            <a:r>
              <a:rPr lang="ru-RU" dirty="0"/>
              <a:t> </a:t>
            </a:r>
            <a:r>
              <a:rPr lang="ru-RU" dirty="0" err="1"/>
              <a:t>відтворенням</a:t>
            </a:r>
            <a:r>
              <a:rPr lang="ru-RU" dirty="0"/>
              <a:t> </a:t>
            </a:r>
            <a:r>
              <a:rPr lang="ru-RU" dirty="0" err="1"/>
              <a:t>лісових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підвищенням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і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  <a:p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проводити</a:t>
            </a:r>
            <a:r>
              <a:rPr lang="ru-RU" dirty="0"/>
              <a:t> </a:t>
            </a:r>
            <a:r>
              <a:rPr lang="ru-RU" dirty="0" err="1"/>
              <a:t>активні</a:t>
            </a:r>
            <a:r>
              <a:rPr lang="ru-RU" dirty="0"/>
              <a:t> заходи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і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лісових</a:t>
            </a:r>
            <a:r>
              <a:rPr lang="ru-RU" dirty="0"/>
              <a:t> </a:t>
            </a:r>
            <a:r>
              <a:rPr lang="ru-RU" dirty="0" err="1"/>
              <a:t>насаджень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 </a:t>
            </a:r>
            <a:r>
              <a:rPr lang="ru-RU" dirty="0" err="1"/>
              <a:t>переходити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потреб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збереженням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і </a:t>
            </a:r>
            <a:r>
              <a:rPr lang="ru-RU" dirty="0" err="1"/>
              <a:t>лісу</a:t>
            </a:r>
            <a:r>
              <a:rPr lang="ru-RU" dirty="0"/>
              <a:t>. </a:t>
            </a:r>
            <a:r>
              <a:rPr lang="ru-RU" dirty="0" err="1"/>
              <a:t>Поряд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принципово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експортні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лісового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595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Рекреаційні ресурси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До </a:t>
            </a:r>
            <a:r>
              <a:rPr lang="ru-RU" dirty="0" err="1"/>
              <a:t>їх</a:t>
            </a:r>
            <a:r>
              <a:rPr lang="ru-RU" dirty="0"/>
              <a:t> складу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бальнеологічні</a:t>
            </a:r>
            <a:r>
              <a:rPr lang="ru-RU" dirty="0"/>
              <a:t> (</a:t>
            </a:r>
            <a:r>
              <a:rPr lang="ru-RU" dirty="0" err="1"/>
              <a:t>мінеральні</a:t>
            </a:r>
            <a:r>
              <a:rPr lang="ru-RU" dirty="0"/>
              <a:t> води, </a:t>
            </a:r>
            <a:r>
              <a:rPr lang="ru-RU" dirty="0" err="1"/>
              <a:t>грязі</a:t>
            </a:r>
            <a:r>
              <a:rPr lang="ru-RU" dirty="0"/>
              <a:t>), </a:t>
            </a:r>
            <a:r>
              <a:rPr lang="ru-RU" dirty="0" err="1"/>
              <a:t>кліматичні</a:t>
            </a:r>
            <a:r>
              <a:rPr lang="ru-RU" dirty="0"/>
              <a:t>, </a:t>
            </a:r>
            <a:r>
              <a:rPr lang="ru-RU" dirty="0" err="1"/>
              <a:t>ландшафтні</a:t>
            </a:r>
            <a:r>
              <a:rPr lang="ru-RU" dirty="0"/>
              <a:t>, </a:t>
            </a:r>
            <a:r>
              <a:rPr lang="ru-RU" dirty="0" err="1"/>
              <a:t>пляжні</a:t>
            </a:r>
            <a:r>
              <a:rPr lang="ru-RU" dirty="0"/>
              <a:t> та </a:t>
            </a:r>
            <a:r>
              <a:rPr lang="ru-RU" dirty="0" err="1"/>
              <a:t>пізнавальні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. Вони </a:t>
            </a:r>
            <a:r>
              <a:rPr lang="ru-RU" dirty="0" err="1"/>
              <a:t>розміщені</a:t>
            </a:r>
            <a:r>
              <a:rPr lang="ru-RU" dirty="0"/>
              <a:t> практично на </a:t>
            </a:r>
            <a:r>
              <a:rPr lang="ru-RU" dirty="0" err="1"/>
              <a:t>всій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 smtClean="0"/>
              <a:t>територіальне</a:t>
            </a:r>
            <a:r>
              <a:rPr lang="ru-RU" dirty="0" smtClean="0"/>
              <a:t> </a:t>
            </a:r>
            <a:r>
              <a:rPr lang="ru-RU" dirty="0" err="1"/>
              <a:t>розміщення</a:t>
            </a:r>
            <a:r>
              <a:rPr lang="ru-RU" dirty="0"/>
              <a:t> є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нерівномірним</a:t>
            </a:r>
            <a:r>
              <a:rPr lang="ru-RU" dirty="0" smtClean="0"/>
              <a:t>.</a:t>
            </a:r>
          </a:p>
          <a:p>
            <a:r>
              <a:rPr lang="ru-RU" dirty="0" err="1"/>
              <a:t>Найвища</a:t>
            </a:r>
            <a:r>
              <a:rPr lang="ru-RU" dirty="0"/>
              <a:t> </a:t>
            </a:r>
            <a:r>
              <a:rPr lang="ru-RU" dirty="0" err="1"/>
              <a:t>концентрація</a:t>
            </a:r>
            <a:r>
              <a:rPr lang="ru-RU" dirty="0"/>
              <a:t> </a:t>
            </a:r>
            <a:r>
              <a:rPr lang="ru-RU" dirty="0" err="1"/>
              <a:t>рекреаційних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склалася</a:t>
            </a:r>
            <a:r>
              <a:rPr lang="ru-RU" dirty="0"/>
              <a:t> в </a:t>
            </a:r>
            <a:r>
              <a:rPr lang="ru-RU" dirty="0" err="1"/>
              <a:t>південних</a:t>
            </a:r>
            <a:r>
              <a:rPr lang="ru-RU" dirty="0"/>
              <a:t> областях </a:t>
            </a:r>
            <a:r>
              <a:rPr lang="ru-RU" dirty="0" err="1"/>
              <a:t>України</a:t>
            </a:r>
            <a:r>
              <a:rPr lang="ru-RU" dirty="0"/>
              <a:t> -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Одеської</a:t>
            </a:r>
            <a:r>
              <a:rPr lang="ru-RU" dirty="0"/>
              <a:t>, </a:t>
            </a:r>
            <a:r>
              <a:rPr lang="ru-RU" dirty="0" err="1"/>
              <a:t>Миколаївської</a:t>
            </a:r>
            <a:r>
              <a:rPr lang="ru-RU" dirty="0"/>
              <a:t>, </a:t>
            </a:r>
            <a:r>
              <a:rPr lang="ru-RU" dirty="0" err="1"/>
              <a:t>Херсонської</a:t>
            </a:r>
            <a:r>
              <a:rPr lang="ru-RU" dirty="0"/>
              <a:t>, </a:t>
            </a:r>
            <a:r>
              <a:rPr lang="ru-RU" dirty="0" err="1"/>
              <a:t>Запорізької</a:t>
            </a:r>
            <a:r>
              <a:rPr lang="ru-RU" dirty="0"/>
              <a:t> </a:t>
            </a:r>
            <a:r>
              <a:rPr lang="ru-RU" dirty="0" smtClean="0"/>
              <a:t>областей. </a:t>
            </a:r>
            <a:r>
              <a:rPr lang="ru-RU" dirty="0" err="1" smtClean="0"/>
              <a:t>Унікальні</a:t>
            </a:r>
            <a:r>
              <a:rPr lang="ru-RU" dirty="0" smtClean="0"/>
              <a:t> </a:t>
            </a:r>
            <a:r>
              <a:rPr lang="ru-RU" dirty="0" err="1"/>
              <a:t>рекреаційні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зосереджені</a:t>
            </a:r>
            <a:r>
              <a:rPr lang="ru-RU" dirty="0"/>
              <a:t> в Карпатах. </a:t>
            </a:r>
            <a:r>
              <a:rPr lang="ru-RU" dirty="0" err="1"/>
              <a:t>Значні</a:t>
            </a:r>
            <a:r>
              <a:rPr lang="ru-RU" dirty="0"/>
              <a:t> запаси </a:t>
            </a:r>
            <a:r>
              <a:rPr lang="ru-RU" dirty="0" err="1"/>
              <a:t>мінеральних</a:t>
            </a:r>
            <a:r>
              <a:rPr lang="ru-RU" dirty="0"/>
              <a:t> вод </a:t>
            </a:r>
            <a:r>
              <a:rPr lang="ru-RU" dirty="0" err="1"/>
              <a:t>розміщені</a:t>
            </a:r>
            <a:r>
              <a:rPr lang="ru-RU" dirty="0"/>
              <a:t> у </a:t>
            </a:r>
            <a:r>
              <a:rPr lang="ru-RU" dirty="0" err="1"/>
              <a:t>Львівській</a:t>
            </a:r>
            <a:r>
              <a:rPr lang="ru-RU" dirty="0"/>
              <a:t> (</a:t>
            </a:r>
            <a:r>
              <a:rPr lang="ru-RU" dirty="0" err="1"/>
              <a:t>Трускавець</a:t>
            </a:r>
            <a:r>
              <a:rPr lang="ru-RU" dirty="0"/>
              <a:t>, </a:t>
            </a:r>
            <a:r>
              <a:rPr lang="ru-RU" dirty="0" err="1"/>
              <a:t>Моршин</a:t>
            </a:r>
            <a:r>
              <a:rPr lang="ru-RU" dirty="0"/>
              <a:t>, </a:t>
            </a:r>
            <a:r>
              <a:rPr lang="ru-RU" dirty="0" err="1"/>
              <a:t>Східниця</a:t>
            </a:r>
            <a:r>
              <a:rPr lang="ru-RU" dirty="0"/>
              <a:t>, Великий </a:t>
            </a:r>
            <a:r>
              <a:rPr lang="ru-RU" dirty="0" err="1"/>
              <a:t>Любень</a:t>
            </a:r>
            <a:r>
              <a:rPr lang="ru-RU" dirty="0"/>
              <a:t>, </a:t>
            </a:r>
            <a:r>
              <a:rPr lang="ru-RU" dirty="0" err="1"/>
              <a:t>Немирів</a:t>
            </a:r>
            <a:r>
              <a:rPr lang="ru-RU" dirty="0"/>
              <a:t>), </a:t>
            </a:r>
            <a:r>
              <a:rPr lang="ru-RU" dirty="0" err="1"/>
              <a:t>Полтавській</a:t>
            </a:r>
            <a:r>
              <a:rPr lang="ru-RU" dirty="0"/>
              <a:t> (Миргород), </a:t>
            </a:r>
            <a:r>
              <a:rPr lang="ru-RU" dirty="0" err="1"/>
              <a:t>Вінницькій</a:t>
            </a:r>
            <a:r>
              <a:rPr lang="ru-RU" dirty="0"/>
              <a:t> (Хмельник) областях. В </a:t>
            </a:r>
            <a:r>
              <a:rPr lang="ru-RU" dirty="0" err="1"/>
              <a:t>Україні</a:t>
            </a:r>
            <a:r>
              <a:rPr lang="ru-RU" dirty="0"/>
              <a:t> є </a:t>
            </a:r>
            <a:r>
              <a:rPr lang="ru-RU" dirty="0" err="1"/>
              <a:t>великі</a:t>
            </a:r>
            <a:r>
              <a:rPr lang="ru-RU" dirty="0"/>
              <a:t> запаси </a:t>
            </a:r>
            <a:r>
              <a:rPr lang="ru-RU" dirty="0" err="1"/>
              <a:t>лікувальних</a:t>
            </a:r>
            <a:r>
              <a:rPr lang="ru-RU" dirty="0"/>
              <a:t> грязей в </a:t>
            </a:r>
            <a:r>
              <a:rPr lang="ru-RU" dirty="0" err="1"/>
              <a:t>Івано-Франківській</a:t>
            </a:r>
            <a:r>
              <a:rPr lang="ru-RU" dirty="0"/>
              <a:t>, </a:t>
            </a:r>
            <a:r>
              <a:rPr lang="ru-RU" dirty="0" err="1"/>
              <a:t>Одеській</a:t>
            </a:r>
            <a:r>
              <a:rPr lang="ru-RU" dirty="0"/>
              <a:t> </a:t>
            </a:r>
            <a:r>
              <a:rPr lang="ru-RU" dirty="0" smtClean="0"/>
              <a:t>областях.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98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Перспективи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рекреаційного</a:t>
            </a:r>
            <a:r>
              <a:rPr lang="ru-RU" dirty="0"/>
              <a:t> комплексу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полягають</a:t>
            </a:r>
            <a:r>
              <a:rPr lang="ru-RU" dirty="0"/>
              <a:t> у </a:t>
            </a:r>
            <a:r>
              <a:rPr lang="ru-RU" dirty="0" err="1"/>
              <a:t>залученні</a:t>
            </a:r>
            <a:r>
              <a:rPr lang="ru-RU" dirty="0"/>
              <a:t> </a:t>
            </a:r>
            <a:r>
              <a:rPr lang="ru-RU" dirty="0" err="1"/>
              <a:t>додаткових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 в </a:t>
            </a:r>
            <a:r>
              <a:rPr lang="ru-RU" dirty="0" err="1"/>
              <a:t>оновлення</a:t>
            </a:r>
            <a:r>
              <a:rPr lang="ru-RU" dirty="0"/>
              <a:t> </a:t>
            </a:r>
            <a:r>
              <a:rPr lang="ru-RU" dirty="0" err="1"/>
              <a:t>інфраструктури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 на потреби </a:t>
            </a:r>
            <a:r>
              <a:rPr lang="ru-RU" dirty="0" err="1"/>
              <a:t>рекреаційного</a:t>
            </a:r>
            <a:r>
              <a:rPr lang="ru-RU" dirty="0"/>
              <a:t> комплексу; </a:t>
            </a:r>
            <a:r>
              <a:rPr lang="ru-RU" dirty="0" err="1"/>
              <a:t>інтенсивному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туризму та </a:t>
            </a:r>
            <a:r>
              <a:rPr lang="ru-RU" dirty="0" err="1"/>
              <a:t>індустрії</a:t>
            </a:r>
            <a:r>
              <a:rPr lang="ru-RU" dirty="0"/>
              <a:t> </a:t>
            </a:r>
            <a:r>
              <a:rPr lang="ru-RU" dirty="0" err="1"/>
              <a:t>відпочинку</a:t>
            </a:r>
            <a:r>
              <a:rPr lang="ru-RU" dirty="0"/>
              <a:t> і </a:t>
            </a:r>
            <a:r>
              <a:rPr lang="ru-RU" dirty="0" err="1"/>
              <a:t>оздоровлення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; </a:t>
            </a:r>
            <a:r>
              <a:rPr lang="ru-RU" dirty="0" err="1"/>
              <a:t>збільшенні</a:t>
            </a:r>
            <a:r>
              <a:rPr lang="ru-RU" dirty="0"/>
              <a:t> </a:t>
            </a:r>
            <a:r>
              <a:rPr lang="ru-RU" dirty="0" err="1"/>
              <a:t>питомої</a:t>
            </a:r>
            <a:r>
              <a:rPr lang="ru-RU" dirty="0"/>
              <a:t> ваги </a:t>
            </a:r>
            <a:r>
              <a:rPr lang="ru-RU" dirty="0" err="1"/>
              <a:t>рекреаційної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у </a:t>
            </a:r>
            <a:r>
              <a:rPr lang="ru-RU" dirty="0" err="1"/>
              <a:t>зростанні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доходу </a:t>
            </a:r>
            <a:r>
              <a:rPr lang="ru-RU" dirty="0" err="1"/>
              <a:t>країни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417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Висновки</a:t>
            </a:r>
            <a:r>
              <a:rPr lang="ru-RU" b="1" dirty="0"/>
              <a:t>. </a:t>
            </a:r>
            <a:r>
              <a:rPr lang="ru-RU" dirty="0"/>
              <a:t>З </a:t>
            </a:r>
            <a:r>
              <a:rPr lang="ru-RU" dirty="0" err="1"/>
              <a:t>вищенаведеного</a:t>
            </a:r>
            <a:r>
              <a:rPr lang="ru-RU" dirty="0"/>
              <a:t> видно,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багата</a:t>
            </a:r>
            <a:r>
              <a:rPr lang="ru-RU" dirty="0"/>
              <a:t> на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: </a:t>
            </a:r>
            <a:r>
              <a:rPr lang="ru-RU" dirty="0" err="1"/>
              <a:t>зокрема</a:t>
            </a:r>
            <a:r>
              <a:rPr lang="ru-RU" dirty="0"/>
              <a:t> на </a:t>
            </a:r>
            <a:r>
              <a:rPr lang="ru-RU" dirty="0" err="1"/>
              <a:t>земельні</a:t>
            </a:r>
            <a:r>
              <a:rPr lang="ru-RU" dirty="0"/>
              <a:t> та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мінеральних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 Разом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відчувається</a:t>
            </a:r>
            <a:r>
              <a:rPr lang="ru-RU" dirty="0"/>
              <a:t> </a:t>
            </a:r>
            <a:r>
              <a:rPr lang="ru-RU" dirty="0" err="1"/>
              <a:t>гостра</a:t>
            </a:r>
            <a:r>
              <a:rPr lang="ru-RU" dirty="0"/>
              <a:t> </a:t>
            </a:r>
            <a:r>
              <a:rPr lang="ru-RU" dirty="0" err="1"/>
              <a:t>нестача</a:t>
            </a:r>
            <a:r>
              <a:rPr lang="ru-RU" dirty="0"/>
              <a:t> </a:t>
            </a:r>
            <a:r>
              <a:rPr lang="ru-RU" dirty="0" err="1"/>
              <a:t>паливних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лісових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.</a:t>
            </a:r>
          </a:p>
          <a:p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питанням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ресурсозберігаючий</a:t>
            </a:r>
            <a:r>
              <a:rPr lang="ru-RU" dirty="0"/>
              <a:t> момент.</a:t>
            </a:r>
          </a:p>
          <a:p>
            <a:r>
              <a:rPr lang="ru-RU" dirty="0"/>
              <a:t>Одним з </a:t>
            </a:r>
            <a:r>
              <a:rPr lang="ru-RU" dirty="0" err="1"/>
              <a:t>вагомих</a:t>
            </a:r>
            <a:r>
              <a:rPr lang="ru-RU" dirty="0"/>
              <a:t> </a:t>
            </a:r>
            <a:r>
              <a:rPr lang="ru-RU" dirty="0" err="1"/>
              <a:t>компонентів</a:t>
            </a:r>
            <a:r>
              <a:rPr lang="ru-RU" dirty="0"/>
              <a:t> </a:t>
            </a:r>
            <a:r>
              <a:rPr lang="ru-RU" dirty="0" err="1"/>
              <a:t>ресурсозбереження</a:t>
            </a:r>
            <a:r>
              <a:rPr lang="ru-RU" dirty="0"/>
              <a:t> є </a:t>
            </a:r>
            <a:r>
              <a:rPr lang="ru-RU" dirty="0" err="1"/>
              <a:t>вторинний</a:t>
            </a:r>
            <a:r>
              <a:rPr lang="ru-RU" dirty="0"/>
              <a:t> </a:t>
            </a:r>
            <a:r>
              <a:rPr lang="ru-RU" dirty="0" err="1"/>
              <a:t>ресурсний</a:t>
            </a:r>
            <a:r>
              <a:rPr lang="ru-RU" dirty="0"/>
              <a:t> </a:t>
            </a:r>
            <a:r>
              <a:rPr lang="ru-RU" dirty="0" err="1"/>
              <a:t>потенціал</a:t>
            </a:r>
            <a:r>
              <a:rPr lang="ru-RU" dirty="0"/>
              <a:t>. </a:t>
            </a:r>
            <a:r>
              <a:rPr lang="ru-RU" dirty="0" err="1"/>
              <a:t>Навіть</a:t>
            </a:r>
            <a:r>
              <a:rPr lang="ru-RU" dirty="0"/>
              <a:t> за </a:t>
            </a:r>
            <a:r>
              <a:rPr lang="ru-RU" dirty="0" err="1"/>
              <a:t>кризових</a:t>
            </a:r>
            <a:r>
              <a:rPr lang="ru-RU" dirty="0"/>
              <a:t> умов </a:t>
            </a:r>
            <a:r>
              <a:rPr lang="ru-RU" dirty="0" err="1"/>
              <a:t>господарювання</a:t>
            </a:r>
            <a:r>
              <a:rPr lang="ru-RU" dirty="0"/>
              <a:t> </a:t>
            </a:r>
            <a:r>
              <a:rPr lang="ru-RU" dirty="0" err="1"/>
              <a:t>щорічно</a:t>
            </a:r>
            <a:r>
              <a:rPr lang="ru-RU" dirty="0"/>
              <a:t> </a:t>
            </a:r>
            <a:r>
              <a:rPr lang="ru-RU" dirty="0" err="1"/>
              <a:t>утворюється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600-700 млн. т </a:t>
            </a:r>
            <a:r>
              <a:rPr lang="ru-RU" dirty="0" err="1"/>
              <a:t>відходів</a:t>
            </a:r>
            <a:r>
              <a:rPr lang="ru-RU" dirty="0"/>
              <a:t> з номенклатурою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50 </a:t>
            </a:r>
            <a:r>
              <a:rPr lang="ru-RU" dirty="0" err="1"/>
              <a:t>найменувань</a:t>
            </a:r>
            <a:r>
              <a:rPr lang="ru-RU" dirty="0"/>
              <a:t>, в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переважає</a:t>
            </a:r>
            <a:r>
              <a:rPr lang="ru-RU" dirty="0"/>
              <a:t> </a:t>
            </a:r>
            <a:r>
              <a:rPr lang="ru-RU" dirty="0" err="1"/>
              <a:t>видобувна</a:t>
            </a:r>
            <a:r>
              <a:rPr lang="ru-RU" dirty="0"/>
              <a:t>, </a:t>
            </a:r>
            <a:r>
              <a:rPr lang="ru-RU" dirty="0" err="1"/>
              <a:t>паливно-енергетична</a:t>
            </a:r>
            <a:r>
              <a:rPr lang="ru-RU" dirty="0"/>
              <a:t>, </a:t>
            </a:r>
            <a:r>
              <a:rPr lang="ru-RU" dirty="0" err="1"/>
              <a:t>металургійна</a:t>
            </a:r>
            <a:r>
              <a:rPr lang="ru-RU" dirty="0"/>
              <a:t>, </a:t>
            </a:r>
            <a:r>
              <a:rPr lang="ru-RU" dirty="0" err="1"/>
              <a:t>хімічна</a:t>
            </a:r>
            <a:r>
              <a:rPr lang="ru-RU" dirty="0"/>
              <a:t> </a:t>
            </a:r>
            <a:r>
              <a:rPr lang="ru-RU" dirty="0" err="1"/>
              <a:t>промисловість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7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 </a:t>
            </a:r>
            <a:r>
              <a:rPr lang="ru-RU" dirty="0" err="1"/>
              <a:t>перспективі</a:t>
            </a:r>
            <a:r>
              <a:rPr lang="ru-RU" dirty="0"/>
              <a:t> </a:t>
            </a:r>
            <a:r>
              <a:rPr lang="ru-RU" dirty="0" err="1"/>
              <a:t>передбачається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вторинного</a:t>
            </a:r>
            <a:r>
              <a:rPr lang="ru-RU" dirty="0"/>
              <a:t> </a:t>
            </a:r>
            <a:r>
              <a:rPr lang="ru-RU" dirty="0" err="1"/>
              <a:t>ресурсоспоживання</a:t>
            </a:r>
            <a:r>
              <a:rPr lang="ru-RU" dirty="0"/>
              <a:t> і </a:t>
            </a:r>
            <a:r>
              <a:rPr lang="ru-RU" dirty="0" err="1"/>
              <a:t>залучення</a:t>
            </a:r>
            <a:r>
              <a:rPr lang="ru-RU" dirty="0"/>
              <a:t> у </a:t>
            </a:r>
            <a:r>
              <a:rPr lang="ru-RU" dirty="0" err="1"/>
              <a:t>цю</a:t>
            </a:r>
            <a:r>
              <a:rPr lang="ru-RU" dirty="0"/>
              <a:t> сферу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значного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набуде</a:t>
            </a:r>
            <a:r>
              <a:rPr lang="ru-RU" dirty="0"/>
              <a:t> </a:t>
            </a:r>
            <a:r>
              <a:rPr lang="ru-RU" dirty="0" err="1"/>
              <a:t>вторинна</a:t>
            </a:r>
            <a:r>
              <a:rPr lang="ru-RU" dirty="0"/>
              <a:t> </a:t>
            </a:r>
            <a:r>
              <a:rPr lang="ru-RU" dirty="0" err="1"/>
              <a:t>металургія</a:t>
            </a:r>
            <a:r>
              <a:rPr lang="ru-RU" dirty="0"/>
              <a:t>. </a:t>
            </a:r>
            <a:r>
              <a:rPr lang="ru-RU" dirty="0" err="1"/>
              <a:t>Особлива</a:t>
            </a:r>
            <a:r>
              <a:rPr lang="ru-RU" dirty="0"/>
              <a:t> </a:t>
            </a:r>
            <a:r>
              <a:rPr lang="ru-RU" dirty="0" err="1"/>
              <a:t>увага</a:t>
            </a:r>
            <a:r>
              <a:rPr lang="ru-RU" dirty="0"/>
              <a:t> </a:t>
            </a:r>
            <a:r>
              <a:rPr lang="ru-RU" dirty="0" err="1"/>
              <a:t>приділятиметься</a:t>
            </a:r>
            <a:r>
              <a:rPr lang="ru-RU" dirty="0"/>
              <a:t> </a:t>
            </a:r>
            <a:r>
              <a:rPr lang="ru-RU" dirty="0" err="1"/>
              <a:t>розширенню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макулатури</a:t>
            </a:r>
            <a:r>
              <a:rPr lang="ru-RU" dirty="0"/>
              <a:t>, </a:t>
            </a:r>
            <a:r>
              <a:rPr lang="ru-RU" dirty="0" err="1"/>
              <a:t>полімерної</a:t>
            </a:r>
            <a:r>
              <a:rPr lang="ru-RU" dirty="0"/>
              <a:t> </a:t>
            </a:r>
            <a:r>
              <a:rPr lang="ru-RU" dirty="0" err="1"/>
              <a:t>вторинної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, </a:t>
            </a:r>
            <a:r>
              <a:rPr lang="ru-RU" dirty="0" err="1"/>
              <a:t>деревини</a:t>
            </a:r>
            <a:r>
              <a:rPr lang="ru-RU" dirty="0"/>
              <a:t>; </a:t>
            </a:r>
            <a:r>
              <a:rPr lang="ru-RU" dirty="0" err="1"/>
              <a:t>створюватимуться</a:t>
            </a:r>
            <a:r>
              <a:rPr lang="ru-RU" dirty="0"/>
              <a:t> </a:t>
            </a:r>
            <a:r>
              <a:rPr lang="ru-RU" dirty="0" err="1"/>
              <a:t>потужності</a:t>
            </a:r>
            <a:r>
              <a:rPr lang="ru-RU" dirty="0"/>
              <a:t> по </a:t>
            </a:r>
            <a:r>
              <a:rPr lang="ru-RU" dirty="0" err="1"/>
              <a:t>переробці</a:t>
            </a:r>
            <a:r>
              <a:rPr lang="ru-RU" dirty="0"/>
              <a:t> </a:t>
            </a:r>
            <a:r>
              <a:rPr lang="ru-RU" dirty="0" err="1"/>
              <a:t>картонної</a:t>
            </a:r>
            <a:r>
              <a:rPr lang="ru-RU" dirty="0"/>
              <a:t>, </a:t>
            </a:r>
            <a:r>
              <a:rPr lang="ru-RU" dirty="0" err="1"/>
              <a:t>скляної</a:t>
            </a:r>
            <a:r>
              <a:rPr lang="ru-RU" dirty="0"/>
              <a:t>, </a:t>
            </a:r>
            <a:r>
              <a:rPr lang="ru-RU" dirty="0" err="1"/>
              <a:t>металевої</a:t>
            </a:r>
            <a:r>
              <a:rPr lang="ru-RU" dirty="0"/>
              <a:t> та </a:t>
            </a:r>
            <a:r>
              <a:rPr lang="ru-RU" dirty="0" err="1"/>
              <a:t>пластикової</a:t>
            </a:r>
            <a:r>
              <a:rPr lang="ru-RU" dirty="0"/>
              <a:t> </a:t>
            </a:r>
            <a:r>
              <a:rPr lang="ru-RU" dirty="0" err="1"/>
              <a:t>тари</a:t>
            </a:r>
            <a:r>
              <a:rPr lang="ru-RU" dirty="0"/>
              <a:t> і упаковки.</a:t>
            </a:r>
          </a:p>
          <a:p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пріоритетом</a:t>
            </a:r>
            <a:r>
              <a:rPr lang="ru-RU" dirty="0"/>
              <a:t> є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енергозбереження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енергодефіцитних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і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задовольняє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потреби в </a:t>
            </a:r>
            <a:r>
              <a:rPr lang="ru-RU" dirty="0" err="1"/>
              <a:t>паливно-енергетичних</a:t>
            </a:r>
            <a:r>
              <a:rPr lang="ru-RU" dirty="0"/>
              <a:t> ресурсах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на 50%.</a:t>
            </a:r>
          </a:p>
        </p:txBody>
      </p:sp>
    </p:spTree>
    <p:extLst>
      <p:ext uri="{BB962C8B-B14F-4D97-AF65-F5344CB8AC3E}">
        <p14:creationId xmlns:p14="http://schemas.microsoft.com/office/powerpoint/2010/main" val="747967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Відповідно</a:t>
            </a:r>
            <a:r>
              <a:rPr lang="ru-RU" dirty="0" smtClean="0"/>
              <a:t> до </a:t>
            </a:r>
            <a:r>
              <a:rPr lang="ru-RU" b="1" dirty="0" err="1" smtClean="0"/>
              <a:t>Комплексної</a:t>
            </a:r>
            <a:r>
              <a:rPr lang="ru-RU" b="1" dirty="0" smtClean="0"/>
              <a:t> </a:t>
            </a:r>
            <a:r>
              <a:rPr lang="ru-RU" b="1" dirty="0" err="1" smtClean="0"/>
              <a:t>державної</a:t>
            </a:r>
            <a:r>
              <a:rPr lang="ru-RU" b="1" dirty="0" smtClean="0"/>
              <a:t> </a:t>
            </a:r>
            <a:r>
              <a:rPr lang="ru-RU" b="1" dirty="0" err="1" smtClean="0"/>
              <a:t>програми</a:t>
            </a:r>
            <a:r>
              <a:rPr lang="ru-RU" b="1" dirty="0" smtClean="0"/>
              <a:t> з</a:t>
            </a:r>
            <a:r>
              <a:rPr lang="ru-RU" dirty="0" smtClean="0"/>
              <a:t> </a:t>
            </a:r>
            <a:r>
              <a:rPr lang="ru-RU" b="1" dirty="0" err="1" smtClean="0"/>
              <a:t>енергозбереження</a:t>
            </a:r>
            <a:r>
              <a:rPr lang="ru-RU" dirty="0" smtClean="0"/>
              <a:t>  </a:t>
            </a:r>
            <a:r>
              <a:rPr lang="ru-RU" dirty="0" err="1" smtClean="0"/>
              <a:t>передбачається</a:t>
            </a:r>
            <a:r>
              <a:rPr lang="ru-RU" dirty="0" smtClean="0"/>
              <a:t>:</a:t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запровадити</a:t>
            </a:r>
            <a:r>
              <a:rPr lang="ru-RU" dirty="0" smtClean="0"/>
              <a:t> </a:t>
            </a:r>
            <a:r>
              <a:rPr lang="ru-RU" dirty="0"/>
              <a:t>заходи,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енерговитрат</a:t>
            </a:r>
            <a:r>
              <a:rPr lang="ru-RU" dirty="0"/>
              <a:t> у </a:t>
            </a:r>
            <a:r>
              <a:rPr lang="ru-RU" dirty="0" err="1"/>
              <a:t>виробництві</a:t>
            </a:r>
            <a:r>
              <a:rPr lang="ru-RU" dirty="0"/>
              <a:t> </a:t>
            </a:r>
            <a:r>
              <a:rPr lang="ru-RU" dirty="0" err="1"/>
              <a:t>енергомісткої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й </a:t>
            </a:r>
            <a:r>
              <a:rPr lang="ru-RU" dirty="0" err="1"/>
              <a:t>здійснення</a:t>
            </a:r>
            <a:r>
              <a:rPr lang="ru-RU" dirty="0"/>
              <a:t> комплексного </a:t>
            </a:r>
            <a:r>
              <a:rPr lang="ru-RU" dirty="0" err="1"/>
              <a:t>фінансово-економічного</a:t>
            </a:r>
            <a:r>
              <a:rPr lang="ru-RU" dirty="0"/>
              <a:t> та </a:t>
            </a:r>
            <a:r>
              <a:rPr lang="ru-RU" dirty="0" err="1"/>
              <a:t>енергетичного</a:t>
            </a:r>
            <a:r>
              <a:rPr lang="ru-RU" dirty="0"/>
              <a:t> аудиту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енергоємних</a:t>
            </a:r>
            <a:r>
              <a:rPr lang="ru-RU" dirty="0"/>
              <a:t> </a:t>
            </a:r>
            <a:r>
              <a:rPr lang="ru-RU" dirty="0" err="1"/>
              <a:t>виробництв</a:t>
            </a:r>
            <a:r>
              <a:rPr lang="ru-RU" dirty="0"/>
              <a:t> і </a:t>
            </a:r>
            <a:r>
              <a:rPr lang="ru-RU" dirty="0" err="1"/>
              <a:t>закриття</a:t>
            </a:r>
            <a:r>
              <a:rPr lang="ru-RU" dirty="0"/>
              <a:t> на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збиткових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;</a:t>
            </a:r>
          </a:p>
          <a:p>
            <a:r>
              <a:rPr lang="ru-RU" dirty="0"/>
              <a:t>провести </a:t>
            </a:r>
            <a:r>
              <a:rPr lang="ru-RU" dirty="0" err="1"/>
              <a:t>реконструкцію</a:t>
            </a:r>
            <a:r>
              <a:rPr lang="ru-RU" dirty="0"/>
              <a:t> та </a:t>
            </a:r>
            <a:r>
              <a:rPr lang="ru-RU" dirty="0" err="1"/>
              <a:t>технічне</a:t>
            </a:r>
            <a:r>
              <a:rPr lang="ru-RU" dirty="0"/>
              <a:t> </a:t>
            </a:r>
            <a:r>
              <a:rPr lang="ru-RU" dirty="0" err="1"/>
              <a:t>переозброєння</a:t>
            </a:r>
            <a:r>
              <a:rPr lang="ru-RU" dirty="0"/>
              <a:t> ТЕЦ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;</a:t>
            </a:r>
          </a:p>
          <a:p>
            <a:r>
              <a:rPr lang="ru-RU" dirty="0" err="1"/>
              <a:t>впровадити</a:t>
            </a:r>
            <a:r>
              <a:rPr lang="ru-RU" dirty="0"/>
              <a:t> </a:t>
            </a:r>
            <a:r>
              <a:rPr lang="ru-RU" dirty="0" err="1"/>
              <a:t>економічний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заінтересованості</a:t>
            </a:r>
            <a:r>
              <a:rPr lang="ru-RU" dirty="0"/>
              <a:t> в </a:t>
            </a:r>
            <a:r>
              <a:rPr lang="ru-RU" dirty="0" err="1"/>
              <a:t>економії</a:t>
            </a:r>
            <a:r>
              <a:rPr lang="ru-RU" dirty="0"/>
              <a:t> </a:t>
            </a:r>
            <a:r>
              <a:rPr lang="ru-RU" dirty="0" err="1"/>
              <a:t>паливно-енергетичних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енергозберігаючих</a:t>
            </a:r>
            <a:r>
              <a:rPr lang="ru-RU" dirty="0"/>
              <a:t> мало-</a:t>
            </a:r>
            <a:r>
              <a:rPr lang="ru-RU" dirty="0" err="1"/>
              <a:t>витратних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;</a:t>
            </a:r>
          </a:p>
          <a:p>
            <a:r>
              <a:rPr lang="ru-RU" dirty="0" err="1"/>
              <a:t>запровадити</a:t>
            </a:r>
            <a:r>
              <a:rPr lang="ru-RU" dirty="0"/>
              <a:t> на </a:t>
            </a:r>
            <a:r>
              <a:rPr lang="ru-RU" dirty="0" err="1"/>
              <a:t>енергоємних</a:t>
            </a:r>
            <a:r>
              <a:rPr lang="ru-RU" dirty="0"/>
              <a:t> </a:t>
            </a:r>
            <a:r>
              <a:rPr lang="ru-RU" dirty="0" err="1"/>
              <a:t>підприємствах</a:t>
            </a:r>
            <a:r>
              <a:rPr lang="ru-RU" dirty="0"/>
              <a:t> </a:t>
            </a:r>
            <a:r>
              <a:rPr lang="ru-RU" dirty="0" err="1"/>
              <a:t>автоматизовану</a:t>
            </a:r>
            <a:r>
              <a:rPr lang="ru-RU" dirty="0"/>
              <a:t> систему </a:t>
            </a:r>
            <a:r>
              <a:rPr lang="ru-RU" dirty="0" err="1"/>
              <a:t>обліку</a:t>
            </a:r>
            <a:r>
              <a:rPr lang="ru-RU" dirty="0"/>
              <a:t> та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</a:t>
            </a:r>
            <a:r>
              <a:rPr lang="ru-RU" dirty="0" err="1"/>
              <a:t>енергоносіїв</a:t>
            </a:r>
            <a:r>
              <a:rPr lang="ru-RU" dirty="0"/>
              <a:t>;</a:t>
            </a:r>
          </a:p>
          <a:p>
            <a:r>
              <a:rPr lang="ru-RU" dirty="0" err="1"/>
              <a:t>залучити</a:t>
            </a:r>
            <a:r>
              <a:rPr lang="ru-RU" dirty="0"/>
              <a:t> до </a:t>
            </a:r>
            <a:r>
              <a:rPr lang="ru-RU" dirty="0" err="1"/>
              <a:t>паливно-енергетичного</a:t>
            </a:r>
            <a:r>
              <a:rPr lang="ru-RU" dirty="0"/>
              <a:t> балансу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відновлювані</a:t>
            </a:r>
            <a:r>
              <a:rPr lang="ru-RU" dirty="0"/>
              <a:t> та </a:t>
            </a:r>
            <a:r>
              <a:rPr lang="ru-RU" dirty="0" err="1"/>
              <a:t>нетрадиційні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998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лежить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поділ</a:t>
            </a:r>
            <a:r>
              <a:rPr lang="ru-RU" dirty="0"/>
              <a:t> на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виробничого</a:t>
            </a:r>
            <a:r>
              <a:rPr lang="ru-RU" dirty="0"/>
              <a:t> й </a:t>
            </a:r>
            <a:r>
              <a:rPr lang="ru-RU" dirty="0" err="1"/>
              <a:t>невиробничого</a:t>
            </a:r>
            <a:r>
              <a:rPr lang="ru-RU" dirty="0"/>
              <a:t>, </a:t>
            </a:r>
            <a:r>
              <a:rPr lang="ru-RU" dirty="0" err="1"/>
              <a:t>промислового</a:t>
            </a:r>
            <a:r>
              <a:rPr lang="ru-RU" dirty="0"/>
              <a:t> й </a:t>
            </a:r>
            <a:r>
              <a:rPr lang="ru-RU" dirty="0" err="1"/>
              <a:t>сільськогосподарського</a:t>
            </a:r>
            <a:r>
              <a:rPr lang="ru-RU" dirty="0"/>
              <a:t>, </a:t>
            </a:r>
            <a:r>
              <a:rPr lang="ru-RU" dirty="0" err="1"/>
              <a:t>галузевого</a:t>
            </a:r>
            <a:r>
              <a:rPr lang="ru-RU" dirty="0"/>
              <a:t> й </a:t>
            </a:r>
            <a:r>
              <a:rPr lang="ru-RU" dirty="0" err="1"/>
              <a:t>міжгалузевого</a:t>
            </a:r>
            <a:r>
              <a:rPr lang="ru-RU" dirty="0"/>
              <a:t>, одно-</a:t>
            </a:r>
            <a:r>
              <a:rPr lang="ru-RU" dirty="0" err="1"/>
              <a:t>цільового</a:t>
            </a:r>
            <a:r>
              <a:rPr lang="ru-RU" dirty="0"/>
              <a:t> та </a:t>
            </a:r>
            <a:r>
              <a:rPr lang="ru-RU" dirty="0" err="1"/>
              <a:t>багатоцільового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809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Мінерально-сировинні ресурси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/>
              <a:t>мінеральними</a:t>
            </a:r>
            <a:r>
              <a:rPr lang="ru-RU" dirty="0"/>
              <a:t> ресурсами </a:t>
            </a:r>
            <a:r>
              <a:rPr lang="ru-RU" dirty="0" err="1"/>
              <a:t>розуміють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використані</a:t>
            </a:r>
            <a:r>
              <a:rPr lang="ru-RU" dirty="0"/>
              <a:t> за </a:t>
            </a:r>
            <a:r>
              <a:rPr lang="ru-RU" dirty="0" err="1"/>
              <a:t>сучасного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продуктивних</a:t>
            </a:r>
            <a:r>
              <a:rPr lang="ru-RU" dirty="0"/>
              <a:t> сил. За характером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мінеральні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групи</a:t>
            </a:r>
            <a:r>
              <a:rPr lang="ru-RU" dirty="0"/>
              <a:t>: </a:t>
            </a:r>
            <a:r>
              <a:rPr lang="ru-RU" dirty="0" err="1"/>
              <a:t>паливно-енергетичні</a:t>
            </a:r>
            <a:r>
              <a:rPr lang="ru-RU" dirty="0"/>
              <a:t>, </a:t>
            </a:r>
            <a:r>
              <a:rPr lang="ru-RU" dirty="0" err="1"/>
              <a:t>рудні</a:t>
            </a:r>
            <a:r>
              <a:rPr lang="ru-RU" dirty="0"/>
              <a:t> й </a:t>
            </a:r>
            <a:r>
              <a:rPr lang="ru-RU" dirty="0" err="1"/>
              <a:t>нерудні</a:t>
            </a:r>
            <a:r>
              <a:rPr lang="ru-RU" dirty="0"/>
              <a:t>.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розвиваються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важливі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як </a:t>
            </a:r>
            <a:r>
              <a:rPr lang="ru-RU" dirty="0" err="1"/>
              <a:t>чорна</a:t>
            </a:r>
            <a:r>
              <a:rPr lang="ru-RU" dirty="0"/>
              <a:t> і </a:t>
            </a:r>
            <a:r>
              <a:rPr lang="ru-RU" dirty="0" err="1"/>
              <a:t>кольорова</a:t>
            </a:r>
            <a:r>
              <a:rPr lang="ru-RU" dirty="0"/>
              <a:t> </a:t>
            </a:r>
            <a:r>
              <a:rPr lang="ru-RU" dirty="0" err="1"/>
              <a:t>металургія</a:t>
            </a:r>
            <a:r>
              <a:rPr lang="ru-RU" dirty="0"/>
              <a:t>, </a:t>
            </a:r>
            <a:r>
              <a:rPr lang="ru-RU" dirty="0" err="1"/>
              <a:t>електроенергетика</a:t>
            </a:r>
            <a:r>
              <a:rPr lang="ru-RU" dirty="0"/>
              <a:t>, </a:t>
            </a:r>
            <a:r>
              <a:rPr lang="ru-RU" dirty="0" err="1"/>
              <a:t>машинобудування</a:t>
            </a:r>
            <a:r>
              <a:rPr lang="ru-RU" dirty="0"/>
              <a:t>, </a:t>
            </a:r>
            <a:r>
              <a:rPr lang="ru-RU" dirty="0" err="1"/>
              <a:t>хімічна</a:t>
            </a:r>
            <a:r>
              <a:rPr lang="ru-RU" dirty="0"/>
              <a:t> </a:t>
            </a:r>
            <a:r>
              <a:rPr lang="ru-RU" dirty="0" err="1"/>
              <a:t>промисловість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90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В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паливних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домінує</a:t>
            </a:r>
            <a:r>
              <a:rPr lang="ru-RU" dirty="0"/>
              <a:t> </a:t>
            </a:r>
            <a:r>
              <a:rPr lang="ru-RU" dirty="0" err="1"/>
              <a:t>кам'яне</a:t>
            </a:r>
            <a:r>
              <a:rPr lang="ru-RU" dirty="0"/>
              <a:t> і буре </a:t>
            </a:r>
            <a:r>
              <a:rPr lang="ru-RU" dirty="0" err="1"/>
              <a:t>вугілля</a:t>
            </a:r>
            <a:r>
              <a:rPr lang="ru-RU" dirty="0"/>
              <a:t>, запаси </a:t>
            </a:r>
            <a:r>
              <a:rPr lang="ru-RU" dirty="0" err="1"/>
              <a:t>якого</a:t>
            </a:r>
            <a:r>
              <a:rPr lang="ru-RU" dirty="0"/>
              <a:t> за </a:t>
            </a:r>
            <a:r>
              <a:rPr lang="ru-RU" dirty="0" err="1"/>
              <a:t>категоріями</a:t>
            </a:r>
            <a:r>
              <a:rPr lang="ru-RU" dirty="0"/>
              <a:t> А + В + СІ </a:t>
            </a:r>
            <a:r>
              <a:rPr lang="ru-RU" dirty="0" smtClean="0"/>
              <a:t> (разом з </a:t>
            </a:r>
            <a:r>
              <a:rPr lang="ru-RU" dirty="0" err="1" smtClean="0"/>
              <a:t>Донецько-Придніпровським</a:t>
            </a:r>
            <a:r>
              <a:rPr lang="ru-RU" dirty="0" smtClean="0"/>
              <a:t> </a:t>
            </a:r>
            <a:r>
              <a:rPr lang="ru-RU" dirty="0" err="1" smtClean="0"/>
              <a:t>регіоном</a:t>
            </a:r>
            <a:r>
              <a:rPr lang="ru-RU" dirty="0" smtClean="0"/>
              <a:t>) </a:t>
            </a:r>
            <a:r>
              <a:rPr lang="ru-RU" dirty="0" err="1" smtClean="0"/>
              <a:t>складають</a:t>
            </a:r>
            <a:r>
              <a:rPr lang="ru-RU" dirty="0" smtClean="0"/>
              <a:t> </a:t>
            </a:r>
            <a:r>
              <a:rPr lang="ru-RU" dirty="0"/>
              <a:t>45,7 </a:t>
            </a:r>
            <a:r>
              <a:rPr lang="ru-RU" dirty="0" smtClean="0"/>
              <a:t>млрд</a:t>
            </a:r>
            <a:r>
              <a:rPr lang="ru-RU" dirty="0"/>
              <a:t>. </a:t>
            </a:r>
            <a:r>
              <a:rPr lang="ru-RU" dirty="0" smtClean="0"/>
              <a:t>т. </a:t>
            </a:r>
            <a:r>
              <a:rPr lang="ru-RU" dirty="0" err="1" smtClean="0"/>
              <a:t>Основні</a:t>
            </a:r>
            <a:r>
              <a:rPr lang="ru-RU" dirty="0" smtClean="0"/>
              <a:t> запаси </a:t>
            </a:r>
            <a:r>
              <a:rPr lang="ru-RU" dirty="0" err="1" smtClean="0"/>
              <a:t>кам'яного</a:t>
            </a:r>
            <a:r>
              <a:rPr lang="ru-RU" dirty="0" smtClean="0"/>
              <a:t> </a:t>
            </a:r>
            <a:r>
              <a:rPr lang="ru-RU" dirty="0" err="1" smtClean="0"/>
              <a:t>вугілля</a:t>
            </a:r>
            <a:r>
              <a:rPr lang="ru-RU" dirty="0" smtClean="0"/>
              <a:t> </a:t>
            </a:r>
            <a:r>
              <a:rPr lang="ru-RU" dirty="0" err="1" smtClean="0"/>
              <a:t>зосереджені</a:t>
            </a:r>
            <a:r>
              <a:rPr lang="ru-RU" dirty="0" smtClean="0"/>
              <a:t> в </a:t>
            </a:r>
            <a:r>
              <a:rPr lang="ru-RU" dirty="0" err="1" smtClean="0"/>
              <a:t>Донецькому</a:t>
            </a:r>
            <a:r>
              <a:rPr lang="ru-RU" dirty="0" smtClean="0"/>
              <a:t> і </a:t>
            </a:r>
            <a:r>
              <a:rPr lang="ru-RU" dirty="0" err="1" smtClean="0"/>
              <a:t>Львівсько-Волинському</a:t>
            </a:r>
            <a:r>
              <a:rPr lang="ru-RU" dirty="0" smtClean="0"/>
              <a:t> </a:t>
            </a:r>
            <a:r>
              <a:rPr lang="ru-RU" dirty="0" err="1" smtClean="0"/>
              <a:t>басейнах</a:t>
            </a:r>
            <a:r>
              <a:rPr lang="ru-RU" dirty="0"/>
              <a:t>; бурого </a:t>
            </a:r>
            <a:r>
              <a:rPr lang="ru-RU" dirty="0" err="1"/>
              <a:t>вугілля</a:t>
            </a:r>
            <a:r>
              <a:rPr lang="ru-RU" dirty="0"/>
              <a:t> - </a:t>
            </a:r>
            <a:r>
              <a:rPr lang="ru-RU" dirty="0" err="1"/>
              <a:t>переважно</a:t>
            </a:r>
            <a:r>
              <a:rPr lang="ru-RU" dirty="0"/>
              <a:t> в </a:t>
            </a:r>
            <a:r>
              <a:rPr lang="ru-RU" dirty="0" err="1"/>
              <a:t>Дніпровському</a:t>
            </a:r>
            <a:r>
              <a:rPr lang="ru-RU" dirty="0"/>
              <a:t> </a:t>
            </a:r>
            <a:r>
              <a:rPr lang="ru-RU" dirty="0" err="1"/>
              <a:t>басейні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виявлено</a:t>
            </a:r>
            <a:r>
              <a:rPr lang="ru-RU" dirty="0"/>
              <a:t> 307 </a:t>
            </a:r>
            <a:r>
              <a:rPr lang="ru-RU" dirty="0" err="1"/>
              <a:t>родовищ</a:t>
            </a:r>
            <a:r>
              <a:rPr lang="ru-RU" dirty="0"/>
              <a:t> </a:t>
            </a:r>
            <a:r>
              <a:rPr lang="ru-RU" dirty="0" err="1"/>
              <a:t>нафти</a:t>
            </a:r>
            <a:r>
              <a:rPr lang="ru-RU" dirty="0"/>
              <a:t> і газу,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зосереджені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на </a:t>
            </a:r>
            <a:r>
              <a:rPr lang="ru-RU" dirty="0" err="1"/>
              <a:t>північному</a:t>
            </a:r>
            <a:r>
              <a:rPr lang="ru-RU" dirty="0"/>
              <a:t> </a:t>
            </a:r>
            <a:r>
              <a:rPr lang="ru-RU" dirty="0" err="1"/>
              <a:t>сході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у </a:t>
            </a:r>
            <a:r>
              <a:rPr lang="ru-RU" dirty="0" err="1"/>
              <a:t>Прикарпатті</a:t>
            </a:r>
            <a:r>
              <a:rPr lang="ru-RU" dirty="0"/>
              <a:t> і </a:t>
            </a:r>
            <a:r>
              <a:rPr lang="ru-RU" dirty="0" err="1"/>
              <a:t>Причорномор'ї</a:t>
            </a:r>
            <a:r>
              <a:rPr lang="ru-RU" dirty="0"/>
              <a:t>. </a:t>
            </a:r>
            <a:r>
              <a:rPr lang="ru-RU" dirty="0" err="1"/>
              <a:t>Початкові</a:t>
            </a:r>
            <a:r>
              <a:rPr lang="ru-RU" dirty="0"/>
              <a:t> </a:t>
            </a:r>
            <a:r>
              <a:rPr lang="ru-RU" dirty="0" err="1"/>
              <a:t>розвідані</a:t>
            </a:r>
            <a:r>
              <a:rPr lang="ru-RU" dirty="0"/>
              <a:t> запаси становили </a:t>
            </a:r>
            <a:r>
              <a:rPr lang="ru-RU" dirty="0" err="1"/>
              <a:t>понад</a:t>
            </a:r>
            <a:r>
              <a:rPr lang="ru-RU" dirty="0"/>
              <a:t> 3,4 млрд. т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палива</a:t>
            </a:r>
            <a:r>
              <a:rPr lang="ru-RU" dirty="0"/>
              <a:t>.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виснаження</a:t>
            </a:r>
            <a:r>
              <a:rPr lang="ru-RU" dirty="0"/>
              <a:t> </a:t>
            </a:r>
            <a:r>
              <a:rPr lang="ru-RU" dirty="0" err="1"/>
              <a:t>розвідних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становить </a:t>
            </a:r>
            <a:r>
              <a:rPr lang="ru-RU" dirty="0" err="1"/>
              <a:t>понад</a:t>
            </a:r>
            <a:r>
              <a:rPr lang="ru-RU" dirty="0"/>
              <a:t> 60%.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значним</a:t>
            </a:r>
            <a:r>
              <a:rPr lang="ru-RU" dirty="0"/>
              <a:t> резервом є </a:t>
            </a:r>
            <a:r>
              <a:rPr lang="ru-RU" dirty="0" err="1"/>
              <a:t>майже</a:t>
            </a:r>
            <a:r>
              <a:rPr lang="ru-RU" dirty="0"/>
              <a:t> 5 млрд. т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палива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не </a:t>
            </a:r>
            <a:r>
              <a:rPr lang="ru-RU" dirty="0" err="1"/>
              <a:t>розвіданих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. За </a:t>
            </a:r>
            <a:r>
              <a:rPr lang="ru-RU" dirty="0" err="1"/>
              <a:t>існуючими</a:t>
            </a:r>
            <a:r>
              <a:rPr lang="ru-RU" dirty="0"/>
              <a:t> </a:t>
            </a:r>
            <a:r>
              <a:rPr lang="ru-RU" dirty="0" err="1"/>
              <a:t>оцінками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нафти</a:t>
            </a:r>
            <a:r>
              <a:rPr lang="ru-RU" dirty="0"/>
              <a:t> і природного газу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збільшити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видобуток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вдвічі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на Державному </a:t>
            </a:r>
            <a:r>
              <a:rPr lang="ru-RU" dirty="0" err="1"/>
              <a:t>балансі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127 </a:t>
            </a:r>
            <a:r>
              <a:rPr lang="ru-RU" dirty="0" err="1"/>
              <a:t>родовищ</a:t>
            </a:r>
            <a:r>
              <a:rPr lang="ru-RU" dirty="0"/>
              <a:t> метану </a:t>
            </a:r>
            <a:r>
              <a:rPr lang="ru-RU" dirty="0" err="1"/>
              <a:t>вугільних</a:t>
            </a:r>
            <a:r>
              <a:rPr lang="ru-RU" dirty="0"/>
              <a:t> </a:t>
            </a:r>
            <a:r>
              <a:rPr lang="ru-RU" dirty="0" err="1"/>
              <a:t>родовищ</a:t>
            </a:r>
            <a:r>
              <a:rPr lang="ru-RU" dirty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розміщено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1,5 тис. </a:t>
            </a:r>
            <a:r>
              <a:rPr lang="ru-RU" dirty="0" err="1"/>
              <a:t>родовищ</a:t>
            </a:r>
            <a:r>
              <a:rPr lang="ru-RU" dirty="0"/>
              <a:t> торфу,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зосереджені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у </a:t>
            </a:r>
            <a:r>
              <a:rPr lang="ru-RU" dirty="0" err="1"/>
              <a:t>Волинській</a:t>
            </a:r>
            <a:r>
              <a:rPr lang="ru-RU" dirty="0"/>
              <a:t>, </a:t>
            </a:r>
            <a:r>
              <a:rPr lang="ru-RU" dirty="0" err="1"/>
              <a:t>Рівненській</a:t>
            </a:r>
            <a:r>
              <a:rPr lang="ru-RU" dirty="0"/>
              <a:t>, </a:t>
            </a:r>
            <a:r>
              <a:rPr lang="ru-RU" dirty="0" err="1"/>
              <a:t>Житомирській</a:t>
            </a:r>
            <a:r>
              <a:rPr lang="ru-RU" dirty="0"/>
              <a:t>, </a:t>
            </a:r>
            <a:r>
              <a:rPr lang="ru-RU" dirty="0" err="1"/>
              <a:t>Київській</a:t>
            </a:r>
            <a:r>
              <a:rPr lang="ru-RU" dirty="0"/>
              <a:t>, </a:t>
            </a:r>
            <a:r>
              <a:rPr lang="ru-RU" dirty="0" err="1"/>
              <a:t>Чернігівській</a:t>
            </a:r>
            <a:r>
              <a:rPr lang="ru-RU" dirty="0"/>
              <a:t>, </a:t>
            </a:r>
            <a:r>
              <a:rPr lang="ru-RU" dirty="0" err="1"/>
              <a:t>Черкаській</a:t>
            </a:r>
            <a:r>
              <a:rPr lang="ru-RU" dirty="0"/>
              <a:t>, </a:t>
            </a:r>
            <a:r>
              <a:rPr lang="ru-RU" dirty="0" err="1"/>
              <a:t>Хмельницькій</a:t>
            </a:r>
            <a:r>
              <a:rPr lang="ru-RU" dirty="0"/>
              <a:t>, </a:t>
            </a:r>
            <a:r>
              <a:rPr lang="ru-RU" dirty="0" err="1"/>
              <a:t>Сумській</a:t>
            </a:r>
            <a:r>
              <a:rPr lang="ru-RU" dirty="0"/>
              <a:t> та </a:t>
            </a:r>
            <a:r>
              <a:rPr lang="ru-RU" dirty="0" err="1"/>
              <a:t>Львівській</a:t>
            </a:r>
            <a:r>
              <a:rPr lang="ru-RU" dirty="0"/>
              <a:t> областях.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206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Загальні</a:t>
            </a:r>
            <a:r>
              <a:rPr lang="ru-RU" dirty="0"/>
              <a:t> запаси </a:t>
            </a:r>
            <a:r>
              <a:rPr lang="ru-RU" dirty="0" err="1"/>
              <a:t>залізних</a:t>
            </a:r>
            <a:r>
              <a:rPr lang="ru-RU" dirty="0"/>
              <a:t> руд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категоріями</a:t>
            </a:r>
            <a:r>
              <a:rPr lang="ru-RU" dirty="0"/>
              <a:t> А + В + С, </a:t>
            </a:r>
            <a:r>
              <a:rPr lang="ru-RU" dirty="0" err="1"/>
              <a:t>оцінюються</a:t>
            </a:r>
            <a:r>
              <a:rPr lang="ru-RU" dirty="0"/>
              <a:t> в 27,4 млрд. т, а </a:t>
            </a:r>
            <a:r>
              <a:rPr lang="ru-RU" dirty="0" err="1"/>
              <a:t>прогнозовані</a:t>
            </a:r>
            <a:r>
              <a:rPr lang="ru-RU" dirty="0"/>
              <a:t> - у 20 млрд. т.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родовища</a:t>
            </a:r>
            <a:r>
              <a:rPr lang="ru-RU" dirty="0"/>
              <a:t> </a:t>
            </a:r>
            <a:r>
              <a:rPr lang="ru-RU" dirty="0" err="1"/>
              <a:t>зосереджені</a:t>
            </a:r>
            <a:r>
              <a:rPr lang="ru-RU" dirty="0"/>
              <a:t> в </a:t>
            </a:r>
            <a:r>
              <a:rPr lang="ru-RU" dirty="0" err="1"/>
              <a:t>Криворізькому</a:t>
            </a:r>
            <a:r>
              <a:rPr lang="ru-RU" dirty="0"/>
              <a:t> та </a:t>
            </a:r>
            <a:r>
              <a:rPr lang="ru-RU" dirty="0" err="1"/>
              <a:t>Кременчуцькому</a:t>
            </a:r>
            <a:r>
              <a:rPr lang="ru-RU" dirty="0"/>
              <a:t> </a:t>
            </a:r>
            <a:r>
              <a:rPr lang="ru-RU" dirty="0" err="1"/>
              <a:t>басейнах</a:t>
            </a:r>
            <a:r>
              <a:rPr lang="ru-RU" dirty="0"/>
              <a:t>, </a:t>
            </a:r>
            <a:r>
              <a:rPr lang="ru-RU" dirty="0" err="1"/>
              <a:t>Білозерському</a:t>
            </a:r>
            <a:r>
              <a:rPr lang="ru-RU" dirty="0"/>
              <a:t> </a:t>
            </a:r>
            <a:r>
              <a:rPr lang="ru-RU" dirty="0" err="1"/>
              <a:t>залізорудному</a:t>
            </a:r>
            <a:r>
              <a:rPr lang="ru-RU" dirty="0"/>
              <a:t> </a:t>
            </a:r>
            <a:r>
              <a:rPr lang="ru-RU" dirty="0" err="1"/>
              <a:t>районі</a:t>
            </a:r>
            <a:r>
              <a:rPr lang="ru-RU" dirty="0"/>
              <a:t> та </a:t>
            </a:r>
            <a:r>
              <a:rPr lang="ru-RU" dirty="0" err="1"/>
              <a:t>Керченському</a:t>
            </a:r>
            <a:r>
              <a:rPr lang="ru-RU" dirty="0"/>
              <a:t>. </a:t>
            </a:r>
            <a:r>
              <a:rPr lang="ru-RU" dirty="0" err="1"/>
              <a:t>Країна</a:t>
            </a:r>
            <a:r>
              <a:rPr lang="ru-RU" dirty="0"/>
              <a:t> </a:t>
            </a:r>
            <a:r>
              <a:rPr lang="ru-RU" dirty="0" err="1"/>
              <a:t>посідає</a:t>
            </a:r>
            <a:r>
              <a:rPr lang="ru-RU" dirty="0"/>
              <a:t> </a:t>
            </a:r>
            <a:r>
              <a:rPr lang="ru-RU" dirty="0" err="1"/>
              <a:t>одне</a:t>
            </a:r>
            <a:r>
              <a:rPr lang="ru-RU" dirty="0"/>
              <a:t> з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за запасами </a:t>
            </a:r>
            <a:r>
              <a:rPr lang="ru-RU" dirty="0" err="1"/>
              <a:t>марганцю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становлять</a:t>
            </a:r>
            <a:r>
              <a:rPr lang="ru-RU" dirty="0"/>
              <a:t> 2,28 млрд. т</a:t>
            </a:r>
            <a:r>
              <a:rPr lang="ru-RU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844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запаси руд </a:t>
            </a:r>
            <a:r>
              <a:rPr lang="ru-RU" dirty="0" err="1"/>
              <a:t>кольорових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. Запаси </a:t>
            </a:r>
            <a:r>
              <a:rPr lang="ru-RU" dirty="0" err="1"/>
              <a:t>нікелю</a:t>
            </a:r>
            <a:r>
              <a:rPr lang="ru-RU" dirty="0"/>
              <a:t> </a:t>
            </a:r>
            <a:r>
              <a:rPr lang="ru-RU" dirty="0" err="1"/>
              <a:t>невеликої</a:t>
            </a:r>
            <a:r>
              <a:rPr lang="ru-RU" dirty="0"/>
              <a:t> </a:t>
            </a:r>
            <a:r>
              <a:rPr lang="ru-RU" dirty="0" err="1"/>
              <a:t>потужності</a:t>
            </a:r>
            <a:r>
              <a:rPr lang="ru-RU" dirty="0"/>
              <a:t> </a:t>
            </a:r>
            <a:r>
              <a:rPr lang="ru-RU" dirty="0" err="1"/>
              <a:t>зосереджені</a:t>
            </a:r>
            <a:r>
              <a:rPr lang="ru-RU" dirty="0"/>
              <a:t> у </a:t>
            </a:r>
            <a:r>
              <a:rPr lang="ru-RU" dirty="0" err="1"/>
              <a:t>Вінницькій</a:t>
            </a:r>
            <a:r>
              <a:rPr lang="ru-RU" dirty="0"/>
              <a:t>, </a:t>
            </a:r>
            <a:r>
              <a:rPr lang="ru-RU" dirty="0" err="1"/>
              <a:t>Кіровоградській</a:t>
            </a:r>
            <a:r>
              <a:rPr lang="ru-RU" dirty="0"/>
              <a:t> та </a:t>
            </a:r>
            <a:r>
              <a:rPr lang="ru-RU" dirty="0" err="1"/>
              <a:t>Дніпропетровській</a:t>
            </a:r>
            <a:r>
              <a:rPr lang="ru-RU" dirty="0"/>
              <a:t> областях; </a:t>
            </a:r>
            <a:r>
              <a:rPr lang="ru-RU" dirty="0" err="1"/>
              <a:t>ртуті</a:t>
            </a:r>
            <a:r>
              <a:rPr lang="ru-RU" dirty="0"/>
              <a:t> - у </a:t>
            </a:r>
            <a:r>
              <a:rPr lang="ru-RU" dirty="0" err="1"/>
              <a:t>Донбасі</a:t>
            </a:r>
            <a:r>
              <a:rPr lang="ru-RU" dirty="0"/>
              <a:t> і </a:t>
            </a:r>
            <a:r>
              <a:rPr lang="ru-RU" dirty="0" err="1"/>
              <a:t>Закарпатті</a:t>
            </a:r>
            <a:r>
              <a:rPr lang="ru-RU" dirty="0"/>
              <a:t>; титану - в </a:t>
            </a:r>
            <a:r>
              <a:rPr lang="ru-RU" dirty="0" err="1"/>
              <a:t>Житомирській</a:t>
            </a:r>
            <a:r>
              <a:rPr lang="ru-RU" dirty="0"/>
              <a:t>, </a:t>
            </a:r>
            <a:r>
              <a:rPr lang="ru-RU" dirty="0" err="1"/>
              <a:t>Київській</a:t>
            </a:r>
            <a:r>
              <a:rPr lang="ru-RU" dirty="0"/>
              <a:t>, </a:t>
            </a:r>
            <a:r>
              <a:rPr lang="ru-RU" dirty="0" err="1"/>
              <a:t>Черкаській</a:t>
            </a:r>
            <a:r>
              <a:rPr lang="ru-RU" dirty="0"/>
              <a:t>, </a:t>
            </a:r>
            <a:r>
              <a:rPr lang="ru-RU" dirty="0" err="1"/>
              <a:t>Дніпропетровській</a:t>
            </a:r>
            <a:r>
              <a:rPr lang="ru-RU" dirty="0"/>
              <a:t> областях, на </a:t>
            </a:r>
            <a:r>
              <a:rPr lang="ru-RU" dirty="0" err="1"/>
              <a:t>узбережжі</a:t>
            </a:r>
            <a:r>
              <a:rPr lang="ru-RU" dirty="0"/>
              <a:t> </a:t>
            </a:r>
            <a:r>
              <a:rPr lang="ru-RU" dirty="0" err="1"/>
              <a:t>Чорного</a:t>
            </a:r>
            <a:r>
              <a:rPr lang="ru-RU" dirty="0"/>
              <a:t> та </a:t>
            </a:r>
            <a:r>
              <a:rPr lang="ru-RU" dirty="0" err="1"/>
              <a:t>Азовського</a:t>
            </a:r>
            <a:r>
              <a:rPr lang="ru-RU" dirty="0"/>
              <a:t> </a:t>
            </a:r>
            <a:r>
              <a:rPr lang="ru-RU" dirty="0" err="1"/>
              <a:t>морів</a:t>
            </a:r>
            <a:r>
              <a:rPr lang="ru-RU" dirty="0"/>
              <a:t>; </a:t>
            </a:r>
            <a:r>
              <a:rPr lang="ru-RU" dirty="0" err="1"/>
              <a:t>бокситів</a:t>
            </a:r>
            <a:r>
              <a:rPr lang="ru-RU" dirty="0"/>
              <a:t> - у </a:t>
            </a:r>
            <a:r>
              <a:rPr lang="ru-RU" dirty="0" err="1"/>
              <a:t>Дніпропетровській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; </a:t>
            </a:r>
            <a:r>
              <a:rPr lang="ru-RU" dirty="0" err="1"/>
              <a:t>алунітів</a:t>
            </a:r>
            <a:r>
              <a:rPr lang="ru-RU" dirty="0"/>
              <a:t> - у </a:t>
            </a:r>
            <a:r>
              <a:rPr lang="ru-RU" dirty="0" err="1"/>
              <a:t>Закарпатті</a:t>
            </a:r>
            <a:r>
              <a:rPr lang="ru-RU" dirty="0"/>
              <a:t>; </a:t>
            </a:r>
            <a:r>
              <a:rPr lang="ru-RU" dirty="0" err="1"/>
              <a:t>нефелінів</a:t>
            </a:r>
            <a:r>
              <a:rPr lang="ru-RU" dirty="0"/>
              <a:t> - у </a:t>
            </a:r>
            <a:r>
              <a:rPr lang="ru-RU" dirty="0" err="1"/>
              <a:t>Приазов'ї</a:t>
            </a:r>
            <a:r>
              <a:rPr lang="ru-RU" dirty="0"/>
              <a:t>. </a:t>
            </a:r>
            <a:r>
              <a:rPr lang="ru-RU" dirty="0" err="1"/>
              <a:t>Унікальні</a:t>
            </a:r>
            <a:r>
              <a:rPr lang="ru-RU" dirty="0"/>
              <a:t> </a:t>
            </a:r>
            <a:r>
              <a:rPr lang="ru-RU" dirty="0" err="1"/>
              <a:t>родовища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 для </a:t>
            </a:r>
            <a:r>
              <a:rPr lang="ru-RU" dirty="0" err="1"/>
              <a:t>отримання</a:t>
            </a:r>
            <a:r>
              <a:rPr lang="ru-RU" dirty="0"/>
              <a:t> ряду </a:t>
            </a:r>
            <a:r>
              <a:rPr lang="ru-RU" dirty="0" err="1"/>
              <a:t>рідкісних</a:t>
            </a:r>
            <a:r>
              <a:rPr lang="ru-RU" dirty="0"/>
              <a:t> і </a:t>
            </a:r>
            <a:r>
              <a:rPr lang="ru-RU" dirty="0" err="1"/>
              <a:t>рідкісноземельних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у </a:t>
            </a:r>
            <a:r>
              <a:rPr lang="ru-RU" dirty="0" err="1"/>
              <a:t>Житомирському</a:t>
            </a:r>
            <a:r>
              <a:rPr lang="ru-RU" dirty="0"/>
              <a:t> </a:t>
            </a:r>
            <a:r>
              <a:rPr lang="ru-RU" dirty="0" err="1"/>
              <a:t>Поліссі</a:t>
            </a:r>
            <a:r>
              <a:rPr lang="ru-RU" dirty="0"/>
              <a:t> та в </a:t>
            </a:r>
            <a:r>
              <a:rPr lang="ru-RU" dirty="0" err="1"/>
              <a:t>Приазов'ї</a:t>
            </a:r>
            <a:r>
              <a:rPr lang="ru-RU" dirty="0"/>
              <a:t>. </a:t>
            </a:r>
            <a:r>
              <a:rPr lang="ru-RU" dirty="0" err="1"/>
              <a:t>Розробку</a:t>
            </a:r>
            <a:r>
              <a:rPr lang="ru-RU" dirty="0"/>
              <a:t> золоторудного </a:t>
            </a:r>
            <a:r>
              <a:rPr lang="ru-RU" dirty="0" err="1"/>
              <a:t>родовища</a:t>
            </a:r>
            <a:r>
              <a:rPr lang="ru-RU" dirty="0"/>
              <a:t> </a:t>
            </a:r>
            <a:r>
              <a:rPr lang="ru-RU" dirty="0" err="1"/>
              <a:t>розпочато</a:t>
            </a:r>
            <a:r>
              <a:rPr lang="ru-RU" dirty="0"/>
              <a:t> в </a:t>
            </a:r>
            <a:r>
              <a:rPr lang="ru-RU" dirty="0" err="1"/>
              <a:t>Закарпатті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327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багата</a:t>
            </a:r>
            <a:r>
              <a:rPr lang="ru-RU" dirty="0"/>
              <a:t> на </a:t>
            </a:r>
            <a:r>
              <a:rPr lang="ru-RU" dirty="0" err="1"/>
              <a:t>металічні</a:t>
            </a:r>
            <a:r>
              <a:rPr lang="ru-RU" dirty="0"/>
              <a:t> </a:t>
            </a:r>
            <a:r>
              <a:rPr lang="ru-RU" dirty="0" err="1"/>
              <a:t>корисні</a:t>
            </a:r>
            <a:r>
              <a:rPr lang="ru-RU" dirty="0"/>
              <a:t> </a:t>
            </a:r>
            <a:r>
              <a:rPr lang="ru-RU" dirty="0" err="1"/>
              <a:t>копалини</a:t>
            </a:r>
            <a:r>
              <a:rPr lang="ru-RU" dirty="0"/>
              <a:t>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: </a:t>
            </a:r>
            <a:r>
              <a:rPr lang="ru-RU" dirty="0" err="1"/>
              <a:t>кухонна</a:t>
            </a:r>
            <a:r>
              <a:rPr lang="ru-RU" dirty="0"/>
              <a:t> </a:t>
            </a:r>
            <a:r>
              <a:rPr lang="ru-RU" dirty="0" err="1"/>
              <a:t>сіль</a:t>
            </a:r>
            <a:r>
              <a:rPr lang="ru-RU" dirty="0"/>
              <a:t>, </a:t>
            </a:r>
            <a:r>
              <a:rPr lang="ru-RU" dirty="0" err="1"/>
              <a:t>самородна</a:t>
            </a:r>
            <a:r>
              <a:rPr lang="ru-RU" dirty="0"/>
              <a:t> </a:t>
            </a:r>
            <a:r>
              <a:rPr lang="ru-RU" dirty="0" err="1"/>
              <a:t>сірка</a:t>
            </a:r>
            <a:r>
              <a:rPr lang="ru-RU" dirty="0"/>
              <a:t>, </a:t>
            </a:r>
            <a:r>
              <a:rPr lang="ru-RU" dirty="0" err="1"/>
              <a:t>вогнетривкі</a:t>
            </a:r>
            <a:r>
              <a:rPr lang="ru-RU" dirty="0"/>
              <a:t> </a:t>
            </a:r>
            <a:r>
              <a:rPr lang="ru-RU" dirty="0" err="1"/>
              <a:t>глини</a:t>
            </a:r>
            <a:r>
              <a:rPr lang="ru-RU" dirty="0"/>
              <a:t>, </a:t>
            </a:r>
            <a:r>
              <a:rPr lang="ru-RU" dirty="0" err="1"/>
              <a:t>високоякісний</a:t>
            </a:r>
            <a:r>
              <a:rPr lang="ru-RU" dirty="0"/>
              <a:t> </a:t>
            </a:r>
            <a:r>
              <a:rPr lang="ru-RU" dirty="0" err="1"/>
              <a:t>каолін</a:t>
            </a:r>
            <a:r>
              <a:rPr lang="ru-RU" dirty="0"/>
              <a:t>, </a:t>
            </a:r>
            <a:r>
              <a:rPr lang="ru-RU" dirty="0" err="1"/>
              <a:t>облицювальний</a:t>
            </a:r>
            <a:r>
              <a:rPr lang="ru-RU" dirty="0"/>
              <a:t> </a:t>
            </a:r>
            <a:r>
              <a:rPr lang="ru-RU" dirty="0" err="1"/>
              <a:t>камінь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r>
              <a:rPr lang="ru-RU" dirty="0" err="1"/>
              <a:t>Великі</a:t>
            </a:r>
            <a:r>
              <a:rPr lang="ru-RU" dirty="0"/>
              <a:t> запаси </a:t>
            </a:r>
            <a:r>
              <a:rPr lang="ru-RU" dirty="0" err="1"/>
              <a:t>калійно-магнієвих</a:t>
            </a:r>
            <a:r>
              <a:rPr lang="ru-RU" dirty="0"/>
              <a:t> солей (</a:t>
            </a:r>
            <a:r>
              <a:rPr lang="ru-RU" dirty="0" err="1"/>
              <a:t>близько</a:t>
            </a:r>
            <a:r>
              <a:rPr lang="ru-RU" dirty="0"/>
              <a:t> 2,7 млрд. т) </a:t>
            </a:r>
            <a:r>
              <a:rPr lang="ru-RU" dirty="0" err="1"/>
              <a:t>зосереджені</a:t>
            </a:r>
            <a:r>
              <a:rPr lang="ru-RU" dirty="0"/>
              <a:t> в </a:t>
            </a:r>
            <a:r>
              <a:rPr lang="ru-RU" dirty="0" err="1"/>
              <a:t>Івано-Франківській</a:t>
            </a:r>
            <a:r>
              <a:rPr lang="ru-RU" dirty="0"/>
              <a:t> та </a:t>
            </a:r>
            <a:r>
              <a:rPr lang="ru-RU" dirty="0" err="1"/>
              <a:t>Львівській</a:t>
            </a:r>
            <a:r>
              <a:rPr lang="ru-RU" dirty="0"/>
              <a:t> областях.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480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2207</Words>
  <Application>Microsoft Office PowerPoint</Application>
  <PresentationFormat>Широкоэкранный</PresentationFormat>
  <Paragraphs>85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Природні ресурси України: характеристика основних видів.</vt:lpstr>
      <vt:lpstr>Презентация PowerPoint</vt:lpstr>
      <vt:lpstr>Презентация PowerPoint</vt:lpstr>
      <vt:lpstr>Презентация PowerPoint</vt:lpstr>
      <vt:lpstr>Мінерально-сировинні ресурси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Земельні ресурси</vt:lpstr>
      <vt:lpstr>Презентация PowerPoint</vt:lpstr>
      <vt:lpstr>Презентация PowerPoint</vt:lpstr>
      <vt:lpstr>Водні ресурси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Лісові ресурси</vt:lpstr>
      <vt:lpstr>Презентация PowerPoint</vt:lpstr>
      <vt:lpstr>Презентация PowerPoint</vt:lpstr>
      <vt:lpstr>Презентация PowerPoint</vt:lpstr>
      <vt:lpstr>Рекреаційні ресурси</vt:lpstr>
      <vt:lpstr>Презентация PowerPoint</vt:lpstr>
      <vt:lpstr>Презентация PowerPoint</vt:lpstr>
      <vt:lpstr>Презентация PowerPoint</vt:lpstr>
      <vt:lpstr>Відповідно до Комплексної державної програми з енергозбереження  передбачається: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ресурси України: характеристика основних видів.</dc:title>
  <dc:creator>Пользователь Windows</dc:creator>
  <cp:lastModifiedBy>Пользователь Windows</cp:lastModifiedBy>
  <cp:revision>8</cp:revision>
  <dcterms:created xsi:type="dcterms:W3CDTF">2020-01-28T09:15:20Z</dcterms:created>
  <dcterms:modified xsi:type="dcterms:W3CDTF">2020-01-28T09:47:03Z</dcterms:modified>
</cp:coreProperties>
</file>