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2" r:id="rId5"/>
    <p:sldId id="261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6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8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33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2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2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9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66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142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55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2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7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ABE88C-F415-47DD-A9CC-B746DB61AD6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197045-9B27-42FA-BD8B-E93C32491E4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5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rg2.knuba.edu.ua/course/view.php?id=361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42E62A-4B91-FD44-64F8-384E9C21FA89}"/>
              </a:ext>
            </a:extLst>
          </p:cNvPr>
          <p:cNvSpPr txBox="1"/>
          <p:nvPr/>
        </p:nvSpPr>
        <p:spPr>
          <a:xfrm>
            <a:off x="1520890" y="759787"/>
            <a:ext cx="90129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Методологія наукових досліджень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BFD220-C374-A079-5EB5-F0BE4FD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1529228"/>
            <a:ext cx="11888859" cy="4058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543DB-CCA8-4409-B7A9-B6D956F7F799}"/>
              </a:ext>
            </a:extLst>
          </p:cNvPr>
          <p:cNvSpPr txBox="1"/>
          <p:nvPr/>
        </p:nvSpPr>
        <p:spPr>
          <a:xfrm>
            <a:off x="8100578" y="5913547"/>
            <a:ext cx="3939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Викладач Рябчун Юлія Володимирівна</a:t>
            </a:r>
          </a:p>
        </p:txBody>
      </p:sp>
    </p:spTree>
    <p:extLst>
      <p:ext uri="{BB962C8B-B14F-4D97-AF65-F5344CB8AC3E}">
        <p14:creationId xmlns:p14="http://schemas.microsoft.com/office/powerpoint/2010/main" val="137159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E83A18-6102-82C6-3AE0-49F177CE4389}"/>
              </a:ext>
            </a:extLst>
          </p:cNvPr>
          <p:cNvSpPr txBox="1"/>
          <p:nvPr/>
        </p:nvSpPr>
        <p:spPr>
          <a:xfrm>
            <a:off x="971550" y="309593"/>
            <a:ext cx="10820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Моделювання</a:t>
            </a:r>
            <a:r>
              <a:rPr lang="uk-UA" sz="2000" dirty="0"/>
              <a:t> (</a:t>
            </a:r>
            <a:r>
              <a:rPr lang="uk-UA" sz="2000" dirty="0" err="1"/>
              <a:t>англ</a:t>
            </a:r>
            <a:r>
              <a:rPr lang="uk-UA" sz="2000" dirty="0"/>
              <a:t>. </a:t>
            </a:r>
            <a:r>
              <a:rPr lang="en-US" sz="2000" dirty="0"/>
              <a:t>simulation) — </a:t>
            </a:r>
            <a:r>
              <a:rPr lang="uk-UA" sz="2000" dirty="0"/>
              <a:t>подання різноманітних характеристик поведінки фізичної чи абстрактної системи за допомогою іншої системи.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Під моделлю розуміють уявну або матеріальну систему, яка, відображаючи або відтворюючи об’єкт дослідження, може замінити його так, що її вивчення дає нову інформацію про цей об’єкт.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Метод моделювання має таку структуру: </a:t>
            </a:r>
          </a:p>
          <a:p>
            <a:pPr algn="just"/>
            <a:r>
              <a:rPr lang="uk-UA" sz="2000" dirty="0"/>
              <a:t>а) постановка завдання; </a:t>
            </a:r>
          </a:p>
          <a:p>
            <a:pPr algn="just"/>
            <a:r>
              <a:rPr lang="uk-UA" sz="2000" dirty="0"/>
              <a:t>б) визначення аналога; </a:t>
            </a:r>
          </a:p>
          <a:p>
            <a:pPr algn="just"/>
            <a:r>
              <a:rPr lang="uk-UA" sz="2000" dirty="0"/>
              <a:t>в) створення або вибір моделі; </a:t>
            </a:r>
          </a:p>
          <a:p>
            <a:pPr algn="just"/>
            <a:r>
              <a:rPr lang="uk-UA" sz="2000" dirty="0"/>
              <a:t>г) розробка конструкту; </a:t>
            </a:r>
          </a:p>
          <a:p>
            <a:pPr algn="just"/>
            <a:r>
              <a:rPr lang="uk-UA" sz="2000" dirty="0"/>
              <a:t>д) дослідження моделі; </a:t>
            </a:r>
          </a:p>
          <a:p>
            <a:pPr algn="just"/>
            <a:r>
              <a:rPr lang="uk-UA" sz="2000" dirty="0"/>
              <a:t>е) переведення знань з моделі на оригінал.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3а допомогою моделювання вивчаються ті процеси і явища, що не піддаються безпосередньому вивченню. Метод моделювання зарекомендував себе як ефективний засіб виявлення суттєвих ознак явищ та процесів за допомогою моделі (концептуальної, вербальної, математичної, графічної, фізичної тощо).</a:t>
            </a:r>
          </a:p>
        </p:txBody>
      </p:sp>
    </p:spTree>
    <p:extLst>
      <p:ext uri="{BB962C8B-B14F-4D97-AF65-F5344CB8AC3E}">
        <p14:creationId xmlns:p14="http://schemas.microsoft.com/office/powerpoint/2010/main" val="30933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E11B11-49E5-8954-F3D8-4E6B3EAEA453}"/>
              </a:ext>
            </a:extLst>
          </p:cNvPr>
          <p:cNvSpPr txBox="1"/>
          <p:nvPr/>
        </p:nvSpPr>
        <p:spPr>
          <a:xfrm>
            <a:off x="1095374" y="328643"/>
            <a:ext cx="103727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/>
              <a:t>Абстрагування </a:t>
            </a:r>
            <a:r>
              <a:rPr lang="uk-UA" sz="2400" dirty="0"/>
              <a:t>(від лат. </a:t>
            </a:r>
            <a:r>
              <a:rPr lang="en-US" sz="2400" dirty="0" err="1"/>
              <a:t>abstrahere</a:t>
            </a:r>
            <a:r>
              <a:rPr lang="en-US" sz="2400" dirty="0"/>
              <a:t> -</a:t>
            </a:r>
            <a:r>
              <a:rPr lang="uk-UA" sz="2400" dirty="0"/>
              <a:t>відволікати) - метод відволікання, який дає змогу переходити від конкретних питань до загальних понять і законів розвитку. Він застосовується в економічних дослідженнях для перспективного планування, коли на основі вивчення роботи підприємств за минулий період прогнозується розвиток галузі або регіону на майбутній період.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Строго структурована методологія для створення і підтвердження фізичного, математичного або логічного представлення системи, об'єкта, явища або процесу.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u="sng" dirty="0"/>
              <a:t>Конкретизація</a:t>
            </a:r>
            <a:r>
              <a:rPr lang="uk-UA" sz="2400" dirty="0"/>
              <a:t> (від лат. </a:t>
            </a:r>
            <a:r>
              <a:rPr lang="en-US" sz="2400" dirty="0" err="1"/>
              <a:t>concretus</a:t>
            </a:r>
            <a:r>
              <a:rPr lang="en-US" sz="2400" dirty="0"/>
              <a:t> - </a:t>
            </a:r>
            <a:r>
              <a:rPr lang="uk-UA" sz="2400" dirty="0"/>
              <a:t>густий, твердий) - метод дослідження предметів у всій різнобічності їх, у якісній багатосторонності реального існування на відміну від абстрактного вивчення предметів. При цьому досліджується стан предметів у зв'язку з певними умовами їх існування та історичного розвитку. </a:t>
            </a:r>
          </a:p>
        </p:txBody>
      </p:sp>
    </p:spTree>
    <p:extLst>
      <p:ext uri="{BB962C8B-B14F-4D97-AF65-F5344CB8AC3E}">
        <p14:creationId xmlns:p14="http://schemas.microsoft.com/office/powerpoint/2010/main" val="249883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14206-5C6F-7A83-663B-C3C69C22D7FC}"/>
              </a:ext>
            </a:extLst>
          </p:cNvPr>
          <p:cNvSpPr txBox="1"/>
          <p:nvPr/>
        </p:nvSpPr>
        <p:spPr>
          <a:xfrm>
            <a:off x="1095375" y="1616809"/>
            <a:ext cx="10801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Системний аналіз </a:t>
            </a:r>
            <a:r>
              <a:rPr lang="uk-UA" sz="2000" dirty="0"/>
              <a:t>— вивчення об'єкта дослідження як сукупності елементів, що утворюють систему. </a:t>
            </a:r>
          </a:p>
          <a:p>
            <a:pPr algn="just"/>
            <a:r>
              <a:rPr lang="uk-UA" sz="2000" dirty="0"/>
              <a:t>У наукових дослідженнях він передбачає оцінку поведінки об'єкта як системи з усіма факторами, які впливають на його функціонування. </a:t>
            </a:r>
          </a:p>
          <a:p>
            <a:pPr algn="just"/>
            <a:r>
              <a:rPr lang="uk-UA" sz="2000" dirty="0"/>
              <a:t>Цей метод широко застосовується у наукових дослідженнях при комплексному вивченні діяльності виробничих об'єднань і галузі в цілому, визначенні пропорцій розвитку галузей економіки тощо. </a:t>
            </a:r>
          </a:p>
        </p:txBody>
      </p:sp>
    </p:spTree>
    <p:extLst>
      <p:ext uri="{BB962C8B-B14F-4D97-AF65-F5344CB8AC3E}">
        <p14:creationId xmlns:p14="http://schemas.microsoft.com/office/powerpoint/2010/main" val="318607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1C9EB5-03A4-8B3F-5B70-B4AD486B8F78}"/>
              </a:ext>
            </a:extLst>
          </p:cNvPr>
          <p:cNvSpPr txBox="1"/>
          <p:nvPr/>
        </p:nvSpPr>
        <p:spPr>
          <a:xfrm>
            <a:off x="600075" y="439579"/>
            <a:ext cx="108680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u="sng" dirty="0"/>
              <a:t>З методів, що мають розповсюдження при теоретичному дослідженні, є методи, засновані: </a:t>
            </a:r>
          </a:p>
          <a:p>
            <a:pPr algn="just"/>
            <a:r>
              <a:rPr lang="uk-UA" dirty="0"/>
              <a:t>• уявний експеримент – на комбінації образів, матеріальна реалізація яких неможлива; </a:t>
            </a:r>
          </a:p>
          <a:p>
            <a:pPr algn="just"/>
            <a:r>
              <a:rPr lang="uk-UA" dirty="0"/>
              <a:t>• ідеалізація – на формуванні уявного уявлення про об'єкт шляхом виключення умови, необхідної для його реального існування; </a:t>
            </a:r>
          </a:p>
          <a:p>
            <a:pPr algn="just"/>
            <a:r>
              <a:rPr lang="uk-UA" dirty="0"/>
              <a:t>• формалізація – на створенні узагальненої знакової моделі, що дозволяє шляхом операцій із знаками представляти структуру об'єкту і закономірності протікаючих процесів;</a:t>
            </a:r>
          </a:p>
          <a:p>
            <a:pPr algn="just"/>
            <a:r>
              <a:rPr lang="uk-UA" dirty="0"/>
              <a:t>• аксіоматичний метод – на тих, що приймаються як дійсні положення, що приймаються без доказу, з яких на підставі формально логічних доказів виводяться всі останні; </a:t>
            </a:r>
          </a:p>
          <a:p>
            <a:pPr algn="just"/>
            <a:r>
              <a:rPr lang="uk-UA" dirty="0"/>
              <a:t>• гіпотетико-дедуктивний метод – на створенні системи взаємозв'язаних гіпотез, з яких дедуктивним методом виводяться твердження, що безпосередньо зіставляються з досвідченими даними; </a:t>
            </a:r>
          </a:p>
          <a:p>
            <a:pPr algn="just"/>
            <a:r>
              <a:rPr lang="uk-UA" dirty="0"/>
              <a:t>• математична гіпотеза – на екстраполяції певної математичної структури з вивченої області явищ на невивчену; </a:t>
            </a:r>
          </a:p>
          <a:p>
            <a:pPr algn="just"/>
            <a:r>
              <a:rPr lang="uk-UA" dirty="0"/>
              <a:t>• сходження від абстрактного до конкретного – на виявленні початкової абстракції, відтворюючої основну суперечність об'єкту, що вивчається, в процесі теоретичної роздільності якого виявляються конкретніші суперечності, що увібрали в себе обширніший емпіричний матеріал.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Вибір конкретних методів дослідження диктується характером фактичного матеріалу, умовами і метою конкретного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134336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9240C9-AC21-B1DF-AC80-42FBB9B7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15849"/>
            <a:ext cx="11154083" cy="59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B9B25E-C120-C39B-2006-B2D56F58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0" y="844163"/>
            <a:ext cx="11115939" cy="49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7616E8-920A-DC92-16A5-637CB508EA93}"/>
              </a:ext>
            </a:extLst>
          </p:cNvPr>
          <p:cNvSpPr txBox="1"/>
          <p:nvPr/>
        </p:nvSpPr>
        <p:spPr>
          <a:xfrm>
            <a:off x="1076324" y="446038"/>
            <a:ext cx="106013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Організація наукової діяльності в Україні</a:t>
            </a:r>
          </a:p>
          <a:p>
            <a:endParaRPr lang="uk-UA" sz="2000" dirty="0"/>
          </a:p>
          <a:p>
            <a:r>
              <a:rPr lang="uk-UA" sz="2000" dirty="0"/>
              <a:t>Наукову діяльність в Україні регулюють державні та міжнародні інституції:</a:t>
            </a:r>
          </a:p>
          <a:p>
            <a:pPr marL="342900" indent="-342900">
              <a:buFontTx/>
              <a:buChar char="-"/>
            </a:pPr>
            <a:r>
              <a:rPr lang="uk-UA" sz="2000" dirty="0"/>
              <a:t>Національна академія наук України (НАНУ) – головний науковий центр країни.</a:t>
            </a:r>
          </a:p>
          <a:p>
            <a:pPr marL="342900" indent="-342900">
              <a:buFontTx/>
              <a:buChar char="-"/>
            </a:pPr>
            <a:r>
              <a:rPr lang="uk-UA" sz="2000" dirty="0"/>
              <a:t>Галузеві академії наук (Аграрна, Медична, Педагогічна та ін.).</a:t>
            </a:r>
          </a:p>
          <a:p>
            <a:pPr marL="342900" indent="-342900">
              <a:buFontTx/>
              <a:buChar char="-"/>
            </a:pPr>
            <a:r>
              <a:rPr lang="uk-UA" sz="2000" dirty="0"/>
              <a:t>Вищі навчальні заклади та науково-дослідні інститути.</a:t>
            </a:r>
          </a:p>
          <a:p>
            <a:pPr marL="342900" indent="-342900">
              <a:buFontTx/>
              <a:buChar char="-"/>
            </a:pPr>
            <a:r>
              <a:rPr lang="uk-UA" sz="2000" dirty="0"/>
              <a:t>Державні програми підтримки науки та міжнародна співпраця (</a:t>
            </a:r>
            <a:r>
              <a:rPr lang="en-US" sz="2000" dirty="0"/>
              <a:t>Horizon Europe, </a:t>
            </a:r>
            <a:r>
              <a:rPr lang="uk-UA" sz="2000" dirty="0"/>
              <a:t>гранти НАТО, та ін.).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22FC4-18A9-F769-4256-E292F0F19691}"/>
              </a:ext>
            </a:extLst>
          </p:cNvPr>
          <p:cNvSpPr txBox="1"/>
          <p:nvPr/>
        </p:nvSpPr>
        <p:spPr>
          <a:xfrm>
            <a:off x="1076324" y="3238500"/>
            <a:ext cx="10239375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Основні напрямки науково-дослідницької роботи магістрів</a:t>
            </a:r>
          </a:p>
          <a:p>
            <a:endParaRPr lang="uk-UA" sz="1050" b="1" dirty="0"/>
          </a:p>
          <a:p>
            <a:r>
              <a:rPr lang="uk-UA" sz="2000" dirty="0"/>
              <a:t>Магістри виконують науково-дослідну роботу, яка включає: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Формулювання наукової проблеми та мети дослідження;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Огляд літератури та аналіз сучасного стану проблеми;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Розробку методології дослідження;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Проведення експериментів або аналізу даних;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Оформлення результатів у вигляді магістерської роботи, статей, доповідей;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/>
              <a:t>Участь у наукових конференціях та семінарах.</a:t>
            </a:r>
          </a:p>
        </p:txBody>
      </p:sp>
    </p:spTree>
    <p:extLst>
      <p:ext uri="{BB962C8B-B14F-4D97-AF65-F5344CB8AC3E}">
        <p14:creationId xmlns:p14="http://schemas.microsoft.com/office/powerpoint/2010/main" val="212226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94835-40DA-F1E6-7A21-DF396D4BD47D}"/>
              </a:ext>
            </a:extLst>
          </p:cNvPr>
          <p:cNvSpPr txBox="1"/>
          <p:nvPr/>
        </p:nvSpPr>
        <p:spPr>
          <a:xfrm>
            <a:off x="904292" y="593612"/>
            <a:ext cx="103834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та завдання освітньої компоненти</a:t>
            </a:r>
          </a:p>
          <a:p>
            <a:pPr algn="ctr" rtl="0"/>
            <a:endParaRPr lang="uk-UA" b="0" dirty="0">
              <a:effectLst/>
            </a:endParaRPr>
          </a:p>
          <a:p>
            <a:pPr indent="450215" algn="just" rtl="0"/>
            <a:r>
              <a:rPr lang="uk-UA" sz="18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Пререквізити:</a:t>
            </a: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Засоби керування якістю процесу розробки програмного забезпечення, Інтелектуальні методи оптимізації складних систем.</a:t>
            </a:r>
          </a:p>
          <a:p>
            <a:pPr indent="450215" algn="just" rtl="0"/>
            <a:endParaRPr lang="uk-UA" b="0" dirty="0">
              <a:effectLst/>
            </a:endParaRPr>
          </a:p>
          <a:p>
            <a:pPr indent="450215" algn="just" rtl="0"/>
            <a:r>
              <a:rPr lang="uk-UA" sz="18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Посилання на сторінку електронного навчально-методичного комплексу дисципліни:</a:t>
            </a: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2"/>
              </a:rPr>
              <a:t>https://org2.knuba.edu.ua/course/view.php?id=3617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uk-UA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 rtl="0"/>
            <a:endParaRPr lang="en-US" b="0" dirty="0">
              <a:effectLst/>
            </a:endParaRPr>
          </a:p>
          <a:p>
            <a:pPr indent="450215" algn="just" rtl="0"/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Метою викладання навчальної дисципліни є: 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опанування знань та умінь щодо застосування закономірностей наукового пізнання, логічних законів та форм, рівнів методології, принципів і методів наукового пошуку, а також оформлення та представлення на захист результатів проведеного наукового дослідження.</a:t>
            </a:r>
          </a:p>
          <a:p>
            <a:pPr indent="450215" algn="just" rtl="0"/>
            <a:endParaRPr lang="uk-UA" b="0" dirty="0">
              <a:effectLst/>
            </a:endParaRPr>
          </a:p>
          <a:p>
            <a:pPr indent="457200" algn="just" rtl="0"/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полягає у оволодінні знаннями щодо видів сутності та видів наукових досліджень і науково-дослідних робіт та вимог ВАК України до наукових публікацій, законів і категорій логіки науки та логічними формами наукового мислення, методологічних рівнів, принципів і методів наукового пошуку, напрацювання навичок у їх використанні, застосуванні методологічних принципів і методів наукового дослідження, організації та здійсненні наукового дослідження і оформлення та оприлюднення результатів наукових досліджень (</a:t>
            </a:r>
            <a:r>
              <a:rPr lang="uk-UA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в.т.ч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кваліфікаційної випускової роботи) </a:t>
            </a:r>
            <a:endParaRPr lang="uk-UA" b="0" dirty="0">
              <a:effectLst/>
            </a:endParaRPr>
          </a:p>
          <a:p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564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A1C610-E8FF-1F62-2FAB-E0D99D077253}"/>
              </a:ext>
            </a:extLst>
          </p:cNvPr>
          <p:cNvSpPr txBox="1"/>
          <p:nvPr/>
        </p:nvSpPr>
        <p:spPr>
          <a:xfrm>
            <a:off x="969800" y="2316326"/>
            <a:ext cx="1042229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Наука – </a:t>
            </a:r>
            <a:r>
              <a:rPr lang="uk-UA" sz="2000" dirty="0"/>
              <a:t>це сфера людської діяльності, спрямована на отримання, систематизацію та використання знань про об’єктивну реальність. Вона базується на раціональному осмисленні фактів, формулюванні закономірностей та створенні теоретичних моделей для пояснення природних і соціальних явищ.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u="sng" dirty="0"/>
              <a:t>Основні характеристики науки: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/>
              <a:t>Об’єктивність (незалежність від суб’єктивних суджень);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/>
              <a:t>Системність (взаємозв’язок знань у певній структурі);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/>
              <a:t>Раціональність (логічність та обґрунтованість);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/>
              <a:t>Перевірюваність (можливість емпіричної перевірки гіпотез);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/>
              <a:t>Прогресивність (постійний розвиток та оновлення знань).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95D65-D8C8-7577-4B31-B440073DB4AC}"/>
              </a:ext>
            </a:extLst>
          </p:cNvPr>
          <p:cNvSpPr txBox="1"/>
          <p:nvPr/>
        </p:nvSpPr>
        <p:spPr>
          <a:xfrm>
            <a:off x="732939" y="645113"/>
            <a:ext cx="10726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ЛЕКЦІЯ 1. Наука як сфера людської діяльності. Поняття про науку. Еволюція науки. Класифікація наук. Організація наукової діяльності в Україні. Основні напрямки науково – дослідницької роботи магістрів.</a:t>
            </a:r>
          </a:p>
        </p:txBody>
      </p:sp>
    </p:spTree>
    <p:extLst>
      <p:ext uri="{BB962C8B-B14F-4D97-AF65-F5344CB8AC3E}">
        <p14:creationId xmlns:p14="http://schemas.microsoft.com/office/powerpoint/2010/main" val="224750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84458-FAE1-B46F-6295-7B628D7C9E6E}"/>
              </a:ext>
            </a:extLst>
          </p:cNvPr>
          <p:cNvSpPr txBox="1"/>
          <p:nvPr/>
        </p:nvSpPr>
        <p:spPr>
          <a:xfrm>
            <a:off x="714375" y="111115"/>
            <a:ext cx="11049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Класифікація наук</a:t>
            </a:r>
          </a:p>
          <a:p>
            <a:r>
              <a:rPr lang="uk-UA" sz="2000" dirty="0"/>
              <a:t>Науки поділяються за різними критеріями: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/>
              <a:t>За предметом дослідження:</a:t>
            </a:r>
            <a:endParaRPr lang="uk-U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/>
              <a:t>Природничі науки (фізика, хімія, біологія);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/>
              <a:t>Технічні науки (інженерія, інформаційні технології);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/>
              <a:t>Соціальні науки (економіка, соціологія, політологія);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/>
              <a:t>Гуманітарні науки (історія, філологія, філософія).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/>
              <a:t>За характером досліджень:</a:t>
            </a:r>
            <a:endParaRPr lang="uk-U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dirty="0"/>
              <a:t>Фундаментальні науки – спрямовані на отримання нових знань (математика, теоретична фізика);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Прикладні науки – розробка практичних технологій та рішень (медична інженерія, агрономія).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90E3A-7C36-A3DA-647C-F6C08E37DD72}"/>
              </a:ext>
            </a:extLst>
          </p:cNvPr>
          <p:cNvSpPr txBox="1"/>
          <p:nvPr/>
        </p:nvSpPr>
        <p:spPr>
          <a:xfrm>
            <a:off x="751503" y="3762375"/>
            <a:ext cx="107261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Еволюція науки</a:t>
            </a:r>
          </a:p>
          <a:p>
            <a:r>
              <a:rPr lang="uk-UA" sz="2000" dirty="0"/>
              <a:t>Наука розвивалася протягом історії, проходячи кілька ключових етапів: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/>
              <a:t>Давня наука</a:t>
            </a:r>
            <a:r>
              <a:rPr lang="uk-UA" sz="2000" dirty="0"/>
              <a:t> – формування знань у межах філософії та міфології.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/>
              <a:t>Середньовічна наука</a:t>
            </a:r>
            <a:r>
              <a:rPr lang="uk-UA" sz="2000" dirty="0"/>
              <a:t> – розвиток схоластики, перші університети.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/>
              <a:t>Наукова революція </a:t>
            </a:r>
            <a:r>
              <a:rPr lang="en-US" sz="2000" b="1" dirty="0"/>
              <a:t>XVII-XVIII </a:t>
            </a:r>
            <a:r>
              <a:rPr lang="uk-UA" sz="2000" b="1" dirty="0"/>
              <a:t>ст.</a:t>
            </a:r>
            <a:r>
              <a:rPr lang="uk-UA" sz="2000" dirty="0"/>
              <a:t> – перехід до експериментального підходу (Галілей, Ньютон).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/>
              <a:t>Класична наука </a:t>
            </a:r>
            <a:r>
              <a:rPr lang="en-US" sz="2000" b="1" dirty="0"/>
              <a:t>XIX </a:t>
            </a:r>
            <a:r>
              <a:rPr lang="uk-UA" sz="2000" b="1" dirty="0"/>
              <a:t>ст.</a:t>
            </a:r>
            <a:r>
              <a:rPr lang="uk-UA" sz="2000" dirty="0"/>
              <a:t> – поява спеціалізованих дисциплін, індустріалізація.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b="1" dirty="0"/>
              <a:t>Сучасна наука</a:t>
            </a:r>
            <a:r>
              <a:rPr lang="uk-UA" sz="2000" dirty="0"/>
              <a:t> – міждисциплінарні дослідження, використання комп’ютерних технологій, штучного інтелекту та глобалізація знань.</a:t>
            </a:r>
          </a:p>
        </p:txBody>
      </p:sp>
    </p:spTree>
    <p:extLst>
      <p:ext uri="{BB962C8B-B14F-4D97-AF65-F5344CB8AC3E}">
        <p14:creationId xmlns:p14="http://schemas.microsoft.com/office/powerpoint/2010/main" val="2698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9D142C-C872-C9B5-D931-3621C699096E}"/>
              </a:ext>
            </a:extLst>
          </p:cNvPr>
          <p:cNvSpPr txBox="1"/>
          <p:nvPr/>
        </p:nvSpPr>
        <p:spPr>
          <a:xfrm>
            <a:off x="884851" y="2228476"/>
            <a:ext cx="10422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Методологія</a:t>
            </a:r>
            <a:r>
              <a:rPr lang="uk-UA" sz="2000" dirty="0"/>
              <a:t> (гр. </a:t>
            </a:r>
            <a:r>
              <a:rPr lang="en-US" sz="2000" dirty="0" err="1"/>
              <a:t>methodos</a:t>
            </a:r>
            <a:r>
              <a:rPr lang="en-US" sz="2000" dirty="0"/>
              <a:t> - </a:t>
            </a:r>
            <a:r>
              <a:rPr lang="uk-UA" sz="2000" dirty="0"/>
              <a:t>спосіб, метод і </a:t>
            </a:r>
            <a:r>
              <a:rPr lang="en-US" sz="2000" dirty="0"/>
              <a:t>logos - </a:t>
            </a:r>
            <a:r>
              <a:rPr lang="uk-UA" sz="2000" dirty="0"/>
              <a:t>наука, знання) – вчення про правила мислення при створенні теорії науки.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30589-007B-6178-61DC-50F1EC796894}"/>
              </a:ext>
            </a:extLst>
          </p:cNvPr>
          <p:cNvSpPr txBox="1"/>
          <p:nvPr/>
        </p:nvSpPr>
        <p:spPr>
          <a:xfrm>
            <a:off x="951527" y="623763"/>
            <a:ext cx="10422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Наукове дослідження </a:t>
            </a:r>
            <a:r>
              <a:rPr lang="uk-UA" sz="2000" dirty="0"/>
              <a:t>– це вивчення явищ і процесів,  аналіз впливу на них різних чинників, а також вивчення взаємодії між явищами за допомогою наукових методів з метою отримання доведених і корисних для науки і практики рішень з максимальним ефектом.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B51E2-28AF-9869-2F5B-972021B58C4E}"/>
              </a:ext>
            </a:extLst>
          </p:cNvPr>
          <p:cNvSpPr txBox="1"/>
          <p:nvPr/>
        </p:nvSpPr>
        <p:spPr>
          <a:xfrm>
            <a:off x="884851" y="1648921"/>
            <a:ext cx="10422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Наукове дослідження цілеспрямоване пізнання, результатом якого виступають система понять, законів і теорій.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01380-F3BF-049F-4EA5-D0A9E88684A2}"/>
              </a:ext>
            </a:extLst>
          </p:cNvPr>
          <p:cNvSpPr txBox="1"/>
          <p:nvPr/>
        </p:nvSpPr>
        <p:spPr>
          <a:xfrm>
            <a:off x="884852" y="2841112"/>
            <a:ext cx="109191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Методику розуміють як сукупність прийомів дослідження, включаючи техніку і різноманітні операції з фактичним матеріалом.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u="sng" dirty="0"/>
              <a:t>Методологія виконує такі функції:</a:t>
            </a:r>
          </a:p>
          <a:p>
            <a:pPr algn="just"/>
            <a:r>
              <a:rPr lang="uk-UA" sz="2000" dirty="0"/>
              <a:t>-визначає способи здобуття наукових знань, які відображають динамічні процеси та явища; </a:t>
            </a:r>
          </a:p>
          <a:p>
            <a:pPr algn="just"/>
            <a:r>
              <a:rPr lang="uk-UA" sz="2000" dirty="0"/>
              <a:t>-направляє, передбачає особливий шлях, на якому досягається певна науково-дослідницька мета; </a:t>
            </a:r>
          </a:p>
          <a:p>
            <a:pPr algn="just"/>
            <a:r>
              <a:rPr lang="uk-UA" sz="2000" dirty="0"/>
              <a:t>-забезпечує всебічність отримання інформації щодо процесу чи явища, що вивчається; </a:t>
            </a:r>
          </a:p>
          <a:p>
            <a:pPr algn="just"/>
            <a:r>
              <a:rPr lang="uk-UA" sz="2000" dirty="0"/>
              <a:t>-допомагає введенню нової інформації до фонду теорії науки; </a:t>
            </a:r>
          </a:p>
          <a:p>
            <a:pPr algn="just"/>
            <a:r>
              <a:rPr lang="uk-UA" sz="2000" dirty="0"/>
              <a:t>-забезпечує уточнення, збагачення, систематизацію термінів і понять у науці; </a:t>
            </a:r>
          </a:p>
          <a:p>
            <a:pPr algn="just"/>
            <a:r>
              <a:rPr lang="uk-UA" sz="2000" dirty="0"/>
              <a:t>-створює систему наукової інформації, яка базується на об’єктивних фактах, і логіко-аналітичний інструмент наукового пізнання.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EB4AE-9D80-3F48-0251-CC8FD5930F57}"/>
              </a:ext>
            </a:extLst>
          </p:cNvPr>
          <p:cNvSpPr txBox="1"/>
          <p:nvPr/>
        </p:nvSpPr>
        <p:spPr>
          <a:xfrm>
            <a:off x="969604" y="201186"/>
            <a:ext cx="10422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Формою розвитку науки є наукове дослідження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226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6F6106-269A-F18B-08F2-A69DB6B01F0E}"/>
              </a:ext>
            </a:extLst>
          </p:cNvPr>
          <p:cNvSpPr txBox="1"/>
          <p:nvPr/>
        </p:nvSpPr>
        <p:spPr>
          <a:xfrm>
            <a:off x="685217" y="491417"/>
            <a:ext cx="10821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u="sng" noProof="0" dirty="0"/>
              <a:t>Методика дослідження </a:t>
            </a:r>
            <a:r>
              <a:rPr lang="uk-UA" sz="2000" noProof="0" dirty="0"/>
              <a:t>- це система правил використання методів, прийомів та операцій.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0F993-E820-8478-E489-4E0BFD85DA13}"/>
              </a:ext>
            </a:extLst>
          </p:cNvPr>
          <p:cNvSpPr txBox="1"/>
          <p:nvPr/>
        </p:nvSpPr>
        <p:spPr>
          <a:xfrm>
            <a:off x="685217" y="1062017"/>
            <a:ext cx="1072612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У науковому дослідженні часто застосовують метод критичного аналізу наукової і методичної літератури, практичного досвіду, як того потребує рівень методики і техніки дослідження. </a:t>
            </a:r>
          </a:p>
          <a:p>
            <a:pPr algn="just"/>
            <a:endParaRPr lang="uk-UA" sz="2400" dirty="0"/>
          </a:p>
          <a:p>
            <a:pPr algn="just"/>
            <a:r>
              <a:rPr lang="uk-UA" sz="2000" b="1" u="sng" dirty="0"/>
              <a:t>У роботі широко використовуються такі методи: </a:t>
            </a:r>
            <a:r>
              <a:rPr lang="uk-UA" sz="2000" dirty="0"/>
              <a:t>спостереження, бесіда, анкетування, рейтинг, моделювання, контент-аналіз, експеримент та ін.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84606-2642-0381-50BA-45D05274F2E0}"/>
              </a:ext>
            </a:extLst>
          </p:cNvPr>
          <p:cNvSpPr txBox="1"/>
          <p:nvPr/>
        </p:nvSpPr>
        <p:spPr>
          <a:xfrm>
            <a:off x="685216" y="3066961"/>
            <a:ext cx="107261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Загальнонаукові методи використовуються в теоретичних і емпіричних дослідженнях.</a:t>
            </a:r>
          </a:p>
          <a:p>
            <a:r>
              <a:rPr lang="uk-UA" sz="2000" dirty="0"/>
              <a:t> </a:t>
            </a:r>
          </a:p>
          <a:p>
            <a:r>
              <a:rPr lang="uk-UA" sz="2000" dirty="0"/>
              <a:t>До них належать: </a:t>
            </a:r>
          </a:p>
          <a:p>
            <a:r>
              <a:rPr lang="uk-UA" sz="2000" dirty="0"/>
              <a:t>-аналіз і синтез; </a:t>
            </a:r>
          </a:p>
          <a:p>
            <a:r>
              <a:rPr lang="uk-UA" sz="2000" dirty="0"/>
              <a:t>-індукція і дедукція; </a:t>
            </a:r>
          </a:p>
          <a:p>
            <a:r>
              <a:rPr lang="uk-UA" sz="2000" dirty="0"/>
              <a:t>-аналогія і моделювання; </a:t>
            </a:r>
          </a:p>
          <a:p>
            <a:r>
              <a:rPr lang="uk-UA" sz="2000" dirty="0"/>
              <a:t>-абстрагування і конкретизація; </a:t>
            </a:r>
          </a:p>
          <a:p>
            <a:r>
              <a:rPr lang="uk-UA" sz="2000" dirty="0"/>
              <a:t>-системний аналіз. </a:t>
            </a:r>
          </a:p>
        </p:txBody>
      </p:sp>
    </p:spTree>
    <p:extLst>
      <p:ext uri="{BB962C8B-B14F-4D97-AF65-F5344CB8AC3E}">
        <p14:creationId xmlns:p14="http://schemas.microsoft.com/office/powerpoint/2010/main" val="208529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878A8-EE85-F90F-9E44-5A57C521207A}"/>
              </a:ext>
            </a:extLst>
          </p:cNvPr>
          <p:cNvSpPr txBox="1"/>
          <p:nvPr/>
        </p:nvSpPr>
        <p:spPr>
          <a:xfrm>
            <a:off x="590550" y="714375"/>
            <a:ext cx="11201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Аналіз </a:t>
            </a:r>
            <a:r>
              <a:rPr lang="uk-UA" sz="2000" dirty="0"/>
              <a:t>(від </a:t>
            </a:r>
            <a:r>
              <a:rPr lang="uk-UA" sz="2000" dirty="0" err="1"/>
              <a:t>грец</a:t>
            </a:r>
            <a:r>
              <a:rPr lang="uk-UA" sz="2000" dirty="0"/>
              <a:t>. — розклад</a:t>
            </a:r>
            <a:r>
              <a:rPr lang="en-US" sz="2000" dirty="0"/>
              <a:t>) — </a:t>
            </a:r>
            <a:r>
              <a:rPr lang="uk-UA" sz="2000" dirty="0"/>
              <a:t>розчленування предмета пізнання, абстрагування його окремих сторін. </a:t>
            </a:r>
          </a:p>
          <a:p>
            <a:pPr algn="just"/>
            <a:r>
              <a:rPr lang="uk-UA" sz="2000" dirty="0"/>
              <a:t>Метод дослідження, який включає в себе вивчення предмета за допомогою мисленого або практичного розчленування його на складові елементи (частини об'єкта, його ознаки, властивості, відношення). Кожна із виділених частин аналізується окремо у межах єдиного цілого. </a:t>
            </a:r>
          </a:p>
          <a:p>
            <a:pPr algn="just"/>
            <a:r>
              <a:rPr lang="uk-UA" sz="2000" dirty="0"/>
              <a:t>Протилежне — синтез.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u="sng" dirty="0"/>
              <a:t>Синтез </a:t>
            </a:r>
            <a:r>
              <a:rPr lang="uk-UA" sz="2000" dirty="0"/>
              <a:t>(від </a:t>
            </a:r>
            <a:r>
              <a:rPr lang="uk-UA" sz="2000" dirty="0" err="1"/>
              <a:t>грец</a:t>
            </a:r>
            <a:r>
              <a:rPr lang="uk-UA" sz="2000" dirty="0"/>
              <a:t>. — поєднання, з'єднання, складання) — поєднання абстрагованих сторін предмета і відображення його як конкретної цілісності; метод вивчення об'єкта у його цілісності, у єдиному і взаємному зв'язку його частин. У процесі наукових досліджень синтез пов'язаний з аналізом, оскільки дає змогу поєднати частини предмета, розчленованого у процесі аналізу, встановити їх зв'язок і пізнати предмет як єдине ціле. </a:t>
            </a:r>
          </a:p>
          <a:p>
            <a:pPr algn="just"/>
            <a:r>
              <a:rPr lang="uk-UA" sz="2000" dirty="0"/>
              <a:t>Уточнення логічної форми (будови, структури) міркування засобами формальної логіки. Синонім наукового дослідження взагалі. </a:t>
            </a:r>
          </a:p>
        </p:txBody>
      </p:sp>
    </p:spTree>
    <p:extLst>
      <p:ext uri="{BB962C8B-B14F-4D97-AF65-F5344CB8AC3E}">
        <p14:creationId xmlns:p14="http://schemas.microsoft.com/office/powerpoint/2010/main" val="128092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7AF3C8-03F2-E9DA-65C5-EF3494E12C35}"/>
              </a:ext>
            </a:extLst>
          </p:cNvPr>
          <p:cNvSpPr txBox="1"/>
          <p:nvPr/>
        </p:nvSpPr>
        <p:spPr>
          <a:xfrm>
            <a:off x="752475" y="445770"/>
            <a:ext cx="10896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/>
              <a:t>Індукція</a:t>
            </a:r>
            <a:r>
              <a:rPr lang="uk-UA" sz="2000" dirty="0"/>
              <a:t> — це процес судження, котрий досягає висновку що при наявному стані знань є напевно істинний, але не ґарантує його. Індуктивний висновок може бути спростований або узагальнений при наявності додаткових фактів. Інакше, індукція полягає у формулюванні закону ґрунтуючись на обмеженому об'ємі спостережень подій, що повторюються. </a:t>
            </a:r>
          </a:p>
          <a:p>
            <a:pPr algn="just"/>
            <a:r>
              <a:rPr lang="uk-UA" sz="2000" dirty="0"/>
              <a:t>Індукція оперує набором неповних фактів, та на їх основі робить висновок який напевно слідує, не даючи жодних ґарантій щодо його істиності. </a:t>
            </a:r>
          </a:p>
          <a:p>
            <a:pPr algn="just"/>
            <a:r>
              <a:rPr lang="uk-UA" sz="2000" dirty="0"/>
              <a:t>Незважаючи на це, індукція дає можливість набувати нові знання, котрі не є очевидними при розгляді вихідних тверджень. </a:t>
            </a:r>
          </a:p>
          <a:p>
            <a:pPr algn="just"/>
            <a:r>
              <a:rPr lang="uk-UA" sz="2000" dirty="0"/>
              <a:t>Прикладами індуктивних висновків є, наприклад, наступні пари спостереження/висновок: Цей лебідь білий. Всі лебеді білі.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u="sng" dirty="0"/>
              <a:t>Дедукція </a:t>
            </a:r>
            <a:r>
              <a:rPr lang="uk-UA" sz="2000" dirty="0"/>
              <a:t>- це процес виведення висновку що ґарантовано слідує, якщо вихідні припущення істині та вивід на їх підставі є чинним. Висновок повинен базуватись виключно на основі попередньо наведених доказів, та не повинен містити нової інформації про предмет що досліджується. </a:t>
            </a:r>
          </a:p>
          <a:p>
            <a:pPr algn="just"/>
            <a:r>
              <a:rPr lang="uk-UA" sz="2000" dirty="0"/>
              <a:t>Часто зустрічається помилкова думка що дедукція рухається від загального до окремого, та що індукція це рух у зворотньому напрямку.</a:t>
            </a:r>
          </a:p>
        </p:txBody>
      </p:sp>
    </p:spTree>
    <p:extLst>
      <p:ext uri="{BB962C8B-B14F-4D97-AF65-F5344CB8AC3E}">
        <p14:creationId xmlns:p14="http://schemas.microsoft.com/office/powerpoint/2010/main" val="241524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F62F2-09ED-AC35-69BC-460BF796D6DD}"/>
              </a:ext>
            </a:extLst>
          </p:cNvPr>
          <p:cNvSpPr txBox="1"/>
          <p:nvPr/>
        </p:nvSpPr>
        <p:spPr>
          <a:xfrm>
            <a:off x="1181099" y="1215241"/>
            <a:ext cx="103155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/>
              <a:t>Аналогія </a:t>
            </a:r>
            <a:r>
              <a:rPr lang="uk-UA" sz="2400" dirty="0"/>
              <a:t>— (</a:t>
            </a:r>
            <a:r>
              <a:rPr lang="uk-UA" sz="2400" dirty="0" err="1"/>
              <a:t>грец</a:t>
            </a:r>
            <a:r>
              <a:rPr lang="uk-UA" sz="2400" dirty="0"/>
              <a:t>. — відповідність) — подібність, схожість у цілому відмінних предметів, явищ за певними властивостями, ознаками або відношеннями.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Аналогія в логіці — умовивід, в якому від схожості предметів за одними кому від схожості предметів за одними ознаками робиться висновок про можливу схожість цих предметів за ін. ознаками. В умовиводах за А. знання, набуте при розгляді якогось об'єкта (моделі), переноситься на інший, менш доступний для дослідження, менш наочний. Умовиводи за А. щодо конкретних об'єктів є гіпотетичними — правильність їх виявляється дальшим дослідженням і перевіркою. В сучасні	 науці розвинутою галуззю застосування А. є теорія подібності, що використовується при моделюванні.</a:t>
            </a:r>
          </a:p>
        </p:txBody>
      </p:sp>
    </p:spTree>
    <p:extLst>
      <p:ext uri="{BB962C8B-B14F-4D97-AF65-F5344CB8AC3E}">
        <p14:creationId xmlns:p14="http://schemas.microsoft.com/office/powerpoint/2010/main" val="3501006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1816</Words>
  <Application>Microsoft Office PowerPoint</Application>
  <PresentationFormat>Широкоэкранный</PresentationFormat>
  <Paragraphs>126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Рябчун Юлія Володимирівна</dc:creator>
  <cp:lastModifiedBy>Рябчун Юлія Володимирівна</cp:lastModifiedBy>
  <cp:revision>1</cp:revision>
  <dcterms:created xsi:type="dcterms:W3CDTF">2025-02-28T06:48:40Z</dcterms:created>
  <dcterms:modified xsi:type="dcterms:W3CDTF">2025-02-28T07:40:33Z</dcterms:modified>
</cp:coreProperties>
</file>