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12192000" cy="6858000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343" autoAdjust="0"/>
  </p:normalViewPr>
  <p:slideViewPr>
    <p:cSldViewPr snapToGrid="0">
      <p:cViewPr varScale="1">
        <p:scale>
          <a:sx n="69" d="100"/>
          <a:sy n="69" d="100"/>
        </p:scale>
        <p:origin x="756" y="6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52758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582220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8090728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3108565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866496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765408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4498798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7323896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3620748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8855962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31002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101AE6-5FEA-42A7-B866-FB3E7B50249B}" type="datetimeFigureOut">
              <a:rPr lang="uk-UA" smtClean="0"/>
              <a:t>24.09.2018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612DDF-B47A-4ACE-9984-147939EC5370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9404325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318655"/>
            <a:ext cx="9144000" cy="1191490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ru-RU" sz="4000" dirty="0" smtClean="0"/>
              <a:t>ЛЕКЦІЯ 6. </a:t>
            </a:r>
            <a:r>
              <a:rPr lang="ru-RU" sz="4000" b="1" dirty="0" smtClean="0"/>
              <a:t>ОСНОВИ ТРУДОВОГО ПРАВА УКРАЇНИ</a:t>
            </a:r>
            <a:endParaRPr lang="uk-UA" sz="4000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46363" y="1620983"/>
            <a:ext cx="11554691" cy="4959926"/>
          </a:xfrm>
          <a:solidFill>
            <a:schemeClr val="accent6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algn="l"/>
            <a:r>
              <a:rPr lang="uk-UA" sz="2800" dirty="0" smtClean="0"/>
              <a:t>1.	</a:t>
            </a:r>
            <a:r>
              <a:rPr lang="uk-UA" sz="2800" b="1" dirty="0" smtClean="0"/>
              <a:t>Поняття трудового права, його джерела. Місце кодексу законів про працю в системі трудового права України.</a:t>
            </a:r>
          </a:p>
          <a:p>
            <a:pPr algn="l"/>
            <a:r>
              <a:rPr lang="uk-UA" sz="2800" b="1" dirty="0" smtClean="0"/>
              <a:t>2.	Колективний і трудовий договір.</a:t>
            </a:r>
          </a:p>
          <a:p>
            <a:pPr algn="l"/>
            <a:r>
              <a:rPr lang="uk-UA" sz="2800" b="1" dirty="0" smtClean="0"/>
              <a:t>3.	Робочий час і час відпочинку.</a:t>
            </a:r>
          </a:p>
          <a:p>
            <a:pPr algn="l"/>
            <a:r>
              <a:rPr lang="uk-UA" sz="2800" b="1" dirty="0" smtClean="0"/>
              <a:t>4.	Підстави та порядок звільнення з роботи.</a:t>
            </a:r>
          </a:p>
          <a:p>
            <a:pPr algn="l"/>
            <a:r>
              <a:rPr lang="uk-UA" sz="2800" b="1" dirty="0" smtClean="0"/>
              <a:t>5.	Трудова дисципліна. Дисциплінарна та матеріальна відповідальність.</a:t>
            </a:r>
          </a:p>
          <a:p>
            <a:pPr algn="l"/>
            <a:r>
              <a:rPr lang="uk-UA" sz="2800" b="1" dirty="0" smtClean="0"/>
              <a:t>6.	Особливості праці молоді.</a:t>
            </a:r>
          </a:p>
          <a:p>
            <a:pPr algn="l"/>
            <a:r>
              <a:rPr lang="uk-UA" sz="2800" b="1" dirty="0" smtClean="0"/>
              <a:t>7.	Розв'язання індивідуальних та колективних трудових спорів.</a:t>
            </a:r>
          </a:p>
          <a:p>
            <a:pPr algn="l"/>
            <a:endParaRPr lang="uk-UA" sz="2800" dirty="0"/>
          </a:p>
        </p:txBody>
      </p:sp>
    </p:spTree>
    <p:extLst>
      <p:ext uri="{BB962C8B-B14F-4D97-AF65-F5344CB8AC3E}">
        <p14:creationId xmlns:p14="http://schemas.microsoft.com/office/powerpoint/2010/main" val="32351994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91441"/>
            <a:ext cx="10515600" cy="796834"/>
          </a:xfrm>
          <a:solidFill>
            <a:srgbClr val="FFC000"/>
          </a:solidFill>
        </p:spPr>
        <p:txBody>
          <a:bodyPr>
            <a:normAutofit fontScale="90000"/>
          </a:bodyPr>
          <a:lstStyle/>
          <a:p>
            <a:pPr algn="ctr"/>
            <a:r>
              <a:rPr lang="uk-UA" b="1" dirty="0" smtClean="0"/>
              <a:t/>
            </a:r>
            <a:br>
              <a:rPr lang="uk-UA" b="1" dirty="0" smtClean="0"/>
            </a:br>
            <a:r>
              <a:rPr lang="uk-UA" b="1" dirty="0" smtClean="0"/>
              <a:t>Дисципліна праці – </a:t>
            </a:r>
            <a:br>
              <a:rPr lang="uk-UA" b="1" dirty="0" smtClean="0"/>
            </a:br>
            <a:r>
              <a:rPr lang="uk-UA" b="1" dirty="0" smtClean="0"/>
              <a:t> </a:t>
            </a:r>
            <a:endParaRPr lang="uk-UA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005839"/>
            <a:ext cx="10515600" cy="517112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 fontScale="92500" lnSpcReduction="10000"/>
          </a:bodyPr>
          <a:lstStyle/>
          <a:p>
            <a:pPr marL="0" indent="0" algn="ctr">
              <a:lnSpc>
                <a:spcPct val="75000"/>
              </a:lnSpc>
              <a:buNone/>
            </a:pPr>
            <a:r>
              <a:rPr lang="ru-RU" b="1" dirty="0" err="1"/>
              <a:t>це</a:t>
            </a:r>
            <a:r>
              <a:rPr lang="ru-RU" b="1" dirty="0"/>
              <a:t> </a:t>
            </a:r>
            <a:r>
              <a:rPr lang="ru-RU" b="1" dirty="0" err="1"/>
              <a:t>чітке</a:t>
            </a:r>
            <a:r>
              <a:rPr lang="ru-RU" b="1" dirty="0"/>
              <a:t> </a:t>
            </a:r>
            <a:r>
              <a:rPr lang="ru-RU" b="1" dirty="0" err="1"/>
              <a:t>виконання</a:t>
            </a:r>
            <a:r>
              <a:rPr lang="ru-RU" b="1" dirty="0"/>
              <a:t> </a:t>
            </a:r>
            <a:r>
              <a:rPr lang="ru-RU" b="1" dirty="0" err="1"/>
              <a:t>працівниками</a:t>
            </a:r>
            <a:r>
              <a:rPr lang="ru-RU" b="1" dirty="0"/>
              <a:t> </a:t>
            </a:r>
            <a:r>
              <a:rPr lang="ru-RU" b="1" dirty="0" err="1"/>
              <a:t>своїх</a:t>
            </a:r>
            <a:r>
              <a:rPr lang="ru-RU" b="1" dirty="0"/>
              <a:t> </a:t>
            </a:r>
            <a:r>
              <a:rPr lang="ru-RU" b="1" dirty="0" err="1"/>
              <a:t>службових</a:t>
            </a:r>
            <a:r>
              <a:rPr lang="ru-RU" b="1" dirty="0"/>
              <a:t> </a:t>
            </a:r>
            <a:r>
              <a:rPr lang="ru-RU" b="1" dirty="0" err="1"/>
              <a:t>трудових</a:t>
            </a:r>
            <a:r>
              <a:rPr lang="ru-RU" b="1" dirty="0"/>
              <a:t> і </a:t>
            </a:r>
            <a:r>
              <a:rPr lang="ru-RU" b="1" dirty="0" err="1"/>
              <a:t>посадових</a:t>
            </a:r>
            <a:r>
              <a:rPr lang="ru-RU" b="1" dirty="0"/>
              <a:t> </a:t>
            </a:r>
            <a:r>
              <a:rPr lang="ru-RU" b="1" dirty="0" err="1"/>
              <a:t>обов'язків</a:t>
            </a:r>
            <a:r>
              <a:rPr lang="ru-RU" b="1" dirty="0"/>
              <a:t>, </a:t>
            </a:r>
            <a:r>
              <a:rPr lang="ru-RU" b="1" dirty="0" err="1"/>
              <a:t>регламентованих</a:t>
            </a:r>
            <a:r>
              <a:rPr lang="ru-RU" b="1" dirty="0"/>
              <a:t> законом, правилами </a:t>
            </a:r>
            <a:r>
              <a:rPr lang="ru-RU" b="1" dirty="0" err="1"/>
              <a:t>внутрішнього</a:t>
            </a:r>
            <a:r>
              <a:rPr lang="ru-RU" b="1" dirty="0"/>
              <a:t> трудового </a:t>
            </a:r>
            <a:r>
              <a:rPr lang="ru-RU" b="1" dirty="0" err="1"/>
              <a:t>розпорядку</a:t>
            </a:r>
            <a:r>
              <a:rPr lang="ru-RU" b="1" dirty="0"/>
              <a:t>, статутами, </a:t>
            </a:r>
            <a:r>
              <a:rPr lang="ru-RU" b="1" dirty="0" err="1"/>
              <a:t>колективним</a:t>
            </a:r>
            <a:r>
              <a:rPr lang="ru-RU" b="1" dirty="0"/>
              <a:t> і </a:t>
            </a:r>
            <a:r>
              <a:rPr lang="ru-RU" b="1" dirty="0" err="1" smtClean="0"/>
              <a:t>трудовим</a:t>
            </a:r>
            <a:r>
              <a:rPr lang="ru-RU" b="1" dirty="0" smtClean="0"/>
              <a:t> </a:t>
            </a:r>
            <a:r>
              <a:rPr lang="ru-RU" b="1" dirty="0"/>
              <a:t>договорами</a:t>
            </a:r>
            <a:r>
              <a:rPr lang="ru-RU" b="1" dirty="0" smtClean="0"/>
              <a:t>.</a:t>
            </a:r>
            <a:endParaRPr lang="uk-UA" b="1" dirty="0"/>
          </a:p>
          <a:p>
            <a:pPr marL="0" indent="0" algn="just">
              <a:buNone/>
            </a:pPr>
            <a:r>
              <a:rPr lang="ru-RU" b="1" dirty="0" err="1"/>
              <a:t>Трудова</a:t>
            </a:r>
            <a:r>
              <a:rPr lang="ru-RU" b="1" dirty="0"/>
              <a:t> </a:t>
            </a:r>
            <a:r>
              <a:rPr lang="ru-RU" b="1" dirty="0" err="1"/>
              <a:t>дисципліна</a:t>
            </a:r>
            <a:r>
              <a:rPr lang="ru-RU" b="1" dirty="0"/>
              <a:t> </a:t>
            </a:r>
            <a:r>
              <a:rPr lang="ru-RU" b="1" dirty="0" err="1" smtClean="0"/>
              <a:t>забезпечується</a:t>
            </a:r>
            <a:r>
              <a:rPr lang="ru-RU" b="1" dirty="0" smtClean="0"/>
              <a:t>: </a:t>
            </a:r>
          </a:p>
          <a:p>
            <a:pPr algn="just">
              <a:buFont typeface="Wingdings" panose="05000000000000000000" pitchFamily="2" charset="2"/>
              <a:buChar char="Ø"/>
            </a:pPr>
            <a:r>
              <a:rPr lang="ru-RU" dirty="0" err="1" smtClean="0"/>
              <a:t>створенням</a:t>
            </a:r>
            <a:r>
              <a:rPr lang="ru-RU" dirty="0" smtClean="0"/>
              <a:t> </a:t>
            </a:r>
            <a:r>
              <a:rPr lang="ru-RU" dirty="0" err="1"/>
              <a:t>необхідних</a:t>
            </a:r>
            <a:r>
              <a:rPr lang="ru-RU" dirty="0"/>
              <a:t> </a:t>
            </a:r>
            <a:r>
              <a:rPr lang="ru-RU" dirty="0" err="1"/>
              <a:t>організаційних</a:t>
            </a:r>
            <a:r>
              <a:rPr lang="ru-RU" dirty="0"/>
              <a:t> та </a:t>
            </a:r>
            <a:r>
              <a:rPr lang="ru-RU" dirty="0" err="1"/>
              <a:t>економічних</a:t>
            </a:r>
            <a:r>
              <a:rPr lang="ru-RU" dirty="0"/>
              <a:t> умов для </a:t>
            </a:r>
            <a:r>
              <a:rPr lang="ru-RU" dirty="0" err="1"/>
              <a:t>високопродуктивної</a:t>
            </a:r>
            <a:r>
              <a:rPr lang="ru-RU" dirty="0"/>
              <a:t> </a:t>
            </a:r>
            <a:r>
              <a:rPr lang="ru-RU" dirty="0" err="1" smtClean="0"/>
              <a:t>роботи</a:t>
            </a:r>
            <a:r>
              <a:rPr lang="ru-RU" dirty="0" smtClean="0"/>
              <a:t>; </a:t>
            </a:r>
          </a:p>
          <a:p>
            <a:pPr algn="just">
              <a:buFont typeface="Wingdings" panose="05000000000000000000" pitchFamily="2" charset="2"/>
              <a:buChar char="Ø"/>
            </a:pPr>
            <a:r>
              <a:rPr lang="ru-RU" dirty="0" err="1" smtClean="0"/>
              <a:t>свідомим</a:t>
            </a:r>
            <a:r>
              <a:rPr lang="ru-RU" dirty="0" smtClean="0"/>
              <a:t> </a:t>
            </a:r>
            <a:r>
              <a:rPr lang="ru-RU" dirty="0" err="1"/>
              <a:t>ставленням</a:t>
            </a:r>
            <a:r>
              <a:rPr lang="ru-RU" dirty="0"/>
              <a:t> до </a:t>
            </a:r>
            <a:r>
              <a:rPr lang="ru-RU" dirty="0" err="1" smtClean="0"/>
              <a:t>праці</a:t>
            </a:r>
            <a:r>
              <a:rPr lang="ru-RU" dirty="0" smtClean="0"/>
              <a:t>; </a:t>
            </a:r>
          </a:p>
          <a:p>
            <a:pPr algn="just">
              <a:buFont typeface="Wingdings" panose="05000000000000000000" pitchFamily="2" charset="2"/>
              <a:buChar char="Ø"/>
            </a:pPr>
            <a:r>
              <a:rPr lang="ru-RU" dirty="0" smtClean="0"/>
              <a:t>методами </a:t>
            </a:r>
            <a:r>
              <a:rPr lang="ru-RU" dirty="0" err="1"/>
              <a:t>переконання</a:t>
            </a:r>
            <a:r>
              <a:rPr lang="ru-RU" dirty="0"/>
              <a:t>, </a:t>
            </a:r>
            <a:r>
              <a:rPr lang="ru-RU" dirty="0" err="1"/>
              <a:t>виховання</a:t>
            </a:r>
            <a:r>
              <a:rPr lang="ru-RU" dirty="0"/>
              <a:t>, </a:t>
            </a:r>
            <a:r>
              <a:rPr lang="ru-RU" dirty="0" err="1" smtClean="0"/>
              <a:t>заохочення</a:t>
            </a:r>
            <a:r>
              <a:rPr lang="ru-RU" dirty="0" smtClean="0"/>
              <a:t> </a:t>
            </a:r>
            <a:r>
              <a:rPr lang="ru-RU" dirty="0"/>
              <a:t>за </a:t>
            </a:r>
            <a:r>
              <a:rPr lang="ru-RU" dirty="0" err="1"/>
              <a:t>сумлінну</a:t>
            </a:r>
            <a:r>
              <a:rPr lang="ru-RU" dirty="0"/>
              <a:t> </a:t>
            </a:r>
            <a:r>
              <a:rPr lang="ru-RU" dirty="0" err="1"/>
              <a:t>працю</a:t>
            </a:r>
            <a:r>
              <a:rPr lang="ru-RU" dirty="0"/>
              <a:t>. </a:t>
            </a:r>
            <a:endParaRPr lang="ru-RU" dirty="0" smtClean="0"/>
          </a:p>
          <a:p>
            <a:pPr algn="just">
              <a:buFont typeface="Wingdings" panose="05000000000000000000" pitchFamily="2" charset="2"/>
              <a:buChar char="Ø"/>
            </a:pPr>
            <a:r>
              <a:rPr lang="ru-RU" dirty="0" err="1" smtClean="0"/>
              <a:t>Щодо</a:t>
            </a:r>
            <a:r>
              <a:rPr lang="ru-RU" dirty="0" smtClean="0"/>
              <a:t> </a:t>
            </a:r>
            <a:r>
              <a:rPr lang="ru-RU" dirty="0" err="1"/>
              <a:t>окремих</a:t>
            </a:r>
            <a:r>
              <a:rPr lang="ru-RU" dirty="0"/>
              <a:t> </a:t>
            </a:r>
            <a:r>
              <a:rPr lang="ru-RU" dirty="0" err="1"/>
              <a:t>несумлінних</a:t>
            </a:r>
            <a:r>
              <a:rPr lang="ru-RU" dirty="0"/>
              <a:t> </a:t>
            </a:r>
            <a:r>
              <a:rPr lang="ru-RU" dirty="0" err="1"/>
              <a:t>працівників</a:t>
            </a:r>
            <a:r>
              <a:rPr lang="ru-RU" dirty="0"/>
              <a:t> </a:t>
            </a:r>
            <a:r>
              <a:rPr lang="ru-RU" dirty="0" err="1"/>
              <a:t>застосовують</a:t>
            </a:r>
            <a:r>
              <a:rPr lang="ru-RU" dirty="0"/>
              <a:t> заходи </a:t>
            </a:r>
            <a:r>
              <a:rPr lang="ru-RU" dirty="0" err="1"/>
              <a:t>дисциплінарного</a:t>
            </a:r>
            <a:r>
              <a:rPr lang="ru-RU" dirty="0"/>
              <a:t> і </a:t>
            </a:r>
            <a:r>
              <a:rPr lang="ru-RU" dirty="0" err="1"/>
              <a:t>громадського</a:t>
            </a:r>
            <a:r>
              <a:rPr lang="ru-RU" dirty="0"/>
              <a:t> </a:t>
            </a:r>
            <a:r>
              <a:rPr lang="ru-RU" dirty="0" err="1"/>
              <a:t>впливу</a:t>
            </a:r>
            <a:r>
              <a:rPr lang="ru-RU" dirty="0"/>
              <a:t>. </a:t>
            </a:r>
            <a:endParaRPr lang="ru-RU" dirty="0" smtClean="0"/>
          </a:p>
          <a:p>
            <a:pPr marL="0" indent="0" algn="just">
              <a:buNone/>
            </a:pPr>
            <a:r>
              <a:rPr lang="ru-RU" dirty="0" smtClean="0"/>
              <a:t>Таким </a:t>
            </a:r>
            <a:r>
              <a:rPr lang="ru-RU" dirty="0"/>
              <a:t>чином, </a:t>
            </a:r>
            <a:r>
              <a:rPr lang="ru-RU" b="1" dirty="0" err="1"/>
              <a:t>трудова</a:t>
            </a:r>
            <a:r>
              <a:rPr lang="ru-RU" b="1" dirty="0"/>
              <a:t> </a:t>
            </a:r>
            <a:r>
              <a:rPr lang="ru-RU" b="1" dirty="0" err="1"/>
              <a:t>дисципліна</a:t>
            </a:r>
            <a:r>
              <a:rPr lang="ru-RU" b="1" dirty="0"/>
              <a:t> </a:t>
            </a:r>
            <a:r>
              <a:rPr lang="ru-RU" b="1" dirty="0" err="1"/>
              <a:t>забезпечується</a:t>
            </a:r>
            <a:r>
              <a:rPr lang="ru-RU" b="1" dirty="0"/>
              <a:t> методами </a:t>
            </a:r>
            <a:r>
              <a:rPr lang="ru-RU" b="1" dirty="0" err="1"/>
              <a:t>переконання</a:t>
            </a:r>
            <a:r>
              <a:rPr lang="ru-RU" b="1" dirty="0"/>
              <a:t> і примусу.</a:t>
            </a:r>
            <a:endParaRPr lang="uk-UA" b="1" dirty="0"/>
          </a:p>
        </p:txBody>
      </p:sp>
    </p:spTree>
    <p:extLst>
      <p:ext uri="{BB962C8B-B14F-4D97-AF65-F5344CB8AC3E}">
        <p14:creationId xmlns:p14="http://schemas.microsoft.com/office/powerpoint/2010/main" val="4208233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38999"/>
            <a:ext cx="10515600" cy="758281"/>
          </a:xfrm>
          <a:solidFill>
            <a:schemeClr val="accent6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uk-UA" b="1" dirty="0" smtClean="0"/>
              <a:t>Найпоширеніші види </a:t>
            </a:r>
            <a:r>
              <a:rPr lang="uk-UA" b="1" dirty="0"/>
              <a:t>заохочень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384663"/>
            <a:ext cx="10515600" cy="4792300"/>
          </a:xfrm>
          <a:solidFill>
            <a:schemeClr val="accent2">
              <a:lumMod val="60000"/>
              <a:lumOff val="40000"/>
            </a:schemeClr>
          </a:solidFill>
        </p:spPr>
        <p:txBody>
          <a:bodyPr>
            <a:normAutofit lnSpcReduction="10000"/>
          </a:bodyPr>
          <a:lstStyle/>
          <a:p>
            <a:pPr algn="ctr">
              <a:lnSpc>
                <a:spcPct val="75000"/>
              </a:lnSpc>
            </a:pPr>
            <a:r>
              <a:rPr lang="ru-RU" b="1" dirty="0" err="1"/>
              <a:t>оголошення</a:t>
            </a:r>
            <a:r>
              <a:rPr lang="ru-RU" b="1" dirty="0"/>
              <a:t> </a:t>
            </a:r>
            <a:r>
              <a:rPr lang="ru-RU" b="1" dirty="0" err="1" smtClean="0"/>
              <a:t>подяки</a:t>
            </a:r>
            <a:r>
              <a:rPr lang="ru-RU" b="1" dirty="0"/>
              <a:t>;</a:t>
            </a:r>
            <a:endParaRPr lang="ru-RU" b="1" dirty="0" smtClean="0"/>
          </a:p>
          <a:p>
            <a:pPr algn="ctr">
              <a:lnSpc>
                <a:spcPct val="75000"/>
              </a:lnSpc>
            </a:pPr>
            <a:r>
              <a:rPr lang="ru-RU" b="1" dirty="0" smtClean="0"/>
              <a:t> </a:t>
            </a:r>
            <a:r>
              <a:rPr lang="ru-RU" b="1" dirty="0" err="1"/>
              <a:t>видача</a:t>
            </a:r>
            <a:r>
              <a:rPr lang="ru-RU" b="1" dirty="0"/>
              <a:t> </a:t>
            </a:r>
            <a:r>
              <a:rPr lang="ru-RU" b="1" dirty="0" err="1" smtClean="0"/>
              <a:t>премії</a:t>
            </a:r>
            <a:r>
              <a:rPr lang="ru-RU" b="1" dirty="0"/>
              <a:t>;</a:t>
            </a:r>
            <a:endParaRPr lang="ru-RU" b="1" dirty="0" smtClean="0"/>
          </a:p>
          <a:p>
            <a:pPr algn="ctr">
              <a:lnSpc>
                <a:spcPct val="75000"/>
              </a:lnSpc>
            </a:pPr>
            <a:r>
              <a:rPr lang="ru-RU" b="1" dirty="0" err="1" smtClean="0"/>
              <a:t>нагородження</a:t>
            </a:r>
            <a:r>
              <a:rPr lang="ru-RU" b="1" dirty="0" smtClean="0"/>
              <a:t> </a:t>
            </a:r>
            <a:r>
              <a:rPr lang="ru-RU" b="1" dirty="0" err="1"/>
              <a:t>цінним</a:t>
            </a:r>
            <a:r>
              <a:rPr lang="ru-RU" b="1" dirty="0"/>
              <a:t> </a:t>
            </a:r>
            <a:r>
              <a:rPr lang="ru-RU" b="1" dirty="0" err="1" smtClean="0"/>
              <a:t>подарунком</a:t>
            </a:r>
            <a:r>
              <a:rPr lang="ru-RU" b="1" dirty="0"/>
              <a:t>;</a:t>
            </a:r>
            <a:endParaRPr lang="ru-RU" b="1" dirty="0" smtClean="0"/>
          </a:p>
          <a:p>
            <a:pPr algn="ctr">
              <a:lnSpc>
                <a:spcPct val="75000"/>
              </a:lnSpc>
            </a:pPr>
            <a:r>
              <a:rPr lang="ru-RU" b="1" dirty="0" smtClean="0"/>
              <a:t> </a:t>
            </a:r>
            <a:r>
              <a:rPr lang="ru-RU" b="1" dirty="0" err="1"/>
              <a:t>присвоєння</a:t>
            </a:r>
            <a:r>
              <a:rPr lang="ru-RU" b="1" dirty="0"/>
              <a:t> </a:t>
            </a:r>
            <a:r>
              <a:rPr lang="ru-RU" b="1" dirty="0" err="1"/>
              <a:t>вищих</a:t>
            </a:r>
            <a:r>
              <a:rPr lang="ru-RU" b="1" dirty="0"/>
              <a:t> </a:t>
            </a:r>
            <a:r>
              <a:rPr lang="ru-RU" b="1" dirty="0" err="1"/>
              <a:t>розрядів</a:t>
            </a:r>
            <a:r>
              <a:rPr lang="ru-RU" b="1" dirty="0"/>
              <a:t>, </a:t>
            </a:r>
            <a:r>
              <a:rPr lang="ru-RU" b="1" dirty="0" err="1" smtClean="0"/>
              <a:t>кваліфікацій</a:t>
            </a:r>
            <a:r>
              <a:rPr lang="ru-RU" b="1" dirty="0" smtClean="0"/>
              <a:t>;</a:t>
            </a:r>
          </a:p>
          <a:p>
            <a:pPr algn="ctr">
              <a:lnSpc>
                <a:spcPct val="75000"/>
              </a:lnSpc>
            </a:pPr>
            <a:r>
              <a:rPr lang="ru-RU" b="1" dirty="0" err="1" smtClean="0"/>
              <a:t>надання</a:t>
            </a:r>
            <a:r>
              <a:rPr lang="ru-RU" b="1" dirty="0" smtClean="0"/>
              <a:t> </a:t>
            </a:r>
            <a:r>
              <a:rPr lang="ru-RU" b="1" dirty="0"/>
              <a:t>в першу </a:t>
            </a:r>
            <a:r>
              <a:rPr lang="ru-RU" b="1" dirty="0" err="1"/>
              <a:t>чергу</a:t>
            </a:r>
            <a:r>
              <a:rPr lang="ru-RU" b="1" dirty="0"/>
              <a:t> </a:t>
            </a:r>
            <a:r>
              <a:rPr lang="ru-RU" b="1" dirty="0" err="1" smtClean="0"/>
              <a:t>перваг</a:t>
            </a:r>
            <a:r>
              <a:rPr lang="ru-RU" b="1" dirty="0" smtClean="0"/>
              <a:t> </a:t>
            </a:r>
            <a:r>
              <a:rPr lang="ru-RU" b="1" dirty="0"/>
              <a:t>в </a:t>
            </a:r>
            <a:r>
              <a:rPr lang="ru-RU" b="1" dirty="0" err="1"/>
              <a:t>галузі</a:t>
            </a:r>
            <a:r>
              <a:rPr lang="ru-RU" b="1" dirty="0"/>
              <a:t> </a:t>
            </a:r>
            <a:r>
              <a:rPr lang="ru-RU" b="1" dirty="0" err="1"/>
              <a:t>соціально</a:t>
            </a:r>
            <a:r>
              <a:rPr lang="ru-RU" b="1" dirty="0"/>
              <a:t>- культурного і </a:t>
            </a:r>
            <a:r>
              <a:rPr lang="ru-RU" b="1" dirty="0" err="1" smtClean="0"/>
              <a:t>житлово-побутового</a:t>
            </a:r>
            <a:r>
              <a:rPr lang="ru-RU" b="1" dirty="0" smtClean="0"/>
              <a:t> </a:t>
            </a:r>
            <a:r>
              <a:rPr lang="ru-RU" b="1" dirty="0" err="1" smtClean="0"/>
              <a:t>обслуговування</a:t>
            </a:r>
            <a:r>
              <a:rPr lang="ru-RU" b="1" dirty="0" smtClean="0"/>
              <a:t>. </a:t>
            </a:r>
          </a:p>
          <a:p>
            <a:pPr algn="ctr">
              <a:lnSpc>
                <a:spcPct val="75000"/>
              </a:lnSpc>
            </a:pPr>
            <a:endParaRPr lang="ru-RU" b="1" dirty="0" smtClean="0"/>
          </a:p>
          <a:p>
            <a:pPr marL="0" indent="0" algn="just">
              <a:lnSpc>
                <a:spcPct val="75000"/>
              </a:lnSpc>
              <a:buNone/>
            </a:pPr>
            <a:r>
              <a:rPr lang="ru-RU" b="1" i="1" dirty="0"/>
              <a:t>За </a:t>
            </a:r>
            <a:r>
              <a:rPr lang="ru-RU" b="1" i="1" dirty="0" err="1"/>
              <a:t>особливі</a:t>
            </a:r>
            <a:r>
              <a:rPr lang="ru-RU" b="1" i="1" dirty="0"/>
              <a:t> заслуги </a:t>
            </a:r>
            <a:r>
              <a:rPr lang="ru-RU" b="1" i="1" dirty="0" err="1"/>
              <a:t>працівників</a:t>
            </a:r>
            <a:r>
              <a:rPr lang="ru-RU" b="1" i="1" dirty="0"/>
              <a:t> </a:t>
            </a:r>
            <a:r>
              <a:rPr lang="ru-RU" b="1" i="1" dirty="0" err="1"/>
              <a:t>подають</a:t>
            </a:r>
            <a:r>
              <a:rPr lang="ru-RU" b="1" i="1" dirty="0"/>
              <a:t> до </a:t>
            </a:r>
            <a:r>
              <a:rPr lang="ru-RU" b="1" i="1" dirty="0" err="1" smtClean="0"/>
              <a:t>нагородження</a:t>
            </a:r>
            <a:r>
              <a:rPr lang="ru-RU" b="1" i="1" dirty="0" smtClean="0"/>
              <a:t>: </a:t>
            </a:r>
          </a:p>
          <a:p>
            <a:pPr algn="just">
              <a:lnSpc>
                <a:spcPct val="75000"/>
              </a:lnSpc>
            </a:pPr>
            <a:r>
              <a:rPr lang="ru-RU" b="1" dirty="0" smtClean="0"/>
              <a:t>орденами</a:t>
            </a:r>
            <a:r>
              <a:rPr lang="ru-RU" b="1" dirty="0"/>
              <a:t>, медалями, </a:t>
            </a:r>
            <a:r>
              <a:rPr lang="ru-RU" b="1" dirty="0" err="1"/>
              <a:t>почесними</a:t>
            </a:r>
            <a:r>
              <a:rPr lang="ru-RU" b="1" dirty="0"/>
              <a:t> грамотами, </a:t>
            </a:r>
            <a:r>
              <a:rPr lang="ru-RU" b="1" dirty="0" err="1"/>
              <a:t>нагрудними</a:t>
            </a:r>
            <a:r>
              <a:rPr lang="ru-RU" b="1" dirty="0"/>
              <a:t> </a:t>
            </a:r>
            <a:r>
              <a:rPr lang="ru-RU" b="1" dirty="0" smtClean="0"/>
              <a:t>значками</a:t>
            </a:r>
            <a:r>
              <a:rPr lang="ru-RU" b="1" dirty="0"/>
              <a:t>;</a:t>
            </a:r>
            <a:endParaRPr lang="ru-RU" b="1" dirty="0" smtClean="0"/>
          </a:p>
          <a:p>
            <a:pPr algn="just">
              <a:lnSpc>
                <a:spcPct val="75000"/>
              </a:lnSpc>
            </a:pPr>
            <a:r>
              <a:rPr lang="ru-RU" b="1" dirty="0" smtClean="0"/>
              <a:t>до </a:t>
            </a:r>
            <a:r>
              <a:rPr lang="ru-RU" b="1" dirty="0" err="1"/>
              <a:t>присвоєння</a:t>
            </a:r>
            <a:r>
              <a:rPr lang="ru-RU" b="1" dirty="0"/>
              <a:t> </a:t>
            </a:r>
            <a:r>
              <a:rPr lang="ru-RU" b="1" dirty="0" err="1"/>
              <a:t>почесних</a:t>
            </a:r>
            <a:r>
              <a:rPr lang="ru-RU" b="1" dirty="0"/>
              <a:t> </a:t>
            </a:r>
            <a:r>
              <a:rPr lang="ru-RU" b="1" dirty="0" err="1"/>
              <a:t>звань</a:t>
            </a:r>
            <a:r>
              <a:rPr lang="ru-RU" b="1" dirty="0"/>
              <a:t> і </a:t>
            </a:r>
            <a:r>
              <a:rPr lang="ru-RU" b="1" dirty="0" err="1"/>
              <a:t>звання</a:t>
            </a:r>
            <a:r>
              <a:rPr lang="ru-RU" b="1" dirty="0"/>
              <a:t> </a:t>
            </a:r>
            <a:r>
              <a:rPr lang="ru-RU" b="1" dirty="0" err="1"/>
              <a:t>кращого</a:t>
            </a:r>
            <a:r>
              <a:rPr lang="ru-RU" b="1" dirty="0"/>
              <a:t> </a:t>
            </a:r>
            <a:r>
              <a:rPr lang="ru-RU" b="1" dirty="0" err="1"/>
              <a:t>працівника</a:t>
            </a:r>
            <a:r>
              <a:rPr lang="ru-RU" b="1" dirty="0"/>
              <a:t> </a:t>
            </a:r>
            <a:r>
              <a:rPr lang="ru-RU" b="1" dirty="0" err="1"/>
              <a:t>даної</a:t>
            </a:r>
            <a:r>
              <a:rPr lang="ru-RU" b="1" dirty="0"/>
              <a:t> </a:t>
            </a:r>
            <a:r>
              <a:rPr lang="ru-RU" b="1" dirty="0" err="1"/>
              <a:t>професії</a:t>
            </a:r>
            <a:r>
              <a:rPr lang="ru-RU" b="1" dirty="0"/>
              <a:t>.</a:t>
            </a:r>
            <a:endParaRPr lang="uk-UA" b="1" dirty="0"/>
          </a:p>
        </p:txBody>
      </p:sp>
    </p:spTree>
    <p:extLst>
      <p:ext uri="{BB962C8B-B14F-4D97-AF65-F5344CB8AC3E}">
        <p14:creationId xmlns:p14="http://schemas.microsoft.com/office/powerpoint/2010/main" val="2317311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6571" y="130629"/>
            <a:ext cx="11625943" cy="1537533"/>
          </a:xfrm>
          <a:solidFill>
            <a:schemeClr val="accent6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pPr algn="ctr">
              <a:lnSpc>
                <a:spcPct val="75000"/>
              </a:lnSpc>
            </a:pPr>
            <a:r>
              <a:rPr lang="ru-RU" sz="4900" b="1" dirty="0" err="1" smtClean="0"/>
              <a:t>Порушення</a:t>
            </a:r>
            <a:r>
              <a:rPr lang="ru-RU" sz="4900" b="1" dirty="0" smtClean="0"/>
              <a:t> </a:t>
            </a:r>
            <a:r>
              <a:rPr lang="ru-RU" sz="4900" b="1" dirty="0" err="1"/>
              <a:t>трудової</a:t>
            </a:r>
            <a:r>
              <a:rPr lang="ru-RU" sz="4900" b="1" dirty="0"/>
              <a:t> </a:t>
            </a:r>
            <a:r>
              <a:rPr lang="ru-RU" sz="4900" b="1" dirty="0" err="1"/>
              <a:t>дисципліни</a:t>
            </a:r>
            <a:r>
              <a:rPr lang="ru-RU" sz="4900" b="1" dirty="0"/>
              <a:t> </a:t>
            </a:r>
            <a:r>
              <a:rPr lang="ru-RU" sz="4900" b="1" dirty="0" smtClean="0"/>
              <a:t>– </a:t>
            </a:r>
            <a:br>
              <a:rPr lang="ru-RU" sz="4900" b="1" dirty="0" smtClean="0"/>
            </a:br>
            <a:r>
              <a:rPr lang="ru-RU" sz="3600" b="1" dirty="0" err="1" smtClean="0"/>
              <a:t>систематичне</a:t>
            </a:r>
            <a:r>
              <a:rPr lang="ru-RU" sz="3600" b="1" dirty="0" smtClean="0"/>
              <a:t> </a:t>
            </a:r>
            <a:r>
              <a:rPr lang="ru-RU" sz="3600" b="1" dirty="0" err="1"/>
              <a:t>невиконання</a:t>
            </a:r>
            <a:r>
              <a:rPr lang="ru-RU" sz="3600" b="1" dirty="0"/>
              <a:t> </a:t>
            </a:r>
            <a:r>
              <a:rPr lang="ru-RU" sz="3600" b="1" dirty="0" err="1"/>
              <a:t>працівником</a:t>
            </a:r>
            <a:r>
              <a:rPr lang="ru-RU" sz="3600" b="1" dirty="0"/>
              <a:t> без </a:t>
            </a:r>
            <a:r>
              <a:rPr lang="ru-RU" sz="3600" b="1" dirty="0" err="1"/>
              <a:t>поважних</a:t>
            </a:r>
            <a:r>
              <a:rPr lang="ru-RU" sz="3600" b="1" dirty="0"/>
              <a:t> причин </a:t>
            </a:r>
            <a:r>
              <a:rPr lang="ru-RU" sz="3600" b="1" dirty="0" err="1"/>
              <a:t>своїх</a:t>
            </a:r>
            <a:r>
              <a:rPr lang="ru-RU" sz="3600" b="1" dirty="0"/>
              <a:t> </a:t>
            </a:r>
            <a:r>
              <a:rPr lang="ru-RU" sz="3600" b="1" dirty="0" err="1"/>
              <a:t>обов'язків</a:t>
            </a:r>
            <a:r>
              <a:rPr lang="ru-RU" sz="3600" b="1" dirty="0"/>
              <a:t>, </a:t>
            </a:r>
            <a:r>
              <a:rPr lang="ru-RU" sz="3600" b="1" dirty="0" err="1"/>
              <a:t>якщо</a:t>
            </a:r>
            <a:r>
              <a:rPr lang="ru-RU" sz="3600" b="1" dirty="0"/>
              <a:t> </a:t>
            </a:r>
            <a:r>
              <a:rPr lang="ru-RU" sz="3600" b="1" dirty="0" err="1"/>
              <a:t>раніше</a:t>
            </a:r>
            <a:r>
              <a:rPr lang="ru-RU" sz="3600" b="1" dirty="0"/>
              <a:t> на </a:t>
            </a:r>
            <a:r>
              <a:rPr lang="ru-RU" sz="3600" b="1" dirty="0" err="1"/>
              <a:t>нього</a:t>
            </a:r>
            <a:r>
              <a:rPr lang="ru-RU" sz="3600" b="1" dirty="0"/>
              <a:t> </a:t>
            </a:r>
            <a:r>
              <a:rPr lang="ru-RU" sz="3600" b="1" dirty="0" err="1"/>
              <a:t>накладалися</a:t>
            </a:r>
            <a:r>
              <a:rPr lang="ru-RU" sz="3600" b="1" dirty="0"/>
              <a:t> </a:t>
            </a:r>
            <a:r>
              <a:rPr lang="ru-RU" sz="3600" b="1" dirty="0" err="1" smtClean="0"/>
              <a:t>стягнення</a:t>
            </a:r>
            <a:r>
              <a:rPr lang="ru-RU" sz="3600" b="1" dirty="0" smtClean="0"/>
              <a:t>.</a:t>
            </a:r>
            <a:endParaRPr lang="uk-UA" sz="3600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52087687"/>
              </p:ext>
            </p:extLst>
          </p:nvPr>
        </p:nvGraphicFramePr>
        <p:xfrm>
          <a:off x="838200" y="1754660"/>
          <a:ext cx="10515600" cy="441086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44589">
                  <a:extLst>
                    <a:ext uri="{9D8B030D-6E8A-4147-A177-3AD203B41FA5}">
                      <a16:colId xmlns:a16="http://schemas.microsoft.com/office/drawing/2014/main" val="2061762141"/>
                    </a:ext>
                  </a:extLst>
                </a:gridCol>
                <a:gridCol w="5371011">
                  <a:extLst>
                    <a:ext uri="{9D8B030D-6E8A-4147-A177-3AD203B41FA5}">
                      <a16:colId xmlns:a16="http://schemas.microsoft.com/office/drawing/2014/main" val="697215918"/>
                    </a:ext>
                  </a:extLst>
                </a:gridCol>
              </a:tblGrid>
              <a:tr h="1569308">
                <a:tc gridSpan="2"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3200" dirty="0" smtClean="0"/>
                        <a:t>Дисциплінарна відповідальність полягає в обов'язку працівника відповісти перед роботодавцем за здійснений дисциплінарний проступок і зазнати дисциплінарних санкцій</a:t>
                      </a:r>
                      <a:endParaRPr lang="uk-UA" sz="32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74661378"/>
                  </a:ext>
                </a:extLst>
              </a:tr>
              <a:tr h="643537">
                <a:tc gridSpan="2">
                  <a:txBody>
                    <a:bodyPr/>
                    <a:lstStyle/>
                    <a:p>
                      <a:pPr algn="ctr"/>
                      <a:r>
                        <a:rPr lang="uk-UA" sz="2800" b="1" dirty="0" smtClean="0"/>
                        <a:t>Види дисциплінарних санкцій:</a:t>
                      </a:r>
                      <a:endParaRPr lang="uk-UA" sz="2800" b="1" dirty="0"/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7010061"/>
                  </a:ext>
                </a:extLst>
              </a:tr>
              <a:tr h="643537">
                <a:tc>
                  <a:txBody>
                    <a:bodyPr/>
                    <a:lstStyle/>
                    <a:p>
                      <a:pPr algn="ctr"/>
                      <a:r>
                        <a:rPr lang="uk-UA" sz="2800" b="1" dirty="0" smtClean="0"/>
                        <a:t>дисциплінарне стягнення:</a:t>
                      </a:r>
                      <a:endParaRPr lang="uk-UA" sz="2800" b="1" dirty="0"/>
                    </a:p>
                  </a:txBody>
                  <a:tcP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2800" b="1" dirty="0" smtClean="0"/>
                        <a:t>заходи дисциплінарного впливу:</a:t>
                      </a:r>
                      <a:endParaRPr lang="uk-UA" sz="2800" b="1" dirty="0"/>
                    </a:p>
                  </a:txBody>
                  <a:tcPr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2281003"/>
                  </a:ext>
                </a:extLst>
              </a:tr>
              <a:tr h="460570">
                <a:tc>
                  <a:txBody>
                    <a:bodyPr/>
                    <a:lstStyle/>
                    <a:p>
                      <a:pPr marL="342900" indent="-342900" algn="l">
                        <a:buFont typeface="Wingdings" panose="05000000000000000000" pitchFamily="2" charset="2"/>
                        <a:buChar char="Ø"/>
                      </a:pPr>
                      <a:r>
                        <a:rPr lang="ru-RU" sz="2400" b="1" dirty="0" smtClean="0"/>
                        <a:t>	</a:t>
                      </a:r>
                      <a:r>
                        <a:rPr lang="ru-RU" sz="2400" b="1" dirty="0" err="1" smtClean="0"/>
                        <a:t>догана</a:t>
                      </a:r>
                      <a:r>
                        <a:rPr lang="ru-RU" sz="2400" b="1" dirty="0" smtClean="0"/>
                        <a:t>,</a:t>
                      </a:r>
                    </a:p>
                    <a:p>
                      <a:pPr marL="342900" indent="-342900" algn="l">
                        <a:buFont typeface="Wingdings" panose="05000000000000000000" pitchFamily="2" charset="2"/>
                        <a:buChar char="Ø"/>
                      </a:pPr>
                      <a:r>
                        <a:rPr lang="ru-RU" sz="2400" b="1" dirty="0" smtClean="0"/>
                        <a:t>	</a:t>
                      </a:r>
                      <a:r>
                        <a:rPr lang="ru-RU" sz="2400" b="1" dirty="0" err="1" smtClean="0"/>
                        <a:t>звільнення</a:t>
                      </a:r>
                      <a:r>
                        <a:rPr lang="ru-RU" sz="2400" b="1" dirty="0" smtClean="0"/>
                        <a:t>.</a:t>
                      </a:r>
                      <a:endParaRPr lang="ru-RU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Ø"/>
                      </a:pPr>
                      <a:r>
                        <a:rPr lang="ru-RU" sz="2400" b="1" baseline="0" dirty="0" smtClean="0"/>
                        <a:t>   </a:t>
                      </a:r>
                      <a:r>
                        <a:rPr lang="ru-RU" sz="2400" b="1" dirty="0" err="1" smtClean="0"/>
                        <a:t>позбавлення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премії</a:t>
                      </a:r>
                      <a:r>
                        <a:rPr lang="ru-RU" sz="2400" b="1" dirty="0" smtClean="0"/>
                        <a:t>;</a:t>
                      </a:r>
                    </a:p>
                    <a:p>
                      <a:pPr marL="342900" indent="-342900">
                        <a:buFont typeface="Wingdings" panose="05000000000000000000" pitchFamily="2" charset="2"/>
                        <a:buChar char="Ø"/>
                      </a:pPr>
                      <a:r>
                        <a:rPr lang="ru-RU" sz="2400" b="1" baseline="0" dirty="0" smtClean="0"/>
                        <a:t>  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позбавлення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винагороди</a:t>
                      </a:r>
                      <a:r>
                        <a:rPr lang="ru-RU" sz="2400" b="1" dirty="0" smtClean="0"/>
                        <a:t> за </a:t>
                      </a:r>
                      <a:r>
                        <a:rPr lang="ru-RU" sz="2400" b="1" dirty="0" err="1" smtClean="0"/>
                        <a:t>підсумками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роботи</a:t>
                      </a:r>
                      <a:r>
                        <a:rPr lang="ru-RU" sz="2400" b="1" dirty="0" smtClean="0"/>
                        <a:t> за </a:t>
                      </a:r>
                      <a:r>
                        <a:rPr lang="ru-RU" sz="2400" b="1" dirty="0" err="1" smtClean="0"/>
                        <a:t>рік</a:t>
                      </a:r>
                      <a:r>
                        <a:rPr lang="ru-RU" sz="2400" b="1" dirty="0" smtClean="0"/>
                        <a:t> ...</a:t>
                      </a:r>
                    </a:p>
                    <a:p>
                      <a:pPr marL="342900" indent="-342900">
                        <a:buFont typeface="Wingdings" panose="05000000000000000000" pitchFamily="2" charset="2"/>
                        <a:buChar char="Ø"/>
                      </a:pP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869697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86861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536212"/>
          </a:xfrm>
          <a:solidFill>
            <a:srgbClr val="FFC000"/>
          </a:solidFill>
        </p:spPr>
        <p:txBody>
          <a:bodyPr>
            <a:normAutofit fontScale="90000"/>
          </a:bodyPr>
          <a:lstStyle/>
          <a:p>
            <a:pPr algn="ctr"/>
            <a:r>
              <a:rPr lang="uk-UA" sz="3600" dirty="0"/>
              <a:t>	</a:t>
            </a:r>
            <a:r>
              <a:rPr lang="uk-UA" sz="4000" b="1" dirty="0"/>
              <a:t>Особливості праці </a:t>
            </a:r>
            <a:r>
              <a:rPr lang="uk-UA" sz="4000" b="1" dirty="0" smtClean="0"/>
              <a:t>молоді</a:t>
            </a:r>
            <a:endParaRPr lang="uk-UA" sz="40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6571" y="901339"/>
            <a:ext cx="11495315" cy="5783666"/>
          </a:xfrm>
          <a:solidFill>
            <a:schemeClr val="accent6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endParaRPr lang="ru-RU" sz="2400" b="1" dirty="0" smtClean="0"/>
          </a:p>
          <a:p>
            <a:r>
              <a:rPr lang="ru-RU" b="1" dirty="0" err="1" smtClean="0"/>
              <a:t>Мінімальним</a:t>
            </a:r>
            <a:r>
              <a:rPr lang="ru-RU" b="1" dirty="0" smtClean="0"/>
              <a:t> </a:t>
            </a:r>
            <a:r>
              <a:rPr lang="ru-RU" b="1" dirty="0" err="1"/>
              <a:t>віком</a:t>
            </a:r>
            <a:r>
              <a:rPr lang="ru-RU" b="1" dirty="0"/>
              <a:t> </a:t>
            </a:r>
            <a:r>
              <a:rPr lang="ru-RU" b="1" dirty="0" err="1"/>
              <a:t>прийому</a:t>
            </a:r>
            <a:r>
              <a:rPr lang="ru-RU" b="1" dirty="0"/>
              <a:t> на роботу є 16 </a:t>
            </a:r>
            <a:r>
              <a:rPr lang="ru-RU" b="1" dirty="0" err="1" smtClean="0"/>
              <a:t>років</a:t>
            </a:r>
            <a:r>
              <a:rPr lang="ru-RU" b="1" dirty="0" smtClean="0"/>
              <a:t>.</a:t>
            </a:r>
            <a:endParaRPr lang="ru-RU" b="1" dirty="0"/>
          </a:p>
          <a:p>
            <a:r>
              <a:rPr lang="ru-RU" b="1" dirty="0" err="1" smtClean="0"/>
              <a:t>Забороняється</a:t>
            </a:r>
            <a:r>
              <a:rPr lang="ru-RU" b="1" dirty="0" smtClean="0"/>
              <a:t> </a:t>
            </a:r>
            <a:r>
              <a:rPr lang="ru-RU" b="1" dirty="0" err="1" smtClean="0"/>
              <a:t>використання</a:t>
            </a:r>
            <a:r>
              <a:rPr lang="ru-RU" b="1" dirty="0" smtClean="0"/>
              <a:t> </a:t>
            </a:r>
            <a:r>
              <a:rPr lang="ru-RU" b="1" dirty="0" err="1"/>
              <a:t>праці</a:t>
            </a:r>
            <a:r>
              <a:rPr lang="ru-RU" b="1" dirty="0"/>
              <a:t> </a:t>
            </a:r>
            <a:r>
              <a:rPr lang="ru-RU" b="1" dirty="0" err="1" smtClean="0"/>
              <a:t>неповнолітніх</a:t>
            </a:r>
            <a:r>
              <a:rPr lang="ru-RU" b="1" dirty="0"/>
              <a:t> </a:t>
            </a:r>
            <a:r>
              <a:rPr lang="ru-RU" b="1" dirty="0" smtClean="0"/>
              <a:t>(і </a:t>
            </a:r>
            <a:r>
              <a:rPr lang="ru-RU" b="1" dirty="0" err="1" smtClean="0"/>
              <a:t>жінок</a:t>
            </a:r>
            <a:r>
              <a:rPr lang="ru-RU" b="1" dirty="0" smtClean="0"/>
              <a:t>) на </a:t>
            </a:r>
            <a:r>
              <a:rPr lang="ru-RU" b="1" dirty="0" err="1" smtClean="0"/>
              <a:t>небезпечних</a:t>
            </a:r>
            <a:r>
              <a:rPr lang="ru-RU" b="1" dirty="0" smtClean="0"/>
              <a:t> </a:t>
            </a:r>
            <a:r>
              <a:rPr lang="ru-RU" b="1" dirty="0"/>
              <a:t>для </a:t>
            </a:r>
            <a:r>
              <a:rPr lang="ru-RU" b="1" dirty="0" err="1"/>
              <a:t>їхнього</a:t>
            </a:r>
            <a:r>
              <a:rPr lang="ru-RU" b="1" dirty="0"/>
              <a:t> </a:t>
            </a:r>
            <a:r>
              <a:rPr lang="ru-RU" b="1" dirty="0" err="1"/>
              <a:t>здоров'я</a:t>
            </a:r>
            <a:r>
              <a:rPr lang="ru-RU" b="1" dirty="0"/>
              <a:t> </a:t>
            </a:r>
            <a:r>
              <a:rPr lang="ru-RU" b="1" dirty="0" smtClean="0"/>
              <a:t>роботах.</a:t>
            </a:r>
          </a:p>
          <a:p>
            <a:r>
              <a:rPr lang="ru-RU" b="1" dirty="0" err="1" smtClean="0"/>
              <a:t>Забороняється</a:t>
            </a:r>
            <a:r>
              <a:rPr lang="ru-RU" b="1" dirty="0" smtClean="0"/>
              <a:t> </a:t>
            </a:r>
            <a:r>
              <a:rPr lang="ru-RU" b="1" dirty="0" err="1"/>
              <a:t>застосовувати</a:t>
            </a:r>
            <a:r>
              <a:rPr lang="ru-RU" b="1" dirty="0"/>
              <a:t> </a:t>
            </a:r>
            <a:r>
              <a:rPr lang="ru-RU" b="1" dirty="0" err="1"/>
              <a:t>працю</a:t>
            </a:r>
            <a:r>
              <a:rPr lang="ru-RU" b="1" dirty="0"/>
              <a:t> </a:t>
            </a:r>
            <a:r>
              <a:rPr lang="ru-RU" b="1" dirty="0" err="1"/>
              <a:t>неповнолітніх</a:t>
            </a:r>
            <a:r>
              <a:rPr lang="ru-RU" b="1" dirty="0"/>
              <a:t> на </a:t>
            </a:r>
            <a:r>
              <a:rPr lang="ru-RU" b="1" dirty="0" err="1"/>
              <a:t>важких</a:t>
            </a:r>
            <a:r>
              <a:rPr lang="ru-RU" b="1" dirty="0"/>
              <a:t> роботах і на </a:t>
            </a:r>
            <a:r>
              <a:rPr lang="ru-RU" b="1" dirty="0" smtClean="0"/>
              <a:t>роботах </a:t>
            </a:r>
            <a:r>
              <a:rPr lang="ru-RU" b="1" dirty="0" err="1" smtClean="0"/>
              <a:t>із</a:t>
            </a:r>
            <a:r>
              <a:rPr lang="ru-RU" b="1" dirty="0" smtClean="0"/>
              <a:t> </a:t>
            </a:r>
            <a:r>
              <a:rPr lang="ru-RU" b="1" dirty="0" err="1"/>
              <a:t>шкідливими</a:t>
            </a:r>
            <a:r>
              <a:rPr lang="ru-RU" b="1" dirty="0"/>
              <a:t> </a:t>
            </a:r>
            <a:r>
              <a:rPr lang="ru-RU" b="1" dirty="0" err="1"/>
              <a:t>або</a:t>
            </a:r>
            <a:r>
              <a:rPr lang="ru-RU" b="1" dirty="0"/>
              <a:t> </a:t>
            </a:r>
            <a:r>
              <a:rPr lang="ru-RU" b="1" dirty="0" err="1"/>
              <a:t>набезпечними</a:t>
            </a:r>
            <a:r>
              <a:rPr lang="ru-RU" b="1" dirty="0"/>
              <a:t> </a:t>
            </a:r>
            <a:r>
              <a:rPr lang="ru-RU" b="1" dirty="0" err="1"/>
              <a:t>умовами</a:t>
            </a:r>
            <a:r>
              <a:rPr lang="ru-RU" b="1" dirty="0"/>
              <a:t> </a:t>
            </a:r>
            <a:r>
              <a:rPr lang="ru-RU" b="1" dirty="0" err="1"/>
              <a:t>праці</a:t>
            </a:r>
            <a:r>
              <a:rPr lang="ru-RU" b="1" dirty="0"/>
              <a:t>, а </a:t>
            </a:r>
            <a:r>
              <a:rPr lang="ru-RU" b="1" dirty="0" err="1"/>
              <a:t>також</a:t>
            </a:r>
            <a:r>
              <a:rPr lang="ru-RU" b="1" dirty="0"/>
              <a:t> на </a:t>
            </a:r>
            <a:r>
              <a:rPr lang="ru-RU" b="1" dirty="0" err="1"/>
              <a:t>підземних</a:t>
            </a:r>
            <a:r>
              <a:rPr lang="ru-RU" b="1" dirty="0"/>
              <a:t> роботах. </a:t>
            </a:r>
            <a:endParaRPr lang="ru-RU" b="1" dirty="0" smtClean="0"/>
          </a:p>
          <a:p>
            <a:r>
              <a:rPr lang="ru-RU" b="1" dirty="0"/>
              <a:t>Не </a:t>
            </a:r>
            <a:r>
              <a:rPr lang="ru-RU" b="1" dirty="0" err="1"/>
              <a:t>допускається</a:t>
            </a:r>
            <a:r>
              <a:rPr lang="ru-RU" b="1" dirty="0"/>
              <a:t> </a:t>
            </a:r>
            <a:r>
              <a:rPr lang="ru-RU" b="1" dirty="0" err="1"/>
              <a:t>залучення</a:t>
            </a:r>
            <a:r>
              <a:rPr lang="ru-RU" b="1" dirty="0"/>
              <a:t> </a:t>
            </a:r>
            <a:r>
              <a:rPr lang="ru-RU" b="1" dirty="0" err="1"/>
              <a:t>осіб</a:t>
            </a:r>
            <a:r>
              <a:rPr lang="ru-RU" b="1" dirty="0"/>
              <a:t> </a:t>
            </a:r>
            <a:r>
              <a:rPr lang="ru-RU" b="1" dirty="0" err="1"/>
              <a:t>молодше</a:t>
            </a:r>
            <a:r>
              <a:rPr lang="ru-RU" b="1" dirty="0"/>
              <a:t> </a:t>
            </a:r>
            <a:r>
              <a:rPr lang="ru-RU" b="1" dirty="0" err="1"/>
              <a:t>вісімнадцяти</a:t>
            </a:r>
            <a:r>
              <a:rPr lang="ru-RU" b="1" dirty="0"/>
              <a:t> </a:t>
            </a:r>
            <a:r>
              <a:rPr lang="ru-RU" b="1" dirty="0" err="1"/>
              <a:t>років</a:t>
            </a:r>
            <a:r>
              <a:rPr lang="ru-RU" b="1" dirty="0"/>
              <a:t> до </a:t>
            </a:r>
            <a:r>
              <a:rPr lang="ru-RU" b="1" dirty="0" err="1"/>
              <a:t>робіт</a:t>
            </a:r>
            <a:r>
              <a:rPr lang="ru-RU" b="1" dirty="0"/>
              <a:t>, </a:t>
            </a:r>
            <a:r>
              <a:rPr lang="ru-RU" b="1" dirty="0" err="1"/>
              <a:t>які</a:t>
            </a:r>
            <a:r>
              <a:rPr lang="ru-RU" b="1" dirty="0"/>
              <a:t> </a:t>
            </a:r>
            <a:r>
              <a:rPr lang="ru-RU" b="1" dirty="0" err="1"/>
              <a:t>можуть</a:t>
            </a:r>
            <a:r>
              <a:rPr lang="ru-RU" b="1" dirty="0"/>
              <a:t> </a:t>
            </a:r>
            <a:r>
              <a:rPr lang="ru-RU" b="1" dirty="0" smtClean="0"/>
              <a:t>негативно </a:t>
            </a:r>
            <a:r>
              <a:rPr lang="ru-RU" b="1" dirty="0" err="1" smtClean="0"/>
              <a:t>вплинути</a:t>
            </a:r>
            <a:r>
              <a:rPr lang="ru-RU" b="1" dirty="0" smtClean="0"/>
              <a:t> </a:t>
            </a:r>
            <a:r>
              <a:rPr lang="ru-RU" b="1" dirty="0"/>
              <a:t>на </a:t>
            </a:r>
            <a:r>
              <a:rPr lang="ru-RU" b="1" dirty="0" err="1"/>
              <a:t>формування</a:t>
            </a:r>
            <a:r>
              <a:rPr lang="ru-RU" b="1" dirty="0"/>
              <a:t> </a:t>
            </a:r>
            <a:r>
              <a:rPr lang="ru-RU" b="1" dirty="0" err="1"/>
              <a:t>моральних</a:t>
            </a:r>
            <a:r>
              <a:rPr lang="ru-RU" b="1" dirty="0"/>
              <a:t> </a:t>
            </a:r>
            <a:r>
              <a:rPr lang="ru-RU" b="1" dirty="0" err="1"/>
              <a:t>якостей</a:t>
            </a:r>
            <a:r>
              <a:rPr lang="ru-RU" b="1" dirty="0"/>
              <a:t> </a:t>
            </a:r>
            <a:r>
              <a:rPr lang="ru-RU" b="1" dirty="0" err="1" smtClean="0"/>
              <a:t>молоді</a:t>
            </a:r>
            <a:r>
              <a:rPr lang="ru-RU" b="1" dirty="0" smtClean="0"/>
              <a:t> (</a:t>
            </a:r>
            <a:r>
              <a:rPr lang="ru-RU" b="1" dirty="0" err="1" smtClean="0"/>
              <a:t>виробництво</a:t>
            </a:r>
            <a:r>
              <a:rPr lang="ru-RU" b="1" dirty="0" smtClean="0"/>
              <a:t>, </a:t>
            </a:r>
            <a:r>
              <a:rPr lang="ru-RU" b="1" dirty="0" err="1" smtClean="0"/>
              <a:t>збереження</a:t>
            </a:r>
            <a:r>
              <a:rPr lang="ru-RU" b="1" dirty="0" smtClean="0"/>
              <a:t> </a:t>
            </a:r>
            <a:r>
              <a:rPr lang="ru-RU" b="1" dirty="0"/>
              <a:t>і </a:t>
            </a:r>
            <a:r>
              <a:rPr lang="ru-RU" b="1" dirty="0" err="1" smtClean="0"/>
              <a:t>торгівля</a:t>
            </a:r>
            <a:r>
              <a:rPr lang="ru-RU" b="1" dirty="0" smtClean="0"/>
              <a:t> </a:t>
            </a:r>
            <a:r>
              <a:rPr lang="ru-RU" b="1" dirty="0" err="1"/>
              <a:t>спиртними</a:t>
            </a:r>
            <a:r>
              <a:rPr lang="ru-RU" b="1" dirty="0"/>
              <a:t> </a:t>
            </a:r>
            <a:r>
              <a:rPr lang="ru-RU" b="1" dirty="0" smtClean="0"/>
              <a:t>напоями).</a:t>
            </a:r>
          </a:p>
          <a:p>
            <a:r>
              <a:rPr lang="ru-RU" b="1" dirty="0" err="1"/>
              <a:t>Забороняється</a:t>
            </a:r>
            <a:r>
              <a:rPr lang="ru-RU" b="1" dirty="0"/>
              <a:t> </a:t>
            </a:r>
            <a:r>
              <a:rPr lang="ru-RU" b="1" dirty="0" err="1"/>
              <a:t>залучати</a:t>
            </a:r>
            <a:r>
              <a:rPr lang="ru-RU" b="1" dirty="0"/>
              <a:t> </a:t>
            </a:r>
            <a:r>
              <a:rPr lang="ru-RU" b="1" dirty="0" err="1"/>
              <a:t>неповнолітніх</a:t>
            </a:r>
            <a:r>
              <a:rPr lang="ru-RU" b="1" dirty="0"/>
              <a:t> </a:t>
            </a:r>
            <a:r>
              <a:rPr lang="ru-RU" b="1" dirty="0" err="1"/>
              <a:t>працівників</a:t>
            </a:r>
            <a:r>
              <a:rPr lang="ru-RU" b="1" dirty="0"/>
              <a:t> до </a:t>
            </a:r>
            <a:r>
              <a:rPr lang="ru-RU" b="1" dirty="0" err="1"/>
              <a:t>нічних</a:t>
            </a:r>
            <a:r>
              <a:rPr lang="ru-RU" b="1" dirty="0"/>
              <a:t> та </a:t>
            </a:r>
            <a:r>
              <a:rPr lang="ru-RU" b="1" dirty="0" err="1"/>
              <a:t>надурочних</a:t>
            </a:r>
            <a:r>
              <a:rPr lang="ru-RU" b="1" dirty="0"/>
              <a:t> </a:t>
            </a:r>
            <a:r>
              <a:rPr lang="ru-RU" b="1" dirty="0" err="1"/>
              <a:t>робіт</a:t>
            </a:r>
            <a:r>
              <a:rPr lang="ru-RU" b="1" dirty="0"/>
              <a:t> і </a:t>
            </a:r>
            <a:r>
              <a:rPr lang="ru-RU" b="1" dirty="0" err="1"/>
              <a:t>робіт</a:t>
            </a:r>
            <a:r>
              <a:rPr lang="ru-RU" b="1" dirty="0"/>
              <a:t> </a:t>
            </a:r>
            <a:r>
              <a:rPr lang="ru-RU" b="1" dirty="0" smtClean="0"/>
              <a:t>у </a:t>
            </a:r>
            <a:r>
              <a:rPr lang="ru-RU" b="1" dirty="0" err="1" smtClean="0"/>
              <a:t>вихідні</a:t>
            </a:r>
            <a:r>
              <a:rPr lang="ru-RU" b="1" dirty="0" smtClean="0"/>
              <a:t> </a:t>
            </a:r>
            <a:r>
              <a:rPr lang="ru-RU" b="1" dirty="0" err="1" smtClean="0"/>
              <a:t>дні</a:t>
            </a:r>
            <a:r>
              <a:rPr lang="ru-RU" b="1" dirty="0" smtClean="0"/>
              <a:t>.</a:t>
            </a:r>
            <a:endParaRPr lang="ru-RU" b="1" dirty="0"/>
          </a:p>
          <a:p>
            <a:endParaRPr lang="ru-RU" dirty="0" smtClean="0"/>
          </a:p>
          <a:p>
            <a:endParaRPr lang="ru-RU" dirty="0"/>
          </a:p>
          <a:p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17422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172995"/>
            <a:ext cx="10515600" cy="1841156"/>
          </a:xfrm>
          <a:solidFill>
            <a:schemeClr val="accent6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ctr">
              <a:lnSpc>
                <a:spcPct val="75000"/>
              </a:lnSpc>
            </a:pPr>
            <a:r>
              <a:rPr lang="ru-RU" sz="3600" b="1" dirty="0"/>
              <a:t>Неповнолітні у </a:t>
            </a:r>
            <a:r>
              <a:rPr lang="ru-RU" sz="3600" b="1" dirty="0" err="1"/>
              <a:t>трудових</a:t>
            </a:r>
            <a:r>
              <a:rPr lang="ru-RU" sz="3600" b="1" dirty="0"/>
              <a:t> </a:t>
            </a:r>
            <a:r>
              <a:rPr lang="ru-RU" sz="3600" b="1" dirty="0" err="1"/>
              <a:t>відносинах</a:t>
            </a:r>
            <a:r>
              <a:rPr lang="ru-RU" sz="3600" b="1" dirty="0"/>
              <a:t> </a:t>
            </a:r>
            <a:r>
              <a:rPr lang="ru-RU" sz="3600" b="1" dirty="0" smtClean="0"/>
              <a:t/>
            </a:r>
            <a:br>
              <a:rPr lang="ru-RU" sz="3600" b="1" dirty="0" smtClean="0"/>
            </a:br>
            <a:r>
              <a:rPr lang="ru-RU" sz="3600" b="1" dirty="0" err="1" smtClean="0"/>
              <a:t>прирівнюються</a:t>
            </a:r>
            <a:r>
              <a:rPr lang="ru-RU" sz="3600" b="1" dirty="0" smtClean="0"/>
              <a:t> </a:t>
            </a:r>
            <a:r>
              <a:rPr lang="ru-RU" sz="3600" b="1" dirty="0"/>
              <a:t>у правах до </a:t>
            </a:r>
            <a:r>
              <a:rPr lang="ru-RU" sz="3600" b="1" dirty="0" err="1"/>
              <a:t>повнолітніх</a:t>
            </a:r>
            <a:r>
              <a:rPr lang="ru-RU" sz="3600" b="1" dirty="0"/>
              <a:t>, </a:t>
            </a:r>
            <a:r>
              <a:rPr lang="ru-RU" sz="3600" b="1" dirty="0" smtClean="0"/>
              <a:t/>
            </a:r>
            <a:br>
              <a:rPr lang="ru-RU" sz="3600" b="1" dirty="0" smtClean="0"/>
            </a:br>
            <a:r>
              <a:rPr lang="ru-RU" sz="3600" b="1" dirty="0" smtClean="0"/>
              <a:t>а </a:t>
            </a:r>
            <a:r>
              <a:rPr lang="ru-RU" sz="3600" b="1" dirty="0"/>
              <a:t>в </a:t>
            </a:r>
            <a:r>
              <a:rPr lang="ru-RU" sz="3600" b="1" dirty="0" err="1"/>
              <a:t>галузі</a:t>
            </a:r>
            <a:r>
              <a:rPr lang="ru-RU" sz="3600" b="1" dirty="0"/>
              <a:t> </a:t>
            </a:r>
            <a:r>
              <a:rPr lang="ru-RU" sz="3600" b="1" dirty="0" err="1"/>
              <a:t>охорони</a:t>
            </a:r>
            <a:r>
              <a:rPr lang="ru-RU" sz="3600" b="1" dirty="0"/>
              <a:t> </a:t>
            </a:r>
            <a:r>
              <a:rPr lang="ru-RU" sz="3600" b="1" dirty="0" err="1"/>
              <a:t>праці</a:t>
            </a:r>
            <a:r>
              <a:rPr lang="ru-RU" sz="3600" b="1" dirty="0"/>
              <a:t>, </a:t>
            </a:r>
            <a:r>
              <a:rPr lang="ru-RU" sz="3600" b="1" dirty="0" err="1"/>
              <a:t>робочого</a:t>
            </a:r>
            <a:r>
              <a:rPr lang="ru-RU" sz="3600" b="1" dirty="0"/>
              <a:t> часу, </a:t>
            </a:r>
            <a:r>
              <a:rPr lang="ru-RU" sz="3600" b="1" dirty="0" err="1"/>
              <a:t>відпусток</a:t>
            </a:r>
            <a:r>
              <a:rPr lang="ru-RU" sz="3600" b="1" dirty="0"/>
              <a:t> - </a:t>
            </a:r>
            <a:r>
              <a:rPr lang="ru-RU" sz="3600" b="1" dirty="0" err="1"/>
              <a:t>користуються</a:t>
            </a:r>
            <a:r>
              <a:rPr lang="ru-RU" sz="3600" b="1" dirty="0"/>
              <a:t> </a:t>
            </a:r>
            <a:r>
              <a:rPr lang="ru-RU" sz="3600" b="1" dirty="0" err="1"/>
              <a:t>пільгами</a:t>
            </a:r>
            <a:r>
              <a:rPr lang="ru-RU" sz="3600" b="1" dirty="0" smtClean="0"/>
              <a:t>,</a:t>
            </a:r>
            <a:br>
              <a:rPr lang="ru-RU" sz="3600" b="1" dirty="0" smtClean="0"/>
            </a:br>
            <a:r>
              <a:rPr lang="ru-RU" sz="3600" b="1" dirty="0" smtClean="0"/>
              <a:t> </a:t>
            </a:r>
            <a:r>
              <a:rPr lang="ru-RU" sz="3600" b="1" dirty="0" err="1"/>
              <a:t>встановленими</a:t>
            </a:r>
            <a:r>
              <a:rPr lang="ru-RU" sz="3600" b="1" dirty="0"/>
              <a:t> </a:t>
            </a:r>
            <a:r>
              <a:rPr lang="ru-RU" sz="3600" b="1" dirty="0" err="1"/>
              <a:t>законодавством</a:t>
            </a:r>
            <a:r>
              <a:rPr lang="ru-RU" sz="3600" b="1" dirty="0"/>
              <a:t> </a:t>
            </a:r>
            <a:r>
              <a:rPr lang="ru-RU" sz="3600" b="1" dirty="0" err="1"/>
              <a:t>України</a:t>
            </a:r>
            <a:r>
              <a:rPr lang="ru-RU" sz="3600" b="1" dirty="0"/>
              <a:t>.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113005"/>
            <a:ext cx="10515600" cy="4063958"/>
          </a:xfrm>
          <a:solidFill>
            <a:schemeClr val="accent4">
              <a:lumMod val="40000"/>
              <a:lumOff val="60000"/>
            </a:schemeClr>
          </a:solidFill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b="1" dirty="0"/>
              <a:t>Для </a:t>
            </a:r>
            <a:r>
              <a:rPr lang="ru-RU" b="1" dirty="0" err="1"/>
              <a:t>неповнолітніх</a:t>
            </a:r>
            <a:r>
              <a:rPr lang="ru-RU" b="1" dirty="0"/>
              <a:t> </a:t>
            </a:r>
            <a:r>
              <a:rPr lang="ru-RU" b="1" dirty="0" err="1"/>
              <a:t>робочий</a:t>
            </a:r>
            <a:r>
              <a:rPr lang="ru-RU" b="1" dirty="0"/>
              <a:t> час встановлюється </a:t>
            </a:r>
            <a:r>
              <a:rPr lang="ru-RU" b="1" dirty="0" err="1"/>
              <a:t>залежно</a:t>
            </a:r>
            <a:r>
              <a:rPr lang="ru-RU" b="1" dirty="0"/>
              <a:t> </a:t>
            </a:r>
            <a:r>
              <a:rPr lang="ru-RU" b="1" dirty="0" err="1"/>
              <a:t>від</a:t>
            </a:r>
            <a:r>
              <a:rPr lang="ru-RU" b="1" dirty="0"/>
              <a:t> </a:t>
            </a:r>
            <a:r>
              <a:rPr lang="ru-RU" b="1" dirty="0" err="1"/>
              <a:t>віку</a:t>
            </a:r>
            <a:r>
              <a:rPr lang="ru-RU" b="1" dirty="0"/>
              <a:t> :</a:t>
            </a:r>
          </a:p>
          <a:p>
            <a:r>
              <a:rPr lang="ru-RU" dirty="0"/>
              <a:t>для </a:t>
            </a:r>
            <a:r>
              <a:rPr lang="ru-RU" dirty="0" err="1"/>
              <a:t>осіб</a:t>
            </a:r>
            <a:r>
              <a:rPr lang="ru-RU" dirty="0"/>
              <a:t> </a:t>
            </a:r>
            <a:r>
              <a:rPr lang="ru-RU" dirty="0" err="1"/>
              <a:t>віком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15 до 16 </a:t>
            </a:r>
            <a:r>
              <a:rPr lang="ru-RU" dirty="0" err="1"/>
              <a:t>років</a:t>
            </a:r>
            <a:r>
              <a:rPr lang="ru-RU" dirty="0"/>
              <a:t> - 24 </a:t>
            </a:r>
            <a:r>
              <a:rPr lang="ru-RU" dirty="0" err="1"/>
              <a:t>години</a:t>
            </a:r>
            <a:r>
              <a:rPr lang="ru-RU" dirty="0"/>
              <a:t>,</a:t>
            </a:r>
          </a:p>
          <a:p>
            <a:r>
              <a:rPr lang="ru-RU" dirty="0"/>
              <a:t>для </a:t>
            </a:r>
            <a:r>
              <a:rPr lang="ru-RU" dirty="0" err="1"/>
              <a:t>осіб</a:t>
            </a:r>
            <a:r>
              <a:rPr lang="ru-RU" dirty="0"/>
              <a:t> 16 -18 </a:t>
            </a:r>
            <a:r>
              <a:rPr lang="ru-RU" dirty="0" err="1"/>
              <a:t>років</a:t>
            </a:r>
            <a:r>
              <a:rPr lang="ru-RU" dirty="0"/>
              <a:t> - 36 годин на </a:t>
            </a:r>
            <a:r>
              <a:rPr lang="ru-RU" dirty="0" err="1"/>
              <a:t>тиждень</a:t>
            </a:r>
            <a:r>
              <a:rPr lang="ru-RU" dirty="0"/>
              <a:t>. </a:t>
            </a:r>
            <a:r>
              <a:rPr lang="ru-RU" dirty="0" err="1"/>
              <a:t>Цей</a:t>
            </a:r>
            <a:r>
              <a:rPr lang="ru-RU" dirty="0"/>
              <a:t> </a:t>
            </a:r>
            <a:r>
              <a:rPr lang="ru-RU" dirty="0" err="1"/>
              <a:t>робочий</a:t>
            </a:r>
            <a:r>
              <a:rPr lang="ru-RU" dirty="0"/>
              <a:t> час повинен бути </a:t>
            </a:r>
            <a:r>
              <a:rPr lang="ru-RU" dirty="0" err="1"/>
              <a:t>розподіленим</a:t>
            </a:r>
            <a:r>
              <a:rPr lang="ru-RU" dirty="0"/>
              <a:t> </a:t>
            </a:r>
            <a:r>
              <a:rPr lang="ru-RU" dirty="0" err="1"/>
              <a:t>рівномірно</a:t>
            </a:r>
            <a:r>
              <a:rPr lang="ru-RU" dirty="0"/>
              <a:t> </a:t>
            </a:r>
            <a:r>
              <a:rPr lang="ru-RU" dirty="0" err="1"/>
              <a:t>між</a:t>
            </a:r>
            <a:r>
              <a:rPr lang="ru-RU" dirty="0"/>
              <a:t> днями </a:t>
            </a:r>
            <a:r>
              <a:rPr lang="ru-RU" dirty="0" err="1"/>
              <a:t>тижня</a:t>
            </a:r>
            <a:r>
              <a:rPr lang="ru-RU" dirty="0"/>
              <a:t>.</a:t>
            </a:r>
          </a:p>
          <a:p>
            <a:pPr marL="0" indent="0">
              <a:buNone/>
            </a:pPr>
            <a:r>
              <a:rPr lang="ru-RU" b="1" dirty="0"/>
              <a:t>Для </a:t>
            </a:r>
            <a:r>
              <a:rPr lang="ru-RU" b="1" dirty="0" err="1"/>
              <a:t>неповнолітніх</a:t>
            </a:r>
            <a:r>
              <a:rPr lang="ru-RU" b="1" dirty="0"/>
              <a:t> </a:t>
            </a:r>
            <a:r>
              <a:rPr lang="ru-RU" b="1" dirty="0" err="1"/>
              <a:t>щорічна</a:t>
            </a:r>
            <a:r>
              <a:rPr lang="ru-RU" b="1" dirty="0"/>
              <a:t> </a:t>
            </a:r>
            <a:r>
              <a:rPr lang="ru-RU" b="1" dirty="0" err="1"/>
              <a:t>основна</a:t>
            </a:r>
            <a:r>
              <a:rPr lang="ru-RU" b="1" dirty="0"/>
              <a:t> </a:t>
            </a:r>
            <a:r>
              <a:rPr lang="ru-RU" b="1" dirty="0" err="1"/>
              <a:t>відпустка</a:t>
            </a:r>
            <a:r>
              <a:rPr lang="ru-RU" b="1" dirty="0"/>
              <a:t> встановлюється </a:t>
            </a:r>
            <a:r>
              <a:rPr lang="ru-RU" b="1" dirty="0" err="1"/>
              <a:t>тривалістю</a:t>
            </a:r>
            <a:r>
              <a:rPr lang="ru-RU" b="1" dirty="0"/>
              <a:t> 31 </a:t>
            </a:r>
            <a:r>
              <a:rPr lang="ru-RU" b="1" dirty="0" err="1"/>
              <a:t>к.д</a:t>
            </a:r>
            <a:r>
              <a:rPr lang="ru-RU" b="1" dirty="0" smtClean="0"/>
              <a:t>., </a:t>
            </a:r>
            <a:r>
              <a:rPr lang="ru-RU" b="1" dirty="0"/>
              <a:t>в основному, </a:t>
            </a:r>
            <a:r>
              <a:rPr lang="ru-RU" b="1" dirty="0" smtClean="0"/>
              <a:t>влітку</a:t>
            </a:r>
            <a:r>
              <a:rPr lang="ru-RU" dirty="0" smtClean="0"/>
              <a:t>.</a:t>
            </a:r>
          </a:p>
          <a:p>
            <a:pPr marL="0" indent="0">
              <a:buNone/>
            </a:pPr>
            <a:r>
              <a:rPr lang="uk-UA" b="1" dirty="0"/>
              <a:t>Оплата праці працівникам молодше вісімнадцяти років при скороченій тривалості щоденної роботи здійснюється в такому ж розмірі, як працівникам відповідних категорій при повній </a:t>
            </a:r>
            <a:r>
              <a:rPr lang="uk-UA" b="1" dirty="0" err="1"/>
              <a:t>триваласті</a:t>
            </a:r>
            <a:r>
              <a:rPr lang="uk-UA" b="1" dirty="0"/>
              <a:t> щоденної роботи </a:t>
            </a:r>
            <a:r>
              <a:rPr lang="uk-UA" b="1" dirty="0" smtClean="0"/>
              <a:t>.</a:t>
            </a:r>
            <a:endParaRPr lang="uk-UA" b="1" dirty="0"/>
          </a:p>
        </p:txBody>
      </p:sp>
    </p:spTree>
    <p:extLst>
      <p:ext uri="{BB962C8B-B14F-4D97-AF65-F5344CB8AC3E}">
        <p14:creationId xmlns:p14="http://schemas.microsoft.com/office/powerpoint/2010/main" val="39103817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14632" y="271848"/>
            <a:ext cx="10515600" cy="716692"/>
          </a:xfrm>
          <a:solidFill>
            <a:schemeClr val="accent4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ctr">
              <a:lnSpc>
                <a:spcPct val="75000"/>
              </a:lnSpc>
            </a:pPr>
            <a:r>
              <a:rPr lang="ru-RU" dirty="0"/>
              <a:t>	</a:t>
            </a:r>
            <a:r>
              <a:rPr lang="ru-RU" sz="3600" b="1" dirty="0" err="1"/>
              <a:t>Пільги</a:t>
            </a:r>
            <a:r>
              <a:rPr lang="ru-RU" sz="3600" b="1" dirty="0"/>
              <a:t> для </a:t>
            </a:r>
            <a:r>
              <a:rPr lang="ru-RU" sz="3600" b="1" dirty="0" err="1"/>
              <a:t>працівників</a:t>
            </a:r>
            <a:r>
              <a:rPr lang="ru-RU" sz="3600" b="1" dirty="0"/>
              <a:t>, </a:t>
            </a:r>
            <a:r>
              <a:rPr lang="ru-RU" sz="3600" b="1" dirty="0" smtClean="0"/>
              <a:t/>
            </a:r>
            <a:br>
              <a:rPr lang="ru-RU" sz="3600" b="1" dirty="0" smtClean="0"/>
            </a:br>
            <a:r>
              <a:rPr lang="ru-RU" sz="3600" b="1" dirty="0" err="1" smtClean="0"/>
              <a:t>які</a:t>
            </a:r>
            <a:r>
              <a:rPr lang="ru-RU" sz="3600" b="1" dirty="0" smtClean="0"/>
              <a:t> </a:t>
            </a:r>
            <a:r>
              <a:rPr lang="ru-RU" sz="3600" b="1" dirty="0" err="1"/>
              <a:t>поєднують</a:t>
            </a:r>
            <a:r>
              <a:rPr lang="ru-RU" sz="3600" b="1" dirty="0"/>
              <a:t> роботу з </a:t>
            </a:r>
            <a:r>
              <a:rPr lang="ru-RU" sz="3600" b="1" dirty="0" err="1" smtClean="0"/>
              <a:t>навчанням</a:t>
            </a:r>
            <a:r>
              <a:rPr lang="ru-RU" sz="3600" b="1" dirty="0" smtClean="0"/>
              <a:t>:</a:t>
            </a:r>
            <a:endParaRPr lang="uk-UA" sz="3600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7183789"/>
              </p:ext>
            </p:extLst>
          </p:nvPr>
        </p:nvGraphicFramePr>
        <p:xfrm>
          <a:off x="210064" y="1112108"/>
          <a:ext cx="11817628" cy="5669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817628">
                  <a:extLst>
                    <a:ext uri="{9D8B030D-6E8A-4147-A177-3AD203B41FA5}">
                      <a16:colId xmlns:a16="http://schemas.microsoft.com/office/drawing/2014/main" val="1704046260"/>
                    </a:ext>
                  </a:extLst>
                </a:gridCol>
              </a:tblGrid>
              <a:tr h="395416">
                <a:tc>
                  <a:txBody>
                    <a:bodyPr/>
                    <a:lstStyle/>
                    <a:p>
                      <a:pPr algn="ctr"/>
                      <a:r>
                        <a:rPr lang="ru-RU" sz="2400" dirty="0" smtClean="0"/>
                        <a:t>встановлюється </a:t>
                      </a:r>
                      <a:r>
                        <a:rPr lang="ru-RU" sz="2400" dirty="0" err="1" smtClean="0"/>
                        <a:t>додаткова</a:t>
                      </a:r>
                      <a:r>
                        <a:rPr lang="ru-RU" sz="2400" dirty="0" smtClean="0"/>
                        <a:t> </a:t>
                      </a:r>
                      <a:r>
                        <a:rPr lang="ru-RU" sz="2400" dirty="0" err="1" smtClean="0"/>
                        <a:t>відпустка</a:t>
                      </a:r>
                      <a:r>
                        <a:rPr lang="ru-RU" sz="2400" dirty="0" smtClean="0"/>
                        <a:t> у </a:t>
                      </a:r>
                      <a:r>
                        <a:rPr lang="ru-RU" sz="2400" dirty="0" err="1" smtClean="0"/>
                        <a:t>зв'язку</a:t>
                      </a:r>
                      <a:r>
                        <a:rPr lang="ru-RU" sz="2400" dirty="0" smtClean="0"/>
                        <a:t> з </a:t>
                      </a:r>
                      <a:r>
                        <a:rPr lang="ru-RU" sz="2400" dirty="0" err="1" smtClean="0"/>
                        <a:t>навчанням</a:t>
                      </a:r>
                      <a:r>
                        <a:rPr lang="ru-RU" sz="2400" dirty="0" smtClean="0"/>
                        <a:t> у таких </a:t>
                      </a:r>
                      <a:r>
                        <a:rPr lang="ru-RU" sz="2400" dirty="0" err="1" smtClean="0"/>
                        <a:t>розмірах</a:t>
                      </a:r>
                      <a:r>
                        <a:rPr lang="ru-RU" sz="2400" dirty="0" smtClean="0"/>
                        <a:t> :</a:t>
                      </a:r>
                      <a:endParaRPr lang="ru-RU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201532"/>
                  </a:ext>
                </a:extLst>
              </a:tr>
              <a:tr h="4097545">
                <a:tc>
                  <a:txBody>
                    <a:bodyPr/>
                    <a:lstStyle/>
                    <a:p>
                      <a:pPr algn="l"/>
                      <a:r>
                        <a:rPr lang="uk-UA" dirty="0" smtClean="0"/>
                        <a:t>1.	</a:t>
                      </a:r>
                      <a:r>
                        <a:rPr lang="uk-UA" sz="2400" dirty="0" smtClean="0"/>
                        <a:t>Для підготовки і здачі іспитів у </a:t>
                      </a:r>
                      <a:r>
                        <a:rPr lang="uk-UA" sz="2400" b="1" dirty="0" smtClean="0"/>
                        <a:t>ПТУ</a:t>
                      </a:r>
                      <a:r>
                        <a:rPr lang="uk-UA" sz="2400" dirty="0" smtClean="0"/>
                        <a:t> – </a:t>
                      </a:r>
                      <a:r>
                        <a:rPr lang="uk-UA" sz="2400" b="1" dirty="0" smtClean="0"/>
                        <a:t>35 </a:t>
                      </a:r>
                      <a:r>
                        <a:rPr lang="uk-UA" sz="2400" b="1" dirty="0" err="1" smtClean="0"/>
                        <a:t>к.д</a:t>
                      </a:r>
                      <a:r>
                        <a:rPr lang="uk-UA" sz="2400" b="1" dirty="0" smtClean="0"/>
                        <a:t>. </a:t>
                      </a:r>
                      <a:r>
                        <a:rPr lang="uk-UA" sz="2400" dirty="0" smtClean="0"/>
                        <a:t>протягом року.</a:t>
                      </a:r>
                    </a:p>
                    <a:p>
                      <a:pPr algn="l"/>
                      <a:r>
                        <a:rPr lang="uk-UA" sz="2400" dirty="0" smtClean="0"/>
                        <a:t>2.	Д</a:t>
                      </a:r>
                      <a:r>
                        <a:rPr lang="ru-RU" sz="2400" dirty="0" smtClean="0"/>
                        <a:t>ля </a:t>
                      </a:r>
                      <a:r>
                        <a:rPr lang="ru-RU" sz="2400" dirty="0" err="1" smtClean="0"/>
                        <a:t>підготовки</a:t>
                      </a:r>
                      <a:r>
                        <a:rPr lang="ru-RU" sz="2400" dirty="0" smtClean="0"/>
                        <a:t> і </a:t>
                      </a:r>
                      <a:r>
                        <a:rPr lang="ru-RU" sz="2400" dirty="0" err="1" smtClean="0"/>
                        <a:t>здачі</a:t>
                      </a:r>
                      <a:r>
                        <a:rPr lang="ru-RU" sz="2400" dirty="0" smtClean="0"/>
                        <a:t> </a:t>
                      </a:r>
                      <a:r>
                        <a:rPr lang="ru-RU" sz="2400" dirty="0" err="1" smtClean="0"/>
                        <a:t>іспитів</a:t>
                      </a:r>
                      <a:r>
                        <a:rPr lang="ru-RU" sz="2400" dirty="0" smtClean="0"/>
                        <a:t> </a:t>
                      </a:r>
                      <a:r>
                        <a:rPr lang="uk-UA" sz="2400" b="1" dirty="0" smtClean="0"/>
                        <a:t>у ВУЗах:</a:t>
                      </a:r>
                    </a:p>
                    <a:p>
                      <a:pPr algn="l"/>
                      <a:r>
                        <a:rPr lang="uk-UA" sz="2400" dirty="0" smtClean="0"/>
                        <a:t>       а) </a:t>
                      </a:r>
                      <a:r>
                        <a:rPr lang="uk-UA" sz="2400" b="1" dirty="0" smtClean="0"/>
                        <a:t>на період </a:t>
                      </a:r>
                      <a:r>
                        <a:rPr lang="uk-UA" sz="2400" b="1" dirty="0" err="1" smtClean="0"/>
                        <a:t>настановчих</a:t>
                      </a:r>
                      <a:r>
                        <a:rPr lang="uk-UA" sz="2400" b="1" dirty="0" smtClean="0"/>
                        <a:t> занять, виконання лабораторних робіт, складання заліків та іспитів:</a:t>
                      </a:r>
                    </a:p>
                    <a:p>
                      <a:pPr marL="342900" indent="-342900" algn="l">
                        <a:buFont typeface="Arial" panose="020B0604020202020204" pitchFamily="34" charset="0"/>
                        <a:buChar char="•"/>
                      </a:pPr>
                      <a:r>
                        <a:rPr lang="uk-UA" sz="2400" i="1" dirty="0" smtClean="0"/>
                        <a:t>для ВУЗів 1-2 рівня акредитації </a:t>
                      </a:r>
                      <a:r>
                        <a:rPr lang="uk-UA" sz="2400" dirty="0" smtClean="0"/>
                        <a:t>- 10 </a:t>
                      </a:r>
                      <a:r>
                        <a:rPr lang="uk-UA" sz="2400" dirty="0" err="1" smtClean="0"/>
                        <a:t>к.д</a:t>
                      </a:r>
                      <a:r>
                        <a:rPr lang="uk-UA" sz="2400" dirty="0" smtClean="0"/>
                        <a:t>. щорічно для 1 і 2 курсу, 20 </a:t>
                      </a:r>
                      <a:r>
                        <a:rPr lang="uk-UA" sz="2400" dirty="0" err="1" smtClean="0"/>
                        <a:t>к.д</a:t>
                      </a:r>
                      <a:r>
                        <a:rPr lang="uk-UA" sz="2400" dirty="0" smtClean="0"/>
                        <a:t>. - на наступних курсах;</a:t>
                      </a:r>
                    </a:p>
                    <a:p>
                      <a:pPr marL="342900" indent="-342900" algn="l">
                        <a:buFont typeface="Arial" panose="020B0604020202020204" pitchFamily="34" charset="0"/>
                        <a:buChar char="•"/>
                      </a:pPr>
                      <a:r>
                        <a:rPr lang="uk-UA" sz="2400" i="1" dirty="0" smtClean="0"/>
                        <a:t>для 3 і 4 рівнів акредитації</a:t>
                      </a:r>
                      <a:r>
                        <a:rPr lang="uk-UA" sz="2400" dirty="0" smtClean="0"/>
                        <a:t> на 1 і 2 курсах - 20 </a:t>
                      </a:r>
                      <a:r>
                        <a:rPr lang="uk-UA" sz="2400" dirty="0" err="1" smtClean="0"/>
                        <a:t>к.д</a:t>
                      </a:r>
                      <a:r>
                        <a:rPr lang="uk-UA" sz="2400" dirty="0" smtClean="0"/>
                        <a:t>., 30к.д. - на наступних курсах;</a:t>
                      </a:r>
                    </a:p>
                    <a:p>
                      <a:pPr marL="342900" indent="-342900" algn="l">
                        <a:buFont typeface="Arial" panose="020B0604020202020204" pitchFamily="34" charset="0"/>
                        <a:buChar char="•"/>
                      </a:pPr>
                      <a:r>
                        <a:rPr lang="uk-UA" sz="2400" i="1" dirty="0" smtClean="0"/>
                        <a:t>для заочної форми навчання </a:t>
                      </a:r>
                      <a:r>
                        <a:rPr lang="uk-UA" sz="2400" dirty="0" smtClean="0"/>
                        <a:t>- 30 </a:t>
                      </a:r>
                      <a:r>
                        <a:rPr lang="uk-UA" sz="2400" dirty="0" err="1" smtClean="0"/>
                        <a:t>к.д</a:t>
                      </a:r>
                      <a:r>
                        <a:rPr lang="uk-UA" sz="2400" dirty="0" smtClean="0"/>
                        <a:t>. незалежно від рівня акредитації для 1 і 2 курсів, 40 </a:t>
                      </a:r>
                      <a:r>
                        <a:rPr lang="uk-UA" sz="2400" dirty="0" err="1" smtClean="0"/>
                        <a:t>к.д</a:t>
                      </a:r>
                      <a:r>
                        <a:rPr lang="uk-UA" sz="2400" dirty="0" smtClean="0"/>
                        <a:t>. - на наступних курсах;</a:t>
                      </a:r>
                    </a:p>
                    <a:p>
                      <a:pPr algn="l"/>
                      <a:r>
                        <a:rPr lang="uk-UA" sz="2400" baseline="0" dirty="0" smtClean="0"/>
                        <a:t>       </a:t>
                      </a:r>
                      <a:r>
                        <a:rPr lang="uk-UA" sz="2400" dirty="0" smtClean="0"/>
                        <a:t>б) </a:t>
                      </a:r>
                      <a:r>
                        <a:rPr lang="uk-UA" sz="2400" b="1" dirty="0" smtClean="0"/>
                        <a:t>на період складання державних іспитів </a:t>
                      </a:r>
                      <a:r>
                        <a:rPr lang="uk-UA" sz="2400" b="0" dirty="0" smtClean="0"/>
                        <a:t>у ВУЗах незалежно від рівня акредитації - 30 </a:t>
                      </a:r>
                      <a:r>
                        <a:rPr lang="uk-UA" sz="2400" b="0" dirty="0" err="1" smtClean="0"/>
                        <a:t>к.д</a:t>
                      </a:r>
                      <a:r>
                        <a:rPr lang="uk-UA" sz="2400" b="0" dirty="0" smtClean="0"/>
                        <a:t>.</a:t>
                      </a:r>
                    </a:p>
                    <a:p>
                      <a:pPr algn="l"/>
                      <a:r>
                        <a:rPr lang="uk-UA" sz="2400" baseline="0" dirty="0" smtClean="0"/>
                        <a:t>       </a:t>
                      </a:r>
                      <a:r>
                        <a:rPr lang="uk-UA" sz="2400" dirty="0" smtClean="0"/>
                        <a:t>в) </a:t>
                      </a:r>
                      <a:r>
                        <a:rPr lang="uk-UA" sz="2400" b="1" dirty="0" smtClean="0"/>
                        <a:t>на період підготовки та захисту дипломного проекту </a:t>
                      </a:r>
                      <a:r>
                        <a:rPr lang="uk-UA" sz="2400" dirty="0" smtClean="0"/>
                        <a:t>для ВУЗів 1 і 2 рівня акредитації - два місяці , для 3 і 4 рівня акредитації - чотири місяці.</a:t>
                      </a:r>
                    </a:p>
                    <a:p>
                      <a:pPr algn="l"/>
                      <a:endParaRPr lang="uk-UA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325736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947909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10064" y="189641"/>
            <a:ext cx="11615353" cy="649408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algn="ctr"/>
            <a:r>
              <a:rPr lang="ru-RU" sz="2400" b="1" dirty="0"/>
              <a:t>У </a:t>
            </a:r>
            <a:r>
              <a:rPr lang="ru-RU" sz="2400" b="1" dirty="0" err="1"/>
              <a:t>трудових</a:t>
            </a:r>
            <a:r>
              <a:rPr lang="ru-RU" sz="2400" b="1" dirty="0"/>
              <a:t> </a:t>
            </a:r>
            <a:r>
              <a:rPr lang="ru-RU" sz="2400" b="1" dirty="0" err="1" smtClean="0"/>
              <a:t>відносинах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можливе</a:t>
            </a:r>
            <a:r>
              <a:rPr lang="ru-RU" sz="2400" b="1" dirty="0" smtClean="0"/>
              <a:t> </a:t>
            </a:r>
            <a:r>
              <a:rPr lang="ru-RU" sz="2400" b="1" dirty="0" err="1"/>
              <a:t>виникнення</a:t>
            </a:r>
            <a:r>
              <a:rPr lang="ru-RU" sz="2400" b="1" dirty="0"/>
              <a:t> </a:t>
            </a:r>
            <a:r>
              <a:rPr lang="ru-RU" sz="2400" b="1" dirty="0" err="1"/>
              <a:t>різних</a:t>
            </a:r>
            <a:r>
              <a:rPr lang="ru-RU" sz="2400" b="1" dirty="0"/>
              <a:t> </a:t>
            </a:r>
            <a:r>
              <a:rPr lang="ru-RU" sz="2400" b="1" dirty="0" err="1"/>
              <a:t>конфліктних</a:t>
            </a:r>
            <a:r>
              <a:rPr lang="ru-RU" sz="2400" b="1" dirty="0"/>
              <a:t> </a:t>
            </a:r>
            <a:r>
              <a:rPr lang="ru-RU" sz="2400" b="1" dirty="0" err="1"/>
              <a:t>ситуацій</a:t>
            </a:r>
            <a:r>
              <a:rPr lang="ru-RU" sz="2400" b="1" dirty="0"/>
              <a:t>, </a:t>
            </a:r>
            <a:r>
              <a:rPr lang="ru-RU" sz="2400" b="1" dirty="0" smtClean="0"/>
              <a:t> </a:t>
            </a:r>
          </a:p>
          <a:p>
            <a:pPr algn="ctr"/>
            <a:r>
              <a:rPr lang="ru-RU" sz="2400" b="1" dirty="0" err="1" smtClean="0"/>
              <a:t>трудових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спорів</a:t>
            </a:r>
            <a:r>
              <a:rPr lang="ru-RU" sz="2400" b="1" dirty="0" smtClean="0"/>
              <a:t>.</a:t>
            </a:r>
          </a:p>
          <a:p>
            <a:pPr algn="ctr"/>
            <a:r>
              <a:rPr lang="ru-RU" sz="2800" b="1" u="sng" dirty="0"/>
              <a:t>Порядок </a:t>
            </a:r>
            <a:r>
              <a:rPr lang="ru-RU" sz="2800" b="1" u="sng" dirty="0" err="1"/>
              <a:t>вирішення</a:t>
            </a:r>
            <a:r>
              <a:rPr lang="ru-RU" sz="2800" b="1" u="sng" dirty="0"/>
              <a:t> </a:t>
            </a:r>
            <a:r>
              <a:rPr lang="ru-RU" sz="2800" b="1" u="sng" dirty="0" err="1"/>
              <a:t>колективних</a:t>
            </a:r>
            <a:r>
              <a:rPr lang="ru-RU" sz="2800" b="1" u="sng" dirty="0"/>
              <a:t> </a:t>
            </a:r>
            <a:r>
              <a:rPr lang="ru-RU" sz="2800" b="1" u="sng" dirty="0" err="1"/>
              <a:t>трудових</a:t>
            </a:r>
            <a:r>
              <a:rPr lang="ru-RU" sz="2800" b="1" u="sng" dirty="0"/>
              <a:t> </a:t>
            </a:r>
            <a:r>
              <a:rPr lang="ru-RU" sz="2800" b="1" u="sng" dirty="0" err="1" smtClean="0"/>
              <a:t>спорів</a:t>
            </a:r>
            <a:r>
              <a:rPr lang="ru-RU" sz="2800" b="1" u="sng" dirty="0" smtClean="0"/>
              <a:t>: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ru-RU" sz="2000" b="1" dirty="0"/>
              <a:t> </a:t>
            </a:r>
            <a:r>
              <a:rPr lang="ru-RU" sz="2000" b="1" dirty="0" err="1" smtClean="0"/>
              <a:t>спочатку</a:t>
            </a:r>
            <a:r>
              <a:rPr lang="ru-RU" sz="2000" b="1" dirty="0" smtClean="0"/>
              <a:t> </a:t>
            </a:r>
            <a:r>
              <a:rPr lang="ru-RU" sz="2000" b="1" dirty="0" err="1"/>
              <a:t>колектив</a:t>
            </a:r>
            <a:r>
              <a:rPr lang="ru-RU" sz="2000" b="1" dirty="0"/>
              <a:t> </a:t>
            </a:r>
            <a:r>
              <a:rPr lang="ru-RU" sz="2000" b="1" dirty="0" err="1"/>
              <a:t>найманих</a:t>
            </a:r>
            <a:r>
              <a:rPr lang="ru-RU" sz="2000" b="1" dirty="0"/>
              <a:t> </a:t>
            </a:r>
            <a:r>
              <a:rPr lang="ru-RU" sz="2000" b="1" dirty="0" err="1"/>
              <a:t>працівників</a:t>
            </a:r>
            <a:r>
              <a:rPr lang="ru-RU" sz="2000" b="1" dirty="0"/>
              <a:t> повинен </a:t>
            </a:r>
            <a:r>
              <a:rPr lang="ru-RU" sz="2000" b="1" dirty="0" err="1"/>
              <a:t>сформулювати</a:t>
            </a:r>
            <a:r>
              <a:rPr lang="ru-RU" sz="2000" b="1" dirty="0"/>
              <a:t> </a:t>
            </a:r>
            <a:r>
              <a:rPr lang="ru-RU" sz="2000" b="1" dirty="0" err="1"/>
              <a:t>вимоги</a:t>
            </a:r>
            <a:r>
              <a:rPr lang="ru-RU" sz="2000" b="1" dirty="0"/>
              <a:t> до </a:t>
            </a:r>
            <a:r>
              <a:rPr lang="ru-RU" sz="2000" b="1" dirty="0" err="1" smtClean="0"/>
              <a:t>роботодавця</a:t>
            </a:r>
            <a:r>
              <a:rPr lang="ru-RU" sz="2000" b="1" dirty="0" smtClean="0"/>
              <a:t>;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ru-RU" sz="2000" b="1" dirty="0" err="1" smtClean="0"/>
              <a:t>роботодавець</a:t>
            </a:r>
            <a:r>
              <a:rPr lang="ru-RU" sz="2000" b="1" dirty="0" smtClean="0"/>
              <a:t> повинен </a:t>
            </a:r>
            <a:r>
              <a:rPr lang="ru-RU" sz="2000" b="1" dirty="0" err="1" smtClean="0"/>
              <a:t>розглянути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ці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вимоги</a:t>
            </a:r>
            <a:r>
              <a:rPr lang="ru-RU" sz="2000" b="1" dirty="0" smtClean="0"/>
              <a:t> у </a:t>
            </a:r>
            <a:r>
              <a:rPr lang="ru-RU" sz="2000" b="1" dirty="0" err="1" smtClean="0"/>
              <a:t>триденний</a:t>
            </a:r>
            <a:r>
              <a:rPr lang="ru-RU" sz="2000" b="1" dirty="0" smtClean="0"/>
              <a:t> строк;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ru-RU" sz="2000" b="1" dirty="0" err="1" smtClean="0"/>
              <a:t>якщо</a:t>
            </a:r>
            <a:r>
              <a:rPr lang="ru-RU" sz="2000" b="1" dirty="0" smtClean="0"/>
              <a:t> </a:t>
            </a:r>
            <a:r>
              <a:rPr lang="ru-RU" sz="2000" b="1" dirty="0" err="1"/>
              <a:t>вирішення</a:t>
            </a:r>
            <a:r>
              <a:rPr lang="ru-RU" sz="2000" b="1" dirty="0"/>
              <a:t> </a:t>
            </a:r>
            <a:r>
              <a:rPr lang="ru-RU" sz="2000" b="1" dirty="0" err="1"/>
              <a:t>вимог</a:t>
            </a:r>
            <a:r>
              <a:rPr lang="ru-RU" sz="2000" b="1" dirty="0"/>
              <a:t> </a:t>
            </a:r>
            <a:r>
              <a:rPr lang="ru-RU" sz="2000" b="1" dirty="0" err="1"/>
              <a:t>роботодавцем</a:t>
            </a:r>
            <a:r>
              <a:rPr lang="ru-RU" sz="2000" b="1" dirty="0"/>
              <a:t> не </a:t>
            </a:r>
            <a:r>
              <a:rPr lang="ru-RU" sz="2000" b="1" dirty="0" err="1"/>
              <a:t>задовольняє</a:t>
            </a:r>
            <a:r>
              <a:rPr lang="ru-RU" sz="2000" b="1" dirty="0"/>
              <a:t> </a:t>
            </a:r>
            <a:r>
              <a:rPr lang="ru-RU" sz="2000" b="1" dirty="0" err="1"/>
              <a:t>колектив</a:t>
            </a:r>
            <a:r>
              <a:rPr lang="ru-RU" sz="2000" b="1" dirty="0"/>
              <a:t> </a:t>
            </a:r>
            <a:r>
              <a:rPr lang="ru-RU" sz="2000" b="1" dirty="0" err="1"/>
              <a:t>або</a:t>
            </a:r>
            <a:r>
              <a:rPr lang="ru-RU" sz="2000" b="1" dirty="0"/>
              <a:t> </a:t>
            </a:r>
            <a:r>
              <a:rPr lang="ru-RU" sz="2000" b="1" dirty="0" err="1"/>
              <a:t>вимоги</a:t>
            </a:r>
            <a:r>
              <a:rPr lang="ru-RU" sz="2000" b="1" dirty="0"/>
              <a:t> </a:t>
            </a:r>
            <a:r>
              <a:rPr lang="ru-RU" sz="2000" b="1" dirty="0" err="1"/>
              <a:t>були</a:t>
            </a:r>
            <a:r>
              <a:rPr lang="ru-RU" sz="2000" b="1" dirty="0"/>
              <a:t> </a:t>
            </a:r>
            <a:r>
              <a:rPr lang="ru-RU" sz="2000" b="1" dirty="0" err="1"/>
              <a:t>відкинуті</a:t>
            </a:r>
            <a:r>
              <a:rPr lang="ru-RU" sz="2000" b="1" dirty="0"/>
              <a:t> </a:t>
            </a:r>
            <a:r>
              <a:rPr lang="ru-RU" sz="2000" b="1" dirty="0" err="1"/>
              <a:t>роботодавцем</a:t>
            </a:r>
            <a:r>
              <a:rPr lang="ru-RU" sz="2000" b="1" dirty="0"/>
              <a:t>, </a:t>
            </a:r>
            <a:r>
              <a:rPr lang="ru-RU" sz="2000" b="1" dirty="0" err="1"/>
              <a:t>тоді</a:t>
            </a:r>
            <a:r>
              <a:rPr lang="ru-RU" sz="2000" b="1" dirty="0"/>
              <a:t> </a:t>
            </a:r>
            <a:r>
              <a:rPr lang="ru-RU" sz="2000" b="1" dirty="0" err="1"/>
              <a:t>виникає</a:t>
            </a:r>
            <a:r>
              <a:rPr lang="ru-RU" sz="2000" b="1" dirty="0"/>
              <a:t> </a:t>
            </a:r>
            <a:r>
              <a:rPr lang="ru-RU" sz="2000" b="1" dirty="0" err="1"/>
              <a:t>спір</a:t>
            </a:r>
            <a:r>
              <a:rPr lang="ru-RU" sz="2000" b="1" dirty="0"/>
              <a:t>, про </a:t>
            </a:r>
            <a:r>
              <a:rPr lang="ru-RU" sz="2000" b="1" dirty="0" err="1"/>
              <a:t>який</a:t>
            </a:r>
            <a:r>
              <a:rPr lang="ru-RU" sz="2000" b="1" dirty="0"/>
              <a:t> </a:t>
            </a:r>
            <a:r>
              <a:rPr lang="ru-RU" sz="2000" b="1" dirty="0" err="1"/>
              <a:t>колектив</a:t>
            </a:r>
            <a:r>
              <a:rPr lang="ru-RU" sz="2000" b="1" dirty="0"/>
              <a:t> </a:t>
            </a:r>
            <a:r>
              <a:rPr lang="ru-RU" sz="2000" b="1" dirty="0" err="1"/>
              <a:t>інформує</a:t>
            </a:r>
            <a:r>
              <a:rPr lang="ru-RU" sz="2000" b="1" dirty="0"/>
              <a:t> </a:t>
            </a:r>
            <a:r>
              <a:rPr lang="ru-RU" sz="2000" b="1" dirty="0" err="1"/>
              <a:t>власника</a:t>
            </a:r>
            <a:r>
              <a:rPr lang="ru-RU" sz="2000" b="1" dirty="0"/>
              <a:t> і </a:t>
            </a:r>
            <a:r>
              <a:rPr lang="ru-RU" sz="2000" b="1" dirty="0" err="1"/>
              <a:t>органи</a:t>
            </a:r>
            <a:r>
              <a:rPr lang="ru-RU" sz="2000" b="1" dirty="0"/>
              <a:t> </a:t>
            </a:r>
            <a:r>
              <a:rPr lang="ru-RU" sz="2000" b="1" dirty="0" err="1"/>
              <a:t>влади</a:t>
            </a:r>
            <a:r>
              <a:rPr lang="ru-RU" sz="2000" b="1" dirty="0"/>
              <a:t> у </a:t>
            </a:r>
            <a:r>
              <a:rPr lang="ru-RU" sz="2000" b="1" dirty="0" err="1"/>
              <a:t>триденний</a:t>
            </a:r>
            <a:r>
              <a:rPr lang="ru-RU" sz="2000" b="1" dirty="0"/>
              <a:t> </a:t>
            </a:r>
            <a:r>
              <a:rPr lang="ru-RU" sz="2000" b="1" dirty="0" err="1"/>
              <a:t>термін</a:t>
            </a:r>
            <a:r>
              <a:rPr lang="ru-RU" sz="2000" b="1" dirty="0"/>
              <a:t>;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ru-RU" sz="2000" b="1" dirty="0" err="1" smtClean="0"/>
              <a:t>потім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починаються</a:t>
            </a:r>
            <a:r>
              <a:rPr lang="ru-RU" sz="2000" b="1" dirty="0" smtClean="0"/>
              <a:t> переговори </a:t>
            </a:r>
            <a:r>
              <a:rPr lang="ru-RU" sz="2000" b="1" dirty="0" err="1" smtClean="0"/>
              <a:t>між</a:t>
            </a:r>
            <a:r>
              <a:rPr lang="ru-RU" sz="2000" b="1" dirty="0" smtClean="0"/>
              <a:t> сторонами, </a:t>
            </a:r>
            <a:r>
              <a:rPr lang="ru-RU" sz="2000" b="1" dirty="0" err="1" smtClean="0"/>
              <a:t>які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називаються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примирною</a:t>
            </a:r>
            <a:r>
              <a:rPr lang="ru-RU" sz="2000" b="1" dirty="0" smtClean="0"/>
              <a:t> процедурою і </a:t>
            </a:r>
            <a:r>
              <a:rPr lang="ru-RU" sz="2000" b="1" dirty="0" err="1" smtClean="0"/>
              <a:t>складаються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із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примирної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комісії</a:t>
            </a:r>
            <a:r>
              <a:rPr lang="ru-RU" sz="2000" b="1" dirty="0" smtClean="0"/>
              <a:t> і трудового </a:t>
            </a:r>
            <a:r>
              <a:rPr lang="ru-RU" sz="2000" b="1" dirty="0" err="1" smtClean="0"/>
              <a:t>арбітражу</a:t>
            </a:r>
            <a:r>
              <a:rPr lang="ru-RU" sz="2000" b="1" dirty="0" smtClean="0"/>
              <a:t>. </a:t>
            </a:r>
            <a:r>
              <a:rPr lang="ru-RU" sz="2000" b="1" dirty="0" err="1" smtClean="0"/>
              <a:t>Сторони</a:t>
            </a:r>
            <a:r>
              <a:rPr lang="ru-RU" sz="2000" b="1" dirty="0" smtClean="0"/>
              <a:t> не </a:t>
            </a:r>
            <a:r>
              <a:rPr lang="ru-RU" sz="2000" b="1" dirty="0" err="1" smtClean="0"/>
              <a:t>мають</a:t>
            </a:r>
            <a:r>
              <a:rPr lang="ru-RU" sz="2000" b="1" dirty="0" smtClean="0"/>
              <a:t> права </a:t>
            </a:r>
            <a:r>
              <a:rPr lang="ru-RU" sz="2000" b="1" dirty="0" err="1" smtClean="0"/>
              <a:t>ухилятися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від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переговорів</a:t>
            </a:r>
            <a:r>
              <a:rPr lang="ru-RU" sz="2000" b="1" dirty="0" smtClean="0"/>
              <a:t>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ru-RU" sz="2000" b="1" dirty="0" err="1" smtClean="0"/>
              <a:t>Примирна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комісія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утворюється</a:t>
            </a:r>
            <a:r>
              <a:rPr lang="ru-RU" sz="2000" b="1" dirty="0" smtClean="0"/>
              <a:t> на </a:t>
            </a:r>
            <a:r>
              <a:rPr lang="ru-RU" sz="2000" b="1" dirty="0" err="1" smtClean="0"/>
              <a:t>виробництві</a:t>
            </a:r>
            <a:r>
              <a:rPr lang="ru-RU" sz="2000" b="1" dirty="0" smtClean="0"/>
              <a:t> і </a:t>
            </a:r>
            <a:r>
              <a:rPr lang="ru-RU" sz="2000" b="1" dirty="0" err="1" smtClean="0"/>
              <a:t>розглядає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спір</a:t>
            </a:r>
            <a:r>
              <a:rPr lang="ru-RU" sz="2000" b="1" dirty="0" smtClean="0"/>
              <a:t> у 5-денний </a:t>
            </a:r>
            <a:r>
              <a:rPr lang="ru-RU" sz="2000" b="1" dirty="0" err="1" smtClean="0"/>
              <a:t>період</a:t>
            </a:r>
            <a:r>
              <a:rPr lang="ru-RU" sz="2000" b="1" dirty="0" smtClean="0"/>
              <a:t>. </a:t>
            </a:r>
            <a:r>
              <a:rPr lang="ru-RU" sz="2000" b="1" dirty="0" err="1" smtClean="0"/>
              <a:t>Якщо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рішення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примирної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комісії</a:t>
            </a:r>
            <a:r>
              <a:rPr lang="ru-RU" sz="2000" b="1" dirty="0" smtClean="0"/>
              <a:t> не </a:t>
            </a:r>
            <a:r>
              <a:rPr lang="ru-RU" sz="2000" b="1" dirty="0" err="1" smtClean="0"/>
              <a:t>прийняте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або</a:t>
            </a:r>
            <a:r>
              <a:rPr lang="ru-RU" sz="2000" b="1" dirty="0" smtClean="0"/>
              <a:t> не </a:t>
            </a:r>
            <a:r>
              <a:rPr lang="ru-RU" sz="2000" b="1" dirty="0" err="1" smtClean="0"/>
              <a:t>задовольняє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сторони</a:t>
            </a:r>
            <a:r>
              <a:rPr lang="ru-RU" sz="2000" b="1" dirty="0" smtClean="0"/>
              <a:t>, то </a:t>
            </a:r>
            <a:r>
              <a:rPr lang="ru-RU" sz="2000" b="1" dirty="0" err="1" smtClean="0"/>
              <a:t>спір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розглядається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трудовим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арбітражем</a:t>
            </a:r>
            <a:r>
              <a:rPr lang="ru-RU" sz="2000" b="1" dirty="0" smtClean="0"/>
              <a:t> на </a:t>
            </a:r>
            <a:r>
              <a:rPr lang="ru-RU" sz="2000" b="1" dirty="0" err="1" smtClean="0"/>
              <a:t>протязі</a:t>
            </a:r>
            <a:r>
              <a:rPr lang="ru-RU" sz="2000" b="1" dirty="0" smtClean="0"/>
              <a:t> 10 </a:t>
            </a:r>
            <a:r>
              <a:rPr lang="ru-RU" sz="2000" b="1" dirty="0" err="1" smtClean="0"/>
              <a:t>днів</a:t>
            </a:r>
            <a:r>
              <a:rPr lang="ru-RU" sz="2000" b="1" dirty="0" smtClean="0"/>
              <a:t>. У </a:t>
            </a:r>
            <a:r>
              <a:rPr lang="ru-RU" sz="2000" b="1" dirty="0" err="1" smtClean="0"/>
              <a:t>вирішенні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колективного</a:t>
            </a:r>
            <a:r>
              <a:rPr lang="ru-RU" sz="2000" b="1" dirty="0" smtClean="0"/>
              <a:t> трудового спору </a:t>
            </a:r>
            <a:r>
              <a:rPr lang="ru-RU" sz="2000" b="1" dirty="0" err="1" smtClean="0"/>
              <a:t>беруть</a:t>
            </a:r>
            <a:r>
              <a:rPr lang="ru-RU" sz="2000" b="1" dirty="0" smtClean="0"/>
              <a:t> участь </a:t>
            </a:r>
            <a:r>
              <a:rPr lang="ru-RU" sz="2000" b="1" dirty="0" err="1" smtClean="0"/>
              <a:t>владні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структури</a:t>
            </a:r>
            <a:r>
              <a:rPr lang="ru-RU" sz="2000" b="1" dirty="0" smtClean="0"/>
              <a:t> - </a:t>
            </a:r>
            <a:r>
              <a:rPr lang="ru-RU" sz="2000" b="1" dirty="0" err="1" smtClean="0"/>
              <a:t>представники</a:t>
            </a:r>
            <a:r>
              <a:rPr lang="ru-RU" sz="2000" b="1" dirty="0" smtClean="0"/>
              <a:t> рад, </a:t>
            </a:r>
            <a:r>
              <a:rPr lang="ru-RU" sz="2000" b="1" dirty="0" err="1" smtClean="0"/>
              <a:t>органів</a:t>
            </a:r>
            <a:r>
              <a:rPr lang="ru-RU" sz="2000" b="1" dirty="0" smtClean="0"/>
              <a:t> державного </a:t>
            </a:r>
            <a:r>
              <a:rPr lang="ru-RU" sz="2000" b="1" dirty="0" err="1" smtClean="0"/>
              <a:t>управління</a:t>
            </a:r>
            <a:r>
              <a:rPr lang="ru-RU" sz="2000" b="1" dirty="0" smtClean="0"/>
              <a:t>, </a:t>
            </a:r>
            <a:r>
              <a:rPr lang="ru-RU" sz="2000" b="1" dirty="0" err="1" smtClean="0"/>
              <a:t>спеціальної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Національної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служби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посередництва</a:t>
            </a:r>
            <a:r>
              <a:rPr lang="ru-RU" sz="2000" b="1" dirty="0" smtClean="0"/>
              <a:t> і </a:t>
            </a:r>
            <a:r>
              <a:rPr lang="ru-RU" sz="2000" b="1" dirty="0" err="1" smtClean="0"/>
              <a:t>примирення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рішення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яких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мають</a:t>
            </a:r>
            <a:r>
              <a:rPr lang="ru-RU" sz="2000" b="1" dirty="0" smtClean="0"/>
              <a:t> </a:t>
            </a:r>
            <a:r>
              <a:rPr lang="ru-RU" sz="2000" b="1" dirty="0" err="1" smtClean="0"/>
              <a:t>рекомендаційний</a:t>
            </a:r>
            <a:r>
              <a:rPr lang="ru-RU" sz="2000" b="1" dirty="0" smtClean="0"/>
              <a:t> характер.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ru-RU" sz="2000" b="1" dirty="0" err="1" smtClean="0"/>
              <a:t>Якщо</a:t>
            </a:r>
            <a:r>
              <a:rPr lang="ru-RU" sz="2000" b="1" dirty="0" smtClean="0"/>
              <a:t> </a:t>
            </a:r>
            <a:r>
              <a:rPr lang="ru-RU" sz="2000" b="1" dirty="0" err="1"/>
              <a:t>примирна</a:t>
            </a:r>
            <a:r>
              <a:rPr lang="ru-RU" sz="2000" b="1" dirty="0"/>
              <a:t> процедура не привела до </a:t>
            </a:r>
            <a:r>
              <a:rPr lang="ru-RU" sz="2000" b="1" dirty="0" err="1"/>
              <a:t>вирішення</a:t>
            </a:r>
            <a:r>
              <a:rPr lang="ru-RU" sz="2000" b="1" dirty="0"/>
              <a:t> </a:t>
            </a:r>
            <a:r>
              <a:rPr lang="ru-RU" sz="2000" b="1" dirty="0" err="1"/>
              <a:t>колективного</a:t>
            </a:r>
            <a:r>
              <a:rPr lang="ru-RU" sz="2000" b="1" dirty="0"/>
              <a:t> трудового спору </a:t>
            </a:r>
            <a:r>
              <a:rPr lang="ru-RU" sz="2000" b="1" dirty="0" err="1"/>
              <a:t>або</a:t>
            </a:r>
            <a:r>
              <a:rPr lang="ru-RU" sz="2000" b="1" dirty="0"/>
              <a:t> </a:t>
            </a:r>
            <a:r>
              <a:rPr lang="ru-RU" sz="2000" b="1" dirty="0" err="1"/>
              <a:t>роботодавець</a:t>
            </a:r>
            <a:r>
              <a:rPr lang="ru-RU" sz="2000" b="1" dirty="0"/>
              <a:t> не </a:t>
            </a:r>
            <a:r>
              <a:rPr lang="ru-RU" sz="2000" b="1" dirty="0" err="1"/>
              <a:t>виконує</a:t>
            </a:r>
            <a:r>
              <a:rPr lang="ru-RU" sz="2000" b="1" dirty="0"/>
              <a:t> </a:t>
            </a:r>
            <a:r>
              <a:rPr lang="ru-RU" sz="2000" b="1" dirty="0" err="1"/>
              <a:t>досягнуті</a:t>
            </a:r>
            <a:r>
              <a:rPr lang="ru-RU" sz="2000" b="1" dirty="0"/>
              <a:t> угоди, то </a:t>
            </a:r>
            <a:r>
              <a:rPr lang="ru-RU" sz="2000" b="1" dirty="0" err="1"/>
              <a:t>працівники</a:t>
            </a:r>
            <a:r>
              <a:rPr lang="ru-RU" sz="2000" b="1" dirty="0"/>
              <a:t> </a:t>
            </a:r>
            <a:r>
              <a:rPr lang="ru-RU" sz="2000" b="1" dirty="0" err="1"/>
              <a:t>мають</a:t>
            </a:r>
            <a:r>
              <a:rPr lang="ru-RU" sz="2000" b="1" dirty="0"/>
              <a:t> право на </a:t>
            </a:r>
            <a:r>
              <a:rPr lang="ru-RU" sz="2000" b="1" dirty="0" err="1"/>
              <a:t>страйк</a:t>
            </a:r>
            <a:r>
              <a:rPr lang="ru-RU" sz="2000" b="1" dirty="0"/>
              <a:t>.</a:t>
            </a:r>
          </a:p>
          <a:p>
            <a:pPr marL="342900" indent="-342900">
              <a:buFontTx/>
              <a:buChar char="-"/>
            </a:pPr>
            <a:endParaRPr lang="ru-RU" sz="2000" b="1" dirty="0"/>
          </a:p>
          <a:p>
            <a:pPr algn="ctr"/>
            <a:endParaRPr lang="uk-UA" sz="2000" b="1" dirty="0"/>
          </a:p>
        </p:txBody>
      </p:sp>
    </p:spTree>
    <p:extLst>
      <p:ext uri="{BB962C8B-B14F-4D97-AF65-F5344CB8AC3E}">
        <p14:creationId xmlns:p14="http://schemas.microsoft.com/office/powerpoint/2010/main" val="2047374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135924"/>
            <a:ext cx="10515600" cy="1841157"/>
          </a:xfrm>
          <a:solidFill>
            <a:schemeClr val="accent6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pPr algn="ctr">
              <a:lnSpc>
                <a:spcPct val="70000"/>
              </a:lnSpc>
            </a:pPr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>Страйк –</a:t>
            </a:r>
            <a:r>
              <a:rPr lang="ru-RU" sz="4000" b="1" dirty="0" smtClean="0"/>
              <a:t/>
            </a:r>
            <a:br>
              <a:rPr lang="ru-RU" sz="4000" b="1" dirty="0" smtClean="0"/>
            </a:br>
            <a:r>
              <a:rPr lang="ru-RU" sz="4000" b="1" dirty="0" smtClean="0"/>
              <a:t> </a:t>
            </a:r>
            <a:r>
              <a:rPr lang="ru-RU" sz="3600" b="1" dirty="0" err="1"/>
              <a:t>це</a:t>
            </a:r>
            <a:r>
              <a:rPr lang="ru-RU" sz="3600" b="1" dirty="0"/>
              <a:t> </a:t>
            </a:r>
            <a:r>
              <a:rPr lang="ru-RU" sz="3600" b="1" dirty="0" err="1"/>
              <a:t>тимчасове</a:t>
            </a:r>
            <a:r>
              <a:rPr lang="ru-RU" sz="3600" b="1" dirty="0"/>
              <a:t> </a:t>
            </a:r>
            <a:r>
              <a:rPr lang="ru-RU" sz="3600" b="1" dirty="0" err="1"/>
              <a:t>колективне</a:t>
            </a:r>
            <a:r>
              <a:rPr lang="ru-RU" sz="3600" b="1" dirty="0"/>
              <a:t> </a:t>
            </a:r>
            <a:r>
              <a:rPr lang="ru-RU" sz="3600" b="1" dirty="0" err="1"/>
              <a:t>добровільне</a:t>
            </a:r>
            <a:r>
              <a:rPr lang="ru-RU" sz="3600" b="1" dirty="0"/>
              <a:t> </a:t>
            </a:r>
            <a:r>
              <a:rPr lang="ru-RU" sz="3600" b="1" dirty="0" err="1"/>
              <a:t>припинення</a:t>
            </a:r>
            <a:r>
              <a:rPr lang="ru-RU" sz="3600" b="1" dirty="0"/>
              <a:t> </a:t>
            </a:r>
            <a:r>
              <a:rPr lang="ru-RU" sz="3600" b="1" dirty="0" err="1"/>
              <a:t>роботи</a:t>
            </a:r>
            <a:r>
              <a:rPr lang="ru-RU" sz="3600" b="1" dirty="0"/>
              <a:t> </a:t>
            </a:r>
            <a:r>
              <a:rPr lang="ru-RU" sz="3600" b="1" dirty="0" err="1"/>
              <a:t>працюючими</a:t>
            </a:r>
            <a:r>
              <a:rPr lang="ru-RU" sz="3600" b="1" dirty="0"/>
              <a:t> з метою </a:t>
            </a:r>
            <a:r>
              <a:rPr lang="ru-RU" sz="3600" b="1" dirty="0" err="1"/>
              <a:t>вирішенння</a:t>
            </a:r>
            <a:r>
              <a:rPr lang="ru-RU" sz="3600" b="1" dirty="0"/>
              <a:t> </a:t>
            </a:r>
            <a:r>
              <a:rPr lang="ru-RU" sz="3600" b="1" dirty="0" err="1"/>
              <a:t>колективного</a:t>
            </a:r>
            <a:r>
              <a:rPr lang="ru-RU" sz="3600" b="1" dirty="0"/>
              <a:t> трудового спору </a:t>
            </a:r>
            <a:endParaRPr lang="uk-UA" sz="36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977081"/>
            <a:ext cx="10515600" cy="4782064"/>
          </a:xfrm>
          <a:solidFill>
            <a:schemeClr val="accent4">
              <a:lumMod val="20000"/>
              <a:lumOff val="80000"/>
            </a:schemeClr>
          </a:solidFill>
        </p:spPr>
        <p:txBody>
          <a:bodyPr>
            <a:normAutofit fontScale="77500" lnSpcReduction="20000"/>
          </a:bodyPr>
          <a:lstStyle/>
          <a:p>
            <a:endParaRPr lang="ru-RU" dirty="0" smtClean="0"/>
          </a:p>
          <a:p>
            <a:r>
              <a:rPr lang="ru-RU" dirty="0" err="1" smtClean="0"/>
              <a:t>Рішення</a:t>
            </a:r>
            <a:r>
              <a:rPr lang="ru-RU" dirty="0" smtClean="0"/>
              <a:t> </a:t>
            </a:r>
            <a:r>
              <a:rPr lang="ru-RU" dirty="0"/>
              <a:t>про </a:t>
            </a:r>
            <a:r>
              <a:rPr lang="ru-RU" dirty="0" err="1"/>
              <a:t>оголошення</a:t>
            </a:r>
            <a:r>
              <a:rPr lang="ru-RU" dirty="0"/>
              <a:t> </a:t>
            </a:r>
            <a:r>
              <a:rPr lang="ru-RU" dirty="0" err="1"/>
              <a:t>страйку</a:t>
            </a:r>
            <a:r>
              <a:rPr lang="ru-RU" dirty="0"/>
              <a:t> </a:t>
            </a:r>
            <a:r>
              <a:rPr lang="ru-RU" dirty="0" err="1"/>
              <a:t>приймається</a:t>
            </a:r>
            <a:r>
              <a:rPr lang="ru-RU" dirty="0"/>
              <a:t> на </a:t>
            </a:r>
            <a:r>
              <a:rPr lang="ru-RU" dirty="0" err="1"/>
              <a:t>загальних</a:t>
            </a:r>
            <a:r>
              <a:rPr lang="ru-RU" dirty="0"/>
              <a:t> </a:t>
            </a:r>
            <a:r>
              <a:rPr lang="ru-RU" dirty="0" err="1"/>
              <a:t>зборах</a:t>
            </a:r>
            <a:r>
              <a:rPr lang="ru-RU" dirty="0"/>
              <a:t> </a:t>
            </a:r>
            <a:r>
              <a:rPr lang="ru-RU" dirty="0" smtClean="0"/>
              <a:t> (</a:t>
            </a:r>
            <a:r>
              <a:rPr lang="ru-RU" dirty="0" err="1" smtClean="0"/>
              <a:t>конференції</a:t>
            </a:r>
            <a:r>
              <a:rPr lang="ru-RU" dirty="0"/>
              <a:t>) трудового </a:t>
            </a:r>
            <a:r>
              <a:rPr lang="ru-RU" dirty="0" err="1"/>
              <a:t>колективу</a:t>
            </a:r>
            <a:r>
              <a:rPr lang="ru-RU" dirty="0"/>
              <a:t> і </a:t>
            </a:r>
            <a:r>
              <a:rPr lang="ru-RU" dirty="0" err="1"/>
              <a:t>вважається</a:t>
            </a:r>
            <a:r>
              <a:rPr lang="ru-RU" dirty="0"/>
              <a:t> </a:t>
            </a:r>
            <a:r>
              <a:rPr lang="ru-RU" dirty="0" err="1"/>
              <a:t>прийнятим</a:t>
            </a:r>
            <a:r>
              <a:rPr lang="ru-RU" dirty="0"/>
              <a:t>, </a:t>
            </a:r>
            <a:r>
              <a:rPr lang="ru-RU" dirty="0" err="1"/>
              <a:t>якщо</a:t>
            </a:r>
            <a:r>
              <a:rPr lang="ru-RU" dirty="0"/>
              <a:t> за </a:t>
            </a:r>
            <a:r>
              <a:rPr lang="ru-RU" dirty="0" err="1"/>
              <a:t>нього</a:t>
            </a:r>
            <a:r>
              <a:rPr lang="ru-RU" dirty="0"/>
              <a:t> </a:t>
            </a:r>
            <a:r>
              <a:rPr lang="ru-RU" dirty="0" err="1"/>
              <a:t>проголосувала</a:t>
            </a:r>
            <a:r>
              <a:rPr lang="ru-RU" dirty="0"/>
              <a:t> </a:t>
            </a:r>
            <a:r>
              <a:rPr lang="ru-RU" dirty="0" err="1"/>
              <a:t>більшість</a:t>
            </a:r>
            <a:r>
              <a:rPr lang="ru-RU" dirty="0"/>
              <a:t> </a:t>
            </a:r>
            <a:r>
              <a:rPr lang="ru-RU" dirty="0" err="1"/>
              <a:t>найманих</a:t>
            </a:r>
            <a:r>
              <a:rPr lang="ru-RU" dirty="0"/>
              <a:t> </a:t>
            </a:r>
            <a:r>
              <a:rPr lang="ru-RU" dirty="0" err="1"/>
              <a:t>працівників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2/3 </a:t>
            </a:r>
            <a:r>
              <a:rPr lang="ru-RU" dirty="0" err="1"/>
              <a:t>делегатів</a:t>
            </a:r>
            <a:r>
              <a:rPr lang="ru-RU" dirty="0"/>
              <a:t> </a:t>
            </a:r>
            <a:r>
              <a:rPr lang="ru-RU" dirty="0" err="1"/>
              <a:t>конференції</a:t>
            </a:r>
            <a:r>
              <a:rPr lang="ru-RU" dirty="0"/>
              <a:t>. </a:t>
            </a:r>
            <a:r>
              <a:rPr lang="ru-RU" dirty="0" err="1"/>
              <a:t>Рішення</a:t>
            </a:r>
            <a:r>
              <a:rPr lang="ru-RU" dirty="0"/>
              <a:t> про </a:t>
            </a:r>
            <a:r>
              <a:rPr lang="ru-RU" dirty="0" err="1"/>
              <a:t>оголошення</a:t>
            </a:r>
            <a:r>
              <a:rPr lang="ru-RU" dirty="0"/>
              <a:t> </a:t>
            </a:r>
            <a:r>
              <a:rPr lang="ru-RU" dirty="0" err="1"/>
              <a:t>страйку</a:t>
            </a:r>
            <a:r>
              <a:rPr lang="ru-RU" dirty="0"/>
              <a:t> </a:t>
            </a:r>
            <a:r>
              <a:rPr lang="ru-RU" dirty="0" err="1"/>
              <a:t>оформляється</a:t>
            </a:r>
            <a:r>
              <a:rPr lang="ru-RU" dirty="0"/>
              <a:t> протоколом.</a:t>
            </a:r>
          </a:p>
          <a:p>
            <a:r>
              <a:rPr lang="ru-RU" dirty="0"/>
              <a:t>Орган, </a:t>
            </a:r>
            <a:r>
              <a:rPr lang="ru-RU" dirty="0" err="1"/>
              <a:t>який</a:t>
            </a:r>
            <a:r>
              <a:rPr lang="ru-RU" dirty="0"/>
              <a:t> </a:t>
            </a:r>
            <a:r>
              <a:rPr lang="ru-RU" dirty="0" err="1"/>
              <a:t>оголошує</a:t>
            </a:r>
            <a:r>
              <a:rPr lang="ru-RU" dirty="0"/>
              <a:t> </a:t>
            </a:r>
            <a:r>
              <a:rPr lang="ru-RU" dirty="0" err="1"/>
              <a:t>страйк</a:t>
            </a:r>
            <a:r>
              <a:rPr lang="ru-RU" dirty="0"/>
              <a:t>, </a:t>
            </a:r>
            <a:r>
              <a:rPr lang="ru-RU" dirty="0" err="1"/>
              <a:t>зобов'язаний</a:t>
            </a:r>
            <a:r>
              <a:rPr lang="ru-RU" dirty="0"/>
              <a:t> </a:t>
            </a:r>
            <a:r>
              <a:rPr lang="ru-RU" dirty="0" err="1"/>
              <a:t>письмово</a:t>
            </a:r>
            <a:r>
              <a:rPr lang="ru-RU" dirty="0"/>
              <a:t> </a:t>
            </a:r>
            <a:r>
              <a:rPr lang="ru-RU" dirty="0" err="1"/>
              <a:t>попередити</a:t>
            </a:r>
            <a:r>
              <a:rPr lang="ru-RU" dirty="0"/>
              <a:t> </a:t>
            </a:r>
            <a:r>
              <a:rPr lang="ru-RU" dirty="0" err="1"/>
              <a:t>роботодавця</a:t>
            </a:r>
            <a:r>
              <a:rPr lang="ru-RU" dirty="0"/>
              <a:t> не </a:t>
            </a:r>
            <a:r>
              <a:rPr lang="ru-RU" dirty="0" err="1"/>
              <a:t>пізніше</a:t>
            </a:r>
            <a:r>
              <a:rPr lang="ru-RU" dirty="0"/>
              <a:t> як за </a:t>
            </a:r>
            <a:r>
              <a:rPr lang="ru-RU" dirty="0" smtClean="0"/>
              <a:t>7 </a:t>
            </a:r>
            <a:r>
              <a:rPr lang="ru-RU" dirty="0" err="1"/>
              <a:t>днів</a:t>
            </a:r>
            <a:r>
              <a:rPr lang="ru-RU" dirty="0"/>
              <a:t> до початку </a:t>
            </a:r>
            <a:r>
              <a:rPr lang="ru-RU" dirty="0" err="1"/>
              <a:t>страйку</a:t>
            </a:r>
            <a:r>
              <a:rPr lang="ru-RU" dirty="0"/>
              <a:t>, а на </a:t>
            </a:r>
            <a:r>
              <a:rPr lang="ru-RU" dirty="0" err="1"/>
              <a:t>безперервнодіючому</a:t>
            </a:r>
            <a:r>
              <a:rPr lang="ru-RU" dirty="0"/>
              <a:t> </a:t>
            </a:r>
            <a:r>
              <a:rPr lang="ru-RU" dirty="0" err="1"/>
              <a:t>виробництві</a:t>
            </a:r>
            <a:r>
              <a:rPr lang="ru-RU" dirty="0"/>
              <a:t> - за 15 </a:t>
            </a:r>
            <a:r>
              <a:rPr lang="ru-RU" dirty="0" err="1"/>
              <a:t>днів</a:t>
            </a:r>
            <a:r>
              <a:rPr lang="ru-RU" dirty="0" smtClean="0"/>
              <a:t>.</a:t>
            </a:r>
          </a:p>
          <a:p>
            <a:r>
              <a:rPr lang="ru-RU" dirty="0"/>
              <a:t>У </a:t>
            </a:r>
            <a:r>
              <a:rPr lang="ru-RU" dirty="0" err="1"/>
              <a:t>разі</a:t>
            </a:r>
            <a:r>
              <a:rPr lang="ru-RU" dirty="0"/>
              <a:t> </a:t>
            </a:r>
            <a:r>
              <a:rPr lang="ru-RU" dirty="0" err="1"/>
              <a:t>проведення</a:t>
            </a:r>
            <a:r>
              <a:rPr lang="ru-RU" dirty="0"/>
              <a:t> </a:t>
            </a:r>
            <a:r>
              <a:rPr lang="ru-RU" dirty="0" err="1"/>
              <a:t>зборів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мітингів</a:t>
            </a:r>
            <a:r>
              <a:rPr lang="ru-RU" dirty="0"/>
              <a:t> за межами </a:t>
            </a:r>
            <a:r>
              <a:rPr lang="ru-RU" dirty="0" err="1"/>
              <a:t>підприємства</a:t>
            </a:r>
            <a:r>
              <a:rPr lang="ru-RU" dirty="0"/>
              <a:t> - </a:t>
            </a:r>
            <a:r>
              <a:rPr lang="ru-RU" dirty="0" err="1"/>
              <a:t>ці</a:t>
            </a:r>
            <a:r>
              <a:rPr lang="ru-RU" dirty="0"/>
              <a:t> </a:t>
            </a:r>
            <a:r>
              <a:rPr lang="ru-RU" dirty="0" err="1"/>
              <a:t>питання</a:t>
            </a:r>
            <a:r>
              <a:rPr lang="ru-RU" dirty="0"/>
              <a:t> </a:t>
            </a:r>
            <a:r>
              <a:rPr lang="ru-RU" dirty="0" err="1"/>
              <a:t>необхідно</a:t>
            </a:r>
            <a:r>
              <a:rPr lang="ru-RU" dirty="0"/>
              <a:t> </a:t>
            </a:r>
            <a:r>
              <a:rPr lang="ru-RU" dirty="0" err="1"/>
              <a:t>погоджувати</a:t>
            </a:r>
            <a:r>
              <a:rPr lang="ru-RU" dirty="0"/>
              <a:t> з органами </a:t>
            </a:r>
            <a:r>
              <a:rPr lang="ru-RU" dirty="0" err="1"/>
              <a:t>місцевої</a:t>
            </a:r>
            <a:r>
              <a:rPr lang="ru-RU" dirty="0"/>
              <a:t> </a:t>
            </a:r>
            <a:r>
              <a:rPr lang="ru-RU" dirty="0" err="1"/>
              <a:t>виконавчої</a:t>
            </a:r>
            <a:r>
              <a:rPr lang="ru-RU" dirty="0"/>
              <a:t> </a:t>
            </a:r>
            <a:r>
              <a:rPr lang="ru-RU" dirty="0" err="1"/>
              <a:t>влади</a:t>
            </a:r>
            <a:r>
              <a:rPr lang="ru-RU" dirty="0"/>
              <a:t>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самоврядування</a:t>
            </a:r>
            <a:r>
              <a:rPr lang="ru-RU" dirty="0"/>
              <a:t>.</a:t>
            </a:r>
          </a:p>
          <a:p>
            <a:r>
              <a:rPr lang="ru-RU" dirty="0"/>
              <a:t>Участь у </a:t>
            </a:r>
            <a:r>
              <a:rPr lang="ru-RU" dirty="0" err="1"/>
              <a:t>страйку</a:t>
            </a:r>
            <a:r>
              <a:rPr lang="ru-RU" dirty="0"/>
              <a:t> </a:t>
            </a:r>
            <a:r>
              <a:rPr lang="ru-RU" dirty="0" err="1"/>
              <a:t>працівників</a:t>
            </a:r>
            <a:r>
              <a:rPr lang="ru-RU" dirty="0"/>
              <a:t>, за </a:t>
            </a:r>
            <a:r>
              <a:rPr lang="ru-RU" dirty="0" err="1"/>
              <a:t>винятком</a:t>
            </a:r>
            <a:r>
              <a:rPr lang="ru-RU" dirty="0"/>
              <a:t> </a:t>
            </a:r>
            <a:r>
              <a:rPr lang="ru-RU" dirty="0" err="1"/>
              <a:t>страйків</a:t>
            </a:r>
            <a:r>
              <a:rPr lang="ru-RU" dirty="0"/>
              <a:t>, </a:t>
            </a:r>
            <a:r>
              <a:rPr lang="ru-RU" dirty="0" err="1"/>
              <a:t>визнаних</a:t>
            </a:r>
            <a:r>
              <a:rPr lang="ru-RU" dirty="0"/>
              <a:t> судом </a:t>
            </a:r>
            <a:r>
              <a:rPr lang="ru-RU" dirty="0" err="1"/>
              <a:t>незаконними</a:t>
            </a:r>
            <a:r>
              <a:rPr lang="ru-RU" dirty="0"/>
              <a:t>, не </a:t>
            </a:r>
            <a:r>
              <a:rPr lang="ru-RU" dirty="0" err="1"/>
              <a:t>розглядається</a:t>
            </a:r>
            <a:r>
              <a:rPr lang="ru-RU" dirty="0"/>
              <a:t> як </a:t>
            </a:r>
            <a:r>
              <a:rPr lang="ru-RU" dirty="0" err="1"/>
              <a:t>порушення</a:t>
            </a:r>
            <a:r>
              <a:rPr lang="ru-RU" dirty="0"/>
              <a:t> </a:t>
            </a:r>
            <a:r>
              <a:rPr lang="ru-RU" dirty="0" err="1"/>
              <a:t>трудової</a:t>
            </a:r>
            <a:r>
              <a:rPr lang="ru-RU" dirty="0"/>
              <a:t> </a:t>
            </a:r>
            <a:r>
              <a:rPr lang="ru-RU" dirty="0" err="1" smtClean="0"/>
              <a:t>дисципліни</a:t>
            </a:r>
            <a:r>
              <a:rPr lang="ru-RU" dirty="0" smtClean="0"/>
              <a:t>.</a:t>
            </a:r>
          </a:p>
          <a:p>
            <a:r>
              <a:rPr lang="ru-RU" dirty="0"/>
              <a:t>Зарплата </a:t>
            </a:r>
            <a:r>
              <a:rPr lang="ru-RU" dirty="0" err="1"/>
              <a:t>працівникам</a:t>
            </a:r>
            <a:r>
              <a:rPr lang="ru-RU" dirty="0"/>
              <a:t> за час </a:t>
            </a:r>
            <a:r>
              <a:rPr lang="ru-RU" dirty="0" err="1"/>
              <a:t>страйку</a:t>
            </a:r>
            <a:r>
              <a:rPr lang="ru-RU" dirty="0"/>
              <a:t> не </a:t>
            </a:r>
            <a:r>
              <a:rPr lang="ru-RU" dirty="0" err="1"/>
              <a:t>виплачується</a:t>
            </a:r>
            <a:r>
              <a:rPr lang="ru-RU" dirty="0" smtClean="0"/>
              <a:t>.</a:t>
            </a:r>
          </a:p>
          <a:p>
            <a:r>
              <a:rPr lang="ru-RU" dirty="0"/>
              <a:t>За </a:t>
            </a:r>
            <a:r>
              <a:rPr lang="ru-RU" dirty="0" err="1"/>
              <a:t>працівниками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не брали </a:t>
            </a:r>
            <a:r>
              <a:rPr lang="ru-RU" dirty="0" err="1"/>
              <a:t>участі</a:t>
            </a:r>
            <a:r>
              <a:rPr lang="ru-RU" dirty="0"/>
              <a:t> у </a:t>
            </a:r>
            <a:r>
              <a:rPr lang="ru-RU" dirty="0" err="1" smtClean="0"/>
              <a:t>страйку</a:t>
            </a:r>
            <a:r>
              <a:rPr lang="ru-RU" dirty="0" smtClean="0"/>
              <a:t> </a:t>
            </a:r>
            <a:r>
              <a:rPr lang="ru-RU" dirty="0" err="1" smtClean="0"/>
              <a:t>зберігається</a:t>
            </a:r>
            <a:r>
              <a:rPr lang="ru-RU" dirty="0" smtClean="0"/>
              <a:t> зарплата в </a:t>
            </a:r>
            <a:r>
              <a:rPr lang="ru-RU" dirty="0" err="1"/>
              <a:t>розмірі</a:t>
            </a:r>
            <a:r>
              <a:rPr lang="ru-RU" dirty="0"/>
              <a:t> не </a:t>
            </a:r>
            <a:r>
              <a:rPr lang="ru-RU" dirty="0" err="1"/>
              <a:t>менше</a:t>
            </a:r>
            <a:r>
              <a:rPr lang="ru-RU" dirty="0"/>
              <a:t> 2/3 </a:t>
            </a:r>
            <a:r>
              <a:rPr lang="ru-RU" dirty="0" err="1"/>
              <a:t>середньої</a:t>
            </a:r>
            <a:r>
              <a:rPr lang="ru-RU" dirty="0"/>
              <a:t> </a:t>
            </a:r>
            <a:r>
              <a:rPr lang="ru-RU" dirty="0" err="1"/>
              <a:t>зарплати</a:t>
            </a:r>
            <a:endParaRPr lang="ru-RU" dirty="0"/>
          </a:p>
          <a:p>
            <a:pPr marL="0" indent="0">
              <a:buNone/>
            </a:pPr>
            <a:r>
              <a:rPr lang="ru-RU" dirty="0" smtClean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288129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6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algn="ctr"/>
            <a:r>
              <a:rPr lang="uk-UA" sz="4000" dirty="0" smtClean="0"/>
              <a:t>	</a:t>
            </a:r>
            <a:r>
              <a:rPr lang="uk-UA" sz="4000" b="1" dirty="0" smtClean="0"/>
              <a:t>Поняття трудового права</a:t>
            </a:r>
            <a:endParaRPr lang="uk-UA" sz="40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uk-UA" sz="3600" dirty="0" smtClean="0"/>
              <a:t>Трудове право є самостійною галуззю права, яка регулює порядок виникнення, зміни і припинення трудових відносин працівників, робочий час і час відпочинку, питання нормування і оплати праці, основи внутрішнього трудового розпорядку підприємств, установ і організацій, заохочення і дисциплінарну відповідальність працівників і </a:t>
            </a:r>
            <a:r>
              <a:rPr lang="uk-UA" sz="3600" dirty="0" err="1" smtClean="0"/>
              <a:t>т.п</a:t>
            </a:r>
            <a:r>
              <a:rPr lang="uk-UA" sz="3600" dirty="0" smtClean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5410592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660111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pPr algn="ctr"/>
            <a:r>
              <a:rPr lang="uk-UA" b="1" dirty="0" smtClean="0"/>
              <a:t>Джерела трудового права </a:t>
            </a:r>
            <a:endParaRPr lang="uk-UA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205345"/>
            <a:ext cx="10515600" cy="4971618"/>
          </a:xfrm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uk-UA" sz="4000" b="1" dirty="0" smtClean="0"/>
              <a:t>Конституція України</a:t>
            </a:r>
          </a:p>
          <a:p>
            <a:pPr algn="ctr"/>
            <a:r>
              <a:rPr lang="uk-UA" sz="4000" b="1" dirty="0" smtClean="0"/>
              <a:t>Кодекс законів про працю України </a:t>
            </a:r>
          </a:p>
          <a:p>
            <a:pPr algn="ctr"/>
            <a:r>
              <a:rPr lang="uk-UA" sz="4000" b="1" dirty="0" smtClean="0"/>
              <a:t>Інші закони України</a:t>
            </a:r>
          </a:p>
          <a:p>
            <a:pPr algn="ctr"/>
            <a:r>
              <a:rPr lang="uk-UA" sz="4000" b="1" dirty="0" smtClean="0"/>
              <a:t>Підзаконні акти</a:t>
            </a:r>
          </a:p>
          <a:p>
            <a:pPr algn="ctr"/>
            <a:r>
              <a:rPr lang="uk-UA" sz="4000" b="1" dirty="0" smtClean="0"/>
              <a:t>Локальні (місцеві) правові акти </a:t>
            </a:r>
          </a:p>
          <a:p>
            <a:pPr algn="ctr"/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499644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2400" y="365126"/>
            <a:ext cx="11928764" cy="867930"/>
          </a:xfrm>
          <a:solidFill>
            <a:schemeClr val="accent6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pPr algn="ctr">
              <a:lnSpc>
                <a:spcPct val="75000"/>
              </a:lnSpc>
            </a:pPr>
            <a:r>
              <a:rPr lang="ru-RU" sz="3600" b="1" dirty="0" err="1" smtClean="0"/>
              <a:t>Конституція</a:t>
            </a:r>
            <a:r>
              <a:rPr lang="ru-RU" sz="3600" b="1" dirty="0" smtClean="0"/>
              <a:t> (ст.ст.36, 42-46) </a:t>
            </a:r>
            <a:br>
              <a:rPr lang="ru-RU" sz="3600" b="1" dirty="0" smtClean="0"/>
            </a:br>
            <a:r>
              <a:rPr lang="ru-RU" sz="3600" b="1" dirty="0" err="1" smtClean="0"/>
              <a:t>закріплює</a:t>
            </a:r>
            <a:r>
              <a:rPr lang="ru-RU" sz="3600" b="1" dirty="0" smtClean="0"/>
              <a:t> </a:t>
            </a:r>
            <a:r>
              <a:rPr lang="ru-RU" sz="3600" b="1" dirty="0" err="1" smtClean="0"/>
              <a:t>наступні</a:t>
            </a:r>
            <a:r>
              <a:rPr lang="ru-RU" sz="3600" b="1" dirty="0" smtClean="0"/>
              <a:t> </a:t>
            </a:r>
            <a:r>
              <a:rPr lang="ru-RU" sz="3600" b="1" dirty="0" err="1" smtClean="0"/>
              <a:t>основні</a:t>
            </a:r>
            <a:r>
              <a:rPr lang="ru-RU" sz="3600" b="1" dirty="0" smtClean="0"/>
              <a:t> </a:t>
            </a:r>
            <a:r>
              <a:rPr lang="ru-RU" sz="3600" b="1" dirty="0" err="1" smtClean="0"/>
              <a:t>трудові</a:t>
            </a:r>
            <a:r>
              <a:rPr lang="ru-RU" sz="3600" b="1" dirty="0" smtClean="0"/>
              <a:t> права і </a:t>
            </a:r>
            <a:r>
              <a:rPr lang="ru-RU" sz="3600" b="1" dirty="0" err="1" smtClean="0"/>
              <a:t>свободи</a:t>
            </a:r>
            <a:r>
              <a:rPr lang="ru-RU" sz="3600" b="1" dirty="0" smtClean="0"/>
              <a:t> </a:t>
            </a:r>
            <a:r>
              <a:rPr lang="ru-RU" sz="3600" b="1" dirty="0" err="1" smtClean="0"/>
              <a:t>громадян</a:t>
            </a:r>
            <a:r>
              <a:rPr lang="ru-RU" sz="3600" b="1" dirty="0" smtClean="0"/>
              <a:t>:</a:t>
            </a:r>
            <a:endParaRPr lang="uk-UA" sz="36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52400" y="1371600"/>
            <a:ext cx="11928764" cy="5361709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>
              <a:lnSpc>
                <a:spcPct val="75000"/>
              </a:lnSpc>
            </a:pPr>
            <a:endParaRPr lang="ru-RU" sz="2400" b="1" dirty="0" smtClean="0"/>
          </a:p>
          <a:p>
            <a:pPr>
              <a:lnSpc>
                <a:spcPct val="75000"/>
              </a:lnSpc>
            </a:pPr>
            <a:r>
              <a:rPr lang="ru-RU" sz="2400" b="1" dirty="0" smtClean="0"/>
              <a:t>1)	право на </a:t>
            </a:r>
            <a:r>
              <a:rPr lang="ru-RU" sz="2400" b="1" dirty="0" err="1" smtClean="0"/>
              <a:t>працю</a:t>
            </a:r>
            <a:r>
              <a:rPr lang="ru-RU" sz="2400" b="1" dirty="0" smtClean="0"/>
              <a:t> і </a:t>
            </a:r>
            <a:r>
              <a:rPr lang="ru-RU" sz="2400" b="1" dirty="0" smtClean="0"/>
              <a:t>свободу </a:t>
            </a:r>
            <a:r>
              <a:rPr lang="ru-RU" sz="2400" b="1" dirty="0" err="1" smtClean="0"/>
              <a:t>праці</a:t>
            </a:r>
            <a:r>
              <a:rPr lang="ru-RU" sz="2400" b="1" dirty="0" smtClean="0"/>
              <a:t>; </a:t>
            </a:r>
            <a:r>
              <a:rPr lang="ru-RU" sz="2400" b="1" dirty="0" err="1" smtClean="0"/>
              <a:t>забороненояє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використання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примусової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праці</a:t>
            </a:r>
            <a:r>
              <a:rPr lang="ru-RU" sz="2400" b="1" dirty="0" smtClean="0"/>
              <a:t>;</a:t>
            </a:r>
          </a:p>
          <a:p>
            <a:pPr>
              <a:lnSpc>
                <a:spcPct val="75000"/>
              </a:lnSpc>
            </a:pPr>
            <a:r>
              <a:rPr lang="ru-RU" sz="2400" b="1" dirty="0" smtClean="0"/>
              <a:t>2)	право на </a:t>
            </a:r>
            <a:r>
              <a:rPr lang="ru-RU" sz="2400" b="1" dirty="0" err="1" smtClean="0"/>
              <a:t>підприємницьку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діяльність</a:t>
            </a:r>
            <a:r>
              <a:rPr lang="ru-RU" sz="2400" b="1" dirty="0" smtClean="0"/>
              <a:t>, не </a:t>
            </a:r>
            <a:r>
              <a:rPr lang="ru-RU" sz="2400" b="1" dirty="0" err="1" smtClean="0"/>
              <a:t>заборонену</a:t>
            </a:r>
            <a:r>
              <a:rPr lang="ru-RU" sz="2400" b="1" dirty="0" smtClean="0"/>
              <a:t> законом;</a:t>
            </a:r>
          </a:p>
          <a:p>
            <a:pPr>
              <a:lnSpc>
                <a:spcPct val="75000"/>
              </a:lnSpc>
            </a:pPr>
            <a:r>
              <a:rPr lang="ru-RU" sz="2400" b="1" dirty="0" smtClean="0"/>
              <a:t>3)	право на </a:t>
            </a:r>
            <a:r>
              <a:rPr lang="ru-RU" sz="2400" b="1" dirty="0" err="1" smtClean="0"/>
              <a:t>заробітну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платню</a:t>
            </a:r>
            <a:r>
              <a:rPr lang="ru-RU" sz="2400" b="1" dirty="0" smtClean="0"/>
              <a:t> не </a:t>
            </a:r>
            <a:r>
              <a:rPr lang="ru-RU" sz="2400" b="1" dirty="0" err="1" smtClean="0"/>
              <a:t>нижче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рівня</a:t>
            </a:r>
            <a:r>
              <a:rPr lang="ru-RU" sz="2400" b="1" dirty="0" smtClean="0"/>
              <a:t>, </a:t>
            </a:r>
            <a:r>
              <a:rPr lang="ru-RU" sz="2400" b="1" dirty="0" err="1" smtClean="0"/>
              <a:t>визначеного</a:t>
            </a:r>
            <a:r>
              <a:rPr lang="ru-RU" sz="2400" b="1" dirty="0" smtClean="0"/>
              <a:t> законом, </a:t>
            </a:r>
            <a:r>
              <a:rPr lang="ru-RU" sz="2400" b="1" dirty="0" smtClean="0"/>
              <a:t>і </a:t>
            </a:r>
            <a:r>
              <a:rPr lang="ru-RU" sz="2400" b="1" dirty="0" err="1" smtClean="0"/>
              <a:t>своєчасне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її</a:t>
            </a:r>
            <a:r>
              <a:rPr lang="ru-RU" sz="2400" b="1" dirty="0" smtClean="0"/>
              <a:t>   </a:t>
            </a:r>
            <a:r>
              <a:rPr lang="ru-RU" sz="2400" b="1" dirty="0" err="1" smtClean="0"/>
              <a:t>отримання</a:t>
            </a:r>
            <a:r>
              <a:rPr lang="ru-RU" sz="2400" b="1" dirty="0" smtClean="0"/>
              <a:t>;</a:t>
            </a:r>
            <a:endParaRPr lang="ru-RU" sz="2400" b="1" dirty="0" smtClean="0"/>
          </a:p>
          <a:p>
            <a:pPr>
              <a:lnSpc>
                <a:spcPct val="75000"/>
              </a:lnSpc>
            </a:pPr>
            <a:r>
              <a:rPr lang="ru-RU" sz="2400" b="1" dirty="0" smtClean="0"/>
              <a:t>4)	право на </a:t>
            </a:r>
            <a:r>
              <a:rPr lang="ru-RU" sz="2400" b="1" dirty="0" err="1" smtClean="0"/>
              <a:t>належні</a:t>
            </a:r>
            <a:r>
              <a:rPr lang="ru-RU" sz="2400" b="1" dirty="0" smtClean="0"/>
              <a:t>, </a:t>
            </a:r>
            <a:r>
              <a:rPr lang="ru-RU" sz="2400" b="1" dirty="0" err="1" smtClean="0"/>
              <a:t>безпечні</a:t>
            </a:r>
            <a:r>
              <a:rPr lang="ru-RU" sz="2400" b="1" dirty="0" smtClean="0"/>
              <a:t> і </a:t>
            </a:r>
            <a:r>
              <a:rPr lang="ru-RU" sz="2400" b="1" dirty="0" err="1" smtClean="0"/>
              <a:t>здорові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умови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праці</a:t>
            </a:r>
            <a:r>
              <a:rPr lang="ru-RU" sz="2400" b="1" dirty="0" smtClean="0"/>
              <a:t>;</a:t>
            </a:r>
          </a:p>
          <a:p>
            <a:pPr>
              <a:lnSpc>
                <a:spcPct val="75000"/>
              </a:lnSpc>
            </a:pPr>
            <a:r>
              <a:rPr lang="ru-RU" sz="2400" b="1" dirty="0" smtClean="0"/>
              <a:t>5)	право на </a:t>
            </a:r>
            <a:r>
              <a:rPr lang="ru-RU" sz="2400" b="1" dirty="0" err="1" smtClean="0"/>
              <a:t>відпочинок</a:t>
            </a:r>
            <a:r>
              <a:rPr lang="ru-RU" sz="2400" b="1" dirty="0" smtClean="0"/>
              <a:t>;</a:t>
            </a:r>
          </a:p>
          <a:p>
            <a:r>
              <a:rPr lang="ru-RU" sz="2400" b="1" dirty="0" smtClean="0"/>
              <a:t>6)	право </a:t>
            </a:r>
            <a:r>
              <a:rPr lang="ru-RU" sz="2400" b="1" dirty="0" err="1" smtClean="0"/>
              <a:t>працюючих</a:t>
            </a:r>
            <a:r>
              <a:rPr lang="ru-RU" sz="2400" b="1" dirty="0" smtClean="0"/>
              <a:t> на </a:t>
            </a:r>
            <a:r>
              <a:rPr lang="ru-RU" sz="2400" b="1" dirty="0" err="1" smtClean="0"/>
              <a:t>страйк</a:t>
            </a:r>
            <a:r>
              <a:rPr lang="ru-RU" sz="2400" b="1" dirty="0" smtClean="0"/>
              <a:t> для </a:t>
            </a:r>
            <a:r>
              <a:rPr lang="ru-RU" sz="2400" b="1" dirty="0" err="1" smtClean="0"/>
              <a:t>захисту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своїх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економічних</a:t>
            </a:r>
            <a:r>
              <a:rPr lang="ru-RU" sz="2400" b="1" dirty="0" smtClean="0"/>
              <a:t> і </a:t>
            </a:r>
            <a:r>
              <a:rPr lang="ru-RU" sz="2400" b="1" dirty="0" err="1" smtClean="0"/>
              <a:t>соціальних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інтересів</a:t>
            </a:r>
            <a:r>
              <a:rPr lang="ru-RU" sz="2400" b="1" dirty="0" smtClean="0"/>
              <a:t>;</a:t>
            </a:r>
          </a:p>
          <a:p>
            <a:r>
              <a:rPr lang="ru-RU" sz="2400" b="1" dirty="0" smtClean="0"/>
              <a:t>7)	право на </a:t>
            </a:r>
            <a:r>
              <a:rPr lang="ru-RU" sz="2400" b="1" dirty="0" err="1" smtClean="0"/>
              <a:t>соціальний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захист</a:t>
            </a:r>
            <a:r>
              <a:rPr lang="ru-RU" sz="2400" b="1" dirty="0" smtClean="0"/>
              <a:t>;</a:t>
            </a:r>
          </a:p>
          <a:p>
            <a:r>
              <a:rPr lang="ru-RU" sz="2400" b="1" dirty="0" smtClean="0"/>
              <a:t>8)	право </a:t>
            </a:r>
            <a:r>
              <a:rPr lang="ru-RU" sz="2400" b="1" dirty="0" err="1" smtClean="0"/>
              <a:t>громадян</a:t>
            </a:r>
            <a:r>
              <a:rPr lang="ru-RU" sz="2400" b="1" dirty="0" smtClean="0"/>
              <a:t> на </a:t>
            </a:r>
            <a:r>
              <a:rPr lang="ru-RU" sz="2400" b="1" dirty="0" err="1" smtClean="0"/>
              <a:t>об'єднання</a:t>
            </a:r>
            <a:r>
              <a:rPr lang="ru-RU" sz="2400" b="1" dirty="0" smtClean="0"/>
              <a:t> в </a:t>
            </a:r>
            <a:r>
              <a:rPr lang="ru-RU" sz="2400" b="1" dirty="0" err="1" smtClean="0"/>
              <a:t>професійні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спілки</a:t>
            </a:r>
            <a:r>
              <a:rPr lang="ru-RU" sz="2400" b="1" dirty="0" smtClean="0"/>
              <a:t> </a:t>
            </a:r>
            <a:r>
              <a:rPr lang="ru-RU" sz="2400" b="1" dirty="0" smtClean="0"/>
              <a:t>з </a:t>
            </a:r>
            <a:r>
              <a:rPr lang="ru-RU" sz="2400" b="1" dirty="0" smtClean="0"/>
              <a:t>метою </a:t>
            </a:r>
            <a:r>
              <a:rPr lang="ru-RU" sz="2400" b="1" dirty="0" err="1" smtClean="0"/>
              <a:t>захисту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своїх</a:t>
            </a:r>
            <a:r>
              <a:rPr lang="ru-RU" sz="2400" b="1" dirty="0" smtClean="0"/>
              <a:t> </a:t>
            </a:r>
            <a:r>
              <a:rPr lang="ru-RU" sz="2400" b="1" dirty="0" err="1" smtClean="0"/>
              <a:t>трудових</a:t>
            </a:r>
            <a:r>
              <a:rPr lang="ru-RU" sz="2400" b="1" dirty="0" smtClean="0"/>
              <a:t> і </a:t>
            </a:r>
            <a:r>
              <a:rPr lang="ru-RU" sz="2400" b="1" dirty="0" err="1" smtClean="0"/>
              <a:t>соціально-економічних</a:t>
            </a:r>
            <a:r>
              <a:rPr lang="ru-RU" sz="2400" b="1" dirty="0" smtClean="0"/>
              <a:t> прав і </a:t>
            </a:r>
            <a:r>
              <a:rPr lang="ru-RU" sz="2400" b="1" dirty="0" err="1" smtClean="0"/>
              <a:t>інтересів</a:t>
            </a:r>
            <a:r>
              <a:rPr lang="ru-RU" sz="2400" b="1" dirty="0" smtClean="0"/>
              <a:t>.</a:t>
            </a:r>
            <a:endParaRPr lang="uk-UA" sz="2400" b="1" dirty="0"/>
          </a:p>
        </p:txBody>
      </p:sp>
    </p:spTree>
    <p:extLst>
      <p:ext uri="{BB962C8B-B14F-4D97-AF65-F5344CB8AC3E}">
        <p14:creationId xmlns:p14="http://schemas.microsoft.com/office/powerpoint/2010/main" val="4152825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623415"/>
          </a:xfrm>
          <a:solidFill>
            <a:schemeClr val="bg2"/>
          </a:solidFill>
        </p:spPr>
        <p:txBody>
          <a:bodyPr>
            <a:normAutofit fontScale="90000"/>
          </a:bodyPr>
          <a:lstStyle/>
          <a:p>
            <a:pPr algn="ctr"/>
            <a:r>
              <a:rPr lang="uk-UA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Колективний і трудовий договір</a:t>
            </a:r>
            <a:endParaRPr lang="uk-UA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74569401"/>
              </p:ext>
            </p:extLst>
          </p:nvPr>
        </p:nvGraphicFramePr>
        <p:xfrm>
          <a:off x="429490" y="1136822"/>
          <a:ext cx="11557723" cy="60092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03274">
                  <a:extLst>
                    <a:ext uri="{9D8B030D-6E8A-4147-A177-3AD203B41FA5}">
                      <a16:colId xmlns:a16="http://schemas.microsoft.com/office/drawing/2014/main" val="3260610817"/>
                    </a:ext>
                  </a:extLst>
                </a:gridCol>
                <a:gridCol w="6154449">
                  <a:extLst>
                    <a:ext uri="{9D8B030D-6E8A-4147-A177-3AD203B41FA5}">
                      <a16:colId xmlns:a16="http://schemas.microsoft.com/office/drawing/2014/main" val="4132588886"/>
                    </a:ext>
                  </a:extLst>
                </a:gridCol>
              </a:tblGrid>
              <a:tr h="840259">
                <a:tc gridSpan="2">
                  <a:txBody>
                    <a:bodyPr/>
                    <a:lstStyle/>
                    <a:p>
                      <a:pPr algn="ctr">
                        <a:lnSpc>
                          <a:spcPct val="70000"/>
                        </a:lnSpc>
                      </a:pPr>
                      <a:r>
                        <a:rPr lang="uk-UA" sz="3200" dirty="0" smtClean="0">
                          <a:solidFill>
                            <a:schemeClr val="bg1"/>
                          </a:solidFill>
                          <a:effectLst/>
                          <a:latin typeface="Arial" panose="020B0604020202020204" pitchFamily="34" charset="0"/>
                          <a:ea typeface="Microsoft Sans Serif" panose="020B0604020202020204" pitchFamily="34" charset="0"/>
                          <a:cs typeface="Arial" panose="020B0604020202020204" pitchFamily="34" charset="0"/>
                        </a:rPr>
                        <a:t>служать досягнення соціальної згоди і співпраці між працедавцями і працівниками </a:t>
                      </a:r>
                      <a:endParaRPr lang="uk-UA" sz="3200" dirty="0">
                        <a:solidFill>
                          <a:schemeClr val="bg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tx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0984459"/>
                  </a:ext>
                </a:extLst>
              </a:tr>
              <a:tr h="593124">
                <a:tc>
                  <a:txBody>
                    <a:bodyPr/>
                    <a:lstStyle/>
                    <a:p>
                      <a:pPr algn="ctr"/>
                      <a:r>
                        <a:rPr lang="uk-UA" sz="3200" b="1" dirty="0" smtClean="0"/>
                        <a:t>КОЛЕКТВНИЙ ДОГОВІР</a:t>
                      </a:r>
                      <a:endParaRPr lang="uk-UA" sz="32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3200" b="1" dirty="0" smtClean="0"/>
                        <a:t>ТРУДОВИЙ ДОГОВІР</a:t>
                      </a:r>
                      <a:endParaRPr lang="uk-UA" sz="32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3698124740"/>
                  </a:ext>
                </a:extLst>
              </a:tr>
              <a:tr h="4575905">
                <a:tc>
                  <a:txBody>
                    <a:bodyPr/>
                    <a:lstStyle/>
                    <a:p>
                      <a:pPr algn="ctr"/>
                      <a:r>
                        <a:rPr lang="uk-UA" sz="2800" b="1" i="1" dirty="0" smtClean="0"/>
                        <a:t>В Р Е Г У Л Ь О В У Є:</a:t>
                      </a:r>
                    </a:p>
                    <a:p>
                      <a:pPr marL="342900" indent="-342900" algn="ctr">
                        <a:lnSpc>
                          <a:spcPct val="7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виробничі, трудові соціально-економічні відносини,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що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вимагають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додаткової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регламентації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 з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урахуванням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особливостей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праці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 на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даному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підприємстві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, в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установі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,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організації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;</a:t>
                      </a:r>
                    </a:p>
                    <a:p>
                      <a:pPr marL="342900" indent="-342900" algn="ctr">
                        <a:lnSpc>
                          <a:spcPct val="75000"/>
                        </a:lnSpc>
                        <a:buFont typeface="Wingdings" panose="05000000000000000000" pitchFamily="2" charset="2"/>
                        <a:buChar char="ü"/>
                      </a:pPr>
                      <a:endParaRPr lang="ru-RU" sz="2800" b="1" dirty="0" smtClean="0">
                        <a:solidFill>
                          <a:srgbClr val="000000"/>
                        </a:solidFill>
                        <a:effectLst/>
                        <a:latin typeface="Microsoft Sans Serif" panose="020B0604020202020204" pitchFamily="34" charset="0"/>
                        <a:ea typeface="Microsoft Sans Serif" panose="020B0604020202020204" pitchFamily="34" charset="0"/>
                      </a:endParaRPr>
                    </a:p>
                    <a:p>
                      <a:pPr marL="342900" indent="-342900" algn="ctr">
                        <a:lnSpc>
                          <a:spcPct val="7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питання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, не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врегульовані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чинним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 </a:t>
                      </a:r>
                      <a:r>
                        <a:rPr lang="ru-RU" sz="2800" b="1" dirty="0" err="1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законодавством</a:t>
                      </a:r>
                      <a:r>
                        <a:rPr lang="ru-RU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.</a:t>
                      </a:r>
                    </a:p>
                    <a:p>
                      <a:pPr marL="342900" indent="-342900" algn="ctr">
                        <a:buFont typeface="Wingdings" panose="05000000000000000000" pitchFamily="2" charset="2"/>
                        <a:buChar char="ü"/>
                      </a:pPr>
                      <a:endParaRPr lang="uk-UA" sz="2800" b="1" i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2800" b="1" dirty="0" smtClean="0"/>
                        <a:t>угода між працівником і власником підприємства, відповідно до якої </a:t>
                      </a:r>
                      <a:r>
                        <a:rPr lang="uk-UA" sz="2800" b="1" i="1" u="sng" dirty="0" smtClean="0"/>
                        <a:t>працівник</a:t>
                      </a:r>
                      <a:r>
                        <a:rPr lang="uk-UA" sz="2800" b="1" i="1" dirty="0" smtClean="0"/>
                        <a:t> </a:t>
                      </a:r>
                      <a:r>
                        <a:rPr lang="uk-UA" sz="2800" b="1" dirty="0" smtClean="0"/>
                        <a:t>зобов'язується виконувати роботу, визначену цією угодою, 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2800" b="1" dirty="0" smtClean="0"/>
                        <a:t>з підпорядкуванням внутрішньому трудовому розпорядку,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endParaRPr lang="uk-UA" sz="2800" b="1" dirty="0" smtClean="0"/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2800" b="1" dirty="0" smtClean="0"/>
                        <a:t> а </a:t>
                      </a:r>
                      <a:r>
                        <a:rPr lang="uk-UA" sz="2800" b="1" i="1" u="sng" dirty="0" smtClean="0"/>
                        <a:t>власник </a:t>
                      </a:r>
                      <a:r>
                        <a:rPr lang="uk-UA" sz="2800" b="1" dirty="0" smtClean="0"/>
                        <a:t>зобов'язаний виплачувати працівнику заробітну платню і забезпечувати умови праці, необхідні для виконання роботи 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2800" b="1" dirty="0" smtClean="0"/>
                        <a:t>(ст. 21 КЗпП України).</a:t>
                      </a:r>
                      <a:endParaRPr lang="uk-UA" sz="28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32454997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81625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172730"/>
          </a:xfrm>
          <a:solidFill>
            <a:schemeClr val="accent4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pPr algn="ctr"/>
            <a:r>
              <a:rPr lang="uk-UA" b="1" dirty="0" smtClean="0">
                <a:solidFill>
                  <a:srgbClr val="000000"/>
                </a:solidFill>
                <a:latin typeface="Times New Roman" panose="02020603050405020304" pitchFamily="18" charset="0"/>
                <a:ea typeface="Microsoft Sans Serif" panose="020B0604020202020204" pitchFamily="34" charset="0"/>
                <a:cs typeface="Times New Roman" panose="02020603050405020304" pitchFamily="18" charset="0"/>
              </a:rPr>
              <a:t>Зміст трудового договору – </a:t>
            </a:r>
            <a:r>
              <a:rPr lang="uk-UA" b="1" dirty="0" smtClean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uk-UA" sz="3600" dirty="0" smtClean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/>
            </a:r>
            <a:br>
              <a:rPr lang="uk-UA" sz="3600" dirty="0" smtClean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</a:br>
            <a:r>
              <a:rPr lang="uk-UA" sz="3600" dirty="0" smtClean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умови</a:t>
            </a:r>
            <a:r>
              <a:rPr lang="uk-UA" sz="3600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, які визначають права і обов'язки його </a:t>
            </a:r>
            <a:r>
              <a:rPr lang="uk-UA" sz="3600" dirty="0" smtClean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сторін. </a:t>
            </a:r>
            <a:endParaRPr lang="uk-UA" sz="3600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58405587"/>
              </p:ext>
            </p:extLst>
          </p:nvPr>
        </p:nvGraphicFramePr>
        <p:xfrm>
          <a:off x="235527" y="1645920"/>
          <a:ext cx="11804073" cy="488475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26576">
                  <a:extLst>
                    <a:ext uri="{9D8B030D-6E8A-4147-A177-3AD203B41FA5}">
                      <a16:colId xmlns:a16="http://schemas.microsoft.com/office/drawing/2014/main" val="1426590212"/>
                    </a:ext>
                  </a:extLst>
                </a:gridCol>
                <a:gridCol w="2499877">
                  <a:extLst>
                    <a:ext uri="{9D8B030D-6E8A-4147-A177-3AD203B41FA5}">
                      <a16:colId xmlns:a16="http://schemas.microsoft.com/office/drawing/2014/main" val="2650344099"/>
                    </a:ext>
                  </a:extLst>
                </a:gridCol>
                <a:gridCol w="1706363">
                  <a:extLst>
                    <a:ext uri="{9D8B030D-6E8A-4147-A177-3AD203B41FA5}">
                      <a16:colId xmlns:a16="http://schemas.microsoft.com/office/drawing/2014/main" val="3171790455"/>
                    </a:ext>
                  </a:extLst>
                </a:gridCol>
                <a:gridCol w="4071257">
                  <a:extLst>
                    <a:ext uri="{9D8B030D-6E8A-4147-A177-3AD203B41FA5}">
                      <a16:colId xmlns:a16="http://schemas.microsoft.com/office/drawing/2014/main" val="658552495"/>
                    </a:ext>
                  </a:extLst>
                </a:gridCol>
              </a:tblGrid>
              <a:tr h="567395">
                <a:tc gridSpan="2">
                  <a:txBody>
                    <a:bodyPr/>
                    <a:lstStyle/>
                    <a:p>
                      <a:pPr algn="ctr"/>
                      <a:r>
                        <a:rPr lang="uk-UA" sz="3200" dirty="0" smtClean="0"/>
                        <a:t>основні умови </a:t>
                      </a:r>
                      <a:endParaRPr lang="uk-UA" sz="32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uk-UA" sz="3200" dirty="0" smtClean="0"/>
                        <a:t>додаткові умови </a:t>
                      </a:r>
                      <a:endParaRPr lang="uk-UA" sz="32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17943231"/>
                  </a:ext>
                </a:extLst>
              </a:tr>
              <a:tr h="2451463">
                <a:tc gridSpan="2">
                  <a:txBody>
                    <a:bodyPr/>
                    <a:lstStyle/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місце роботи;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зміст роботи;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тривалість трудовох відносин;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умови роботи і режим праці;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оплату праці;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uk-UA" sz="2800" b="1" dirty="0" smtClean="0">
                          <a:solidFill>
                            <a:srgbClr val="000000"/>
                          </a:solidFill>
                          <a:effectLst/>
                          <a:latin typeface="Microsoft Sans Serif" panose="020B0604020202020204" pitchFamily="34" charset="0"/>
                          <a:ea typeface="Microsoft Sans Serif" panose="020B0604020202020204" pitchFamily="34" charset="0"/>
                        </a:rPr>
                        <a:t>час, з якого працівник має стати до роботи.</a:t>
                      </a:r>
                      <a:endParaRPr lang="uk-UA" sz="28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3200" b="1" dirty="0" smtClean="0"/>
                        <a:t>забезпечення </a:t>
                      </a:r>
                      <a:r>
                        <a:rPr lang="ru-RU" sz="3200" b="1" dirty="0" err="1" smtClean="0"/>
                        <a:t>житлом</a:t>
                      </a:r>
                      <a:r>
                        <a:rPr lang="ru-RU" sz="3200" b="1" dirty="0" smtClean="0"/>
                        <a:t>;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endParaRPr lang="ru-RU" sz="3200" b="1" dirty="0" smtClean="0"/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3200" b="1" dirty="0" smtClean="0"/>
                        <a:t>забезпечення транспортом для </a:t>
                      </a:r>
                      <a:r>
                        <a:rPr lang="ru-RU" sz="3200" b="1" dirty="0" err="1" smtClean="0"/>
                        <a:t>підвезення</a:t>
                      </a:r>
                      <a:r>
                        <a:rPr lang="ru-RU" sz="3200" b="1" dirty="0" smtClean="0"/>
                        <a:t> на роботу;</a:t>
                      </a:r>
                    </a:p>
                    <a:p>
                      <a:pPr marL="0" indent="0">
                        <a:lnSpc>
                          <a:spcPct val="75000"/>
                        </a:lnSpc>
                        <a:buFont typeface="Wingdings" panose="05000000000000000000" pitchFamily="2" charset="2"/>
                        <a:buNone/>
                      </a:pPr>
                      <a:r>
                        <a:rPr lang="ru-RU" sz="3200" b="1" dirty="0" smtClean="0"/>
                        <a:t> </a:t>
                      </a:r>
                    </a:p>
                    <a:p>
                      <a:pPr marL="457200" indent="-457200">
                        <a:buFont typeface="Wingdings" panose="05000000000000000000" pitchFamily="2" charset="2"/>
                        <a:buChar char="Ø"/>
                      </a:pPr>
                      <a:r>
                        <a:rPr lang="ru-RU" sz="3200" b="1" dirty="0" smtClean="0"/>
                        <a:t>певні пільги.</a:t>
                      </a:r>
                      <a:endParaRPr lang="uk-UA" sz="3200" b="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19696550"/>
                  </a:ext>
                </a:extLst>
              </a:tr>
              <a:tr h="730272">
                <a:tc gridSpan="4">
                  <a:txBody>
                    <a:bodyPr/>
                    <a:lstStyle/>
                    <a:p>
                      <a:pPr marL="0" indent="0" algn="ctr">
                        <a:lnSpc>
                          <a:spcPct val="75000"/>
                        </a:lnSpc>
                        <a:buFont typeface="Wingdings" panose="05000000000000000000" pitchFamily="2" charset="2"/>
                        <a:buNone/>
                      </a:pPr>
                      <a:r>
                        <a:rPr lang="ru-RU" sz="3200" b="1" dirty="0" smtClean="0">
                          <a:solidFill>
                            <a:schemeClr val="bg1"/>
                          </a:solidFill>
                        </a:rPr>
                        <a:t>строк трудового договору</a:t>
                      </a:r>
                    </a:p>
                    <a:p>
                      <a:pPr marL="0" indent="0" algn="ctr">
                        <a:lnSpc>
                          <a:spcPct val="75000"/>
                        </a:lnSpc>
                        <a:buFont typeface="Wingdings" panose="05000000000000000000" pitchFamily="2" charset="2"/>
                        <a:buNone/>
                      </a:pPr>
                      <a:r>
                        <a:rPr lang="ru-RU" sz="2800" b="1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  <a:endParaRPr lang="uk-UA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457200" indent="-457200">
                        <a:buFont typeface="Wingdings" panose="05000000000000000000" pitchFamily="2" charset="2"/>
                        <a:buChar char="Ø"/>
                      </a:pPr>
                      <a:endParaRPr lang="uk-UA" sz="3200" b="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16933095"/>
                  </a:ext>
                </a:extLst>
              </a:tr>
              <a:tr h="1076934">
                <a:tc>
                  <a:txBody>
                    <a:bodyPr/>
                    <a:lstStyle/>
                    <a:p>
                      <a:pPr marL="0" indent="0">
                        <a:buFont typeface="Wingdings" panose="05000000000000000000" pitchFamily="2" charset="2"/>
                        <a:buNone/>
                      </a:pPr>
                      <a:r>
                        <a:rPr lang="uk-UA" sz="2800" b="1" baseline="0" dirty="0" smtClean="0"/>
                        <a:t>    </a:t>
                      </a:r>
                      <a:r>
                        <a:rPr lang="uk-UA" sz="2800" b="1" dirty="0" smtClean="0"/>
                        <a:t>безстроковий</a:t>
                      </a:r>
                      <a:endParaRPr lang="uk-UA" sz="28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2">
                  <a:txBody>
                    <a:bodyPr/>
                    <a:lstStyle/>
                    <a:p>
                      <a:pPr marL="0" indent="0">
                        <a:lnSpc>
                          <a:spcPct val="75000"/>
                        </a:lnSpc>
                        <a:buFont typeface="Wingdings" panose="05000000000000000000" pitchFamily="2" charset="2"/>
                        <a:buNone/>
                      </a:pPr>
                      <a:r>
                        <a:rPr lang="ru-RU" sz="2800" b="1" dirty="0" smtClean="0"/>
                        <a:t>на </a:t>
                      </a:r>
                      <a:r>
                        <a:rPr lang="ru-RU" sz="2800" b="1" dirty="0" err="1" smtClean="0"/>
                        <a:t>визначений</a:t>
                      </a:r>
                      <a:r>
                        <a:rPr lang="ru-RU" sz="2800" b="1" dirty="0" smtClean="0"/>
                        <a:t> строк, </a:t>
                      </a:r>
                      <a:r>
                        <a:rPr lang="ru-RU" sz="2800" b="1" dirty="0" err="1" smtClean="0"/>
                        <a:t>встановлений</a:t>
                      </a:r>
                      <a:r>
                        <a:rPr lang="ru-RU" sz="2800" b="1" dirty="0" smtClean="0"/>
                        <a:t> за </a:t>
                      </a:r>
                      <a:r>
                        <a:rPr lang="ru-RU" sz="2800" b="1" dirty="0" err="1" smtClean="0"/>
                        <a:t>погодженням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сторін</a:t>
                      </a:r>
                      <a:endParaRPr lang="uk-UA" sz="28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pPr marL="457200" indent="-457200">
                        <a:buFont typeface="Wingdings" panose="05000000000000000000" pitchFamily="2" charset="2"/>
                        <a:buChar char="Ø"/>
                      </a:pPr>
                      <a:endParaRPr lang="uk-UA" sz="32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lnSpc>
                          <a:spcPct val="75000"/>
                        </a:lnSpc>
                        <a:buFont typeface="Wingdings" panose="05000000000000000000" pitchFamily="2" charset="2"/>
                        <a:buNone/>
                      </a:pPr>
                      <a:r>
                        <a:rPr lang="ru-RU" sz="2800" b="1" dirty="0" smtClean="0"/>
                        <a:t>на час </a:t>
                      </a:r>
                      <a:r>
                        <a:rPr lang="ru-RU" sz="2800" b="1" dirty="0" err="1" smtClean="0"/>
                        <a:t>виконання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певної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роботи</a:t>
                      </a:r>
                      <a:endParaRPr lang="uk-UA" sz="28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17684149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735068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319984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pPr algn="ctr">
              <a:lnSpc>
                <a:spcPct val="75000"/>
              </a:lnSpc>
            </a:pPr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>Робочий </a:t>
            </a:r>
            <a:r>
              <a:rPr lang="ru-RU" b="1" dirty="0"/>
              <a:t>час </a:t>
            </a:r>
            <a:r>
              <a:rPr lang="ru-RU" b="1" dirty="0" smtClean="0"/>
              <a:t>– </a:t>
            </a:r>
            <a:br>
              <a:rPr lang="ru-RU" b="1" dirty="0" smtClean="0"/>
            </a:br>
            <a:r>
              <a:rPr lang="ru-RU" sz="4000" b="1" dirty="0" smtClean="0"/>
              <a:t>час</a:t>
            </a:r>
            <a:r>
              <a:rPr lang="ru-RU" sz="4000" b="1" dirty="0"/>
              <a:t>, </a:t>
            </a:r>
            <a:r>
              <a:rPr lang="ru-RU" sz="4000" b="1" dirty="0" err="1"/>
              <a:t>протягом</a:t>
            </a:r>
            <a:r>
              <a:rPr lang="ru-RU" sz="4000" b="1" dirty="0"/>
              <a:t> </a:t>
            </a:r>
            <a:r>
              <a:rPr lang="ru-RU" sz="4000" b="1" dirty="0" err="1"/>
              <a:t>якого</a:t>
            </a:r>
            <a:r>
              <a:rPr lang="ru-RU" sz="4000" b="1" dirty="0"/>
              <a:t> </a:t>
            </a:r>
            <a:r>
              <a:rPr lang="ru-RU" sz="4000" b="1" dirty="0" err="1"/>
              <a:t>працівники</a:t>
            </a:r>
            <a:r>
              <a:rPr lang="ru-RU" sz="4000" b="1" dirty="0"/>
              <a:t> </a:t>
            </a:r>
            <a:r>
              <a:rPr lang="ru-RU" sz="4000" b="1" dirty="0" err="1"/>
              <a:t>виконують</a:t>
            </a:r>
            <a:r>
              <a:rPr lang="ru-RU" sz="4000" b="1" dirty="0"/>
              <a:t> </a:t>
            </a:r>
            <a:r>
              <a:rPr lang="ru-RU" sz="4000" b="1" dirty="0" err="1"/>
              <a:t>доручену</a:t>
            </a:r>
            <a:r>
              <a:rPr lang="ru-RU" sz="4000" b="1" dirty="0"/>
              <a:t> </a:t>
            </a:r>
            <a:r>
              <a:rPr lang="ru-RU" sz="4000" b="1" dirty="0" err="1"/>
              <a:t>їм</a:t>
            </a:r>
            <a:r>
              <a:rPr lang="ru-RU" sz="4000" b="1" dirty="0"/>
              <a:t> роботу</a:t>
            </a:r>
            <a:br>
              <a:rPr lang="ru-RU" sz="4000" b="1" dirty="0"/>
            </a:br>
            <a:endParaRPr lang="ru-RU" sz="40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accent6">
              <a:lumMod val="20000"/>
              <a:lumOff val="80000"/>
            </a:schemeClr>
          </a:solidFill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b="1" i="1" dirty="0" smtClean="0"/>
              <a:t>      Законом </a:t>
            </a:r>
            <a:r>
              <a:rPr lang="ru-RU" b="1" i="1" dirty="0" err="1"/>
              <a:t>встановлено</a:t>
            </a:r>
            <a:r>
              <a:rPr lang="ru-RU" b="1" i="1" dirty="0"/>
              <a:t> </a:t>
            </a:r>
            <a:r>
              <a:rPr lang="ru-RU" b="1" i="1" dirty="0" err="1"/>
              <a:t>такі</a:t>
            </a:r>
            <a:r>
              <a:rPr lang="ru-RU" b="1" i="1" dirty="0"/>
              <a:t> </a:t>
            </a:r>
            <a:r>
              <a:rPr lang="ru-RU" b="1" i="1" dirty="0" err="1"/>
              <a:t>види</a:t>
            </a:r>
            <a:r>
              <a:rPr lang="ru-RU" b="1" i="1" dirty="0"/>
              <a:t> </a:t>
            </a:r>
            <a:r>
              <a:rPr lang="ru-RU" b="1" i="1" dirty="0" err="1"/>
              <a:t>тривалості</a:t>
            </a:r>
            <a:r>
              <a:rPr lang="ru-RU" b="1" i="1" dirty="0"/>
              <a:t> </a:t>
            </a:r>
            <a:r>
              <a:rPr lang="ru-RU" b="1" i="1" dirty="0" err="1"/>
              <a:t>робочого</a:t>
            </a:r>
            <a:r>
              <a:rPr lang="ru-RU" b="1" i="1" dirty="0"/>
              <a:t> часу </a:t>
            </a:r>
            <a:r>
              <a:rPr lang="ru-RU" b="1" i="1" dirty="0" smtClean="0"/>
              <a:t>:</a:t>
            </a:r>
          </a:p>
          <a:p>
            <a:pPr marL="0" indent="0" algn="ctr">
              <a:lnSpc>
                <a:spcPct val="75000"/>
              </a:lnSpc>
              <a:buNone/>
            </a:pPr>
            <a:r>
              <a:rPr lang="ru-RU" b="1" dirty="0" smtClean="0"/>
              <a:t>нормальна </a:t>
            </a:r>
            <a:r>
              <a:rPr lang="ru-RU" b="1" dirty="0" err="1"/>
              <a:t>тривалість</a:t>
            </a:r>
            <a:r>
              <a:rPr lang="ru-RU" b="1" dirty="0"/>
              <a:t> ;</a:t>
            </a:r>
          </a:p>
          <a:p>
            <a:pPr marL="0" indent="0" algn="ctr">
              <a:lnSpc>
                <a:spcPct val="75000"/>
              </a:lnSpc>
              <a:buNone/>
            </a:pPr>
            <a:r>
              <a:rPr lang="ru-RU" b="1" dirty="0" err="1" smtClean="0"/>
              <a:t>скорочена</a:t>
            </a:r>
            <a:r>
              <a:rPr lang="ru-RU" b="1" dirty="0" smtClean="0"/>
              <a:t> </a:t>
            </a:r>
            <a:r>
              <a:rPr lang="ru-RU" b="1" dirty="0" err="1"/>
              <a:t>тривалість</a:t>
            </a:r>
            <a:r>
              <a:rPr lang="ru-RU" b="1" dirty="0"/>
              <a:t> ;</a:t>
            </a:r>
          </a:p>
          <a:p>
            <a:pPr marL="0" indent="0" algn="ctr">
              <a:lnSpc>
                <a:spcPct val="75000"/>
              </a:lnSpc>
              <a:buNone/>
            </a:pPr>
            <a:r>
              <a:rPr lang="ru-RU" b="1" dirty="0" err="1" smtClean="0"/>
              <a:t>неповний</a:t>
            </a:r>
            <a:r>
              <a:rPr lang="ru-RU" b="1" dirty="0" smtClean="0"/>
              <a:t> </a:t>
            </a:r>
            <a:r>
              <a:rPr lang="ru-RU" b="1" dirty="0" err="1"/>
              <a:t>робочий</a:t>
            </a:r>
            <a:r>
              <a:rPr lang="ru-RU" b="1" dirty="0"/>
              <a:t> час ;</a:t>
            </a:r>
          </a:p>
          <a:p>
            <a:pPr marL="0" indent="0" algn="ctr">
              <a:lnSpc>
                <a:spcPct val="75000"/>
              </a:lnSpc>
              <a:buNone/>
            </a:pPr>
            <a:r>
              <a:rPr lang="ru-RU" b="1" dirty="0" err="1" smtClean="0"/>
              <a:t>ненормований</a:t>
            </a:r>
            <a:r>
              <a:rPr lang="ru-RU" b="1" dirty="0" smtClean="0"/>
              <a:t> </a:t>
            </a:r>
            <a:r>
              <a:rPr lang="ru-RU" b="1" dirty="0" err="1"/>
              <a:t>робочий</a:t>
            </a:r>
            <a:r>
              <a:rPr lang="ru-RU" b="1" dirty="0"/>
              <a:t> день ;</a:t>
            </a:r>
          </a:p>
          <a:p>
            <a:pPr marL="0" indent="0" algn="ctr">
              <a:lnSpc>
                <a:spcPct val="75000"/>
              </a:lnSpc>
              <a:buNone/>
            </a:pPr>
            <a:r>
              <a:rPr lang="ru-RU" b="1" dirty="0" smtClean="0"/>
              <a:t>робота </a:t>
            </a:r>
            <a:r>
              <a:rPr lang="ru-RU" b="1" dirty="0"/>
              <a:t>в </a:t>
            </a:r>
            <a:r>
              <a:rPr lang="ru-RU" b="1" dirty="0" err="1"/>
              <a:t>нічний</a:t>
            </a:r>
            <a:r>
              <a:rPr lang="ru-RU" b="1" dirty="0"/>
              <a:t> час ;</a:t>
            </a:r>
          </a:p>
          <a:p>
            <a:pPr marL="0" indent="0" algn="ctr">
              <a:lnSpc>
                <a:spcPct val="75000"/>
              </a:lnSpc>
              <a:buNone/>
            </a:pPr>
            <a:r>
              <a:rPr lang="ru-RU" b="1" dirty="0" err="1" smtClean="0"/>
              <a:t>надурочні</a:t>
            </a:r>
            <a:r>
              <a:rPr lang="ru-RU" b="1" dirty="0" smtClean="0"/>
              <a:t> </a:t>
            </a:r>
            <a:r>
              <a:rPr lang="ru-RU" b="1" dirty="0" err="1"/>
              <a:t>роботи</a:t>
            </a:r>
            <a:r>
              <a:rPr lang="ru-RU" b="1" dirty="0"/>
              <a:t>.</a:t>
            </a:r>
          </a:p>
          <a:p>
            <a:pPr marL="0" indent="0" algn="ctr">
              <a:buNone/>
            </a:pPr>
            <a:r>
              <a:rPr lang="ru-RU" b="1" i="1" dirty="0" err="1"/>
              <a:t>Загальна</a:t>
            </a:r>
            <a:r>
              <a:rPr lang="ru-RU" b="1" i="1" dirty="0"/>
              <a:t> </a:t>
            </a:r>
            <a:r>
              <a:rPr lang="ru-RU" b="1" i="1" dirty="0" err="1"/>
              <a:t>тривалість</a:t>
            </a:r>
            <a:r>
              <a:rPr lang="ru-RU" b="1" i="1" dirty="0"/>
              <a:t> </a:t>
            </a:r>
            <a:r>
              <a:rPr lang="ru-RU" b="1" i="1" dirty="0" err="1"/>
              <a:t>роботи</a:t>
            </a:r>
            <a:r>
              <a:rPr lang="ru-RU" b="1" i="1" dirty="0"/>
              <a:t> </a:t>
            </a:r>
            <a:r>
              <a:rPr lang="ru-RU" b="1" i="1" dirty="0" smtClean="0"/>
              <a:t> </a:t>
            </a:r>
            <a:r>
              <a:rPr lang="ru-RU" b="1" i="1" dirty="0"/>
              <a:t>для </a:t>
            </a:r>
            <a:r>
              <a:rPr lang="ru-RU" b="1" i="1" dirty="0" smtClean="0"/>
              <a:t> </a:t>
            </a:r>
            <a:r>
              <a:rPr lang="ru-RU" b="1" i="1" dirty="0" err="1"/>
              <a:t>працівників</a:t>
            </a:r>
            <a:r>
              <a:rPr lang="ru-RU" b="1" i="1" dirty="0"/>
              <a:t> не </a:t>
            </a:r>
            <a:r>
              <a:rPr lang="ru-RU" b="1" i="1" dirty="0" err="1"/>
              <a:t>може</a:t>
            </a:r>
            <a:r>
              <a:rPr lang="ru-RU" b="1" i="1" dirty="0"/>
              <a:t> </a:t>
            </a:r>
            <a:r>
              <a:rPr lang="ru-RU" b="1" i="1" dirty="0" err="1"/>
              <a:t>перевищувати</a:t>
            </a:r>
            <a:r>
              <a:rPr lang="ru-RU" b="1" i="1" dirty="0"/>
              <a:t> 40 год на </a:t>
            </a:r>
            <a:r>
              <a:rPr lang="ru-RU" b="1" i="1" dirty="0" err="1"/>
              <a:t>тиждень</a:t>
            </a:r>
            <a:r>
              <a:rPr lang="ru-RU" b="1" i="1" dirty="0"/>
              <a:t> з </a:t>
            </a:r>
            <a:r>
              <a:rPr lang="ru-RU" b="1" i="1" dirty="0" err="1"/>
              <a:t>відповідним</a:t>
            </a:r>
            <a:r>
              <a:rPr lang="ru-RU" b="1" i="1" dirty="0"/>
              <a:t> </a:t>
            </a:r>
            <a:r>
              <a:rPr lang="ru-RU" b="1" i="1" dirty="0" err="1"/>
              <a:t>розподілом</a:t>
            </a:r>
            <a:r>
              <a:rPr lang="ru-RU" b="1" i="1" dirty="0"/>
              <a:t> </a:t>
            </a:r>
            <a:r>
              <a:rPr lang="ru-RU" b="1" i="1" dirty="0" err="1"/>
              <a:t>цього</a:t>
            </a:r>
            <a:r>
              <a:rPr lang="ru-RU" b="1" i="1" dirty="0"/>
              <a:t> часу на 5 </a:t>
            </a:r>
            <a:r>
              <a:rPr lang="ru-RU" b="1" i="1" dirty="0" err="1"/>
              <a:t>чи</a:t>
            </a:r>
            <a:r>
              <a:rPr lang="ru-RU" b="1" i="1" dirty="0"/>
              <a:t> </a:t>
            </a:r>
            <a:r>
              <a:rPr lang="ru-RU" b="1" i="1" dirty="0" smtClean="0"/>
              <a:t>6 </a:t>
            </a:r>
            <a:r>
              <a:rPr lang="ru-RU" b="1" i="1" dirty="0" err="1" smtClean="0"/>
              <a:t>робочих</a:t>
            </a:r>
            <a:r>
              <a:rPr lang="ru-RU" b="1" i="1" dirty="0" smtClean="0"/>
              <a:t> </a:t>
            </a:r>
            <a:r>
              <a:rPr lang="ru-RU" b="1" i="1" dirty="0" err="1" smtClean="0"/>
              <a:t>днів</a:t>
            </a:r>
            <a:r>
              <a:rPr lang="ru-RU" b="1" i="1" dirty="0" smtClean="0"/>
              <a:t>.</a:t>
            </a:r>
            <a:endParaRPr lang="ru-RU" b="1" i="1" dirty="0"/>
          </a:p>
        </p:txBody>
      </p:sp>
    </p:spTree>
    <p:extLst>
      <p:ext uri="{BB962C8B-B14F-4D97-AF65-F5344CB8AC3E}">
        <p14:creationId xmlns:p14="http://schemas.microsoft.com/office/powerpoint/2010/main" val="16434905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rgbClr val="FFFF00"/>
          </a:solidFill>
        </p:spPr>
        <p:txBody>
          <a:bodyPr>
            <a:normAutofit fontScale="90000"/>
          </a:bodyPr>
          <a:lstStyle/>
          <a:p>
            <a:pPr algn="ctr"/>
            <a:r>
              <a:rPr lang="uk-UA" sz="4000" b="1" i="1" dirty="0">
                <a:solidFill>
                  <a:srgbClr val="000000"/>
                </a:solidFill>
                <a:latin typeface="Times New Roman" panose="02020603050405020304" pitchFamily="18" charset="0"/>
                <a:ea typeface="Microsoft Sans Serif" panose="020B0604020202020204" pitchFamily="34" charset="0"/>
                <a:cs typeface="Times New Roman" panose="02020603050405020304" pitchFamily="18" charset="0"/>
              </a:rPr>
              <a:t>Час відпочинку</a:t>
            </a:r>
            <a:r>
              <a:rPr lang="uk-UA" sz="4000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uk-UA" sz="4000" dirty="0" smtClean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–</a:t>
            </a:r>
            <a:br>
              <a:rPr lang="uk-UA" sz="4000" dirty="0" smtClean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</a:b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встановлений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законом час, на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протязі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якого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працівники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вільні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від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виконання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своїх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трудових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обов'язків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і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який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вони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можуть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використовувати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на </a:t>
            </a:r>
            <a:r>
              <a:rPr lang="ru-RU" sz="2700" b="1" dirty="0" err="1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свій</a:t>
            </a:r>
            <a:r>
              <a:rPr lang="ru-RU" sz="2700" b="1" dirty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 </a:t>
            </a:r>
            <a:r>
              <a:rPr lang="ru-RU" sz="2700" b="1" dirty="0" err="1" smtClean="0">
                <a:solidFill>
                  <a:srgbClr val="000000"/>
                </a:solidFill>
                <a:latin typeface="Microsoft Sans Serif" panose="020B0604020202020204" pitchFamily="34" charset="0"/>
                <a:ea typeface="Microsoft Sans Serif" panose="020B0604020202020204" pitchFamily="34" charset="0"/>
              </a:rPr>
              <a:t>розсуд</a:t>
            </a:r>
            <a:endParaRPr lang="uk-UA" sz="27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70263" y="1825624"/>
            <a:ext cx="11416937" cy="4601301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uk-UA" sz="3300" b="1" dirty="0"/>
              <a:t>Основними видами відпочинку є:</a:t>
            </a:r>
          </a:p>
          <a:p>
            <a:r>
              <a:rPr lang="uk-UA" b="1" i="1" dirty="0" smtClean="0"/>
              <a:t>перерви </a:t>
            </a:r>
            <a:r>
              <a:rPr lang="uk-UA" b="1" i="1" dirty="0"/>
              <a:t>протягом робочого дня	</a:t>
            </a:r>
            <a:r>
              <a:rPr lang="uk-UA" dirty="0"/>
              <a:t>(до двох годин - час обідньої перерви - надається </a:t>
            </a:r>
            <a:r>
              <a:rPr lang="uk-UA" dirty="0" smtClean="0"/>
              <a:t>для харчування</a:t>
            </a:r>
            <a:r>
              <a:rPr lang="uk-UA" dirty="0"/>
              <a:t>, використовується працівником на власний </a:t>
            </a:r>
            <a:r>
              <a:rPr lang="uk-UA" dirty="0" smtClean="0"/>
              <a:t>розсуд);</a:t>
            </a:r>
            <a:endParaRPr lang="uk-UA" dirty="0"/>
          </a:p>
          <a:p>
            <a:r>
              <a:rPr lang="uk-UA" b="1" i="1" dirty="0" smtClean="0"/>
              <a:t>перерви </a:t>
            </a:r>
            <a:r>
              <a:rPr lang="uk-UA" b="1" i="1" dirty="0"/>
              <a:t>між робочими змінами чи робочими днями</a:t>
            </a:r>
            <a:r>
              <a:rPr lang="uk-UA" dirty="0"/>
              <a:t> (тривалість перерви в роботі між змінами має бути не меншою від подвійної тривалості роботи у попередній день) ;</a:t>
            </a:r>
          </a:p>
          <a:p>
            <a:r>
              <a:rPr lang="uk-UA" b="1" i="1" dirty="0" smtClean="0"/>
              <a:t>щотижневі </a:t>
            </a:r>
            <a:r>
              <a:rPr lang="uk-UA" b="1" i="1" dirty="0"/>
              <a:t>дні відпочинку </a:t>
            </a:r>
            <a:r>
              <a:rPr lang="uk-UA" dirty="0"/>
              <a:t>( при 5-денному робочому тижні 2 дні, при 6-денному - один день, але загальна тривалість щотижневого відпочинку повинна бути не менша 42 годин);</a:t>
            </a:r>
          </a:p>
          <a:p>
            <a:r>
              <a:rPr lang="uk-UA" b="1" i="1" dirty="0" smtClean="0"/>
              <a:t>святкові </a:t>
            </a:r>
            <a:r>
              <a:rPr lang="uk-UA" b="1" i="1" dirty="0"/>
              <a:t>і неробочі дні</a:t>
            </a:r>
            <a:r>
              <a:rPr lang="uk-UA" dirty="0"/>
              <a:t>_ ( згідно закону у ці дні припиняються усі роботи, крім тих, без яких не можна обійтись - транспорт, лікарні, безперервні виробництва);</a:t>
            </a:r>
          </a:p>
          <a:p>
            <a:r>
              <a:rPr lang="uk-UA" b="1" i="1" dirty="0" smtClean="0"/>
              <a:t>відпустки</a:t>
            </a:r>
            <a:r>
              <a:rPr lang="uk-UA" b="1" i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499824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653778"/>
          </a:xfr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ctr"/>
            <a:r>
              <a:rPr lang="ru-RU" dirty="0"/>
              <a:t>	</a:t>
            </a:r>
            <a:r>
              <a:rPr lang="ru-RU" b="1" dirty="0" err="1"/>
              <a:t>Підстави</a:t>
            </a:r>
            <a:r>
              <a:rPr lang="ru-RU" b="1" dirty="0"/>
              <a:t> та порядок </a:t>
            </a:r>
            <a:r>
              <a:rPr lang="ru-RU" b="1" dirty="0" err="1"/>
              <a:t>звільнення</a:t>
            </a:r>
            <a:r>
              <a:rPr lang="ru-RU" b="1" dirty="0"/>
              <a:t> з </a:t>
            </a:r>
            <a:r>
              <a:rPr lang="ru-RU" b="1" dirty="0" err="1"/>
              <a:t>роботи</a:t>
            </a:r>
            <a:r>
              <a:rPr lang="ru-RU" b="1" dirty="0"/>
              <a:t>.</a:t>
            </a:r>
            <a:endParaRPr lang="uk-UA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63434" y="1293224"/>
            <a:ext cx="11665131" cy="5316582"/>
          </a:xfrm>
          <a:solidFill>
            <a:srgbClr val="FFC000"/>
          </a:solidFill>
        </p:spPr>
        <p:txBody>
          <a:bodyPr>
            <a:normAutofit fontScale="92500"/>
          </a:bodyPr>
          <a:lstStyle/>
          <a:p>
            <a:pPr marL="0" indent="0" algn="ctr">
              <a:buNone/>
            </a:pPr>
            <a:r>
              <a:rPr lang="ru-RU" sz="3900" b="1" dirty="0" err="1"/>
              <a:t>Працівника</a:t>
            </a:r>
            <a:r>
              <a:rPr lang="ru-RU" sz="3900" b="1" dirty="0"/>
              <a:t> </a:t>
            </a:r>
            <a:r>
              <a:rPr lang="ru-RU" sz="3900" b="1" dirty="0" err="1"/>
              <a:t>можна</a:t>
            </a:r>
            <a:r>
              <a:rPr lang="ru-RU" sz="3900" b="1" dirty="0"/>
              <a:t> </a:t>
            </a:r>
            <a:r>
              <a:rPr lang="ru-RU" sz="3900" b="1" dirty="0" err="1"/>
              <a:t>звільнити</a:t>
            </a:r>
            <a:r>
              <a:rPr lang="ru-RU" sz="3900" b="1" dirty="0"/>
              <a:t> </a:t>
            </a:r>
            <a:r>
              <a:rPr lang="ru-RU" sz="3900" b="1" dirty="0" err="1"/>
              <a:t>лише</a:t>
            </a:r>
            <a:r>
              <a:rPr lang="ru-RU" sz="3900" b="1" dirty="0"/>
              <a:t> в таких </a:t>
            </a:r>
            <a:r>
              <a:rPr lang="ru-RU" sz="3900" b="1" dirty="0" err="1"/>
              <a:t>випадках</a:t>
            </a:r>
            <a:r>
              <a:rPr lang="ru-RU" sz="3900" b="1" dirty="0"/>
              <a:t>: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b="1" dirty="0" err="1" smtClean="0"/>
              <a:t>скорочення</a:t>
            </a:r>
            <a:r>
              <a:rPr lang="ru-RU" b="1" dirty="0" smtClean="0"/>
              <a:t> </a:t>
            </a:r>
            <a:r>
              <a:rPr lang="ru-RU" b="1" dirty="0" err="1"/>
              <a:t>штатів</a:t>
            </a:r>
            <a:r>
              <a:rPr lang="ru-RU" b="1" dirty="0"/>
              <a:t> в </a:t>
            </a:r>
            <a:r>
              <a:rPr lang="ru-RU" b="1" dirty="0" err="1"/>
              <a:t>результаті</a:t>
            </a:r>
            <a:r>
              <a:rPr lang="ru-RU" b="1" dirty="0"/>
              <a:t> </a:t>
            </a:r>
            <a:r>
              <a:rPr lang="ru-RU" b="1" dirty="0" err="1"/>
              <a:t>змін</a:t>
            </a:r>
            <a:r>
              <a:rPr lang="ru-RU" b="1" dirty="0"/>
              <a:t> в </a:t>
            </a:r>
            <a:r>
              <a:rPr lang="ru-RU" b="1" dirty="0" err="1"/>
              <a:t>організації</a:t>
            </a:r>
            <a:r>
              <a:rPr lang="ru-RU" b="1" dirty="0"/>
              <a:t> </a:t>
            </a:r>
            <a:r>
              <a:rPr lang="ru-RU" b="1" dirty="0" err="1"/>
              <a:t>виробництва</a:t>
            </a:r>
            <a:r>
              <a:rPr lang="ru-RU" b="1" dirty="0"/>
              <a:t> і </a:t>
            </a:r>
            <a:r>
              <a:rPr lang="ru-RU" b="1" dirty="0" err="1"/>
              <a:t>праці</a:t>
            </a:r>
            <a:r>
              <a:rPr lang="ru-RU" b="1" dirty="0"/>
              <a:t>;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b="1" dirty="0" err="1" smtClean="0"/>
              <a:t>виявлення</a:t>
            </a:r>
            <a:r>
              <a:rPr lang="ru-RU" b="1" dirty="0" smtClean="0"/>
              <a:t> </a:t>
            </a:r>
            <a:r>
              <a:rPr lang="ru-RU" b="1" dirty="0" err="1"/>
              <a:t>невідповідності</a:t>
            </a:r>
            <a:r>
              <a:rPr lang="ru-RU" b="1" dirty="0"/>
              <a:t> </a:t>
            </a:r>
            <a:r>
              <a:rPr lang="ru-RU" b="1" dirty="0" err="1"/>
              <a:t>працівника</a:t>
            </a:r>
            <a:r>
              <a:rPr lang="ru-RU" b="1" dirty="0"/>
              <a:t> </a:t>
            </a:r>
            <a:r>
              <a:rPr lang="ru-RU" b="1" dirty="0" err="1"/>
              <a:t>займаній</a:t>
            </a:r>
            <a:r>
              <a:rPr lang="ru-RU" b="1" dirty="0"/>
              <a:t> </a:t>
            </a:r>
            <a:r>
              <a:rPr lang="ru-RU" b="1" dirty="0" err="1"/>
              <a:t>посаді</a:t>
            </a:r>
            <a:r>
              <a:rPr lang="ru-RU" b="1" dirty="0"/>
              <a:t> за станом </a:t>
            </a:r>
            <a:r>
              <a:rPr lang="ru-RU" b="1" dirty="0" err="1"/>
              <a:t>здоров'я</a:t>
            </a:r>
            <a:r>
              <a:rPr lang="ru-RU" b="1" dirty="0"/>
              <a:t>;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b="1" dirty="0" err="1" smtClean="0"/>
              <a:t>поновлення</a:t>
            </a:r>
            <a:r>
              <a:rPr lang="ru-RU" b="1" dirty="0" smtClean="0"/>
              <a:t> </a:t>
            </a:r>
            <a:r>
              <a:rPr lang="ru-RU" b="1" dirty="0"/>
              <a:t>на </a:t>
            </a:r>
            <a:r>
              <a:rPr lang="ru-RU" b="1" dirty="0" err="1"/>
              <a:t>роботі</a:t>
            </a:r>
            <a:r>
              <a:rPr lang="ru-RU" b="1" dirty="0"/>
              <a:t> </a:t>
            </a:r>
            <a:r>
              <a:rPr lang="ru-RU" b="1" dirty="0" err="1"/>
              <a:t>працівника</a:t>
            </a:r>
            <a:r>
              <a:rPr lang="ru-RU" b="1" dirty="0"/>
              <a:t>, </a:t>
            </a:r>
            <a:r>
              <a:rPr lang="ru-RU" b="1" dirty="0" err="1"/>
              <a:t>який</a:t>
            </a:r>
            <a:r>
              <a:rPr lang="ru-RU" b="1" dirty="0"/>
              <a:t> </a:t>
            </a:r>
            <a:r>
              <a:rPr lang="ru-RU" b="1" dirty="0" err="1"/>
              <a:t>раніше</a:t>
            </a:r>
            <a:r>
              <a:rPr lang="ru-RU" b="1" dirty="0"/>
              <a:t> </a:t>
            </a:r>
            <a:r>
              <a:rPr lang="ru-RU" b="1" dirty="0" err="1"/>
              <a:t>виконував</a:t>
            </a:r>
            <a:r>
              <a:rPr lang="ru-RU" b="1" dirty="0"/>
              <a:t> </a:t>
            </a:r>
            <a:r>
              <a:rPr lang="ru-RU" b="1" dirty="0" err="1"/>
              <a:t>цю</a:t>
            </a:r>
            <a:r>
              <a:rPr lang="ru-RU" b="1" dirty="0"/>
              <a:t> роботу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b="1" dirty="0" err="1" smtClean="0"/>
              <a:t>порушення</a:t>
            </a:r>
            <a:r>
              <a:rPr lang="ru-RU" b="1" dirty="0" smtClean="0"/>
              <a:t> </a:t>
            </a:r>
            <a:r>
              <a:rPr lang="ru-RU" b="1" dirty="0" err="1"/>
              <a:t>працівником</a:t>
            </a:r>
            <a:r>
              <a:rPr lang="ru-RU" b="1" dirty="0"/>
              <a:t> </a:t>
            </a:r>
            <a:r>
              <a:rPr lang="ru-RU" b="1" dirty="0" err="1"/>
              <a:t>трудової</a:t>
            </a:r>
            <a:r>
              <a:rPr lang="ru-RU" b="1" dirty="0"/>
              <a:t> </a:t>
            </a:r>
            <a:r>
              <a:rPr lang="ru-RU" b="1" dirty="0" err="1"/>
              <a:t>дисципліни</a:t>
            </a:r>
            <a:r>
              <a:rPr lang="ru-RU" b="1" dirty="0"/>
              <a:t>;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Ø"/>
            </a:pPr>
            <a:r>
              <a:rPr lang="ru-RU" b="1" dirty="0" smtClean="0"/>
              <a:t>за </a:t>
            </a:r>
            <a:r>
              <a:rPr lang="ru-RU" b="1" dirty="0" err="1"/>
              <a:t>появу</a:t>
            </a:r>
            <a:r>
              <a:rPr lang="ru-RU" b="1" dirty="0"/>
              <a:t> на </a:t>
            </a:r>
            <a:r>
              <a:rPr lang="ru-RU" b="1" dirty="0" err="1"/>
              <a:t>роботі</a:t>
            </a:r>
            <a:r>
              <a:rPr lang="ru-RU" b="1" dirty="0"/>
              <a:t> в </a:t>
            </a:r>
            <a:r>
              <a:rPr lang="ru-RU" b="1" dirty="0" err="1"/>
              <a:t>нетверезому</a:t>
            </a:r>
            <a:r>
              <a:rPr lang="ru-RU" b="1" dirty="0"/>
              <a:t> </a:t>
            </a:r>
            <a:r>
              <a:rPr lang="ru-RU" b="1" dirty="0" err="1"/>
              <a:t>стані</a:t>
            </a:r>
            <a:r>
              <a:rPr lang="ru-RU" b="1" dirty="0"/>
              <a:t>, у </a:t>
            </a:r>
            <a:r>
              <a:rPr lang="ru-RU" b="1" dirty="0" err="1"/>
              <a:t>стані</a:t>
            </a:r>
            <a:r>
              <a:rPr lang="ru-RU" b="1" dirty="0"/>
              <a:t> </a:t>
            </a:r>
            <a:r>
              <a:rPr lang="ru-RU" b="1" dirty="0" err="1"/>
              <a:t>наркотичного</a:t>
            </a:r>
            <a:r>
              <a:rPr lang="ru-RU" b="1" dirty="0"/>
              <a:t> </a:t>
            </a:r>
            <a:r>
              <a:rPr lang="ru-RU" b="1" dirty="0" err="1"/>
              <a:t>або</a:t>
            </a:r>
            <a:r>
              <a:rPr lang="ru-RU" b="1" dirty="0"/>
              <a:t> токсичного </a:t>
            </a:r>
            <a:r>
              <a:rPr lang="ru-RU" b="1" dirty="0" err="1"/>
              <a:t>сп'яніння</a:t>
            </a:r>
            <a:r>
              <a:rPr lang="ru-RU" b="1" dirty="0"/>
              <a:t>;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Ø"/>
            </a:pPr>
            <a:r>
              <a:rPr lang="ru-RU" b="1" dirty="0" smtClean="0"/>
              <a:t>за </a:t>
            </a:r>
            <a:r>
              <a:rPr lang="ru-RU" b="1" dirty="0" err="1"/>
              <a:t>розкрадання</a:t>
            </a:r>
            <a:r>
              <a:rPr lang="ru-RU" b="1" dirty="0"/>
              <a:t> майна за </a:t>
            </a:r>
            <a:r>
              <a:rPr lang="ru-RU" b="1" dirty="0" err="1"/>
              <a:t>місцем</a:t>
            </a:r>
            <a:r>
              <a:rPr lang="ru-RU" b="1" dirty="0"/>
              <a:t> </a:t>
            </a:r>
            <a:r>
              <a:rPr lang="ru-RU" b="1" dirty="0" err="1" smtClean="0"/>
              <a:t>роботи</a:t>
            </a:r>
            <a:r>
              <a:rPr lang="ru-RU" b="1" dirty="0" smtClean="0"/>
              <a:t>, </a:t>
            </a:r>
            <a:r>
              <a:rPr lang="ru-RU" b="1" dirty="0"/>
              <a:t>коли до винного </a:t>
            </a:r>
            <a:r>
              <a:rPr lang="ru-RU" b="1" dirty="0" err="1"/>
              <a:t>застосовано</a:t>
            </a:r>
            <a:r>
              <a:rPr lang="ru-RU" b="1" dirty="0"/>
              <a:t> </a:t>
            </a:r>
            <a:r>
              <a:rPr lang="ru-RU" b="1" dirty="0" smtClean="0"/>
              <a:t>заходи </a:t>
            </a:r>
            <a:r>
              <a:rPr lang="ru-RU" b="1" dirty="0" err="1"/>
              <a:t>громадського</a:t>
            </a:r>
            <a:r>
              <a:rPr lang="ru-RU" b="1" dirty="0"/>
              <a:t> </a:t>
            </a:r>
            <a:r>
              <a:rPr lang="ru-RU" b="1" dirty="0" err="1"/>
              <a:t>впливу</a:t>
            </a:r>
            <a:r>
              <a:rPr lang="ru-RU" b="1" dirty="0"/>
              <a:t>, </a:t>
            </a:r>
            <a:r>
              <a:rPr lang="ru-RU" b="1" dirty="0" err="1"/>
              <a:t>адміністративні</a:t>
            </a:r>
            <a:r>
              <a:rPr lang="ru-RU" b="1" dirty="0"/>
              <a:t> </a:t>
            </a:r>
            <a:r>
              <a:rPr lang="ru-RU" b="1" dirty="0" err="1"/>
              <a:t>стягнення</a:t>
            </a:r>
            <a:r>
              <a:rPr lang="ru-RU" b="1" dirty="0"/>
              <a:t> </a:t>
            </a:r>
            <a:r>
              <a:rPr lang="ru-RU" b="1" dirty="0" err="1"/>
              <a:t>чи</a:t>
            </a:r>
            <a:r>
              <a:rPr lang="ru-RU" b="1" dirty="0"/>
              <a:t> </a:t>
            </a:r>
            <a:r>
              <a:rPr lang="ru-RU" b="1" dirty="0" err="1" smtClean="0"/>
              <a:t>рішеням</a:t>
            </a:r>
            <a:r>
              <a:rPr lang="ru-RU" b="1" dirty="0" smtClean="0"/>
              <a:t> </a:t>
            </a:r>
            <a:r>
              <a:rPr lang="ru-RU" b="1" dirty="0"/>
              <a:t>суду;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Ø"/>
            </a:pPr>
            <a:r>
              <a:rPr lang="ru-RU" b="1" dirty="0" smtClean="0"/>
              <a:t>за неявку </a:t>
            </a:r>
            <a:r>
              <a:rPr lang="ru-RU" b="1" dirty="0"/>
              <a:t>на роботу </a:t>
            </a:r>
            <a:r>
              <a:rPr lang="ru-RU" b="1" dirty="0" err="1"/>
              <a:t>протягом</a:t>
            </a:r>
            <a:r>
              <a:rPr lang="ru-RU" b="1" dirty="0"/>
              <a:t> </a:t>
            </a:r>
            <a:r>
              <a:rPr lang="ru-RU" b="1" dirty="0" err="1"/>
              <a:t>більш</a:t>
            </a:r>
            <a:r>
              <a:rPr lang="ru-RU" b="1" dirty="0"/>
              <a:t> як </a:t>
            </a:r>
            <a:r>
              <a:rPr lang="ru-RU" b="1" dirty="0" err="1"/>
              <a:t>чотирьох</a:t>
            </a:r>
            <a:r>
              <a:rPr lang="ru-RU" b="1" dirty="0"/>
              <a:t> </a:t>
            </a:r>
            <a:r>
              <a:rPr lang="ru-RU" b="1" dirty="0" err="1"/>
              <a:t>місяців</a:t>
            </a:r>
            <a:r>
              <a:rPr lang="ru-RU" b="1" dirty="0"/>
              <a:t> </a:t>
            </a:r>
            <a:r>
              <a:rPr lang="ru-RU" b="1" dirty="0" err="1"/>
              <a:t>підряд</a:t>
            </a:r>
            <a:r>
              <a:rPr lang="ru-RU" b="1" dirty="0"/>
              <a:t> </a:t>
            </a:r>
            <a:r>
              <a:rPr lang="ru-RU" b="1" dirty="0" err="1"/>
              <a:t>внаслідок</a:t>
            </a:r>
            <a:r>
              <a:rPr lang="ru-RU" b="1" dirty="0"/>
              <a:t> </a:t>
            </a:r>
            <a:r>
              <a:rPr lang="ru-RU" b="1" dirty="0" err="1"/>
              <a:t>тимчасової</a:t>
            </a:r>
            <a:r>
              <a:rPr lang="ru-RU" b="1" dirty="0"/>
              <a:t> </a:t>
            </a:r>
            <a:r>
              <a:rPr lang="ru-RU" b="1" dirty="0" err="1"/>
              <a:t>непрацездатності</a:t>
            </a:r>
            <a:r>
              <a:rPr lang="ru-RU" b="1" dirty="0"/>
              <a:t>, не </a:t>
            </a:r>
            <a:r>
              <a:rPr lang="ru-RU" b="1" dirty="0" err="1"/>
              <a:t>рахуючи</a:t>
            </a:r>
            <a:r>
              <a:rPr lang="ru-RU" b="1" dirty="0"/>
              <a:t> </a:t>
            </a:r>
            <a:r>
              <a:rPr lang="ru-RU" b="1" dirty="0" err="1"/>
              <a:t>відпустки</a:t>
            </a:r>
            <a:r>
              <a:rPr lang="ru-RU" b="1" dirty="0"/>
              <a:t> по </a:t>
            </a:r>
            <a:r>
              <a:rPr lang="ru-RU" b="1" dirty="0" err="1"/>
              <a:t>вагітності</a:t>
            </a:r>
            <a:r>
              <a:rPr lang="ru-RU" b="1" dirty="0"/>
              <a:t> і </a:t>
            </a:r>
            <a:r>
              <a:rPr lang="ru-RU" b="1" dirty="0" smtClean="0"/>
              <a:t>пологах.</a:t>
            </a:r>
            <a:endParaRPr lang="ru-RU" b="1" dirty="0"/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Ø"/>
            </a:pPr>
            <a:endParaRPr lang="uk-UA" b="1" dirty="0"/>
          </a:p>
        </p:txBody>
      </p:sp>
    </p:spTree>
    <p:extLst>
      <p:ext uri="{BB962C8B-B14F-4D97-AF65-F5344CB8AC3E}">
        <p14:creationId xmlns:p14="http://schemas.microsoft.com/office/powerpoint/2010/main" val="1686160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595</TotalTime>
  <Words>1126</Words>
  <Application>Microsoft Office PowerPoint</Application>
  <PresentationFormat>Широкоэкранный</PresentationFormat>
  <Paragraphs>153</Paragraphs>
  <Slides>17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24" baseType="lpstr">
      <vt:lpstr>Arial</vt:lpstr>
      <vt:lpstr>Calibri</vt:lpstr>
      <vt:lpstr>Calibri Light</vt:lpstr>
      <vt:lpstr>Microsoft Sans Serif</vt:lpstr>
      <vt:lpstr>Times New Roman</vt:lpstr>
      <vt:lpstr>Wingdings</vt:lpstr>
      <vt:lpstr>Тема Office</vt:lpstr>
      <vt:lpstr>ЛЕКЦІЯ 6. ОСНОВИ ТРУДОВОГО ПРАВА УКРАЇНИ</vt:lpstr>
      <vt:lpstr> Поняття трудового права</vt:lpstr>
      <vt:lpstr>Джерела трудового права </vt:lpstr>
      <vt:lpstr>Конституція (ст.ст.36, 42-46)  закріплює наступні основні трудові права і свободи громадян:</vt:lpstr>
      <vt:lpstr>Колективний і трудовий договір</vt:lpstr>
      <vt:lpstr>Зміст трудового договору –   умови, які визначають права і обов'язки його сторін. </vt:lpstr>
      <vt:lpstr> Робочий час –  час, протягом якого працівники виконують доручену їм роботу </vt:lpstr>
      <vt:lpstr>Час відпочинку – встановлений законом час, на протязі якого працівники вільні від виконання своїх трудових обов'язків і який вони можуть використовувати на свій розсуд</vt:lpstr>
      <vt:lpstr> Підстави та порядок звільнення з роботи.</vt:lpstr>
      <vt:lpstr> Дисципліна праці –   </vt:lpstr>
      <vt:lpstr>Найпоширеніші види заохочень </vt:lpstr>
      <vt:lpstr>Порушення трудової дисципліни –  систематичне невиконання працівником без поважних причин своїх обов'язків, якщо раніше на нього накладалися стягнення.</vt:lpstr>
      <vt:lpstr> Особливості праці молоді</vt:lpstr>
      <vt:lpstr>Неповнолітні у трудових відносинах  прирівнюються у правах до повнолітніх,  а в галузі охорони праці, робочого часу, відпусток - користуються пільгами,  встановленими законодавством України.</vt:lpstr>
      <vt:lpstr> Пільги для працівників,  які поєднують роботу з навчанням:</vt:lpstr>
      <vt:lpstr>Презентация PowerPoint</vt:lpstr>
      <vt:lpstr> Страйк –  це тимчасове колективне добровільне припинення роботи працюючими з метою вирішенння колективного трудового спору 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ЛЕКЦІЯ 6. ОСНОВИ ТРУДОВОГО ПРАВА УКРАЇНИ</dc:title>
  <dc:creator>Пользователь Windows</dc:creator>
  <cp:lastModifiedBy>Пользователь Windows</cp:lastModifiedBy>
  <cp:revision>38</cp:revision>
  <dcterms:created xsi:type="dcterms:W3CDTF">2018-09-18T20:23:34Z</dcterms:created>
  <dcterms:modified xsi:type="dcterms:W3CDTF">2018-09-24T19:12:00Z</dcterms:modified>
</cp:coreProperties>
</file>

<file path=docProps/thumbnail.jpeg>
</file>