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61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_Microsoft_Excel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uk-UA"/>
  <c:roundedCorners val="1"/>
  <c:style val="2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4318529862174623E-2"/>
          <c:y val="4.3859649122807022E-2"/>
          <c:w val="0.90184612860892388"/>
          <c:h val="0.67814176961741723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середньо-
річна забез-
печеність</c:v>
                </c:pt>
              </c:strCache>
            </c:strRef>
          </c:tx>
          <c:invertIfNegative val="1"/>
          <c:cat>
            <c:strRef>
              <c:f>Лист1!$A$2:$A$26</c:f>
              <c:strCache>
                <c:ptCount val="25"/>
                <c:pt idx="0">
                  <c:v>Республіка Крим</c:v>
                </c:pt>
                <c:pt idx="1">
                  <c:v>Вінницька обл.</c:v>
                </c:pt>
                <c:pt idx="2">
                  <c:v>Волинська</c:v>
                </c:pt>
                <c:pt idx="3">
                  <c:v>Дніпропетровська</c:v>
                </c:pt>
                <c:pt idx="4">
                  <c:v>Донецька</c:v>
                </c:pt>
                <c:pt idx="5">
                  <c:v>Житомирська</c:v>
                </c:pt>
                <c:pt idx="6">
                  <c:v>Закарпатська</c:v>
                </c:pt>
                <c:pt idx="7">
                  <c:v>Запорізька</c:v>
                </c:pt>
                <c:pt idx="8">
                  <c:v>Івано-Франківська</c:v>
                </c:pt>
                <c:pt idx="9">
                  <c:v>Київська</c:v>
                </c:pt>
                <c:pt idx="10">
                  <c:v>Кіровоградська</c:v>
                </c:pt>
                <c:pt idx="11">
                  <c:v>Луганська</c:v>
                </c:pt>
                <c:pt idx="12">
                  <c:v>Львівська</c:v>
                </c:pt>
                <c:pt idx="13">
                  <c:v>Миколаївська</c:v>
                </c:pt>
                <c:pt idx="14">
                  <c:v>Одеська</c:v>
                </c:pt>
                <c:pt idx="15">
                  <c:v>Полтавська</c:v>
                </c:pt>
                <c:pt idx="16">
                  <c:v>Рівненська</c:v>
                </c:pt>
                <c:pt idx="17">
                  <c:v>Сумська</c:v>
                </c:pt>
                <c:pt idx="18">
                  <c:v>Тернопільська</c:v>
                </c:pt>
                <c:pt idx="19">
                  <c:v>Харківська</c:v>
                </c:pt>
                <c:pt idx="20">
                  <c:v>Херсонська</c:v>
                </c:pt>
                <c:pt idx="21">
                  <c:v>Хмельницька</c:v>
                </c:pt>
                <c:pt idx="22">
                  <c:v>Черкаська</c:v>
                </c:pt>
                <c:pt idx="23">
                  <c:v>Чернівецька</c:v>
                </c:pt>
                <c:pt idx="24">
                  <c:v>Чернігівська</c:v>
                </c:pt>
              </c:strCache>
            </c:strRef>
          </c:cat>
          <c:val>
            <c:numRef>
              <c:f>Лист1!$B$2:$B$26</c:f>
              <c:numCache>
                <c:formatCode>General</c:formatCode>
                <c:ptCount val="25"/>
                <c:pt idx="0">
                  <c:v>0.34800000000000025</c:v>
                </c:pt>
                <c:pt idx="1">
                  <c:v>5.6000000000000015E-2</c:v>
                </c:pt>
                <c:pt idx="2">
                  <c:v>3.4000000000000002E-2</c:v>
                </c:pt>
                <c:pt idx="3">
                  <c:v>1.3854</c:v>
                </c:pt>
                <c:pt idx="4">
                  <c:v>0.81200000000000039</c:v>
                </c:pt>
                <c:pt idx="5">
                  <c:v>3.5200000000000023E-2</c:v>
                </c:pt>
                <c:pt idx="6">
                  <c:v>6.7000000000000046E-2</c:v>
                </c:pt>
                <c:pt idx="7">
                  <c:v>1.4429999999999994</c:v>
                </c:pt>
                <c:pt idx="8">
                  <c:v>2.5200000000000014E-2</c:v>
                </c:pt>
                <c:pt idx="9">
                  <c:v>0.35400000000000015</c:v>
                </c:pt>
                <c:pt idx="10">
                  <c:v>7.1300000000000044E-2</c:v>
                </c:pt>
                <c:pt idx="11">
                  <c:v>0.18182000000000001</c:v>
                </c:pt>
                <c:pt idx="12">
                  <c:v>4.6600000000000003E-2</c:v>
                </c:pt>
                <c:pt idx="13">
                  <c:v>0.39360000000000017</c:v>
                </c:pt>
                <c:pt idx="14">
                  <c:v>0.997</c:v>
                </c:pt>
                <c:pt idx="15">
                  <c:v>0.10210000000000002</c:v>
                </c:pt>
                <c:pt idx="16">
                  <c:v>6.652000000000001E-2</c:v>
                </c:pt>
                <c:pt idx="17">
                  <c:v>4.5200000000000004E-2</c:v>
                </c:pt>
                <c:pt idx="18">
                  <c:v>3.8820000000000014E-2</c:v>
                </c:pt>
                <c:pt idx="19">
                  <c:v>0.17314199999999999</c:v>
                </c:pt>
                <c:pt idx="20">
                  <c:v>0.60168000000000033</c:v>
                </c:pt>
                <c:pt idx="21">
                  <c:v>5.0000000000000031E-2</c:v>
                </c:pt>
                <c:pt idx="22">
                  <c:v>0.22912000000000005</c:v>
                </c:pt>
                <c:pt idx="23">
                  <c:v>6.0530000000000021E-2</c:v>
                </c:pt>
                <c:pt idx="24">
                  <c:v>4.2930000000000031E-2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09-444E-B5FE-FE869D4C682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75% забез-
печеності</c:v>
                </c:pt>
              </c:strCache>
            </c:strRef>
          </c:tx>
          <c:invertIfNegative val="1"/>
          <c:cat>
            <c:strRef>
              <c:f>Лист1!$A$2:$A$26</c:f>
              <c:strCache>
                <c:ptCount val="25"/>
                <c:pt idx="0">
                  <c:v>Республіка Крим</c:v>
                </c:pt>
                <c:pt idx="1">
                  <c:v>Вінницька обл.</c:v>
                </c:pt>
                <c:pt idx="2">
                  <c:v>Волинська</c:v>
                </c:pt>
                <c:pt idx="3">
                  <c:v>Дніпропетровська</c:v>
                </c:pt>
                <c:pt idx="4">
                  <c:v>Донецька</c:v>
                </c:pt>
                <c:pt idx="5">
                  <c:v>Житомирська</c:v>
                </c:pt>
                <c:pt idx="6">
                  <c:v>Закарпатська</c:v>
                </c:pt>
                <c:pt idx="7">
                  <c:v>Запорізька</c:v>
                </c:pt>
                <c:pt idx="8">
                  <c:v>Івано-Франківська</c:v>
                </c:pt>
                <c:pt idx="9">
                  <c:v>Київська</c:v>
                </c:pt>
                <c:pt idx="10">
                  <c:v>Кіровоградська</c:v>
                </c:pt>
                <c:pt idx="11">
                  <c:v>Луганська</c:v>
                </c:pt>
                <c:pt idx="12">
                  <c:v>Львівська</c:v>
                </c:pt>
                <c:pt idx="13">
                  <c:v>Миколаївська</c:v>
                </c:pt>
                <c:pt idx="14">
                  <c:v>Одеська</c:v>
                </c:pt>
                <c:pt idx="15">
                  <c:v>Полтавська</c:v>
                </c:pt>
                <c:pt idx="16">
                  <c:v>Рівненська</c:v>
                </c:pt>
                <c:pt idx="17">
                  <c:v>Сумська</c:v>
                </c:pt>
                <c:pt idx="18">
                  <c:v>Тернопільська</c:v>
                </c:pt>
                <c:pt idx="19">
                  <c:v>Харківська</c:v>
                </c:pt>
                <c:pt idx="20">
                  <c:v>Херсонська</c:v>
                </c:pt>
                <c:pt idx="21">
                  <c:v>Хмельницька</c:v>
                </c:pt>
                <c:pt idx="22">
                  <c:v>Черкаська</c:v>
                </c:pt>
                <c:pt idx="23">
                  <c:v>Чернівецька</c:v>
                </c:pt>
                <c:pt idx="24">
                  <c:v>Чернігівська</c:v>
                </c:pt>
              </c:strCache>
            </c:strRef>
          </c:cat>
          <c:val>
            <c:numRef>
              <c:f>Лист1!$C$2:$C$26</c:f>
              <c:numCache>
                <c:formatCode>General</c:formatCode>
                <c:ptCount val="25"/>
                <c:pt idx="0">
                  <c:v>0.43200000000000016</c:v>
                </c:pt>
                <c:pt idx="1">
                  <c:v>7.5700000000000045E-2</c:v>
                </c:pt>
                <c:pt idx="2">
                  <c:v>4.8600000000000004E-2</c:v>
                </c:pt>
                <c:pt idx="3">
                  <c:v>2.3535599999999985</c:v>
                </c:pt>
                <c:pt idx="4">
                  <c:v>1.195783</c:v>
                </c:pt>
                <c:pt idx="5">
                  <c:v>5.5480000000000029E-2</c:v>
                </c:pt>
                <c:pt idx="6">
                  <c:v>8.8440000000000046E-3</c:v>
                </c:pt>
                <c:pt idx="7">
                  <c:v>2.4948729999999983</c:v>
                </c:pt>
                <c:pt idx="8">
                  <c:v>3.4362000000000004E-2</c:v>
                </c:pt>
                <c:pt idx="9">
                  <c:v>0.51656999999999953</c:v>
                </c:pt>
                <c:pt idx="10">
                  <c:v>0.11747500000000004</c:v>
                </c:pt>
                <c:pt idx="11">
                  <c:v>0.25423329999999994</c:v>
                </c:pt>
                <c:pt idx="12">
                  <c:v>5.9760000000000056E-2</c:v>
                </c:pt>
                <c:pt idx="13">
                  <c:v>0.65830000000000033</c:v>
                </c:pt>
                <c:pt idx="14">
                  <c:v>1.6065</c:v>
                </c:pt>
                <c:pt idx="15">
                  <c:v>0.14219799999999999</c:v>
                </c:pt>
                <c:pt idx="16">
                  <c:v>0</c:v>
                </c:pt>
                <c:pt idx="17">
                  <c:v>6.1390000000000035E-2</c:v>
                </c:pt>
                <c:pt idx="18">
                  <c:v>4.8015000000000023E-2</c:v>
                </c:pt>
                <c:pt idx="19">
                  <c:v>0.23219999999999999</c:v>
                </c:pt>
                <c:pt idx="20">
                  <c:v>0.72290000000000032</c:v>
                </c:pt>
                <c:pt idx="21">
                  <c:v>6.610000000000002E-2</c:v>
                </c:pt>
                <c:pt idx="22">
                  <c:v>0.32210000000000016</c:v>
                </c:pt>
                <c:pt idx="23">
                  <c:v>8.4900000000000062E-3</c:v>
                </c:pt>
                <c:pt idx="24">
                  <c:v>5.4856000000000044E-2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A09-444E-B5FE-FE869D4C682D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95% забез-
печеності</c:v>
                </c:pt>
              </c:strCache>
            </c:strRef>
          </c:tx>
          <c:invertIfNegative val="1"/>
          <c:cat>
            <c:strRef>
              <c:f>Лист1!$A$2:$A$26</c:f>
              <c:strCache>
                <c:ptCount val="25"/>
                <c:pt idx="0">
                  <c:v>Республіка Крим</c:v>
                </c:pt>
                <c:pt idx="1">
                  <c:v>Вінницька обл.</c:v>
                </c:pt>
                <c:pt idx="2">
                  <c:v>Волинська</c:v>
                </c:pt>
                <c:pt idx="3">
                  <c:v>Дніпропетровська</c:v>
                </c:pt>
                <c:pt idx="4">
                  <c:v>Донецька</c:v>
                </c:pt>
                <c:pt idx="5">
                  <c:v>Житомирська</c:v>
                </c:pt>
                <c:pt idx="6">
                  <c:v>Закарпатська</c:v>
                </c:pt>
                <c:pt idx="7">
                  <c:v>Запорізька</c:v>
                </c:pt>
                <c:pt idx="8">
                  <c:v>Івано-Франківська</c:v>
                </c:pt>
                <c:pt idx="9">
                  <c:v>Київська</c:v>
                </c:pt>
                <c:pt idx="10">
                  <c:v>Кіровоградська</c:v>
                </c:pt>
                <c:pt idx="11">
                  <c:v>Луганська</c:v>
                </c:pt>
                <c:pt idx="12">
                  <c:v>Львівська</c:v>
                </c:pt>
                <c:pt idx="13">
                  <c:v>Миколаївська</c:v>
                </c:pt>
                <c:pt idx="14">
                  <c:v>Одеська</c:v>
                </c:pt>
                <c:pt idx="15">
                  <c:v>Полтавська</c:v>
                </c:pt>
                <c:pt idx="16">
                  <c:v>Рівненська</c:v>
                </c:pt>
                <c:pt idx="17">
                  <c:v>Сумська</c:v>
                </c:pt>
                <c:pt idx="18">
                  <c:v>Тернопільська</c:v>
                </c:pt>
                <c:pt idx="19">
                  <c:v>Харківська</c:v>
                </c:pt>
                <c:pt idx="20">
                  <c:v>Херсонська</c:v>
                </c:pt>
                <c:pt idx="21">
                  <c:v>Хмельницька</c:v>
                </c:pt>
                <c:pt idx="22">
                  <c:v>Черкаська</c:v>
                </c:pt>
                <c:pt idx="23">
                  <c:v>Чернівецька</c:v>
                </c:pt>
                <c:pt idx="24">
                  <c:v>Чернігівська</c:v>
                </c:pt>
              </c:strCache>
            </c:strRef>
          </c:cat>
          <c:val>
            <c:numRef>
              <c:f>Лист1!$D$2:$D$26</c:f>
              <c:numCache>
                <c:formatCode>General</c:formatCode>
                <c:ptCount val="25"/>
                <c:pt idx="0">
                  <c:v>0.54407000000000005</c:v>
                </c:pt>
                <c:pt idx="1">
                  <c:v>0.11777000000000007</c:v>
                </c:pt>
                <c:pt idx="2">
                  <c:v>7.3880000000000043E-2</c:v>
                </c:pt>
                <c:pt idx="3">
                  <c:v>3.836649999999997</c:v>
                </c:pt>
                <c:pt idx="4">
                  <c:v>1.7361500000000005</c:v>
                </c:pt>
                <c:pt idx="5">
                  <c:v>2.4799999999999999E-2</c:v>
                </c:pt>
                <c:pt idx="6">
                  <c:v>1.2189999999999999E-2</c:v>
                </c:pt>
                <c:pt idx="7">
                  <c:v>4.0721499999999997</c:v>
                </c:pt>
                <c:pt idx="8">
                  <c:v>5.1979999999999985E-2</c:v>
                </c:pt>
                <c:pt idx="9">
                  <c:v>0.78993999999999998</c:v>
                </c:pt>
                <c:pt idx="10">
                  <c:v>0.21798000000000009</c:v>
                </c:pt>
                <c:pt idx="11">
                  <c:v>0.34930000000000028</c:v>
                </c:pt>
                <c:pt idx="12">
                  <c:v>8.0184000000000047E-2</c:v>
                </c:pt>
                <c:pt idx="13">
                  <c:v>1.25668</c:v>
                </c:pt>
                <c:pt idx="14">
                  <c:v>1.6064939999999999</c:v>
                </c:pt>
                <c:pt idx="15">
                  <c:v>0.21644200000000016</c:v>
                </c:pt>
                <c:pt idx="16">
                  <c:v>0.11565100000000003</c:v>
                </c:pt>
                <c:pt idx="17">
                  <c:v>8.8580400000000101E-2</c:v>
                </c:pt>
                <c:pt idx="18">
                  <c:v>6.3991999999999993E-2</c:v>
                </c:pt>
                <c:pt idx="19">
                  <c:v>0.77050000000000007</c:v>
                </c:pt>
                <c:pt idx="20">
                  <c:v>0.80391999999999997</c:v>
                </c:pt>
                <c:pt idx="21">
                  <c:v>9.4200000000000048E-2</c:v>
                </c:pt>
                <c:pt idx="22">
                  <c:v>0.49934200000000017</c:v>
                </c:pt>
                <c:pt idx="23">
                  <c:v>0.142154</c:v>
                </c:pt>
                <c:pt idx="24">
                  <c:v>7.3108999999999993E-2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A09-444E-B5FE-FE869D4C68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9497600"/>
        <c:axId val="29536256"/>
      </c:barChart>
      <c:catAx>
        <c:axId val="29497600"/>
        <c:scaling>
          <c:orientation val="minMax"/>
        </c:scaling>
        <c:delete val="1"/>
        <c:axPos val="b"/>
        <c:numFmt formatCode="General" sourceLinked="1"/>
        <c:majorTickMark val="cross"/>
        <c:minorTickMark val="cross"/>
        <c:tickLblPos val="nextTo"/>
        <c:crossAx val="29536256"/>
        <c:crosses val="autoZero"/>
        <c:auto val="1"/>
        <c:lblAlgn val="ctr"/>
        <c:lblOffset val="100"/>
        <c:noMultiLvlLbl val="1"/>
      </c:catAx>
      <c:valAx>
        <c:axId val="29536256"/>
        <c:scaling>
          <c:orientation val="minMax"/>
        </c:scaling>
        <c:delete val="1"/>
        <c:axPos val="l"/>
        <c:majorGridlines/>
        <c:numFmt formatCode="General" sourceLinked="1"/>
        <c:majorTickMark val="cross"/>
        <c:minorTickMark val="cross"/>
        <c:tickLblPos val="nextTo"/>
        <c:crossAx val="294976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3.0418594797643084E-2"/>
          <c:y val="0.83549659969957601"/>
          <c:w val="0.93477887163693663"/>
          <c:h val="0.16450340030042435"/>
        </c:manualLayout>
      </c:layout>
      <c:overlay val="1"/>
    </c:legend>
    <c:plotVisOnly val="1"/>
    <c:dispBlanksAs val="gap"/>
    <c:showDLblsOverMax val="1"/>
  </c:chart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‹№›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6278562"/>
          </a:xfrm>
        </p:spPr>
        <p:txBody>
          <a:bodyPr>
            <a:normAutofit/>
          </a:bodyPr>
          <a:lstStyle/>
          <a:p>
            <a:pPr algn="l"/>
            <a:r>
              <a:rPr lang="en-US" sz="2000" dirty="0" smtClean="0"/>
              <a:t>	</a:t>
            </a:r>
            <a:r>
              <a:rPr lang="uk-UA" sz="2000" dirty="0" smtClean="0"/>
              <a:t>Сучасний стан переважаючої кількості водних об'єктів в Україні не відповідає вимогам більшості користувачів до якості поверхневих вод. Суттєва частка водних екосистем країни знаходиться у незадовільному </a:t>
            </a:r>
            <a:r>
              <a:rPr lang="uk-UA" sz="2000" dirty="0" err="1" smtClean="0"/>
              <a:t>еколого-санітарному</a:t>
            </a:r>
            <a:r>
              <a:rPr lang="uk-UA" sz="2000" dirty="0" smtClean="0"/>
              <a:t> стані за рахунок: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en-US" sz="2000" dirty="0" smtClean="0"/>
              <a:t>	- </a:t>
            </a:r>
            <a:r>
              <a:rPr lang="uk-UA" sz="2000" dirty="0" smtClean="0"/>
              <a:t>підвищеного рівня індустріально-аграрних навантажень і виняткової щільності населення в басейнах річок України;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en-US" sz="2000" dirty="0" smtClean="0"/>
              <a:t>	- </a:t>
            </a:r>
            <a:r>
              <a:rPr lang="uk-UA" sz="2000" dirty="0" smtClean="0"/>
              <a:t>наявності великої кількості водоємних, екологічно небезпечних промислових підприємств, трансформованих ландшафтів з низькою здатністю до саморегуляції, урбанізованих територій поряд з посиленим паводковим режимом, застарілих природоохоронних технологій;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en-US" sz="2000" dirty="0" smtClean="0"/>
              <a:t>	- </a:t>
            </a:r>
            <a:r>
              <a:rPr lang="uk-UA" sz="2000" dirty="0" smtClean="0"/>
              <a:t>високого рівня техногенного навантаження, сталої тенденції до забруднення водних джерел, деградації природно-ресурсного потенціалу, посилення деструкційних процесів у ландшафтах та інтенсивності технології </a:t>
            </a:r>
            <a:r>
              <a:rPr lang="uk-UA" sz="2000" dirty="0" err="1" smtClean="0"/>
              <a:t>водозабезпечення</a:t>
            </a:r>
            <a:r>
              <a:rPr lang="uk-UA" sz="2000" dirty="0" smtClean="0"/>
              <a:t> населення і галузей господарства в басейнах річок;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en-US" sz="2000" dirty="0" smtClean="0"/>
              <a:t>	- </a:t>
            </a:r>
            <a:r>
              <a:rPr lang="uk-UA" sz="2000" dirty="0" smtClean="0"/>
              <a:t>підвищення ризику надзвичайних ситуацій техногенного характеру (внаслідок зношеності технологічного обладнання та застарілих систем водовідведення);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en-US" sz="2000" dirty="0" smtClean="0"/>
              <a:t>	- </a:t>
            </a:r>
            <a:r>
              <a:rPr lang="uk-UA" sz="2000" dirty="0" smtClean="0"/>
              <a:t>активного впливу наслідків реалізації низки масштабних водно-господарських та інших проектів (здатних ще більше підвищити антропогенний тиск на водні екосистеми).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685800" y="152400"/>
            <a:ext cx="7772400" cy="76200"/>
          </a:xfrm>
        </p:spPr>
        <p:txBody>
          <a:bodyPr>
            <a:noAutofit/>
          </a:bodyPr>
          <a:lstStyle/>
          <a:p>
            <a:pPr algn="r"/>
            <a:r>
              <a:rPr lang="uk-UA" sz="1800" i="1" dirty="0" smtClean="0"/>
              <a:t>Таблиця 1</a:t>
            </a:r>
            <a:br>
              <a:rPr lang="uk-UA" sz="1800" i="1" dirty="0" smtClean="0"/>
            </a:br>
            <a:r>
              <a:rPr lang="uk-UA" sz="1800" i="1" dirty="0" smtClean="0"/>
              <a:t>Надходження забруднюючих речовин до басейну річок України</a:t>
            </a:r>
            <a:endParaRPr lang="ru-RU" sz="1800" i="1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228600" y="609600"/>
            <a:ext cx="8610600" cy="6096000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28598" y="457199"/>
          <a:ext cx="8610603" cy="6400805"/>
        </p:xfrm>
        <a:graphic>
          <a:graphicData uri="http://schemas.openxmlformats.org/drawingml/2006/table">
            <a:tbl>
              <a:tblPr/>
              <a:tblGrid>
                <a:gridCol w="3048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05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87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87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387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66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387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3875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3788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663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3875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3663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73913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37884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637884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819499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latin typeface="Times New Roman"/>
                          <a:ea typeface="Times New Roman"/>
                          <a:cs typeface="Times New Roman"/>
                        </a:rPr>
                        <a:t>п/</a:t>
                      </a:r>
                      <a:r>
                        <a:rPr lang="uk-UA" sz="1000" b="1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endParaRPr lang="ru-RU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0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Хром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Нікель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Кадмій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Марганець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latin typeface="Times New Roman"/>
                          <a:ea typeface="Times New Roman"/>
                          <a:cs typeface="Times New Roman"/>
                        </a:rPr>
                        <a:t>Свинець</a:t>
                      </a:r>
                      <a:endParaRPr lang="ru-RU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Кобальт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Залізо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Мідь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Цинк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latin typeface="Times New Roman"/>
                          <a:ea typeface="Times New Roman"/>
                          <a:cs typeface="Times New Roman"/>
                        </a:rPr>
                        <a:t>Завислі речовини</a:t>
                      </a:r>
                      <a:endParaRPr lang="ru-RU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Сухий залишок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latin typeface="Times New Roman"/>
                          <a:ea typeface="Times New Roman"/>
                          <a:cs typeface="Times New Roman"/>
                        </a:rPr>
                        <a:t>Сульфати</a:t>
                      </a:r>
                      <a:endParaRPr lang="ru-RU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Хлориди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56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т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Тис.т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5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Азовське море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0,6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1,2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16,2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0,7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4,1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96,6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38,3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18,8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30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р. Сіверський Донець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2,0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3,3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26,3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0,2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147,0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3,2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3,0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11,5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846,5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251,5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196,8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5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р. Лугань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0,3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1,4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21,4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0,3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0,1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31,7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latin typeface="Times New Roman"/>
                          <a:ea typeface="Times New Roman"/>
                          <a:cs typeface="Times New Roman"/>
                        </a:rPr>
                        <a:t>0,4</a:t>
                      </a:r>
                      <a:endParaRPr lang="ru-RU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2,4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209,6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72,2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32,9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99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р. Казьонний Торець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0,2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0,2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0,9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0,3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0,1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20,8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0,2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0,1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2,2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177,0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47,4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27,4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5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р. Оскол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0,1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4,5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0,7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0,7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5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р. Уди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1,3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57,4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1,6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2,9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187,6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46,2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25,1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5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р. Кальміус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0,4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1,4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0,1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8,8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0,9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0,7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92,4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3,1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8,3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4,7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679,1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252,3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96,1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5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р. Міус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0,6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1,9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9,6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0,9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0,5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84,4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2,4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2,8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4,9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366,8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147,0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34,2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5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р. Кринка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0,4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0,8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4,6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0,6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0,4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65,1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0,7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1,5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2,8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182,2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68,8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20,9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5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р. Молочна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1,3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0,1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8,5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1,8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2,0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5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р. Сал гір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3,7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0,7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22,3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6,9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4,2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14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р.Західний Буг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137,1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0,1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3,9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76,0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22,3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23,0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5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Чорне море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34,5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0,5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4,0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248,1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10,4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20,3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5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р. Дніпро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5,4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6,6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92,4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2,1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0,7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918,7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20,3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4,1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29,1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1543,0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285,4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466,9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5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р. Інгулець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0,1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1,8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0,1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42,4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0,4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1,5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214,7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47,7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225,7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5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р. Самара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0,8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1,4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71,0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0,6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0,7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371,1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2,1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4,5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726,6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98,6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18,0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5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р. Ворскла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0,1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10,6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0,1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0,4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27,8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3,1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7,7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5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р. Псьол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0,5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6,6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0,3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0,7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0,5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38,6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6,7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6,1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5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р. Сула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3,9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0,1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7,9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0,5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2,4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75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р. Рось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1,5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0,2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0,1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5,0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0,6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1,6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75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р. Десна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0,4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16,4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0,2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0,1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0,8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25,6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2,3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3,6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75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р. Прип’ять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0,4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2,2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46,8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1,5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0,8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1,3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33,6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5,3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7,6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75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23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р. Дністер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0,2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29,6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0,2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3,0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104,4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15,8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24,9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75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р. Дунай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0,1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0,1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1,8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0,2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1,7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28,0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6,3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6,9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75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р. Прут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0,1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0,1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1,8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0,2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0,6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10,3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1,8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2,5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75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26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р. Тиса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0,9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17,5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2,6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2,5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2294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27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р. Південний Буг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0,3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14,8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0,2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0,1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1,1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41,7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7,8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10,1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75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28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р. Інгул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5,2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0,3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17,6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3,3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3,0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756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29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р. Синюха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1,7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>
                          <a:latin typeface="Times New Roman"/>
                          <a:ea typeface="Times New Roman"/>
                          <a:cs typeface="Times New Roman"/>
                        </a:rPr>
                        <a:t>0,1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latin typeface="Times New Roman"/>
                          <a:ea typeface="Times New Roman"/>
                          <a:cs typeface="Times New Roman"/>
                        </a:rPr>
                        <a:t>6,8</a:t>
                      </a:r>
                      <a:endParaRPr lang="ru-RU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latin typeface="Times New Roman"/>
                          <a:ea typeface="Times New Roman"/>
                          <a:cs typeface="Times New Roman"/>
                        </a:rPr>
                        <a:t>1,0</a:t>
                      </a:r>
                      <a:endParaRPr lang="ru-RU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latin typeface="Times New Roman"/>
                          <a:ea typeface="Times New Roman"/>
                          <a:cs typeface="Times New Roman"/>
                        </a:rPr>
                        <a:t>1,2</a:t>
                      </a:r>
                      <a:endParaRPr lang="ru-RU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484" marR="3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6354762"/>
          </a:xfrm>
        </p:spPr>
        <p:txBody>
          <a:bodyPr>
            <a:normAutofit/>
          </a:bodyPr>
          <a:lstStyle/>
          <a:p>
            <a:pPr algn="just"/>
            <a:r>
              <a:rPr lang="uk-UA" sz="3200" dirty="0" smtClean="0"/>
              <a:t>	Комплексна оцінка забрудненості поверхневих вод - це уявлення про міру її забруднення або про якість, яка містить інтегральний показник сукупності характеристик складу і властивостей води, які порівнюються з критеріями якості води чи нормативами для певного виду водокористування.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6354762"/>
          </a:xfrm>
        </p:spPr>
        <p:txBody>
          <a:bodyPr>
            <a:normAutofit fontScale="90000"/>
          </a:bodyPr>
          <a:lstStyle/>
          <a:p>
            <a:pPr algn="l"/>
            <a:r>
              <a:rPr lang="uk-UA" sz="2800" dirty="0" smtClean="0"/>
              <a:t>	Беручи до уваги метод бальної оцінки інтегрального впливу суттєвих показників якості вод, які найбільш чуттєві до впливу чинників антропогенної трансформації водних ресурсів, можна провести районування території за водно-екологічним навантаженням в залежності від загального обсягу водокористування (</a:t>
            </a:r>
            <a:r>
              <a:rPr lang="en-US" sz="2800" dirty="0" smtClean="0"/>
              <a:t>Q</a:t>
            </a:r>
            <a:r>
              <a:rPr lang="uk-UA" sz="2800" baseline="-25000" dirty="0" err="1" smtClean="0"/>
              <a:t>заг</a:t>
            </a:r>
            <a:r>
              <a:rPr lang="uk-UA" sz="2800" dirty="0" smtClean="0"/>
              <a:t>) та власних сумарних ресурсів поверхневих і підземних (</a:t>
            </a:r>
            <a:r>
              <a:rPr lang="en-US" sz="2800" dirty="0" smtClean="0"/>
              <a:t>Q</a:t>
            </a:r>
            <a:r>
              <a:rPr lang="uk-UA" sz="2800" baseline="-25000" dirty="0" err="1" smtClean="0"/>
              <a:t>підз</a:t>
            </a:r>
            <a:r>
              <a:rPr lang="uk-UA" sz="2800" dirty="0" smtClean="0"/>
              <a:t>) вод за формулою: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uk-UA" sz="2800" dirty="0" smtClean="0"/>
              <a:t>де </a:t>
            </a:r>
            <a:r>
              <a:rPr lang="uk-UA" sz="2800" dirty="0" err="1" smtClean="0"/>
              <a:t>К</a:t>
            </a:r>
            <a:r>
              <a:rPr lang="uk-UA" sz="2800" baseline="-25000" dirty="0" err="1" smtClean="0"/>
              <a:t>в.е.н</a:t>
            </a:r>
            <a:r>
              <a:rPr lang="uk-UA" sz="2800" baseline="-25000" dirty="0" smtClean="0"/>
              <a:t>.</a:t>
            </a:r>
            <a:r>
              <a:rPr lang="uk-UA" sz="2800" dirty="0" smtClean="0"/>
              <a:t> – коефіцієнт водно-екологічного навантаження на регіони.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uk-UA" sz="2800" dirty="0" smtClean="0"/>
              <a:t>	Шкала (бали) водно-екологічного навантаження на поверхневі водні об’єкти за 95% рівнем забезпеченості поверхневого стоку (за умови питно-господарського водопостачання) за значенням </a:t>
            </a:r>
            <a:r>
              <a:rPr lang="uk-UA" sz="2800" dirty="0" err="1" smtClean="0"/>
              <a:t>К</a:t>
            </a:r>
            <a:r>
              <a:rPr lang="uk-UA" sz="2800" baseline="-25000" dirty="0" err="1" smtClean="0"/>
              <a:t>в.е.н</a:t>
            </a:r>
            <a:r>
              <a:rPr lang="uk-UA" sz="2800" baseline="-25000" dirty="0" smtClean="0"/>
              <a:t>.</a:t>
            </a:r>
            <a:r>
              <a:rPr lang="uk-UA" sz="2800" dirty="0" smtClean="0"/>
              <a:t>: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	</a:t>
            </a:r>
            <a:r>
              <a:rPr lang="uk-UA" sz="2800" dirty="0" smtClean="0"/>
              <a:t>3 – 5 балів; 3 ÷ 1,5 – 4 бали; 1,5 ÷ 0,3 – 3 </a:t>
            </a:r>
            <a:r>
              <a:rPr lang="uk-UA" sz="2800" dirty="0" err="1" smtClean="0"/>
              <a:t>бали</a:t>
            </a:r>
            <a:r>
              <a:rPr lang="uk-UA" sz="2800" dirty="0" smtClean="0"/>
              <a:t>; 0,3 ÷ 0,1 – 2 </a:t>
            </a:r>
            <a:r>
              <a:rPr lang="uk-UA" sz="2800" dirty="0" err="1" smtClean="0"/>
              <a:t>бали</a:t>
            </a:r>
            <a:r>
              <a:rPr lang="uk-UA" sz="2800" dirty="0" smtClean="0"/>
              <a:t>; &lt; 0,1 – 1 бал.</a:t>
            </a:r>
            <a:endParaRPr lang="ru-RU" sz="2800" dirty="0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38400" y="2819400"/>
            <a:ext cx="3733800" cy="914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381000"/>
          </a:xfrm>
        </p:spPr>
        <p:txBody>
          <a:bodyPr>
            <a:normAutofit fontScale="90000"/>
          </a:bodyPr>
          <a:lstStyle/>
          <a:p>
            <a:r>
              <a:rPr lang="uk-UA" sz="2700" b="1" dirty="0" smtClean="0"/>
              <a:t/>
            </a:r>
            <a:br>
              <a:rPr lang="uk-UA" sz="2700" b="1" dirty="0" smtClean="0"/>
            </a:br>
            <a:r>
              <a:rPr lang="uk-UA" sz="2700" b="1" dirty="0" smtClean="0"/>
              <a:t>Рис. Розподіл коефіцієнтів водно-екологічних навантажень </a:t>
            </a:r>
            <a:r>
              <a:rPr lang="uk-UA" sz="2700" b="1" dirty="0" err="1" smtClean="0"/>
              <a:t>К</a:t>
            </a:r>
            <a:r>
              <a:rPr lang="uk-UA" sz="2700" b="1" baseline="-25000" dirty="0" err="1" smtClean="0"/>
              <a:t>в.е.н</a:t>
            </a:r>
            <a:r>
              <a:rPr lang="uk-UA" sz="2700" b="1" baseline="-25000" dirty="0" smtClean="0"/>
              <a:t>.</a:t>
            </a:r>
            <a:r>
              <a:rPr lang="uk-UA" sz="2700" b="1" dirty="0" smtClean="0"/>
              <a:t> для поверхневих водних об’єктів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52400" y="914400"/>
            <a:ext cx="8763000" cy="5715000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5" name="Объект 1"/>
          <p:cNvGraphicFramePr/>
          <p:nvPr/>
        </p:nvGraphicFramePr>
        <p:xfrm>
          <a:off x="0" y="567046"/>
          <a:ext cx="9144000" cy="62909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515</Words>
  <Application>Microsoft Office PowerPoint</Application>
  <PresentationFormat>Екран (4:3)</PresentationFormat>
  <Paragraphs>457</Paragraphs>
  <Slides>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 Сучасний стан переважаючої кількості водних об'єктів в Україні не відповідає вимогам більшості користувачів до якості поверхневих вод. Суттєва частка водних екосистем країни знаходиться у незадовільному еколого-санітарному стані за рахунок:  - підвищеного рівня індустріально-аграрних навантажень і виняткової щільності населення в басейнах річок України;  - наявності великої кількості водоємних, екологічно небезпечних промислових підприємств, трансформованих ландшафтів з низькою здатністю до саморегуляції, урбанізованих територій поряд з посиленим паводковим режимом, застарілих природоохоронних технологій;  - високого рівня техногенного навантаження, сталої тенденції до забруднення водних джерел, деградації природно-ресурсного потенціалу, посилення деструкційних процесів у ландшафтах та інтенсивності технології водозабезпечення населення і галузей господарства в басейнах річок;  - підвищення ризику надзвичайних ситуацій техногенного характеру (внаслідок зношеності технологічного обладнання та застарілих систем водовідведення);  - активного впливу наслідків реалізації низки масштабних водно-господарських та інших проектів (здатних ще більше підвищити антропогенний тиск на водні екосистеми).</vt:lpstr>
      <vt:lpstr>Таблиця 1 Надходження забруднюючих речовин до басейну річок України</vt:lpstr>
      <vt:lpstr> Комплексна оцінка забрудненості поверхневих вод - це уявлення про міру її забруднення або про якість, яка містить інтегральний показник сукупності характеристик складу і властивостей води, які порівнюються з критеріями якості води чи нормативами для певного виду водокористування.</vt:lpstr>
      <vt:lpstr> Беручи до уваги метод бальної оцінки інтегрального впливу суттєвих показників якості вод, які найбільш чуттєві до впливу чинників антропогенної трансформації водних ресурсів, можна провести районування території за водно-екологічним навантаженням в залежності від загального обсягу водокористування (Qзаг) та власних сумарних ресурсів поверхневих і підземних (Qпідз) вод за формулою:   де Кв.е.н. – коефіцієнт водно-екологічного навантаження на регіони.  Шкала (бали) водно-екологічного навантаження на поверхневі водні об’єкти за 95% рівнем забезпеченості поверхневого стоку (за умови питно-господарського водопостачання) за значенням Кв.е.н.:  3 – 5 балів; 3 ÷ 1,5 – 4 бали; 1,5 ÷ 0,3 – 3 бали; 0,3 ÷ 0,1 – 2 бали; &lt; 0,1 – 1 бал.</vt:lpstr>
      <vt:lpstr> Рис. Розподіл коефіцієнтів водно-екологічних навантажень Кв.е.н. для поверхневих водних об’єктів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Сучасний стан переважаючої кількості водних об'єктів в Україні не відповідає вимогам більшості користувачів до якості поверхневих вод. Суттєва частка водних екосистем країни знаходиться у незадовільному еколого-санітарному стані за рахунок:  - підвищеного рівня індустріально-аграрних навантажень і виняткової щільності населення в басейнах річок України;  - наявності великої кількості водоємних, екологічно небезпечних промислових підприємств, трансформованих ландшафтів з низькою здатністю до саморегуляції, урбанізованих територій поряд з посиленим паводковим режимом, застарілих природоохоронних технологій;  - високого рівня техногенного навантаження, сталої тенденції до забруднення водних джерел, деградації природно-ресурсного потенціалу, посилення деструкційних процесів у ландшафтах та інтенсивності технології водозабезпечення населення і галузей господарства в басейнах річок;  - підвищення ризику надзвичайних ситуацій техногенного характеру (внаслідок зношеності технологічного обладнання та застарілих систем водовідведення);  - активного впливу наслідків реалізації низки масштабних водно-господарських та інших проектів (здатних ще більше підвищити антропогенний тиск на водні екосистеми).</dc:title>
  <dc:creator>EVM</dc:creator>
  <cp:lastModifiedBy>Олена Волошкіна</cp:lastModifiedBy>
  <cp:revision>5</cp:revision>
  <dcterms:modified xsi:type="dcterms:W3CDTF">2019-01-31T10:22:59Z</dcterms:modified>
</cp:coreProperties>
</file>