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7" r:id="rId3"/>
    <p:sldId id="275" r:id="rId4"/>
    <p:sldId id="256" r:id="rId5"/>
    <p:sldId id="257" r:id="rId6"/>
    <p:sldId id="258" r:id="rId7"/>
    <p:sldId id="259" r:id="rId8"/>
    <p:sldId id="260" r:id="rId9"/>
    <p:sldId id="264" r:id="rId10"/>
    <p:sldId id="270" r:id="rId11"/>
    <p:sldId id="313" r:id="rId12"/>
    <p:sldId id="298" r:id="rId13"/>
    <p:sldId id="292" r:id="rId14"/>
    <p:sldId id="328" r:id="rId15"/>
    <p:sldId id="281" r:id="rId16"/>
    <p:sldId id="279" r:id="rId17"/>
    <p:sldId id="285" r:id="rId18"/>
    <p:sldId id="296" r:id="rId19"/>
    <p:sldId id="284" r:id="rId20"/>
    <p:sldId id="297" r:id="rId21"/>
    <p:sldId id="293" r:id="rId22"/>
    <p:sldId id="280" r:id="rId23"/>
    <p:sldId id="291" r:id="rId24"/>
    <p:sldId id="287" r:id="rId25"/>
    <p:sldId id="294" r:id="rId26"/>
    <p:sldId id="288" r:id="rId27"/>
    <p:sldId id="289" r:id="rId28"/>
    <p:sldId id="290" r:id="rId29"/>
    <p:sldId id="282" r:id="rId30"/>
    <p:sldId id="286" r:id="rId31"/>
    <p:sldId id="295" r:id="rId32"/>
    <p:sldId id="283" r:id="rId33"/>
    <p:sldId id="278" r:id="rId34"/>
    <p:sldId id="307" r:id="rId35"/>
    <p:sldId id="299" r:id="rId36"/>
    <p:sldId id="300" r:id="rId37"/>
    <p:sldId id="301" r:id="rId38"/>
    <p:sldId id="302" r:id="rId39"/>
    <p:sldId id="303" r:id="rId40"/>
    <p:sldId id="304" r:id="rId41"/>
    <p:sldId id="315" r:id="rId42"/>
    <p:sldId id="309" r:id="rId43"/>
    <p:sldId id="310" r:id="rId44"/>
    <p:sldId id="311" r:id="rId45"/>
    <p:sldId id="312" r:id="rId46"/>
    <p:sldId id="308" r:id="rId47"/>
    <p:sldId id="306" r:id="rId48"/>
    <p:sldId id="305" r:id="rId49"/>
    <p:sldId id="271" r:id="rId50"/>
    <p:sldId id="273" r:id="rId51"/>
    <p:sldId id="274" r:id="rId52"/>
    <p:sldId id="277" r:id="rId53"/>
    <p:sldId id="329" r:id="rId54"/>
    <p:sldId id="321" r:id="rId55"/>
    <p:sldId id="330" r:id="rId56"/>
    <p:sldId id="331" r:id="rId57"/>
    <p:sldId id="332" r:id="rId58"/>
    <p:sldId id="314" r:id="rId59"/>
    <p:sldId id="317" r:id="rId60"/>
    <p:sldId id="318" r:id="rId61"/>
    <p:sldId id="324" r:id="rId62"/>
    <p:sldId id="325" r:id="rId63"/>
    <p:sldId id="326" r:id="rId64"/>
    <p:sldId id="327" r:id="rId65"/>
    <p:sldId id="336" r:id="rId66"/>
    <p:sldId id="337" r:id="rId67"/>
    <p:sldId id="338" r:id="rId68"/>
    <p:sldId id="339" r:id="rId69"/>
    <p:sldId id="340" r:id="rId70"/>
    <p:sldId id="341" r:id="rId71"/>
    <p:sldId id="272" r:id="rId72"/>
    <p:sldId id="333" r:id="rId73"/>
    <p:sldId id="334" r:id="rId74"/>
    <p:sldId id="335" r:id="rId75"/>
    <p:sldId id="276" r:id="rId7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6999A6B-C5C8-4C6A-93B8-B78C5B54B5AC}" type="datetimeFigureOut">
              <a:rPr lang="ru-RU" smtClean="0"/>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199715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999A6B-C5C8-4C6A-93B8-B78C5B54B5AC}" type="datetimeFigureOut">
              <a:rPr lang="ru-RU" smtClean="0"/>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287831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999A6B-C5C8-4C6A-93B8-B78C5B54B5AC}" type="datetimeFigureOut">
              <a:rPr lang="ru-RU" smtClean="0"/>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185252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999A6B-C5C8-4C6A-93B8-B78C5B54B5AC}" type="datetimeFigureOut">
              <a:rPr lang="ru-RU" smtClean="0"/>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381772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999A6B-C5C8-4C6A-93B8-B78C5B54B5AC}" type="datetimeFigureOut">
              <a:rPr lang="ru-RU" smtClean="0"/>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415624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6999A6B-C5C8-4C6A-93B8-B78C5B54B5AC}" type="datetimeFigureOut">
              <a:rPr lang="ru-RU" smtClean="0"/>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180495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999A6B-C5C8-4C6A-93B8-B78C5B54B5AC}" type="datetimeFigureOut">
              <a:rPr lang="ru-RU" smtClean="0"/>
              <a:t>09.10.2019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67979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999A6B-C5C8-4C6A-93B8-B78C5B54B5AC}" type="datetimeFigureOut">
              <a:rPr lang="ru-RU" smtClean="0"/>
              <a:t>09.10.2019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307657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999A6B-C5C8-4C6A-93B8-B78C5B54B5AC}" type="datetimeFigureOut">
              <a:rPr lang="ru-RU" smtClean="0"/>
              <a:t>09.10.2019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298947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999A6B-C5C8-4C6A-93B8-B78C5B54B5AC}" type="datetimeFigureOut">
              <a:rPr lang="ru-RU" smtClean="0"/>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381457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999A6B-C5C8-4C6A-93B8-B78C5B54B5AC}" type="datetimeFigureOut">
              <a:rPr lang="ru-RU" smtClean="0"/>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287205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9A6B-C5C8-4C6A-93B8-B78C5B54B5AC}" type="datetimeFigureOut">
              <a:rPr lang="ru-RU" smtClean="0"/>
              <a:t>09.10.2019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470B5-CB6B-4C4D-8A29-934057218005}" type="slidenum">
              <a:rPr lang="ru-RU" smtClean="0"/>
              <a:t>‹#›</a:t>
            </a:fld>
            <a:endParaRPr lang="ru-RU"/>
          </a:p>
        </p:txBody>
      </p:sp>
    </p:spTree>
    <p:extLst>
      <p:ext uri="{BB962C8B-B14F-4D97-AF65-F5344CB8AC3E}">
        <p14:creationId xmlns:p14="http://schemas.microsoft.com/office/powerpoint/2010/main" val="10655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692696"/>
            <a:ext cx="8229600" cy="1143000"/>
          </a:xfrm>
        </p:spPr>
        <p:txBody>
          <a:bodyPr/>
          <a:lstStyle/>
          <a:p>
            <a:r>
              <a:rPr lang="uk-UA" dirty="0" smtClean="0"/>
              <a:t>ДОДАТКОВА ІНФОРМАЦІЯ</a:t>
            </a:r>
            <a:endParaRPr lang="ru-RU" dirty="0"/>
          </a:p>
        </p:txBody>
      </p:sp>
      <p:sp>
        <p:nvSpPr>
          <p:cNvPr id="5" name="Заголовок 1"/>
          <p:cNvSpPr txBox="1">
            <a:spLocks/>
          </p:cNvSpPr>
          <p:nvPr/>
        </p:nvSpPr>
        <p:spPr>
          <a:xfrm>
            <a:off x="457200" y="2852936"/>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dirty="0" smtClean="0"/>
              <a:t>Новини нормативно-правового регулювання</a:t>
            </a:r>
            <a:endParaRPr lang="ru-RU" dirty="0"/>
          </a:p>
        </p:txBody>
      </p:sp>
    </p:spTree>
    <p:extLst>
      <p:ext uri="{BB962C8B-B14F-4D97-AF65-F5344CB8AC3E}">
        <p14:creationId xmlns:p14="http://schemas.microsoft.com/office/powerpoint/2010/main" val="2166798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628800"/>
            <a:ext cx="8229600" cy="2362274"/>
          </a:xfrm>
        </p:spPr>
        <p:txBody>
          <a:bodyPr>
            <a:noAutofit/>
          </a:bodyPr>
          <a:lstStyle/>
          <a:p>
            <a:r>
              <a:rPr lang="uk-UA" sz="3400" b="1" dirty="0"/>
              <a:t>І</a:t>
            </a:r>
            <a:r>
              <a:rPr lang="ru-RU" sz="3400" b="1" dirty="0" err="1" smtClean="0"/>
              <a:t>нститути</a:t>
            </a:r>
            <a:r>
              <a:rPr lang="ru-RU" sz="3400" b="1" dirty="0" smtClean="0"/>
              <a:t> </a:t>
            </a:r>
            <a:r>
              <a:rPr lang="ru-RU" sz="3400" b="1" dirty="0"/>
              <a:t>приватного </a:t>
            </a:r>
            <a:r>
              <a:rPr lang="ru-RU" sz="3400" b="1" dirty="0" err="1"/>
              <a:t>будівельного</a:t>
            </a:r>
            <a:r>
              <a:rPr lang="ru-RU" sz="3400" b="1" dirty="0"/>
              <a:t> права</a:t>
            </a:r>
            <a:endParaRPr lang="ru-RU" sz="3400" dirty="0"/>
          </a:p>
        </p:txBody>
      </p:sp>
    </p:spTree>
    <p:extLst>
      <p:ext uri="{BB962C8B-B14F-4D97-AF65-F5344CB8AC3E}">
        <p14:creationId xmlns:p14="http://schemas.microsoft.com/office/powerpoint/2010/main" val="586003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dirty="0" smtClean="0"/>
              <a:t>Ч. </a:t>
            </a:r>
            <a:r>
              <a:rPr lang="ru-RU" dirty="0"/>
              <a:t>2 ст. 190 ГК Украины прямо указывает, что </a:t>
            </a:r>
            <a:r>
              <a:rPr lang="ru-RU" b="1" dirty="0"/>
              <a:t>имущественные права являются вещными </a:t>
            </a:r>
            <a:r>
              <a:rPr lang="ru-RU" b="1" dirty="0" smtClean="0"/>
              <a:t>правами</a:t>
            </a:r>
            <a:r>
              <a:rPr lang="ru-RU" dirty="0" smtClean="0"/>
              <a:t>. </a:t>
            </a:r>
            <a:r>
              <a:rPr lang="ru-RU" dirty="0"/>
              <a:t>Согласно той же ст. 190 ГК Украины имущественные права квалифицируются как разновидность имущества и как непотребительская вещь, а кроме того в ст. 177 ГК они выделяются как отдельный объект гражданских прав.</a:t>
            </a:r>
          </a:p>
        </p:txBody>
      </p:sp>
    </p:spTree>
    <p:extLst>
      <p:ext uri="{BB962C8B-B14F-4D97-AF65-F5344CB8AC3E}">
        <p14:creationId xmlns:p14="http://schemas.microsoft.com/office/powerpoint/2010/main" val="45235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16386" name="Picture 2" descr="Картинки по запросу суперфіці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 y="476672"/>
            <a:ext cx="908138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886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37"/>
            <a:ext cx="9144000" cy="686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029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12290" name="Picture 2" descr="Картинки по запросу емфітевзи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4664"/>
            <a:ext cx="9104838" cy="615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570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40768"/>
            <a:ext cx="9144000" cy="2304254"/>
          </a:xfrm>
        </p:spPr>
        <p:txBody>
          <a:bodyPr>
            <a:noAutofit/>
          </a:bodyPr>
          <a:lstStyle/>
          <a:p>
            <a:pPr>
              <a:lnSpc>
                <a:spcPct val="80000"/>
              </a:lnSpc>
              <a:spcBef>
                <a:spcPts val="0"/>
              </a:spcBef>
            </a:pPr>
            <a:r>
              <a:rPr lang="ru-RU" sz="2200" b="1" dirty="0" err="1"/>
              <a:t>Стаття</a:t>
            </a:r>
            <a:r>
              <a:rPr lang="ru-RU" sz="2200" b="1" dirty="0"/>
              <a:t> </a:t>
            </a:r>
            <a:r>
              <a:rPr lang="ru-RU" sz="2200" b="1" dirty="0" smtClean="0"/>
              <a:t>395</a:t>
            </a:r>
            <a:r>
              <a:rPr lang="en-US" sz="2200" b="1" dirty="0" smtClean="0"/>
              <a:t> </a:t>
            </a:r>
            <a:r>
              <a:rPr lang="uk-UA" sz="2200" b="1" dirty="0" smtClean="0"/>
              <a:t>ЦКУ</a:t>
            </a:r>
            <a:r>
              <a:rPr lang="ru-RU" sz="2200" b="1" dirty="0" smtClean="0"/>
              <a:t>. </a:t>
            </a:r>
            <a:r>
              <a:rPr lang="ru-RU" sz="2200" b="1" dirty="0" err="1"/>
              <a:t>Види</a:t>
            </a:r>
            <a:r>
              <a:rPr lang="ru-RU" sz="2200" b="1" dirty="0"/>
              <a:t> </a:t>
            </a:r>
            <a:r>
              <a:rPr lang="ru-RU" sz="2200" b="1" dirty="0" err="1"/>
              <a:t>речових</a:t>
            </a:r>
            <a:r>
              <a:rPr lang="ru-RU" sz="2200" b="1" dirty="0"/>
              <a:t> прав на </a:t>
            </a:r>
            <a:r>
              <a:rPr lang="ru-RU" sz="2200" b="1" dirty="0" err="1"/>
              <a:t>чуже</a:t>
            </a:r>
            <a:r>
              <a:rPr lang="ru-RU" sz="2200" b="1" dirty="0"/>
              <a:t> </a:t>
            </a:r>
            <a:r>
              <a:rPr lang="ru-RU" sz="2200" b="1" dirty="0" err="1"/>
              <a:t>майно</a:t>
            </a:r>
            <a:endParaRPr lang="ru-RU" sz="2200" b="1" dirty="0"/>
          </a:p>
          <a:p>
            <a:pPr marL="0" indent="0" algn="just">
              <a:lnSpc>
                <a:spcPct val="80000"/>
              </a:lnSpc>
              <a:spcBef>
                <a:spcPts val="0"/>
              </a:spcBef>
              <a:buNone/>
            </a:pPr>
            <a:r>
              <a:rPr lang="ru-RU" sz="2200" dirty="0"/>
              <a:t>1. </a:t>
            </a:r>
            <a:r>
              <a:rPr lang="ru-RU" sz="2200" dirty="0" err="1"/>
              <a:t>Речовими</a:t>
            </a:r>
            <a:r>
              <a:rPr lang="ru-RU" sz="2200" dirty="0"/>
              <a:t> правами на </a:t>
            </a:r>
            <a:r>
              <a:rPr lang="ru-RU" sz="2200" dirty="0" err="1"/>
              <a:t>чуже</a:t>
            </a:r>
            <a:r>
              <a:rPr lang="ru-RU" sz="2200" dirty="0"/>
              <a:t> </a:t>
            </a:r>
            <a:r>
              <a:rPr lang="ru-RU" sz="2200" dirty="0" err="1"/>
              <a:t>майно</a:t>
            </a:r>
            <a:r>
              <a:rPr lang="ru-RU" sz="2200" dirty="0"/>
              <a:t> є:</a:t>
            </a:r>
          </a:p>
          <a:p>
            <a:pPr marL="0" indent="0" algn="just">
              <a:lnSpc>
                <a:spcPct val="80000"/>
              </a:lnSpc>
              <a:spcBef>
                <a:spcPts val="0"/>
              </a:spcBef>
              <a:buNone/>
            </a:pPr>
            <a:r>
              <a:rPr lang="ru-RU" sz="2200" dirty="0" smtClean="0"/>
              <a:t>…2</a:t>
            </a:r>
            <a:r>
              <a:rPr lang="ru-RU" sz="2200" dirty="0"/>
              <a:t>) право </a:t>
            </a:r>
            <a:r>
              <a:rPr lang="ru-RU" sz="2200" dirty="0" err="1"/>
              <a:t>користування</a:t>
            </a:r>
            <a:r>
              <a:rPr lang="ru-RU" sz="2200" dirty="0"/>
              <a:t> (</a:t>
            </a:r>
            <a:r>
              <a:rPr lang="ru-RU" sz="2200" dirty="0" err="1"/>
              <a:t>сервітут</a:t>
            </a:r>
            <a:r>
              <a:rPr lang="ru-RU" sz="2200" dirty="0"/>
              <a:t>);</a:t>
            </a:r>
          </a:p>
          <a:p>
            <a:pPr marL="0" indent="0" algn="just">
              <a:lnSpc>
                <a:spcPct val="80000"/>
              </a:lnSpc>
              <a:spcBef>
                <a:spcPts val="0"/>
              </a:spcBef>
              <a:buNone/>
            </a:pPr>
            <a:r>
              <a:rPr lang="ru-RU" sz="2200" dirty="0" smtClean="0"/>
              <a:t>…4</a:t>
            </a:r>
            <a:r>
              <a:rPr lang="ru-RU" sz="2200" dirty="0"/>
              <a:t>) право </a:t>
            </a:r>
            <a:r>
              <a:rPr lang="ru-RU" sz="2200" dirty="0" err="1"/>
              <a:t>забудови</a:t>
            </a:r>
            <a:r>
              <a:rPr lang="ru-RU" sz="2200" dirty="0"/>
              <a:t> </a:t>
            </a:r>
            <a:r>
              <a:rPr lang="ru-RU" sz="2200" dirty="0" err="1"/>
              <a:t>земельної</a:t>
            </a:r>
            <a:r>
              <a:rPr lang="ru-RU" sz="2200" dirty="0"/>
              <a:t> </a:t>
            </a:r>
            <a:r>
              <a:rPr lang="ru-RU" sz="2200" dirty="0" err="1"/>
              <a:t>ділянки</a:t>
            </a:r>
            <a:r>
              <a:rPr lang="ru-RU" sz="2200" dirty="0"/>
              <a:t> (</a:t>
            </a:r>
            <a:r>
              <a:rPr lang="ru-RU" sz="2200" dirty="0" err="1"/>
              <a:t>суперфіцій</a:t>
            </a:r>
            <a:r>
              <a:rPr lang="ru-RU" sz="2200" dirty="0"/>
              <a:t>).</a:t>
            </a:r>
          </a:p>
          <a:p>
            <a:pPr algn="just">
              <a:lnSpc>
                <a:spcPct val="80000"/>
              </a:lnSpc>
              <a:spcBef>
                <a:spcPts val="0"/>
              </a:spcBef>
            </a:pPr>
            <a:r>
              <a:rPr lang="ru-RU" sz="2200" b="1" dirty="0" err="1" smtClean="0"/>
              <a:t>Стаття</a:t>
            </a:r>
            <a:r>
              <a:rPr lang="ru-RU" sz="2200" b="1" dirty="0" smtClean="0"/>
              <a:t> 396 ЦКУ. </a:t>
            </a:r>
            <a:r>
              <a:rPr lang="ru-RU" sz="2200" b="1" dirty="0" err="1"/>
              <a:t>Захист</a:t>
            </a:r>
            <a:r>
              <a:rPr lang="ru-RU" sz="2200" b="1" dirty="0"/>
              <a:t> </a:t>
            </a:r>
            <a:r>
              <a:rPr lang="ru-RU" sz="2200" b="1" dirty="0" err="1"/>
              <a:t>речових</a:t>
            </a:r>
            <a:r>
              <a:rPr lang="ru-RU" sz="2200" b="1" dirty="0"/>
              <a:t> прав на </a:t>
            </a:r>
            <a:r>
              <a:rPr lang="ru-RU" sz="2200" b="1" dirty="0" err="1"/>
              <a:t>чуже</a:t>
            </a:r>
            <a:r>
              <a:rPr lang="ru-RU" sz="2200" b="1" dirty="0"/>
              <a:t> </a:t>
            </a:r>
            <a:r>
              <a:rPr lang="ru-RU" sz="2200" b="1" dirty="0" err="1"/>
              <a:t>майно</a:t>
            </a:r>
            <a:endParaRPr lang="ru-RU" sz="2200" b="1" dirty="0"/>
          </a:p>
          <a:p>
            <a:pPr marL="0" indent="0" algn="just">
              <a:lnSpc>
                <a:spcPct val="80000"/>
              </a:lnSpc>
              <a:spcBef>
                <a:spcPts val="0"/>
              </a:spcBef>
              <a:buNone/>
            </a:pPr>
            <a:r>
              <a:rPr lang="ru-RU" sz="2200" dirty="0"/>
              <a:t>1. Особа, яка </a:t>
            </a:r>
            <a:r>
              <a:rPr lang="ru-RU" sz="2200" dirty="0" err="1"/>
              <a:t>має</a:t>
            </a:r>
            <a:r>
              <a:rPr lang="ru-RU" sz="2200" dirty="0"/>
              <a:t> </a:t>
            </a:r>
            <a:r>
              <a:rPr lang="ru-RU" sz="2200" dirty="0" err="1"/>
              <a:t>речове</a:t>
            </a:r>
            <a:r>
              <a:rPr lang="ru-RU" sz="2200" dirty="0"/>
              <a:t> право на </a:t>
            </a:r>
            <a:r>
              <a:rPr lang="ru-RU" sz="2200" dirty="0" err="1"/>
              <a:t>чуже</a:t>
            </a:r>
            <a:r>
              <a:rPr lang="ru-RU" sz="2200" dirty="0"/>
              <a:t> </a:t>
            </a:r>
            <a:r>
              <a:rPr lang="ru-RU" sz="2200" dirty="0" err="1"/>
              <a:t>майно</a:t>
            </a:r>
            <a:r>
              <a:rPr lang="ru-RU" sz="2200" dirty="0"/>
              <a:t>, </a:t>
            </a:r>
            <a:r>
              <a:rPr lang="ru-RU" sz="2200" dirty="0" err="1"/>
              <a:t>має</a:t>
            </a:r>
            <a:r>
              <a:rPr lang="ru-RU" sz="2200" dirty="0"/>
              <a:t> право на </a:t>
            </a:r>
            <a:r>
              <a:rPr lang="ru-RU" sz="2200" dirty="0" err="1"/>
              <a:t>захист</a:t>
            </a:r>
            <a:r>
              <a:rPr lang="ru-RU" sz="2200" dirty="0"/>
              <a:t> </a:t>
            </a:r>
            <a:r>
              <a:rPr lang="ru-RU" sz="2200" dirty="0" err="1"/>
              <a:t>цього</a:t>
            </a:r>
            <a:r>
              <a:rPr lang="ru-RU" sz="2200" dirty="0"/>
              <a:t> права, у тому </a:t>
            </a:r>
            <a:r>
              <a:rPr lang="ru-RU" sz="2200" dirty="0" err="1"/>
              <a:t>числі</a:t>
            </a:r>
            <a:r>
              <a:rPr lang="ru-RU" sz="2200" dirty="0"/>
              <a:t> і </a:t>
            </a:r>
            <a:r>
              <a:rPr lang="ru-RU" sz="2200" dirty="0" err="1"/>
              <a:t>від</a:t>
            </a:r>
            <a:r>
              <a:rPr lang="ru-RU" sz="2200" dirty="0"/>
              <a:t> </a:t>
            </a:r>
            <a:r>
              <a:rPr lang="ru-RU" sz="2200" dirty="0" err="1"/>
              <a:t>власника</a:t>
            </a:r>
            <a:r>
              <a:rPr lang="ru-RU" sz="2200" dirty="0"/>
              <a:t> </a:t>
            </a:r>
            <a:r>
              <a:rPr lang="ru-RU" sz="2200" dirty="0" smtClean="0"/>
              <a:t>майна, </a:t>
            </a:r>
            <a:r>
              <a:rPr lang="ru-RU" sz="2200" dirty="0" err="1" smtClean="0"/>
              <a:t>відповідно</a:t>
            </a:r>
            <a:r>
              <a:rPr lang="ru-RU" sz="2200" dirty="0" smtClean="0"/>
              <a:t> до </a:t>
            </a:r>
            <a:r>
              <a:rPr lang="ru-RU" sz="2200" dirty="0" err="1" smtClean="0"/>
              <a:t>положень</a:t>
            </a:r>
            <a:r>
              <a:rPr lang="ru-RU" sz="2200" dirty="0" smtClean="0"/>
              <a:t> </a:t>
            </a:r>
            <a:r>
              <a:rPr lang="ru-RU" sz="2200" dirty="0" err="1" smtClean="0"/>
              <a:t>глави</a:t>
            </a:r>
            <a:r>
              <a:rPr lang="ru-RU" sz="2200" dirty="0" smtClean="0"/>
              <a:t> 29 </a:t>
            </a:r>
            <a:r>
              <a:rPr lang="ru-RU" sz="2200" dirty="0" err="1" smtClean="0"/>
              <a:t>цього</a:t>
            </a:r>
            <a:r>
              <a:rPr lang="ru-RU" sz="2200" dirty="0" smtClean="0"/>
              <a:t> Кодексу.</a:t>
            </a:r>
            <a:endParaRPr lang="ru-RU" sz="2200" dirty="0"/>
          </a:p>
        </p:txBody>
      </p:sp>
      <p:sp>
        <p:nvSpPr>
          <p:cNvPr id="6" name="Объект 2"/>
          <p:cNvSpPr txBox="1">
            <a:spLocks/>
          </p:cNvSpPr>
          <p:nvPr/>
        </p:nvSpPr>
        <p:spPr>
          <a:xfrm>
            <a:off x="467544" y="4365104"/>
            <a:ext cx="8229600"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dirty="0"/>
          </a:p>
        </p:txBody>
      </p:sp>
      <p:sp>
        <p:nvSpPr>
          <p:cNvPr id="7" name="Объект 2"/>
          <p:cNvSpPr txBox="1">
            <a:spLocks/>
          </p:cNvSpPr>
          <p:nvPr/>
        </p:nvSpPr>
        <p:spPr>
          <a:xfrm>
            <a:off x="0" y="3861048"/>
            <a:ext cx="9036496" cy="299695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ru-RU" b="1" dirty="0" err="1"/>
              <a:t>Стаття</a:t>
            </a:r>
            <a:r>
              <a:rPr lang="ru-RU" b="1" dirty="0"/>
              <a:t> </a:t>
            </a:r>
            <a:r>
              <a:rPr lang="ru-RU" b="1" dirty="0" smtClean="0"/>
              <a:t>98 ЗКУ. </a:t>
            </a:r>
            <a:r>
              <a:rPr lang="ru-RU" b="1" dirty="0" err="1"/>
              <a:t>Зміст</a:t>
            </a:r>
            <a:r>
              <a:rPr lang="ru-RU" b="1" dirty="0"/>
              <a:t> права земельного </a:t>
            </a:r>
            <a:r>
              <a:rPr lang="ru-RU" b="1" dirty="0" err="1"/>
              <a:t>сервітуту</a:t>
            </a:r>
            <a:endParaRPr lang="ru-RU" b="1" dirty="0"/>
          </a:p>
          <a:p>
            <a:pPr marL="0" indent="0" algn="just">
              <a:spcBef>
                <a:spcPts val="0"/>
              </a:spcBef>
              <a:buNone/>
            </a:pPr>
            <a:r>
              <a:rPr lang="ru-RU" dirty="0"/>
              <a:t>1. Право земельного </a:t>
            </a:r>
            <a:r>
              <a:rPr lang="ru-RU" dirty="0" err="1"/>
              <a:t>сервітуту</a:t>
            </a:r>
            <a:r>
              <a:rPr lang="ru-RU" dirty="0"/>
              <a:t> - </a:t>
            </a:r>
            <a:r>
              <a:rPr lang="ru-RU" dirty="0" err="1"/>
              <a:t>це</a:t>
            </a:r>
            <a:r>
              <a:rPr lang="ru-RU" dirty="0"/>
              <a:t> право </a:t>
            </a:r>
            <a:r>
              <a:rPr lang="ru-RU" dirty="0" err="1"/>
              <a:t>власника</a:t>
            </a:r>
            <a:r>
              <a:rPr lang="ru-RU" dirty="0"/>
              <a:t> </a:t>
            </a:r>
            <a:r>
              <a:rPr lang="ru-RU" dirty="0" err="1"/>
              <a:t>або</a:t>
            </a:r>
            <a:r>
              <a:rPr lang="ru-RU" dirty="0"/>
              <a:t> </a:t>
            </a:r>
            <a:r>
              <a:rPr lang="ru-RU" dirty="0" err="1"/>
              <a:t>землекористувача</a:t>
            </a:r>
            <a:r>
              <a:rPr lang="ru-RU" dirty="0"/>
              <a:t> </a:t>
            </a:r>
            <a:r>
              <a:rPr lang="ru-RU" dirty="0" err="1"/>
              <a:t>земельної</a:t>
            </a:r>
            <a:r>
              <a:rPr lang="ru-RU" dirty="0"/>
              <a:t> </a:t>
            </a:r>
            <a:r>
              <a:rPr lang="ru-RU" dirty="0" err="1"/>
              <a:t>ділянки</a:t>
            </a:r>
            <a:r>
              <a:rPr lang="ru-RU" dirty="0"/>
              <a:t> </a:t>
            </a:r>
            <a:r>
              <a:rPr lang="ru-RU" dirty="0" err="1"/>
              <a:t>чи</a:t>
            </a:r>
            <a:r>
              <a:rPr lang="ru-RU" dirty="0"/>
              <a:t> </a:t>
            </a:r>
            <a:r>
              <a:rPr lang="ru-RU" dirty="0" err="1"/>
              <a:t>іншої</a:t>
            </a:r>
            <a:r>
              <a:rPr lang="ru-RU" dirty="0"/>
              <a:t> </a:t>
            </a:r>
            <a:r>
              <a:rPr lang="ru-RU" dirty="0" err="1"/>
              <a:t>заінтересованої</a:t>
            </a:r>
            <a:r>
              <a:rPr lang="ru-RU" dirty="0"/>
              <a:t> особи на </a:t>
            </a:r>
            <a:r>
              <a:rPr lang="ru-RU" dirty="0" err="1"/>
              <a:t>обмежене</a:t>
            </a:r>
            <a:r>
              <a:rPr lang="ru-RU" dirty="0"/>
              <a:t> </a:t>
            </a:r>
            <a:r>
              <a:rPr lang="ru-RU" dirty="0" err="1"/>
              <a:t>платне</a:t>
            </a:r>
            <a:r>
              <a:rPr lang="ru-RU" dirty="0"/>
              <a:t> </a:t>
            </a:r>
            <a:r>
              <a:rPr lang="ru-RU" dirty="0" err="1"/>
              <a:t>або</a:t>
            </a:r>
            <a:r>
              <a:rPr lang="ru-RU" dirty="0"/>
              <a:t> </a:t>
            </a:r>
            <a:r>
              <a:rPr lang="ru-RU" dirty="0" err="1"/>
              <a:t>безоплатне</a:t>
            </a:r>
            <a:r>
              <a:rPr lang="ru-RU" dirty="0"/>
              <a:t> </a:t>
            </a:r>
            <a:r>
              <a:rPr lang="ru-RU" dirty="0" err="1"/>
              <a:t>користування</a:t>
            </a:r>
            <a:r>
              <a:rPr lang="ru-RU" dirty="0"/>
              <a:t> чужою земельною </a:t>
            </a:r>
            <a:r>
              <a:rPr lang="ru-RU" dirty="0" err="1"/>
              <a:t>ділянкою</a:t>
            </a:r>
            <a:r>
              <a:rPr lang="ru-RU" dirty="0"/>
              <a:t> (</a:t>
            </a:r>
            <a:r>
              <a:rPr lang="ru-RU" dirty="0" err="1"/>
              <a:t>ділянками</a:t>
            </a:r>
            <a:r>
              <a:rPr lang="ru-RU" dirty="0" smtClean="0"/>
              <a:t>).</a:t>
            </a:r>
          </a:p>
          <a:p>
            <a:pPr marL="0" indent="0" algn="just">
              <a:spcBef>
                <a:spcPts val="0"/>
              </a:spcBef>
              <a:buNone/>
            </a:pPr>
            <a:r>
              <a:rPr lang="ru-RU" dirty="0"/>
              <a:t>3. </a:t>
            </a:r>
            <a:r>
              <a:rPr lang="ru-RU" dirty="0" err="1"/>
              <a:t>Встановлення</a:t>
            </a:r>
            <a:r>
              <a:rPr lang="ru-RU" dirty="0"/>
              <a:t> земельного </a:t>
            </a:r>
            <a:r>
              <a:rPr lang="ru-RU" dirty="0" err="1"/>
              <a:t>сервітуту</a:t>
            </a:r>
            <a:r>
              <a:rPr lang="ru-RU" dirty="0"/>
              <a:t> не </a:t>
            </a:r>
            <a:r>
              <a:rPr lang="ru-RU" dirty="0" err="1"/>
              <a:t>веде</a:t>
            </a:r>
            <a:r>
              <a:rPr lang="ru-RU" dirty="0"/>
              <a:t> до </a:t>
            </a:r>
            <a:r>
              <a:rPr lang="ru-RU" dirty="0" err="1"/>
              <a:t>позбавлення</a:t>
            </a:r>
            <a:r>
              <a:rPr lang="ru-RU" dirty="0"/>
              <a:t> </a:t>
            </a:r>
            <a:r>
              <a:rPr lang="ru-RU" dirty="0" err="1"/>
              <a:t>власника</a:t>
            </a:r>
            <a:r>
              <a:rPr lang="ru-RU" dirty="0"/>
              <a:t> </a:t>
            </a:r>
            <a:r>
              <a:rPr lang="ru-RU" dirty="0" err="1"/>
              <a:t>земельної</a:t>
            </a:r>
            <a:r>
              <a:rPr lang="ru-RU" dirty="0"/>
              <a:t> </a:t>
            </a:r>
            <a:r>
              <a:rPr lang="ru-RU" dirty="0" err="1"/>
              <a:t>ділянки</a:t>
            </a:r>
            <a:r>
              <a:rPr lang="ru-RU" dirty="0"/>
              <a:t>, </a:t>
            </a:r>
            <a:r>
              <a:rPr lang="ru-RU" dirty="0" err="1"/>
              <a:t>щодо</a:t>
            </a:r>
            <a:r>
              <a:rPr lang="ru-RU" dirty="0"/>
              <a:t> </a:t>
            </a:r>
            <a:r>
              <a:rPr lang="ru-RU" dirty="0" err="1"/>
              <a:t>якої</a:t>
            </a:r>
            <a:r>
              <a:rPr lang="ru-RU" dirty="0"/>
              <a:t> </a:t>
            </a:r>
            <a:r>
              <a:rPr lang="ru-RU" dirty="0" err="1"/>
              <a:t>встановлений</a:t>
            </a:r>
            <a:r>
              <a:rPr lang="ru-RU" dirty="0"/>
              <a:t> </a:t>
            </a:r>
            <a:r>
              <a:rPr lang="ru-RU" dirty="0" err="1"/>
              <a:t>земельний</a:t>
            </a:r>
            <a:r>
              <a:rPr lang="ru-RU" dirty="0"/>
              <a:t> </a:t>
            </a:r>
            <a:r>
              <a:rPr lang="ru-RU" dirty="0" err="1"/>
              <a:t>сервітут</a:t>
            </a:r>
            <a:r>
              <a:rPr lang="ru-RU" dirty="0"/>
              <a:t>, прав </a:t>
            </a:r>
            <a:r>
              <a:rPr lang="ru-RU" dirty="0" err="1"/>
              <a:t>володіння</a:t>
            </a:r>
            <a:r>
              <a:rPr lang="ru-RU" dirty="0"/>
              <a:t>, </a:t>
            </a:r>
            <a:r>
              <a:rPr lang="ru-RU" dirty="0" err="1"/>
              <a:t>користування</a:t>
            </a:r>
            <a:r>
              <a:rPr lang="ru-RU" dirty="0"/>
              <a:t> та </a:t>
            </a:r>
            <a:r>
              <a:rPr lang="ru-RU" dirty="0" err="1"/>
              <a:t>розпорядження</a:t>
            </a:r>
            <a:r>
              <a:rPr lang="ru-RU" dirty="0"/>
              <a:t> нею.</a:t>
            </a:r>
          </a:p>
          <a:p>
            <a:pPr marL="0" indent="0" algn="just">
              <a:spcBef>
                <a:spcPts val="0"/>
              </a:spcBef>
              <a:buNone/>
            </a:pPr>
            <a:r>
              <a:rPr lang="ru-RU" dirty="0"/>
              <a:t>4. </a:t>
            </a:r>
            <a:r>
              <a:rPr lang="ru-RU" dirty="0" err="1"/>
              <a:t>Земельний</a:t>
            </a:r>
            <a:r>
              <a:rPr lang="ru-RU" dirty="0"/>
              <a:t> </a:t>
            </a:r>
            <a:r>
              <a:rPr lang="ru-RU" dirty="0" err="1"/>
              <a:t>сервітут</a:t>
            </a:r>
            <a:r>
              <a:rPr lang="ru-RU" dirty="0"/>
              <a:t> </a:t>
            </a:r>
            <a:r>
              <a:rPr lang="ru-RU" dirty="0" err="1"/>
              <a:t>здійснюється</a:t>
            </a:r>
            <a:r>
              <a:rPr lang="ru-RU" dirty="0"/>
              <a:t> способом, </a:t>
            </a:r>
            <a:r>
              <a:rPr lang="ru-RU" dirty="0" err="1"/>
              <a:t>найменш</a:t>
            </a:r>
            <a:r>
              <a:rPr lang="ru-RU" dirty="0"/>
              <a:t> </a:t>
            </a:r>
            <a:r>
              <a:rPr lang="ru-RU" dirty="0" err="1"/>
              <a:t>обтяжливим</a:t>
            </a:r>
            <a:r>
              <a:rPr lang="ru-RU" dirty="0"/>
              <a:t> для </a:t>
            </a:r>
            <a:r>
              <a:rPr lang="ru-RU" dirty="0" err="1"/>
              <a:t>власника</a:t>
            </a:r>
            <a:r>
              <a:rPr lang="ru-RU" dirty="0"/>
              <a:t> </a:t>
            </a:r>
            <a:r>
              <a:rPr lang="ru-RU" dirty="0" err="1"/>
              <a:t>земельної</a:t>
            </a:r>
            <a:r>
              <a:rPr lang="ru-RU" dirty="0"/>
              <a:t> </a:t>
            </a:r>
            <a:r>
              <a:rPr lang="ru-RU" dirty="0" err="1"/>
              <a:t>ділянки</a:t>
            </a:r>
            <a:r>
              <a:rPr lang="ru-RU" dirty="0"/>
              <a:t>, </a:t>
            </a:r>
            <a:r>
              <a:rPr lang="ru-RU" dirty="0" err="1"/>
              <a:t>щодо</a:t>
            </a:r>
            <a:r>
              <a:rPr lang="ru-RU" dirty="0"/>
              <a:t> </a:t>
            </a:r>
            <a:r>
              <a:rPr lang="ru-RU" dirty="0" err="1"/>
              <a:t>якої</a:t>
            </a:r>
            <a:r>
              <a:rPr lang="ru-RU" dirty="0"/>
              <a:t> </a:t>
            </a:r>
            <a:r>
              <a:rPr lang="ru-RU" dirty="0" err="1"/>
              <a:t>він</a:t>
            </a:r>
            <a:r>
              <a:rPr lang="ru-RU" dirty="0"/>
              <a:t> </a:t>
            </a:r>
            <a:r>
              <a:rPr lang="ru-RU" dirty="0" err="1"/>
              <a:t>встановлений</a:t>
            </a:r>
            <a:r>
              <a:rPr lang="ru-RU" dirty="0" smtClean="0"/>
              <a:t>.</a:t>
            </a:r>
            <a:endParaRPr lang="ru-RU" dirty="0"/>
          </a:p>
        </p:txBody>
      </p:sp>
      <p:sp>
        <p:nvSpPr>
          <p:cNvPr id="5" name="Заголовок 1"/>
          <p:cNvSpPr>
            <a:spLocks noGrp="1"/>
          </p:cNvSpPr>
          <p:nvPr>
            <p:ph type="title"/>
          </p:nvPr>
        </p:nvSpPr>
        <p:spPr>
          <a:xfrm>
            <a:off x="457200" y="274638"/>
            <a:ext cx="8229600" cy="706090"/>
          </a:xfrm>
        </p:spPr>
        <p:txBody>
          <a:bodyPr>
            <a:normAutofit fontScale="90000"/>
          </a:bodyPr>
          <a:lstStyle/>
          <a:p>
            <a:r>
              <a:rPr lang="uk-UA" dirty="0" smtClean="0"/>
              <a:t>Сервітут </a:t>
            </a:r>
            <a:endParaRPr lang="ru-RU" dirty="0"/>
          </a:p>
        </p:txBody>
      </p:sp>
    </p:spTree>
    <p:extLst>
      <p:ext uri="{BB962C8B-B14F-4D97-AF65-F5344CB8AC3E}">
        <p14:creationId xmlns:p14="http://schemas.microsoft.com/office/powerpoint/2010/main" val="1020056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58416"/>
            <a:ext cx="4355976" cy="4797152"/>
          </a:xfrm>
        </p:spPr>
        <p:txBody>
          <a:bodyPr>
            <a:normAutofit/>
          </a:bodyPr>
          <a:lstStyle/>
          <a:p>
            <a:pPr marL="0" indent="0" algn="just">
              <a:buNone/>
            </a:pPr>
            <a:r>
              <a:rPr lang="uk-UA" sz="2400" i="1" dirty="0" smtClean="0"/>
              <a:t>Право </a:t>
            </a:r>
            <a:r>
              <a:rPr lang="uk-UA" sz="2400" i="1" dirty="0"/>
              <a:t>користування чужою земельною ділянкою або іншим нерухомим майном </a:t>
            </a:r>
            <a:r>
              <a:rPr lang="uk-UA" sz="2400" b="1" i="1" dirty="0"/>
              <a:t>полягає у можливості проходу, проїзду </a:t>
            </a:r>
            <a:r>
              <a:rPr lang="uk-UA" sz="2400" i="1" dirty="0"/>
              <a:t>через чужу земельну ділянку, </a:t>
            </a:r>
            <a:r>
              <a:rPr lang="uk-UA" sz="2400" b="1" i="1" dirty="0"/>
              <a:t>прокладання та експлуатації </a:t>
            </a:r>
            <a:r>
              <a:rPr lang="uk-UA" sz="2400" i="1" dirty="0"/>
              <a:t>ліній електропередачі, зв'язку і </a:t>
            </a:r>
            <a:r>
              <a:rPr lang="uk-UA" sz="2400" i="1" dirty="0" smtClean="0"/>
              <a:t>трубопроводів, </a:t>
            </a:r>
            <a:r>
              <a:rPr lang="uk-UA" sz="2400" b="1" i="1" dirty="0" smtClean="0"/>
              <a:t>забезпечення </a:t>
            </a:r>
            <a:r>
              <a:rPr lang="uk-UA" sz="2400" i="1" dirty="0" smtClean="0"/>
              <a:t>водопостачання, </a:t>
            </a:r>
            <a:r>
              <a:rPr lang="uk-UA" sz="2400" i="1" dirty="0"/>
              <a:t>меліорації тощо.</a:t>
            </a:r>
          </a:p>
          <a:p>
            <a:endParaRPr lang="ru-RU" dirty="0"/>
          </a:p>
        </p:txBody>
      </p:sp>
      <p:pic>
        <p:nvPicPr>
          <p:cNvPr id="2050" name="Picture 2" descr="Картинки по запросу сервиту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337961" cy="3221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сервиту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662" y="3356992"/>
            <a:ext cx="4630338" cy="34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76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6741368"/>
          </a:xfrm>
        </p:spPr>
        <p:txBody>
          <a:bodyPr>
            <a:normAutofit fontScale="55000" lnSpcReduction="20000"/>
          </a:bodyPr>
          <a:lstStyle/>
          <a:p>
            <a:pPr algn="ctr"/>
            <a:r>
              <a:rPr lang="ru-RU" sz="4400" b="1" dirty="0" err="1"/>
              <a:t>Стаття</a:t>
            </a:r>
            <a:r>
              <a:rPr lang="ru-RU" sz="4400" b="1" dirty="0"/>
              <a:t> </a:t>
            </a:r>
            <a:r>
              <a:rPr lang="ru-RU" sz="4400" b="1" dirty="0" smtClean="0"/>
              <a:t>99 ЗКУ. </a:t>
            </a:r>
            <a:r>
              <a:rPr lang="ru-RU" sz="4400" b="1" dirty="0" err="1"/>
              <a:t>Види</a:t>
            </a:r>
            <a:r>
              <a:rPr lang="ru-RU" sz="4400" b="1" dirty="0"/>
              <a:t> права земельного </a:t>
            </a:r>
            <a:r>
              <a:rPr lang="ru-RU" sz="4400" b="1" dirty="0" err="1"/>
              <a:t>сервітуту</a:t>
            </a:r>
            <a:endParaRPr lang="ru-RU" sz="4400" b="1" dirty="0"/>
          </a:p>
          <a:p>
            <a:pPr marL="0" indent="0">
              <a:spcBef>
                <a:spcPts val="0"/>
              </a:spcBef>
              <a:buNone/>
            </a:pPr>
            <a:r>
              <a:rPr lang="ru-RU" sz="4000" dirty="0" err="1"/>
              <a:t>Власники</a:t>
            </a:r>
            <a:r>
              <a:rPr lang="ru-RU" sz="4000" dirty="0"/>
              <a:t> </a:t>
            </a:r>
            <a:r>
              <a:rPr lang="ru-RU" sz="4000" dirty="0" err="1"/>
              <a:t>або</a:t>
            </a:r>
            <a:r>
              <a:rPr lang="ru-RU" sz="4000" dirty="0"/>
              <a:t> </a:t>
            </a:r>
            <a:r>
              <a:rPr lang="ru-RU" sz="4000" dirty="0" err="1"/>
              <a:t>землекористувачі</a:t>
            </a:r>
            <a:r>
              <a:rPr lang="ru-RU" sz="4000" dirty="0"/>
              <a:t> </a:t>
            </a:r>
            <a:r>
              <a:rPr lang="ru-RU" sz="4000" dirty="0" err="1"/>
              <a:t>земельних</a:t>
            </a:r>
            <a:r>
              <a:rPr lang="ru-RU" sz="4000" dirty="0"/>
              <a:t> </a:t>
            </a:r>
            <a:r>
              <a:rPr lang="ru-RU" sz="4000" dirty="0" err="1"/>
              <a:t>ділянок</a:t>
            </a:r>
            <a:r>
              <a:rPr lang="ru-RU" sz="4000" dirty="0"/>
              <a:t> </a:t>
            </a:r>
            <a:r>
              <a:rPr lang="ru-RU" sz="4000" dirty="0" err="1"/>
              <a:t>чи</a:t>
            </a:r>
            <a:r>
              <a:rPr lang="ru-RU" sz="4000" dirty="0"/>
              <a:t> </a:t>
            </a:r>
            <a:r>
              <a:rPr lang="ru-RU" sz="4000" dirty="0" err="1"/>
              <a:t>інші</a:t>
            </a:r>
            <a:r>
              <a:rPr lang="ru-RU" sz="4000" dirty="0"/>
              <a:t> </a:t>
            </a:r>
            <a:r>
              <a:rPr lang="ru-RU" sz="4000" dirty="0" err="1"/>
              <a:t>заінтересовані</a:t>
            </a:r>
            <a:r>
              <a:rPr lang="ru-RU" sz="4000" dirty="0"/>
              <a:t> особи </a:t>
            </a:r>
            <a:r>
              <a:rPr lang="ru-RU" sz="4000" dirty="0" err="1"/>
              <a:t>можуть</a:t>
            </a:r>
            <a:r>
              <a:rPr lang="ru-RU" sz="4000" dirty="0"/>
              <a:t> </a:t>
            </a:r>
            <a:r>
              <a:rPr lang="ru-RU" sz="4000" dirty="0" err="1"/>
              <a:t>вимагати</a:t>
            </a:r>
            <a:r>
              <a:rPr lang="ru-RU" sz="4000" dirty="0"/>
              <a:t> </a:t>
            </a:r>
            <a:r>
              <a:rPr lang="ru-RU" sz="4000" dirty="0" err="1"/>
              <a:t>встановлення</a:t>
            </a:r>
            <a:r>
              <a:rPr lang="ru-RU" sz="4000" dirty="0"/>
              <a:t> таких </a:t>
            </a:r>
            <a:r>
              <a:rPr lang="ru-RU" sz="4000" dirty="0" err="1"/>
              <a:t>земельних</a:t>
            </a:r>
            <a:r>
              <a:rPr lang="ru-RU" sz="4000" dirty="0"/>
              <a:t> </a:t>
            </a:r>
            <a:r>
              <a:rPr lang="ru-RU" sz="4000" dirty="0" err="1"/>
              <a:t>сервітутів</a:t>
            </a:r>
            <a:r>
              <a:rPr lang="ru-RU" sz="4000" dirty="0"/>
              <a:t>:</a:t>
            </a:r>
          </a:p>
          <a:p>
            <a:pPr marL="0" indent="0">
              <a:spcBef>
                <a:spcPts val="0"/>
              </a:spcBef>
              <a:buNone/>
            </a:pPr>
            <a:r>
              <a:rPr lang="ru-RU" sz="4000" dirty="0" smtClean="0"/>
              <a:t>а</a:t>
            </a:r>
            <a:r>
              <a:rPr lang="ru-RU" sz="4000" dirty="0"/>
              <a:t>) право проходу та </a:t>
            </a:r>
            <a:r>
              <a:rPr lang="ru-RU" sz="4000" dirty="0" err="1"/>
              <a:t>проїзду</a:t>
            </a:r>
            <a:r>
              <a:rPr lang="ru-RU" sz="4000" dirty="0"/>
              <a:t> на </a:t>
            </a:r>
            <a:r>
              <a:rPr lang="ru-RU" sz="4000" dirty="0" err="1"/>
              <a:t>велосипеді</a:t>
            </a:r>
            <a:r>
              <a:rPr lang="ru-RU" sz="4000" dirty="0"/>
              <a:t>;</a:t>
            </a:r>
          </a:p>
          <a:p>
            <a:pPr marL="0" indent="0">
              <a:spcBef>
                <a:spcPts val="0"/>
              </a:spcBef>
              <a:buNone/>
            </a:pPr>
            <a:r>
              <a:rPr lang="ru-RU" sz="4000" dirty="0"/>
              <a:t>б) право </a:t>
            </a:r>
            <a:r>
              <a:rPr lang="ru-RU" sz="4000" dirty="0" err="1"/>
              <a:t>проїзду</a:t>
            </a:r>
            <a:r>
              <a:rPr lang="ru-RU" sz="4000" dirty="0"/>
              <a:t> на транспортному </a:t>
            </a:r>
            <a:r>
              <a:rPr lang="ru-RU" sz="4000" dirty="0" err="1"/>
              <a:t>засобі</a:t>
            </a:r>
            <a:r>
              <a:rPr lang="ru-RU" sz="4000" dirty="0"/>
              <a:t> по </a:t>
            </a:r>
            <a:r>
              <a:rPr lang="ru-RU" sz="4000" dirty="0" err="1"/>
              <a:t>наявному</a:t>
            </a:r>
            <a:r>
              <a:rPr lang="ru-RU" sz="4000" dirty="0"/>
              <a:t> шляху;</a:t>
            </a:r>
          </a:p>
          <a:p>
            <a:pPr marL="0" indent="0">
              <a:spcBef>
                <a:spcPts val="0"/>
              </a:spcBef>
              <a:buNone/>
            </a:pPr>
            <a:r>
              <a:rPr lang="ru-RU" sz="4000" dirty="0"/>
              <a:t>в) право на </a:t>
            </a:r>
            <a:r>
              <a:rPr lang="ru-RU" sz="4000" dirty="0" err="1"/>
              <a:t>розміщення</a:t>
            </a:r>
            <a:r>
              <a:rPr lang="ru-RU" sz="4000" dirty="0"/>
              <a:t> </a:t>
            </a:r>
            <a:r>
              <a:rPr lang="ru-RU" sz="4000" dirty="0" err="1"/>
              <a:t>тимчасових</a:t>
            </a:r>
            <a:r>
              <a:rPr lang="ru-RU" sz="4000" dirty="0"/>
              <a:t> </a:t>
            </a:r>
            <a:r>
              <a:rPr lang="ru-RU" sz="4000" dirty="0" err="1"/>
              <a:t>споруд</a:t>
            </a:r>
            <a:r>
              <a:rPr lang="ru-RU" sz="4000" dirty="0"/>
              <a:t> (</a:t>
            </a:r>
            <a:r>
              <a:rPr lang="ru-RU" sz="4000" dirty="0" err="1"/>
              <a:t>малих</a:t>
            </a:r>
            <a:r>
              <a:rPr lang="ru-RU" sz="4000" dirty="0"/>
              <a:t> </a:t>
            </a:r>
            <a:r>
              <a:rPr lang="ru-RU" sz="4000" dirty="0" err="1"/>
              <a:t>архітектурних</a:t>
            </a:r>
            <a:r>
              <a:rPr lang="ru-RU" sz="4000" dirty="0"/>
              <a:t> форм);</a:t>
            </a:r>
          </a:p>
          <a:p>
            <a:pPr marL="0" indent="0">
              <a:spcBef>
                <a:spcPts val="0"/>
              </a:spcBef>
              <a:buNone/>
            </a:pPr>
            <a:r>
              <a:rPr lang="ru-RU" sz="4000" dirty="0" smtClean="0"/>
              <a:t>в-1</a:t>
            </a:r>
            <a:r>
              <a:rPr lang="ru-RU" sz="4000" dirty="0"/>
              <a:t>) право на </a:t>
            </a:r>
            <a:r>
              <a:rPr lang="ru-RU" sz="4000" dirty="0" err="1"/>
              <a:t>будівництво</a:t>
            </a:r>
            <a:r>
              <a:rPr lang="ru-RU" sz="4000" dirty="0"/>
              <a:t> та </a:t>
            </a:r>
            <a:r>
              <a:rPr lang="ru-RU" sz="4000" dirty="0" err="1"/>
              <a:t>розміщення</a:t>
            </a:r>
            <a:r>
              <a:rPr lang="ru-RU" sz="4000" dirty="0"/>
              <a:t> </a:t>
            </a:r>
            <a:r>
              <a:rPr lang="ru-RU" sz="4000" dirty="0" err="1"/>
              <a:t>об’єктів</a:t>
            </a:r>
            <a:r>
              <a:rPr lang="ru-RU" sz="4000" dirty="0"/>
              <a:t> </a:t>
            </a:r>
            <a:r>
              <a:rPr lang="ru-RU" sz="4000" dirty="0" err="1"/>
              <a:t>нафтогазовидобування</a:t>
            </a:r>
            <a:r>
              <a:rPr lang="ru-RU" sz="4000" dirty="0"/>
              <a:t>;</a:t>
            </a:r>
          </a:p>
          <a:p>
            <a:pPr marL="0" indent="0">
              <a:spcBef>
                <a:spcPts val="0"/>
              </a:spcBef>
              <a:buNone/>
            </a:pPr>
            <a:r>
              <a:rPr lang="ru-RU" sz="4000" dirty="0" smtClean="0"/>
              <a:t>в-2</a:t>
            </a:r>
            <a:r>
              <a:rPr lang="ru-RU" sz="4000" dirty="0"/>
              <a:t>) право на </a:t>
            </a:r>
            <a:r>
              <a:rPr lang="ru-RU" sz="4000" dirty="0" err="1"/>
              <a:t>розміщення</a:t>
            </a:r>
            <a:r>
              <a:rPr lang="ru-RU" sz="4000" dirty="0"/>
              <a:t> </a:t>
            </a:r>
            <a:r>
              <a:rPr lang="ru-RU" sz="4000" dirty="0" err="1"/>
              <a:t>об’єктів</a:t>
            </a:r>
            <a:r>
              <a:rPr lang="ru-RU" sz="4000" dirty="0"/>
              <a:t> </a:t>
            </a:r>
            <a:r>
              <a:rPr lang="ru-RU" sz="4000" dirty="0" err="1"/>
              <a:t>трубопровідного</a:t>
            </a:r>
            <a:r>
              <a:rPr lang="ru-RU" sz="4000" dirty="0"/>
              <a:t> транспорту;</a:t>
            </a:r>
          </a:p>
          <a:p>
            <a:pPr marL="0" indent="0">
              <a:spcBef>
                <a:spcPts val="0"/>
              </a:spcBef>
              <a:buNone/>
            </a:pPr>
            <a:r>
              <a:rPr lang="ru-RU" sz="4000" dirty="0" smtClean="0"/>
              <a:t>г</a:t>
            </a:r>
            <a:r>
              <a:rPr lang="ru-RU" sz="4000" dirty="0"/>
              <a:t>) право </a:t>
            </a:r>
            <a:r>
              <a:rPr lang="ru-RU" sz="4000" dirty="0" err="1"/>
              <a:t>прокладати</a:t>
            </a:r>
            <a:r>
              <a:rPr lang="ru-RU" sz="4000" dirty="0"/>
              <a:t> на свою </a:t>
            </a:r>
            <a:r>
              <a:rPr lang="ru-RU" sz="4000" dirty="0" err="1"/>
              <a:t>земельну</a:t>
            </a:r>
            <a:r>
              <a:rPr lang="ru-RU" sz="4000" dirty="0"/>
              <a:t> </a:t>
            </a:r>
            <a:r>
              <a:rPr lang="ru-RU" sz="4000" dirty="0" err="1"/>
              <a:t>ділянку</a:t>
            </a:r>
            <a:r>
              <a:rPr lang="ru-RU" sz="4000" dirty="0"/>
              <a:t> </a:t>
            </a:r>
            <a:r>
              <a:rPr lang="ru-RU" sz="4000" dirty="0" err="1"/>
              <a:t>водопровід</a:t>
            </a:r>
            <a:r>
              <a:rPr lang="ru-RU" sz="4000" dirty="0"/>
              <a:t> </a:t>
            </a:r>
            <a:r>
              <a:rPr lang="ru-RU" sz="4000" dirty="0" err="1"/>
              <a:t>із</a:t>
            </a:r>
            <a:r>
              <a:rPr lang="ru-RU" sz="4000" dirty="0"/>
              <a:t> </a:t>
            </a:r>
            <a:r>
              <a:rPr lang="ru-RU" sz="4000" dirty="0" err="1"/>
              <a:t>чужої</a:t>
            </a:r>
            <a:r>
              <a:rPr lang="ru-RU" sz="4000" dirty="0"/>
              <a:t> </a:t>
            </a:r>
            <a:r>
              <a:rPr lang="ru-RU" sz="4000" dirty="0" err="1"/>
              <a:t>природної</a:t>
            </a:r>
            <a:r>
              <a:rPr lang="ru-RU" sz="4000" dirty="0"/>
              <a:t> </a:t>
            </a:r>
            <a:r>
              <a:rPr lang="ru-RU" sz="4000" dirty="0" err="1"/>
              <a:t>водойми</a:t>
            </a:r>
            <a:r>
              <a:rPr lang="ru-RU" sz="4000" dirty="0"/>
              <a:t> </a:t>
            </a:r>
            <a:r>
              <a:rPr lang="ru-RU" sz="4000" dirty="0" err="1"/>
              <a:t>або</a:t>
            </a:r>
            <a:r>
              <a:rPr lang="ru-RU" sz="4000" dirty="0"/>
              <a:t> через </a:t>
            </a:r>
            <a:r>
              <a:rPr lang="ru-RU" sz="4000" dirty="0" err="1"/>
              <a:t>чужу</a:t>
            </a:r>
            <a:r>
              <a:rPr lang="ru-RU" sz="4000" dirty="0"/>
              <a:t> </a:t>
            </a:r>
            <a:r>
              <a:rPr lang="ru-RU" sz="4000" dirty="0" err="1"/>
              <a:t>земельну</a:t>
            </a:r>
            <a:r>
              <a:rPr lang="ru-RU" sz="4000" dirty="0"/>
              <a:t> </a:t>
            </a:r>
            <a:r>
              <a:rPr lang="ru-RU" sz="4000" dirty="0" err="1"/>
              <a:t>ділянку</a:t>
            </a:r>
            <a:r>
              <a:rPr lang="ru-RU" sz="4000" dirty="0"/>
              <a:t>;</a:t>
            </a:r>
          </a:p>
          <a:p>
            <a:pPr marL="0" indent="0">
              <a:spcBef>
                <a:spcPts val="0"/>
              </a:spcBef>
              <a:buNone/>
            </a:pPr>
            <a:r>
              <a:rPr lang="ru-RU" sz="4000" dirty="0"/>
              <a:t>г-1) право </a:t>
            </a:r>
            <a:r>
              <a:rPr lang="ru-RU" sz="4000" dirty="0" err="1"/>
              <a:t>розміщення</a:t>
            </a:r>
            <a:r>
              <a:rPr lang="ru-RU" sz="4000" dirty="0"/>
              <a:t> (</a:t>
            </a:r>
            <a:r>
              <a:rPr lang="ru-RU" sz="4000" dirty="0" err="1"/>
              <a:t>переміщення</a:t>
            </a:r>
            <a:r>
              <a:rPr lang="ru-RU" sz="4000" dirty="0"/>
              <a:t>, </a:t>
            </a:r>
            <a:r>
              <a:rPr lang="ru-RU" sz="4000" dirty="0" err="1"/>
              <a:t>пересування</a:t>
            </a:r>
            <a:r>
              <a:rPr lang="ru-RU" sz="4000" dirty="0"/>
              <a:t>) </a:t>
            </a:r>
            <a:r>
              <a:rPr lang="ru-RU" sz="4000" dirty="0" err="1"/>
              <a:t>об’єктів</a:t>
            </a:r>
            <a:r>
              <a:rPr lang="ru-RU" sz="4000" dirty="0"/>
              <a:t> </a:t>
            </a:r>
            <a:r>
              <a:rPr lang="ru-RU" sz="4000" dirty="0" err="1"/>
              <a:t>інженерної</a:t>
            </a:r>
            <a:r>
              <a:rPr lang="ru-RU" sz="4000" dirty="0"/>
              <a:t> </a:t>
            </a:r>
            <a:r>
              <a:rPr lang="ru-RU" sz="4000" dirty="0" err="1"/>
              <a:t>інфраструктури</a:t>
            </a:r>
            <a:r>
              <a:rPr lang="ru-RU" sz="4000" dirty="0"/>
              <a:t> </a:t>
            </a:r>
            <a:r>
              <a:rPr lang="ru-RU" sz="4000" dirty="0" err="1"/>
              <a:t>меліоративних</a:t>
            </a:r>
            <a:r>
              <a:rPr lang="ru-RU" sz="4000" dirty="0"/>
              <a:t> систем;</a:t>
            </a:r>
          </a:p>
          <a:p>
            <a:pPr marL="0" indent="0">
              <a:spcBef>
                <a:spcPts val="0"/>
              </a:spcBef>
              <a:buNone/>
            </a:pPr>
            <a:r>
              <a:rPr lang="ru-RU" sz="4000" dirty="0" smtClean="0"/>
              <a:t>ґ</a:t>
            </a:r>
            <a:r>
              <a:rPr lang="ru-RU" sz="4000" dirty="0"/>
              <a:t>) право </a:t>
            </a:r>
            <a:r>
              <a:rPr lang="ru-RU" sz="4000" dirty="0" err="1"/>
              <a:t>відводу</a:t>
            </a:r>
            <a:r>
              <a:rPr lang="ru-RU" sz="4000" dirty="0"/>
              <a:t> води </a:t>
            </a:r>
            <a:r>
              <a:rPr lang="ru-RU" sz="4000" dirty="0" err="1"/>
              <a:t>зі</a:t>
            </a:r>
            <a:r>
              <a:rPr lang="ru-RU" sz="4000" dirty="0"/>
              <a:t> </a:t>
            </a:r>
            <a:r>
              <a:rPr lang="ru-RU" sz="4000" dirty="0" err="1"/>
              <a:t>своєї</a:t>
            </a:r>
            <a:r>
              <a:rPr lang="ru-RU" sz="4000" dirty="0"/>
              <a:t> </a:t>
            </a:r>
            <a:r>
              <a:rPr lang="ru-RU" sz="4000" dirty="0" err="1"/>
              <a:t>земельної</a:t>
            </a:r>
            <a:r>
              <a:rPr lang="ru-RU" sz="4000" dirty="0"/>
              <a:t> </a:t>
            </a:r>
            <a:r>
              <a:rPr lang="ru-RU" sz="4000" dirty="0" err="1"/>
              <a:t>ділянки</a:t>
            </a:r>
            <a:r>
              <a:rPr lang="ru-RU" sz="4000" dirty="0"/>
              <a:t> на </a:t>
            </a:r>
            <a:r>
              <a:rPr lang="ru-RU" sz="4000" dirty="0" err="1"/>
              <a:t>сусідню</a:t>
            </a:r>
            <a:r>
              <a:rPr lang="ru-RU" sz="4000" dirty="0"/>
              <a:t> </a:t>
            </a:r>
            <a:r>
              <a:rPr lang="ru-RU" sz="4000" dirty="0" err="1"/>
              <a:t>або</a:t>
            </a:r>
            <a:r>
              <a:rPr lang="ru-RU" sz="4000" dirty="0"/>
              <a:t> через </a:t>
            </a:r>
            <a:r>
              <a:rPr lang="ru-RU" sz="4000" dirty="0" err="1"/>
              <a:t>сусідню</a:t>
            </a:r>
            <a:r>
              <a:rPr lang="ru-RU" sz="4000" dirty="0"/>
              <a:t> </a:t>
            </a:r>
            <a:r>
              <a:rPr lang="ru-RU" sz="4000" dirty="0" err="1"/>
              <a:t>земельну</a:t>
            </a:r>
            <a:r>
              <a:rPr lang="ru-RU" sz="4000" dirty="0"/>
              <a:t> </a:t>
            </a:r>
            <a:r>
              <a:rPr lang="ru-RU" sz="4000" dirty="0" err="1"/>
              <a:t>ділянку</a:t>
            </a:r>
            <a:r>
              <a:rPr lang="ru-RU" sz="4000" dirty="0"/>
              <a:t>;</a:t>
            </a:r>
          </a:p>
          <a:p>
            <a:pPr marL="0" indent="0">
              <a:spcBef>
                <a:spcPts val="0"/>
              </a:spcBef>
              <a:buNone/>
            </a:pPr>
            <a:r>
              <a:rPr lang="ru-RU" sz="4000" dirty="0"/>
              <a:t>д) право забору води з </a:t>
            </a:r>
            <a:r>
              <a:rPr lang="ru-RU" sz="4000" dirty="0" err="1"/>
              <a:t>природної</a:t>
            </a:r>
            <a:r>
              <a:rPr lang="ru-RU" sz="4000" dirty="0"/>
              <a:t> </a:t>
            </a:r>
            <a:r>
              <a:rPr lang="ru-RU" sz="4000" dirty="0" err="1"/>
              <a:t>водойми</a:t>
            </a:r>
            <a:r>
              <a:rPr lang="ru-RU" sz="4000" dirty="0"/>
              <a:t>, </a:t>
            </a:r>
            <a:r>
              <a:rPr lang="ru-RU" sz="4000" dirty="0" err="1"/>
              <a:t>розташованої</a:t>
            </a:r>
            <a:r>
              <a:rPr lang="ru-RU" sz="4000" dirty="0"/>
              <a:t> на </a:t>
            </a:r>
            <a:r>
              <a:rPr lang="ru-RU" sz="4000" dirty="0" err="1"/>
              <a:t>сусідній</a:t>
            </a:r>
            <a:r>
              <a:rPr lang="ru-RU" sz="4000" dirty="0"/>
              <a:t> </a:t>
            </a:r>
            <a:r>
              <a:rPr lang="ru-RU" sz="4000" dirty="0" err="1"/>
              <a:t>земельній</a:t>
            </a:r>
            <a:r>
              <a:rPr lang="ru-RU" sz="4000" dirty="0"/>
              <a:t> </a:t>
            </a:r>
            <a:r>
              <a:rPr lang="ru-RU" sz="4000" dirty="0" err="1"/>
              <a:t>ділянці</a:t>
            </a:r>
            <a:r>
              <a:rPr lang="ru-RU" sz="4000" dirty="0"/>
              <a:t>, та право проходу до </a:t>
            </a:r>
            <a:r>
              <a:rPr lang="ru-RU" sz="4000" dirty="0" err="1"/>
              <a:t>природної</a:t>
            </a:r>
            <a:r>
              <a:rPr lang="ru-RU" sz="4000" dirty="0"/>
              <a:t> </a:t>
            </a:r>
            <a:r>
              <a:rPr lang="ru-RU" sz="4000" dirty="0" err="1"/>
              <a:t>водойми</a:t>
            </a:r>
            <a:r>
              <a:rPr lang="ru-RU" sz="4000" dirty="0"/>
              <a:t>;</a:t>
            </a:r>
          </a:p>
          <a:p>
            <a:pPr marL="0" indent="0">
              <a:spcBef>
                <a:spcPts val="0"/>
              </a:spcBef>
              <a:buNone/>
            </a:pPr>
            <a:r>
              <a:rPr lang="ru-RU" sz="4000" dirty="0"/>
              <a:t>е) право </a:t>
            </a:r>
            <a:r>
              <a:rPr lang="ru-RU" sz="4000" dirty="0" err="1"/>
              <a:t>поїти</a:t>
            </a:r>
            <a:r>
              <a:rPr lang="ru-RU" sz="4000" dirty="0"/>
              <a:t> свою худобу </a:t>
            </a:r>
            <a:r>
              <a:rPr lang="ru-RU" sz="4000" dirty="0" err="1"/>
              <a:t>із</a:t>
            </a:r>
            <a:r>
              <a:rPr lang="ru-RU" sz="4000" dirty="0"/>
              <a:t> </a:t>
            </a:r>
            <a:r>
              <a:rPr lang="ru-RU" sz="4000" dirty="0" err="1"/>
              <a:t>природної</a:t>
            </a:r>
            <a:r>
              <a:rPr lang="ru-RU" sz="4000" dirty="0"/>
              <a:t> </a:t>
            </a:r>
            <a:r>
              <a:rPr lang="ru-RU" sz="4000" dirty="0" err="1"/>
              <a:t>водойми</a:t>
            </a:r>
            <a:r>
              <a:rPr lang="ru-RU" sz="4000" dirty="0"/>
              <a:t>, </a:t>
            </a:r>
            <a:r>
              <a:rPr lang="ru-RU" sz="4000" dirty="0" err="1"/>
              <a:t>розташованої</a:t>
            </a:r>
            <a:r>
              <a:rPr lang="ru-RU" sz="4000" dirty="0"/>
              <a:t> на </a:t>
            </a:r>
            <a:r>
              <a:rPr lang="ru-RU" sz="4000" dirty="0" err="1"/>
              <a:t>сусідній</a:t>
            </a:r>
            <a:r>
              <a:rPr lang="ru-RU" sz="4000" dirty="0"/>
              <a:t> </a:t>
            </a:r>
            <a:r>
              <a:rPr lang="ru-RU" sz="4000" dirty="0" err="1"/>
              <a:t>земельній</a:t>
            </a:r>
            <a:r>
              <a:rPr lang="ru-RU" sz="4000" dirty="0"/>
              <a:t> </a:t>
            </a:r>
            <a:r>
              <a:rPr lang="ru-RU" sz="4000" dirty="0" err="1"/>
              <a:t>ділянці</a:t>
            </a:r>
            <a:r>
              <a:rPr lang="ru-RU" sz="4000" dirty="0"/>
              <a:t>, та право прогону </a:t>
            </a:r>
            <a:r>
              <a:rPr lang="ru-RU" sz="4000" dirty="0" err="1"/>
              <a:t>худоби</a:t>
            </a:r>
            <a:r>
              <a:rPr lang="ru-RU" sz="4000" dirty="0"/>
              <a:t> до </a:t>
            </a:r>
            <a:r>
              <a:rPr lang="ru-RU" sz="4000" dirty="0" err="1"/>
              <a:t>природної</a:t>
            </a:r>
            <a:r>
              <a:rPr lang="ru-RU" sz="4000" dirty="0"/>
              <a:t> </a:t>
            </a:r>
            <a:r>
              <a:rPr lang="ru-RU" sz="4000" dirty="0" err="1"/>
              <a:t>водойми</a:t>
            </a:r>
            <a:r>
              <a:rPr lang="ru-RU" sz="4000" dirty="0"/>
              <a:t>;</a:t>
            </a:r>
          </a:p>
          <a:p>
            <a:pPr marL="0" indent="0">
              <a:spcBef>
                <a:spcPts val="0"/>
              </a:spcBef>
              <a:buNone/>
            </a:pPr>
            <a:r>
              <a:rPr lang="ru-RU" sz="4000" dirty="0"/>
              <a:t>є) право прогону </a:t>
            </a:r>
            <a:r>
              <a:rPr lang="ru-RU" sz="4000" dirty="0" err="1"/>
              <a:t>худоби</a:t>
            </a:r>
            <a:r>
              <a:rPr lang="ru-RU" sz="4000" dirty="0"/>
              <a:t> по </a:t>
            </a:r>
            <a:r>
              <a:rPr lang="ru-RU" sz="4000" dirty="0" err="1"/>
              <a:t>наявному</a:t>
            </a:r>
            <a:r>
              <a:rPr lang="ru-RU" sz="4000" dirty="0"/>
              <a:t> шляху;</a:t>
            </a:r>
          </a:p>
          <a:p>
            <a:pPr marL="0" indent="0">
              <a:spcBef>
                <a:spcPts val="0"/>
              </a:spcBef>
              <a:buNone/>
            </a:pPr>
            <a:r>
              <a:rPr lang="ru-RU" sz="4000" dirty="0"/>
              <a:t>ж) право </a:t>
            </a:r>
            <a:r>
              <a:rPr lang="ru-RU" sz="4000" dirty="0" err="1"/>
              <a:t>встановлення</a:t>
            </a:r>
            <a:r>
              <a:rPr lang="ru-RU" sz="4000" dirty="0"/>
              <a:t> </a:t>
            </a:r>
            <a:r>
              <a:rPr lang="ru-RU" sz="4000" dirty="0" err="1"/>
              <a:t>будівельних</a:t>
            </a:r>
            <a:r>
              <a:rPr lang="ru-RU" sz="4000" dirty="0"/>
              <a:t> </a:t>
            </a:r>
            <a:r>
              <a:rPr lang="ru-RU" sz="4000" dirty="0" err="1"/>
              <a:t>риштувань</a:t>
            </a:r>
            <a:r>
              <a:rPr lang="ru-RU" sz="4000" dirty="0"/>
              <a:t> та </a:t>
            </a:r>
            <a:r>
              <a:rPr lang="ru-RU" sz="4000" dirty="0" err="1"/>
              <a:t>складування</a:t>
            </a:r>
            <a:r>
              <a:rPr lang="ru-RU" sz="4000" dirty="0"/>
              <a:t> </a:t>
            </a:r>
            <a:r>
              <a:rPr lang="ru-RU" sz="4000" dirty="0" err="1"/>
              <a:t>будівельних</a:t>
            </a:r>
            <a:r>
              <a:rPr lang="ru-RU" sz="4000" dirty="0"/>
              <a:t> </a:t>
            </a:r>
            <a:r>
              <a:rPr lang="ru-RU" sz="4000" dirty="0" err="1"/>
              <a:t>матеріалів</a:t>
            </a:r>
            <a:r>
              <a:rPr lang="ru-RU" sz="4000" dirty="0"/>
              <a:t> з метою ремонту </a:t>
            </a:r>
            <a:r>
              <a:rPr lang="ru-RU" sz="4000" dirty="0" err="1"/>
              <a:t>будівель</a:t>
            </a:r>
            <a:r>
              <a:rPr lang="ru-RU" sz="4000" dirty="0"/>
              <a:t> та </a:t>
            </a:r>
            <a:r>
              <a:rPr lang="ru-RU" sz="4000" dirty="0" err="1"/>
              <a:t>споруд</a:t>
            </a:r>
            <a:r>
              <a:rPr lang="ru-RU" sz="4000" dirty="0"/>
              <a:t>;</a:t>
            </a:r>
          </a:p>
          <a:p>
            <a:pPr marL="0" indent="0">
              <a:spcBef>
                <a:spcPts val="0"/>
              </a:spcBef>
              <a:buNone/>
            </a:pPr>
            <a:r>
              <a:rPr lang="ru-RU" sz="4000" dirty="0"/>
              <a:t>з) </a:t>
            </a:r>
            <a:r>
              <a:rPr lang="ru-RU" sz="4000" dirty="0" err="1"/>
              <a:t>інші</a:t>
            </a:r>
            <a:r>
              <a:rPr lang="ru-RU" sz="4000" dirty="0"/>
              <a:t> </a:t>
            </a:r>
            <a:r>
              <a:rPr lang="ru-RU" sz="4000" dirty="0" err="1"/>
              <a:t>земельні</a:t>
            </a:r>
            <a:r>
              <a:rPr lang="ru-RU" sz="4000" dirty="0"/>
              <a:t> </a:t>
            </a:r>
            <a:r>
              <a:rPr lang="ru-RU" sz="4000" dirty="0" err="1"/>
              <a:t>сервітути</a:t>
            </a:r>
            <a:r>
              <a:rPr lang="ru-RU" sz="4000" dirty="0" smtClean="0"/>
              <a:t>.</a:t>
            </a:r>
            <a:endParaRPr lang="ru-RU" sz="4000" dirty="0"/>
          </a:p>
        </p:txBody>
      </p:sp>
    </p:spTree>
    <p:extLst>
      <p:ext uri="{BB962C8B-B14F-4D97-AF65-F5344CB8AC3E}">
        <p14:creationId xmlns:p14="http://schemas.microsoft.com/office/powerpoint/2010/main" val="25300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descr="Основні відмінності оренди земельної ділянки&#10;від земельного сервітуту&#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5468"/>
            <a:ext cx="9027774" cy="677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80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сервиту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3" y="23224"/>
            <a:ext cx="8947615" cy="671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36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24744"/>
            <a:ext cx="9144000" cy="5733256"/>
          </a:xfrm>
        </p:spPr>
        <p:txBody>
          <a:bodyPr>
            <a:normAutofit fontScale="47500" lnSpcReduction="20000"/>
          </a:bodyPr>
          <a:lstStyle/>
          <a:p>
            <a:pPr lvl="0">
              <a:spcBef>
                <a:spcPts val="0"/>
              </a:spcBef>
            </a:pPr>
            <a:r>
              <a:rPr lang="ru-RU" sz="4200" b="1" dirty="0" smtClean="0"/>
              <a:t>ОТМЕНУ ПАЕВОГО УЧАСТИЯ ЗАСТРОЙЩИКА В РАЗВИТИИ ИНФРАСТРУКТУРЫ</a:t>
            </a:r>
            <a:r>
              <a:rPr lang="ru-RU" sz="4200" dirty="0" smtClean="0"/>
              <a:t>. </a:t>
            </a:r>
            <a:endParaRPr lang="ru-RU" sz="4200" dirty="0"/>
          </a:p>
          <a:p>
            <a:pPr marL="0" indent="0" algn="just">
              <a:spcBef>
                <a:spcPts val="0"/>
              </a:spcBef>
              <a:buNone/>
            </a:pPr>
            <a:r>
              <a:rPr lang="ru-RU" sz="4200" i="1" dirty="0"/>
              <a:t>П</a:t>
            </a:r>
            <a:r>
              <a:rPr lang="ru-RU" sz="4200" i="1" dirty="0" smtClean="0"/>
              <a:t>редполагается </a:t>
            </a:r>
            <a:r>
              <a:rPr lang="ru-RU" sz="4200" i="1" u="sng" dirty="0"/>
              <a:t>отменить с 2021 г. обязанность застройщиков по уплате паевого взноса в развитие инфраструктуры</a:t>
            </a:r>
            <a:r>
              <a:rPr lang="ru-RU" sz="4200" i="1" dirty="0"/>
              <a:t>. На 2020 г. устанавливается переходный период, в течение которого будет действовать фиксированная одинаковая ставка долевого участия. Она составит (если меньший размер не установлен органом местного самоуправления): для нежилых зданий и сооружений – 4% сметы строительства; для жилых домов – 2%. Договоры об уплате паевого участия, заключенные до 1.01.2020 г., действуют до полного их выполнения.</a:t>
            </a:r>
          </a:p>
          <a:p>
            <a:pPr marL="0" indent="0" algn="just">
              <a:spcBef>
                <a:spcPts val="0"/>
              </a:spcBef>
              <a:buNone/>
            </a:pPr>
            <a:r>
              <a:rPr lang="ru-RU" sz="4200" i="1" dirty="0" smtClean="0"/>
              <a:t>Ныне предельный </a:t>
            </a:r>
            <a:r>
              <a:rPr lang="ru-RU" sz="4200" i="1" dirty="0"/>
              <a:t>размер паевого участия для нежилых зданий и сооружений составляет 10% </a:t>
            </a:r>
            <a:r>
              <a:rPr lang="ru-RU" sz="4200" i="1" dirty="0" smtClean="0"/>
              <a:t>сметы, </a:t>
            </a:r>
            <a:r>
              <a:rPr lang="ru-RU" sz="4200" i="1" dirty="0"/>
              <a:t>для жилых домов – 4%. По данным </a:t>
            </a:r>
            <a:r>
              <a:rPr lang="ru-RU" sz="4200" i="1" dirty="0" err="1"/>
              <a:t>Минрегиона</a:t>
            </a:r>
            <a:r>
              <a:rPr lang="ru-RU" sz="4200" i="1" dirty="0"/>
              <a:t>, в </a:t>
            </a:r>
            <a:r>
              <a:rPr lang="ru-RU" sz="4200" i="1" dirty="0" smtClean="0"/>
              <a:t>доходах </a:t>
            </a:r>
            <a:r>
              <a:rPr lang="ru-RU" sz="4200" i="1" dirty="0"/>
              <a:t>местных бюджетов размер долевого участия составляет менее 1</a:t>
            </a:r>
            <a:r>
              <a:rPr lang="ru-RU" sz="4200" i="1" dirty="0" smtClean="0"/>
              <a:t>%.</a:t>
            </a:r>
          </a:p>
          <a:p>
            <a:pPr marL="0" indent="0" algn="just">
              <a:spcBef>
                <a:spcPts val="0"/>
              </a:spcBef>
              <a:buNone/>
            </a:pPr>
            <a:endParaRPr lang="ru-RU" sz="4200" dirty="0"/>
          </a:p>
          <a:p>
            <a:pPr lvl="0">
              <a:spcBef>
                <a:spcPts val="0"/>
              </a:spcBef>
            </a:pPr>
            <a:r>
              <a:rPr lang="ru-RU" sz="4200" b="1" dirty="0" smtClean="0"/>
              <a:t>СОЗДАНИЕ ЕДИНОЙ ГОСУДАРСТВЕННОЙ ЭЛЕКТРОННОЙ СИСТЕМЫ В СТРОИТЕЛЬСТВЕ; </a:t>
            </a:r>
          </a:p>
          <a:p>
            <a:pPr marL="0" indent="0" algn="just">
              <a:spcBef>
                <a:spcPts val="0"/>
              </a:spcBef>
              <a:buNone/>
            </a:pPr>
            <a:r>
              <a:rPr lang="ru-RU" sz="4200" i="1" dirty="0" smtClean="0"/>
              <a:t>Система включает публичный </a:t>
            </a:r>
            <a:r>
              <a:rPr lang="ru-RU" sz="4200" i="1" dirty="0"/>
              <a:t>портал данных, реестр </a:t>
            </a:r>
            <a:r>
              <a:rPr lang="ru-RU" sz="4200" i="1" dirty="0" err="1" smtClean="0"/>
              <a:t>стройдеятельности</a:t>
            </a:r>
            <a:r>
              <a:rPr lang="ru-RU" sz="4200" i="1" dirty="0" smtClean="0"/>
              <a:t> </a:t>
            </a:r>
            <a:r>
              <a:rPr lang="ru-RU" sz="4200" i="1" dirty="0"/>
              <a:t>(данные всех объектов на всех стадиях строительства, документы, сертификация </a:t>
            </a:r>
            <a:r>
              <a:rPr lang="ru-RU" sz="4200" i="1" dirty="0" err="1"/>
              <a:t>энергоэффективности</a:t>
            </a:r>
            <a:r>
              <a:rPr lang="ru-RU" sz="4200" i="1" dirty="0"/>
              <a:t>, др</a:t>
            </a:r>
            <a:r>
              <a:rPr lang="ru-RU" sz="4200" i="1" dirty="0" smtClean="0"/>
              <a:t>.), е-кабинет </a:t>
            </a:r>
            <a:r>
              <a:rPr lang="ru-RU" sz="4200" i="1" dirty="0"/>
              <a:t>застройщика, </a:t>
            </a:r>
            <a:r>
              <a:rPr lang="ru-RU" sz="4200" i="1" dirty="0" smtClean="0"/>
              <a:t>контрольные </a:t>
            </a:r>
            <a:r>
              <a:rPr lang="ru-RU" sz="4200" i="1" dirty="0"/>
              <a:t>экземпляры </a:t>
            </a:r>
            <a:r>
              <a:rPr lang="ru-RU" sz="4200" i="1" dirty="0" smtClean="0"/>
              <a:t>ДБН, </a:t>
            </a:r>
            <a:r>
              <a:rPr lang="ru-RU" sz="4200" i="1" dirty="0" err="1"/>
              <a:t>нацстандартов</a:t>
            </a:r>
            <a:r>
              <a:rPr lang="ru-RU" sz="4200" i="1" dirty="0"/>
              <a:t>, др. нормативных документов. </a:t>
            </a:r>
            <a:r>
              <a:rPr lang="ru-RU" sz="4200" i="1" dirty="0" smtClean="0"/>
              <a:t>Держатель </a:t>
            </a:r>
            <a:r>
              <a:rPr lang="ru-RU" sz="4200" i="1" dirty="0"/>
              <a:t>системы </a:t>
            </a:r>
            <a:r>
              <a:rPr lang="ru-RU" sz="4200" i="1" dirty="0" smtClean="0"/>
              <a:t>– Министерство </a:t>
            </a:r>
            <a:r>
              <a:rPr lang="ru-RU" sz="4200" i="1" dirty="0"/>
              <a:t>развития общин и территорий. </a:t>
            </a:r>
            <a:endParaRPr lang="ru-RU" sz="4200" dirty="0"/>
          </a:p>
        </p:txBody>
      </p:sp>
      <p:sp>
        <p:nvSpPr>
          <p:cNvPr id="5" name="Заголовок 1"/>
          <p:cNvSpPr txBox="1">
            <a:spLocks/>
          </p:cNvSpPr>
          <p:nvPr/>
        </p:nvSpPr>
        <p:spPr>
          <a:xfrm>
            <a:off x="457200" y="188640"/>
            <a:ext cx="82296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ru-RU" sz="2600" dirty="0" smtClean="0"/>
              <a:t>ВР </a:t>
            </a:r>
            <a:r>
              <a:rPr lang="ru-RU" sz="2600" dirty="0" err="1" smtClean="0"/>
              <a:t>прийняла</a:t>
            </a:r>
            <a:r>
              <a:rPr lang="ru-RU" sz="2600" dirty="0" smtClean="0"/>
              <a:t> за основу низку </a:t>
            </a:r>
            <a:r>
              <a:rPr lang="ru-RU" sz="2600" dirty="0" err="1" smtClean="0"/>
              <a:t>законів</a:t>
            </a:r>
            <a:r>
              <a:rPr lang="ru-RU" sz="2600" dirty="0" smtClean="0"/>
              <a:t>, </a:t>
            </a:r>
            <a:r>
              <a:rPr lang="ru-RU" sz="2600" dirty="0" err="1" smtClean="0"/>
              <a:t>які</a:t>
            </a:r>
            <a:r>
              <a:rPr lang="ru-RU" sz="2600" dirty="0" smtClean="0"/>
              <a:t>, </a:t>
            </a:r>
            <a:r>
              <a:rPr lang="ru-RU" sz="2600" dirty="0" err="1" smtClean="0"/>
              <a:t>зокрема</a:t>
            </a:r>
            <a:r>
              <a:rPr lang="ru-RU" sz="2600" dirty="0" smtClean="0"/>
              <a:t>, </a:t>
            </a:r>
            <a:r>
              <a:rPr lang="ru-RU" sz="2600" dirty="0" err="1" smtClean="0"/>
              <a:t>передбачають</a:t>
            </a:r>
            <a:r>
              <a:rPr lang="ru-RU" sz="2600" dirty="0" smtClean="0"/>
              <a:t>:</a:t>
            </a:r>
            <a:endParaRPr lang="ru-RU" sz="2600" dirty="0"/>
          </a:p>
        </p:txBody>
      </p:sp>
    </p:spTree>
    <p:extLst>
      <p:ext uri="{BB962C8B-B14F-4D97-AF65-F5344CB8AC3E}">
        <p14:creationId xmlns:p14="http://schemas.microsoft.com/office/powerpoint/2010/main" val="2008607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5362" name="Picture 2" descr="Земельні сервітути для розміщення об’єктів&#10;енергетики та передачі електроенергії&#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4" y="56022"/>
            <a:ext cx="9059836" cy="680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27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6" y="0"/>
            <a:ext cx="9062301"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76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сервиту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8953"/>
            <a:ext cx="8892480" cy="691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184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51"/>
            <a:ext cx="9144000" cy="686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70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85000" lnSpcReduction="10000"/>
          </a:bodyPr>
          <a:lstStyle/>
          <a:p>
            <a:pPr marL="0" indent="0">
              <a:buNone/>
            </a:pPr>
            <a:r>
              <a:rPr lang="ru-RU" dirty="0" smtClean="0"/>
              <a:t>У </a:t>
            </a:r>
            <a:r>
              <a:rPr lang="ru-RU" b="1" dirty="0" err="1"/>
              <a:t>договорі</a:t>
            </a:r>
            <a:r>
              <a:rPr lang="ru-RU" b="1" dirty="0"/>
              <a:t> земельного </a:t>
            </a:r>
            <a:r>
              <a:rPr lang="ru-RU" b="1" dirty="0" err="1"/>
              <a:t>сервітуту</a:t>
            </a:r>
            <a:r>
              <a:rPr lang="ru-RU" b="1" dirty="0"/>
              <a:t> </a:t>
            </a:r>
            <a:r>
              <a:rPr lang="ru-RU" dirty="0" err="1"/>
              <a:t>обов’язково</a:t>
            </a:r>
            <a:r>
              <a:rPr lang="ru-RU" dirty="0"/>
              <a:t> </a:t>
            </a:r>
            <a:r>
              <a:rPr lang="ru-RU" dirty="0" err="1"/>
              <a:t>слід</a:t>
            </a:r>
            <a:r>
              <a:rPr lang="ru-RU" dirty="0"/>
              <a:t> </a:t>
            </a:r>
            <a:r>
              <a:rPr lang="ru-RU" dirty="0" err="1"/>
              <a:t>визначити</a:t>
            </a:r>
            <a:r>
              <a:rPr lang="ru-RU" dirty="0"/>
              <a:t> </a:t>
            </a:r>
            <a:r>
              <a:rPr lang="ru-RU" dirty="0" err="1"/>
              <a:t>такі</a:t>
            </a:r>
            <a:r>
              <a:rPr lang="ru-RU" dirty="0"/>
              <a:t> </a:t>
            </a:r>
            <a:r>
              <a:rPr lang="ru-RU" dirty="0" err="1"/>
              <a:t>умови</a:t>
            </a:r>
            <a:r>
              <a:rPr lang="ru-RU" dirty="0"/>
              <a:t>:</a:t>
            </a:r>
          </a:p>
          <a:p>
            <a:r>
              <a:rPr lang="ru-RU" b="1" dirty="0"/>
              <a:t>– </a:t>
            </a:r>
            <a:r>
              <a:rPr lang="ru-RU" b="1" dirty="0" err="1"/>
              <a:t>об’єкт</a:t>
            </a:r>
            <a:r>
              <a:rPr lang="ru-RU" b="1" dirty="0"/>
              <a:t> земельного </a:t>
            </a:r>
            <a:r>
              <a:rPr lang="ru-RU" b="1" dirty="0" err="1"/>
              <a:t>сервітуту</a:t>
            </a:r>
            <a:r>
              <a:rPr lang="ru-RU" b="1" dirty="0"/>
              <a:t> </a:t>
            </a:r>
            <a:r>
              <a:rPr lang="ru-RU" dirty="0"/>
              <a:t>(</a:t>
            </a:r>
            <a:r>
              <a:rPr lang="ru-RU" dirty="0" err="1"/>
              <a:t>кадастровий</a:t>
            </a:r>
            <a:r>
              <a:rPr lang="ru-RU" dirty="0"/>
              <a:t> номер, </a:t>
            </a:r>
            <a:r>
              <a:rPr lang="ru-RU" dirty="0" err="1"/>
              <a:t>місце</a:t>
            </a:r>
            <a:r>
              <a:rPr lang="ru-RU" dirty="0"/>
              <a:t> </a:t>
            </a:r>
            <a:r>
              <a:rPr lang="ru-RU" dirty="0" err="1"/>
              <a:t>розташування</a:t>
            </a:r>
            <a:r>
              <a:rPr lang="ru-RU" dirty="0"/>
              <a:t> та </a:t>
            </a:r>
            <a:r>
              <a:rPr lang="ru-RU" dirty="0" err="1"/>
              <a:t>розмір</a:t>
            </a:r>
            <a:r>
              <a:rPr lang="ru-RU" dirty="0"/>
              <a:t> </a:t>
            </a:r>
            <a:r>
              <a:rPr lang="ru-RU" dirty="0" err="1"/>
              <a:t>земельної</a:t>
            </a:r>
            <a:r>
              <a:rPr lang="ru-RU" dirty="0"/>
              <a:t> </a:t>
            </a:r>
            <a:r>
              <a:rPr lang="ru-RU" dirty="0" err="1"/>
              <a:t>ділянки</a:t>
            </a:r>
            <a:r>
              <a:rPr lang="ru-RU" dirty="0"/>
              <a:t>, на яку </a:t>
            </a:r>
            <a:r>
              <a:rPr lang="ru-RU" dirty="0" err="1"/>
              <a:t>накладається</a:t>
            </a:r>
            <a:r>
              <a:rPr lang="ru-RU" dirty="0"/>
              <a:t> </a:t>
            </a:r>
            <a:r>
              <a:rPr lang="ru-RU" dirty="0" err="1"/>
              <a:t>сервітут</a:t>
            </a:r>
            <a:r>
              <a:rPr lang="ru-RU" dirty="0"/>
              <a:t>);</a:t>
            </a:r>
          </a:p>
          <a:p>
            <a:r>
              <a:rPr lang="ru-RU" b="1" dirty="0"/>
              <a:t>– строк </a:t>
            </a:r>
            <a:r>
              <a:rPr lang="ru-RU" b="1" dirty="0" err="1"/>
              <a:t>дії</a:t>
            </a:r>
            <a:r>
              <a:rPr lang="ru-RU" b="1" dirty="0"/>
              <a:t> договору </a:t>
            </a:r>
            <a:r>
              <a:rPr lang="ru-RU" b="1" dirty="0" err="1"/>
              <a:t>сервітуту</a:t>
            </a:r>
            <a:r>
              <a:rPr lang="ru-RU" b="1" dirty="0"/>
              <a:t> </a:t>
            </a:r>
            <a:r>
              <a:rPr lang="ru-RU" dirty="0"/>
              <a:t>(</a:t>
            </a:r>
            <a:r>
              <a:rPr lang="ru-RU" dirty="0" err="1"/>
              <a:t>якщо</a:t>
            </a:r>
            <a:r>
              <a:rPr lang="ru-RU" dirty="0"/>
              <a:t> </a:t>
            </a:r>
            <a:r>
              <a:rPr lang="ru-RU" dirty="0" err="1"/>
              <a:t>сервітут</a:t>
            </a:r>
            <a:r>
              <a:rPr lang="ru-RU" dirty="0"/>
              <a:t> </a:t>
            </a:r>
            <a:r>
              <a:rPr lang="ru-RU" dirty="0" err="1"/>
              <a:t>строковий</a:t>
            </a:r>
            <a:r>
              <a:rPr lang="ru-RU" dirty="0"/>
              <a:t>);</a:t>
            </a:r>
          </a:p>
          <a:p>
            <a:r>
              <a:rPr lang="ru-RU" b="1" dirty="0"/>
              <a:t>– </a:t>
            </a:r>
            <a:r>
              <a:rPr lang="ru-RU" b="1" dirty="0" err="1"/>
              <a:t>розмір</a:t>
            </a:r>
            <a:r>
              <a:rPr lang="ru-RU" b="1" dirty="0"/>
              <a:t> плати </a:t>
            </a:r>
            <a:r>
              <a:rPr lang="ru-RU" dirty="0"/>
              <a:t>за </a:t>
            </a:r>
            <a:r>
              <a:rPr lang="ru-RU" dirty="0" err="1"/>
              <a:t>встановлення</a:t>
            </a:r>
            <a:r>
              <a:rPr lang="ru-RU" dirty="0"/>
              <a:t> </a:t>
            </a:r>
            <a:r>
              <a:rPr lang="ru-RU" dirty="0" err="1"/>
              <a:t>або</a:t>
            </a:r>
            <a:r>
              <a:rPr lang="ru-RU" dirty="0"/>
              <a:t> </a:t>
            </a:r>
            <a:r>
              <a:rPr lang="ru-RU" dirty="0" err="1"/>
              <a:t>користування</a:t>
            </a:r>
            <a:r>
              <a:rPr lang="ru-RU" dirty="0"/>
              <a:t> </a:t>
            </a:r>
            <a:r>
              <a:rPr lang="ru-RU" dirty="0" err="1"/>
              <a:t>земельним</a:t>
            </a:r>
            <a:r>
              <a:rPr lang="ru-RU" dirty="0"/>
              <a:t> </a:t>
            </a:r>
            <a:r>
              <a:rPr lang="ru-RU" dirty="0" err="1"/>
              <a:t>сервітутом</a:t>
            </a:r>
            <a:r>
              <a:rPr lang="ru-RU" dirty="0"/>
              <a:t> </a:t>
            </a:r>
            <a:r>
              <a:rPr lang="ru-RU" dirty="0" err="1"/>
              <a:t>із</a:t>
            </a:r>
            <a:r>
              <a:rPr lang="ru-RU" dirty="0"/>
              <a:t> </a:t>
            </a:r>
            <a:r>
              <a:rPr lang="ru-RU" dirty="0" err="1"/>
              <a:t>зазначенням</a:t>
            </a:r>
            <a:r>
              <a:rPr lang="ru-RU" dirty="0"/>
              <a:t> </a:t>
            </a:r>
            <a:r>
              <a:rPr lang="ru-RU" dirty="0" err="1"/>
              <a:t>її</a:t>
            </a:r>
            <a:r>
              <a:rPr lang="ru-RU" dirty="0"/>
              <a:t> </a:t>
            </a:r>
            <a:r>
              <a:rPr lang="ru-RU" dirty="0" err="1"/>
              <a:t>розміру</a:t>
            </a:r>
            <a:r>
              <a:rPr lang="ru-RU" dirty="0"/>
              <a:t>, </a:t>
            </a:r>
            <a:r>
              <a:rPr lang="ru-RU" dirty="0" err="1"/>
              <a:t>індексації</a:t>
            </a:r>
            <a:r>
              <a:rPr lang="ru-RU" dirty="0"/>
              <a:t>, форм платежу, </a:t>
            </a:r>
            <a:r>
              <a:rPr lang="ru-RU" dirty="0" err="1"/>
              <a:t>строків</a:t>
            </a:r>
            <a:r>
              <a:rPr lang="ru-RU" dirty="0"/>
              <a:t>, порядку </a:t>
            </a:r>
            <a:r>
              <a:rPr lang="ru-RU" dirty="0" err="1"/>
              <a:t>її</a:t>
            </a:r>
            <a:r>
              <a:rPr lang="ru-RU" dirty="0"/>
              <a:t> </a:t>
            </a:r>
            <a:r>
              <a:rPr lang="ru-RU" dirty="0" err="1"/>
              <a:t>внесення</a:t>
            </a:r>
            <a:r>
              <a:rPr lang="ru-RU" dirty="0"/>
              <a:t> і перегляду та </a:t>
            </a:r>
            <a:r>
              <a:rPr lang="ru-RU" b="1" dirty="0" err="1"/>
              <a:t>відповідальності</a:t>
            </a:r>
            <a:r>
              <a:rPr lang="ru-RU" b="1" dirty="0"/>
              <a:t> за </a:t>
            </a:r>
            <a:r>
              <a:rPr lang="ru-RU" b="1" dirty="0" err="1"/>
              <a:t>її</a:t>
            </a:r>
            <a:r>
              <a:rPr lang="ru-RU" b="1" dirty="0"/>
              <a:t> </a:t>
            </a:r>
            <a:r>
              <a:rPr lang="ru-RU" b="1" dirty="0" err="1"/>
              <a:t>несплату</a:t>
            </a:r>
            <a:r>
              <a:rPr lang="ru-RU" b="1" dirty="0"/>
              <a:t>;</a:t>
            </a:r>
          </a:p>
          <a:p>
            <a:r>
              <a:rPr lang="ru-RU" b="1" dirty="0"/>
              <a:t>– </a:t>
            </a:r>
            <a:r>
              <a:rPr lang="ru-RU" b="1" dirty="0" err="1"/>
              <a:t>умови</a:t>
            </a:r>
            <a:r>
              <a:rPr lang="ru-RU" b="1" dirty="0"/>
              <a:t> </a:t>
            </a:r>
            <a:r>
              <a:rPr lang="ru-RU" b="1" dirty="0" err="1"/>
              <a:t>використання</a:t>
            </a:r>
            <a:r>
              <a:rPr lang="ru-RU" b="1" dirty="0"/>
              <a:t> </a:t>
            </a:r>
            <a:r>
              <a:rPr lang="ru-RU" dirty="0" err="1"/>
              <a:t>земельної</a:t>
            </a:r>
            <a:r>
              <a:rPr lang="ru-RU" dirty="0"/>
              <a:t> </a:t>
            </a:r>
            <a:r>
              <a:rPr lang="ru-RU" dirty="0" err="1"/>
              <a:t>ділянки</a:t>
            </a:r>
            <a:r>
              <a:rPr lang="ru-RU" dirty="0"/>
              <a:t>, </a:t>
            </a:r>
            <a:r>
              <a:rPr lang="ru-RU" dirty="0" err="1"/>
              <a:t>що</a:t>
            </a:r>
            <a:r>
              <a:rPr lang="ru-RU" dirty="0"/>
              <a:t> </a:t>
            </a:r>
            <a:r>
              <a:rPr lang="ru-RU" dirty="0" err="1"/>
              <a:t>обтяжується</a:t>
            </a:r>
            <a:r>
              <a:rPr lang="ru-RU" dirty="0"/>
              <a:t> </a:t>
            </a:r>
            <a:r>
              <a:rPr lang="ru-RU" dirty="0" err="1"/>
              <a:t>земельним</a:t>
            </a:r>
            <a:r>
              <a:rPr lang="ru-RU" dirty="0"/>
              <a:t> </a:t>
            </a:r>
            <a:r>
              <a:rPr lang="ru-RU" dirty="0" err="1"/>
              <a:t>сервітутом</a:t>
            </a:r>
            <a:r>
              <a:rPr lang="ru-RU" dirty="0" smtClean="0"/>
              <a:t>.</a:t>
            </a:r>
            <a:endParaRPr lang="ru-RU" dirty="0"/>
          </a:p>
        </p:txBody>
      </p:sp>
    </p:spTree>
    <p:extLst>
      <p:ext uri="{BB962C8B-B14F-4D97-AF65-F5344CB8AC3E}">
        <p14:creationId xmlns:p14="http://schemas.microsoft.com/office/powerpoint/2010/main" val="3761823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descr="Закон України &quot;Про землеустрій&quot;Закон України &quot;Про землеустрій&quot;&#10;Стаття 20. Обов'язковість землеустрою&#10;Землеустрій проводи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779"/>
            <a:ext cx="9036496" cy="678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590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25"/>
            <a:ext cx="9036496" cy="678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704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86"/>
            <a:ext cx="9144000" cy="686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6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82"/>
            <a:ext cx="9144000" cy="686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276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7" y="1"/>
            <a:ext cx="4680519" cy="2492896"/>
          </a:xfrm>
        </p:spPr>
        <p:txBody>
          <a:bodyPr>
            <a:noAutofit/>
          </a:bodyPr>
          <a:lstStyle/>
          <a:p>
            <a:pPr>
              <a:lnSpc>
                <a:spcPct val="80000"/>
              </a:lnSpc>
            </a:pPr>
            <a:r>
              <a:rPr lang="ru-RU" sz="2800" dirty="0" err="1"/>
              <a:t>Правова</a:t>
            </a:r>
            <a:r>
              <a:rPr lang="ru-RU" sz="2800" dirty="0"/>
              <a:t> </a:t>
            </a:r>
            <a:r>
              <a:rPr lang="ru-RU" sz="2800" dirty="0" err="1"/>
              <a:t>позиція</a:t>
            </a:r>
            <a:r>
              <a:rPr lang="ru-RU" sz="2800" dirty="0"/>
              <a:t/>
            </a:r>
            <a:br>
              <a:rPr lang="ru-RU" sz="2800" dirty="0"/>
            </a:br>
            <a:r>
              <a:rPr lang="ru-RU" sz="2800" dirty="0" err="1"/>
              <a:t>Великої</a:t>
            </a:r>
            <a:r>
              <a:rPr lang="ru-RU" sz="2800" dirty="0"/>
              <a:t> </a:t>
            </a:r>
            <a:r>
              <a:rPr lang="ru-RU" sz="2800" dirty="0" err="1"/>
              <a:t>Палати</a:t>
            </a:r>
            <a:r>
              <a:rPr lang="ru-RU" sz="2800" dirty="0"/>
              <a:t> Верховного Суду</a:t>
            </a:r>
            <a:br>
              <a:rPr lang="ru-RU" sz="2800" dirty="0"/>
            </a:br>
            <a:r>
              <a:rPr lang="ru-RU" sz="2800" dirty="0" err="1"/>
              <a:t>згідно</a:t>
            </a:r>
            <a:r>
              <a:rPr lang="ru-RU" sz="2800" dirty="0"/>
              <a:t> з </a:t>
            </a:r>
            <a:r>
              <a:rPr lang="ru-RU" sz="2800" dirty="0" err="1"/>
              <a:t>Постановою</a:t>
            </a:r>
            <a:r>
              <a:rPr lang="ru-RU" sz="2800" dirty="0"/>
              <a:t/>
            </a:r>
            <a:br>
              <a:rPr lang="ru-RU" sz="2800" dirty="0"/>
            </a:br>
            <a:r>
              <a:rPr lang="ru-RU" sz="2800" dirty="0" err="1"/>
              <a:t>від</a:t>
            </a:r>
            <a:r>
              <a:rPr lang="ru-RU" sz="2800" dirty="0"/>
              <a:t> 25 </a:t>
            </a:r>
            <a:r>
              <a:rPr lang="ru-RU" sz="2800" dirty="0" err="1"/>
              <a:t>червня</a:t>
            </a:r>
            <a:r>
              <a:rPr lang="ru-RU" sz="2800" dirty="0"/>
              <a:t> 2019 року</a:t>
            </a:r>
            <a:br>
              <a:rPr lang="ru-RU" sz="2800" dirty="0"/>
            </a:br>
            <a:r>
              <a:rPr lang="ru-RU" sz="2800" dirty="0"/>
              <a:t>у </a:t>
            </a:r>
            <a:r>
              <a:rPr lang="ru-RU" sz="2800" dirty="0" err="1"/>
              <a:t>справі</a:t>
            </a:r>
            <a:r>
              <a:rPr lang="ru-RU" sz="2800" dirty="0"/>
              <a:t> № </a:t>
            </a:r>
            <a:r>
              <a:rPr lang="ru-RU" sz="2800" dirty="0" smtClean="0"/>
              <a:t>911/2701/17</a:t>
            </a:r>
            <a:endParaRPr lang="ru-RU" sz="2800" dirty="0"/>
          </a:p>
        </p:txBody>
      </p:sp>
      <p:sp>
        <p:nvSpPr>
          <p:cNvPr id="3" name="Объект 2"/>
          <p:cNvSpPr>
            <a:spLocks noGrp="1"/>
          </p:cNvSpPr>
          <p:nvPr>
            <p:ph idx="1"/>
          </p:nvPr>
        </p:nvSpPr>
        <p:spPr>
          <a:xfrm>
            <a:off x="0" y="2636912"/>
            <a:ext cx="8686799" cy="4221088"/>
          </a:xfrm>
        </p:spPr>
        <p:txBody>
          <a:bodyPr>
            <a:normAutofit fontScale="70000" lnSpcReduction="20000"/>
          </a:bodyPr>
          <a:lstStyle/>
          <a:p>
            <a:pPr marL="0" indent="0" algn="just">
              <a:buNone/>
            </a:pPr>
            <a:r>
              <a:rPr lang="ru-RU" b="1" i="1" dirty="0"/>
              <a:t>Фабула </a:t>
            </a:r>
            <a:r>
              <a:rPr lang="ru-RU" b="1" i="1" dirty="0" err="1"/>
              <a:t>справи</a:t>
            </a:r>
            <a:r>
              <a:rPr lang="ru-RU" b="1" i="1" dirty="0"/>
              <a:t>:</a:t>
            </a:r>
            <a:r>
              <a:rPr lang="ru-RU" i="1" dirty="0"/>
              <a:t> </a:t>
            </a:r>
            <a:r>
              <a:rPr lang="ru-RU" i="1" dirty="0" err="1" smtClean="0"/>
              <a:t>Позовні</a:t>
            </a:r>
            <a:r>
              <a:rPr lang="ru-RU" i="1" dirty="0" smtClean="0"/>
              <a:t> </a:t>
            </a:r>
            <a:r>
              <a:rPr lang="ru-RU" i="1" dirty="0" err="1"/>
              <a:t>вимоги</a:t>
            </a:r>
            <a:r>
              <a:rPr lang="ru-RU" i="1" dirty="0"/>
              <a:t> </a:t>
            </a:r>
            <a:r>
              <a:rPr lang="ru-RU" i="1" dirty="0" err="1"/>
              <a:t>обґрунтовано</a:t>
            </a:r>
            <a:r>
              <a:rPr lang="ru-RU" i="1" dirty="0"/>
              <a:t> </a:t>
            </a:r>
            <a:r>
              <a:rPr lang="ru-RU" i="1" dirty="0" err="1"/>
              <a:t>неможливістю</a:t>
            </a:r>
            <a:r>
              <a:rPr lang="ru-RU" i="1" dirty="0"/>
              <a:t> </a:t>
            </a:r>
            <a:r>
              <a:rPr lang="ru-RU" i="1" dirty="0" err="1"/>
              <a:t>користуватися</a:t>
            </a:r>
            <a:r>
              <a:rPr lang="ru-RU" i="1" dirty="0"/>
              <a:t> ГО «</a:t>
            </a:r>
            <a:r>
              <a:rPr lang="ru-RU" i="1" dirty="0" err="1"/>
              <a:t>Садівницьке</a:t>
            </a:r>
            <a:r>
              <a:rPr lang="ru-RU" i="1" dirty="0"/>
              <a:t> </a:t>
            </a:r>
            <a:r>
              <a:rPr lang="ru-RU" i="1" dirty="0" err="1"/>
              <a:t>товариство</a:t>
            </a:r>
            <a:r>
              <a:rPr lang="ru-RU" i="1" dirty="0"/>
              <a:t> «Гатне-1» земельною </a:t>
            </a:r>
            <a:r>
              <a:rPr lang="ru-RU" i="1" dirty="0" err="1"/>
              <a:t>ділянкою</a:t>
            </a:r>
            <a:r>
              <a:rPr lang="ru-RU" i="1" dirty="0"/>
              <a:t>, </a:t>
            </a:r>
            <a:r>
              <a:rPr lang="ru-RU" i="1" dirty="0" err="1"/>
              <a:t>переданою</a:t>
            </a:r>
            <a:r>
              <a:rPr lang="ru-RU" i="1" dirty="0"/>
              <a:t> в </a:t>
            </a:r>
            <a:r>
              <a:rPr lang="ru-RU" i="1" dirty="0" err="1"/>
              <a:t>користування</a:t>
            </a:r>
            <a:r>
              <a:rPr lang="ru-RU" i="1" dirty="0"/>
              <a:t>, </a:t>
            </a:r>
            <a:r>
              <a:rPr lang="ru-RU" i="1" dirty="0" err="1"/>
              <a:t>оскільки</a:t>
            </a:r>
            <a:r>
              <a:rPr lang="ru-RU" i="1" dirty="0"/>
              <a:t> </a:t>
            </a:r>
            <a:r>
              <a:rPr lang="ru-RU" i="1" dirty="0" err="1"/>
              <a:t>зазначена</a:t>
            </a:r>
            <a:r>
              <a:rPr lang="ru-RU" i="1" dirty="0"/>
              <a:t> </a:t>
            </a:r>
            <a:r>
              <a:rPr lang="ru-RU" i="1" dirty="0" err="1"/>
              <a:t>земельна</a:t>
            </a:r>
            <a:r>
              <a:rPr lang="ru-RU" i="1" dirty="0"/>
              <a:t> </a:t>
            </a:r>
            <a:r>
              <a:rPr lang="ru-RU" i="1" dirty="0" err="1"/>
              <a:t>ділянка</a:t>
            </a:r>
            <a:r>
              <a:rPr lang="ru-RU" i="1" dirty="0"/>
              <a:t> </a:t>
            </a:r>
            <a:r>
              <a:rPr lang="ru-RU" i="1" dirty="0" err="1"/>
              <a:t>розташована</a:t>
            </a:r>
            <a:r>
              <a:rPr lang="ru-RU" i="1" dirty="0"/>
              <a:t> на </a:t>
            </a:r>
            <a:r>
              <a:rPr lang="ru-RU" i="1" dirty="0" err="1"/>
              <a:t>півострові</a:t>
            </a:r>
            <a:r>
              <a:rPr lang="ru-RU" i="1" dirty="0"/>
              <a:t> і доступ до </a:t>
            </a:r>
            <a:r>
              <a:rPr lang="ru-RU" i="1" dirty="0" err="1"/>
              <a:t>неї</a:t>
            </a:r>
            <a:r>
              <a:rPr lang="ru-RU" i="1" dirty="0"/>
              <a:t> </a:t>
            </a:r>
            <a:r>
              <a:rPr lang="ru-RU" i="1" dirty="0" err="1"/>
              <a:t>можливий</a:t>
            </a:r>
            <a:r>
              <a:rPr lang="ru-RU" i="1" dirty="0"/>
              <a:t> </a:t>
            </a:r>
            <a:r>
              <a:rPr lang="ru-RU" i="1" dirty="0" err="1"/>
              <a:t>тільки</a:t>
            </a:r>
            <a:r>
              <a:rPr lang="ru-RU" i="1" dirty="0"/>
              <a:t> через </a:t>
            </a:r>
            <a:r>
              <a:rPr lang="ru-RU" i="1" dirty="0" err="1"/>
              <a:t>земельну</a:t>
            </a:r>
            <a:r>
              <a:rPr lang="ru-RU" i="1" dirty="0"/>
              <a:t> </a:t>
            </a:r>
            <a:r>
              <a:rPr lang="ru-RU" i="1" dirty="0" err="1"/>
              <a:t>ділянку</a:t>
            </a:r>
            <a:r>
              <a:rPr lang="ru-RU" i="1" dirty="0"/>
              <a:t> ПАТ «</a:t>
            </a:r>
            <a:r>
              <a:rPr lang="ru-RU" i="1" dirty="0" err="1"/>
              <a:t>Укрексімбанк</a:t>
            </a:r>
            <a:r>
              <a:rPr lang="ru-RU" i="1" dirty="0" smtClean="0"/>
              <a:t>».</a:t>
            </a:r>
          </a:p>
          <a:p>
            <a:pPr marL="0" indent="0" algn="just">
              <a:buNone/>
            </a:pPr>
            <a:endParaRPr lang="ru-RU" b="1" dirty="0" smtClean="0"/>
          </a:p>
          <a:p>
            <a:pPr marL="0" indent="0" algn="just">
              <a:buNone/>
            </a:pPr>
            <a:r>
              <a:rPr lang="ru-RU" b="1" dirty="0" err="1" smtClean="0"/>
              <a:t>Висновки</a:t>
            </a:r>
            <a:r>
              <a:rPr lang="ru-RU" b="1" dirty="0"/>
              <a:t>:</a:t>
            </a:r>
            <a:r>
              <a:rPr lang="ru-RU" dirty="0"/>
              <a:t> </a:t>
            </a:r>
            <a:r>
              <a:rPr lang="ru-RU" dirty="0" err="1"/>
              <a:t>земельний</a:t>
            </a:r>
            <a:r>
              <a:rPr lang="ru-RU" dirty="0"/>
              <a:t> </a:t>
            </a:r>
            <a:r>
              <a:rPr lang="ru-RU" dirty="0" err="1"/>
              <a:t>сервітут</a:t>
            </a:r>
            <a:r>
              <a:rPr lang="ru-RU" dirty="0"/>
              <a:t> не </a:t>
            </a:r>
            <a:r>
              <a:rPr lang="ru-RU" dirty="0" err="1"/>
              <a:t>може</a:t>
            </a:r>
            <a:r>
              <a:rPr lang="ru-RU" dirty="0"/>
              <a:t> бути </a:t>
            </a:r>
            <a:r>
              <a:rPr lang="ru-RU" dirty="0" err="1"/>
              <a:t>відокремлений</a:t>
            </a:r>
            <a:r>
              <a:rPr lang="ru-RU" dirty="0"/>
              <a:t> </a:t>
            </a:r>
            <a:r>
              <a:rPr lang="ru-RU" dirty="0" err="1"/>
              <a:t>від</a:t>
            </a:r>
            <a:r>
              <a:rPr lang="ru-RU" dirty="0"/>
              <a:t> </a:t>
            </a:r>
            <a:r>
              <a:rPr lang="ru-RU" dirty="0" err="1"/>
              <a:t>земельної</a:t>
            </a:r>
            <a:r>
              <a:rPr lang="ru-RU" dirty="0"/>
              <a:t> </a:t>
            </a:r>
            <a:r>
              <a:rPr lang="ru-RU" dirty="0" err="1"/>
              <a:t>ділянки</a:t>
            </a:r>
            <a:r>
              <a:rPr lang="ru-RU" dirty="0"/>
              <a:t>, до </a:t>
            </a:r>
            <a:r>
              <a:rPr lang="ru-RU" dirty="0" err="1"/>
              <a:t>якої</a:t>
            </a:r>
            <a:r>
              <a:rPr lang="ru-RU" dirty="0"/>
              <a:t> </a:t>
            </a:r>
            <a:r>
              <a:rPr lang="ru-RU" dirty="0" err="1"/>
              <a:t>має</a:t>
            </a:r>
            <a:r>
              <a:rPr lang="ru-RU" dirty="0"/>
              <a:t> </a:t>
            </a:r>
            <a:r>
              <a:rPr lang="ru-RU" dirty="0" err="1"/>
              <a:t>відношення</a:t>
            </a:r>
            <a:r>
              <a:rPr lang="ru-RU" dirty="0"/>
              <a:t>. </a:t>
            </a:r>
            <a:r>
              <a:rPr lang="ru-RU" b="1" dirty="0" err="1"/>
              <a:t>Зміна</a:t>
            </a:r>
            <a:r>
              <a:rPr lang="ru-RU" b="1" dirty="0"/>
              <a:t> </a:t>
            </a:r>
            <a:r>
              <a:rPr lang="ru-RU" b="1" dirty="0" err="1"/>
              <a:t>власника</a:t>
            </a:r>
            <a:r>
              <a:rPr lang="ru-RU" b="1" dirty="0"/>
              <a:t>/</a:t>
            </a:r>
            <a:r>
              <a:rPr lang="ru-RU" b="1" dirty="0" err="1"/>
              <a:t>користувача</a:t>
            </a:r>
            <a:r>
              <a:rPr lang="ru-RU" b="1" dirty="0"/>
              <a:t> </a:t>
            </a:r>
            <a:r>
              <a:rPr lang="ru-RU" b="1" dirty="0" err="1"/>
              <a:t>земельної</a:t>
            </a:r>
            <a:r>
              <a:rPr lang="ru-RU" b="1" dirty="0"/>
              <a:t> </a:t>
            </a:r>
            <a:r>
              <a:rPr lang="ru-RU" b="1" dirty="0" err="1"/>
              <a:t>ділянки</a:t>
            </a:r>
            <a:r>
              <a:rPr lang="ru-RU" b="1" dirty="0"/>
              <a:t> </a:t>
            </a:r>
            <a:r>
              <a:rPr lang="ru-RU" b="1" dirty="0" err="1"/>
              <a:t>зумовлює</a:t>
            </a:r>
            <a:r>
              <a:rPr lang="ru-RU" b="1" dirty="0"/>
              <a:t> </a:t>
            </a:r>
            <a:r>
              <a:rPr lang="ru-RU" b="1" dirty="0" err="1"/>
              <a:t>збереження</a:t>
            </a:r>
            <a:r>
              <a:rPr lang="ru-RU" b="1" dirty="0"/>
              <a:t> земельного </a:t>
            </a:r>
            <a:r>
              <a:rPr lang="ru-RU" b="1" dirty="0" err="1"/>
              <a:t>сервітуту</a:t>
            </a:r>
            <a:r>
              <a:rPr lang="ru-RU" b="1" dirty="0"/>
              <a:t> для </a:t>
            </a:r>
            <a:r>
              <a:rPr lang="ru-RU" b="1" dirty="0" err="1"/>
              <a:t>цієї</a:t>
            </a:r>
            <a:r>
              <a:rPr lang="ru-RU" b="1" dirty="0"/>
              <a:t> </a:t>
            </a:r>
            <a:r>
              <a:rPr lang="ru-RU" b="1" dirty="0" err="1"/>
              <a:t>ділянки</a:t>
            </a:r>
            <a:r>
              <a:rPr lang="ru-RU" b="1" dirty="0"/>
              <a:t>, а не для особи</a:t>
            </a:r>
            <a:r>
              <a:rPr lang="ru-RU" dirty="0"/>
              <a:t>. </a:t>
            </a:r>
            <a:r>
              <a:rPr lang="ru-RU" dirty="0" err="1"/>
              <a:t>Тобто</a:t>
            </a:r>
            <a:r>
              <a:rPr lang="ru-RU" dirty="0"/>
              <a:t> </a:t>
            </a:r>
            <a:r>
              <a:rPr lang="ru-RU" dirty="0" err="1"/>
              <a:t>суб`єктом</a:t>
            </a:r>
            <a:r>
              <a:rPr lang="ru-RU" dirty="0"/>
              <a:t> </a:t>
            </a:r>
            <a:r>
              <a:rPr lang="ru-RU" dirty="0" err="1"/>
              <a:t>сервітутних</a:t>
            </a:r>
            <a:r>
              <a:rPr lang="ru-RU" dirty="0"/>
              <a:t> </a:t>
            </a:r>
            <a:r>
              <a:rPr lang="ru-RU" dirty="0" err="1"/>
              <a:t>правовідносин</a:t>
            </a:r>
            <a:r>
              <a:rPr lang="ru-RU" dirty="0"/>
              <a:t> </a:t>
            </a:r>
            <a:r>
              <a:rPr lang="ru-RU" dirty="0" err="1"/>
              <a:t>стає</a:t>
            </a:r>
            <a:r>
              <a:rPr lang="ru-RU" dirty="0"/>
              <a:t> </a:t>
            </a:r>
            <a:r>
              <a:rPr lang="ru-RU" dirty="0" err="1"/>
              <a:t>новий</a:t>
            </a:r>
            <a:r>
              <a:rPr lang="ru-RU" dirty="0"/>
              <a:t> </a:t>
            </a:r>
            <a:r>
              <a:rPr lang="ru-RU" dirty="0" err="1"/>
              <a:t>власник</a:t>
            </a:r>
            <a:r>
              <a:rPr lang="ru-RU" dirty="0"/>
              <a:t>/</a:t>
            </a:r>
            <a:r>
              <a:rPr lang="ru-RU" dirty="0" err="1"/>
              <a:t>користувач</a:t>
            </a:r>
            <a:r>
              <a:rPr lang="ru-RU" dirty="0"/>
              <a:t> </a:t>
            </a:r>
            <a:r>
              <a:rPr lang="ru-RU" dirty="0" err="1"/>
              <a:t>земельної</a:t>
            </a:r>
            <a:r>
              <a:rPr lang="ru-RU" dirty="0"/>
              <a:t> </a:t>
            </a:r>
            <a:r>
              <a:rPr lang="ru-RU" dirty="0" err="1"/>
              <a:t>ділянки</a:t>
            </a:r>
            <a:r>
              <a:rPr lang="ru-RU" dirty="0"/>
              <a:t> </a:t>
            </a:r>
            <a:r>
              <a:rPr lang="ru-RU" dirty="0" err="1"/>
              <a:t>замість</a:t>
            </a:r>
            <a:r>
              <a:rPr lang="ru-RU" dirty="0"/>
              <a:t> </a:t>
            </a:r>
            <a:r>
              <a:rPr lang="ru-RU" dirty="0" err="1"/>
              <a:t>колишнього</a:t>
            </a:r>
            <a:r>
              <a:rPr lang="ru-RU" dirty="0"/>
              <a:t> </a:t>
            </a:r>
            <a:r>
              <a:rPr lang="ru-RU" dirty="0" err="1"/>
              <a:t>власника</a:t>
            </a:r>
            <a:r>
              <a:rPr lang="ru-RU" dirty="0"/>
              <a:t>/</a:t>
            </a:r>
            <a:r>
              <a:rPr lang="ru-RU" dirty="0" err="1"/>
              <a:t>користувача</a:t>
            </a:r>
            <a:r>
              <a:rPr lang="ru-RU" dirty="0"/>
              <a:t>, </a:t>
            </a:r>
            <a:r>
              <a:rPr lang="ru-RU" dirty="0" err="1"/>
              <a:t>який</a:t>
            </a:r>
            <a:r>
              <a:rPr lang="ru-RU" dirty="0"/>
              <a:t> </a:t>
            </a:r>
            <a:r>
              <a:rPr lang="ru-RU" dirty="0" err="1"/>
              <a:t>перестає</a:t>
            </a:r>
            <a:r>
              <a:rPr lang="ru-RU" dirty="0"/>
              <a:t> бути </a:t>
            </a:r>
            <a:r>
              <a:rPr lang="ru-RU" dirty="0" err="1"/>
              <a:t>суб`єктом</a:t>
            </a:r>
            <a:r>
              <a:rPr lang="ru-RU" dirty="0"/>
              <a:t> </a:t>
            </a:r>
            <a:r>
              <a:rPr lang="ru-RU" dirty="0" err="1"/>
              <a:t>сервітутних</a:t>
            </a:r>
            <a:r>
              <a:rPr lang="ru-RU" dirty="0"/>
              <a:t> </a:t>
            </a:r>
            <a:r>
              <a:rPr lang="ru-RU" dirty="0" err="1"/>
              <a:t>правовідносин</a:t>
            </a:r>
            <a:r>
              <a:rPr lang="ru-RU" dirty="0"/>
              <a:t>.</a:t>
            </a:r>
            <a:endParaRPr lang="ru-RU" i="1" dirty="0"/>
          </a:p>
          <a:p>
            <a:endParaRPr lang="ru-RU" dirty="0"/>
          </a:p>
        </p:txBody>
      </p:sp>
      <p:pic>
        <p:nvPicPr>
          <p:cNvPr id="3074" name="Picture 2" descr="Картинки по запросу сервиту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55976" cy="241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06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4525963"/>
          </a:xfrm>
        </p:spPr>
        <p:txBody>
          <a:bodyPr>
            <a:normAutofit fontScale="70000" lnSpcReduction="20000"/>
          </a:bodyPr>
          <a:lstStyle/>
          <a:p>
            <a:pPr lvl="0">
              <a:spcBef>
                <a:spcPts val="0"/>
              </a:spcBef>
            </a:pPr>
            <a:r>
              <a:rPr lang="ru-RU" b="1" dirty="0"/>
              <a:t>МЕТОДЫ НОРМИРОВАНИЯ В СТРОИТЕЛЬСТВЕ. </a:t>
            </a:r>
          </a:p>
          <a:p>
            <a:pPr marL="0" indent="0" algn="just">
              <a:spcBef>
                <a:spcPts val="0"/>
              </a:spcBef>
              <a:buNone/>
            </a:pPr>
            <a:r>
              <a:rPr lang="uk-UA" i="1" dirty="0"/>
              <a:t>П</a:t>
            </a:r>
            <a:r>
              <a:rPr lang="ru-RU" i="1" dirty="0" err="1"/>
              <a:t>редусматриваются</a:t>
            </a:r>
            <a:r>
              <a:rPr lang="ru-RU" i="1" dirty="0"/>
              <a:t> </a:t>
            </a:r>
            <a:r>
              <a:rPr lang="uk-UA" i="1" u="sng" dirty="0" err="1"/>
              <a:t>параметрический</a:t>
            </a:r>
            <a:r>
              <a:rPr lang="uk-UA" i="1" u="sng" dirty="0"/>
              <a:t>, </a:t>
            </a:r>
            <a:r>
              <a:rPr lang="ru-RU" i="1" u="sng" dirty="0"/>
              <a:t>распорядительный и целевой методы</a:t>
            </a:r>
            <a:r>
              <a:rPr lang="ru-RU" i="1" dirty="0"/>
              <a:t>. Предполагается преимущество параметрического метода. Он состоит в формировании требования, предусматривающего параметры (целей, критериев, требований к эксплуатационным характеристикам или показателям) по безопасности, функциональности и качеству объекта нормирования. Объекты нормирования – планирование и застройка территории, объекты строительства и их составные части, а также документация на объекты строительства. </a:t>
            </a:r>
            <a:endParaRPr lang="ru-RU" dirty="0"/>
          </a:p>
          <a:p>
            <a:pPr marL="0" indent="0" algn="just">
              <a:spcBef>
                <a:spcPts val="0"/>
              </a:spcBef>
              <a:buNone/>
            </a:pPr>
            <a:r>
              <a:rPr lang="ru-RU" i="1" dirty="0"/>
              <a:t>Также расширяется круг базовых организаций, которые выполняют функции по нормированию, усовершенствуется процедура обнародования строительных норм</a:t>
            </a:r>
            <a:r>
              <a:rPr lang="ru-RU" i="1" dirty="0" smtClean="0"/>
              <a:t>.</a:t>
            </a:r>
            <a:endParaRPr lang="ru-RU" dirty="0"/>
          </a:p>
        </p:txBody>
      </p:sp>
    </p:spTree>
    <p:extLst>
      <p:ext uri="{BB962C8B-B14F-4D97-AF65-F5344CB8AC3E}">
        <p14:creationId xmlns:p14="http://schemas.microsoft.com/office/powerpoint/2010/main" val="2860166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408712"/>
          </a:xfrm>
        </p:spPr>
        <p:txBody>
          <a:bodyPr>
            <a:normAutofit fontScale="70000" lnSpcReduction="20000"/>
          </a:bodyPr>
          <a:lstStyle/>
          <a:p>
            <a:r>
              <a:rPr lang="ru-RU" b="1" dirty="0" err="1"/>
              <a:t>Стаття</a:t>
            </a:r>
            <a:r>
              <a:rPr lang="ru-RU" b="1" dirty="0"/>
              <a:t> </a:t>
            </a:r>
            <a:r>
              <a:rPr lang="ru-RU" b="1" dirty="0" smtClean="0"/>
              <a:t>102 ЗКУ. </a:t>
            </a:r>
            <a:r>
              <a:rPr lang="ru-RU" b="1" dirty="0" err="1"/>
              <a:t>Припинення</a:t>
            </a:r>
            <a:r>
              <a:rPr lang="ru-RU" b="1" dirty="0"/>
              <a:t> </a:t>
            </a:r>
            <a:r>
              <a:rPr lang="ru-RU" b="1" dirty="0" err="1"/>
              <a:t>дії</a:t>
            </a:r>
            <a:r>
              <a:rPr lang="ru-RU" b="1" dirty="0"/>
              <a:t> земельного </a:t>
            </a:r>
            <a:r>
              <a:rPr lang="ru-RU" b="1" dirty="0" err="1"/>
              <a:t>сервітуту</a:t>
            </a:r>
            <a:endParaRPr lang="ru-RU" b="1" dirty="0"/>
          </a:p>
          <a:p>
            <a:pPr marL="0" indent="0">
              <a:buNone/>
            </a:pPr>
            <a:r>
              <a:rPr lang="ru-RU" dirty="0"/>
              <a:t>1. </a:t>
            </a:r>
            <a:r>
              <a:rPr lang="ru-RU" dirty="0" err="1"/>
              <a:t>Дія</a:t>
            </a:r>
            <a:r>
              <a:rPr lang="ru-RU" dirty="0"/>
              <a:t> земельного </a:t>
            </a:r>
            <a:r>
              <a:rPr lang="ru-RU" dirty="0" err="1"/>
              <a:t>сервітуту</a:t>
            </a:r>
            <a:r>
              <a:rPr lang="ru-RU" dirty="0"/>
              <a:t> </a:t>
            </a:r>
            <a:r>
              <a:rPr lang="ru-RU" dirty="0" err="1"/>
              <a:t>підлягає</a:t>
            </a:r>
            <a:r>
              <a:rPr lang="ru-RU" dirty="0"/>
              <a:t> </a:t>
            </a:r>
            <a:r>
              <a:rPr lang="ru-RU" dirty="0" err="1"/>
              <a:t>припиненню</a:t>
            </a:r>
            <a:r>
              <a:rPr lang="ru-RU" dirty="0"/>
              <a:t> у </a:t>
            </a:r>
            <a:r>
              <a:rPr lang="ru-RU" dirty="0" err="1"/>
              <a:t>випадках</a:t>
            </a:r>
            <a:r>
              <a:rPr lang="ru-RU" dirty="0"/>
              <a:t>:</a:t>
            </a:r>
          </a:p>
          <a:p>
            <a:pPr marL="0" indent="0">
              <a:buNone/>
            </a:pPr>
            <a:r>
              <a:rPr lang="ru-RU" dirty="0"/>
              <a:t>а) </a:t>
            </a:r>
            <a:r>
              <a:rPr lang="ru-RU" dirty="0" err="1"/>
              <a:t>поєднання</a:t>
            </a:r>
            <a:r>
              <a:rPr lang="ru-RU" dirty="0"/>
              <a:t> в </a:t>
            </a:r>
            <a:r>
              <a:rPr lang="ru-RU" dirty="0" err="1"/>
              <a:t>одній</a:t>
            </a:r>
            <a:r>
              <a:rPr lang="ru-RU" dirty="0"/>
              <a:t> </a:t>
            </a:r>
            <a:r>
              <a:rPr lang="ru-RU" dirty="0" err="1"/>
              <a:t>особі</a:t>
            </a:r>
            <a:r>
              <a:rPr lang="ru-RU" dirty="0"/>
              <a:t> </a:t>
            </a:r>
            <a:r>
              <a:rPr lang="ru-RU" dirty="0" err="1"/>
              <a:t>суб'єкта</a:t>
            </a:r>
            <a:r>
              <a:rPr lang="ru-RU" dirty="0"/>
              <a:t> права земельного </a:t>
            </a:r>
            <a:r>
              <a:rPr lang="ru-RU" dirty="0" err="1"/>
              <a:t>сервітуту</a:t>
            </a:r>
            <a:r>
              <a:rPr lang="ru-RU" dirty="0"/>
              <a:t>, в </a:t>
            </a:r>
            <a:r>
              <a:rPr lang="ru-RU" dirty="0" err="1"/>
              <a:t>інтересах</a:t>
            </a:r>
            <a:r>
              <a:rPr lang="ru-RU" dirty="0"/>
              <a:t> </a:t>
            </a:r>
            <a:r>
              <a:rPr lang="ru-RU" dirty="0" err="1"/>
              <a:t>якого</a:t>
            </a:r>
            <a:r>
              <a:rPr lang="ru-RU" dirty="0"/>
              <a:t> </a:t>
            </a:r>
            <a:r>
              <a:rPr lang="ru-RU" dirty="0" err="1"/>
              <a:t>він</a:t>
            </a:r>
            <a:r>
              <a:rPr lang="ru-RU" dirty="0"/>
              <a:t> </a:t>
            </a:r>
            <a:r>
              <a:rPr lang="ru-RU" dirty="0" err="1"/>
              <a:t>встановлений</a:t>
            </a:r>
            <a:r>
              <a:rPr lang="ru-RU" dirty="0"/>
              <a:t>, та </a:t>
            </a:r>
            <a:r>
              <a:rPr lang="ru-RU" dirty="0" err="1"/>
              <a:t>власника</a:t>
            </a:r>
            <a:r>
              <a:rPr lang="ru-RU" dirty="0"/>
              <a:t> </a:t>
            </a:r>
            <a:r>
              <a:rPr lang="ru-RU" dirty="0" err="1"/>
              <a:t>земельної</a:t>
            </a:r>
            <a:r>
              <a:rPr lang="ru-RU" dirty="0"/>
              <a:t> </a:t>
            </a:r>
            <a:r>
              <a:rPr lang="ru-RU" dirty="0" err="1"/>
              <a:t>ділянки</a:t>
            </a:r>
            <a:r>
              <a:rPr lang="ru-RU" dirty="0"/>
              <a:t>;</a:t>
            </a:r>
          </a:p>
          <a:p>
            <a:pPr marL="0" indent="0">
              <a:buNone/>
            </a:pPr>
            <a:r>
              <a:rPr lang="ru-RU" dirty="0"/>
              <a:t>б) </a:t>
            </a:r>
            <a:r>
              <a:rPr lang="ru-RU" dirty="0" err="1"/>
              <a:t>відмови</a:t>
            </a:r>
            <a:r>
              <a:rPr lang="ru-RU" dirty="0"/>
              <a:t> особи, в </a:t>
            </a:r>
            <a:r>
              <a:rPr lang="ru-RU" dirty="0" err="1"/>
              <a:t>інтересах</a:t>
            </a:r>
            <a:r>
              <a:rPr lang="ru-RU" dirty="0"/>
              <a:t> </a:t>
            </a:r>
            <a:r>
              <a:rPr lang="ru-RU" dirty="0" err="1"/>
              <a:t>якої</a:t>
            </a:r>
            <a:r>
              <a:rPr lang="ru-RU" dirty="0"/>
              <a:t> </a:t>
            </a:r>
            <a:r>
              <a:rPr lang="ru-RU" dirty="0" err="1"/>
              <a:t>встановлено</a:t>
            </a:r>
            <a:r>
              <a:rPr lang="ru-RU" dirty="0"/>
              <a:t> </a:t>
            </a:r>
            <a:r>
              <a:rPr lang="ru-RU" dirty="0" err="1"/>
              <a:t>земельний</a:t>
            </a:r>
            <a:r>
              <a:rPr lang="ru-RU" dirty="0"/>
              <a:t> </a:t>
            </a:r>
            <a:r>
              <a:rPr lang="ru-RU" dirty="0" err="1"/>
              <a:t>сервітут</a:t>
            </a:r>
            <a:r>
              <a:rPr lang="ru-RU" dirty="0"/>
              <a:t>;</a:t>
            </a:r>
          </a:p>
          <a:p>
            <a:pPr marL="0" indent="0">
              <a:buNone/>
            </a:pPr>
            <a:r>
              <a:rPr lang="ru-RU" dirty="0"/>
              <a:t>в) </a:t>
            </a:r>
            <a:r>
              <a:rPr lang="ru-RU" dirty="0" err="1"/>
              <a:t>рішення</a:t>
            </a:r>
            <a:r>
              <a:rPr lang="ru-RU" dirty="0"/>
              <a:t> суду про </a:t>
            </a:r>
            <a:r>
              <a:rPr lang="ru-RU" dirty="0" err="1"/>
              <a:t>скасування</a:t>
            </a:r>
            <a:r>
              <a:rPr lang="ru-RU" dirty="0"/>
              <a:t> земельного </a:t>
            </a:r>
            <a:r>
              <a:rPr lang="ru-RU" dirty="0" err="1"/>
              <a:t>сервітуту</a:t>
            </a:r>
            <a:r>
              <a:rPr lang="ru-RU" dirty="0"/>
              <a:t>;</a:t>
            </a:r>
          </a:p>
          <a:p>
            <a:pPr marL="0" indent="0">
              <a:buNone/>
            </a:pPr>
            <a:r>
              <a:rPr lang="ru-RU" dirty="0"/>
              <a:t>г) </a:t>
            </a:r>
            <a:r>
              <a:rPr lang="ru-RU" dirty="0" err="1"/>
              <a:t>закінчення</a:t>
            </a:r>
            <a:r>
              <a:rPr lang="ru-RU" dirty="0"/>
              <a:t> </a:t>
            </a:r>
            <a:r>
              <a:rPr lang="ru-RU" dirty="0" err="1"/>
              <a:t>терміну</a:t>
            </a:r>
            <a:r>
              <a:rPr lang="ru-RU" dirty="0"/>
              <a:t>, на </a:t>
            </a:r>
            <a:r>
              <a:rPr lang="ru-RU" dirty="0" err="1"/>
              <a:t>який</a:t>
            </a:r>
            <a:r>
              <a:rPr lang="ru-RU" dirty="0"/>
              <a:t> </a:t>
            </a:r>
            <a:r>
              <a:rPr lang="ru-RU" dirty="0" err="1"/>
              <a:t>було</a:t>
            </a:r>
            <a:r>
              <a:rPr lang="ru-RU" dirty="0"/>
              <a:t> </a:t>
            </a:r>
            <a:r>
              <a:rPr lang="ru-RU" dirty="0" err="1"/>
              <a:t>встановлено</a:t>
            </a:r>
            <a:r>
              <a:rPr lang="ru-RU" dirty="0"/>
              <a:t> </a:t>
            </a:r>
            <a:r>
              <a:rPr lang="ru-RU" dirty="0" err="1"/>
              <a:t>земельний</a:t>
            </a:r>
            <a:r>
              <a:rPr lang="ru-RU" dirty="0"/>
              <a:t> </a:t>
            </a:r>
            <a:r>
              <a:rPr lang="ru-RU" dirty="0" err="1"/>
              <a:t>сервітут</a:t>
            </a:r>
            <a:r>
              <a:rPr lang="ru-RU" dirty="0"/>
              <a:t>;</a:t>
            </a:r>
          </a:p>
          <a:p>
            <a:pPr marL="0" indent="0">
              <a:buNone/>
            </a:pPr>
            <a:r>
              <a:rPr lang="ru-RU" dirty="0"/>
              <a:t>ґ) </a:t>
            </a:r>
            <a:r>
              <a:rPr lang="ru-RU" dirty="0" err="1"/>
              <a:t>невикористання</a:t>
            </a:r>
            <a:r>
              <a:rPr lang="ru-RU" dirty="0"/>
              <a:t> земельного </a:t>
            </a:r>
            <a:r>
              <a:rPr lang="ru-RU" dirty="0" err="1"/>
              <a:t>сервітуту</a:t>
            </a:r>
            <a:r>
              <a:rPr lang="ru-RU" dirty="0"/>
              <a:t> </a:t>
            </a:r>
            <a:r>
              <a:rPr lang="ru-RU" dirty="0" err="1"/>
              <a:t>протягом</a:t>
            </a:r>
            <a:r>
              <a:rPr lang="ru-RU" dirty="0"/>
              <a:t> </a:t>
            </a:r>
            <a:r>
              <a:rPr lang="ru-RU" dirty="0" err="1"/>
              <a:t>трьох</a:t>
            </a:r>
            <a:r>
              <a:rPr lang="ru-RU" dirty="0"/>
              <a:t> </a:t>
            </a:r>
            <a:r>
              <a:rPr lang="ru-RU" dirty="0" err="1"/>
              <a:t>років</a:t>
            </a:r>
            <a:r>
              <a:rPr lang="ru-RU" dirty="0"/>
              <a:t>;</a:t>
            </a:r>
          </a:p>
          <a:p>
            <a:pPr marL="0" indent="0">
              <a:buNone/>
            </a:pPr>
            <a:r>
              <a:rPr lang="ru-RU" dirty="0"/>
              <a:t>д) </a:t>
            </a:r>
            <a:r>
              <a:rPr lang="ru-RU" dirty="0" err="1"/>
              <a:t>порушення</a:t>
            </a:r>
            <a:r>
              <a:rPr lang="ru-RU" dirty="0"/>
              <a:t> </a:t>
            </a:r>
            <a:r>
              <a:rPr lang="ru-RU" dirty="0" err="1"/>
              <a:t>власником</a:t>
            </a:r>
            <a:r>
              <a:rPr lang="ru-RU" dirty="0"/>
              <a:t> </a:t>
            </a:r>
            <a:r>
              <a:rPr lang="ru-RU" dirty="0" err="1"/>
              <a:t>сервітуту</a:t>
            </a:r>
            <a:r>
              <a:rPr lang="ru-RU" dirty="0"/>
              <a:t> умов </a:t>
            </a:r>
            <a:r>
              <a:rPr lang="ru-RU" dirty="0" err="1"/>
              <a:t>користування</a:t>
            </a:r>
            <a:r>
              <a:rPr lang="ru-RU" dirty="0"/>
              <a:t> </a:t>
            </a:r>
            <a:r>
              <a:rPr lang="ru-RU" dirty="0" err="1"/>
              <a:t>сервітутом</a:t>
            </a:r>
            <a:r>
              <a:rPr lang="ru-RU" dirty="0"/>
              <a:t>.</a:t>
            </a:r>
          </a:p>
          <a:p>
            <a:pPr marL="0" indent="0">
              <a:buNone/>
            </a:pPr>
            <a:r>
              <a:rPr lang="ru-RU" dirty="0"/>
              <a:t>2. На </a:t>
            </a:r>
            <a:r>
              <a:rPr lang="ru-RU" dirty="0" err="1"/>
              <a:t>вимогу</a:t>
            </a:r>
            <a:r>
              <a:rPr lang="ru-RU" dirty="0"/>
              <a:t> </a:t>
            </a:r>
            <a:r>
              <a:rPr lang="ru-RU" dirty="0" err="1"/>
              <a:t>власника</a:t>
            </a:r>
            <a:r>
              <a:rPr lang="ru-RU" dirty="0"/>
              <a:t> </a:t>
            </a:r>
            <a:r>
              <a:rPr lang="ru-RU" dirty="0" err="1"/>
              <a:t>земельної</a:t>
            </a:r>
            <a:r>
              <a:rPr lang="ru-RU" dirty="0"/>
              <a:t> </a:t>
            </a:r>
            <a:r>
              <a:rPr lang="ru-RU" dirty="0" err="1"/>
              <a:t>ділянки</a:t>
            </a:r>
            <a:r>
              <a:rPr lang="ru-RU" dirty="0"/>
              <a:t>, </a:t>
            </a:r>
            <a:r>
              <a:rPr lang="ru-RU" dirty="0" err="1"/>
              <a:t>щодо</a:t>
            </a:r>
            <a:r>
              <a:rPr lang="ru-RU" dirty="0"/>
              <a:t> </a:t>
            </a:r>
            <a:r>
              <a:rPr lang="ru-RU" dirty="0" err="1"/>
              <a:t>якої</a:t>
            </a:r>
            <a:r>
              <a:rPr lang="ru-RU" dirty="0"/>
              <a:t> </a:t>
            </a:r>
            <a:r>
              <a:rPr lang="ru-RU" dirty="0" err="1"/>
              <a:t>встановлено</a:t>
            </a:r>
            <a:r>
              <a:rPr lang="ru-RU" dirty="0"/>
              <a:t> </a:t>
            </a:r>
            <a:r>
              <a:rPr lang="ru-RU" dirty="0" err="1"/>
              <a:t>земельний</a:t>
            </a:r>
            <a:r>
              <a:rPr lang="ru-RU" dirty="0"/>
              <a:t> </a:t>
            </a:r>
            <a:r>
              <a:rPr lang="ru-RU" dirty="0" err="1"/>
              <a:t>сервітут</a:t>
            </a:r>
            <a:r>
              <a:rPr lang="ru-RU" dirty="0"/>
              <a:t>, </a:t>
            </a:r>
            <a:r>
              <a:rPr lang="ru-RU" dirty="0" err="1"/>
              <a:t>дія</a:t>
            </a:r>
            <a:r>
              <a:rPr lang="ru-RU" dirty="0"/>
              <a:t> </a:t>
            </a:r>
            <a:r>
              <a:rPr lang="ru-RU" dirty="0" err="1"/>
              <a:t>цього</a:t>
            </a:r>
            <a:r>
              <a:rPr lang="ru-RU" dirty="0"/>
              <a:t> </a:t>
            </a:r>
            <a:r>
              <a:rPr lang="ru-RU" dirty="0" err="1"/>
              <a:t>сервітуту</a:t>
            </a:r>
            <a:r>
              <a:rPr lang="ru-RU" dirty="0"/>
              <a:t> </a:t>
            </a:r>
            <a:r>
              <a:rPr lang="ru-RU" dirty="0" err="1"/>
              <a:t>може</a:t>
            </a:r>
            <a:r>
              <a:rPr lang="ru-RU" dirty="0"/>
              <a:t> бути </a:t>
            </a:r>
            <a:r>
              <a:rPr lang="ru-RU" dirty="0" err="1"/>
              <a:t>припинена</a:t>
            </a:r>
            <a:r>
              <a:rPr lang="ru-RU" dirty="0"/>
              <a:t> в судовому порядку у </a:t>
            </a:r>
            <a:r>
              <a:rPr lang="ru-RU" dirty="0" err="1"/>
              <a:t>випадках</a:t>
            </a:r>
            <a:r>
              <a:rPr lang="ru-RU" dirty="0"/>
              <a:t>:</a:t>
            </a:r>
          </a:p>
          <a:p>
            <a:pPr marL="0" indent="0">
              <a:buNone/>
            </a:pPr>
            <a:r>
              <a:rPr lang="ru-RU" dirty="0"/>
              <a:t>а) </a:t>
            </a:r>
            <a:r>
              <a:rPr lang="ru-RU" dirty="0" err="1"/>
              <a:t>припинення</a:t>
            </a:r>
            <a:r>
              <a:rPr lang="ru-RU" dirty="0"/>
              <a:t> </a:t>
            </a:r>
            <a:r>
              <a:rPr lang="ru-RU" dirty="0" err="1"/>
              <a:t>підстав</a:t>
            </a:r>
            <a:r>
              <a:rPr lang="ru-RU" dirty="0"/>
              <a:t> </a:t>
            </a:r>
            <a:r>
              <a:rPr lang="ru-RU" dirty="0" err="1"/>
              <a:t>його</a:t>
            </a:r>
            <a:r>
              <a:rPr lang="ru-RU" dirty="0"/>
              <a:t> </a:t>
            </a:r>
            <a:r>
              <a:rPr lang="ru-RU" dirty="0" err="1"/>
              <a:t>встановлення</a:t>
            </a:r>
            <a:r>
              <a:rPr lang="ru-RU" dirty="0"/>
              <a:t>;</a:t>
            </a:r>
          </a:p>
          <a:p>
            <a:pPr marL="0" indent="0">
              <a:buNone/>
            </a:pPr>
            <a:r>
              <a:rPr lang="ru-RU" dirty="0"/>
              <a:t>б) коли </a:t>
            </a:r>
            <a:r>
              <a:rPr lang="ru-RU" dirty="0" err="1"/>
              <a:t>встановлення</a:t>
            </a:r>
            <a:r>
              <a:rPr lang="ru-RU" dirty="0"/>
              <a:t> земельного </a:t>
            </a:r>
            <a:r>
              <a:rPr lang="ru-RU" dirty="0" err="1"/>
              <a:t>сервітуту</a:t>
            </a:r>
            <a:r>
              <a:rPr lang="ru-RU" dirty="0"/>
              <a:t> </a:t>
            </a:r>
            <a:r>
              <a:rPr lang="ru-RU" dirty="0" err="1"/>
              <a:t>унеможливлює</a:t>
            </a:r>
            <a:r>
              <a:rPr lang="ru-RU" dirty="0"/>
              <a:t> </a:t>
            </a:r>
            <a:r>
              <a:rPr lang="ru-RU" dirty="0" err="1"/>
              <a:t>використання</a:t>
            </a:r>
            <a:r>
              <a:rPr lang="ru-RU" dirty="0"/>
              <a:t> </a:t>
            </a:r>
            <a:r>
              <a:rPr lang="ru-RU" dirty="0" err="1"/>
              <a:t>земельної</a:t>
            </a:r>
            <a:r>
              <a:rPr lang="ru-RU" dirty="0"/>
              <a:t> </a:t>
            </a:r>
            <a:r>
              <a:rPr lang="ru-RU" dirty="0" err="1"/>
              <a:t>ділянки</a:t>
            </a:r>
            <a:r>
              <a:rPr lang="ru-RU" dirty="0"/>
              <a:t>, </a:t>
            </a:r>
            <a:r>
              <a:rPr lang="ru-RU" dirty="0" err="1"/>
              <a:t>щодо</a:t>
            </a:r>
            <a:r>
              <a:rPr lang="ru-RU" dirty="0"/>
              <a:t> </a:t>
            </a:r>
            <a:r>
              <a:rPr lang="ru-RU" dirty="0" err="1"/>
              <a:t>якої</a:t>
            </a:r>
            <a:r>
              <a:rPr lang="ru-RU" dirty="0"/>
              <a:t> </a:t>
            </a:r>
            <a:r>
              <a:rPr lang="ru-RU" dirty="0" err="1"/>
              <a:t>встановлено</a:t>
            </a:r>
            <a:r>
              <a:rPr lang="ru-RU" dirty="0"/>
              <a:t> </a:t>
            </a:r>
            <a:r>
              <a:rPr lang="ru-RU" dirty="0" err="1"/>
              <a:t>земельний</a:t>
            </a:r>
            <a:r>
              <a:rPr lang="ru-RU" dirty="0"/>
              <a:t> </a:t>
            </a:r>
            <a:r>
              <a:rPr lang="ru-RU" dirty="0" err="1"/>
              <a:t>сервітут</a:t>
            </a:r>
            <a:r>
              <a:rPr lang="ru-RU" dirty="0"/>
              <a:t>, за </a:t>
            </a:r>
            <a:r>
              <a:rPr lang="ru-RU" dirty="0" err="1"/>
              <a:t>її</a:t>
            </a:r>
            <a:r>
              <a:rPr lang="ru-RU" dirty="0"/>
              <a:t> </a:t>
            </a:r>
            <a:r>
              <a:rPr lang="ru-RU" dirty="0" err="1"/>
              <a:t>цільовим</a:t>
            </a:r>
            <a:r>
              <a:rPr lang="ru-RU" dirty="0"/>
              <a:t> </a:t>
            </a:r>
            <a:r>
              <a:rPr lang="ru-RU" dirty="0" err="1"/>
              <a:t>призначенням</a:t>
            </a:r>
            <a:r>
              <a:rPr lang="ru-RU" dirty="0"/>
              <a:t>.</a:t>
            </a:r>
          </a:p>
          <a:p>
            <a:endParaRPr lang="ru-RU" dirty="0"/>
          </a:p>
        </p:txBody>
      </p:sp>
    </p:spTree>
    <p:extLst>
      <p:ext uri="{BB962C8B-B14F-4D97-AF65-F5344CB8AC3E}">
        <p14:creationId xmlns:p14="http://schemas.microsoft.com/office/powerpoint/2010/main" val="3642722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descr="Припинення дії земельногоПрипинення дії земельного&#10;сервітутусервітуту&#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0" y="46779"/>
            <a:ext cx="9096310" cy="682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44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uk-UA" dirty="0" smtClean="0"/>
              <a:t>Припинення сервітуту</a:t>
            </a:r>
            <a:endParaRPr lang="ru-RU" dirty="0"/>
          </a:p>
        </p:txBody>
      </p:sp>
      <p:sp>
        <p:nvSpPr>
          <p:cNvPr id="3" name="Объект 2"/>
          <p:cNvSpPr>
            <a:spLocks noGrp="1"/>
          </p:cNvSpPr>
          <p:nvPr>
            <p:ph idx="1"/>
          </p:nvPr>
        </p:nvSpPr>
        <p:spPr/>
        <p:txBody>
          <a:bodyPr/>
          <a:lstStyle/>
          <a:p>
            <a:endParaRPr lang="ru-RU" dirty="0"/>
          </a:p>
        </p:txBody>
      </p:sp>
      <p:pic>
        <p:nvPicPr>
          <p:cNvPr id="4098" name="Picture 2" descr="Картинки по запросу сервиту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2" y="1772816"/>
            <a:ext cx="9137470" cy="367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93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algn="just"/>
            <a:r>
              <a:rPr lang="ru-RU" b="1" dirty="0" err="1"/>
              <a:t>Суперфіцій</a:t>
            </a:r>
            <a:r>
              <a:rPr lang="ru-RU" dirty="0"/>
              <a:t> (</a:t>
            </a:r>
            <a:r>
              <a:rPr lang="uk-UA" dirty="0"/>
              <a:t>лат. </a:t>
            </a:r>
            <a:r>
              <a:rPr lang="la-Latn" i="1" dirty="0"/>
              <a:t>Superficies solo cedit</a:t>
            </a:r>
            <a:r>
              <a:rPr lang="ru-RU" dirty="0"/>
              <a:t> </a:t>
            </a:r>
            <a:r>
              <a:rPr lang="uk-UA" dirty="0"/>
              <a:t>– будівля слідує за землею)</a:t>
            </a:r>
            <a:r>
              <a:rPr lang="ru-RU" dirty="0"/>
              <a:t> </a:t>
            </a:r>
            <a:r>
              <a:rPr lang="uk-UA" dirty="0"/>
              <a:t>– спадкове і відчужуване право на користування будівлею, що зведена на чужій землі. </a:t>
            </a:r>
            <a:endParaRPr lang="ru-RU" dirty="0"/>
          </a:p>
          <a:p>
            <a:pPr marL="0" indent="0" algn="just">
              <a:buNone/>
            </a:pPr>
            <a:r>
              <a:rPr lang="ru-RU" i="1" dirty="0"/>
              <a:t>В </a:t>
            </a:r>
            <a:r>
              <a:rPr lang="ru-RU" i="1" dirty="0" err="1"/>
              <a:t>українському</a:t>
            </a:r>
            <a:r>
              <a:rPr lang="ru-RU" i="1" dirty="0"/>
              <a:t> </a:t>
            </a:r>
            <a:r>
              <a:rPr lang="ru-RU" i="1" dirty="0" err="1"/>
              <a:t>праві</a:t>
            </a:r>
            <a:r>
              <a:rPr lang="ru-RU" i="1" dirty="0"/>
              <a:t> </a:t>
            </a:r>
            <a:r>
              <a:rPr lang="ru-RU" i="1" dirty="0" err="1"/>
              <a:t>суперфіцій</a:t>
            </a:r>
            <a:r>
              <a:rPr lang="ru-RU" i="1" dirty="0"/>
              <a:t> </a:t>
            </a:r>
            <a:r>
              <a:rPr lang="uk-UA" i="1" dirty="0"/>
              <a:t>– </a:t>
            </a:r>
            <a:r>
              <a:rPr lang="ru-RU" i="1" dirty="0"/>
              <a:t>право </a:t>
            </a:r>
            <a:r>
              <a:rPr lang="ru-RU" i="1" dirty="0" err="1"/>
              <a:t>користування</a:t>
            </a:r>
            <a:r>
              <a:rPr lang="ru-RU" i="1" dirty="0"/>
              <a:t> чужою земельною </a:t>
            </a:r>
            <a:r>
              <a:rPr lang="ru-RU" i="1" dirty="0" err="1"/>
              <a:t>ділянкою</a:t>
            </a:r>
            <a:r>
              <a:rPr lang="ru-RU" i="1" dirty="0"/>
              <a:t> для </a:t>
            </a:r>
            <a:r>
              <a:rPr lang="ru-RU" i="1" dirty="0" err="1"/>
              <a:t>забудови</a:t>
            </a:r>
            <a:r>
              <a:rPr lang="ru-RU" i="1" dirty="0"/>
              <a:t>, </a:t>
            </a:r>
            <a:r>
              <a:rPr lang="ru-RU" i="1" dirty="0" err="1"/>
              <a:t>окремий</a:t>
            </a:r>
            <a:r>
              <a:rPr lang="ru-RU" i="1" dirty="0"/>
              <a:t> вид прав на </a:t>
            </a:r>
            <a:r>
              <a:rPr lang="ru-RU" i="1" dirty="0" err="1"/>
              <a:t>чужі</a:t>
            </a:r>
            <a:r>
              <a:rPr lang="ru-RU" i="1" dirty="0"/>
              <a:t> </a:t>
            </a:r>
            <a:r>
              <a:rPr lang="ru-RU" i="1" dirty="0" err="1"/>
              <a:t>речі</a:t>
            </a:r>
            <a:r>
              <a:rPr lang="ru-RU" i="1" dirty="0"/>
              <a:t> (глава 34 </a:t>
            </a:r>
            <a:r>
              <a:rPr lang="ru-RU" i="1" dirty="0" err="1"/>
              <a:t>Цивільного</a:t>
            </a:r>
            <a:r>
              <a:rPr lang="ru-RU" i="1" dirty="0"/>
              <a:t> кодексу </a:t>
            </a:r>
            <a:r>
              <a:rPr lang="ru-RU" i="1" dirty="0" err="1"/>
              <a:t>України</a:t>
            </a:r>
            <a:r>
              <a:rPr lang="ru-RU" i="1" dirty="0"/>
              <a:t>). </a:t>
            </a:r>
            <a:r>
              <a:rPr lang="uk-UA" i="1" dirty="0"/>
              <a:t>Це </a:t>
            </a:r>
            <a:r>
              <a:rPr lang="ru-RU" i="1" dirty="0"/>
              <a:t>право </a:t>
            </a:r>
            <a:r>
              <a:rPr lang="ru-RU" i="1" dirty="0" err="1"/>
              <a:t>може</a:t>
            </a:r>
            <a:r>
              <a:rPr lang="ru-RU" i="1" dirty="0"/>
              <a:t> </a:t>
            </a:r>
            <a:r>
              <a:rPr lang="ru-RU" i="1" dirty="0" err="1"/>
              <a:t>відчужуватися</a:t>
            </a:r>
            <a:r>
              <a:rPr lang="ru-RU" i="1" dirty="0"/>
              <a:t> </a:t>
            </a:r>
            <a:r>
              <a:rPr lang="ru-RU" i="1" dirty="0" err="1"/>
              <a:t>землекористувачем</a:t>
            </a:r>
            <a:r>
              <a:rPr lang="ru-RU" i="1" dirty="0"/>
              <a:t> </a:t>
            </a:r>
            <a:r>
              <a:rPr lang="ru-RU" i="1" dirty="0" err="1"/>
              <a:t>або</a:t>
            </a:r>
            <a:r>
              <a:rPr lang="ru-RU" i="1" dirty="0"/>
              <a:t> </a:t>
            </a:r>
            <a:r>
              <a:rPr lang="ru-RU" i="1" dirty="0" err="1"/>
              <a:t>передаватись</a:t>
            </a:r>
            <a:r>
              <a:rPr lang="ru-RU" i="1" dirty="0"/>
              <a:t> у порядку </a:t>
            </a:r>
            <a:r>
              <a:rPr lang="ru-RU" i="1" dirty="0" err="1"/>
              <a:t>спадкування</a:t>
            </a:r>
            <a:r>
              <a:rPr lang="ru-RU" i="1" dirty="0"/>
              <a:t>, а </a:t>
            </a:r>
            <a:r>
              <a:rPr lang="ru-RU" i="1" dirty="0" err="1"/>
              <a:t>також</a:t>
            </a:r>
            <a:r>
              <a:rPr lang="ru-RU" i="1" dirty="0"/>
              <a:t> </a:t>
            </a:r>
            <a:r>
              <a:rPr lang="ru-RU" i="1" dirty="0" err="1"/>
              <a:t>дає</a:t>
            </a:r>
            <a:r>
              <a:rPr lang="ru-RU" i="1" dirty="0"/>
              <a:t> право </a:t>
            </a:r>
            <a:r>
              <a:rPr lang="ru-RU" i="1" dirty="0" err="1"/>
              <a:t>землевласнику</a:t>
            </a:r>
            <a:r>
              <a:rPr lang="ru-RU" i="1" dirty="0"/>
              <a:t> на </a:t>
            </a:r>
            <a:r>
              <a:rPr lang="ru-RU" i="1" dirty="0" err="1"/>
              <a:t>прибуток</a:t>
            </a:r>
            <a:r>
              <a:rPr lang="uk-UA" i="1" dirty="0"/>
              <a:t>. </a:t>
            </a:r>
            <a:endParaRPr lang="ru-RU" i="1" dirty="0"/>
          </a:p>
          <a:p>
            <a:endParaRPr lang="ru-RU" dirty="0"/>
          </a:p>
        </p:txBody>
      </p:sp>
    </p:spTree>
    <p:extLst>
      <p:ext uri="{BB962C8B-B14F-4D97-AF65-F5344CB8AC3E}">
        <p14:creationId xmlns:p14="http://schemas.microsoft.com/office/powerpoint/2010/main" val="1927659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9458" name="Picture 2" descr="Картинки по запросу суперфіці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8" y="26490"/>
            <a:ext cx="8942170" cy="671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80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336704"/>
          </a:xfrm>
        </p:spPr>
        <p:txBody>
          <a:bodyPr>
            <a:normAutofit fontScale="70000" lnSpcReduction="20000"/>
          </a:bodyPr>
          <a:lstStyle/>
          <a:p>
            <a:r>
              <a:rPr lang="ru-RU" b="1" dirty="0" err="1"/>
              <a:t>Стаття</a:t>
            </a:r>
            <a:r>
              <a:rPr lang="ru-RU" b="1" dirty="0"/>
              <a:t> </a:t>
            </a:r>
            <a:r>
              <a:rPr lang="ru-RU" b="1" dirty="0" smtClean="0"/>
              <a:t>102-1 ЗКУ. </a:t>
            </a:r>
            <a:r>
              <a:rPr lang="ru-RU" b="1" dirty="0" err="1"/>
              <a:t>Підстави</a:t>
            </a:r>
            <a:r>
              <a:rPr lang="ru-RU" b="1" dirty="0"/>
              <a:t> </a:t>
            </a:r>
            <a:r>
              <a:rPr lang="ru-RU" b="1" dirty="0" err="1"/>
              <a:t>набуття</a:t>
            </a:r>
            <a:r>
              <a:rPr lang="ru-RU" b="1" dirty="0"/>
              <a:t> і </a:t>
            </a:r>
            <a:r>
              <a:rPr lang="ru-RU" b="1" dirty="0" err="1"/>
              <a:t>зміст</a:t>
            </a:r>
            <a:r>
              <a:rPr lang="ru-RU" b="1" dirty="0"/>
              <a:t> права </a:t>
            </a:r>
            <a:r>
              <a:rPr lang="ru-RU" b="1" dirty="0" err="1"/>
              <a:t>користування</a:t>
            </a:r>
            <a:r>
              <a:rPr lang="ru-RU" b="1" dirty="0"/>
              <a:t> чужою земельною </a:t>
            </a:r>
            <a:r>
              <a:rPr lang="ru-RU" b="1" dirty="0" err="1"/>
              <a:t>ділянкою</a:t>
            </a:r>
            <a:r>
              <a:rPr lang="ru-RU" b="1" dirty="0"/>
              <a:t> для </a:t>
            </a:r>
            <a:r>
              <a:rPr lang="ru-RU" b="1" dirty="0" err="1"/>
              <a:t>сільськогосподарських</a:t>
            </a:r>
            <a:r>
              <a:rPr lang="ru-RU" b="1" dirty="0"/>
              <a:t> потреб </a:t>
            </a:r>
            <a:r>
              <a:rPr lang="ru-RU" b="1" dirty="0" err="1"/>
              <a:t>або</a:t>
            </a:r>
            <a:r>
              <a:rPr lang="ru-RU" b="1" dirty="0"/>
              <a:t> для </a:t>
            </a:r>
            <a:r>
              <a:rPr lang="ru-RU" b="1" dirty="0" err="1"/>
              <a:t>забудови</a:t>
            </a:r>
            <a:endParaRPr lang="ru-RU" b="1" dirty="0"/>
          </a:p>
          <a:p>
            <a:pPr marL="0" indent="0" algn="just">
              <a:buNone/>
            </a:pPr>
            <a:r>
              <a:rPr lang="ru-RU" dirty="0"/>
              <a:t>1. Право </a:t>
            </a:r>
            <a:r>
              <a:rPr lang="ru-RU" dirty="0" err="1"/>
              <a:t>користування</a:t>
            </a:r>
            <a:r>
              <a:rPr lang="ru-RU" dirty="0"/>
              <a:t> чужою земельною </a:t>
            </a:r>
            <a:r>
              <a:rPr lang="ru-RU" dirty="0" err="1"/>
              <a:t>ділянкою</a:t>
            </a:r>
            <a:r>
              <a:rPr lang="ru-RU" dirty="0"/>
              <a:t> для </a:t>
            </a:r>
            <a:r>
              <a:rPr lang="ru-RU" dirty="0" err="1"/>
              <a:t>сільськогосподарських</a:t>
            </a:r>
            <a:r>
              <a:rPr lang="ru-RU" dirty="0"/>
              <a:t> потреб (</a:t>
            </a:r>
            <a:r>
              <a:rPr lang="ru-RU" dirty="0" err="1"/>
              <a:t>емфітевзис</a:t>
            </a:r>
            <a:r>
              <a:rPr lang="ru-RU" dirty="0"/>
              <a:t>) і право </a:t>
            </a:r>
            <a:r>
              <a:rPr lang="ru-RU" dirty="0" err="1"/>
              <a:t>користування</a:t>
            </a:r>
            <a:r>
              <a:rPr lang="ru-RU" dirty="0"/>
              <a:t> чужою земельною </a:t>
            </a:r>
            <a:r>
              <a:rPr lang="ru-RU" dirty="0" err="1"/>
              <a:t>ділянкою</a:t>
            </a:r>
            <a:r>
              <a:rPr lang="ru-RU" dirty="0"/>
              <a:t> для </a:t>
            </a:r>
            <a:r>
              <a:rPr lang="ru-RU" dirty="0" err="1"/>
              <a:t>забудови</a:t>
            </a:r>
            <a:r>
              <a:rPr lang="ru-RU" dirty="0"/>
              <a:t> (</a:t>
            </a:r>
            <a:r>
              <a:rPr lang="ru-RU" dirty="0" err="1"/>
              <a:t>суперфіцій</a:t>
            </a:r>
            <a:r>
              <a:rPr lang="ru-RU" dirty="0"/>
              <a:t>) </a:t>
            </a:r>
            <a:r>
              <a:rPr lang="ru-RU" dirty="0" err="1"/>
              <a:t>виникають</a:t>
            </a:r>
            <a:r>
              <a:rPr lang="ru-RU" dirty="0"/>
              <a:t> на </a:t>
            </a:r>
            <a:r>
              <a:rPr lang="ru-RU" dirty="0" err="1"/>
              <a:t>підставі</a:t>
            </a:r>
            <a:r>
              <a:rPr lang="ru-RU" dirty="0"/>
              <a:t> договору </a:t>
            </a:r>
            <a:r>
              <a:rPr lang="ru-RU" dirty="0" err="1"/>
              <a:t>між</a:t>
            </a:r>
            <a:r>
              <a:rPr lang="ru-RU" dirty="0"/>
              <a:t> </a:t>
            </a:r>
            <a:r>
              <a:rPr lang="ru-RU" dirty="0" err="1"/>
              <a:t>власником</a:t>
            </a:r>
            <a:r>
              <a:rPr lang="ru-RU" dirty="0"/>
              <a:t> </a:t>
            </a:r>
            <a:r>
              <a:rPr lang="ru-RU" dirty="0" err="1"/>
              <a:t>земельної</a:t>
            </a:r>
            <a:r>
              <a:rPr lang="ru-RU" dirty="0"/>
              <a:t> </a:t>
            </a:r>
            <a:r>
              <a:rPr lang="ru-RU" dirty="0" err="1"/>
              <a:t>ділянки</a:t>
            </a:r>
            <a:r>
              <a:rPr lang="ru-RU" dirty="0"/>
              <a:t> та особою, яка </a:t>
            </a:r>
            <a:r>
              <a:rPr lang="ru-RU" dirty="0" err="1"/>
              <a:t>виявила</a:t>
            </a:r>
            <a:r>
              <a:rPr lang="ru-RU" dirty="0"/>
              <a:t> </a:t>
            </a:r>
            <a:r>
              <a:rPr lang="ru-RU" dirty="0" err="1"/>
              <a:t>бажання</a:t>
            </a:r>
            <a:r>
              <a:rPr lang="ru-RU" dirty="0"/>
              <a:t> </a:t>
            </a:r>
            <a:r>
              <a:rPr lang="ru-RU" dirty="0" err="1"/>
              <a:t>користуватися</a:t>
            </a:r>
            <a:r>
              <a:rPr lang="ru-RU" dirty="0"/>
              <a:t> </a:t>
            </a:r>
            <a:r>
              <a:rPr lang="ru-RU" dirty="0" err="1"/>
              <a:t>цією</a:t>
            </a:r>
            <a:r>
              <a:rPr lang="ru-RU" dirty="0"/>
              <a:t> земельною </a:t>
            </a:r>
            <a:r>
              <a:rPr lang="ru-RU" dirty="0" err="1"/>
              <a:t>ділянкою</a:t>
            </a:r>
            <a:r>
              <a:rPr lang="ru-RU" dirty="0"/>
              <a:t> для таких потреб, </a:t>
            </a:r>
            <a:r>
              <a:rPr lang="ru-RU" dirty="0" err="1"/>
              <a:t>відповідно</a:t>
            </a:r>
            <a:r>
              <a:rPr lang="ru-RU" dirty="0"/>
              <a:t> до </a:t>
            </a:r>
            <a:r>
              <a:rPr lang="ru-RU" dirty="0" err="1"/>
              <a:t>Цивільного</a:t>
            </a:r>
            <a:r>
              <a:rPr lang="ru-RU" dirty="0"/>
              <a:t> кодексу </a:t>
            </a:r>
            <a:r>
              <a:rPr lang="ru-RU" dirty="0" err="1"/>
              <a:t>України</a:t>
            </a:r>
            <a:r>
              <a:rPr lang="ru-RU" dirty="0"/>
              <a:t>.</a:t>
            </a:r>
          </a:p>
          <a:p>
            <a:pPr marL="0" indent="0" algn="just">
              <a:buNone/>
            </a:pPr>
            <a:r>
              <a:rPr lang="ru-RU" dirty="0"/>
              <a:t>Право </a:t>
            </a:r>
            <a:r>
              <a:rPr lang="ru-RU" dirty="0" err="1"/>
              <a:t>користування</a:t>
            </a:r>
            <a:r>
              <a:rPr lang="ru-RU" dirty="0"/>
              <a:t> чужою земельною </a:t>
            </a:r>
            <a:r>
              <a:rPr lang="ru-RU" dirty="0" err="1"/>
              <a:t>ділянкою</a:t>
            </a:r>
            <a:r>
              <a:rPr lang="ru-RU" dirty="0"/>
              <a:t> для </a:t>
            </a:r>
            <a:r>
              <a:rPr lang="ru-RU" dirty="0" err="1"/>
              <a:t>забудови</a:t>
            </a:r>
            <a:r>
              <a:rPr lang="ru-RU" dirty="0"/>
              <a:t> (</a:t>
            </a:r>
            <a:r>
              <a:rPr lang="ru-RU" dirty="0" err="1"/>
              <a:t>суперфіцій</a:t>
            </a:r>
            <a:r>
              <a:rPr lang="ru-RU" dirty="0"/>
              <a:t>) </a:t>
            </a:r>
            <a:r>
              <a:rPr lang="ru-RU" dirty="0" err="1"/>
              <a:t>може</a:t>
            </a:r>
            <a:r>
              <a:rPr lang="ru-RU" dirty="0"/>
              <a:t> </a:t>
            </a:r>
            <a:r>
              <a:rPr lang="ru-RU" dirty="0" err="1"/>
              <a:t>виникати</a:t>
            </a:r>
            <a:r>
              <a:rPr lang="ru-RU" dirty="0"/>
              <a:t> </a:t>
            </a:r>
            <a:r>
              <a:rPr lang="ru-RU" dirty="0" err="1"/>
              <a:t>також</a:t>
            </a:r>
            <a:r>
              <a:rPr lang="ru-RU" dirty="0"/>
              <a:t> на </a:t>
            </a:r>
            <a:r>
              <a:rPr lang="ru-RU" dirty="0" err="1"/>
              <a:t>підставі</a:t>
            </a:r>
            <a:r>
              <a:rPr lang="ru-RU" dirty="0"/>
              <a:t> </a:t>
            </a:r>
            <a:r>
              <a:rPr lang="ru-RU" dirty="0" err="1"/>
              <a:t>заповіту</a:t>
            </a:r>
            <a:r>
              <a:rPr lang="ru-RU" dirty="0"/>
              <a:t>.</a:t>
            </a:r>
          </a:p>
          <a:p>
            <a:pPr marL="0" indent="0" algn="just">
              <a:buNone/>
            </a:pPr>
            <a:r>
              <a:rPr lang="ru-RU" dirty="0"/>
              <a:t>2. Право </a:t>
            </a:r>
            <a:r>
              <a:rPr lang="ru-RU" dirty="0" err="1"/>
              <a:t>користування</a:t>
            </a:r>
            <a:r>
              <a:rPr lang="ru-RU" dirty="0"/>
              <a:t> чужою земельною </a:t>
            </a:r>
            <a:r>
              <a:rPr lang="ru-RU" dirty="0" err="1"/>
              <a:t>ділянкою</a:t>
            </a:r>
            <a:r>
              <a:rPr lang="ru-RU" dirty="0"/>
              <a:t> для </a:t>
            </a:r>
            <a:r>
              <a:rPr lang="ru-RU" dirty="0" err="1"/>
              <a:t>сільськогосподарських</a:t>
            </a:r>
            <a:r>
              <a:rPr lang="ru-RU" dirty="0"/>
              <a:t> потреб (</a:t>
            </a:r>
            <a:r>
              <a:rPr lang="ru-RU" dirty="0" err="1"/>
              <a:t>емфітевзис</a:t>
            </a:r>
            <a:r>
              <a:rPr lang="ru-RU" dirty="0"/>
              <a:t>) та право </a:t>
            </a:r>
            <a:r>
              <a:rPr lang="ru-RU" dirty="0" err="1"/>
              <a:t>користування</a:t>
            </a:r>
            <a:r>
              <a:rPr lang="ru-RU" dirty="0"/>
              <a:t> чужою земельною </a:t>
            </a:r>
            <a:r>
              <a:rPr lang="ru-RU" dirty="0" err="1"/>
              <a:t>ділянкою</a:t>
            </a:r>
            <a:r>
              <a:rPr lang="ru-RU" dirty="0"/>
              <a:t> для </a:t>
            </a:r>
            <a:r>
              <a:rPr lang="ru-RU" dirty="0" err="1"/>
              <a:t>забудови</a:t>
            </a:r>
            <a:r>
              <a:rPr lang="ru-RU" dirty="0"/>
              <a:t> (</a:t>
            </a:r>
            <a:r>
              <a:rPr lang="ru-RU" dirty="0" err="1"/>
              <a:t>суперфіцій</a:t>
            </a:r>
            <a:r>
              <a:rPr lang="ru-RU" dirty="0"/>
              <a:t>) </a:t>
            </a:r>
            <a:r>
              <a:rPr lang="ru-RU" b="1" dirty="0" err="1"/>
              <a:t>можуть</a:t>
            </a:r>
            <a:r>
              <a:rPr lang="ru-RU" b="1" dirty="0"/>
              <a:t> </a:t>
            </a:r>
            <a:r>
              <a:rPr lang="ru-RU" b="1" dirty="0" err="1"/>
              <a:t>відчужуватися</a:t>
            </a:r>
            <a:r>
              <a:rPr lang="ru-RU" b="1" dirty="0"/>
              <a:t> </a:t>
            </a:r>
            <a:r>
              <a:rPr lang="ru-RU" b="1" dirty="0" err="1"/>
              <a:t>або</a:t>
            </a:r>
            <a:r>
              <a:rPr lang="ru-RU" b="1" dirty="0"/>
              <a:t> </a:t>
            </a:r>
            <a:r>
              <a:rPr lang="ru-RU" b="1" dirty="0" err="1"/>
              <a:t>передаватися</a:t>
            </a:r>
            <a:r>
              <a:rPr lang="ru-RU" b="1" dirty="0"/>
              <a:t> в порядку </a:t>
            </a:r>
            <a:r>
              <a:rPr lang="ru-RU" b="1" dirty="0" err="1"/>
              <a:t>спадкування</a:t>
            </a:r>
            <a:r>
              <a:rPr lang="ru-RU" dirty="0"/>
              <a:t>, </a:t>
            </a:r>
            <a:r>
              <a:rPr lang="ru-RU" dirty="0" err="1"/>
              <a:t>крім</a:t>
            </a:r>
            <a:r>
              <a:rPr lang="ru-RU" dirty="0"/>
              <a:t> </a:t>
            </a:r>
            <a:r>
              <a:rPr lang="ru-RU" dirty="0" err="1"/>
              <a:t>випадків</a:t>
            </a:r>
            <a:r>
              <a:rPr lang="ru-RU" dirty="0"/>
              <a:t>, </a:t>
            </a:r>
            <a:r>
              <a:rPr lang="ru-RU" dirty="0" err="1"/>
              <a:t>передбачених</a:t>
            </a:r>
            <a:r>
              <a:rPr lang="ru-RU" dirty="0"/>
              <a:t> </a:t>
            </a:r>
            <a:r>
              <a:rPr lang="ru-RU" dirty="0" err="1"/>
              <a:t>частиною</a:t>
            </a:r>
            <a:r>
              <a:rPr lang="ru-RU" dirty="0"/>
              <a:t> </a:t>
            </a:r>
            <a:r>
              <a:rPr lang="ru-RU" dirty="0" err="1"/>
              <a:t>третьою</a:t>
            </a:r>
            <a:r>
              <a:rPr lang="ru-RU" dirty="0"/>
              <a:t> </a:t>
            </a:r>
            <a:r>
              <a:rPr lang="ru-RU" dirty="0" err="1"/>
              <a:t>цієї</a:t>
            </a:r>
            <a:r>
              <a:rPr lang="ru-RU" dirty="0"/>
              <a:t> </a:t>
            </a:r>
            <a:r>
              <a:rPr lang="ru-RU" dirty="0" err="1"/>
              <a:t>статті</a:t>
            </a:r>
            <a:r>
              <a:rPr lang="ru-RU" dirty="0" smtClean="0"/>
              <a:t>.</a:t>
            </a:r>
          </a:p>
          <a:p>
            <a:pPr marL="0" indent="0" algn="just">
              <a:buNone/>
            </a:pPr>
            <a:r>
              <a:rPr lang="uk-UA" dirty="0" smtClean="0"/>
              <a:t>…4. </a:t>
            </a:r>
            <a:r>
              <a:rPr lang="ru-RU" dirty="0" smtClean="0"/>
              <a:t>Строк </a:t>
            </a:r>
            <a:r>
              <a:rPr lang="ru-RU" dirty="0" err="1"/>
              <a:t>користування</a:t>
            </a:r>
            <a:r>
              <a:rPr lang="ru-RU" dirty="0"/>
              <a:t> земельною </a:t>
            </a:r>
            <a:r>
              <a:rPr lang="ru-RU" dirty="0" err="1"/>
              <a:t>ділянкою</a:t>
            </a:r>
            <a:r>
              <a:rPr lang="ru-RU" dirty="0"/>
              <a:t> </a:t>
            </a:r>
            <a:r>
              <a:rPr lang="ru-RU" dirty="0" err="1"/>
              <a:t>державної</a:t>
            </a:r>
            <a:r>
              <a:rPr lang="ru-RU" dirty="0"/>
              <a:t>, </a:t>
            </a:r>
            <a:r>
              <a:rPr lang="ru-RU" dirty="0" err="1"/>
              <a:t>комунальної</a:t>
            </a:r>
            <a:r>
              <a:rPr lang="ru-RU" dirty="0"/>
              <a:t> та </a:t>
            </a:r>
            <a:r>
              <a:rPr lang="ru-RU" dirty="0" err="1"/>
              <a:t>приватної</a:t>
            </a:r>
            <a:r>
              <a:rPr lang="ru-RU" dirty="0"/>
              <a:t> </a:t>
            </a:r>
            <a:r>
              <a:rPr lang="ru-RU" dirty="0" err="1"/>
              <a:t>власності</a:t>
            </a:r>
            <a:r>
              <a:rPr lang="ru-RU" dirty="0"/>
              <a:t> для </a:t>
            </a:r>
            <a:r>
              <a:rPr lang="ru-RU" dirty="0" err="1"/>
              <a:t>сільськогосподарських</a:t>
            </a:r>
            <a:r>
              <a:rPr lang="ru-RU" dirty="0"/>
              <a:t> потреб (</a:t>
            </a:r>
            <a:r>
              <a:rPr lang="ru-RU" dirty="0" err="1"/>
              <a:t>емфітевзис</a:t>
            </a:r>
            <a:r>
              <a:rPr lang="ru-RU" dirty="0"/>
              <a:t>), а </a:t>
            </a:r>
            <a:r>
              <a:rPr lang="ru-RU" dirty="0" err="1"/>
              <a:t>також</a:t>
            </a:r>
            <a:r>
              <a:rPr lang="ru-RU" dirty="0"/>
              <a:t> строк </a:t>
            </a:r>
            <a:r>
              <a:rPr lang="ru-RU" dirty="0" err="1"/>
              <a:t>користування</a:t>
            </a:r>
            <a:r>
              <a:rPr lang="ru-RU" dirty="0"/>
              <a:t> земельною </a:t>
            </a:r>
            <a:r>
              <a:rPr lang="ru-RU" dirty="0" err="1"/>
              <a:t>ділянкою</a:t>
            </a:r>
            <a:r>
              <a:rPr lang="ru-RU" dirty="0"/>
              <a:t> </a:t>
            </a:r>
            <a:r>
              <a:rPr lang="ru-RU" dirty="0" err="1"/>
              <a:t>державної</a:t>
            </a:r>
            <a:r>
              <a:rPr lang="ru-RU" dirty="0"/>
              <a:t> </a:t>
            </a:r>
            <a:r>
              <a:rPr lang="ru-RU" dirty="0" err="1"/>
              <a:t>чи</a:t>
            </a:r>
            <a:r>
              <a:rPr lang="ru-RU" dirty="0"/>
              <a:t> </a:t>
            </a:r>
            <a:r>
              <a:rPr lang="ru-RU" dirty="0" err="1"/>
              <a:t>комунальної</a:t>
            </a:r>
            <a:r>
              <a:rPr lang="ru-RU" dirty="0"/>
              <a:t> </a:t>
            </a:r>
            <a:r>
              <a:rPr lang="ru-RU" dirty="0" err="1"/>
              <a:t>власності</a:t>
            </a:r>
            <a:r>
              <a:rPr lang="ru-RU" dirty="0"/>
              <a:t> для </a:t>
            </a:r>
            <a:r>
              <a:rPr lang="ru-RU" dirty="0" err="1"/>
              <a:t>забудови</a:t>
            </a:r>
            <a:r>
              <a:rPr lang="ru-RU" dirty="0"/>
              <a:t> (</a:t>
            </a:r>
            <a:r>
              <a:rPr lang="ru-RU" dirty="0" err="1"/>
              <a:t>суперфіцій</a:t>
            </a:r>
            <a:r>
              <a:rPr lang="ru-RU" dirty="0"/>
              <a:t>) </a:t>
            </a:r>
            <a:r>
              <a:rPr lang="ru-RU" b="1" dirty="0"/>
              <a:t>не </a:t>
            </a:r>
            <a:r>
              <a:rPr lang="ru-RU" b="1" dirty="0" err="1"/>
              <a:t>може</a:t>
            </a:r>
            <a:r>
              <a:rPr lang="ru-RU" b="1" dirty="0"/>
              <a:t> </a:t>
            </a:r>
            <a:r>
              <a:rPr lang="ru-RU" b="1" dirty="0" err="1"/>
              <a:t>перевищувати</a:t>
            </a:r>
            <a:r>
              <a:rPr lang="ru-RU" b="1" dirty="0"/>
              <a:t> 50 </a:t>
            </a:r>
            <a:r>
              <a:rPr lang="ru-RU" b="1" dirty="0" err="1"/>
              <a:t>років</a:t>
            </a:r>
            <a:r>
              <a:rPr lang="ru-RU" dirty="0" smtClean="0"/>
              <a:t>.</a:t>
            </a:r>
            <a:endParaRPr lang="ru-RU" dirty="0"/>
          </a:p>
          <a:p>
            <a:endParaRPr lang="ru-RU" dirty="0"/>
          </a:p>
        </p:txBody>
      </p:sp>
    </p:spTree>
    <p:extLst>
      <p:ext uri="{BB962C8B-B14F-4D97-AF65-F5344CB8AC3E}">
        <p14:creationId xmlns:p14="http://schemas.microsoft.com/office/powerpoint/2010/main" val="2021461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Autofit/>
          </a:bodyPr>
          <a:lstStyle/>
          <a:p>
            <a:pPr marL="0" indent="0" algn="just">
              <a:lnSpc>
                <a:spcPct val="80000"/>
              </a:lnSpc>
              <a:spcBef>
                <a:spcPts val="0"/>
              </a:spcBef>
              <a:buNone/>
            </a:pPr>
            <a:r>
              <a:rPr lang="ru-RU" sz="2200" dirty="0"/>
              <a:t>6. Право </a:t>
            </a:r>
            <a:r>
              <a:rPr lang="ru-RU" sz="2200" dirty="0" err="1"/>
              <a:t>користування</a:t>
            </a:r>
            <a:r>
              <a:rPr lang="ru-RU" sz="2200" dirty="0"/>
              <a:t> чужою земельною </a:t>
            </a:r>
            <a:r>
              <a:rPr lang="ru-RU" sz="2200" dirty="0" err="1"/>
              <a:t>ділянкою</a:t>
            </a:r>
            <a:r>
              <a:rPr lang="ru-RU" sz="2200" dirty="0"/>
              <a:t> для </a:t>
            </a:r>
            <a:r>
              <a:rPr lang="ru-RU" sz="2200" dirty="0" err="1"/>
              <a:t>сільськогосподарських</a:t>
            </a:r>
            <a:r>
              <a:rPr lang="ru-RU" sz="2200" dirty="0"/>
              <a:t> потреб (</a:t>
            </a:r>
            <a:r>
              <a:rPr lang="ru-RU" sz="2200" dirty="0" err="1"/>
              <a:t>емфітевзис</a:t>
            </a:r>
            <a:r>
              <a:rPr lang="ru-RU" sz="2200" dirty="0"/>
              <a:t>) та право </a:t>
            </a:r>
            <a:r>
              <a:rPr lang="ru-RU" sz="2200" dirty="0" err="1"/>
              <a:t>користування</a:t>
            </a:r>
            <a:r>
              <a:rPr lang="ru-RU" sz="2200" dirty="0"/>
              <a:t> чужою земельною </a:t>
            </a:r>
            <a:r>
              <a:rPr lang="ru-RU" sz="2200" dirty="0" err="1"/>
              <a:t>ділянкою</a:t>
            </a:r>
            <a:r>
              <a:rPr lang="ru-RU" sz="2200" dirty="0"/>
              <a:t> для </a:t>
            </a:r>
            <a:r>
              <a:rPr lang="ru-RU" sz="2200" dirty="0" err="1"/>
              <a:t>забудови</a:t>
            </a:r>
            <a:r>
              <a:rPr lang="ru-RU" sz="2200" dirty="0"/>
              <a:t> (</a:t>
            </a:r>
            <a:r>
              <a:rPr lang="ru-RU" sz="2200" dirty="0" err="1"/>
              <a:t>суперфіцій</a:t>
            </a:r>
            <a:r>
              <a:rPr lang="ru-RU" sz="2200" dirty="0"/>
              <a:t>) </a:t>
            </a:r>
            <a:r>
              <a:rPr lang="ru-RU" sz="2200" b="1" dirty="0" err="1"/>
              <a:t>припиняються</a:t>
            </a:r>
            <a:r>
              <a:rPr lang="ru-RU" sz="2200" dirty="0"/>
              <a:t> в </a:t>
            </a:r>
            <a:r>
              <a:rPr lang="ru-RU" sz="2200" dirty="0" err="1"/>
              <a:t>разі</a:t>
            </a:r>
            <a:r>
              <a:rPr lang="ru-RU" sz="2200" dirty="0"/>
              <a:t>:</a:t>
            </a:r>
          </a:p>
          <a:p>
            <a:pPr marL="0" indent="0" algn="just">
              <a:lnSpc>
                <a:spcPct val="80000"/>
              </a:lnSpc>
              <a:spcBef>
                <a:spcPts val="0"/>
              </a:spcBef>
              <a:buNone/>
            </a:pPr>
            <a:r>
              <a:rPr lang="ru-RU" sz="2200" dirty="0"/>
              <a:t>1) </a:t>
            </a:r>
            <a:r>
              <a:rPr lang="ru-RU" sz="2200" dirty="0" err="1"/>
              <a:t>поєднання</a:t>
            </a:r>
            <a:r>
              <a:rPr lang="ru-RU" sz="2200" dirty="0"/>
              <a:t> в </a:t>
            </a:r>
            <a:r>
              <a:rPr lang="ru-RU" sz="2200" dirty="0" err="1"/>
              <a:t>одній</a:t>
            </a:r>
            <a:r>
              <a:rPr lang="ru-RU" sz="2200" dirty="0"/>
              <a:t> </a:t>
            </a:r>
            <a:r>
              <a:rPr lang="ru-RU" sz="2200" dirty="0" err="1"/>
              <a:t>особі</a:t>
            </a:r>
            <a:r>
              <a:rPr lang="ru-RU" sz="2200" dirty="0"/>
              <a:t> </a:t>
            </a:r>
            <a:r>
              <a:rPr lang="ru-RU" sz="2200" dirty="0" err="1"/>
              <a:t>власника</a:t>
            </a:r>
            <a:r>
              <a:rPr lang="ru-RU" sz="2200" dirty="0"/>
              <a:t> </a:t>
            </a:r>
            <a:r>
              <a:rPr lang="ru-RU" sz="2200" dirty="0" err="1"/>
              <a:t>земельної</a:t>
            </a:r>
            <a:r>
              <a:rPr lang="ru-RU" sz="2200" dirty="0"/>
              <a:t> </a:t>
            </a:r>
            <a:r>
              <a:rPr lang="ru-RU" sz="2200" dirty="0" err="1"/>
              <a:t>ділянки</a:t>
            </a:r>
            <a:r>
              <a:rPr lang="ru-RU" sz="2200" dirty="0"/>
              <a:t> та </a:t>
            </a:r>
            <a:r>
              <a:rPr lang="ru-RU" sz="2200" dirty="0" err="1"/>
              <a:t>землекористувача</a:t>
            </a:r>
            <a:r>
              <a:rPr lang="ru-RU" sz="2200" dirty="0"/>
              <a:t>;</a:t>
            </a:r>
          </a:p>
          <a:p>
            <a:pPr marL="0" indent="0" algn="just">
              <a:lnSpc>
                <a:spcPct val="80000"/>
              </a:lnSpc>
              <a:spcBef>
                <a:spcPts val="0"/>
              </a:spcBef>
              <a:buNone/>
            </a:pPr>
            <a:r>
              <a:rPr lang="ru-RU" sz="2200" dirty="0"/>
              <a:t>2) </a:t>
            </a:r>
            <a:r>
              <a:rPr lang="ru-RU" sz="2200" dirty="0" err="1"/>
              <a:t>спливу</a:t>
            </a:r>
            <a:r>
              <a:rPr lang="ru-RU" sz="2200" dirty="0"/>
              <a:t> строку, на </a:t>
            </a:r>
            <a:r>
              <a:rPr lang="ru-RU" sz="2200" dirty="0" err="1"/>
              <a:t>який</a:t>
            </a:r>
            <a:r>
              <a:rPr lang="ru-RU" sz="2200" dirty="0"/>
              <a:t> </a:t>
            </a:r>
            <a:r>
              <a:rPr lang="ru-RU" sz="2200" dirty="0" err="1"/>
              <a:t>було</a:t>
            </a:r>
            <a:r>
              <a:rPr lang="ru-RU" sz="2200" dirty="0"/>
              <a:t> </a:t>
            </a:r>
            <a:r>
              <a:rPr lang="ru-RU" sz="2200" dirty="0" err="1"/>
              <a:t>надано</a:t>
            </a:r>
            <a:r>
              <a:rPr lang="ru-RU" sz="2200" dirty="0"/>
              <a:t> право </a:t>
            </a:r>
            <a:r>
              <a:rPr lang="ru-RU" sz="2200" dirty="0" err="1"/>
              <a:t>користування</a:t>
            </a:r>
            <a:r>
              <a:rPr lang="ru-RU" sz="2200" dirty="0"/>
              <a:t>;</a:t>
            </a:r>
          </a:p>
          <a:p>
            <a:pPr marL="0" indent="0" algn="just">
              <a:lnSpc>
                <a:spcPct val="80000"/>
              </a:lnSpc>
              <a:spcBef>
                <a:spcPts val="0"/>
              </a:spcBef>
              <a:buNone/>
            </a:pPr>
            <a:r>
              <a:rPr lang="ru-RU" sz="2200" dirty="0"/>
              <a:t>3) </a:t>
            </a:r>
            <a:r>
              <a:rPr lang="ru-RU" sz="2200" dirty="0" err="1"/>
              <a:t>відчуження</a:t>
            </a:r>
            <a:r>
              <a:rPr lang="ru-RU" sz="2200" dirty="0"/>
              <a:t> </a:t>
            </a:r>
            <a:r>
              <a:rPr lang="ru-RU" sz="2200" dirty="0" err="1"/>
              <a:t>земельної</a:t>
            </a:r>
            <a:r>
              <a:rPr lang="ru-RU" sz="2200" dirty="0"/>
              <a:t> </a:t>
            </a:r>
            <a:r>
              <a:rPr lang="ru-RU" sz="2200" dirty="0" err="1"/>
              <a:t>ділянки</a:t>
            </a:r>
            <a:r>
              <a:rPr lang="ru-RU" sz="2200" dirty="0"/>
              <a:t> </a:t>
            </a:r>
            <a:r>
              <a:rPr lang="ru-RU" sz="2200" dirty="0" err="1"/>
              <a:t>приватної</a:t>
            </a:r>
            <a:r>
              <a:rPr lang="ru-RU" sz="2200" dirty="0"/>
              <a:t> </a:t>
            </a:r>
            <a:r>
              <a:rPr lang="ru-RU" sz="2200" dirty="0" err="1"/>
              <a:t>власності</a:t>
            </a:r>
            <a:r>
              <a:rPr lang="ru-RU" sz="2200" dirty="0"/>
              <a:t> </a:t>
            </a:r>
            <a:r>
              <a:rPr lang="ru-RU" sz="2200" b="1" dirty="0"/>
              <a:t>для </a:t>
            </a:r>
            <a:r>
              <a:rPr lang="ru-RU" sz="2200" b="1" dirty="0" err="1"/>
              <a:t>суспільних</a:t>
            </a:r>
            <a:r>
              <a:rPr lang="ru-RU" sz="2200" b="1" dirty="0"/>
              <a:t> потреб </a:t>
            </a:r>
            <a:r>
              <a:rPr lang="ru-RU" sz="2200" b="1" dirty="0" err="1"/>
              <a:t>чи</a:t>
            </a:r>
            <a:r>
              <a:rPr lang="ru-RU" sz="2200" b="1" dirty="0"/>
              <a:t> з </a:t>
            </a:r>
            <a:r>
              <a:rPr lang="ru-RU" sz="2200" b="1" dirty="0" err="1"/>
              <a:t>мотивів</a:t>
            </a:r>
            <a:r>
              <a:rPr lang="ru-RU" sz="2200" b="1" dirty="0"/>
              <a:t> </a:t>
            </a:r>
            <a:r>
              <a:rPr lang="ru-RU" sz="2200" b="1" dirty="0" err="1"/>
              <a:t>суспільної</a:t>
            </a:r>
            <a:r>
              <a:rPr lang="ru-RU" sz="2200" b="1" dirty="0"/>
              <a:t> </a:t>
            </a:r>
            <a:r>
              <a:rPr lang="ru-RU" sz="2200" b="1" dirty="0" err="1"/>
              <a:t>необхідності</a:t>
            </a:r>
            <a:r>
              <a:rPr lang="ru-RU" sz="2200" dirty="0"/>
              <a:t>;</a:t>
            </a:r>
          </a:p>
          <a:p>
            <a:pPr marL="0" indent="0" algn="just">
              <a:lnSpc>
                <a:spcPct val="80000"/>
              </a:lnSpc>
              <a:spcBef>
                <a:spcPts val="0"/>
              </a:spcBef>
              <a:buNone/>
            </a:pPr>
            <a:r>
              <a:rPr lang="ru-RU" sz="2200" dirty="0" smtClean="0"/>
              <a:t>3-1</a:t>
            </a:r>
            <a:r>
              <a:rPr lang="ru-RU" sz="2200" dirty="0"/>
              <a:t>) </a:t>
            </a:r>
            <a:r>
              <a:rPr lang="ru-RU" sz="2200" dirty="0" err="1"/>
              <a:t>прийняття</a:t>
            </a:r>
            <a:r>
              <a:rPr lang="ru-RU" sz="2200" dirty="0"/>
              <a:t> </a:t>
            </a:r>
            <a:r>
              <a:rPr lang="ru-RU" sz="2200" dirty="0" err="1"/>
              <a:t>уповноваженим</a:t>
            </a:r>
            <a:r>
              <a:rPr lang="ru-RU" sz="2200" dirty="0"/>
              <a:t> органом </a:t>
            </a:r>
            <a:r>
              <a:rPr lang="ru-RU" sz="2200" dirty="0" err="1"/>
              <a:t>виконавчої</a:t>
            </a:r>
            <a:r>
              <a:rPr lang="ru-RU" sz="2200" dirty="0"/>
              <a:t> </a:t>
            </a:r>
            <a:r>
              <a:rPr lang="ru-RU" sz="2200" dirty="0" err="1"/>
              <a:t>влади</a:t>
            </a:r>
            <a:r>
              <a:rPr lang="ru-RU" sz="2200" dirty="0"/>
              <a:t>, органом </a:t>
            </a:r>
            <a:r>
              <a:rPr lang="ru-RU" sz="2200" dirty="0" err="1"/>
              <a:t>місцевого</a:t>
            </a:r>
            <a:r>
              <a:rPr lang="ru-RU" sz="2200" dirty="0"/>
              <a:t> </a:t>
            </a:r>
            <a:r>
              <a:rPr lang="ru-RU" sz="2200" dirty="0" err="1"/>
              <a:t>самоврядування</a:t>
            </a:r>
            <a:r>
              <a:rPr lang="ru-RU" sz="2200" dirty="0"/>
              <a:t> </a:t>
            </a:r>
            <a:r>
              <a:rPr lang="ru-RU" sz="2200" dirty="0" err="1"/>
              <a:t>рішення</a:t>
            </a:r>
            <a:r>
              <a:rPr lang="ru-RU" sz="2200" dirty="0"/>
              <a:t> про </a:t>
            </a:r>
            <a:r>
              <a:rPr lang="ru-RU" sz="2200" dirty="0" err="1"/>
              <a:t>використання</a:t>
            </a:r>
            <a:r>
              <a:rPr lang="ru-RU" sz="2200" dirty="0"/>
              <a:t> </a:t>
            </a:r>
            <a:r>
              <a:rPr lang="ru-RU" sz="2200" dirty="0" err="1"/>
              <a:t>земельної</a:t>
            </a:r>
            <a:r>
              <a:rPr lang="ru-RU" sz="2200" dirty="0"/>
              <a:t> </a:t>
            </a:r>
            <a:r>
              <a:rPr lang="ru-RU" sz="2200" dirty="0" err="1"/>
              <a:t>ділянки</a:t>
            </a:r>
            <a:r>
              <a:rPr lang="ru-RU" sz="2200" dirty="0"/>
              <a:t> </a:t>
            </a:r>
            <a:r>
              <a:rPr lang="ru-RU" sz="2200" dirty="0" err="1"/>
              <a:t>державної</a:t>
            </a:r>
            <a:r>
              <a:rPr lang="ru-RU" sz="2200" dirty="0"/>
              <a:t> </a:t>
            </a:r>
            <a:r>
              <a:rPr lang="ru-RU" sz="2200" dirty="0" err="1"/>
              <a:t>чи</a:t>
            </a:r>
            <a:r>
              <a:rPr lang="ru-RU" sz="2200" dirty="0"/>
              <a:t> </a:t>
            </a:r>
            <a:r>
              <a:rPr lang="ru-RU" sz="2200" dirty="0" err="1"/>
              <a:t>комунальної</a:t>
            </a:r>
            <a:r>
              <a:rPr lang="ru-RU" sz="2200" dirty="0"/>
              <a:t> </a:t>
            </a:r>
            <a:r>
              <a:rPr lang="ru-RU" sz="2200" dirty="0" err="1"/>
              <a:t>власності</a:t>
            </a:r>
            <a:r>
              <a:rPr lang="ru-RU" sz="2200" dirty="0"/>
              <a:t> </a:t>
            </a:r>
            <a:r>
              <a:rPr lang="ru-RU" sz="2200" b="1" dirty="0"/>
              <a:t>для </a:t>
            </a:r>
            <a:r>
              <a:rPr lang="ru-RU" sz="2200" b="1" dirty="0" err="1"/>
              <a:t>суспільних</a:t>
            </a:r>
            <a:r>
              <a:rPr lang="ru-RU" sz="2200" b="1" dirty="0"/>
              <a:t> потреб</a:t>
            </a:r>
            <a:r>
              <a:rPr lang="ru-RU" sz="2200" dirty="0"/>
              <a:t>;</a:t>
            </a:r>
          </a:p>
          <a:p>
            <a:pPr marL="0" indent="0" algn="just">
              <a:lnSpc>
                <a:spcPct val="80000"/>
              </a:lnSpc>
              <a:spcBef>
                <a:spcPts val="0"/>
              </a:spcBef>
              <a:buNone/>
            </a:pPr>
            <a:r>
              <a:rPr lang="ru-RU" sz="2200" dirty="0" smtClean="0"/>
              <a:t>4</a:t>
            </a:r>
            <a:r>
              <a:rPr lang="ru-RU" sz="2200" dirty="0"/>
              <a:t>) </a:t>
            </a:r>
            <a:r>
              <a:rPr lang="ru-RU" sz="2200" dirty="0" err="1"/>
              <a:t>невикористання</a:t>
            </a:r>
            <a:r>
              <a:rPr lang="ru-RU" sz="2200" dirty="0"/>
              <a:t> </a:t>
            </a:r>
            <a:r>
              <a:rPr lang="ru-RU" sz="2200" dirty="0" err="1"/>
              <a:t>земельної</a:t>
            </a:r>
            <a:r>
              <a:rPr lang="ru-RU" sz="2200" dirty="0"/>
              <a:t> </a:t>
            </a:r>
            <a:r>
              <a:rPr lang="ru-RU" sz="2200" dirty="0" err="1"/>
              <a:t>ділянки</a:t>
            </a:r>
            <a:r>
              <a:rPr lang="ru-RU" sz="2200" dirty="0"/>
              <a:t> для </a:t>
            </a:r>
            <a:r>
              <a:rPr lang="ru-RU" sz="2200" dirty="0" err="1"/>
              <a:t>забудови</a:t>
            </a:r>
            <a:r>
              <a:rPr lang="ru-RU" sz="2200" dirty="0"/>
              <a:t> в </a:t>
            </a:r>
            <a:r>
              <a:rPr lang="ru-RU" sz="2200" dirty="0" err="1"/>
              <a:t>разі</a:t>
            </a:r>
            <a:r>
              <a:rPr lang="ru-RU" sz="2200" dirty="0"/>
              <a:t> </a:t>
            </a:r>
            <a:r>
              <a:rPr lang="ru-RU" sz="2200" dirty="0" err="1"/>
              <a:t>користування</a:t>
            </a:r>
            <a:r>
              <a:rPr lang="ru-RU" sz="2200" dirty="0"/>
              <a:t> чужою земельною </a:t>
            </a:r>
            <a:r>
              <a:rPr lang="ru-RU" sz="2200" dirty="0" err="1"/>
              <a:t>ділянкою</a:t>
            </a:r>
            <a:r>
              <a:rPr lang="ru-RU" sz="2200" dirty="0"/>
              <a:t> для </a:t>
            </a:r>
            <a:r>
              <a:rPr lang="ru-RU" sz="2200" dirty="0" err="1"/>
              <a:t>забудови</a:t>
            </a:r>
            <a:r>
              <a:rPr lang="ru-RU" sz="2200" dirty="0"/>
              <a:t> </a:t>
            </a:r>
            <a:r>
              <a:rPr lang="ru-RU" sz="2200" dirty="0" err="1"/>
              <a:t>протягом</a:t>
            </a:r>
            <a:r>
              <a:rPr lang="ru-RU" sz="2200" dirty="0"/>
              <a:t> </a:t>
            </a:r>
            <a:r>
              <a:rPr lang="ru-RU" sz="2200" dirty="0" err="1"/>
              <a:t>трьох</a:t>
            </a:r>
            <a:r>
              <a:rPr lang="ru-RU" sz="2200" dirty="0"/>
              <a:t> </a:t>
            </a:r>
            <a:r>
              <a:rPr lang="ru-RU" sz="2200" dirty="0" err="1"/>
              <a:t>років</a:t>
            </a:r>
            <a:r>
              <a:rPr lang="ru-RU" sz="2200" dirty="0"/>
              <a:t>;</a:t>
            </a:r>
          </a:p>
          <a:p>
            <a:pPr marL="0" indent="0" algn="just">
              <a:lnSpc>
                <a:spcPct val="80000"/>
              </a:lnSpc>
              <a:spcBef>
                <a:spcPts val="0"/>
              </a:spcBef>
              <a:buNone/>
            </a:pPr>
            <a:r>
              <a:rPr lang="ru-RU" sz="2200" dirty="0"/>
              <a:t>5) </a:t>
            </a:r>
            <a:r>
              <a:rPr lang="ru-RU" sz="2200" dirty="0" err="1"/>
              <a:t>припинення</a:t>
            </a:r>
            <a:r>
              <a:rPr lang="ru-RU" sz="2200" dirty="0"/>
              <a:t> </a:t>
            </a:r>
            <a:r>
              <a:rPr lang="ru-RU" sz="2200" dirty="0" err="1"/>
              <a:t>дії</a:t>
            </a:r>
            <a:r>
              <a:rPr lang="ru-RU" sz="2200" dirty="0"/>
              <a:t> договору, </a:t>
            </a:r>
            <a:r>
              <a:rPr lang="ru-RU" sz="2200" dirty="0" err="1"/>
              <a:t>укладеного</a:t>
            </a:r>
            <a:r>
              <a:rPr lang="ru-RU" sz="2200" dirty="0"/>
              <a:t> в рамках державно-приватного партнерства (</a:t>
            </a:r>
            <a:r>
              <a:rPr lang="ru-RU" sz="2200" dirty="0" err="1"/>
              <a:t>щодо</a:t>
            </a:r>
            <a:r>
              <a:rPr lang="ru-RU" sz="2200" dirty="0"/>
              <a:t> </a:t>
            </a:r>
            <a:r>
              <a:rPr lang="ru-RU" sz="2200" dirty="0" err="1"/>
              <a:t>договорів</a:t>
            </a:r>
            <a:r>
              <a:rPr lang="ru-RU" sz="2200" dirty="0"/>
              <a:t> </a:t>
            </a:r>
            <a:r>
              <a:rPr lang="ru-RU" sz="2200" dirty="0" err="1"/>
              <a:t>емфітевзису</a:t>
            </a:r>
            <a:r>
              <a:rPr lang="ru-RU" sz="2200" dirty="0"/>
              <a:t> та </a:t>
            </a:r>
            <a:r>
              <a:rPr lang="ru-RU" sz="2200" dirty="0" err="1"/>
              <a:t>суперфіцію</a:t>
            </a:r>
            <a:r>
              <a:rPr lang="ru-RU" sz="2200" dirty="0"/>
              <a:t>, </a:t>
            </a:r>
            <a:r>
              <a:rPr lang="ru-RU" sz="2200" dirty="0" err="1"/>
              <a:t>укладених</a:t>
            </a:r>
            <a:r>
              <a:rPr lang="ru-RU" sz="2200" dirty="0"/>
              <a:t> у рамках такого партнерства</a:t>
            </a:r>
            <a:r>
              <a:rPr lang="ru-RU" sz="2200" dirty="0" smtClean="0"/>
              <a:t>).</a:t>
            </a:r>
            <a:endParaRPr lang="ru-RU" sz="2200" dirty="0"/>
          </a:p>
        </p:txBody>
      </p:sp>
    </p:spTree>
    <p:extLst>
      <p:ext uri="{BB962C8B-B14F-4D97-AF65-F5344CB8AC3E}">
        <p14:creationId xmlns:p14="http://schemas.microsoft.com/office/powerpoint/2010/main" val="4265062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9036496" cy="6858000"/>
          </a:xfrm>
        </p:spPr>
        <p:txBody>
          <a:bodyPr>
            <a:noAutofit/>
          </a:bodyPr>
          <a:lstStyle/>
          <a:p>
            <a:pPr>
              <a:lnSpc>
                <a:spcPct val="80000"/>
              </a:lnSpc>
              <a:spcBef>
                <a:spcPts val="0"/>
              </a:spcBef>
            </a:pPr>
            <a:r>
              <a:rPr lang="ru-RU" sz="2200" b="1" dirty="0" err="1"/>
              <a:t>Стаття</a:t>
            </a:r>
            <a:r>
              <a:rPr lang="ru-RU" sz="2200" b="1" dirty="0"/>
              <a:t> </a:t>
            </a:r>
            <a:r>
              <a:rPr lang="ru-RU" sz="2200" b="1" dirty="0" smtClean="0"/>
              <a:t>134 ЗКУ. </a:t>
            </a:r>
            <a:r>
              <a:rPr lang="ru-RU" sz="2200" b="1" dirty="0" err="1"/>
              <a:t>Обов'язковість</a:t>
            </a:r>
            <a:r>
              <a:rPr lang="ru-RU" sz="2200" b="1" dirty="0"/>
              <a:t> продажу </a:t>
            </a:r>
            <a:r>
              <a:rPr lang="ru-RU" sz="2200" b="1" dirty="0" err="1"/>
              <a:t>земельних</a:t>
            </a:r>
            <a:r>
              <a:rPr lang="ru-RU" sz="2200" b="1" dirty="0"/>
              <a:t> </a:t>
            </a:r>
            <a:r>
              <a:rPr lang="ru-RU" sz="2200" b="1" dirty="0" err="1"/>
              <a:t>ділянок</a:t>
            </a:r>
            <a:r>
              <a:rPr lang="ru-RU" sz="2200" b="1" dirty="0"/>
              <a:t> </a:t>
            </a:r>
            <a:r>
              <a:rPr lang="ru-RU" sz="2200" b="1" dirty="0" err="1"/>
              <a:t>державної</a:t>
            </a:r>
            <a:r>
              <a:rPr lang="ru-RU" sz="2200" b="1" dirty="0"/>
              <a:t> </a:t>
            </a:r>
            <a:r>
              <a:rPr lang="ru-RU" sz="2200" b="1" dirty="0" err="1"/>
              <a:t>чи</a:t>
            </a:r>
            <a:r>
              <a:rPr lang="ru-RU" sz="2200" b="1" dirty="0"/>
              <a:t> </a:t>
            </a:r>
            <a:r>
              <a:rPr lang="ru-RU" sz="2200" b="1" dirty="0" err="1"/>
              <a:t>комунальної</a:t>
            </a:r>
            <a:r>
              <a:rPr lang="ru-RU" sz="2200" b="1" dirty="0"/>
              <a:t> </a:t>
            </a:r>
            <a:r>
              <a:rPr lang="ru-RU" sz="2200" b="1" dirty="0" err="1"/>
              <a:t>власності</a:t>
            </a:r>
            <a:r>
              <a:rPr lang="ru-RU" sz="2200" b="1" dirty="0"/>
              <a:t> </a:t>
            </a:r>
            <a:r>
              <a:rPr lang="ru-RU" sz="2200" b="1" dirty="0" err="1"/>
              <a:t>або</a:t>
            </a:r>
            <a:r>
              <a:rPr lang="ru-RU" sz="2200" b="1" dirty="0"/>
              <a:t> прав на них на </a:t>
            </a:r>
            <a:r>
              <a:rPr lang="ru-RU" sz="2200" b="1" dirty="0" err="1"/>
              <a:t>конкурентних</a:t>
            </a:r>
            <a:r>
              <a:rPr lang="ru-RU" sz="2200" b="1" dirty="0"/>
              <a:t> засадах (</a:t>
            </a:r>
            <a:r>
              <a:rPr lang="ru-RU" sz="2200" b="1" dirty="0" err="1"/>
              <a:t>земельних</a:t>
            </a:r>
            <a:r>
              <a:rPr lang="ru-RU" sz="2200" b="1" dirty="0"/>
              <a:t> торгах)</a:t>
            </a:r>
          </a:p>
          <a:p>
            <a:pPr marL="0" indent="0">
              <a:lnSpc>
                <a:spcPct val="80000"/>
              </a:lnSpc>
              <a:spcBef>
                <a:spcPts val="0"/>
              </a:spcBef>
              <a:buNone/>
            </a:pPr>
            <a:r>
              <a:rPr lang="ru-RU" sz="2200" dirty="0"/>
              <a:t>1. </a:t>
            </a:r>
            <a:r>
              <a:rPr lang="ru-RU" sz="2200" dirty="0" err="1"/>
              <a:t>Земельні</a:t>
            </a:r>
            <a:r>
              <a:rPr lang="ru-RU" sz="2200" dirty="0"/>
              <a:t> </a:t>
            </a:r>
            <a:r>
              <a:rPr lang="ru-RU" sz="2200" dirty="0" err="1"/>
              <a:t>ділянки</a:t>
            </a:r>
            <a:r>
              <a:rPr lang="ru-RU" sz="2200" dirty="0"/>
              <a:t> </a:t>
            </a:r>
            <a:r>
              <a:rPr lang="ru-RU" sz="2200" dirty="0" err="1"/>
              <a:t>державної</a:t>
            </a:r>
            <a:r>
              <a:rPr lang="ru-RU" sz="2200" dirty="0"/>
              <a:t> </a:t>
            </a:r>
            <a:r>
              <a:rPr lang="ru-RU" sz="2200" dirty="0" err="1"/>
              <a:t>чи</a:t>
            </a:r>
            <a:r>
              <a:rPr lang="ru-RU" sz="2200" dirty="0"/>
              <a:t> </a:t>
            </a:r>
            <a:r>
              <a:rPr lang="ru-RU" sz="2200" dirty="0" err="1"/>
              <a:t>комунальної</a:t>
            </a:r>
            <a:r>
              <a:rPr lang="ru-RU" sz="2200" dirty="0"/>
              <a:t> </a:t>
            </a:r>
            <a:r>
              <a:rPr lang="ru-RU" sz="2200" dirty="0" err="1"/>
              <a:t>власності</a:t>
            </a:r>
            <a:r>
              <a:rPr lang="ru-RU" sz="2200" dirty="0"/>
              <a:t> </a:t>
            </a:r>
            <a:r>
              <a:rPr lang="ru-RU" sz="2200" dirty="0" err="1"/>
              <a:t>або</a:t>
            </a:r>
            <a:r>
              <a:rPr lang="ru-RU" sz="2200" dirty="0"/>
              <a:t> права на них (</a:t>
            </a:r>
            <a:r>
              <a:rPr lang="ru-RU" sz="2200" dirty="0" err="1"/>
              <a:t>оренда</a:t>
            </a:r>
            <a:r>
              <a:rPr lang="ru-RU" sz="2200" dirty="0"/>
              <a:t>, </a:t>
            </a:r>
            <a:r>
              <a:rPr lang="ru-RU" sz="2200" dirty="0" err="1"/>
              <a:t>суперфіцій</a:t>
            </a:r>
            <a:r>
              <a:rPr lang="ru-RU" sz="2200" dirty="0"/>
              <a:t>, </a:t>
            </a:r>
            <a:r>
              <a:rPr lang="ru-RU" sz="2200" dirty="0" err="1"/>
              <a:t>емфітевзис</a:t>
            </a:r>
            <a:r>
              <a:rPr lang="ru-RU" sz="2200" dirty="0"/>
              <a:t>), у тому </a:t>
            </a:r>
            <a:r>
              <a:rPr lang="ru-RU" sz="2200" dirty="0" err="1"/>
              <a:t>числі</a:t>
            </a:r>
            <a:r>
              <a:rPr lang="ru-RU" sz="2200" dirty="0"/>
              <a:t> з </a:t>
            </a:r>
            <a:r>
              <a:rPr lang="ru-RU" sz="2200" dirty="0" err="1"/>
              <a:t>розташованими</a:t>
            </a:r>
            <a:r>
              <a:rPr lang="ru-RU" sz="2200" dirty="0"/>
              <a:t> на них </a:t>
            </a:r>
            <a:r>
              <a:rPr lang="ru-RU" sz="2200" dirty="0" err="1"/>
              <a:t>об'єктами</a:t>
            </a:r>
            <a:r>
              <a:rPr lang="ru-RU" sz="2200" dirty="0"/>
              <a:t> </a:t>
            </a:r>
            <a:r>
              <a:rPr lang="ru-RU" sz="2200" dirty="0" err="1"/>
              <a:t>нерухомого</a:t>
            </a:r>
            <a:r>
              <a:rPr lang="ru-RU" sz="2200" dirty="0"/>
              <a:t> майна </a:t>
            </a:r>
            <a:r>
              <a:rPr lang="ru-RU" sz="2200" dirty="0" err="1"/>
              <a:t>державної</a:t>
            </a:r>
            <a:r>
              <a:rPr lang="ru-RU" sz="2200" dirty="0"/>
              <a:t> </a:t>
            </a:r>
            <a:r>
              <a:rPr lang="ru-RU" sz="2200" dirty="0" err="1"/>
              <a:t>або</a:t>
            </a:r>
            <a:r>
              <a:rPr lang="ru-RU" sz="2200" dirty="0"/>
              <a:t> </a:t>
            </a:r>
            <a:r>
              <a:rPr lang="ru-RU" sz="2200" dirty="0" err="1"/>
              <a:t>комунальної</a:t>
            </a:r>
            <a:r>
              <a:rPr lang="ru-RU" sz="2200" dirty="0"/>
              <a:t> </a:t>
            </a:r>
            <a:r>
              <a:rPr lang="ru-RU" sz="2200" dirty="0" err="1"/>
              <a:t>власності</a:t>
            </a:r>
            <a:r>
              <a:rPr lang="ru-RU" sz="2200" dirty="0"/>
              <a:t>, </a:t>
            </a:r>
            <a:r>
              <a:rPr lang="ru-RU" sz="2200" b="1" dirty="0" err="1"/>
              <a:t>підлягають</a:t>
            </a:r>
            <a:r>
              <a:rPr lang="ru-RU" sz="2200" b="1" dirty="0"/>
              <a:t> продажу </a:t>
            </a:r>
            <a:r>
              <a:rPr lang="ru-RU" sz="2200" b="1" dirty="0" err="1"/>
              <a:t>окремими</a:t>
            </a:r>
            <a:r>
              <a:rPr lang="ru-RU" sz="2200" b="1" dirty="0"/>
              <a:t> лотами на </a:t>
            </a:r>
            <a:r>
              <a:rPr lang="ru-RU" sz="2200" b="1" dirty="0" err="1"/>
              <a:t>конкурентних</a:t>
            </a:r>
            <a:r>
              <a:rPr lang="ru-RU" sz="2200" b="1" dirty="0"/>
              <a:t> засадах (</a:t>
            </a:r>
            <a:r>
              <a:rPr lang="ru-RU" sz="2200" b="1" dirty="0" err="1"/>
              <a:t>земельних</a:t>
            </a:r>
            <a:r>
              <a:rPr lang="ru-RU" sz="2200" b="1" dirty="0"/>
              <a:t> торгах)</a:t>
            </a:r>
            <a:r>
              <a:rPr lang="ru-RU" sz="2200" dirty="0"/>
              <a:t>, </a:t>
            </a:r>
            <a:r>
              <a:rPr lang="ru-RU" sz="2200" dirty="0" err="1"/>
              <a:t>крім</a:t>
            </a:r>
            <a:r>
              <a:rPr lang="ru-RU" sz="2200" dirty="0"/>
              <a:t> </a:t>
            </a:r>
            <a:r>
              <a:rPr lang="ru-RU" sz="2200" dirty="0" err="1"/>
              <a:t>випадків</a:t>
            </a:r>
            <a:r>
              <a:rPr lang="ru-RU" sz="2200" dirty="0"/>
              <a:t>, </a:t>
            </a:r>
            <a:r>
              <a:rPr lang="ru-RU" sz="2200" dirty="0" err="1"/>
              <a:t>встановлених</a:t>
            </a:r>
            <a:r>
              <a:rPr lang="ru-RU" sz="2200" dirty="0"/>
              <a:t> </a:t>
            </a:r>
            <a:r>
              <a:rPr lang="ru-RU" sz="2200" dirty="0" err="1"/>
              <a:t>частиною</a:t>
            </a:r>
            <a:r>
              <a:rPr lang="ru-RU" sz="2200" dirty="0"/>
              <a:t> другою </a:t>
            </a:r>
            <a:r>
              <a:rPr lang="ru-RU" sz="2200" dirty="0" err="1"/>
              <a:t>цієї</a:t>
            </a:r>
            <a:r>
              <a:rPr lang="ru-RU" sz="2200" dirty="0"/>
              <a:t> </a:t>
            </a:r>
            <a:r>
              <a:rPr lang="ru-RU" sz="2200" dirty="0" err="1"/>
              <a:t>статті</a:t>
            </a:r>
            <a:r>
              <a:rPr lang="ru-RU" sz="2200" dirty="0"/>
              <a:t>.</a:t>
            </a:r>
          </a:p>
          <a:p>
            <a:pPr marL="0" indent="0">
              <a:lnSpc>
                <a:spcPct val="80000"/>
              </a:lnSpc>
              <a:spcBef>
                <a:spcPts val="0"/>
              </a:spcBef>
              <a:buNone/>
            </a:pPr>
            <a:r>
              <a:rPr lang="ru-RU" sz="2200" dirty="0"/>
              <a:t>2. </a:t>
            </a:r>
            <a:r>
              <a:rPr lang="ru-RU" sz="2200" b="1" dirty="0"/>
              <a:t>Не </a:t>
            </a:r>
            <a:r>
              <a:rPr lang="ru-RU" sz="2200" b="1" dirty="0" err="1"/>
              <a:t>підлягають</a:t>
            </a:r>
            <a:r>
              <a:rPr lang="ru-RU" sz="2200" b="1" dirty="0"/>
              <a:t> продажу на </a:t>
            </a:r>
            <a:r>
              <a:rPr lang="ru-RU" sz="2200" b="1" dirty="0" err="1"/>
              <a:t>конкурентних</a:t>
            </a:r>
            <a:r>
              <a:rPr lang="ru-RU" sz="2200" b="1" dirty="0"/>
              <a:t> засадах </a:t>
            </a:r>
            <a:r>
              <a:rPr lang="ru-RU" sz="2200" dirty="0"/>
              <a:t>(</a:t>
            </a:r>
            <a:r>
              <a:rPr lang="ru-RU" sz="2200" dirty="0" err="1"/>
              <a:t>земельних</a:t>
            </a:r>
            <a:r>
              <a:rPr lang="ru-RU" sz="2200" dirty="0"/>
              <a:t> торгах) </a:t>
            </a:r>
            <a:r>
              <a:rPr lang="ru-RU" sz="2200" dirty="0" err="1"/>
              <a:t>земельні</a:t>
            </a:r>
            <a:r>
              <a:rPr lang="ru-RU" sz="2200" dirty="0"/>
              <a:t> </a:t>
            </a:r>
            <a:r>
              <a:rPr lang="ru-RU" sz="2200" dirty="0" err="1"/>
              <a:t>ділянки</a:t>
            </a:r>
            <a:r>
              <a:rPr lang="ru-RU" sz="2200" dirty="0"/>
              <a:t> </a:t>
            </a:r>
            <a:r>
              <a:rPr lang="ru-RU" sz="2200" dirty="0" err="1"/>
              <a:t>державної</a:t>
            </a:r>
            <a:r>
              <a:rPr lang="ru-RU" sz="2200" dirty="0"/>
              <a:t> </a:t>
            </a:r>
            <a:r>
              <a:rPr lang="ru-RU" sz="2200" dirty="0" err="1"/>
              <a:t>чи</a:t>
            </a:r>
            <a:r>
              <a:rPr lang="ru-RU" sz="2200" dirty="0"/>
              <a:t> </a:t>
            </a:r>
            <a:r>
              <a:rPr lang="ru-RU" sz="2200" dirty="0" err="1"/>
              <a:t>комунальної</a:t>
            </a:r>
            <a:r>
              <a:rPr lang="ru-RU" sz="2200" dirty="0"/>
              <a:t> </a:t>
            </a:r>
            <a:r>
              <a:rPr lang="ru-RU" sz="2200" dirty="0" err="1"/>
              <a:t>власності</a:t>
            </a:r>
            <a:r>
              <a:rPr lang="ru-RU" sz="2200" dirty="0"/>
              <a:t> </a:t>
            </a:r>
            <a:r>
              <a:rPr lang="ru-RU" sz="2200" dirty="0" err="1"/>
              <a:t>або</a:t>
            </a:r>
            <a:r>
              <a:rPr lang="ru-RU" sz="2200" dirty="0"/>
              <a:t> права на них у </a:t>
            </a:r>
            <a:r>
              <a:rPr lang="ru-RU" sz="2200" dirty="0" err="1"/>
              <a:t>разі</a:t>
            </a:r>
            <a:r>
              <a:rPr lang="ru-RU" sz="2200" dirty="0"/>
              <a:t>:</a:t>
            </a:r>
          </a:p>
          <a:p>
            <a:pPr marL="0" indent="0">
              <a:lnSpc>
                <a:spcPct val="80000"/>
              </a:lnSpc>
              <a:spcBef>
                <a:spcPts val="0"/>
              </a:spcBef>
              <a:buNone/>
            </a:pPr>
            <a:r>
              <a:rPr lang="ru-RU" sz="2200" dirty="0" err="1"/>
              <a:t>розташування</a:t>
            </a:r>
            <a:r>
              <a:rPr lang="ru-RU" sz="2200" dirty="0"/>
              <a:t> на </a:t>
            </a:r>
            <a:r>
              <a:rPr lang="ru-RU" sz="2200" dirty="0" err="1"/>
              <a:t>земельних</a:t>
            </a:r>
            <a:r>
              <a:rPr lang="ru-RU" sz="2200" dirty="0"/>
              <a:t> </a:t>
            </a:r>
            <a:r>
              <a:rPr lang="ru-RU" sz="2200" dirty="0" err="1"/>
              <a:t>ділянках</a:t>
            </a:r>
            <a:r>
              <a:rPr lang="ru-RU" sz="2200" dirty="0"/>
              <a:t> </a:t>
            </a:r>
            <a:r>
              <a:rPr lang="ru-RU" sz="2200" dirty="0" err="1"/>
              <a:t>об'єктів</a:t>
            </a:r>
            <a:r>
              <a:rPr lang="ru-RU" sz="2200" dirty="0"/>
              <a:t> </a:t>
            </a:r>
            <a:r>
              <a:rPr lang="ru-RU" sz="2200" dirty="0" err="1"/>
              <a:t>нерухомого</a:t>
            </a:r>
            <a:r>
              <a:rPr lang="ru-RU" sz="2200" dirty="0"/>
              <a:t> майна (</a:t>
            </a:r>
            <a:r>
              <a:rPr lang="ru-RU" sz="2200" dirty="0" err="1"/>
              <a:t>будівель</a:t>
            </a:r>
            <a:r>
              <a:rPr lang="ru-RU" sz="2200" dirty="0"/>
              <a:t>, </a:t>
            </a:r>
            <a:r>
              <a:rPr lang="ru-RU" sz="2200" dirty="0" err="1"/>
              <a:t>споруд</a:t>
            </a:r>
            <a:r>
              <a:rPr lang="ru-RU" sz="2200" dirty="0"/>
              <a:t>), </a:t>
            </a:r>
            <a:r>
              <a:rPr lang="ru-RU" sz="2200" dirty="0" err="1"/>
              <a:t>що</a:t>
            </a:r>
            <a:r>
              <a:rPr lang="ru-RU" sz="2200" dirty="0"/>
              <a:t> </a:t>
            </a:r>
            <a:r>
              <a:rPr lang="ru-RU" sz="2200" dirty="0" err="1"/>
              <a:t>перебувають</a:t>
            </a:r>
            <a:r>
              <a:rPr lang="ru-RU" sz="2200" dirty="0"/>
              <a:t> у </a:t>
            </a:r>
            <a:r>
              <a:rPr lang="ru-RU" sz="2200" dirty="0" err="1"/>
              <a:t>власності</a:t>
            </a:r>
            <a:r>
              <a:rPr lang="ru-RU" sz="2200" dirty="0"/>
              <a:t> </a:t>
            </a:r>
            <a:r>
              <a:rPr lang="ru-RU" sz="2200" dirty="0" err="1"/>
              <a:t>фізичних</a:t>
            </a:r>
            <a:r>
              <a:rPr lang="ru-RU" sz="2200" dirty="0"/>
              <a:t> </a:t>
            </a:r>
            <a:r>
              <a:rPr lang="ru-RU" sz="2200" dirty="0" err="1"/>
              <a:t>або</a:t>
            </a:r>
            <a:r>
              <a:rPr lang="ru-RU" sz="2200" dirty="0"/>
              <a:t> </a:t>
            </a:r>
            <a:r>
              <a:rPr lang="ru-RU" sz="2200" dirty="0" err="1"/>
              <a:t>юридичних</a:t>
            </a:r>
            <a:r>
              <a:rPr lang="ru-RU" sz="2200" dirty="0"/>
              <a:t> </a:t>
            </a:r>
            <a:r>
              <a:rPr lang="ru-RU" sz="2200" dirty="0" err="1"/>
              <a:t>осіб</a:t>
            </a:r>
            <a:r>
              <a:rPr lang="ru-RU" sz="2200" dirty="0"/>
              <a:t>;</a:t>
            </a:r>
          </a:p>
          <a:p>
            <a:pPr marL="0" indent="0">
              <a:lnSpc>
                <a:spcPct val="80000"/>
              </a:lnSpc>
              <a:spcBef>
                <a:spcPts val="0"/>
              </a:spcBef>
              <a:buNone/>
            </a:pPr>
            <a:r>
              <a:rPr lang="ru-RU" sz="2200" dirty="0" err="1"/>
              <a:t>використання</a:t>
            </a:r>
            <a:r>
              <a:rPr lang="ru-RU" sz="2200" dirty="0"/>
              <a:t> </a:t>
            </a:r>
            <a:r>
              <a:rPr lang="ru-RU" sz="2200" dirty="0" err="1"/>
              <a:t>земельних</a:t>
            </a:r>
            <a:r>
              <a:rPr lang="ru-RU" sz="2200" dirty="0"/>
              <a:t> </a:t>
            </a:r>
            <a:r>
              <a:rPr lang="ru-RU" sz="2200" dirty="0" err="1"/>
              <a:t>ділянок</a:t>
            </a:r>
            <a:r>
              <a:rPr lang="ru-RU" sz="2200" dirty="0"/>
              <a:t> для потреб, </a:t>
            </a:r>
            <a:r>
              <a:rPr lang="ru-RU" sz="2200" dirty="0" err="1"/>
              <a:t>пов'язаних</a:t>
            </a:r>
            <a:r>
              <a:rPr lang="ru-RU" sz="2200" dirty="0"/>
              <a:t> з </a:t>
            </a:r>
            <a:r>
              <a:rPr lang="ru-RU" sz="2200" dirty="0" err="1"/>
              <a:t>користуванням</a:t>
            </a:r>
            <a:r>
              <a:rPr lang="ru-RU" sz="2200" dirty="0"/>
              <a:t> </a:t>
            </a:r>
            <a:r>
              <a:rPr lang="ru-RU" sz="2200" dirty="0" err="1"/>
              <a:t>надрами</a:t>
            </a:r>
            <a:r>
              <a:rPr lang="ru-RU" sz="2200" dirty="0"/>
              <a:t>, та </a:t>
            </a:r>
            <a:r>
              <a:rPr lang="ru-RU" sz="2200" dirty="0" err="1"/>
              <a:t>спеціального</a:t>
            </a:r>
            <a:r>
              <a:rPr lang="ru-RU" sz="2200" dirty="0"/>
              <a:t> </a:t>
            </a:r>
            <a:r>
              <a:rPr lang="ru-RU" sz="2200" dirty="0" err="1"/>
              <a:t>водокористування</a:t>
            </a:r>
            <a:r>
              <a:rPr lang="ru-RU" sz="2200" dirty="0"/>
              <a:t> </a:t>
            </a:r>
            <a:r>
              <a:rPr lang="ru-RU" sz="2200" dirty="0" err="1"/>
              <a:t>відповідно</a:t>
            </a:r>
            <a:r>
              <a:rPr lang="ru-RU" sz="2200" dirty="0"/>
              <a:t> до </a:t>
            </a:r>
            <a:r>
              <a:rPr lang="ru-RU" sz="2200" dirty="0" err="1"/>
              <a:t>отриманих</a:t>
            </a:r>
            <a:r>
              <a:rPr lang="ru-RU" sz="2200" dirty="0"/>
              <a:t> </a:t>
            </a:r>
            <a:r>
              <a:rPr lang="ru-RU" sz="2200" dirty="0" err="1"/>
              <a:t>дозволів</a:t>
            </a:r>
            <a:r>
              <a:rPr lang="ru-RU" sz="2200" dirty="0"/>
              <a:t>;</a:t>
            </a:r>
          </a:p>
          <a:p>
            <a:pPr marL="0" indent="0">
              <a:lnSpc>
                <a:spcPct val="80000"/>
              </a:lnSpc>
              <a:spcBef>
                <a:spcPts val="0"/>
              </a:spcBef>
              <a:buNone/>
            </a:pPr>
            <a:r>
              <a:rPr lang="ru-RU" sz="2200" dirty="0" err="1" smtClean="0"/>
              <a:t>використання</a:t>
            </a:r>
            <a:r>
              <a:rPr lang="ru-RU" sz="2200" dirty="0" smtClean="0"/>
              <a:t> </a:t>
            </a:r>
            <a:r>
              <a:rPr lang="ru-RU" sz="2200" dirty="0" err="1"/>
              <a:t>релігійними</a:t>
            </a:r>
            <a:r>
              <a:rPr lang="ru-RU" sz="2200" dirty="0"/>
              <a:t> </a:t>
            </a:r>
            <a:r>
              <a:rPr lang="ru-RU" sz="2200" dirty="0" err="1"/>
              <a:t>організаціями</a:t>
            </a:r>
            <a:r>
              <a:rPr lang="ru-RU" sz="2200" dirty="0"/>
              <a:t>, </a:t>
            </a:r>
            <a:r>
              <a:rPr lang="ru-RU" sz="2200" dirty="0" err="1"/>
              <a:t>які</a:t>
            </a:r>
            <a:r>
              <a:rPr lang="ru-RU" sz="2200" dirty="0"/>
              <a:t> </a:t>
            </a:r>
            <a:r>
              <a:rPr lang="ru-RU" sz="2200" dirty="0" err="1"/>
              <a:t>легалізовані</a:t>
            </a:r>
            <a:r>
              <a:rPr lang="ru-RU" sz="2200" dirty="0"/>
              <a:t> в </a:t>
            </a:r>
            <a:r>
              <a:rPr lang="ru-RU" sz="2200" dirty="0" err="1"/>
              <a:t>Україні</a:t>
            </a:r>
            <a:r>
              <a:rPr lang="ru-RU" sz="2200" dirty="0"/>
              <a:t>, </a:t>
            </a:r>
            <a:r>
              <a:rPr lang="ru-RU" sz="2200" dirty="0" err="1"/>
              <a:t>земельних</a:t>
            </a:r>
            <a:r>
              <a:rPr lang="ru-RU" sz="2200" dirty="0"/>
              <a:t> </a:t>
            </a:r>
            <a:r>
              <a:rPr lang="ru-RU" sz="2200" dirty="0" err="1"/>
              <a:t>ділянок</a:t>
            </a:r>
            <a:r>
              <a:rPr lang="ru-RU" sz="2200" dirty="0"/>
              <a:t> </a:t>
            </a:r>
            <a:r>
              <a:rPr lang="ru-RU" sz="2200" dirty="0" err="1"/>
              <a:t>під</a:t>
            </a:r>
            <a:r>
              <a:rPr lang="ru-RU" sz="2200" dirty="0"/>
              <a:t> </a:t>
            </a:r>
            <a:r>
              <a:rPr lang="ru-RU" sz="2200" dirty="0" err="1"/>
              <a:t>культовими</a:t>
            </a:r>
            <a:r>
              <a:rPr lang="ru-RU" sz="2200" dirty="0"/>
              <a:t> </a:t>
            </a:r>
            <a:r>
              <a:rPr lang="ru-RU" sz="2200" dirty="0" err="1"/>
              <a:t>будівлями</a:t>
            </a:r>
            <a:r>
              <a:rPr lang="ru-RU" sz="2200" dirty="0"/>
              <a:t>;</a:t>
            </a:r>
          </a:p>
          <a:p>
            <a:pPr marL="0" indent="0">
              <a:lnSpc>
                <a:spcPct val="80000"/>
              </a:lnSpc>
              <a:spcBef>
                <a:spcPts val="0"/>
              </a:spcBef>
              <a:buNone/>
            </a:pPr>
            <a:r>
              <a:rPr lang="ru-RU" sz="2200" dirty="0" err="1"/>
              <a:t>будівництва</a:t>
            </a:r>
            <a:r>
              <a:rPr lang="ru-RU" sz="2200" dirty="0"/>
              <a:t> </a:t>
            </a:r>
            <a:r>
              <a:rPr lang="ru-RU" sz="2200" dirty="0" err="1"/>
              <a:t>об'єктів</a:t>
            </a:r>
            <a:r>
              <a:rPr lang="ru-RU" sz="2200" dirty="0"/>
              <a:t>, </a:t>
            </a:r>
            <a:r>
              <a:rPr lang="ru-RU" sz="2200" dirty="0" err="1"/>
              <a:t>що</a:t>
            </a:r>
            <a:r>
              <a:rPr lang="ru-RU" sz="2200" dirty="0"/>
              <a:t> в </a:t>
            </a:r>
            <a:r>
              <a:rPr lang="ru-RU" sz="2200" dirty="0" err="1"/>
              <a:t>повному</a:t>
            </a:r>
            <a:r>
              <a:rPr lang="ru-RU" sz="2200" dirty="0"/>
              <a:t> </a:t>
            </a:r>
            <a:r>
              <a:rPr lang="ru-RU" sz="2200" dirty="0" err="1"/>
              <a:t>обсязі</a:t>
            </a:r>
            <a:r>
              <a:rPr lang="ru-RU" sz="2200" dirty="0"/>
              <a:t> </a:t>
            </a:r>
            <a:r>
              <a:rPr lang="ru-RU" sz="2200" dirty="0" err="1"/>
              <a:t>здійснюється</a:t>
            </a:r>
            <a:r>
              <a:rPr lang="ru-RU" sz="2200" dirty="0"/>
              <a:t> за </a:t>
            </a:r>
            <a:r>
              <a:rPr lang="ru-RU" sz="2200" dirty="0" err="1"/>
              <a:t>кошти</a:t>
            </a:r>
            <a:r>
              <a:rPr lang="ru-RU" sz="2200" dirty="0"/>
              <a:t> державного та </a:t>
            </a:r>
            <a:r>
              <a:rPr lang="ru-RU" sz="2200" dirty="0" err="1"/>
              <a:t>місцевих</a:t>
            </a:r>
            <a:r>
              <a:rPr lang="ru-RU" sz="2200" dirty="0"/>
              <a:t> </a:t>
            </a:r>
            <a:r>
              <a:rPr lang="ru-RU" sz="2200" dirty="0" err="1"/>
              <a:t>бюджетів</a:t>
            </a:r>
            <a:r>
              <a:rPr lang="ru-RU" sz="2200" dirty="0"/>
              <a:t>;</a:t>
            </a:r>
          </a:p>
          <a:p>
            <a:pPr marL="0" indent="0">
              <a:lnSpc>
                <a:spcPct val="80000"/>
              </a:lnSpc>
              <a:spcBef>
                <a:spcPts val="0"/>
              </a:spcBef>
              <a:buNone/>
            </a:pPr>
            <a:r>
              <a:rPr lang="ru-RU" sz="2200" dirty="0" err="1" smtClean="0"/>
              <a:t>надання</a:t>
            </a:r>
            <a:r>
              <a:rPr lang="ru-RU" sz="2200" dirty="0" smtClean="0"/>
              <a:t> </a:t>
            </a:r>
            <a:r>
              <a:rPr lang="ru-RU" sz="2200" dirty="0" err="1"/>
              <a:t>земельних</a:t>
            </a:r>
            <a:r>
              <a:rPr lang="ru-RU" sz="2200" dirty="0"/>
              <a:t> </a:t>
            </a:r>
            <a:r>
              <a:rPr lang="ru-RU" sz="2200" dirty="0" err="1"/>
              <a:t>ділянок</a:t>
            </a:r>
            <a:r>
              <a:rPr lang="ru-RU" sz="2200" dirty="0"/>
              <a:t> </a:t>
            </a:r>
            <a:r>
              <a:rPr lang="ru-RU" sz="2200" dirty="0" err="1"/>
              <a:t>підприємствам</a:t>
            </a:r>
            <a:r>
              <a:rPr lang="ru-RU" sz="2200" dirty="0"/>
              <a:t>, </a:t>
            </a:r>
            <a:r>
              <a:rPr lang="ru-RU" sz="2200" dirty="0" err="1"/>
              <a:t>установам</a:t>
            </a:r>
            <a:r>
              <a:rPr lang="ru-RU" sz="2200" dirty="0"/>
              <a:t> і </a:t>
            </a:r>
            <a:r>
              <a:rPr lang="ru-RU" sz="2200" dirty="0" err="1"/>
              <a:t>громадським</a:t>
            </a:r>
            <a:r>
              <a:rPr lang="ru-RU" sz="2200" dirty="0"/>
              <a:t> </a:t>
            </a:r>
            <a:r>
              <a:rPr lang="ru-RU" sz="2200" dirty="0" err="1"/>
              <a:t>організаціям</a:t>
            </a:r>
            <a:r>
              <a:rPr lang="ru-RU" sz="2200" dirty="0"/>
              <a:t> у </a:t>
            </a:r>
            <a:r>
              <a:rPr lang="ru-RU" sz="2200" dirty="0" err="1"/>
              <a:t>сфері</a:t>
            </a:r>
            <a:r>
              <a:rPr lang="ru-RU" sz="2200" dirty="0"/>
              <a:t> </a:t>
            </a:r>
            <a:r>
              <a:rPr lang="ru-RU" sz="2200" dirty="0" err="1"/>
              <a:t>культури</a:t>
            </a:r>
            <a:r>
              <a:rPr lang="ru-RU" sz="2200" dirty="0"/>
              <a:t> і </a:t>
            </a:r>
            <a:r>
              <a:rPr lang="ru-RU" sz="2200" dirty="0" err="1"/>
              <a:t>мистецтв</a:t>
            </a:r>
            <a:r>
              <a:rPr lang="ru-RU" sz="2200" dirty="0"/>
              <a:t> (у тому </a:t>
            </a:r>
            <a:r>
              <a:rPr lang="ru-RU" sz="2200" dirty="0" err="1"/>
              <a:t>числі</a:t>
            </a:r>
            <a:r>
              <a:rPr lang="ru-RU" sz="2200" dirty="0"/>
              <a:t> </a:t>
            </a:r>
            <a:r>
              <a:rPr lang="ru-RU" sz="2200" dirty="0" err="1"/>
              <a:t>національним</a:t>
            </a:r>
            <a:r>
              <a:rPr lang="ru-RU" sz="2200" dirty="0"/>
              <a:t> </a:t>
            </a:r>
            <a:r>
              <a:rPr lang="ru-RU" sz="2200" dirty="0" err="1"/>
              <a:t>творчим</a:t>
            </a:r>
            <a:r>
              <a:rPr lang="ru-RU" sz="2200" dirty="0"/>
              <a:t> </a:t>
            </a:r>
            <a:r>
              <a:rPr lang="ru-RU" sz="2200" dirty="0" err="1"/>
              <a:t>спілкам</a:t>
            </a:r>
            <a:r>
              <a:rPr lang="ru-RU" sz="2200" dirty="0"/>
              <a:t> та </a:t>
            </a:r>
            <a:r>
              <a:rPr lang="ru-RU" sz="2200" dirty="0" err="1"/>
              <a:t>їх</a:t>
            </a:r>
            <a:r>
              <a:rPr lang="ru-RU" sz="2200" dirty="0"/>
              <a:t> членам) </a:t>
            </a:r>
            <a:r>
              <a:rPr lang="ru-RU" sz="2200" dirty="0" err="1"/>
              <a:t>під</a:t>
            </a:r>
            <a:r>
              <a:rPr lang="ru-RU" sz="2200" dirty="0"/>
              <a:t> </a:t>
            </a:r>
            <a:r>
              <a:rPr lang="ru-RU" sz="2200" dirty="0" err="1"/>
              <a:t>творчі</a:t>
            </a:r>
            <a:r>
              <a:rPr lang="ru-RU" sz="2200" dirty="0"/>
              <a:t> </a:t>
            </a:r>
            <a:r>
              <a:rPr lang="ru-RU" sz="2200" dirty="0" err="1"/>
              <a:t>майстерні</a:t>
            </a:r>
            <a:r>
              <a:rPr lang="ru-RU" sz="2200" dirty="0" smtClean="0"/>
              <a:t>;</a:t>
            </a:r>
            <a:endParaRPr lang="ru-RU" sz="2200" dirty="0"/>
          </a:p>
        </p:txBody>
      </p:sp>
    </p:spTree>
    <p:extLst>
      <p:ext uri="{BB962C8B-B14F-4D97-AF65-F5344CB8AC3E}">
        <p14:creationId xmlns:p14="http://schemas.microsoft.com/office/powerpoint/2010/main" val="2061606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32823" y="0"/>
            <a:ext cx="9144000" cy="685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Font typeface="Arial" pitchFamily="34" charset="0"/>
              <a:buNone/>
            </a:pPr>
            <a:r>
              <a:rPr lang="ru-RU" sz="2200" dirty="0" err="1" smtClean="0"/>
              <a:t>надання</a:t>
            </a:r>
            <a:r>
              <a:rPr lang="ru-RU" sz="2200" dirty="0" smtClean="0"/>
              <a:t> </a:t>
            </a:r>
            <a:r>
              <a:rPr lang="ru-RU" sz="2200" dirty="0" err="1" smtClean="0"/>
              <a:t>земельних</a:t>
            </a:r>
            <a:r>
              <a:rPr lang="ru-RU" sz="2200" dirty="0" smtClean="0"/>
              <a:t> </a:t>
            </a:r>
            <a:r>
              <a:rPr lang="ru-RU" sz="2200" dirty="0" err="1" smtClean="0"/>
              <a:t>ділянок</a:t>
            </a:r>
            <a:r>
              <a:rPr lang="ru-RU" sz="2200" dirty="0" smtClean="0"/>
              <a:t> в </a:t>
            </a:r>
            <a:r>
              <a:rPr lang="ru-RU" sz="2200" dirty="0" err="1" smtClean="0"/>
              <a:t>оренду</a:t>
            </a:r>
            <a:r>
              <a:rPr lang="ru-RU" sz="2200" dirty="0" smtClean="0"/>
              <a:t> для </a:t>
            </a:r>
            <a:r>
              <a:rPr lang="ru-RU" sz="2200" dirty="0" err="1" smtClean="0"/>
              <a:t>реконструкції</a:t>
            </a:r>
            <a:r>
              <a:rPr lang="ru-RU" sz="2200" dirty="0" smtClean="0"/>
              <a:t> </a:t>
            </a:r>
            <a:r>
              <a:rPr lang="ru-RU" sz="2200" dirty="0" err="1" smtClean="0"/>
              <a:t>кварталів</a:t>
            </a:r>
            <a:r>
              <a:rPr lang="ru-RU" sz="2200" dirty="0" smtClean="0"/>
              <a:t> </a:t>
            </a:r>
            <a:r>
              <a:rPr lang="ru-RU" sz="2200" dirty="0" err="1" smtClean="0"/>
              <a:t>застарілої</a:t>
            </a:r>
            <a:r>
              <a:rPr lang="ru-RU" sz="2200" dirty="0" smtClean="0"/>
              <a:t> </a:t>
            </a:r>
            <a:r>
              <a:rPr lang="ru-RU" sz="2200" dirty="0" err="1" smtClean="0"/>
              <a:t>забудови</a:t>
            </a:r>
            <a:r>
              <a:rPr lang="ru-RU" sz="2200" dirty="0" smtClean="0"/>
              <a:t>, для </a:t>
            </a:r>
            <a:r>
              <a:rPr lang="ru-RU" sz="2200" dirty="0" err="1" smtClean="0"/>
              <a:t>будівництва</a:t>
            </a:r>
            <a:r>
              <a:rPr lang="ru-RU" sz="2200" dirty="0" smtClean="0"/>
              <a:t> </a:t>
            </a:r>
            <a:r>
              <a:rPr lang="ru-RU" sz="2200" dirty="0" err="1" smtClean="0"/>
              <a:t>соціального</a:t>
            </a:r>
            <a:r>
              <a:rPr lang="ru-RU" sz="2200" dirty="0" smtClean="0"/>
              <a:t> та доступного </a:t>
            </a:r>
            <a:r>
              <a:rPr lang="ru-RU" sz="2200" dirty="0" err="1" smtClean="0"/>
              <a:t>житла</a:t>
            </a:r>
            <a:r>
              <a:rPr lang="ru-RU" sz="2200" dirty="0" smtClean="0"/>
              <a:t>, </a:t>
            </a:r>
            <a:r>
              <a:rPr lang="ru-RU" sz="2200" dirty="0" err="1" smtClean="0"/>
              <a:t>якщо</a:t>
            </a:r>
            <a:r>
              <a:rPr lang="ru-RU" sz="2200" dirty="0" smtClean="0"/>
              <a:t> конкурс на </a:t>
            </a:r>
            <a:r>
              <a:rPr lang="ru-RU" sz="2200" dirty="0" err="1" smtClean="0"/>
              <a:t>його</a:t>
            </a:r>
            <a:r>
              <a:rPr lang="ru-RU" sz="2200" dirty="0" smtClean="0"/>
              <a:t> </a:t>
            </a:r>
            <a:r>
              <a:rPr lang="ru-RU" sz="2200" dirty="0" err="1" smtClean="0"/>
              <a:t>будівництво</a:t>
            </a:r>
            <a:r>
              <a:rPr lang="ru-RU" sz="2200" dirty="0" smtClean="0"/>
              <a:t> </a:t>
            </a:r>
            <a:r>
              <a:rPr lang="ru-RU" sz="2200" dirty="0" err="1" smtClean="0"/>
              <a:t>вже</a:t>
            </a:r>
            <a:r>
              <a:rPr lang="ru-RU" sz="2200" dirty="0" smtClean="0"/>
              <a:t> проведено;</a:t>
            </a:r>
          </a:p>
          <a:p>
            <a:pPr marL="0" indent="0">
              <a:lnSpc>
                <a:spcPct val="80000"/>
              </a:lnSpc>
              <a:spcBef>
                <a:spcPts val="0"/>
              </a:spcBef>
              <a:buFont typeface="Arial" pitchFamily="34" charset="0"/>
              <a:buNone/>
            </a:pPr>
            <a:r>
              <a:rPr lang="ru-RU" sz="2200" dirty="0" err="1" smtClean="0"/>
              <a:t>розміщення</a:t>
            </a:r>
            <a:r>
              <a:rPr lang="ru-RU" sz="2200" dirty="0" smtClean="0"/>
              <a:t> </a:t>
            </a:r>
            <a:r>
              <a:rPr lang="ru-RU" sz="2200" dirty="0" err="1" smtClean="0"/>
              <a:t>іноземних</a:t>
            </a:r>
            <a:r>
              <a:rPr lang="ru-RU" sz="2200" dirty="0" smtClean="0"/>
              <a:t> </a:t>
            </a:r>
            <a:r>
              <a:rPr lang="ru-RU" sz="2200" dirty="0" err="1" smtClean="0"/>
              <a:t>дипломатичних</a:t>
            </a:r>
            <a:r>
              <a:rPr lang="ru-RU" sz="2200" dirty="0" smtClean="0"/>
              <a:t> </a:t>
            </a:r>
            <a:r>
              <a:rPr lang="ru-RU" sz="2200" dirty="0" err="1" smtClean="0"/>
              <a:t>представництв</a:t>
            </a:r>
            <a:r>
              <a:rPr lang="ru-RU" sz="2200" dirty="0" smtClean="0"/>
              <a:t> та </a:t>
            </a:r>
            <a:r>
              <a:rPr lang="ru-RU" sz="2200" dirty="0" err="1" smtClean="0"/>
              <a:t>консульських</a:t>
            </a:r>
            <a:r>
              <a:rPr lang="ru-RU" sz="2200" dirty="0" smtClean="0"/>
              <a:t> </a:t>
            </a:r>
            <a:r>
              <a:rPr lang="ru-RU" sz="2200" dirty="0" err="1" smtClean="0"/>
              <a:t>установ</a:t>
            </a:r>
            <a:r>
              <a:rPr lang="ru-RU" sz="2200" dirty="0" smtClean="0"/>
              <a:t>, </a:t>
            </a:r>
            <a:r>
              <a:rPr lang="ru-RU" sz="2200" dirty="0" err="1" smtClean="0"/>
              <a:t>представництв</a:t>
            </a:r>
            <a:r>
              <a:rPr lang="ru-RU" sz="2200" dirty="0" smtClean="0"/>
              <a:t> </a:t>
            </a:r>
            <a:r>
              <a:rPr lang="ru-RU" sz="2200" dirty="0" err="1" smtClean="0"/>
              <a:t>міжнародних</a:t>
            </a:r>
            <a:r>
              <a:rPr lang="ru-RU" sz="2200" dirty="0" smtClean="0"/>
              <a:t> </a:t>
            </a:r>
            <a:r>
              <a:rPr lang="ru-RU" sz="2200" dirty="0" err="1" smtClean="0"/>
              <a:t>організацій</a:t>
            </a:r>
            <a:r>
              <a:rPr lang="ru-RU" sz="2200" dirty="0" smtClean="0"/>
              <a:t> </a:t>
            </a:r>
            <a:r>
              <a:rPr lang="ru-RU" sz="2200" dirty="0" err="1" smtClean="0"/>
              <a:t>згідно</a:t>
            </a:r>
            <a:r>
              <a:rPr lang="ru-RU" sz="2200" dirty="0" smtClean="0"/>
              <a:t> з </a:t>
            </a:r>
            <a:r>
              <a:rPr lang="ru-RU" sz="2200" dirty="0" err="1" smtClean="0"/>
              <a:t>міжнародними</a:t>
            </a:r>
            <a:r>
              <a:rPr lang="ru-RU" sz="2200" dirty="0" smtClean="0"/>
              <a:t> договорами </a:t>
            </a:r>
            <a:r>
              <a:rPr lang="ru-RU" sz="2200" dirty="0" err="1" smtClean="0"/>
              <a:t>України</a:t>
            </a:r>
            <a:r>
              <a:rPr lang="ru-RU" sz="2200" dirty="0" smtClean="0"/>
              <a:t>;</a:t>
            </a:r>
          </a:p>
          <a:p>
            <a:pPr marL="0" indent="0">
              <a:lnSpc>
                <a:spcPct val="80000"/>
              </a:lnSpc>
              <a:spcBef>
                <a:spcPts val="0"/>
              </a:spcBef>
              <a:buFont typeface="Arial" pitchFamily="34" charset="0"/>
              <a:buNone/>
            </a:pPr>
            <a:r>
              <a:rPr lang="ru-RU" sz="2200" dirty="0" err="1" smtClean="0"/>
              <a:t>надання</a:t>
            </a:r>
            <a:r>
              <a:rPr lang="ru-RU" sz="2200" dirty="0" smtClean="0"/>
              <a:t> </a:t>
            </a:r>
            <a:r>
              <a:rPr lang="ru-RU" sz="2200" dirty="0" err="1" smtClean="0"/>
              <a:t>земельної</a:t>
            </a:r>
            <a:r>
              <a:rPr lang="ru-RU" sz="2200" dirty="0" smtClean="0"/>
              <a:t> </a:t>
            </a:r>
            <a:r>
              <a:rPr lang="ru-RU" sz="2200" dirty="0" err="1" smtClean="0"/>
              <a:t>ділянки</a:t>
            </a:r>
            <a:r>
              <a:rPr lang="ru-RU" sz="2200" dirty="0" smtClean="0"/>
              <a:t>, </a:t>
            </a:r>
            <a:r>
              <a:rPr lang="ru-RU" sz="2200" dirty="0" err="1" smtClean="0"/>
              <a:t>викупленої</a:t>
            </a:r>
            <a:r>
              <a:rPr lang="ru-RU" sz="2200" dirty="0" smtClean="0"/>
              <a:t> для </a:t>
            </a:r>
            <a:r>
              <a:rPr lang="ru-RU" sz="2200" dirty="0" err="1" smtClean="0"/>
              <a:t>суспільних</a:t>
            </a:r>
            <a:r>
              <a:rPr lang="ru-RU" sz="2200" dirty="0" smtClean="0"/>
              <a:t> потреб </a:t>
            </a:r>
            <a:r>
              <a:rPr lang="ru-RU" sz="2200" dirty="0" err="1" smtClean="0"/>
              <a:t>чи</a:t>
            </a:r>
            <a:r>
              <a:rPr lang="ru-RU" sz="2200" dirty="0" smtClean="0"/>
              <a:t> </a:t>
            </a:r>
            <a:r>
              <a:rPr lang="ru-RU" sz="2200" dirty="0" err="1" smtClean="0"/>
              <a:t>примусово</a:t>
            </a:r>
            <a:r>
              <a:rPr lang="ru-RU" sz="2200" dirty="0" smtClean="0"/>
              <a:t> </a:t>
            </a:r>
            <a:r>
              <a:rPr lang="ru-RU" sz="2200" dirty="0" err="1" smtClean="0"/>
              <a:t>відчуженої</a:t>
            </a:r>
            <a:r>
              <a:rPr lang="ru-RU" sz="2200" dirty="0" smtClean="0"/>
              <a:t> з </a:t>
            </a:r>
            <a:r>
              <a:rPr lang="ru-RU" sz="2200" dirty="0" err="1" smtClean="0"/>
              <a:t>мотивів</a:t>
            </a:r>
            <a:r>
              <a:rPr lang="ru-RU" sz="2200" dirty="0" smtClean="0"/>
              <a:t> </a:t>
            </a:r>
            <a:r>
              <a:rPr lang="ru-RU" sz="2200" dirty="0" err="1" smtClean="0"/>
              <a:t>суспільної</a:t>
            </a:r>
            <a:r>
              <a:rPr lang="ru-RU" sz="2200" dirty="0" smtClean="0"/>
              <a:t> </a:t>
            </a:r>
            <a:r>
              <a:rPr lang="ru-RU" sz="2200" dirty="0" err="1" smtClean="0"/>
              <a:t>необхідності</a:t>
            </a:r>
            <a:r>
              <a:rPr lang="ru-RU" sz="2200" dirty="0" smtClean="0"/>
              <a:t> для </a:t>
            </a:r>
            <a:r>
              <a:rPr lang="ru-RU" sz="2200" dirty="0" err="1" smtClean="0"/>
              <a:t>забезпечення</a:t>
            </a:r>
            <a:r>
              <a:rPr lang="ru-RU" sz="2200" dirty="0" smtClean="0"/>
              <a:t> таких потреб;</a:t>
            </a:r>
          </a:p>
          <a:p>
            <a:pPr marL="0" indent="0">
              <a:lnSpc>
                <a:spcPct val="80000"/>
              </a:lnSpc>
              <a:spcBef>
                <a:spcPts val="0"/>
              </a:spcBef>
              <a:buFont typeface="Arial" pitchFamily="34" charset="0"/>
              <a:buNone/>
            </a:pPr>
            <a:r>
              <a:rPr lang="ru-RU" sz="2200" dirty="0" err="1" smtClean="0"/>
              <a:t>надання</a:t>
            </a:r>
            <a:r>
              <a:rPr lang="ru-RU" sz="2200" dirty="0" smtClean="0"/>
              <a:t> </a:t>
            </a:r>
            <a:r>
              <a:rPr lang="ru-RU" sz="2200" dirty="0" err="1" smtClean="0"/>
              <a:t>земельних</a:t>
            </a:r>
            <a:r>
              <a:rPr lang="ru-RU" sz="2200" dirty="0" smtClean="0"/>
              <a:t> </a:t>
            </a:r>
            <a:r>
              <a:rPr lang="ru-RU" sz="2200" dirty="0" err="1" smtClean="0"/>
              <a:t>ділянок</a:t>
            </a:r>
            <a:r>
              <a:rPr lang="ru-RU" sz="2200" dirty="0" smtClean="0"/>
              <a:t> </a:t>
            </a:r>
            <a:r>
              <a:rPr lang="ru-RU" sz="2200" dirty="0" err="1" smtClean="0"/>
              <a:t>державної</a:t>
            </a:r>
            <a:r>
              <a:rPr lang="ru-RU" sz="2200" dirty="0" smtClean="0"/>
              <a:t> </a:t>
            </a:r>
            <a:r>
              <a:rPr lang="ru-RU" sz="2200" dirty="0" err="1" smtClean="0"/>
              <a:t>або</a:t>
            </a:r>
            <a:r>
              <a:rPr lang="ru-RU" sz="2200" dirty="0" smtClean="0"/>
              <a:t> </a:t>
            </a:r>
            <a:r>
              <a:rPr lang="ru-RU" sz="2200" dirty="0" err="1" smtClean="0"/>
              <a:t>комунальної</a:t>
            </a:r>
            <a:r>
              <a:rPr lang="ru-RU" sz="2200" dirty="0" smtClean="0"/>
              <a:t> </a:t>
            </a:r>
            <a:r>
              <a:rPr lang="ru-RU" sz="2200" dirty="0" err="1" smtClean="0"/>
              <a:t>власності</a:t>
            </a:r>
            <a:r>
              <a:rPr lang="ru-RU" sz="2200" dirty="0" smtClean="0"/>
              <a:t> для потреб приватного партнера в рамках державно-приватного партнерства </a:t>
            </a:r>
            <a:r>
              <a:rPr lang="ru-RU" sz="2200" dirty="0" err="1" smtClean="0"/>
              <a:t>відповідно</a:t>
            </a:r>
            <a:r>
              <a:rPr lang="ru-RU" sz="2200" dirty="0" smtClean="0"/>
              <a:t> до закону;</a:t>
            </a:r>
          </a:p>
          <a:p>
            <a:pPr marL="0" indent="0">
              <a:lnSpc>
                <a:spcPct val="80000"/>
              </a:lnSpc>
              <a:spcBef>
                <a:spcPts val="0"/>
              </a:spcBef>
              <a:buFont typeface="Arial" pitchFamily="34" charset="0"/>
              <a:buNone/>
            </a:pPr>
            <a:r>
              <a:rPr lang="ru-RU" sz="2200" dirty="0" err="1" smtClean="0"/>
              <a:t>надання</a:t>
            </a:r>
            <a:r>
              <a:rPr lang="ru-RU" sz="2200" dirty="0" smtClean="0"/>
              <a:t> </a:t>
            </a:r>
            <a:r>
              <a:rPr lang="ru-RU" sz="2200" dirty="0" err="1" smtClean="0"/>
              <a:t>земельної</a:t>
            </a:r>
            <a:r>
              <a:rPr lang="ru-RU" sz="2200" dirty="0" smtClean="0"/>
              <a:t> </a:t>
            </a:r>
            <a:r>
              <a:rPr lang="ru-RU" sz="2200" dirty="0" err="1" smtClean="0"/>
              <a:t>ділянки</a:t>
            </a:r>
            <a:r>
              <a:rPr lang="ru-RU" sz="2200" dirty="0" smtClean="0"/>
              <a:t> </a:t>
            </a:r>
            <a:r>
              <a:rPr lang="ru-RU" sz="2200" dirty="0" err="1" smtClean="0"/>
              <a:t>замість</a:t>
            </a:r>
            <a:r>
              <a:rPr lang="ru-RU" sz="2200" dirty="0" smtClean="0"/>
              <a:t> </a:t>
            </a:r>
            <a:r>
              <a:rPr lang="ru-RU" sz="2200" dirty="0" err="1" smtClean="0"/>
              <a:t>викупленої</a:t>
            </a:r>
            <a:r>
              <a:rPr lang="ru-RU" sz="2200" dirty="0" smtClean="0"/>
              <a:t> для </a:t>
            </a:r>
            <a:r>
              <a:rPr lang="ru-RU" sz="2200" dirty="0" err="1" smtClean="0"/>
              <a:t>суспільних</a:t>
            </a:r>
            <a:r>
              <a:rPr lang="ru-RU" sz="2200" dirty="0" smtClean="0"/>
              <a:t> потреб </a:t>
            </a:r>
            <a:r>
              <a:rPr lang="ru-RU" sz="2200" dirty="0" err="1" smtClean="0"/>
              <a:t>чи</a:t>
            </a:r>
            <a:r>
              <a:rPr lang="ru-RU" sz="2200" dirty="0" smtClean="0"/>
              <a:t> </a:t>
            </a:r>
            <a:r>
              <a:rPr lang="ru-RU" sz="2200" dirty="0" err="1" smtClean="0"/>
              <a:t>примусово</a:t>
            </a:r>
            <a:r>
              <a:rPr lang="ru-RU" sz="2200" dirty="0" smtClean="0"/>
              <a:t> </a:t>
            </a:r>
            <a:r>
              <a:rPr lang="ru-RU" sz="2200" dirty="0" err="1" smtClean="0"/>
              <a:t>відчуженої</a:t>
            </a:r>
            <a:r>
              <a:rPr lang="ru-RU" sz="2200" dirty="0" smtClean="0"/>
              <a:t> з </a:t>
            </a:r>
            <a:r>
              <a:rPr lang="ru-RU" sz="2200" dirty="0" err="1" smtClean="0"/>
              <a:t>мотивів</a:t>
            </a:r>
            <a:r>
              <a:rPr lang="ru-RU" sz="2200" dirty="0" smtClean="0"/>
              <a:t> </a:t>
            </a:r>
            <a:r>
              <a:rPr lang="ru-RU" sz="2200" dirty="0" err="1" smtClean="0"/>
              <a:t>суспільної</a:t>
            </a:r>
            <a:r>
              <a:rPr lang="ru-RU" sz="2200" dirty="0" smtClean="0"/>
              <a:t> </a:t>
            </a:r>
            <a:r>
              <a:rPr lang="ru-RU" sz="2200" dirty="0" err="1" smtClean="0"/>
              <a:t>необхідності</a:t>
            </a:r>
            <a:r>
              <a:rPr lang="ru-RU" sz="2200" dirty="0" smtClean="0"/>
              <a:t> та </a:t>
            </a:r>
            <a:r>
              <a:rPr lang="ru-RU" sz="2200" dirty="0" err="1" smtClean="0"/>
              <a:t>повернення</a:t>
            </a:r>
            <a:r>
              <a:rPr lang="ru-RU" sz="2200" dirty="0" smtClean="0"/>
              <a:t> </a:t>
            </a:r>
            <a:r>
              <a:rPr lang="ru-RU" sz="2200" dirty="0" err="1" smtClean="0"/>
              <a:t>такої</a:t>
            </a:r>
            <a:r>
              <a:rPr lang="ru-RU" sz="2200" dirty="0" smtClean="0"/>
              <a:t> </a:t>
            </a:r>
            <a:r>
              <a:rPr lang="ru-RU" sz="2200" dirty="0" err="1" smtClean="0"/>
              <a:t>земельної</a:t>
            </a:r>
            <a:r>
              <a:rPr lang="ru-RU" sz="2200" dirty="0" smtClean="0"/>
              <a:t> </a:t>
            </a:r>
            <a:r>
              <a:rPr lang="ru-RU" sz="2200" dirty="0" err="1" smtClean="0"/>
              <a:t>ділянки</a:t>
            </a:r>
            <a:r>
              <a:rPr lang="ru-RU" sz="2200" dirty="0" smtClean="0"/>
              <a:t> </a:t>
            </a:r>
            <a:r>
              <a:rPr lang="ru-RU" sz="2200" dirty="0" err="1" smtClean="0"/>
              <a:t>колишньому</a:t>
            </a:r>
            <a:r>
              <a:rPr lang="ru-RU" sz="2200" dirty="0" smtClean="0"/>
              <a:t> </a:t>
            </a:r>
            <a:r>
              <a:rPr lang="ru-RU" sz="2200" dirty="0" err="1" smtClean="0"/>
              <a:t>власнику</a:t>
            </a:r>
            <a:r>
              <a:rPr lang="ru-RU" sz="2200" dirty="0" smtClean="0"/>
              <a:t> </a:t>
            </a:r>
            <a:r>
              <a:rPr lang="ru-RU" sz="2200" dirty="0" err="1" smtClean="0"/>
              <a:t>чи</a:t>
            </a:r>
            <a:r>
              <a:rPr lang="ru-RU" sz="2200" dirty="0" smtClean="0"/>
              <a:t> </a:t>
            </a:r>
            <a:r>
              <a:rPr lang="ru-RU" sz="2200" dirty="0" err="1" smtClean="0"/>
              <a:t>його</a:t>
            </a:r>
            <a:r>
              <a:rPr lang="ru-RU" sz="2200" dirty="0" smtClean="0"/>
              <a:t> </a:t>
            </a:r>
            <a:r>
              <a:rPr lang="ru-RU" sz="2200" dirty="0" err="1" smtClean="0"/>
              <a:t>спадкоємцю</a:t>
            </a:r>
            <a:r>
              <a:rPr lang="ru-RU" sz="2200" dirty="0" smtClean="0"/>
              <a:t> (</a:t>
            </a:r>
            <a:r>
              <a:rPr lang="ru-RU" sz="2200" dirty="0" err="1" smtClean="0"/>
              <a:t>правонаступнику</a:t>
            </a:r>
            <a:r>
              <a:rPr lang="ru-RU" sz="2200" dirty="0" smtClean="0"/>
              <a:t>), у </a:t>
            </a:r>
            <a:r>
              <a:rPr lang="ru-RU" sz="2200" dirty="0" err="1" smtClean="0"/>
              <a:t>разі</a:t>
            </a:r>
            <a:r>
              <a:rPr lang="ru-RU" sz="2200" dirty="0" smtClean="0"/>
              <a:t> </a:t>
            </a:r>
            <a:r>
              <a:rPr lang="ru-RU" sz="2200" dirty="0" err="1" smtClean="0"/>
              <a:t>якщо</a:t>
            </a:r>
            <a:r>
              <a:rPr lang="ru-RU" sz="2200" dirty="0" smtClean="0"/>
              <a:t> </a:t>
            </a:r>
            <a:r>
              <a:rPr lang="ru-RU" sz="2200" dirty="0" err="1" smtClean="0"/>
              <a:t>така</a:t>
            </a:r>
            <a:r>
              <a:rPr lang="ru-RU" sz="2200" dirty="0" smtClean="0"/>
              <a:t> потреба </a:t>
            </a:r>
            <a:r>
              <a:rPr lang="ru-RU" sz="2200" dirty="0" err="1" smtClean="0"/>
              <a:t>відпала</a:t>
            </a:r>
            <a:r>
              <a:rPr lang="ru-RU" sz="2200" dirty="0" smtClean="0"/>
              <a:t>;</a:t>
            </a:r>
          </a:p>
          <a:p>
            <a:pPr marL="0" indent="0">
              <a:lnSpc>
                <a:spcPct val="80000"/>
              </a:lnSpc>
              <a:spcBef>
                <a:spcPts val="0"/>
              </a:spcBef>
              <a:buFont typeface="Arial" pitchFamily="34" charset="0"/>
              <a:buNone/>
            </a:pPr>
            <a:r>
              <a:rPr lang="ru-RU" sz="2200" dirty="0" err="1" smtClean="0"/>
              <a:t>будівництва</a:t>
            </a:r>
            <a:r>
              <a:rPr lang="ru-RU" sz="2200" dirty="0" smtClean="0"/>
              <a:t>, </a:t>
            </a:r>
            <a:r>
              <a:rPr lang="ru-RU" sz="2200" dirty="0" err="1" smtClean="0"/>
              <a:t>обслуговування</a:t>
            </a:r>
            <a:r>
              <a:rPr lang="ru-RU" sz="2200" dirty="0" smtClean="0"/>
              <a:t> та ремонту </a:t>
            </a:r>
            <a:r>
              <a:rPr lang="ru-RU" sz="2200" dirty="0" err="1" smtClean="0"/>
              <a:t>об'єктів</a:t>
            </a:r>
            <a:r>
              <a:rPr lang="ru-RU" sz="2200" dirty="0" smtClean="0"/>
              <a:t> </a:t>
            </a:r>
            <a:r>
              <a:rPr lang="ru-RU" sz="2200" dirty="0" err="1" smtClean="0"/>
              <a:t>інженерної</a:t>
            </a:r>
            <a:r>
              <a:rPr lang="ru-RU" sz="2200" dirty="0" smtClean="0"/>
              <a:t>, </a:t>
            </a:r>
            <a:r>
              <a:rPr lang="ru-RU" sz="2200" dirty="0" err="1" smtClean="0"/>
              <a:t>транспортної</a:t>
            </a:r>
            <a:r>
              <a:rPr lang="ru-RU" sz="2200" dirty="0" smtClean="0"/>
              <a:t>, </a:t>
            </a:r>
            <a:r>
              <a:rPr lang="ru-RU" sz="2200" dirty="0" err="1" smtClean="0"/>
              <a:t>енергетичної</a:t>
            </a:r>
            <a:r>
              <a:rPr lang="ru-RU" sz="2200" dirty="0" smtClean="0"/>
              <a:t> </a:t>
            </a:r>
            <a:r>
              <a:rPr lang="ru-RU" sz="2200" dirty="0" err="1" smtClean="0"/>
              <a:t>інфраструктури</a:t>
            </a:r>
            <a:r>
              <a:rPr lang="ru-RU" sz="2200" dirty="0" smtClean="0"/>
              <a:t>, </a:t>
            </a:r>
            <a:r>
              <a:rPr lang="ru-RU" sz="2200" dirty="0" err="1" smtClean="0"/>
              <a:t>об'єктів</a:t>
            </a:r>
            <a:r>
              <a:rPr lang="ru-RU" sz="2200" dirty="0" smtClean="0"/>
              <a:t> </a:t>
            </a:r>
            <a:r>
              <a:rPr lang="ru-RU" sz="2200" dirty="0" err="1" smtClean="0"/>
              <a:t>зв'язку</a:t>
            </a:r>
            <a:r>
              <a:rPr lang="ru-RU" sz="2200" dirty="0" smtClean="0"/>
              <a:t> та </a:t>
            </a:r>
            <a:r>
              <a:rPr lang="ru-RU" sz="2200" dirty="0" err="1" smtClean="0"/>
              <a:t>дорожнього</a:t>
            </a:r>
            <a:r>
              <a:rPr lang="ru-RU" sz="2200" dirty="0" smtClean="0"/>
              <a:t> </a:t>
            </a:r>
            <a:r>
              <a:rPr lang="ru-RU" sz="2200" dirty="0" err="1" smtClean="0"/>
              <a:t>господарства</a:t>
            </a:r>
            <a:r>
              <a:rPr lang="ru-RU" sz="2200" dirty="0" smtClean="0"/>
              <a:t> (</a:t>
            </a:r>
            <a:r>
              <a:rPr lang="ru-RU" sz="2200" dirty="0" err="1" smtClean="0"/>
              <a:t>крім</a:t>
            </a:r>
            <a:r>
              <a:rPr lang="ru-RU" sz="2200" dirty="0" smtClean="0"/>
              <a:t> </a:t>
            </a:r>
            <a:r>
              <a:rPr lang="ru-RU" sz="2200" dirty="0" err="1" smtClean="0"/>
              <a:t>об'єктів</a:t>
            </a:r>
            <a:r>
              <a:rPr lang="ru-RU" sz="2200" dirty="0" smtClean="0"/>
              <a:t> </a:t>
            </a:r>
            <a:r>
              <a:rPr lang="ru-RU" sz="2200" dirty="0" err="1" smtClean="0"/>
              <a:t>дорожнього</a:t>
            </a:r>
            <a:r>
              <a:rPr lang="ru-RU" sz="2200" dirty="0" smtClean="0"/>
              <a:t> </a:t>
            </a:r>
            <a:r>
              <a:rPr lang="ru-RU" sz="2200" dirty="0" err="1" smtClean="0"/>
              <a:t>сервісу</a:t>
            </a:r>
            <a:r>
              <a:rPr lang="ru-RU" sz="2200" dirty="0" smtClean="0"/>
              <a:t>);</a:t>
            </a:r>
          </a:p>
          <a:p>
            <a:pPr marL="0" indent="0">
              <a:lnSpc>
                <a:spcPct val="80000"/>
              </a:lnSpc>
              <a:spcBef>
                <a:spcPts val="0"/>
              </a:spcBef>
              <a:buFont typeface="Arial" pitchFamily="34" charset="0"/>
              <a:buNone/>
            </a:pPr>
            <a:r>
              <a:rPr lang="ru-RU" sz="2200" dirty="0" err="1" smtClean="0"/>
              <a:t>будівництва</a:t>
            </a:r>
            <a:r>
              <a:rPr lang="ru-RU" sz="2200" dirty="0" smtClean="0"/>
              <a:t> </a:t>
            </a:r>
            <a:r>
              <a:rPr lang="ru-RU" sz="2200" dirty="0" err="1" smtClean="0"/>
              <a:t>об'єктів</a:t>
            </a:r>
            <a:r>
              <a:rPr lang="ru-RU" sz="2200" dirty="0" smtClean="0"/>
              <a:t> </a:t>
            </a:r>
            <a:r>
              <a:rPr lang="ru-RU" sz="2200" dirty="0" err="1" smtClean="0"/>
              <a:t>забезпечення</a:t>
            </a:r>
            <a:r>
              <a:rPr lang="ru-RU" sz="2200" dirty="0" smtClean="0"/>
              <a:t> </a:t>
            </a:r>
            <a:r>
              <a:rPr lang="ru-RU" sz="2200" dirty="0" err="1" smtClean="0"/>
              <a:t>життєдіяльності</a:t>
            </a:r>
            <a:r>
              <a:rPr lang="ru-RU" sz="2200" dirty="0" smtClean="0"/>
              <a:t> </a:t>
            </a:r>
            <a:r>
              <a:rPr lang="ru-RU" sz="2200" dirty="0" err="1" smtClean="0"/>
              <a:t>населених</a:t>
            </a:r>
            <a:r>
              <a:rPr lang="ru-RU" sz="2200" dirty="0" smtClean="0"/>
              <a:t> </a:t>
            </a:r>
            <a:r>
              <a:rPr lang="ru-RU" sz="2200" dirty="0" err="1" smtClean="0"/>
              <a:t>пунктів</a:t>
            </a:r>
            <a:r>
              <a:rPr lang="ru-RU" sz="2200" dirty="0" smtClean="0"/>
              <a:t> (</a:t>
            </a:r>
            <a:r>
              <a:rPr lang="ru-RU" sz="2200" dirty="0" err="1" smtClean="0"/>
              <a:t>сміттєпереробних</a:t>
            </a:r>
            <a:r>
              <a:rPr lang="ru-RU" sz="2200" dirty="0" smtClean="0"/>
              <a:t> </a:t>
            </a:r>
            <a:r>
              <a:rPr lang="ru-RU" sz="2200" dirty="0" err="1" smtClean="0"/>
              <a:t>об'єктів</a:t>
            </a:r>
            <a:r>
              <a:rPr lang="ru-RU" sz="2200" dirty="0" smtClean="0"/>
              <a:t>, </a:t>
            </a:r>
            <a:r>
              <a:rPr lang="ru-RU" sz="2200" dirty="0" err="1" smtClean="0"/>
              <a:t>очисних</a:t>
            </a:r>
            <a:r>
              <a:rPr lang="ru-RU" sz="2200" dirty="0" smtClean="0"/>
              <a:t> </a:t>
            </a:r>
            <a:r>
              <a:rPr lang="ru-RU" sz="2200" dirty="0" err="1" smtClean="0"/>
              <a:t>споруд</a:t>
            </a:r>
            <a:r>
              <a:rPr lang="ru-RU" sz="2200" dirty="0" smtClean="0"/>
              <a:t>, </a:t>
            </a:r>
            <a:r>
              <a:rPr lang="ru-RU" sz="2200" dirty="0" err="1" smtClean="0"/>
              <a:t>котелень</a:t>
            </a:r>
            <a:r>
              <a:rPr lang="ru-RU" sz="2200" dirty="0" smtClean="0"/>
              <a:t>, </a:t>
            </a:r>
            <a:r>
              <a:rPr lang="ru-RU" sz="2200" dirty="0" err="1" smtClean="0"/>
              <a:t>кладовищ</a:t>
            </a:r>
            <a:r>
              <a:rPr lang="ru-RU" sz="2200" dirty="0" smtClean="0"/>
              <a:t>, </a:t>
            </a:r>
            <a:r>
              <a:rPr lang="ru-RU" sz="2200" dirty="0" err="1" smtClean="0"/>
              <a:t>протиерозійних</a:t>
            </a:r>
            <a:r>
              <a:rPr lang="ru-RU" sz="2200" dirty="0" smtClean="0"/>
              <a:t>, </a:t>
            </a:r>
            <a:r>
              <a:rPr lang="ru-RU" sz="2200" dirty="0" err="1" smtClean="0"/>
              <a:t>протизсувних</a:t>
            </a:r>
            <a:r>
              <a:rPr lang="ru-RU" sz="2200" dirty="0" smtClean="0"/>
              <a:t> і </a:t>
            </a:r>
            <a:r>
              <a:rPr lang="ru-RU" sz="2200" dirty="0" err="1" smtClean="0"/>
              <a:t>протиселевих</a:t>
            </a:r>
            <a:r>
              <a:rPr lang="ru-RU" sz="2200" dirty="0" smtClean="0"/>
              <a:t> </a:t>
            </a:r>
            <a:r>
              <a:rPr lang="ru-RU" sz="2200" dirty="0" err="1" smtClean="0"/>
              <a:t>споруд</a:t>
            </a:r>
            <a:r>
              <a:rPr lang="ru-RU" sz="2200" dirty="0" smtClean="0"/>
              <a:t>);</a:t>
            </a:r>
          </a:p>
          <a:p>
            <a:pPr marL="0" indent="0">
              <a:lnSpc>
                <a:spcPct val="80000"/>
              </a:lnSpc>
              <a:spcBef>
                <a:spcPts val="0"/>
              </a:spcBef>
              <a:buFont typeface="Arial" pitchFamily="34" charset="0"/>
              <a:buNone/>
            </a:pPr>
            <a:r>
              <a:rPr lang="ru-RU" sz="2200" dirty="0" err="1" smtClean="0"/>
              <a:t>передачі</a:t>
            </a:r>
            <a:r>
              <a:rPr lang="ru-RU" sz="2200" dirty="0" smtClean="0"/>
              <a:t> </a:t>
            </a:r>
            <a:r>
              <a:rPr lang="ru-RU" sz="2200" dirty="0" err="1" smtClean="0"/>
              <a:t>громадянам</a:t>
            </a:r>
            <a:r>
              <a:rPr lang="ru-RU" sz="2200" dirty="0" smtClean="0"/>
              <a:t> </a:t>
            </a:r>
            <a:r>
              <a:rPr lang="ru-RU" sz="2200" dirty="0" err="1" smtClean="0"/>
              <a:t>земельних</a:t>
            </a:r>
            <a:r>
              <a:rPr lang="ru-RU" sz="2200" dirty="0" smtClean="0"/>
              <a:t> </a:t>
            </a:r>
            <a:r>
              <a:rPr lang="ru-RU" sz="2200" dirty="0" err="1" smtClean="0"/>
              <a:t>ділянок</a:t>
            </a:r>
            <a:r>
              <a:rPr lang="ru-RU" sz="2200" dirty="0" smtClean="0"/>
              <a:t> для </a:t>
            </a:r>
            <a:r>
              <a:rPr lang="ru-RU" sz="2200" dirty="0" err="1" smtClean="0"/>
              <a:t>сінокосіння</a:t>
            </a:r>
            <a:r>
              <a:rPr lang="ru-RU" sz="2200" dirty="0" smtClean="0"/>
              <a:t> і </a:t>
            </a:r>
            <a:r>
              <a:rPr lang="ru-RU" sz="2200" dirty="0" err="1" smtClean="0"/>
              <a:t>випасання</a:t>
            </a:r>
            <a:r>
              <a:rPr lang="ru-RU" sz="2200" dirty="0" smtClean="0"/>
              <a:t> </a:t>
            </a:r>
            <a:r>
              <a:rPr lang="ru-RU" sz="2200" dirty="0" err="1" smtClean="0"/>
              <a:t>худоби</a:t>
            </a:r>
            <a:r>
              <a:rPr lang="ru-RU" sz="2200" dirty="0" smtClean="0"/>
              <a:t>, для </a:t>
            </a:r>
            <a:r>
              <a:rPr lang="ru-RU" sz="2200" dirty="0" err="1" smtClean="0"/>
              <a:t>городництва</a:t>
            </a:r>
            <a:r>
              <a:rPr lang="ru-RU" sz="2200" dirty="0" smtClean="0"/>
              <a:t>;</a:t>
            </a:r>
          </a:p>
        </p:txBody>
      </p:sp>
    </p:spTree>
    <p:extLst>
      <p:ext uri="{BB962C8B-B14F-4D97-AF65-F5344CB8AC3E}">
        <p14:creationId xmlns:p14="http://schemas.microsoft.com/office/powerpoint/2010/main" val="1347836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0" y="332656"/>
            <a:ext cx="9144000" cy="6525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spcBef>
                <a:spcPts val="0"/>
              </a:spcBef>
              <a:buFont typeface="Arial" pitchFamily="34" charset="0"/>
              <a:buNone/>
            </a:pPr>
            <a:r>
              <a:rPr lang="ru-RU" sz="2200" dirty="0" err="1" smtClean="0"/>
              <a:t>надання</a:t>
            </a:r>
            <a:r>
              <a:rPr lang="ru-RU" sz="2200" dirty="0" smtClean="0"/>
              <a:t> </a:t>
            </a:r>
            <a:r>
              <a:rPr lang="ru-RU" sz="2200" dirty="0" err="1" smtClean="0"/>
              <a:t>земельних</a:t>
            </a:r>
            <a:r>
              <a:rPr lang="ru-RU" sz="2200" dirty="0" smtClean="0"/>
              <a:t> </a:t>
            </a:r>
            <a:r>
              <a:rPr lang="ru-RU" sz="2200" dirty="0" err="1" smtClean="0"/>
              <a:t>ділянок</a:t>
            </a:r>
            <a:r>
              <a:rPr lang="ru-RU" sz="2200" dirty="0" smtClean="0"/>
              <a:t> </a:t>
            </a:r>
            <a:r>
              <a:rPr lang="ru-RU" sz="2200" dirty="0" err="1" smtClean="0"/>
              <a:t>суб'єктам</a:t>
            </a:r>
            <a:r>
              <a:rPr lang="ru-RU" sz="2200" dirty="0" smtClean="0"/>
              <a:t> </a:t>
            </a:r>
            <a:r>
              <a:rPr lang="ru-RU" sz="2200" dirty="0" err="1" smtClean="0"/>
              <a:t>господарювання</a:t>
            </a:r>
            <a:r>
              <a:rPr lang="ru-RU" sz="2200" dirty="0" smtClean="0"/>
              <a:t>, </a:t>
            </a:r>
            <a:r>
              <a:rPr lang="ru-RU" sz="2200" dirty="0" err="1" smtClean="0"/>
              <a:t>що</a:t>
            </a:r>
            <a:r>
              <a:rPr lang="ru-RU" sz="2200" dirty="0" smtClean="0"/>
              <a:t> </a:t>
            </a:r>
            <a:r>
              <a:rPr lang="ru-RU" sz="2200" dirty="0" err="1" smtClean="0"/>
              <a:t>реалізують</a:t>
            </a:r>
            <a:r>
              <a:rPr lang="ru-RU" sz="2200" dirty="0" smtClean="0"/>
              <a:t> </a:t>
            </a:r>
            <a:r>
              <a:rPr lang="ru-RU" sz="2200" dirty="0" err="1" smtClean="0"/>
              <a:t>відповідно</a:t>
            </a:r>
            <a:r>
              <a:rPr lang="ru-RU" sz="2200" dirty="0" smtClean="0"/>
              <a:t> до Закону </a:t>
            </a:r>
            <a:r>
              <a:rPr lang="ru-RU" sz="2200" dirty="0" err="1" smtClean="0"/>
              <a:t>України</a:t>
            </a:r>
            <a:r>
              <a:rPr lang="ru-RU" sz="2200" dirty="0" smtClean="0"/>
              <a:t> "Про </a:t>
            </a:r>
            <a:r>
              <a:rPr lang="ru-RU" sz="2200" dirty="0" err="1" smtClean="0"/>
              <a:t>особливості</a:t>
            </a:r>
            <a:r>
              <a:rPr lang="ru-RU" sz="2200" dirty="0" smtClean="0"/>
              <a:t> </a:t>
            </a:r>
            <a:r>
              <a:rPr lang="ru-RU" sz="2200" dirty="0" err="1" smtClean="0"/>
              <a:t>провадження</a:t>
            </a:r>
            <a:r>
              <a:rPr lang="ru-RU" sz="2200" dirty="0" smtClean="0"/>
              <a:t> </a:t>
            </a:r>
            <a:r>
              <a:rPr lang="ru-RU" sz="2200" dirty="0" err="1" smtClean="0"/>
              <a:t>інвестиційної</a:t>
            </a:r>
            <a:r>
              <a:rPr lang="ru-RU" sz="2200" dirty="0" smtClean="0"/>
              <a:t> </a:t>
            </a:r>
            <a:r>
              <a:rPr lang="ru-RU" sz="2200" dirty="0" err="1" smtClean="0"/>
              <a:t>діяльності</a:t>
            </a:r>
            <a:r>
              <a:rPr lang="ru-RU" sz="2200" dirty="0" smtClean="0"/>
              <a:t> на </a:t>
            </a:r>
            <a:r>
              <a:rPr lang="ru-RU" sz="2200" dirty="0" err="1" smtClean="0"/>
              <a:t>території</a:t>
            </a:r>
            <a:r>
              <a:rPr lang="ru-RU" sz="2200" dirty="0" smtClean="0"/>
              <a:t> </a:t>
            </a:r>
            <a:r>
              <a:rPr lang="ru-RU" sz="2200" dirty="0" err="1" smtClean="0"/>
              <a:t>Автономної</a:t>
            </a:r>
            <a:r>
              <a:rPr lang="ru-RU" sz="2200" dirty="0" smtClean="0"/>
              <a:t> </a:t>
            </a:r>
            <a:r>
              <a:rPr lang="ru-RU" sz="2200" dirty="0" err="1" smtClean="0"/>
              <a:t>Республіки</a:t>
            </a:r>
            <a:r>
              <a:rPr lang="ru-RU" sz="2200" dirty="0" smtClean="0"/>
              <a:t> </a:t>
            </a:r>
            <a:r>
              <a:rPr lang="ru-RU" sz="2200" dirty="0" err="1" smtClean="0"/>
              <a:t>Крим</a:t>
            </a:r>
            <a:r>
              <a:rPr lang="ru-RU" sz="2200" dirty="0" smtClean="0"/>
              <a:t>" </a:t>
            </a:r>
            <a:r>
              <a:rPr lang="ru-RU" sz="2200" dirty="0" err="1" smtClean="0"/>
              <a:t>зареєстровані</a:t>
            </a:r>
            <a:r>
              <a:rPr lang="ru-RU" sz="2200" dirty="0" smtClean="0"/>
              <a:t> в </a:t>
            </a:r>
            <a:r>
              <a:rPr lang="ru-RU" sz="2200" dirty="0" err="1" smtClean="0"/>
              <a:t>установленому</a:t>
            </a:r>
            <a:r>
              <a:rPr lang="ru-RU" sz="2200" dirty="0" smtClean="0"/>
              <a:t> порядку </a:t>
            </a:r>
            <a:r>
              <a:rPr lang="ru-RU" sz="2200" dirty="0" err="1" smtClean="0"/>
              <a:t>інвестиційні</a:t>
            </a:r>
            <a:r>
              <a:rPr lang="ru-RU" sz="2200" dirty="0" smtClean="0"/>
              <a:t> </a:t>
            </a:r>
            <a:r>
              <a:rPr lang="ru-RU" sz="2200" dirty="0" err="1" smtClean="0"/>
              <a:t>проекти</a:t>
            </a:r>
            <a:r>
              <a:rPr lang="ru-RU" sz="2200" dirty="0" smtClean="0"/>
              <a:t>. </a:t>
            </a:r>
            <a:r>
              <a:rPr lang="ru-RU" sz="2200" dirty="0" err="1" smtClean="0"/>
              <a:t>Надання</a:t>
            </a:r>
            <a:r>
              <a:rPr lang="ru-RU" sz="2200" dirty="0" smtClean="0"/>
              <a:t> </a:t>
            </a:r>
            <a:r>
              <a:rPr lang="ru-RU" sz="2200" dirty="0" err="1" smtClean="0"/>
              <a:t>такої</a:t>
            </a:r>
            <a:r>
              <a:rPr lang="ru-RU" sz="2200" dirty="0" smtClean="0"/>
              <a:t> </a:t>
            </a:r>
            <a:r>
              <a:rPr lang="ru-RU" sz="2200" dirty="0" err="1" smtClean="0"/>
              <a:t>земельної</a:t>
            </a:r>
            <a:r>
              <a:rPr lang="ru-RU" sz="2200" dirty="0" smtClean="0"/>
              <a:t> </a:t>
            </a:r>
            <a:r>
              <a:rPr lang="ru-RU" sz="2200" dirty="0" err="1" smtClean="0"/>
              <a:t>ділянки</a:t>
            </a:r>
            <a:r>
              <a:rPr lang="ru-RU" sz="2200" dirty="0" smtClean="0"/>
              <a:t> у </a:t>
            </a:r>
            <a:r>
              <a:rPr lang="ru-RU" sz="2200" dirty="0" err="1" smtClean="0"/>
              <a:t>власність</a:t>
            </a:r>
            <a:r>
              <a:rPr lang="ru-RU" sz="2200" dirty="0" smtClean="0"/>
              <a:t> </a:t>
            </a:r>
            <a:r>
              <a:rPr lang="ru-RU" sz="2200" dirty="0" err="1" smtClean="0"/>
              <a:t>здійснюється</a:t>
            </a:r>
            <a:r>
              <a:rPr lang="ru-RU" sz="2200" dirty="0" smtClean="0"/>
              <a:t> </a:t>
            </a:r>
            <a:r>
              <a:rPr lang="ru-RU" sz="2200" dirty="0" err="1" smtClean="0"/>
              <a:t>згідно</a:t>
            </a:r>
            <a:r>
              <a:rPr lang="ru-RU" sz="2200" dirty="0" smtClean="0"/>
              <a:t> </a:t>
            </a:r>
            <a:r>
              <a:rPr lang="ru-RU" sz="2200" dirty="0" err="1" smtClean="0"/>
              <a:t>із</a:t>
            </a:r>
            <a:r>
              <a:rPr lang="ru-RU" sz="2200" dirty="0" smtClean="0"/>
              <a:t> </a:t>
            </a:r>
            <a:r>
              <a:rPr lang="ru-RU" sz="2200" dirty="0" err="1" smtClean="0"/>
              <a:t>законодавством</a:t>
            </a:r>
            <a:r>
              <a:rPr lang="ru-RU" sz="2200" dirty="0" smtClean="0"/>
              <a:t> </a:t>
            </a:r>
            <a:r>
              <a:rPr lang="ru-RU" sz="2200" dirty="0" err="1" smtClean="0"/>
              <a:t>після</a:t>
            </a:r>
            <a:r>
              <a:rPr lang="ru-RU" sz="2200" dirty="0" smtClean="0"/>
              <a:t> </a:t>
            </a:r>
            <a:r>
              <a:rPr lang="ru-RU" sz="2200" dirty="0" err="1" smtClean="0"/>
              <a:t>завершення</a:t>
            </a:r>
            <a:r>
              <a:rPr lang="ru-RU" sz="2200" dirty="0" smtClean="0"/>
              <a:t> строку </a:t>
            </a:r>
            <a:r>
              <a:rPr lang="ru-RU" sz="2200" dirty="0" err="1" smtClean="0"/>
              <a:t>реалізації</a:t>
            </a:r>
            <a:r>
              <a:rPr lang="ru-RU" sz="2200" dirty="0" smtClean="0"/>
              <a:t> </a:t>
            </a:r>
            <a:r>
              <a:rPr lang="ru-RU" sz="2200" dirty="0" err="1" smtClean="0"/>
              <a:t>інвестиційного</a:t>
            </a:r>
            <a:r>
              <a:rPr lang="ru-RU" sz="2200" dirty="0" smtClean="0"/>
              <a:t> проекту за </a:t>
            </a:r>
            <a:r>
              <a:rPr lang="ru-RU" sz="2200" dirty="0" err="1" smtClean="0"/>
              <a:t>умови</a:t>
            </a:r>
            <a:r>
              <a:rPr lang="ru-RU" sz="2200" dirty="0" smtClean="0"/>
              <a:t> </a:t>
            </a:r>
            <a:r>
              <a:rPr lang="ru-RU" sz="2200" dirty="0" err="1" smtClean="0"/>
              <a:t>виконання</a:t>
            </a:r>
            <a:r>
              <a:rPr lang="ru-RU" sz="2200" dirty="0" smtClean="0"/>
              <a:t> </a:t>
            </a:r>
            <a:r>
              <a:rPr lang="ru-RU" sz="2200" dirty="0" err="1" smtClean="0"/>
              <a:t>суб’єктом</a:t>
            </a:r>
            <a:r>
              <a:rPr lang="ru-RU" sz="2200" dirty="0" smtClean="0"/>
              <a:t> </a:t>
            </a:r>
            <a:r>
              <a:rPr lang="ru-RU" sz="2200" dirty="0" err="1" smtClean="0"/>
              <a:t>господарювання</a:t>
            </a:r>
            <a:r>
              <a:rPr lang="ru-RU" sz="2200" dirty="0" smtClean="0"/>
              <a:t> договору про </a:t>
            </a:r>
            <a:r>
              <a:rPr lang="ru-RU" sz="2200" dirty="0" err="1" smtClean="0"/>
              <a:t>умови</a:t>
            </a:r>
            <a:r>
              <a:rPr lang="ru-RU" sz="2200" dirty="0" smtClean="0"/>
              <a:t> </a:t>
            </a:r>
            <a:r>
              <a:rPr lang="ru-RU" sz="2200" dirty="0" err="1" smtClean="0"/>
              <a:t>реалізації</a:t>
            </a:r>
            <a:r>
              <a:rPr lang="ru-RU" sz="2200" dirty="0" smtClean="0"/>
              <a:t> </a:t>
            </a:r>
            <a:r>
              <a:rPr lang="ru-RU" sz="2200" dirty="0" err="1" smtClean="0"/>
              <a:t>цього</a:t>
            </a:r>
            <a:r>
              <a:rPr lang="ru-RU" sz="2200" dirty="0" smtClean="0"/>
              <a:t> </a:t>
            </a:r>
            <a:r>
              <a:rPr lang="ru-RU" sz="2200" dirty="0" err="1" smtClean="0"/>
              <a:t>інвестиційного</a:t>
            </a:r>
            <a:r>
              <a:rPr lang="ru-RU" sz="2200" dirty="0" smtClean="0"/>
              <a:t> проекту на </a:t>
            </a:r>
            <a:r>
              <a:rPr lang="ru-RU" sz="2200" dirty="0" err="1" smtClean="0"/>
              <a:t>території</a:t>
            </a:r>
            <a:r>
              <a:rPr lang="ru-RU" sz="2200" dirty="0" smtClean="0"/>
              <a:t> </a:t>
            </a:r>
            <a:r>
              <a:rPr lang="ru-RU" sz="2200" dirty="0" err="1" smtClean="0"/>
              <a:t>Автономної</a:t>
            </a:r>
            <a:r>
              <a:rPr lang="ru-RU" sz="2200" dirty="0" smtClean="0"/>
              <a:t> </a:t>
            </a:r>
            <a:r>
              <a:rPr lang="ru-RU" sz="2200" dirty="0" err="1" smtClean="0"/>
              <a:t>Республіки</a:t>
            </a:r>
            <a:r>
              <a:rPr lang="ru-RU" sz="2200" dirty="0" smtClean="0"/>
              <a:t> </a:t>
            </a:r>
            <a:r>
              <a:rPr lang="ru-RU" sz="2200" dirty="0" err="1" smtClean="0"/>
              <a:t>Крим</a:t>
            </a:r>
            <a:r>
              <a:rPr lang="ru-RU" sz="2200" dirty="0" smtClean="0"/>
              <a:t>;</a:t>
            </a:r>
          </a:p>
          <a:p>
            <a:pPr marL="0" indent="0" algn="just">
              <a:lnSpc>
                <a:spcPct val="80000"/>
              </a:lnSpc>
              <a:spcBef>
                <a:spcPts val="0"/>
              </a:spcBef>
              <a:buFont typeface="Arial" pitchFamily="34" charset="0"/>
              <a:buNone/>
            </a:pPr>
            <a:r>
              <a:rPr lang="ru-RU" sz="2200" dirty="0" err="1" smtClean="0"/>
              <a:t>поновлення</a:t>
            </a:r>
            <a:r>
              <a:rPr lang="ru-RU" sz="2200" dirty="0" smtClean="0"/>
              <a:t> </a:t>
            </a:r>
            <a:r>
              <a:rPr lang="ru-RU" sz="2200" dirty="0" err="1" smtClean="0"/>
              <a:t>договорів</a:t>
            </a:r>
            <a:r>
              <a:rPr lang="ru-RU" sz="2200" dirty="0" smtClean="0"/>
              <a:t> </a:t>
            </a:r>
            <a:r>
              <a:rPr lang="ru-RU" sz="2200" dirty="0" err="1" smtClean="0"/>
              <a:t>оренди</a:t>
            </a:r>
            <a:r>
              <a:rPr lang="ru-RU" sz="2200" dirty="0" smtClean="0"/>
              <a:t> </a:t>
            </a:r>
            <a:r>
              <a:rPr lang="ru-RU" sz="2200" dirty="0" err="1" smtClean="0"/>
              <a:t>землі</a:t>
            </a:r>
            <a:r>
              <a:rPr lang="ru-RU" sz="2200" dirty="0" smtClean="0"/>
              <a:t>;</a:t>
            </a:r>
          </a:p>
          <a:p>
            <a:pPr marL="0" indent="0" algn="just">
              <a:lnSpc>
                <a:spcPct val="80000"/>
              </a:lnSpc>
              <a:spcBef>
                <a:spcPts val="0"/>
              </a:spcBef>
              <a:buFont typeface="Arial" pitchFamily="34" charset="0"/>
              <a:buNone/>
            </a:pPr>
            <a:r>
              <a:rPr lang="ru-RU" sz="2200" dirty="0" err="1" smtClean="0"/>
              <a:t>передачі</a:t>
            </a:r>
            <a:r>
              <a:rPr lang="ru-RU" sz="2200" dirty="0" smtClean="0"/>
              <a:t> в </a:t>
            </a:r>
            <a:r>
              <a:rPr lang="ru-RU" sz="2200" dirty="0" err="1" smtClean="0"/>
              <a:t>оренду</a:t>
            </a:r>
            <a:r>
              <a:rPr lang="ru-RU" sz="2200" dirty="0" smtClean="0"/>
              <a:t>, </a:t>
            </a:r>
            <a:r>
              <a:rPr lang="ru-RU" sz="2200" dirty="0" err="1" smtClean="0"/>
              <a:t>концесію</a:t>
            </a:r>
            <a:r>
              <a:rPr lang="ru-RU" sz="2200" dirty="0" smtClean="0"/>
              <a:t> </a:t>
            </a:r>
            <a:r>
              <a:rPr lang="ru-RU" sz="2200" dirty="0" err="1" smtClean="0"/>
              <a:t>майнових</a:t>
            </a:r>
            <a:r>
              <a:rPr lang="ru-RU" sz="2200" dirty="0" smtClean="0"/>
              <a:t> </a:t>
            </a:r>
            <a:r>
              <a:rPr lang="ru-RU" sz="2200" dirty="0" err="1" smtClean="0"/>
              <a:t>комплексів</a:t>
            </a:r>
            <a:r>
              <a:rPr lang="ru-RU" sz="2200" dirty="0" smtClean="0"/>
              <a:t> </a:t>
            </a:r>
            <a:r>
              <a:rPr lang="ru-RU" sz="2200" dirty="0" err="1" smtClean="0"/>
              <a:t>або</a:t>
            </a:r>
            <a:r>
              <a:rPr lang="ru-RU" sz="2200" dirty="0" smtClean="0"/>
              <a:t> </a:t>
            </a:r>
            <a:r>
              <a:rPr lang="ru-RU" sz="2200" dirty="0" err="1" smtClean="0"/>
              <a:t>нерухомого</a:t>
            </a:r>
            <a:r>
              <a:rPr lang="ru-RU" sz="2200" dirty="0" smtClean="0"/>
              <a:t> майна, </a:t>
            </a:r>
            <a:r>
              <a:rPr lang="ru-RU" sz="2200" dirty="0" err="1" smtClean="0"/>
              <a:t>розташованого</a:t>
            </a:r>
            <a:r>
              <a:rPr lang="ru-RU" sz="2200" dirty="0" smtClean="0"/>
              <a:t> на </a:t>
            </a:r>
            <a:r>
              <a:rPr lang="ru-RU" sz="2200" dirty="0" err="1" smtClean="0"/>
              <a:t>земельних</a:t>
            </a:r>
            <a:r>
              <a:rPr lang="ru-RU" sz="2200" dirty="0" smtClean="0"/>
              <a:t> </a:t>
            </a:r>
            <a:r>
              <a:rPr lang="ru-RU" sz="2200" dirty="0" err="1" smtClean="0"/>
              <a:t>ділянках</a:t>
            </a:r>
            <a:r>
              <a:rPr lang="ru-RU" sz="2200" dirty="0" smtClean="0"/>
              <a:t> </a:t>
            </a:r>
            <a:r>
              <a:rPr lang="ru-RU" sz="2200" dirty="0" err="1" smtClean="0"/>
              <a:t>державної</a:t>
            </a:r>
            <a:r>
              <a:rPr lang="ru-RU" sz="2200" dirty="0" smtClean="0"/>
              <a:t>, </a:t>
            </a:r>
            <a:r>
              <a:rPr lang="ru-RU" sz="2200" dirty="0" err="1" smtClean="0"/>
              <a:t>комунальної</a:t>
            </a:r>
            <a:r>
              <a:rPr lang="ru-RU" sz="2200" dirty="0" smtClean="0"/>
              <a:t> </a:t>
            </a:r>
            <a:r>
              <a:rPr lang="ru-RU" sz="2200" dirty="0" err="1" smtClean="0"/>
              <a:t>власності</a:t>
            </a:r>
            <a:r>
              <a:rPr lang="ru-RU" sz="2200" dirty="0" smtClean="0"/>
              <a:t>;</a:t>
            </a:r>
          </a:p>
          <a:p>
            <a:pPr marL="0" indent="0" algn="just">
              <a:lnSpc>
                <a:spcPct val="80000"/>
              </a:lnSpc>
              <a:spcBef>
                <a:spcPts val="0"/>
              </a:spcBef>
              <a:buFont typeface="Arial" pitchFamily="34" charset="0"/>
              <a:buNone/>
            </a:pPr>
            <a:r>
              <a:rPr lang="ru-RU" sz="2200" dirty="0" err="1" smtClean="0"/>
              <a:t>надання</a:t>
            </a:r>
            <a:r>
              <a:rPr lang="ru-RU" sz="2200" dirty="0" smtClean="0"/>
              <a:t> в </a:t>
            </a:r>
            <a:r>
              <a:rPr lang="ru-RU" sz="2200" dirty="0" err="1" smtClean="0"/>
              <a:t>оренду</a:t>
            </a:r>
            <a:r>
              <a:rPr lang="ru-RU" sz="2200" dirty="0" smtClean="0"/>
              <a:t> </a:t>
            </a:r>
            <a:r>
              <a:rPr lang="ru-RU" sz="2200" dirty="0" err="1" smtClean="0"/>
              <a:t>земельних</a:t>
            </a:r>
            <a:r>
              <a:rPr lang="ru-RU" sz="2200" dirty="0" smtClean="0"/>
              <a:t> </a:t>
            </a:r>
            <a:r>
              <a:rPr lang="ru-RU" sz="2200" dirty="0" err="1" smtClean="0"/>
              <a:t>ділянок</a:t>
            </a:r>
            <a:r>
              <a:rPr lang="ru-RU" sz="2200" dirty="0" smtClean="0"/>
              <a:t> </a:t>
            </a:r>
            <a:r>
              <a:rPr lang="ru-RU" sz="2200" dirty="0" err="1" smtClean="0"/>
              <a:t>індустріальних</a:t>
            </a:r>
            <a:r>
              <a:rPr lang="ru-RU" sz="2200" dirty="0" smtClean="0"/>
              <a:t> </a:t>
            </a:r>
            <a:r>
              <a:rPr lang="ru-RU" sz="2200" dirty="0" err="1" smtClean="0"/>
              <a:t>парків</a:t>
            </a:r>
            <a:r>
              <a:rPr lang="ru-RU" sz="2200" dirty="0" smtClean="0"/>
              <a:t> </a:t>
            </a:r>
            <a:r>
              <a:rPr lang="ru-RU" sz="2200" dirty="0" err="1" smtClean="0"/>
              <a:t>керуючим</a:t>
            </a:r>
            <a:r>
              <a:rPr lang="ru-RU" sz="2200" dirty="0" smtClean="0"/>
              <a:t> </a:t>
            </a:r>
            <a:r>
              <a:rPr lang="ru-RU" sz="2200" dirty="0" err="1" smtClean="0"/>
              <a:t>компаніям</a:t>
            </a:r>
            <a:r>
              <a:rPr lang="ru-RU" sz="2200" dirty="0" smtClean="0"/>
              <a:t> </a:t>
            </a:r>
            <a:r>
              <a:rPr lang="ru-RU" sz="2200" dirty="0" err="1" smtClean="0"/>
              <a:t>цих</a:t>
            </a:r>
            <a:r>
              <a:rPr lang="ru-RU" sz="2200" dirty="0" smtClean="0"/>
              <a:t> </a:t>
            </a:r>
            <a:r>
              <a:rPr lang="ru-RU" sz="2200" dirty="0" err="1" smtClean="0"/>
              <a:t>індустріальних</a:t>
            </a:r>
            <a:r>
              <a:rPr lang="ru-RU" sz="2200" dirty="0" smtClean="0"/>
              <a:t> </a:t>
            </a:r>
            <a:r>
              <a:rPr lang="ru-RU" sz="2200" dirty="0" err="1" smtClean="0"/>
              <a:t>парків</a:t>
            </a:r>
            <a:r>
              <a:rPr lang="ru-RU" sz="2200" dirty="0" smtClean="0"/>
              <a:t>;</a:t>
            </a:r>
          </a:p>
          <a:p>
            <a:pPr marL="0" indent="0" algn="just">
              <a:lnSpc>
                <a:spcPct val="80000"/>
              </a:lnSpc>
              <a:spcBef>
                <a:spcPts val="0"/>
              </a:spcBef>
              <a:buFont typeface="Arial" pitchFamily="34" charset="0"/>
              <a:buNone/>
            </a:pPr>
            <a:r>
              <a:rPr lang="ru-RU" sz="2200" dirty="0" err="1" smtClean="0"/>
              <a:t>надання</a:t>
            </a:r>
            <a:r>
              <a:rPr lang="ru-RU" sz="2200" dirty="0" smtClean="0"/>
              <a:t> </a:t>
            </a:r>
            <a:r>
              <a:rPr lang="ru-RU" sz="2200" dirty="0" err="1" smtClean="0"/>
              <a:t>земельних</a:t>
            </a:r>
            <a:r>
              <a:rPr lang="ru-RU" sz="2200" dirty="0" smtClean="0"/>
              <a:t> </a:t>
            </a:r>
            <a:r>
              <a:rPr lang="ru-RU" sz="2200" dirty="0" err="1" smtClean="0"/>
              <a:t>ділянок</a:t>
            </a:r>
            <a:r>
              <a:rPr lang="ru-RU" sz="2200" dirty="0" smtClean="0"/>
              <a:t> </a:t>
            </a:r>
            <a:r>
              <a:rPr lang="ru-RU" sz="2200" dirty="0" err="1" smtClean="0"/>
              <a:t>зони</a:t>
            </a:r>
            <a:r>
              <a:rPr lang="ru-RU" sz="2200" dirty="0" smtClean="0"/>
              <a:t> </a:t>
            </a:r>
            <a:r>
              <a:rPr lang="ru-RU" sz="2200" dirty="0" err="1" smtClean="0"/>
              <a:t>відчуження</a:t>
            </a:r>
            <a:r>
              <a:rPr lang="ru-RU" sz="2200" dirty="0" smtClean="0"/>
              <a:t> та </a:t>
            </a:r>
            <a:r>
              <a:rPr lang="ru-RU" sz="2200" dirty="0" err="1" smtClean="0"/>
              <a:t>зони</a:t>
            </a:r>
            <a:r>
              <a:rPr lang="ru-RU" sz="2200" dirty="0" smtClean="0"/>
              <a:t> </a:t>
            </a:r>
            <a:r>
              <a:rPr lang="ru-RU" sz="2200" dirty="0" err="1" smtClean="0"/>
              <a:t>безумовного</a:t>
            </a:r>
            <a:r>
              <a:rPr lang="ru-RU" sz="2200" dirty="0" smtClean="0"/>
              <a:t> (</a:t>
            </a:r>
            <a:r>
              <a:rPr lang="ru-RU" sz="2200" dirty="0" err="1" smtClean="0"/>
              <a:t>обов’язкового</a:t>
            </a:r>
            <a:r>
              <a:rPr lang="ru-RU" sz="2200" dirty="0" smtClean="0"/>
              <a:t>) </a:t>
            </a:r>
            <a:r>
              <a:rPr lang="ru-RU" sz="2200" dirty="0" err="1" smtClean="0"/>
              <a:t>відселення</a:t>
            </a:r>
            <a:r>
              <a:rPr lang="ru-RU" sz="2200" dirty="0" smtClean="0"/>
              <a:t> </a:t>
            </a:r>
            <a:r>
              <a:rPr lang="ru-RU" sz="2200" dirty="0" err="1" smtClean="0"/>
              <a:t>території</a:t>
            </a:r>
            <a:r>
              <a:rPr lang="ru-RU" sz="2200" dirty="0" smtClean="0"/>
              <a:t>, </a:t>
            </a:r>
            <a:r>
              <a:rPr lang="ru-RU" sz="2200" dirty="0" err="1" smtClean="0"/>
              <a:t>що</a:t>
            </a:r>
            <a:r>
              <a:rPr lang="ru-RU" sz="2200" dirty="0" smtClean="0"/>
              <a:t> </a:t>
            </a:r>
            <a:r>
              <a:rPr lang="ru-RU" sz="2200" dirty="0" err="1" smtClean="0"/>
              <a:t>зазнала</a:t>
            </a:r>
            <a:r>
              <a:rPr lang="ru-RU" sz="2200" dirty="0" smtClean="0"/>
              <a:t> </a:t>
            </a:r>
            <a:r>
              <a:rPr lang="ru-RU" sz="2200" dirty="0" err="1" smtClean="0"/>
              <a:t>радіоактивного</a:t>
            </a:r>
            <a:r>
              <a:rPr lang="ru-RU" sz="2200" dirty="0" smtClean="0"/>
              <a:t> </a:t>
            </a:r>
            <a:r>
              <a:rPr lang="ru-RU" sz="2200" dirty="0" err="1" smtClean="0"/>
              <a:t>забруднення</a:t>
            </a:r>
            <a:r>
              <a:rPr lang="ru-RU" sz="2200" dirty="0" smtClean="0"/>
              <a:t> </a:t>
            </a:r>
            <a:r>
              <a:rPr lang="ru-RU" sz="2200" dirty="0" err="1" smtClean="0"/>
              <a:t>внаслідок</a:t>
            </a:r>
            <a:r>
              <a:rPr lang="ru-RU" sz="2200" dirty="0" smtClean="0"/>
              <a:t> </a:t>
            </a:r>
            <a:r>
              <a:rPr lang="ru-RU" sz="2200" dirty="0" err="1" smtClean="0"/>
              <a:t>Чорнобильської</a:t>
            </a:r>
            <a:r>
              <a:rPr lang="ru-RU" sz="2200" dirty="0" smtClean="0"/>
              <a:t> </a:t>
            </a:r>
            <a:r>
              <a:rPr lang="ru-RU" sz="2200" dirty="0" err="1" smtClean="0"/>
              <a:t>катастрофи</a:t>
            </a:r>
            <a:r>
              <a:rPr lang="ru-RU" sz="2200" dirty="0" smtClean="0"/>
              <a:t>;</a:t>
            </a:r>
          </a:p>
          <a:p>
            <a:pPr marL="0" indent="0" algn="just">
              <a:lnSpc>
                <a:spcPct val="80000"/>
              </a:lnSpc>
              <a:spcBef>
                <a:spcPts val="0"/>
              </a:spcBef>
              <a:buFont typeface="Arial" pitchFamily="34" charset="0"/>
              <a:buNone/>
            </a:pPr>
            <a:r>
              <a:rPr lang="ru-RU" sz="2200" dirty="0" err="1" smtClean="0"/>
              <a:t>надання</a:t>
            </a:r>
            <a:r>
              <a:rPr lang="ru-RU" sz="2200" dirty="0" smtClean="0"/>
              <a:t> в </a:t>
            </a:r>
            <a:r>
              <a:rPr lang="ru-RU" sz="2200" dirty="0" err="1" smtClean="0"/>
              <a:t>оренду</a:t>
            </a:r>
            <a:r>
              <a:rPr lang="ru-RU" sz="2200" dirty="0" smtClean="0"/>
              <a:t> </a:t>
            </a:r>
            <a:r>
              <a:rPr lang="ru-RU" sz="2200" dirty="0" err="1" smtClean="0"/>
              <a:t>земельних</a:t>
            </a:r>
            <a:r>
              <a:rPr lang="ru-RU" sz="2200" dirty="0" smtClean="0"/>
              <a:t> </a:t>
            </a:r>
            <a:r>
              <a:rPr lang="ru-RU" sz="2200" dirty="0" err="1" smtClean="0"/>
              <a:t>ділянок</a:t>
            </a:r>
            <a:r>
              <a:rPr lang="ru-RU" sz="2200" dirty="0" smtClean="0"/>
              <a:t> </a:t>
            </a:r>
            <a:r>
              <a:rPr lang="ru-RU" sz="2200" dirty="0" err="1" smtClean="0"/>
              <a:t>під</a:t>
            </a:r>
            <a:r>
              <a:rPr lang="ru-RU" sz="2200" dirty="0" smtClean="0"/>
              <a:t> </a:t>
            </a:r>
            <a:r>
              <a:rPr lang="ru-RU" sz="2200" dirty="0" err="1" smtClean="0"/>
              <a:t>польовими</a:t>
            </a:r>
            <a:r>
              <a:rPr lang="ru-RU" sz="2200" dirty="0" smtClean="0"/>
              <a:t> дорогами, </a:t>
            </a:r>
            <a:r>
              <a:rPr lang="ru-RU" sz="2200" dirty="0" err="1" smtClean="0"/>
              <a:t>розташованих</a:t>
            </a:r>
            <a:r>
              <a:rPr lang="ru-RU" sz="2200" dirty="0" smtClean="0"/>
              <a:t> у </a:t>
            </a:r>
            <a:r>
              <a:rPr lang="ru-RU" sz="2200" dirty="0" err="1" smtClean="0"/>
              <a:t>масиві</a:t>
            </a:r>
            <a:r>
              <a:rPr lang="ru-RU" sz="2200" dirty="0" smtClean="0"/>
              <a:t> земель </a:t>
            </a:r>
            <a:r>
              <a:rPr lang="ru-RU" sz="2200" dirty="0" err="1" smtClean="0"/>
              <a:t>сільськогосподарського</a:t>
            </a:r>
            <a:r>
              <a:rPr lang="ru-RU" sz="2200" dirty="0" smtClean="0"/>
              <a:t> </a:t>
            </a:r>
            <a:r>
              <a:rPr lang="ru-RU" sz="2200" dirty="0" err="1" smtClean="0"/>
              <a:t>призначення</a:t>
            </a:r>
            <a:r>
              <a:rPr lang="ru-RU" sz="2200" dirty="0" smtClean="0"/>
              <a:t> (</a:t>
            </a:r>
            <a:r>
              <a:rPr lang="ru-RU" sz="2200" dirty="0" err="1" smtClean="0"/>
              <a:t>крім</a:t>
            </a:r>
            <a:r>
              <a:rPr lang="ru-RU" sz="2200" dirty="0" smtClean="0"/>
              <a:t> </a:t>
            </a:r>
            <a:r>
              <a:rPr lang="ru-RU" sz="2200" dirty="0" err="1" smtClean="0"/>
              <a:t>доріг</a:t>
            </a:r>
            <a:r>
              <a:rPr lang="ru-RU" sz="2200" dirty="0" smtClean="0"/>
              <a:t>, </a:t>
            </a:r>
            <a:r>
              <a:rPr lang="ru-RU" sz="2200" dirty="0" err="1" smtClean="0"/>
              <a:t>що</a:t>
            </a:r>
            <a:r>
              <a:rPr lang="ru-RU" sz="2200" dirty="0" smtClean="0"/>
              <a:t> </a:t>
            </a:r>
            <a:r>
              <a:rPr lang="ru-RU" sz="2200" dirty="0" err="1" smtClean="0"/>
              <a:t>обмежують</a:t>
            </a:r>
            <a:r>
              <a:rPr lang="ru-RU" sz="2200" dirty="0" smtClean="0"/>
              <a:t> </a:t>
            </a:r>
            <a:r>
              <a:rPr lang="ru-RU" sz="2200" dirty="0" err="1" smtClean="0"/>
              <a:t>масив</a:t>
            </a:r>
            <a:r>
              <a:rPr lang="ru-RU" sz="2200" dirty="0" smtClean="0"/>
              <a:t>), </a:t>
            </a:r>
            <a:r>
              <a:rPr lang="ru-RU" sz="2200" dirty="0" err="1" smtClean="0"/>
              <a:t>відповідно</a:t>
            </a:r>
            <a:r>
              <a:rPr lang="ru-RU" sz="2200" dirty="0" smtClean="0"/>
              <a:t> до </a:t>
            </a:r>
            <a:r>
              <a:rPr lang="ru-RU" sz="2200" dirty="0" err="1" smtClean="0"/>
              <a:t>статті</a:t>
            </a:r>
            <a:r>
              <a:rPr lang="ru-RU" sz="2200" dirty="0" smtClean="0"/>
              <a:t> 37-1 </a:t>
            </a:r>
            <a:r>
              <a:rPr lang="ru-RU" sz="2200" dirty="0" err="1" smtClean="0"/>
              <a:t>цього</a:t>
            </a:r>
            <a:r>
              <a:rPr lang="ru-RU" sz="2200" dirty="0" smtClean="0"/>
              <a:t> Кодексу;</a:t>
            </a:r>
          </a:p>
          <a:p>
            <a:pPr marL="0" indent="0" algn="just">
              <a:lnSpc>
                <a:spcPct val="80000"/>
              </a:lnSpc>
              <a:spcBef>
                <a:spcPts val="0"/>
              </a:spcBef>
              <a:buFont typeface="Arial" pitchFamily="34" charset="0"/>
              <a:buNone/>
            </a:pPr>
            <a:r>
              <a:rPr lang="ru-RU" sz="2200" dirty="0" err="1" smtClean="0"/>
              <a:t>надання</a:t>
            </a:r>
            <a:r>
              <a:rPr lang="ru-RU" sz="2200" dirty="0" smtClean="0"/>
              <a:t> в </a:t>
            </a:r>
            <a:r>
              <a:rPr lang="ru-RU" sz="2200" dirty="0" err="1" smtClean="0"/>
              <a:t>оренду</a:t>
            </a:r>
            <a:r>
              <a:rPr lang="ru-RU" sz="2200" dirty="0" smtClean="0"/>
              <a:t> </a:t>
            </a:r>
            <a:r>
              <a:rPr lang="ru-RU" sz="2200" dirty="0" err="1" smtClean="0"/>
              <a:t>земельних</a:t>
            </a:r>
            <a:r>
              <a:rPr lang="ru-RU" sz="2200" dirty="0" smtClean="0"/>
              <a:t> </a:t>
            </a:r>
            <a:r>
              <a:rPr lang="ru-RU" sz="2200" dirty="0" err="1" smtClean="0"/>
              <a:t>ділянок</a:t>
            </a:r>
            <a:r>
              <a:rPr lang="ru-RU" sz="2200" dirty="0" smtClean="0"/>
              <a:t> </a:t>
            </a:r>
            <a:r>
              <a:rPr lang="ru-RU" sz="2200" dirty="0" err="1" smtClean="0"/>
              <a:t>під</a:t>
            </a:r>
            <a:r>
              <a:rPr lang="ru-RU" sz="2200" dirty="0" smtClean="0"/>
              <a:t> </a:t>
            </a:r>
            <a:r>
              <a:rPr lang="ru-RU" sz="2200" dirty="0" err="1" smtClean="0"/>
              <a:t>полезахисними</a:t>
            </a:r>
            <a:r>
              <a:rPr lang="ru-RU" sz="2200" dirty="0" smtClean="0"/>
              <a:t> </a:t>
            </a:r>
            <a:r>
              <a:rPr lang="ru-RU" sz="2200" dirty="0" err="1" smtClean="0"/>
              <a:t>лісовими</a:t>
            </a:r>
            <a:r>
              <a:rPr lang="ru-RU" sz="2200" dirty="0" smtClean="0"/>
              <a:t> </a:t>
            </a:r>
            <a:r>
              <a:rPr lang="ru-RU" sz="2200" dirty="0" err="1" smtClean="0"/>
              <a:t>смугами</a:t>
            </a:r>
            <a:r>
              <a:rPr lang="ru-RU" sz="2200" dirty="0" smtClean="0"/>
              <a:t>, </a:t>
            </a:r>
            <a:r>
              <a:rPr lang="ru-RU" sz="2200" dirty="0" err="1" smtClean="0"/>
              <a:t>що</a:t>
            </a:r>
            <a:r>
              <a:rPr lang="ru-RU" sz="2200" dirty="0" smtClean="0"/>
              <a:t> </a:t>
            </a:r>
            <a:r>
              <a:rPr lang="ru-RU" sz="2200" dirty="0" err="1" smtClean="0"/>
              <a:t>обслуговують</a:t>
            </a:r>
            <a:r>
              <a:rPr lang="ru-RU" sz="2200" dirty="0" smtClean="0"/>
              <a:t> </a:t>
            </a:r>
            <a:r>
              <a:rPr lang="ru-RU" sz="2200" dirty="0" err="1" smtClean="0"/>
              <a:t>масив</a:t>
            </a:r>
            <a:r>
              <a:rPr lang="ru-RU" sz="2200" dirty="0" smtClean="0"/>
              <a:t> земель </a:t>
            </a:r>
            <a:r>
              <a:rPr lang="ru-RU" sz="2200" dirty="0" err="1" smtClean="0"/>
              <a:t>сільськогосподарського</a:t>
            </a:r>
            <a:r>
              <a:rPr lang="ru-RU" sz="2200" dirty="0" smtClean="0"/>
              <a:t> </a:t>
            </a:r>
            <a:r>
              <a:rPr lang="ru-RU" sz="2200" dirty="0" err="1" smtClean="0"/>
              <a:t>призначення</a:t>
            </a:r>
            <a:r>
              <a:rPr lang="ru-RU" sz="2200" dirty="0" smtClean="0"/>
              <a:t>.</a:t>
            </a:r>
          </a:p>
        </p:txBody>
      </p:sp>
    </p:spTree>
    <p:extLst>
      <p:ext uri="{BB962C8B-B14F-4D97-AF65-F5344CB8AC3E}">
        <p14:creationId xmlns:p14="http://schemas.microsoft.com/office/powerpoint/2010/main" val="3754605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6048672"/>
          </a:xfrm>
        </p:spPr>
        <p:txBody>
          <a:bodyPr>
            <a:normAutofit fontScale="90000"/>
          </a:bodyPr>
          <a:lstStyle/>
          <a:p>
            <a:r>
              <a:rPr lang="ru-RU" sz="3600" b="1" dirty="0"/>
              <a:t>ТЕМА </a:t>
            </a:r>
            <a:r>
              <a:rPr lang="ru-RU" sz="3600" b="1" dirty="0" smtClean="0"/>
              <a:t>2. </a:t>
            </a:r>
            <a:r>
              <a:rPr lang="ru-RU" sz="3600" b="1" dirty="0"/>
              <a:t>ПРИВАТНЕ І ПУБЛІЧНЕ БУДІВЕЛЬНЕ </a:t>
            </a:r>
            <a:r>
              <a:rPr lang="ru-RU" sz="3600" b="1" dirty="0" smtClean="0"/>
              <a:t>ПРАВО</a:t>
            </a:r>
            <a:br>
              <a:rPr lang="ru-RU" sz="3600" b="1" dirty="0" smtClean="0"/>
            </a:br>
            <a:r>
              <a:rPr lang="en-US" sz="3600" b="1" dirty="0" smtClean="0"/>
              <a:t/>
            </a:r>
            <a:br>
              <a:rPr lang="en-US" sz="3600" b="1" dirty="0" smtClean="0"/>
            </a:br>
            <a:r>
              <a:rPr lang="ru-RU" sz="3600" dirty="0"/>
              <a:t/>
            </a:r>
            <a:br>
              <a:rPr lang="ru-RU" sz="3600" dirty="0"/>
            </a:br>
            <a:r>
              <a:rPr lang="en-US" sz="3600" dirty="0" smtClean="0"/>
              <a:t>1. </a:t>
            </a:r>
            <a:r>
              <a:rPr lang="ru-RU" sz="3600" b="1" dirty="0" err="1" smtClean="0"/>
              <a:t>Підстави</a:t>
            </a:r>
            <a:r>
              <a:rPr lang="ru-RU" sz="3600" b="1" dirty="0" smtClean="0"/>
              <a:t> </a:t>
            </a:r>
            <a:r>
              <a:rPr lang="ru-RU" sz="3600" b="1" dirty="0" err="1" smtClean="0"/>
              <a:t>поділу</a:t>
            </a:r>
            <a:r>
              <a:rPr lang="ru-RU" sz="3600" b="1" dirty="0" smtClean="0"/>
              <a:t> права на </a:t>
            </a:r>
            <a:r>
              <a:rPr lang="ru-RU" sz="3600" b="1" dirty="0" err="1" smtClean="0"/>
              <a:t>приватну</a:t>
            </a:r>
            <a:r>
              <a:rPr lang="ru-RU" sz="3600" b="1" dirty="0" smtClean="0"/>
              <a:t> і </a:t>
            </a:r>
            <a:r>
              <a:rPr lang="ru-RU" sz="3600" b="1" dirty="0" err="1" smtClean="0"/>
              <a:t>публічну</a:t>
            </a:r>
            <a:r>
              <a:rPr lang="ru-RU" sz="3600" b="1" dirty="0" smtClean="0"/>
              <a:t> </a:t>
            </a:r>
            <a:r>
              <a:rPr lang="ru-RU" sz="3600" b="1" dirty="0" err="1" smtClean="0"/>
              <a:t>сфери</a:t>
            </a:r>
            <a:r>
              <a:rPr lang="ru-RU" sz="3600" b="1" dirty="0" smtClean="0"/>
              <a:t>.</a:t>
            </a:r>
            <a:r>
              <a:rPr lang="en-US" sz="3600" b="1" dirty="0" smtClean="0"/>
              <a:t/>
            </a:r>
            <a:br>
              <a:rPr lang="en-US" sz="3600" b="1" dirty="0" smtClean="0"/>
            </a:br>
            <a:r>
              <a:rPr lang="en-US" sz="3600" b="1" dirty="0" smtClean="0"/>
              <a:t>2. </a:t>
            </a:r>
            <a:r>
              <a:rPr lang="uk-UA" sz="3600" b="1" dirty="0"/>
              <a:t>І</a:t>
            </a:r>
            <a:r>
              <a:rPr lang="ru-RU" sz="3600" b="1" dirty="0" err="1" smtClean="0"/>
              <a:t>нститути</a:t>
            </a:r>
            <a:r>
              <a:rPr lang="ru-RU" sz="3600" b="1" dirty="0" smtClean="0"/>
              <a:t> приватного </a:t>
            </a:r>
            <a:r>
              <a:rPr lang="ru-RU" sz="3600" b="1" dirty="0" err="1" smtClean="0"/>
              <a:t>будівельного</a:t>
            </a:r>
            <a:r>
              <a:rPr lang="ru-RU" sz="3600" b="1" dirty="0" smtClean="0"/>
              <a:t> права. </a:t>
            </a:r>
            <a:r>
              <a:rPr lang="uk-UA" sz="3600" b="1" dirty="0" smtClean="0"/>
              <a:t>Договір підряду на капітальне будівництво.</a:t>
            </a:r>
            <a:br>
              <a:rPr lang="uk-UA" sz="3600" b="1" dirty="0" smtClean="0"/>
            </a:br>
            <a:r>
              <a:rPr lang="uk-UA" sz="3600" b="1" dirty="0" smtClean="0"/>
              <a:t>3. </a:t>
            </a:r>
            <a:r>
              <a:rPr lang="ru-RU" sz="3600" b="1" dirty="0" err="1" smtClean="0"/>
              <a:t>Інститути</a:t>
            </a:r>
            <a:r>
              <a:rPr lang="ru-RU" sz="3600" b="1" dirty="0" smtClean="0"/>
              <a:t> </a:t>
            </a:r>
            <a:r>
              <a:rPr lang="ru-RU" sz="3600" b="1" dirty="0" err="1" smtClean="0"/>
              <a:t>публічного</a:t>
            </a:r>
            <a:r>
              <a:rPr lang="ru-RU" sz="3600" b="1" dirty="0" smtClean="0"/>
              <a:t> </a:t>
            </a:r>
            <a:r>
              <a:rPr lang="ru-RU" sz="3600" b="1" dirty="0" err="1" smtClean="0"/>
              <a:t>будівельного</a:t>
            </a:r>
            <a:r>
              <a:rPr lang="ru-RU" sz="3600" b="1" dirty="0" smtClean="0"/>
              <a:t> права. </a:t>
            </a:r>
            <a:r>
              <a:rPr lang="ru-RU" sz="3600" b="1" dirty="0" err="1" smtClean="0"/>
              <a:t>Стандарти</a:t>
            </a:r>
            <a:r>
              <a:rPr lang="ru-RU" sz="3600" b="1" dirty="0" smtClean="0"/>
              <a:t> </a:t>
            </a:r>
            <a:r>
              <a:rPr lang="ru-RU" sz="3600" b="1" dirty="0" err="1" smtClean="0"/>
              <a:t>будівельної</a:t>
            </a:r>
            <a:r>
              <a:rPr lang="ru-RU" sz="3600" b="1" dirty="0" smtClean="0"/>
              <a:t> </a:t>
            </a:r>
            <a:r>
              <a:rPr lang="ru-RU" sz="3600" b="1" dirty="0" err="1" smtClean="0"/>
              <a:t>діяльності</a:t>
            </a:r>
            <a:r>
              <a:rPr lang="ru-RU" sz="3600" b="1" dirty="0" smtClean="0"/>
              <a:t>.</a:t>
            </a:r>
            <a:endParaRPr lang="ru-RU" dirty="0"/>
          </a:p>
        </p:txBody>
      </p:sp>
    </p:spTree>
    <p:extLst>
      <p:ext uri="{BB962C8B-B14F-4D97-AF65-F5344CB8AC3E}">
        <p14:creationId xmlns:p14="http://schemas.microsoft.com/office/powerpoint/2010/main" val="4018947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a:bodyPr>
          <a:lstStyle/>
          <a:p>
            <a:pPr marL="0" indent="0" algn="just">
              <a:lnSpc>
                <a:spcPct val="80000"/>
              </a:lnSpc>
              <a:spcBef>
                <a:spcPts val="0"/>
              </a:spcBef>
              <a:buNone/>
            </a:pPr>
            <a:r>
              <a:rPr lang="ru-RU" sz="2200" dirty="0"/>
              <a:t>3. </a:t>
            </a:r>
            <a:r>
              <a:rPr lang="ru-RU" sz="2200" dirty="0" err="1"/>
              <a:t>Земельні</a:t>
            </a:r>
            <a:r>
              <a:rPr lang="ru-RU" sz="2200" dirty="0"/>
              <a:t> торги не </a:t>
            </a:r>
            <a:r>
              <a:rPr lang="ru-RU" sz="2200" dirty="0" err="1"/>
              <a:t>проводяться</a:t>
            </a:r>
            <a:r>
              <a:rPr lang="ru-RU" sz="2200" dirty="0"/>
              <a:t> при </a:t>
            </a:r>
            <a:r>
              <a:rPr lang="ru-RU" sz="2200" dirty="0" err="1"/>
              <a:t>наданні</a:t>
            </a:r>
            <a:r>
              <a:rPr lang="ru-RU" sz="2200" dirty="0"/>
              <a:t> (</a:t>
            </a:r>
            <a:r>
              <a:rPr lang="ru-RU" sz="2200" dirty="0" err="1"/>
              <a:t>передачі</a:t>
            </a:r>
            <a:r>
              <a:rPr lang="ru-RU" sz="2200" dirty="0"/>
              <a:t>) </a:t>
            </a:r>
            <a:r>
              <a:rPr lang="ru-RU" sz="2200" dirty="0" err="1"/>
              <a:t>земельних</a:t>
            </a:r>
            <a:r>
              <a:rPr lang="ru-RU" sz="2200" dirty="0"/>
              <a:t> </a:t>
            </a:r>
            <a:r>
              <a:rPr lang="ru-RU" sz="2200" dirty="0" err="1"/>
              <a:t>ділянок</a:t>
            </a:r>
            <a:r>
              <a:rPr lang="ru-RU" sz="2200" dirty="0"/>
              <a:t> </a:t>
            </a:r>
            <a:r>
              <a:rPr lang="ru-RU" sz="2200" dirty="0" err="1"/>
              <a:t>громадянам</a:t>
            </a:r>
            <a:r>
              <a:rPr lang="ru-RU" sz="2200" dirty="0"/>
              <a:t> у </a:t>
            </a:r>
            <a:r>
              <a:rPr lang="ru-RU" sz="2200" dirty="0" err="1"/>
              <a:t>випадках</a:t>
            </a:r>
            <a:r>
              <a:rPr lang="ru-RU" sz="2200" dirty="0"/>
              <a:t>, </a:t>
            </a:r>
            <a:r>
              <a:rPr lang="ru-RU" sz="2200" dirty="0" err="1"/>
              <a:t>передбачених</a:t>
            </a:r>
            <a:r>
              <a:rPr lang="ru-RU" sz="2200" dirty="0"/>
              <a:t> </a:t>
            </a:r>
            <a:r>
              <a:rPr lang="ru-RU" sz="2200" dirty="0" err="1"/>
              <a:t>статтями</a:t>
            </a:r>
            <a:r>
              <a:rPr lang="ru-RU" sz="2200" dirty="0"/>
              <a:t> 34, 36 та 121 </a:t>
            </a:r>
            <a:r>
              <a:rPr lang="ru-RU" sz="2200" dirty="0" err="1"/>
              <a:t>цього</a:t>
            </a:r>
            <a:r>
              <a:rPr lang="ru-RU" sz="2200" dirty="0"/>
              <a:t> Кодексу, а </a:t>
            </a:r>
            <a:r>
              <a:rPr lang="ru-RU" sz="2200" dirty="0" err="1"/>
              <a:t>також</a:t>
            </a:r>
            <a:r>
              <a:rPr lang="ru-RU" sz="2200" dirty="0"/>
              <a:t> </a:t>
            </a:r>
            <a:r>
              <a:rPr lang="ru-RU" sz="2200" dirty="0" err="1"/>
              <a:t>передачі</a:t>
            </a:r>
            <a:r>
              <a:rPr lang="ru-RU" sz="2200" dirty="0"/>
              <a:t> земель </a:t>
            </a:r>
            <a:r>
              <a:rPr lang="ru-RU" sz="2200" dirty="0" err="1"/>
              <a:t>загального</a:t>
            </a:r>
            <a:r>
              <a:rPr lang="ru-RU" sz="2200" dirty="0"/>
              <a:t> </a:t>
            </a:r>
            <a:r>
              <a:rPr lang="ru-RU" sz="2200" dirty="0" err="1"/>
              <a:t>користування</a:t>
            </a:r>
            <a:r>
              <a:rPr lang="ru-RU" sz="2200" dirty="0"/>
              <a:t> </a:t>
            </a:r>
            <a:r>
              <a:rPr lang="ru-RU" sz="2200" dirty="0" err="1"/>
              <a:t>садівницькому</a:t>
            </a:r>
            <a:r>
              <a:rPr lang="ru-RU" sz="2200" dirty="0"/>
              <a:t> </a:t>
            </a:r>
            <a:r>
              <a:rPr lang="ru-RU" sz="2200" dirty="0" err="1"/>
              <a:t>товариству</a:t>
            </a:r>
            <a:r>
              <a:rPr lang="ru-RU" sz="2200" dirty="0"/>
              <a:t> та дачному кооперативу. </a:t>
            </a:r>
            <a:r>
              <a:rPr lang="ru-RU" sz="2200" dirty="0" err="1"/>
              <a:t>Земельні</a:t>
            </a:r>
            <a:r>
              <a:rPr lang="ru-RU" sz="2200" dirty="0"/>
              <a:t> торги не </a:t>
            </a:r>
            <a:r>
              <a:rPr lang="ru-RU" sz="2200" dirty="0" err="1"/>
              <a:t>проводяться</a:t>
            </a:r>
            <a:r>
              <a:rPr lang="ru-RU" sz="2200" dirty="0"/>
              <a:t> при </a:t>
            </a:r>
            <a:r>
              <a:rPr lang="ru-RU" sz="2200" dirty="0" err="1"/>
              <a:t>безоплатній</a:t>
            </a:r>
            <a:r>
              <a:rPr lang="ru-RU" sz="2200" dirty="0"/>
              <a:t> </a:t>
            </a:r>
            <a:r>
              <a:rPr lang="ru-RU" sz="2200" dirty="0" err="1"/>
              <a:t>передачі</a:t>
            </a:r>
            <a:r>
              <a:rPr lang="ru-RU" sz="2200" dirty="0"/>
              <a:t> </a:t>
            </a:r>
            <a:r>
              <a:rPr lang="ru-RU" sz="2200" dirty="0" err="1"/>
              <a:t>земельних</a:t>
            </a:r>
            <a:r>
              <a:rPr lang="ru-RU" sz="2200" dirty="0"/>
              <a:t> </a:t>
            </a:r>
            <a:r>
              <a:rPr lang="ru-RU" sz="2200" dirty="0" err="1"/>
              <a:t>ділянок</a:t>
            </a:r>
            <a:r>
              <a:rPr lang="ru-RU" sz="2200" dirty="0"/>
              <a:t> особам, статус </a:t>
            </a:r>
            <a:r>
              <a:rPr lang="ru-RU" sz="2200" dirty="0" err="1"/>
              <a:t>учасника</a:t>
            </a:r>
            <a:r>
              <a:rPr lang="ru-RU" sz="2200" dirty="0"/>
              <a:t> </a:t>
            </a:r>
            <a:r>
              <a:rPr lang="ru-RU" sz="2200" dirty="0" err="1"/>
              <a:t>бойових</a:t>
            </a:r>
            <a:r>
              <a:rPr lang="ru-RU" sz="2200" dirty="0"/>
              <a:t> </a:t>
            </a:r>
            <a:r>
              <a:rPr lang="ru-RU" sz="2200" dirty="0" err="1"/>
              <a:t>дій</a:t>
            </a:r>
            <a:r>
              <a:rPr lang="ru-RU" sz="2200" dirty="0"/>
              <a:t> </a:t>
            </a:r>
            <a:r>
              <a:rPr lang="ru-RU" sz="2200" dirty="0" err="1"/>
              <a:t>яким</a:t>
            </a:r>
            <a:r>
              <a:rPr lang="ru-RU" sz="2200" dirty="0"/>
              <a:t> </a:t>
            </a:r>
            <a:r>
              <a:rPr lang="ru-RU" sz="2200" dirty="0" err="1"/>
              <a:t>надано</a:t>
            </a:r>
            <a:r>
              <a:rPr lang="ru-RU" sz="2200" dirty="0"/>
              <a:t> </a:t>
            </a:r>
            <a:r>
              <a:rPr lang="ru-RU" sz="2200" dirty="0" err="1"/>
              <a:t>відповідно</a:t>
            </a:r>
            <a:r>
              <a:rPr lang="ru-RU" sz="2200" dirty="0"/>
              <a:t> до </a:t>
            </a:r>
            <a:r>
              <a:rPr lang="ru-RU" sz="2200" dirty="0" err="1"/>
              <a:t>пунктів</a:t>
            </a:r>
            <a:r>
              <a:rPr lang="ru-RU" sz="2200" dirty="0"/>
              <a:t> 19 і 20 </a:t>
            </a:r>
            <a:r>
              <a:rPr lang="ru-RU" sz="2200" dirty="0" err="1"/>
              <a:t>частини</a:t>
            </a:r>
            <a:r>
              <a:rPr lang="ru-RU" sz="2200" dirty="0"/>
              <a:t> </a:t>
            </a:r>
            <a:r>
              <a:rPr lang="ru-RU" sz="2200" dirty="0" err="1"/>
              <a:t>першої</a:t>
            </a:r>
            <a:r>
              <a:rPr lang="ru-RU" sz="2200" dirty="0"/>
              <a:t> </a:t>
            </a:r>
            <a:r>
              <a:rPr lang="ru-RU" sz="2200" dirty="0" err="1"/>
              <a:t>статті</a:t>
            </a:r>
            <a:r>
              <a:rPr lang="ru-RU" sz="2200" dirty="0"/>
              <a:t> 6 Закону </a:t>
            </a:r>
            <a:r>
              <a:rPr lang="ru-RU" sz="2200" dirty="0" err="1"/>
              <a:t>України</a:t>
            </a:r>
            <a:r>
              <a:rPr lang="ru-RU" sz="2200" dirty="0"/>
              <a:t> "Про статус </a:t>
            </a:r>
            <a:r>
              <a:rPr lang="ru-RU" sz="2200" dirty="0" err="1"/>
              <a:t>ветеранів</a:t>
            </a:r>
            <a:r>
              <a:rPr lang="ru-RU" sz="2200" dirty="0"/>
              <a:t> </a:t>
            </a:r>
            <a:r>
              <a:rPr lang="ru-RU" sz="2200" dirty="0" err="1"/>
              <a:t>війни</a:t>
            </a:r>
            <a:r>
              <a:rPr lang="ru-RU" sz="2200" dirty="0"/>
              <a:t>, </a:t>
            </a:r>
            <a:r>
              <a:rPr lang="ru-RU" sz="2200" dirty="0" err="1"/>
              <a:t>гарантії</a:t>
            </a:r>
            <a:r>
              <a:rPr lang="ru-RU" sz="2200" dirty="0"/>
              <a:t> </a:t>
            </a:r>
            <a:r>
              <a:rPr lang="ru-RU" sz="2200" dirty="0" err="1"/>
              <a:t>їх</a:t>
            </a:r>
            <a:r>
              <a:rPr lang="ru-RU" sz="2200" dirty="0"/>
              <a:t> </a:t>
            </a:r>
            <a:r>
              <a:rPr lang="ru-RU" sz="2200" dirty="0" err="1"/>
              <a:t>соціального</a:t>
            </a:r>
            <a:r>
              <a:rPr lang="ru-RU" sz="2200" dirty="0"/>
              <a:t> </a:t>
            </a:r>
            <a:r>
              <a:rPr lang="ru-RU" sz="2200" dirty="0" err="1"/>
              <a:t>захисту</a:t>
            </a:r>
            <a:r>
              <a:rPr lang="ru-RU" sz="2200" dirty="0"/>
              <a:t>".</a:t>
            </a:r>
          </a:p>
          <a:p>
            <a:pPr algn="just">
              <a:lnSpc>
                <a:spcPct val="80000"/>
              </a:lnSpc>
              <a:spcBef>
                <a:spcPts val="0"/>
              </a:spcBef>
            </a:pPr>
            <a:r>
              <a:rPr lang="ru-RU" sz="2200" b="1" dirty="0" err="1"/>
              <a:t>Стаття</a:t>
            </a:r>
            <a:r>
              <a:rPr lang="ru-RU" sz="2200" b="1" dirty="0"/>
              <a:t> 135. </a:t>
            </a:r>
            <a:r>
              <a:rPr lang="ru-RU" sz="2200" b="1" dirty="0" err="1"/>
              <a:t>Земельні</a:t>
            </a:r>
            <a:r>
              <a:rPr lang="ru-RU" sz="2200" b="1" dirty="0"/>
              <a:t> торги</a:t>
            </a:r>
          </a:p>
          <a:p>
            <a:pPr marL="0" indent="0" algn="just">
              <a:lnSpc>
                <a:spcPct val="80000"/>
              </a:lnSpc>
              <a:spcBef>
                <a:spcPts val="0"/>
              </a:spcBef>
              <a:buNone/>
            </a:pPr>
            <a:r>
              <a:rPr lang="ru-RU" sz="2200" dirty="0"/>
              <a:t>1. </a:t>
            </a:r>
            <a:r>
              <a:rPr lang="ru-RU" sz="2200" dirty="0" err="1"/>
              <a:t>Земельні</a:t>
            </a:r>
            <a:r>
              <a:rPr lang="ru-RU" sz="2200" dirty="0"/>
              <a:t> торги </a:t>
            </a:r>
            <a:r>
              <a:rPr lang="ru-RU" sz="2200" dirty="0" err="1"/>
              <a:t>проводяться</a:t>
            </a:r>
            <a:r>
              <a:rPr lang="ru-RU" sz="2200" dirty="0"/>
              <a:t> у </a:t>
            </a:r>
            <a:r>
              <a:rPr lang="ru-RU" sz="2200" dirty="0" err="1"/>
              <a:t>формі</a:t>
            </a:r>
            <a:r>
              <a:rPr lang="ru-RU" sz="2200" dirty="0"/>
              <a:t> </a:t>
            </a:r>
            <a:r>
              <a:rPr lang="ru-RU" sz="2200" dirty="0" err="1"/>
              <a:t>аукціону</a:t>
            </a:r>
            <a:r>
              <a:rPr lang="ru-RU" sz="2200" dirty="0"/>
              <a:t>, за результатами </a:t>
            </a:r>
            <a:r>
              <a:rPr lang="ru-RU" sz="2200" dirty="0" err="1"/>
              <a:t>проведення</a:t>
            </a:r>
            <a:r>
              <a:rPr lang="ru-RU" sz="2200" dirty="0"/>
              <a:t> </a:t>
            </a:r>
            <a:r>
              <a:rPr lang="ru-RU" sz="2200" dirty="0" err="1"/>
              <a:t>якого</a:t>
            </a:r>
            <a:r>
              <a:rPr lang="ru-RU" sz="2200" dirty="0"/>
              <a:t> </a:t>
            </a:r>
            <a:r>
              <a:rPr lang="ru-RU" sz="2200" dirty="0" err="1"/>
              <a:t>укладається</a:t>
            </a:r>
            <a:r>
              <a:rPr lang="ru-RU" sz="2200" dirty="0"/>
              <a:t> </a:t>
            </a:r>
            <a:r>
              <a:rPr lang="ru-RU" sz="2200" dirty="0" err="1"/>
              <a:t>договір</a:t>
            </a:r>
            <a:r>
              <a:rPr lang="ru-RU" sz="2200" dirty="0"/>
              <a:t> </a:t>
            </a:r>
            <a:r>
              <a:rPr lang="ru-RU" sz="2200" dirty="0" err="1"/>
              <a:t>купівлі</a:t>
            </a:r>
            <a:r>
              <a:rPr lang="ru-RU" sz="2200" dirty="0"/>
              <a:t>-продажу, </a:t>
            </a:r>
            <a:r>
              <a:rPr lang="ru-RU" sz="2200" dirty="0" err="1"/>
              <a:t>оренди</a:t>
            </a:r>
            <a:r>
              <a:rPr lang="ru-RU" sz="2200" dirty="0"/>
              <a:t>, </a:t>
            </a:r>
            <a:r>
              <a:rPr lang="ru-RU" sz="2200" dirty="0" err="1"/>
              <a:t>суперфіцію</a:t>
            </a:r>
            <a:r>
              <a:rPr lang="ru-RU" sz="2200" dirty="0"/>
              <a:t>, </a:t>
            </a:r>
            <a:r>
              <a:rPr lang="ru-RU" sz="2200" dirty="0" err="1"/>
              <a:t>емфітевзису</a:t>
            </a:r>
            <a:r>
              <a:rPr lang="ru-RU" sz="2200" dirty="0"/>
              <a:t> </a:t>
            </a:r>
            <a:r>
              <a:rPr lang="ru-RU" sz="2200" dirty="0" err="1"/>
              <a:t>земельної</a:t>
            </a:r>
            <a:r>
              <a:rPr lang="ru-RU" sz="2200" dirty="0"/>
              <a:t> </a:t>
            </a:r>
            <a:r>
              <a:rPr lang="ru-RU" sz="2200" dirty="0" err="1"/>
              <a:t>ділянки</a:t>
            </a:r>
            <a:r>
              <a:rPr lang="ru-RU" sz="2200" dirty="0"/>
              <a:t> з </a:t>
            </a:r>
            <a:r>
              <a:rPr lang="ru-RU" sz="2200" dirty="0" err="1"/>
              <a:t>учасником</a:t>
            </a:r>
            <a:r>
              <a:rPr lang="ru-RU" sz="2200" dirty="0"/>
              <a:t> (</a:t>
            </a:r>
            <a:r>
              <a:rPr lang="ru-RU" sz="2200" dirty="0" err="1"/>
              <a:t>переможцем</a:t>
            </a:r>
            <a:r>
              <a:rPr lang="ru-RU" sz="2200" dirty="0"/>
              <a:t>) </a:t>
            </a:r>
            <a:r>
              <a:rPr lang="ru-RU" sz="2200" dirty="0" err="1"/>
              <a:t>земельних</a:t>
            </a:r>
            <a:r>
              <a:rPr lang="ru-RU" sz="2200" dirty="0"/>
              <a:t> </a:t>
            </a:r>
            <a:r>
              <a:rPr lang="ru-RU" sz="2200" dirty="0" err="1"/>
              <a:t>торгів</a:t>
            </a:r>
            <a:r>
              <a:rPr lang="ru-RU" sz="2200" dirty="0"/>
              <a:t>, </a:t>
            </a:r>
            <a:r>
              <a:rPr lang="ru-RU" sz="2200" dirty="0" err="1"/>
              <a:t>який</a:t>
            </a:r>
            <a:r>
              <a:rPr lang="ru-RU" sz="2200" dirty="0"/>
              <a:t> </a:t>
            </a:r>
            <a:r>
              <a:rPr lang="ru-RU" sz="2200" dirty="0" err="1"/>
              <a:t>запропонував</a:t>
            </a:r>
            <a:r>
              <a:rPr lang="ru-RU" sz="2200" dirty="0"/>
              <a:t> </a:t>
            </a:r>
            <a:r>
              <a:rPr lang="ru-RU" sz="2200" dirty="0" err="1"/>
              <a:t>найвищу</a:t>
            </a:r>
            <a:r>
              <a:rPr lang="ru-RU" sz="2200" dirty="0"/>
              <a:t> </a:t>
            </a:r>
            <a:r>
              <a:rPr lang="ru-RU" sz="2200" dirty="0" err="1"/>
              <a:t>ціну</a:t>
            </a:r>
            <a:r>
              <a:rPr lang="ru-RU" sz="2200" dirty="0"/>
              <a:t> за </a:t>
            </a:r>
            <a:r>
              <a:rPr lang="ru-RU" sz="2200" dirty="0" err="1"/>
              <a:t>земельну</a:t>
            </a:r>
            <a:r>
              <a:rPr lang="ru-RU" sz="2200" dirty="0"/>
              <a:t> </a:t>
            </a:r>
            <a:r>
              <a:rPr lang="ru-RU" sz="2200" dirty="0" err="1"/>
              <a:t>ділянку</a:t>
            </a:r>
            <a:r>
              <a:rPr lang="ru-RU" sz="2200" dirty="0"/>
              <a:t>, </a:t>
            </a:r>
            <a:r>
              <a:rPr lang="ru-RU" sz="2200" dirty="0" err="1"/>
              <a:t>що</a:t>
            </a:r>
            <a:r>
              <a:rPr lang="ru-RU" sz="2200" dirty="0"/>
              <a:t> </a:t>
            </a:r>
            <a:r>
              <a:rPr lang="ru-RU" sz="2200" dirty="0" err="1"/>
              <a:t>продається</a:t>
            </a:r>
            <a:r>
              <a:rPr lang="ru-RU" sz="2200" dirty="0"/>
              <a:t>, </a:t>
            </a:r>
            <a:r>
              <a:rPr lang="ru-RU" sz="2200" dirty="0" err="1"/>
              <a:t>або</a:t>
            </a:r>
            <a:r>
              <a:rPr lang="ru-RU" sz="2200" dirty="0"/>
              <a:t> </a:t>
            </a:r>
            <a:r>
              <a:rPr lang="ru-RU" sz="2200" dirty="0" err="1"/>
              <a:t>найвищу</a:t>
            </a:r>
            <a:r>
              <a:rPr lang="ru-RU" sz="2200" dirty="0"/>
              <a:t> плату за </a:t>
            </a:r>
            <a:r>
              <a:rPr lang="ru-RU" sz="2200" dirty="0" err="1"/>
              <a:t>користування</a:t>
            </a:r>
            <a:r>
              <a:rPr lang="ru-RU" sz="2200" dirty="0"/>
              <a:t> нею, </a:t>
            </a:r>
            <a:r>
              <a:rPr lang="ru-RU" sz="2200" dirty="0" err="1"/>
              <a:t>зафіксовану</a:t>
            </a:r>
            <a:r>
              <a:rPr lang="ru-RU" sz="2200" dirty="0"/>
              <a:t> в </a:t>
            </a:r>
            <a:r>
              <a:rPr lang="ru-RU" sz="2200" dirty="0" err="1"/>
              <a:t>ході</a:t>
            </a:r>
            <a:r>
              <a:rPr lang="ru-RU" sz="2200" dirty="0"/>
              <a:t> </a:t>
            </a:r>
            <a:r>
              <a:rPr lang="ru-RU" sz="2200" dirty="0" err="1"/>
              <a:t>проведення</a:t>
            </a:r>
            <a:r>
              <a:rPr lang="ru-RU" sz="2200" dirty="0"/>
              <a:t> </a:t>
            </a:r>
            <a:r>
              <a:rPr lang="ru-RU" sz="2200" dirty="0" err="1"/>
              <a:t>земельних</a:t>
            </a:r>
            <a:r>
              <a:rPr lang="ru-RU" sz="2200" dirty="0"/>
              <a:t> </a:t>
            </a:r>
            <a:r>
              <a:rPr lang="ru-RU" sz="2200" dirty="0" err="1"/>
              <a:t>торгів</a:t>
            </a:r>
            <a:r>
              <a:rPr lang="ru-RU" sz="2200" dirty="0" smtClean="0"/>
              <a:t>.</a:t>
            </a:r>
            <a:endParaRPr lang="ru-RU" sz="2200" dirty="0"/>
          </a:p>
        </p:txBody>
      </p:sp>
    </p:spTree>
    <p:extLst>
      <p:ext uri="{BB962C8B-B14F-4D97-AF65-F5344CB8AC3E}">
        <p14:creationId xmlns:p14="http://schemas.microsoft.com/office/powerpoint/2010/main" val="3133062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34082"/>
          </a:xfrm>
        </p:spPr>
        <p:txBody>
          <a:bodyPr>
            <a:noAutofit/>
          </a:bodyPr>
          <a:lstStyle/>
          <a:p>
            <a:r>
              <a:rPr lang="uk-UA" sz="3200" dirty="0" smtClean="0"/>
              <a:t>Продаж земельних ділянок або прав на них</a:t>
            </a:r>
            <a:endParaRPr lang="ru-RU" sz="3200" dirty="0"/>
          </a:p>
        </p:txBody>
      </p:sp>
      <p:sp>
        <p:nvSpPr>
          <p:cNvPr id="3" name="Объект 2"/>
          <p:cNvSpPr>
            <a:spLocks noGrp="1"/>
          </p:cNvSpPr>
          <p:nvPr>
            <p:ph idx="1"/>
          </p:nvPr>
        </p:nvSpPr>
        <p:spPr>
          <a:xfrm>
            <a:off x="0" y="980728"/>
            <a:ext cx="9144000" cy="5877272"/>
          </a:xfrm>
        </p:spPr>
        <p:txBody>
          <a:bodyPr>
            <a:normAutofit/>
          </a:bodyPr>
          <a:lstStyle/>
          <a:p>
            <a:r>
              <a:rPr lang="ru-RU" sz="2200" b="1" dirty="0" err="1"/>
              <a:t>Стаття</a:t>
            </a:r>
            <a:r>
              <a:rPr lang="ru-RU" sz="2200" b="1" dirty="0"/>
              <a:t> </a:t>
            </a:r>
            <a:r>
              <a:rPr lang="ru-RU" sz="2200" b="1" dirty="0" smtClean="0"/>
              <a:t>127 ЗКУ. </a:t>
            </a:r>
            <a:r>
              <a:rPr lang="ru-RU" sz="2200" b="1" dirty="0"/>
              <a:t>Продаж </a:t>
            </a:r>
            <a:r>
              <a:rPr lang="ru-RU" sz="2200" b="1" dirty="0" err="1"/>
              <a:t>земельних</a:t>
            </a:r>
            <a:r>
              <a:rPr lang="ru-RU" sz="2200" b="1" dirty="0"/>
              <a:t> </a:t>
            </a:r>
            <a:r>
              <a:rPr lang="ru-RU" sz="2200" b="1" dirty="0" err="1"/>
              <a:t>ділянок</a:t>
            </a:r>
            <a:r>
              <a:rPr lang="ru-RU" sz="2200" b="1" dirty="0"/>
              <a:t> </a:t>
            </a:r>
            <a:r>
              <a:rPr lang="ru-RU" sz="2200" b="1" dirty="0" err="1"/>
              <a:t>державної</a:t>
            </a:r>
            <a:r>
              <a:rPr lang="ru-RU" sz="2200" b="1" dirty="0"/>
              <a:t> </a:t>
            </a:r>
            <a:r>
              <a:rPr lang="ru-RU" sz="2200" b="1" dirty="0" err="1"/>
              <a:t>чи</a:t>
            </a:r>
            <a:r>
              <a:rPr lang="ru-RU" sz="2200" b="1" dirty="0"/>
              <a:t> </a:t>
            </a:r>
            <a:r>
              <a:rPr lang="ru-RU" sz="2200" b="1" dirty="0" err="1"/>
              <a:t>комунальної</a:t>
            </a:r>
            <a:r>
              <a:rPr lang="ru-RU" sz="2200" b="1" dirty="0"/>
              <a:t> </a:t>
            </a:r>
            <a:r>
              <a:rPr lang="ru-RU" sz="2200" b="1" dirty="0" err="1"/>
              <a:t>власності</a:t>
            </a:r>
            <a:r>
              <a:rPr lang="ru-RU" sz="2200" b="1" dirty="0"/>
              <a:t> </a:t>
            </a:r>
            <a:r>
              <a:rPr lang="ru-RU" sz="2200" b="1" dirty="0" err="1"/>
              <a:t>або</a:t>
            </a:r>
            <a:r>
              <a:rPr lang="ru-RU" sz="2200" b="1" dirty="0"/>
              <a:t> прав на них</a:t>
            </a:r>
          </a:p>
          <a:p>
            <a:pPr marL="0" indent="0">
              <a:buNone/>
            </a:pPr>
            <a:r>
              <a:rPr lang="ru-RU" sz="2200" dirty="0"/>
              <a:t>1. </a:t>
            </a:r>
            <a:r>
              <a:rPr lang="ru-RU" sz="2200" dirty="0" err="1"/>
              <a:t>Органи</a:t>
            </a:r>
            <a:r>
              <a:rPr lang="ru-RU" sz="2200" dirty="0"/>
              <a:t> </a:t>
            </a:r>
            <a:r>
              <a:rPr lang="ru-RU" sz="2200" dirty="0" err="1"/>
              <a:t>державної</a:t>
            </a:r>
            <a:r>
              <a:rPr lang="ru-RU" sz="2200" dirty="0"/>
              <a:t> </a:t>
            </a:r>
            <a:r>
              <a:rPr lang="ru-RU" sz="2200" dirty="0" err="1"/>
              <a:t>влади</a:t>
            </a:r>
            <a:r>
              <a:rPr lang="ru-RU" sz="2200" dirty="0"/>
              <a:t>, Рада </a:t>
            </a:r>
            <a:r>
              <a:rPr lang="ru-RU" sz="2200" dirty="0" err="1"/>
              <a:t>міністрів</a:t>
            </a:r>
            <a:r>
              <a:rPr lang="ru-RU" sz="2200" dirty="0"/>
              <a:t> </a:t>
            </a:r>
            <a:r>
              <a:rPr lang="ru-RU" sz="2200" dirty="0" err="1"/>
              <a:t>Автономної</a:t>
            </a:r>
            <a:r>
              <a:rPr lang="ru-RU" sz="2200" dirty="0"/>
              <a:t> </a:t>
            </a:r>
            <a:r>
              <a:rPr lang="ru-RU" sz="2200" dirty="0" err="1"/>
              <a:t>Республіки</a:t>
            </a:r>
            <a:r>
              <a:rPr lang="ru-RU" sz="2200" dirty="0"/>
              <a:t> </a:t>
            </a:r>
            <a:r>
              <a:rPr lang="ru-RU" sz="2200" dirty="0" err="1"/>
              <a:t>Крим</a:t>
            </a:r>
            <a:r>
              <a:rPr lang="ru-RU" sz="2200" dirty="0"/>
              <a:t> та </a:t>
            </a:r>
            <a:r>
              <a:rPr lang="ru-RU" sz="2200" dirty="0" err="1"/>
              <a:t>органи</a:t>
            </a:r>
            <a:r>
              <a:rPr lang="ru-RU" sz="2200" dirty="0"/>
              <a:t> </a:t>
            </a:r>
            <a:r>
              <a:rPr lang="ru-RU" sz="2200" dirty="0" err="1"/>
              <a:t>місцевого</a:t>
            </a:r>
            <a:r>
              <a:rPr lang="ru-RU" sz="2200" dirty="0"/>
              <a:t> </a:t>
            </a:r>
            <a:r>
              <a:rPr lang="ru-RU" sz="2200" dirty="0" err="1"/>
              <a:t>самоврядування</a:t>
            </a:r>
            <a:r>
              <a:rPr lang="ru-RU" sz="2200" dirty="0"/>
              <a:t> </a:t>
            </a:r>
            <a:r>
              <a:rPr lang="ru-RU" sz="2200" dirty="0" err="1"/>
              <a:t>відповідно</a:t>
            </a:r>
            <a:r>
              <a:rPr lang="ru-RU" sz="2200" dirty="0"/>
              <a:t> до </a:t>
            </a:r>
            <a:r>
              <a:rPr lang="ru-RU" sz="2200" dirty="0" err="1"/>
              <a:t>їх</a:t>
            </a:r>
            <a:r>
              <a:rPr lang="ru-RU" sz="2200" dirty="0"/>
              <a:t> </a:t>
            </a:r>
            <a:r>
              <a:rPr lang="ru-RU" sz="2200" dirty="0" err="1"/>
              <a:t>повноважень</a:t>
            </a:r>
            <a:r>
              <a:rPr lang="ru-RU" sz="2200" dirty="0"/>
              <a:t>, </a:t>
            </a:r>
            <a:r>
              <a:rPr lang="ru-RU" sz="2200" dirty="0" err="1"/>
              <a:t>визначених</a:t>
            </a:r>
            <a:r>
              <a:rPr lang="ru-RU" sz="2200" dirty="0"/>
              <a:t> </a:t>
            </a:r>
            <a:r>
              <a:rPr lang="ru-RU" sz="2200" dirty="0" err="1"/>
              <a:t>статтею</a:t>
            </a:r>
            <a:r>
              <a:rPr lang="ru-RU" sz="2200" dirty="0"/>
              <a:t> 122 </a:t>
            </a:r>
            <a:r>
              <a:rPr lang="ru-RU" sz="2200" dirty="0" err="1"/>
              <a:t>цього</a:t>
            </a:r>
            <a:r>
              <a:rPr lang="ru-RU" sz="2200" dirty="0"/>
              <a:t> Кодексу, </a:t>
            </a:r>
            <a:r>
              <a:rPr lang="ru-RU" sz="2200" dirty="0" err="1"/>
              <a:t>здійснюють</a:t>
            </a:r>
            <a:r>
              <a:rPr lang="ru-RU" sz="2200" dirty="0"/>
              <a:t> продаж </a:t>
            </a:r>
            <a:r>
              <a:rPr lang="ru-RU" sz="2200" dirty="0" err="1"/>
              <a:t>земельних</a:t>
            </a:r>
            <a:r>
              <a:rPr lang="ru-RU" sz="2200" dirty="0"/>
              <a:t> </a:t>
            </a:r>
            <a:r>
              <a:rPr lang="ru-RU" sz="2200" dirty="0" err="1"/>
              <a:t>ділянок</a:t>
            </a:r>
            <a:r>
              <a:rPr lang="ru-RU" sz="2200" dirty="0"/>
              <a:t> </a:t>
            </a:r>
            <a:r>
              <a:rPr lang="ru-RU" sz="2200" dirty="0" err="1"/>
              <a:t>державної</a:t>
            </a:r>
            <a:r>
              <a:rPr lang="ru-RU" sz="2200" dirty="0"/>
              <a:t> </a:t>
            </a:r>
            <a:r>
              <a:rPr lang="ru-RU" sz="2200" dirty="0" err="1"/>
              <a:t>чи</a:t>
            </a:r>
            <a:r>
              <a:rPr lang="ru-RU" sz="2200" dirty="0"/>
              <a:t> </a:t>
            </a:r>
            <a:r>
              <a:rPr lang="ru-RU" sz="2200" dirty="0" err="1"/>
              <a:t>комунальної</a:t>
            </a:r>
            <a:r>
              <a:rPr lang="ru-RU" sz="2200" dirty="0"/>
              <a:t> </a:t>
            </a:r>
            <a:r>
              <a:rPr lang="ru-RU" sz="2200" dirty="0" err="1"/>
              <a:t>власності</a:t>
            </a:r>
            <a:r>
              <a:rPr lang="ru-RU" sz="2200" dirty="0"/>
              <a:t> </a:t>
            </a:r>
            <a:r>
              <a:rPr lang="ru-RU" sz="2200" dirty="0" err="1"/>
              <a:t>або</a:t>
            </a:r>
            <a:r>
              <a:rPr lang="ru-RU" sz="2200" dirty="0"/>
              <a:t> прав на них (</a:t>
            </a:r>
            <a:r>
              <a:rPr lang="ru-RU" sz="2200" dirty="0" err="1"/>
              <a:t>оренди</a:t>
            </a:r>
            <a:r>
              <a:rPr lang="ru-RU" sz="2200" dirty="0"/>
              <a:t>, </a:t>
            </a:r>
            <a:r>
              <a:rPr lang="ru-RU" sz="2200" dirty="0" err="1"/>
              <a:t>суперфіцію</a:t>
            </a:r>
            <a:r>
              <a:rPr lang="ru-RU" sz="2200" dirty="0"/>
              <a:t>, </a:t>
            </a:r>
            <a:r>
              <a:rPr lang="ru-RU" sz="2200" dirty="0" err="1"/>
              <a:t>емфітевзису</a:t>
            </a:r>
            <a:r>
              <a:rPr lang="ru-RU" sz="2200" dirty="0"/>
              <a:t>) </a:t>
            </a:r>
            <a:r>
              <a:rPr lang="ru-RU" sz="2200" dirty="0" err="1"/>
              <a:t>громадянам</a:t>
            </a:r>
            <a:r>
              <a:rPr lang="ru-RU" sz="2200" dirty="0"/>
              <a:t>, </a:t>
            </a:r>
            <a:r>
              <a:rPr lang="ru-RU" sz="2200" dirty="0" err="1"/>
              <a:t>юридичним</a:t>
            </a:r>
            <a:r>
              <a:rPr lang="ru-RU" sz="2200" dirty="0"/>
              <a:t> особам та </a:t>
            </a:r>
            <a:r>
              <a:rPr lang="ru-RU" sz="2200" dirty="0" err="1"/>
              <a:t>іноземним</a:t>
            </a:r>
            <a:r>
              <a:rPr lang="ru-RU" sz="2200" dirty="0"/>
              <a:t> державам на </a:t>
            </a:r>
            <a:r>
              <a:rPr lang="ru-RU" sz="2200" dirty="0" err="1"/>
              <a:t>підставах</a:t>
            </a:r>
            <a:r>
              <a:rPr lang="ru-RU" sz="2200" dirty="0"/>
              <a:t> та в порядку, </a:t>
            </a:r>
            <a:r>
              <a:rPr lang="ru-RU" sz="2200" dirty="0" err="1"/>
              <a:t>встановлених</a:t>
            </a:r>
            <a:r>
              <a:rPr lang="ru-RU" sz="2200" dirty="0"/>
              <a:t> </a:t>
            </a:r>
            <a:r>
              <a:rPr lang="ru-RU" sz="2200" dirty="0" err="1"/>
              <a:t>цим</a:t>
            </a:r>
            <a:r>
              <a:rPr lang="ru-RU" sz="2200" dirty="0"/>
              <a:t> Кодексом.</a:t>
            </a:r>
          </a:p>
          <a:p>
            <a:pPr marL="0" indent="0">
              <a:buNone/>
            </a:pPr>
            <a:r>
              <a:rPr lang="ru-RU" sz="2200" dirty="0" smtClean="0"/>
              <a:t>2</a:t>
            </a:r>
            <a:r>
              <a:rPr lang="ru-RU" sz="2200" dirty="0"/>
              <a:t>. Продаж </a:t>
            </a:r>
            <a:r>
              <a:rPr lang="ru-RU" sz="2200" dirty="0" err="1"/>
              <a:t>земельних</a:t>
            </a:r>
            <a:r>
              <a:rPr lang="ru-RU" sz="2200" dirty="0"/>
              <a:t> </a:t>
            </a:r>
            <a:r>
              <a:rPr lang="ru-RU" sz="2200" dirty="0" err="1"/>
              <a:t>ділянок</a:t>
            </a:r>
            <a:r>
              <a:rPr lang="ru-RU" sz="2200" dirty="0"/>
              <a:t> </a:t>
            </a:r>
            <a:r>
              <a:rPr lang="ru-RU" sz="2200" dirty="0" err="1"/>
              <a:t>державної</a:t>
            </a:r>
            <a:r>
              <a:rPr lang="ru-RU" sz="2200" dirty="0"/>
              <a:t> та </a:t>
            </a:r>
            <a:r>
              <a:rPr lang="ru-RU" sz="2200" dirty="0" err="1"/>
              <a:t>комунальної</a:t>
            </a:r>
            <a:r>
              <a:rPr lang="ru-RU" sz="2200" dirty="0"/>
              <a:t> </a:t>
            </a:r>
            <a:r>
              <a:rPr lang="ru-RU" sz="2200" dirty="0" err="1"/>
              <a:t>власності</a:t>
            </a:r>
            <a:r>
              <a:rPr lang="ru-RU" sz="2200" dirty="0"/>
              <a:t> </a:t>
            </a:r>
            <a:r>
              <a:rPr lang="ru-RU" sz="2200" dirty="0" err="1"/>
              <a:t>або</a:t>
            </a:r>
            <a:r>
              <a:rPr lang="ru-RU" sz="2200" dirty="0"/>
              <a:t> прав на них (</a:t>
            </a:r>
            <a:r>
              <a:rPr lang="ru-RU" sz="2200" dirty="0" err="1"/>
              <a:t>оренди</a:t>
            </a:r>
            <a:r>
              <a:rPr lang="ru-RU" sz="2200" dirty="0"/>
              <a:t>, </a:t>
            </a:r>
            <a:r>
              <a:rPr lang="ru-RU" sz="2200" dirty="0" err="1"/>
              <a:t>суперфіцію</a:t>
            </a:r>
            <a:r>
              <a:rPr lang="ru-RU" sz="2200" dirty="0"/>
              <a:t>, </a:t>
            </a:r>
            <a:r>
              <a:rPr lang="ru-RU" sz="2200" dirty="0" err="1"/>
              <a:t>емфітевзису</a:t>
            </a:r>
            <a:r>
              <a:rPr lang="ru-RU" sz="2200" dirty="0"/>
              <a:t>) на </a:t>
            </a:r>
            <a:r>
              <a:rPr lang="ru-RU" sz="2200" dirty="0" err="1"/>
              <a:t>конкурентних</a:t>
            </a:r>
            <a:r>
              <a:rPr lang="ru-RU" sz="2200" dirty="0"/>
              <a:t> засадах у </a:t>
            </a:r>
            <a:r>
              <a:rPr lang="ru-RU" sz="2200" dirty="0" err="1"/>
              <a:t>формі</a:t>
            </a:r>
            <a:r>
              <a:rPr lang="ru-RU" sz="2200" dirty="0"/>
              <a:t> </a:t>
            </a:r>
            <a:r>
              <a:rPr lang="ru-RU" sz="2200" dirty="0" err="1"/>
              <a:t>аукціону</a:t>
            </a:r>
            <a:r>
              <a:rPr lang="ru-RU" sz="2200" dirty="0"/>
              <a:t> </a:t>
            </a:r>
            <a:r>
              <a:rPr lang="ru-RU" sz="2200" dirty="0" err="1"/>
              <a:t>здійснюється</a:t>
            </a:r>
            <a:r>
              <a:rPr lang="ru-RU" sz="2200" dirty="0"/>
              <a:t> у </a:t>
            </a:r>
            <a:r>
              <a:rPr lang="ru-RU" sz="2200" dirty="0" err="1"/>
              <a:t>випадках</a:t>
            </a:r>
            <a:r>
              <a:rPr lang="ru-RU" sz="2200" dirty="0"/>
              <a:t> та порядку, </a:t>
            </a:r>
            <a:r>
              <a:rPr lang="ru-RU" sz="2200" dirty="0" err="1"/>
              <a:t>встановлених</a:t>
            </a:r>
            <a:r>
              <a:rPr lang="ru-RU" sz="2200" dirty="0"/>
              <a:t> главою 21 </a:t>
            </a:r>
            <a:r>
              <a:rPr lang="ru-RU" sz="2200" dirty="0" err="1"/>
              <a:t>цього</a:t>
            </a:r>
            <a:r>
              <a:rPr lang="ru-RU" sz="2200" dirty="0"/>
              <a:t> Кодексу</a:t>
            </a:r>
            <a:r>
              <a:rPr lang="ru-RU" sz="2200" dirty="0" smtClean="0"/>
              <a:t>.</a:t>
            </a:r>
            <a:endParaRPr lang="ru-RU" sz="2200" dirty="0"/>
          </a:p>
        </p:txBody>
      </p:sp>
    </p:spTree>
    <p:extLst>
      <p:ext uri="{BB962C8B-B14F-4D97-AF65-F5344CB8AC3E}">
        <p14:creationId xmlns:p14="http://schemas.microsoft.com/office/powerpoint/2010/main" val="242341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624736"/>
          </a:xfrm>
        </p:spPr>
        <p:txBody>
          <a:bodyPr>
            <a:normAutofit fontScale="70000" lnSpcReduction="20000"/>
          </a:bodyPr>
          <a:lstStyle/>
          <a:p>
            <a:r>
              <a:rPr lang="ru-RU" b="1" dirty="0" err="1"/>
              <a:t>Стаття</a:t>
            </a:r>
            <a:r>
              <a:rPr lang="ru-RU" b="1" dirty="0"/>
              <a:t> 413</a:t>
            </a:r>
            <a:r>
              <a:rPr lang="uk-UA" b="1" dirty="0"/>
              <a:t> ЦКУ</a:t>
            </a:r>
            <a:r>
              <a:rPr lang="ru-RU" b="1" dirty="0"/>
              <a:t>. </a:t>
            </a:r>
            <a:r>
              <a:rPr lang="ru-RU" b="1" dirty="0" err="1"/>
              <a:t>Підстави</a:t>
            </a:r>
            <a:r>
              <a:rPr lang="ru-RU" b="1" dirty="0"/>
              <a:t> </a:t>
            </a:r>
            <a:r>
              <a:rPr lang="ru-RU" b="1" dirty="0" err="1"/>
              <a:t>виникнення</a:t>
            </a:r>
            <a:r>
              <a:rPr lang="ru-RU" b="1" dirty="0"/>
              <a:t> права </a:t>
            </a:r>
            <a:r>
              <a:rPr lang="ru-RU" b="1" dirty="0" err="1"/>
              <a:t>користування</a:t>
            </a:r>
            <a:r>
              <a:rPr lang="ru-RU" b="1" dirty="0"/>
              <a:t> чужою земельною </a:t>
            </a:r>
            <a:r>
              <a:rPr lang="ru-RU" b="1" dirty="0" err="1"/>
              <a:t>ділянкою</a:t>
            </a:r>
            <a:r>
              <a:rPr lang="ru-RU" b="1" dirty="0"/>
              <a:t> для </a:t>
            </a:r>
            <a:r>
              <a:rPr lang="ru-RU" b="1" dirty="0" err="1"/>
              <a:t>забудови</a:t>
            </a:r>
            <a:endParaRPr lang="ru-RU" dirty="0"/>
          </a:p>
          <a:p>
            <a:pPr marL="0" indent="0">
              <a:buNone/>
            </a:pPr>
            <a:r>
              <a:rPr lang="ru-RU" dirty="0"/>
              <a:t>1. </a:t>
            </a:r>
            <a:r>
              <a:rPr lang="ru-RU" dirty="0" err="1"/>
              <a:t>Власник</a:t>
            </a:r>
            <a:r>
              <a:rPr lang="ru-RU" dirty="0"/>
              <a:t> </a:t>
            </a:r>
            <a:r>
              <a:rPr lang="ru-RU" dirty="0" err="1"/>
              <a:t>земельної</a:t>
            </a:r>
            <a:r>
              <a:rPr lang="ru-RU" dirty="0"/>
              <a:t> </a:t>
            </a:r>
            <a:r>
              <a:rPr lang="ru-RU" dirty="0" err="1"/>
              <a:t>ділянки</a:t>
            </a:r>
            <a:r>
              <a:rPr lang="ru-RU" dirty="0"/>
              <a:t> </a:t>
            </a:r>
            <a:r>
              <a:rPr lang="ru-RU" dirty="0" err="1"/>
              <a:t>має</a:t>
            </a:r>
            <a:r>
              <a:rPr lang="ru-RU" dirty="0"/>
              <a:t> право </a:t>
            </a:r>
            <a:r>
              <a:rPr lang="ru-RU" dirty="0" err="1"/>
              <a:t>надати</a:t>
            </a:r>
            <a:r>
              <a:rPr lang="ru-RU" dirty="0"/>
              <a:t> </a:t>
            </a:r>
            <a:r>
              <a:rPr lang="ru-RU" dirty="0" err="1"/>
              <a:t>її</a:t>
            </a:r>
            <a:r>
              <a:rPr lang="ru-RU" dirty="0"/>
              <a:t> в </a:t>
            </a:r>
            <a:r>
              <a:rPr lang="ru-RU" dirty="0" err="1"/>
              <a:t>користування</a:t>
            </a:r>
            <a:r>
              <a:rPr lang="ru-RU" dirty="0"/>
              <a:t> </a:t>
            </a:r>
            <a:r>
              <a:rPr lang="ru-RU" dirty="0" err="1"/>
              <a:t>іншій</a:t>
            </a:r>
            <a:r>
              <a:rPr lang="ru-RU" dirty="0"/>
              <a:t> </a:t>
            </a:r>
            <a:r>
              <a:rPr lang="ru-RU" dirty="0" err="1"/>
              <a:t>особі</a:t>
            </a:r>
            <a:r>
              <a:rPr lang="ru-RU" dirty="0"/>
              <a:t> для </a:t>
            </a:r>
            <a:r>
              <a:rPr lang="ru-RU" dirty="0" err="1"/>
              <a:t>будівництва</a:t>
            </a:r>
            <a:r>
              <a:rPr lang="ru-RU" dirty="0"/>
              <a:t> </a:t>
            </a:r>
            <a:r>
              <a:rPr lang="ru-RU" dirty="0" err="1"/>
              <a:t>промислових</a:t>
            </a:r>
            <a:r>
              <a:rPr lang="ru-RU" dirty="0"/>
              <a:t>, </a:t>
            </a:r>
            <a:r>
              <a:rPr lang="ru-RU" dirty="0" err="1"/>
              <a:t>побутових</a:t>
            </a:r>
            <a:r>
              <a:rPr lang="ru-RU" dirty="0"/>
              <a:t>, </a:t>
            </a:r>
            <a:r>
              <a:rPr lang="ru-RU" dirty="0" err="1"/>
              <a:t>соціально-культурних</a:t>
            </a:r>
            <a:r>
              <a:rPr lang="ru-RU" dirty="0"/>
              <a:t>, </a:t>
            </a:r>
            <a:r>
              <a:rPr lang="ru-RU" dirty="0" err="1"/>
              <a:t>житлових</a:t>
            </a:r>
            <a:r>
              <a:rPr lang="ru-RU" dirty="0"/>
              <a:t> та </a:t>
            </a:r>
            <a:r>
              <a:rPr lang="ru-RU" dirty="0" err="1"/>
              <a:t>інших</a:t>
            </a:r>
            <a:r>
              <a:rPr lang="ru-RU" dirty="0"/>
              <a:t> </a:t>
            </a:r>
            <a:r>
              <a:rPr lang="ru-RU" dirty="0" err="1"/>
              <a:t>споруд</a:t>
            </a:r>
            <a:r>
              <a:rPr lang="ru-RU" dirty="0"/>
              <a:t> і </a:t>
            </a:r>
            <a:r>
              <a:rPr lang="ru-RU" dirty="0" err="1"/>
              <a:t>будівель</a:t>
            </a:r>
            <a:r>
              <a:rPr lang="ru-RU" dirty="0"/>
              <a:t> (</a:t>
            </a:r>
            <a:r>
              <a:rPr lang="ru-RU" dirty="0" err="1"/>
              <a:t>суперфіцій</a:t>
            </a:r>
            <a:r>
              <a:rPr lang="ru-RU" dirty="0"/>
              <a:t>). </a:t>
            </a:r>
            <a:r>
              <a:rPr lang="ru-RU" dirty="0" err="1"/>
              <a:t>Таке</a:t>
            </a:r>
            <a:r>
              <a:rPr lang="ru-RU" dirty="0"/>
              <a:t> право </a:t>
            </a:r>
            <a:r>
              <a:rPr lang="ru-RU" dirty="0" err="1"/>
              <a:t>виникає</a:t>
            </a:r>
            <a:r>
              <a:rPr lang="ru-RU" dirty="0"/>
              <a:t> </a:t>
            </a:r>
            <a:r>
              <a:rPr lang="ru-RU" b="1" dirty="0"/>
              <a:t>на </a:t>
            </a:r>
            <a:r>
              <a:rPr lang="ru-RU" b="1" dirty="0" err="1"/>
              <a:t>підставі</a:t>
            </a:r>
            <a:r>
              <a:rPr lang="ru-RU" b="1" dirty="0"/>
              <a:t> договору </a:t>
            </a:r>
            <a:r>
              <a:rPr lang="ru-RU" b="1" dirty="0" err="1"/>
              <a:t>або</a:t>
            </a:r>
            <a:r>
              <a:rPr lang="ru-RU" b="1" dirty="0"/>
              <a:t> </a:t>
            </a:r>
            <a:r>
              <a:rPr lang="ru-RU" b="1" dirty="0" err="1"/>
              <a:t>заповіту</a:t>
            </a:r>
            <a:r>
              <a:rPr lang="ru-RU" dirty="0"/>
              <a:t>.</a:t>
            </a:r>
          </a:p>
          <a:p>
            <a:pPr marL="0" indent="0">
              <a:buNone/>
            </a:pPr>
            <a:r>
              <a:rPr lang="ru-RU" dirty="0"/>
              <a:t>2. Право </a:t>
            </a:r>
            <a:r>
              <a:rPr lang="ru-RU" dirty="0" err="1"/>
              <a:t>користування</a:t>
            </a:r>
            <a:r>
              <a:rPr lang="ru-RU" dirty="0"/>
              <a:t> земельною </a:t>
            </a:r>
            <a:r>
              <a:rPr lang="ru-RU" dirty="0" err="1"/>
              <a:t>ділянкою</a:t>
            </a:r>
            <a:r>
              <a:rPr lang="ru-RU" dirty="0"/>
              <a:t>, </a:t>
            </a:r>
            <a:r>
              <a:rPr lang="ru-RU" dirty="0" err="1"/>
              <a:t>наданою</a:t>
            </a:r>
            <a:r>
              <a:rPr lang="ru-RU" dirty="0"/>
              <a:t> для </a:t>
            </a:r>
            <a:r>
              <a:rPr lang="ru-RU" dirty="0" err="1"/>
              <a:t>забудови</a:t>
            </a:r>
            <a:r>
              <a:rPr lang="ru-RU" dirty="0"/>
              <a:t>, </a:t>
            </a:r>
            <a:r>
              <a:rPr lang="ru-RU" b="1" dirty="0" err="1"/>
              <a:t>може</a:t>
            </a:r>
            <a:r>
              <a:rPr lang="ru-RU" b="1" dirty="0"/>
              <a:t> </a:t>
            </a:r>
            <a:r>
              <a:rPr lang="ru-RU" b="1" dirty="0" err="1"/>
              <a:t>відчужуватися</a:t>
            </a:r>
            <a:r>
              <a:rPr lang="ru-RU" dirty="0"/>
              <a:t> </a:t>
            </a:r>
            <a:r>
              <a:rPr lang="ru-RU" dirty="0" err="1"/>
              <a:t>або</a:t>
            </a:r>
            <a:r>
              <a:rPr lang="ru-RU" dirty="0"/>
              <a:t> </a:t>
            </a:r>
            <a:r>
              <a:rPr lang="ru-RU" dirty="0" err="1"/>
              <a:t>передаватися</a:t>
            </a:r>
            <a:r>
              <a:rPr lang="ru-RU" dirty="0"/>
              <a:t> </a:t>
            </a:r>
            <a:r>
              <a:rPr lang="ru-RU" dirty="0" err="1"/>
              <a:t>землекористувачем</a:t>
            </a:r>
            <a:r>
              <a:rPr lang="ru-RU" dirty="0"/>
              <a:t> у порядку </a:t>
            </a:r>
            <a:r>
              <a:rPr lang="ru-RU" dirty="0" err="1"/>
              <a:t>спадкування</a:t>
            </a:r>
            <a:r>
              <a:rPr lang="ru-RU" dirty="0"/>
              <a:t>, </a:t>
            </a:r>
            <a:r>
              <a:rPr lang="ru-RU" dirty="0" err="1"/>
              <a:t>крім</a:t>
            </a:r>
            <a:r>
              <a:rPr lang="ru-RU" dirty="0"/>
              <a:t> </a:t>
            </a:r>
            <a:r>
              <a:rPr lang="ru-RU" dirty="0" err="1"/>
              <a:t>випадків</a:t>
            </a:r>
            <a:r>
              <a:rPr lang="ru-RU" dirty="0"/>
              <a:t>, </a:t>
            </a:r>
            <a:r>
              <a:rPr lang="ru-RU" dirty="0" err="1"/>
              <a:t>передбачених</a:t>
            </a:r>
            <a:r>
              <a:rPr lang="ru-RU" dirty="0"/>
              <a:t> </a:t>
            </a:r>
            <a:r>
              <a:rPr lang="ru-RU" dirty="0" err="1"/>
              <a:t>частиною</a:t>
            </a:r>
            <a:r>
              <a:rPr lang="ru-RU" dirty="0"/>
              <a:t> </a:t>
            </a:r>
            <a:r>
              <a:rPr lang="ru-RU" dirty="0" err="1"/>
              <a:t>третьою</a:t>
            </a:r>
            <a:r>
              <a:rPr lang="ru-RU" dirty="0"/>
              <a:t> </a:t>
            </a:r>
            <a:r>
              <a:rPr lang="ru-RU" dirty="0" err="1"/>
              <a:t>цієї</a:t>
            </a:r>
            <a:r>
              <a:rPr lang="ru-RU" dirty="0"/>
              <a:t> </a:t>
            </a:r>
            <a:r>
              <a:rPr lang="ru-RU" dirty="0" err="1"/>
              <a:t>статті</a:t>
            </a:r>
            <a:r>
              <a:rPr lang="ru-RU" dirty="0"/>
              <a:t>.</a:t>
            </a:r>
          </a:p>
          <a:p>
            <a:pPr marL="0" indent="0">
              <a:buNone/>
            </a:pPr>
            <a:r>
              <a:rPr lang="ru-RU" dirty="0"/>
              <a:t>3. Право </a:t>
            </a:r>
            <a:r>
              <a:rPr lang="ru-RU" dirty="0" err="1"/>
              <a:t>користування</a:t>
            </a:r>
            <a:r>
              <a:rPr lang="ru-RU" dirty="0"/>
              <a:t> земельною </a:t>
            </a:r>
            <a:r>
              <a:rPr lang="ru-RU" dirty="0" err="1"/>
              <a:t>ділянкою</a:t>
            </a:r>
            <a:r>
              <a:rPr lang="ru-RU" dirty="0"/>
              <a:t> </a:t>
            </a:r>
            <a:r>
              <a:rPr lang="ru-RU" b="1" dirty="0" err="1"/>
              <a:t>державної</a:t>
            </a:r>
            <a:r>
              <a:rPr lang="ru-RU" b="1" dirty="0"/>
              <a:t> </a:t>
            </a:r>
            <a:r>
              <a:rPr lang="ru-RU" b="1" dirty="0" err="1"/>
              <a:t>або</a:t>
            </a:r>
            <a:r>
              <a:rPr lang="ru-RU" b="1" dirty="0"/>
              <a:t> </a:t>
            </a:r>
            <a:r>
              <a:rPr lang="ru-RU" b="1" dirty="0" err="1"/>
              <a:t>комунальної</a:t>
            </a:r>
            <a:r>
              <a:rPr lang="ru-RU" b="1" dirty="0"/>
              <a:t> </a:t>
            </a:r>
            <a:r>
              <a:rPr lang="ru-RU" b="1" dirty="0" err="1"/>
              <a:t>власності</a:t>
            </a:r>
            <a:r>
              <a:rPr lang="ru-RU" dirty="0"/>
              <a:t> для </a:t>
            </a:r>
            <a:r>
              <a:rPr lang="ru-RU" dirty="0" err="1"/>
              <a:t>забудови</a:t>
            </a:r>
            <a:r>
              <a:rPr lang="ru-RU" dirty="0"/>
              <a:t> </a:t>
            </a:r>
            <a:r>
              <a:rPr lang="ru-RU" b="1" dirty="0"/>
              <a:t>не </a:t>
            </a:r>
            <a:r>
              <a:rPr lang="ru-RU" b="1" dirty="0" err="1"/>
              <a:t>може</a:t>
            </a:r>
            <a:r>
              <a:rPr lang="ru-RU" b="1" dirty="0"/>
              <a:t> бути </a:t>
            </a:r>
            <a:r>
              <a:rPr lang="ru-RU" b="1" dirty="0" err="1"/>
              <a:t>відчужено</a:t>
            </a:r>
            <a:r>
              <a:rPr lang="ru-RU" dirty="0"/>
              <a:t> </a:t>
            </a:r>
            <a:r>
              <a:rPr lang="ru-RU" dirty="0" err="1"/>
              <a:t>її</a:t>
            </a:r>
            <a:r>
              <a:rPr lang="ru-RU" dirty="0"/>
              <a:t> </a:t>
            </a:r>
            <a:r>
              <a:rPr lang="ru-RU" dirty="0" err="1"/>
              <a:t>землекористувачем</a:t>
            </a:r>
            <a:r>
              <a:rPr lang="ru-RU" dirty="0"/>
              <a:t> </a:t>
            </a:r>
            <a:r>
              <a:rPr lang="ru-RU" dirty="0" err="1"/>
              <a:t>іншим</a:t>
            </a:r>
            <a:r>
              <a:rPr lang="ru-RU" dirty="0"/>
              <a:t> особам (</a:t>
            </a:r>
            <a:r>
              <a:rPr lang="ru-RU" dirty="0" err="1"/>
              <a:t>крім</a:t>
            </a:r>
            <a:r>
              <a:rPr lang="ru-RU" dirty="0"/>
              <a:t> </a:t>
            </a:r>
            <a:r>
              <a:rPr lang="ru-RU" dirty="0" err="1"/>
              <a:t>випадків</a:t>
            </a:r>
            <a:r>
              <a:rPr lang="ru-RU" dirty="0"/>
              <a:t> переходу права </a:t>
            </a:r>
            <a:r>
              <a:rPr lang="ru-RU" dirty="0" err="1"/>
              <a:t>власності</a:t>
            </a:r>
            <a:r>
              <a:rPr lang="ru-RU" dirty="0"/>
              <a:t> на </a:t>
            </a:r>
            <a:r>
              <a:rPr lang="ru-RU" dirty="0" err="1"/>
              <a:t>будівлі</a:t>
            </a:r>
            <a:r>
              <a:rPr lang="ru-RU" dirty="0"/>
              <a:t> та </a:t>
            </a:r>
            <a:r>
              <a:rPr lang="ru-RU" dirty="0" err="1"/>
              <a:t>споруди</a:t>
            </a:r>
            <a:r>
              <a:rPr lang="ru-RU" dirty="0"/>
              <a:t>, </a:t>
            </a:r>
            <a:r>
              <a:rPr lang="ru-RU" dirty="0" err="1"/>
              <a:t>що</a:t>
            </a:r>
            <a:r>
              <a:rPr lang="ru-RU" dirty="0"/>
              <a:t> </a:t>
            </a:r>
            <a:r>
              <a:rPr lang="ru-RU" dirty="0" err="1"/>
              <a:t>розміщені</a:t>
            </a:r>
            <a:r>
              <a:rPr lang="ru-RU" dirty="0"/>
              <a:t> на </a:t>
            </a:r>
            <a:r>
              <a:rPr lang="ru-RU" dirty="0" err="1"/>
              <a:t>такій</a:t>
            </a:r>
            <a:r>
              <a:rPr lang="ru-RU" dirty="0"/>
              <a:t> </a:t>
            </a:r>
            <a:r>
              <a:rPr lang="ru-RU" dirty="0" err="1"/>
              <a:t>земельній</a:t>
            </a:r>
            <a:r>
              <a:rPr lang="ru-RU" dirty="0"/>
              <a:t> </a:t>
            </a:r>
            <a:r>
              <a:rPr lang="ru-RU" dirty="0" err="1"/>
              <a:t>ділянці</a:t>
            </a:r>
            <a:r>
              <a:rPr lang="ru-RU" dirty="0"/>
              <a:t>), внесено до статутного фонду, передано у заставу.</a:t>
            </a:r>
          </a:p>
          <a:p>
            <a:pPr marL="0" indent="0">
              <a:buNone/>
            </a:pPr>
            <a:r>
              <a:rPr lang="ru-RU" dirty="0"/>
              <a:t>4. Право </a:t>
            </a:r>
            <a:r>
              <a:rPr lang="ru-RU" dirty="0" err="1"/>
              <a:t>користування</a:t>
            </a:r>
            <a:r>
              <a:rPr lang="ru-RU" dirty="0"/>
              <a:t> чужою земельною </a:t>
            </a:r>
            <a:r>
              <a:rPr lang="ru-RU" dirty="0" err="1"/>
              <a:t>ділянкою</a:t>
            </a:r>
            <a:r>
              <a:rPr lang="ru-RU" dirty="0"/>
              <a:t> для </a:t>
            </a:r>
            <a:r>
              <a:rPr lang="ru-RU" dirty="0" err="1"/>
              <a:t>забудови</a:t>
            </a:r>
            <a:r>
              <a:rPr lang="ru-RU" dirty="0"/>
              <a:t> </a:t>
            </a:r>
            <a:r>
              <a:rPr lang="ru-RU" dirty="0" err="1"/>
              <a:t>може</a:t>
            </a:r>
            <a:r>
              <a:rPr lang="ru-RU" dirty="0"/>
              <a:t> бути </a:t>
            </a:r>
            <a:r>
              <a:rPr lang="ru-RU" dirty="0" err="1"/>
              <a:t>встановлено</a:t>
            </a:r>
            <a:r>
              <a:rPr lang="ru-RU" dirty="0"/>
              <a:t> </a:t>
            </a:r>
            <a:r>
              <a:rPr lang="ru-RU" b="1" dirty="0"/>
              <a:t>на </a:t>
            </a:r>
            <a:r>
              <a:rPr lang="ru-RU" b="1" dirty="0" err="1"/>
              <a:t>визначений</a:t>
            </a:r>
            <a:r>
              <a:rPr lang="ru-RU" b="1" dirty="0"/>
              <a:t> </a:t>
            </a:r>
            <a:r>
              <a:rPr lang="ru-RU" b="1" dirty="0" err="1"/>
              <a:t>або</a:t>
            </a:r>
            <a:r>
              <a:rPr lang="ru-RU" b="1" dirty="0"/>
              <a:t> на </a:t>
            </a:r>
            <a:r>
              <a:rPr lang="ru-RU" b="1" dirty="0" err="1"/>
              <a:t>невизначений</a:t>
            </a:r>
            <a:r>
              <a:rPr lang="ru-RU" b="1" dirty="0"/>
              <a:t> строк</a:t>
            </a:r>
            <a:r>
              <a:rPr lang="ru-RU" dirty="0"/>
              <a:t>, </a:t>
            </a:r>
            <a:r>
              <a:rPr lang="ru-RU" dirty="0" err="1"/>
              <a:t>крім</a:t>
            </a:r>
            <a:r>
              <a:rPr lang="ru-RU" dirty="0"/>
              <a:t> </a:t>
            </a:r>
            <a:r>
              <a:rPr lang="ru-RU" dirty="0" err="1"/>
              <a:t>випадків</a:t>
            </a:r>
            <a:r>
              <a:rPr lang="ru-RU" dirty="0"/>
              <a:t>, </a:t>
            </a:r>
            <a:r>
              <a:rPr lang="ru-RU" dirty="0" err="1"/>
              <a:t>передбачених</a:t>
            </a:r>
            <a:r>
              <a:rPr lang="ru-RU" dirty="0"/>
              <a:t> </a:t>
            </a:r>
            <a:r>
              <a:rPr lang="ru-RU" dirty="0" err="1"/>
              <a:t>частиною</a:t>
            </a:r>
            <a:r>
              <a:rPr lang="ru-RU" dirty="0"/>
              <a:t> </a:t>
            </a:r>
            <a:r>
              <a:rPr lang="ru-RU" dirty="0" err="1"/>
              <a:t>п'ятою</a:t>
            </a:r>
            <a:r>
              <a:rPr lang="ru-RU" dirty="0"/>
              <a:t> </a:t>
            </a:r>
            <a:r>
              <a:rPr lang="ru-RU" dirty="0" err="1"/>
              <a:t>цієї</a:t>
            </a:r>
            <a:r>
              <a:rPr lang="ru-RU" dirty="0"/>
              <a:t> </a:t>
            </a:r>
            <a:r>
              <a:rPr lang="ru-RU" dirty="0" err="1"/>
              <a:t>статті</a:t>
            </a:r>
            <a:r>
              <a:rPr lang="ru-RU" dirty="0"/>
              <a:t>.</a:t>
            </a:r>
          </a:p>
          <a:p>
            <a:pPr marL="0" indent="0">
              <a:buNone/>
            </a:pPr>
            <a:r>
              <a:rPr lang="ru-RU" dirty="0"/>
              <a:t>5. Строк </a:t>
            </a:r>
            <a:r>
              <a:rPr lang="ru-RU" dirty="0" err="1"/>
              <a:t>користування</a:t>
            </a:r>
            <a:r>
              <a:rPr lang="ru-RU" dirty="0"/>
              <a:t> земельною </a:t>
            </a:r>
            <a:r>
              <a:rPr lang="ru-RU" dirty="0" err="1"/>
              <a:t>ділянкою</a:t>
            </a:r>
            <a:r>
              <a:rPr lang="ru-RU" dirty="0"/>
              <a:t> </a:t>
            </a:r>
            <a:r>
              <a:rPr lang="ru-RU" b="1" dirty="0" err="1"/>
              <a:t>державної</a:t>
            </a:r>
            <a:r>
              <a:rPr lang="ru-RU" b="1" dirty="0"/>
              <a:t> </a:t>
            </a:r>
            <a:r>
              <a:rPr lang="ru-RU" b="1" dirty="0" err="1"/>
              <a:t>чи</a:t>
            </a:r>
            <a:r>
              <a:rPr lang="ru-RU" b="1" dirty="0"/>
              <a:t> </a:t>
            </a:r>
            <a:r>
              <a:rPr lang="ru-RU" b="1" dirty="0" err="1"/>
              <a:t>комунальної</a:t>
            </a:r>
            <a:r>
              <a:rPr lang="ru-RU" b="1" dirty="0"/>
              <a:t> </a:t>
            </a:r>
            <a:r>
              <a:rPr lang="ru-RU" b="1" dirty="0" err="1"/>
              <a:t>власності</a:t>
            </a:r>
            <a:r>
              <a:rPr lang="ru-RU" dirty="0"/>
              <a:t> для </a:t>
            </a:r>
            <a:r>
              <a:rPr lang="ru-RU" dirty="0" err="1"/>
              <a:t>забудови</a:t>
            </a:r>
            <a:r>
              <a:rPr lang="ru-RU" dirty="0"/>
              <a:t> </a:t>
            </a:r>
            <a:r>
              <a:rPr lang="ru-RU" b="1" dirty="0"/>
              <a:t>не </a:t>
            </a:r>
            <a:r>
              <a:rPr lang="ru-RU" b="1" dirty="0" err="1"/>
              <a:t>може</a:t>
            </a:r>
            <a:r>
              <a:rPr lang="ru-RU" b="1" dirty="0"/>
              <a:t> </a:t>
            </a:r>
            <a:r>
              <a:rPr lang="ru-RU" b="1" dirty="0" err="1"/>
              <a:t>перевищувати</a:t>
            </a:r>
            <a:r>
              <a:rPr lang="ru-RU" b="1" dirty="0"/>
              <a:t> 50 </a:t>
            </a:r>
            <a:r>
              <a:rPr lang="ru-RU" b="1" dirty="0" err="1"/>
              <a:t>років</a:t>
            </a:r>
            <a:r>
              <a:rPr lang="ru-RU" dirty="0" smtClean="0"/>
              <a:t>.</a:t>
            </a:r>
            <a:endParaRPr lang="ru-RU" dirty="0"/>
          </a:p>
        </p:txBody>
      </p:sp>
    </p:spTree>
    <p:extLst>
      <p:ext uri="{BB962C8B-B14F-4D97-AF65-F5344CB8AC3E}">
        <p14:creationId xmlns:p14="http://schemas.microsoft.com/office/powerpoint/2010/main" val="1978264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741368"/>
          </a:xfrm>
        </p:spPr>
        <p:txBody>
          <a:bodyPr>
            <a:noAutofit/>
          </a:bodyPr>
          <a:lstStyle/>
          <a:p>
            <a:pPr>
              <a:lnSpc>
                <a:spcPct val="80000"/>
              </a:lnSpc>
              <a:spcBef>
                <a:spcPts val="0"/>
              </a:spcBef>
            </a:pPr>
            <a:r>
              <a:rPr lang="ru-RU" sz="2200" b="1" dirty="0" err="1"/>
              <a:t>Стаття</a:t>
            </a:r>
            <a:r>
              <a:rPr lang="ru-RU" sz="2200" b="1" dirty="0"/>
              <a:t> </a:t>
            </a:r>
            <a:r>
              <a:rPr lang="ru-RU" sz="2200" b="1" dirty="0" smtClean="0"/>
              <a:t>414 ЦКУ. </a:t>
            </a:r>
            <a:r>
              <a:rPr lang="ru-RU" sz="2200" b="1" dirty="0"/>
              <a:t>Права та </a:t>
            </a:r>
            <a:r>
              <a:rPr lang="ru-RU" sz="2200" b="1" dirty="0" err="1"/>
              <a:t>обов'язки</a:t>
            </a:r>
            <a:r>
              <a:rPr lang="ru-RU" sz="2200" b="1" dirty="0"/>
              <a:t> </a:t>
            </a:r>
            <a:r>
              <a:rPr lang="ru-RU" sz="2200" b="1" dirty="0" err="1"/>
              <a:t>власника</a:t>
            </a:r>
            <a:r>
              <a:rPr lang="ru-RU" sz="2200" b="1" dirty="0"/>
              <a:t> </a:t>
            </a:r>
            <a:r>
              <a:rPr lang="ru-RU" sz="2200" b="1" dirty="0" err="1"/>
              <a:t>земельної</a:t>
            </a:r>
            <a:r>
              <a:rPr lang="ru-RU" sz="2200" b="1" dirty="0"/>
              <a:t> </a:t>
            </a:r>
            <a:r>
              <a:rPr lang="ru-RU" sz="2200" b="1" dirty="0" err="1"/>
              <a:t>ділянки</a:t>
            </a:r>
            <a:r>
              <a:rPr lang="ru-RU" sz="2200" b="1" dirty="0"/>
              <a:t>, </a:t>
            </a:r>
            <a:r>
              <a:rPr lang="ru-RU" sz="2200" b="1" dirty="0" err="1"/>
              <a:t>наданої</a:t>
            </a:r>
            <a:r>
              <a:rPr lang="ru-RU" sz="2200" b="1" dirty="0"/>
              <a:t> для </a:t>
            </a:r>
            <a:r>
              <a:rPr lang="ru-RU" sz="2200" b="1" dirty="0" err="1"/>
              <a:t>забудови</a:t>
            </a:r>
            <a:endParaRPr lang="ru-RU" sz="2200" dirty="0"/>
          </a:p>
          <a:p>
            <a:pPr marL="0" indent="0">
              <a:lnSpc>
                <a:spcPct val="80000"/>
              </a:lnSpc>
              <a:spcBef>
                <a:spcPts val="0"/>
              </a:spcBef>
              <a:buNone/>
            </a:pPr>
            <a:r>
              <a:rPr lang="ru-RU" sz="2200" dirty="0"/>
              <a:t>1. </a:t>
            </a:r>
            <a:r>
              <a:rPr lang="ru-RU" sz="2200" dirty="0" err="1"/>
              <a:t>Власник</a:t>
            </a:r>
            <a:r>
              <a:rPr lang="ru-RU" sz="2200" dirty="0"/>
              <a:t> </a:t>
            </a:r>
            <a:r>
              <a:rPr lang="ru-RU" sz="2200" dirty="0" err="1"/>
              <a:t>земельної</a:t>
            </a:r>
            <a:r>
              <a:rPr lang="ru-RU" sz="2200" dirty="0"/>
              <a:t> </a:t>
            </a:r>
            <a:r>
              <a:rPr lang="ru-RU" sz="2200" dirty="0" err="1"/>
              <a:t>ділянки</a:t>
            </a:r>
            <a:r>
              <a:rPr lang="ru-RU" sz="2200" dirty="0"/>
              <a:t>, </a:t>
            </a:r>
            <a:r>
              <a:rPr lang="ru-RU" sz="2200" dirty="0" err="1"/>
              <a:t>наданої</a:t>
            </a:r>
            <a:r>
              <a:rPr lang="ru-RU" sz="2200" dirty="0"/>
              <a:t> для </a:t>
            </a:r>
            <a:r>
              <a:rPr lang="ru-RU" sz="2200" dirty="0" err="1"/>
              <a:t>забудови</a:t>
            </a:r>
            <a:r>
              <a:rPr lang="ru-RU" sz="2200" dirty="0"/>
              <a:t>, </a:t>
            </a:r>
            <a:r>
              <a:rPr lang="ru-RU" sz="2200" dirty="0" err="1"/>
              <a:t>має</a:t>
            </a:r>
            <a:r>
              <a:rPr lang="ru-RU" sz="2200" dirty="0"/>
              <a:t> право на </a:t>
            </a:r>
            <a:r>
              <a:rPr lang="ru-RU" sz="2200" dirty="0" err="1"/>
              <a:t>одержання</a:t>
            </a:r>
            <a:r>
              <a:rPr lang="ru-RU" sz="2200" dirty="0"/>
              <a:t> </a:t>
            </a:r>
            <a:r>
              <a:rPr lang="ru-RU" sz="2200" b="1" dirty="0"/>
              <a:t>плати за </a:t>
            </a:r>
            <a:r>
              <a:rPr lang="ru-RU" sz="2200" b="1" dirty="0" err="1"/>
              <a:t>користування</a:t>
            </a:r>
            <a:r>
              <a:rPr lang="ru-RU" sz="2200" b="1" dirty="0"/>
              <a:t> нею</a:t>
            </a:r>
            <a:r>
              <a:rPr lang="ru-RU" sz="2200" dirty="0"/>
              <a:t>.</a:t>
            </a:r>
          </a:p>
          <a:p>
            <a:pPr marL="0" indent="0">
              <a:lnSpc>
                <a:spcPct val="80000"/>
              </a:lnSpc>
              <a:spcBef>
                <a:spcPts val="0"/>
              </a:spcBef>
              <a:buNone/>
            </a:pPr>
            <a:r>
              <a:rPr lang="ru-RU" sz="2200" dirty="0" err="1"/>
              <a:t>Якщо</a:t>
            </a:r>
            <a:r>
              <a:rPr lang="ru-RU" sz="2200" dirty="0"/>
              <a:t> на </a:t>
            </a:r>
            <a:r>
              <a:rPr lang="ru-RU" sz="2200" dirty="0" err="1"/>
              <a:t>земельній</a:t>
            </a:r>
            <a:r>
              <a:rPr lang="ru-RU" sz="2200" dirty="0"/>
              <a:t> </a:t>
            </a:r>
            <a:r>
              <a:rPr lang="ru-RU" sz="2200" dirty="0" err="1"/>
              <a:t>ділянці</a:t>
            </a:r>
            <a:r>
              <a:rPr lang="ru-RU" sz="2200" dirty="0"/>
              <a:t> </a:t>
            </a:r>
            <a:r>
              <a:rPr lang="ru-RU" sz="2200" dirty="0" err="1"/>
              <a:t>збудовані</a:t>
            </a:r>
            <a:r>
              <a:rPr lang="ru-RU" sz="2200" dirty="0"/>
              <a:t> </a:t>
            </a:r>
            <a:r>
              <a:rPr lang="ru-RU" sz="2200" b="1" dirty="0" err="1"/>
              <a:t>промислові</a:t>
            </a:r>
            <a:r>
              <a:rPr lang="ru-RU" sz="2200" b="1" dirty="0"/>
              <a:t> </a:t>
            </a:r>
            <a:r>
              <a:rPr lang="ru-RU" sz="2200" b="1" dirty="0" err="1"/>
              <a:t>об'єкти</a:t>
            </a:r>
            <a:r>
              <a:rPr lang="ru-RU" sz="2200" dirty="0"/>
              <a:t>, договором </a:t>
            </a:r>
            <a:r>
              <a:rPr lang="ru-RU" sz="2200" dirty="0" err="1"/>
              <a:t>може</a:t>
            </a:r>
            <a:r>
              <a:rPr lang="ru-RU" sz="2200" dirty="0"/>
              <a:t> бути </a:t>
            </a:r>
            <a:r>
              <a:rPr lang="ru-RU" sz="2200" dirty="0" err="1"/>
              <a:t>передбачено</a:t>
            </a:r>
            <a:r>
              <a:rPr lang="ru-RU" sz="2200" dirty="0"/>
              <a:t> право </a:t>
            </a:r>
            <a:r>
              <a:rPr lang="ru-RU" sz="2200" dirty="0" err="1"/>
              <a:t>власника</a:t>
            </a:r>
            <a:r>
              <a:rPr lang="ru-RU" sz="2200" dirty="0"/>
              <a:t> </a:t>
            </a:r>
            <a:r>
              <a:rPr lang="ru-RU" sz="2200" dirty="0" err="1"/>
              <a:t>земельної</a:t>
            </a:r>
            <a:r>
              <a:rPr lang="ru-RU" sz="2200" dirty="0"/>
              <a:t> </a:t>
            </a:r>
            <a:r>
              <a:rPr lang="ru-RU" sz="2200" dirty="0" err="1"/>
              <a:t>ділянки</a:t>
            </a:r>
            <a:r>
              <a:rPr lang="ru-RU" sz="2200" dirty="0"/>
              <a:t> на </a:t>
            </a:r>
            <a:r>
              <a:rPr lang="ru-RU" sz="2200" b="1" dirty="0" err="1"/>
              <a:t>одержання</a:t>
            </a:r>
            <a:r>
              <a:rPr lang="ru-RU" sz="2200" b="1" dirty="0"/>
              <a:t> </a:t>
            </a:r>
            <a:r>
              <a:rPr lang="ru-RU" sz="2200" b="1" dirty="0" err="1"/>
              <a:t>частки</a:t>
            </a:r>
            <a:r>
              <a:rPr lang="ru-RU" sz="2200" b="1" dirty="0"/>
              <a:t> </a:t>
            </a:r>
            <a:r>
              <a:rPr lang="ru-RU" sz="2200" b="1" dirty="0" err="1"/>
              <a:t>від</a:t>
            </a:r>
            <a:r>
              <a:rPr lang="ru-RU" sz="2200" b="1" dirty="0"/>
              <a:t> доходу </a:t>
            </a:r>
            <a:r>
              <a:rPr lang="ru-RU" sz="2200" b="1" dirty="0" err="1"/>
              <a:t>землекористувача</a:t>
            </a:r>
            <a:r>
              <a:rPr lang="ru-RU" sz="2200" dirty="0"/>
              <a:t>.</a:t>
            </a:r>
          </a:p>
          <a:p>
            <a:pPr marL="0" indent="0">
              <a:lnSpc>
                <a:spcPct val="80000"/>
              </a:lnSpc>
              <a:spcBef>
                <a:spcPts val="0"/>
              </a:spcBef>
              <a:buNone/>
            </a:pPr>
            <a:r>
              <a:rPr lang="ru-RU" sz="2200" dirty="0"/>
              <a:t>2. </a:t>
            </a:r>
            <a:r>
              <a:rPr lang="ru-RU" sz="2200" dirty="0" err="1"/>
              <a:t>Власник</a:t>
            </a:r>
            <a:r>
              <a:rPr lang="ru-RU" sz="2200" dirty="0"/>
              <a:t> </a:t>
            </a:r>
            <a:r>
              <a:rPr lang="ru-RU" sz="2200" dirty="0" err="1"/>
              <a:t>земельної</a:t>
            </a:r>
            <a:r>
              <a:rPr lang="ru-RU" sz="2200" dirty="0"/>
              <a:t> </a:t>
            </a:r>
            <a:r>
              <a:rPr lang="ru-RU" sz="2200" dirty="0" err="1"/>
              <a:t>ділянки</a:t>
            </a:r>
            <a:r>
              <a:rPr lang="ru-RU" sz="2200" dirty="0"/>
              <a:t> </a:t>
            </a:r>
            <a:r>
              <a:rPr lang="ru-RU" sz="2200" dirty="0" err="1"/>
              <a:t>має</a:t>
            </a:r>
            <a:r>
              <a:rPr lang="ru-RU" sz="2200" dirty="0"/>
              <a:t> право </a:t>
            </a:r>
            <a:r>
              <a:rPr lang="ru-RU" sz="2200" dirty="0" err="1"/>
              <a:t>володіти</a:t>
            </a:r>
            <a:r>
              <a:rPr lang="ru-RU" sz="2200" dirty="0"/>
              <a:t>, </a:t>
            </a:r>
            <a:r>
              <a:rPr lang="ru-RU" sz="2200" dirty="0" err="1"/>
              <a:t>користуватися</a:t>
            </a:r>
            <a:r>
              <a:rPr lang="ru-RU" sz="2200" dirty="0"/>
              <a:t> нею в </a:t>
            </a:r>
            <a:r>
              <a:rPr lang="ru-RU" sz="2200" dirty="0" err="1"/>
              <a:t>обсязі</a:t>
            </a:r>
            <a:r>
              <a:rPr lang="ru-RU" sz="2200" dirty="0"/>
              <a:t>, </a:t>
            </a:r>
            <a:r>
              <a:rPr lang="ru-RU" sz="2200" dirty="0" err="1"/>
              <a:t>встановленому</a:t>
            </a:r>
            <a:r>
              <a:rPr lang="ru-RU" sz="2200" dirty="0"/>
              <a:t> договором </a:t>
            </a:r>
            <a:r>
              <a:rPr lang="ru-RU" sz="2200" dirty="0" err="1"/>
              <a:t>із</a:t>
            </a:r>
            <a:r>
              <a:rPr lang="ru-RU" sz="2200" dirty="0"/>
              <a:t> </a:t>
            </a:r>
            <a:r>
              <a:rPr lang="ru-RU" sz="2200" dirty="0" err="1"/>
              <a:t>землекористувачем</a:t>
            </a:r>
            <a:r>
              <a:rPr lang="ru-RU" sz="2200" dirty="0"/>
              <a:t>.</a:t>
            </a:r>
          </a:p>
          <a:p>
            <a:pPr marL="0" indent="0">
              <a:lnSpc>
                <a:spcPct val="80000"/>
              </a:lnSpc>
              <a:spcBef>
                <a:spcPts val="0"/>
              </a:spcBef>
              <a:buNone/>
            </a:pPr>
            <a:r>
              <a:rPr lang="ru-RU" sz="2200" dirty="0" err="1"/>
              <a:t>Перехід</a:t>
            </a:r>
            <a:r>
              <a:rPr lang="ru-RU" sz="2200" dirty="0"/>
              <a:t> права </a:t>
            </a:r>
            <a:r>
              <a:rPr lang="ru-RU" sz="2200" dirty="0" err="1"/>
              <a:t>власності</a:t>
            </a:r>
            <a:r>
              <a:rPr lang="ru-RU" sz="2200" dirty="0"/>
              <a:t> на </a:t>
            </a:r>
            <a:r>
              <a:rPr lang="ru-RU" sz="2200" dirty="0" err="1"/>
              <a:t>земельну</a:t>
            </a:r>
            <a:r>
              <a:rPr lang="ru-RU" sz="2200" dirty="0"/>
              <a:t> </a:t>
            </a:r>
            <a:r>
              <a:rPr lang="ru-RU" sz="2200" dirty="0" err="1"/>
              <a:t>ділянку</a:t>
            </a:r>
            <a:r>
              <a:rPr lang="ru-RU" sz="2200" dirty="0"/>
              <a:t> до </a:t>
            </a:r>
            <a:r>
              <a:rPr lang="ru-RU" sz="2200" dirty="0" err="1"/>
              <a:t>іншої</a:t>
            </a:r>
            <a:r>
              <a:rPr lang="ru-RU" sz="2200" dirty="0"/>
              <a:t> особи не </a:t>
            </a:r>
            <a:r>
              <a:rPr lang="ru-RU" sz="2200" dirty="0" err="1"/>
              <a:t>впливає</a:t>
            </a:r>
            <a:r>
              <a:rPr lang="ru-RU" sz="2200" dirty="0"/>
              <a:t> на </a:t>
            </a:r>
            <a:r>
              <a:rPr lang="ru-RU" sz="2200" dirty="0" err="1"/>
              <a:t>обсяг</a:t>
            </a:r>
            <a:r>
              <a:rPr lang="ru-RU" sz="2200" dirty="0"/>
              <a:t> права </a:t>
            </a:r>
            <a:r>
              <a:rPr lang="ru-RU" sz="2200" dirty="0" err="1"/>
              <a:t>власника</a:t>
            </a:r>
            <a:r>
              <a:rPr lang="ru-RU" sz="2200" dirty="0"/>
              <a:t> </a:t>
            </a:r>
            <a:r>
              <a:rPr lang="ru-RU" sz="2200" dirty="0" err="1"/>
              <a:t>будівлі</a:t>
            </a:r>
            <a:r>
              <a:rPr lang="ru-RU" sz="2200" dirty="0"/>
              <a:t> (</a:t>
            </a:r>
            <a:r>
              <a:rPr lang="ru-RU" sz="2200" dirty="0" err="1"/>
              <a:t>споруди</a:t>
            </a:r>
            <a:r>
              <a:rPr lang="ru-RU" sz="2200" dirty="0"/>
              <a:t>) </a:t>
            </a:r>
            <a:r>
              <a:rPr lang="ru-RU" sz="2200" dirty="0" err="1"/>
              <a:t>щодо</a:t>
            </a:r>
            <a:r>
              <a:rPr lang="ru-RU" sz="2200" dirty="0"/>
              <a:t> </a:t>
            </a:r>
            <a:r>
              <a:rPr lang="ru-RU" sz="2200" dirty="0" err="1"/>
              <a:t>користування</a:t>
            </a:r>
            <a:r>
              <a:rPr lang="ru-RU" sz="2200" dirty="0"/>
              <a:t> земельною </a:t>
            </a:r>
            <a:r>
              <a:rPr lang="ru-RU" sz="2200" dirty="0" err="1"/>
              <a:t>ділянкою</a:t>
            </a:r>
            <a:r>
              <a:rPr lang="ru-RU" sz="2200" dirty="0" smtClean="0"/>
              <a:t>.</a:t>
            </a:r>
          </a:p>
          <a:p>
            <a:pPr>
              <a:lnSpc>
                <a:spcPct val="80000"/>
              </a:lnSpc>
              <a:spcBef>
                <a:spcPts val="0"/>
              </a:spcBef>
            </a:pPr>
            <a:r>
              <a:rPr lang="ru-RU" sz="2200" b="1" dirty="0" err="1" smtClean="0"/>
              <a:t>Стаття</a:t>
            </a:r>
            <a:r>
              <a:rPr lang="ru-RU" sz="2200" b="1" dirty="0" smtClean="0"/>
              <a:t> 415 ЦКУ. </a:t>
            </a:r>
            <a:r>
              <a:rPr lang="ru-RU" sz="2200" b="1" dirty="0"/>
              <a:t>Права та </a:t>
            </a:r>
            <a:r>
              <a:rPr lang="ru-RU" sz="2200" b="1" dirty="0" err="1"/>
              <a:t>обов'язки</a:t>
            </a:r>
            <a:r>
              <a:rPr lang="ru-RU" sz="2200" b="1" dirty="0"/>
              <a:t> </a:t>
            </a:r>
            <a:r>
              <a:rPr lang="ru-RU" sz="2200" b="1" dirty="0" err="1"/>
              <a:t>землекористувача</a:t>
            </a:r>
            <a:endParaRPr lang="ru-RU" sz="2200" dirty="0"/>
          </a:p>
          <a:p>
            <a:pPr marL="0" indent="0">
              <a:lnSpc>
                <a:spcPct val="80000"/>
              </a:lnSpc>
              <a:spcBef>
                <a:spcPts val="0"/>
              </a:spcBef>
              <a:buNone/>
            </a:pPr>
            <a:r>
              <a:rPr lang="ru-RU" sz="2200" dirty="0"/>
              <a:t>1. </a:t>
            </a:r>
            <a:r>
              <a:rPr lang="ru-RU" sz="2200" dirty="0" err="1"/>
              <a:t>Землекористувач</a:t>
            </a:r>
            <a:r>
              <a:rPr lang="ru-RU" sz="2200" dirty="0"/>
              <a:t> </a:t>
            </a:r>
            <a:r>
              <a:rPr lang="ru-RU" sz="2200" dirty="0" err="1"/>
              <a:t>має</a:t>
            </a:r>
            <a:r>
              <a:rPr lang="ru-RU" sz="2200" dirty="0"/>
              <a:t> право </a:t>
            </a:r>
            <a:r>
              <a:rPr lang="ru-RU" sz="2200" dirty="0" err="1"/>
              <a:t>користуватися</a:t>
            </a:r>
            <a:r>
              <a:rPr lang="ru-RU" sz="2200" dirty="0"/>
              <a:t> земельною </a:t>
            </a:r>
            <a:r>
              <a:rPr lang="ru-RU" sz="2200" dirty="0" err="1"/>
              <a:t>ділянкою</a:t>
            </a:r>
            <a:r>
              <a:rPr lang="ru-RU" sz="2200" dirty="0"/>
              <a:t> в </a:t>
            </a:r>
            <a:r>
              <a:rPr lang="ru-RU" sz="2200" dirty="0" err="1"/>
              <a:t>обсязі</a:t>
            </a:r>
            <a:r>
              <a:rPr lang="ru-RU" sz="2200" dirty="0"/>
              <a:t>, </a:t>
            </a:r>
            <a:r>
              <a:rPr lang="ru-RU" sz="2200" b="1" dirty="0" err="1"/>
              <a:t>встановленому</a:t>
            </a:r>
            <a:r>
              <a:rPr lang="ru-RU" sz="2200" b="1" dirty="0"/>
              <a:t> договором</a:t>
            </a:r>
            <a:r>
              <a:rPr lang="ru-RU" sz="2200" dirty="0"/>
              <a:t>.</a:t>
            </a:r>
          </a:p>
          <a:p>
            <a:pPr marL="0" indent="0">
              <a:lnSpc>
                <a:spcPct val="80000"/>
              </a:lnSpc>
              <a:spcBef>
                <a:spcPts val="0"/>
              </a:spcBef>
              <a:buNone/>
            </a:pPr>
            <a:r>
              <a:rPr lang="ru-RU" sz="2200" dirty="0"/>
              <a:t>2. </a:t>
            </a:r>
            <a:r>
              <a:rPr lang="ru-RU" sz="2200" dirty="0" err="1"/>
              <a:t>Землекористувач</a:t>
            </a:r>
            <a:r>
              <a:rPr lang="ru-RU" sz="2200" dirty="0"/>
              <a:t> </a:t>
            </a:r>
            <a:r>
              <a:rPr lang="ru-RU" sz="2200" dirty="0" err="1"/>
              <a:t>має</a:t>
            </a:r>
            <a:r>
              <a:rPr lang="ru-RU" sz="2200" dirty="0"/>
              <a:t> </a:t>
            </a:r>
            <a:r>
              <a:rPr lang="ru-RU" sz="2200" b="1" dirty="0"/>
              <a:t>право </a:t>
            </a:r>
            <a:r>
              <a:rPr lang="ru-RU" sz="2200" b="1" dirty="0" err="1"/>
              <a:t>власності</a:t>
            </a:r>
            <a:r>
              <a:rPr lang="ru-RU" sz="2200" b="1" dirty="0"/>
              <a:t> на </a:t>
            </a:r>
            <a:r>
              <a:rPr lang="ru-RU" sz="2200" b="1" dirty="0" err="1"/>
              <a:t>будівлі</a:t>
            </a:r>
            <a:r>
              <a:rPr lang="ru-RU" sz="2200" dirty="0"/>
              <a:t> (</a:t>
            </a:r>
            <a:r>
              <a:rPr lang="ru-RU" sz="2200" dirty="0" err="1"/>
              <a:t>споруди</a:t>
            </a:r>
            <a:r>
              <a:rPr lang="ru-RU" sz="2200" dirty="0"/>
              <a:t>), </a:t>
            </a:r>
            <a:r>
              <a:rPr lang="ru-RU" sz="2200" dirty="0" err="1"/>
              <a:t>споруджені</a:t>
            </a:r>
            <a:r>
              <a:rPr lang="ru-RU" sz="2200" dirty="0"/>
              <a:t> на </a:t>
            </a:r>
            <a:r>
              <a:rPr lang="ru-RU" sz="2200" dirty="0" err="1"/>
              <a:t>земельній</a:t>
            </a:r>
            <a:r>
              <a:rPr lang="ru-RU" sz="2200" dirty="0"/>
              <a:t> </a:t>
            </a:r>
            <a:r>
              <a:rPr lang="ru-RU" sz="2200" dirty="0" err="1"/>
              <a:t>ділянці</a:t>
            </a:r>
            <a:r>
              <a:rPr lang="ru-RU" sz="2200" dirty="0"/>
              <a:t>, </a:t>
            </a:r>
            <a:r>
              <a:rPr lang="ru-RU" sz="2200" dirty="0" err="1"/>
              <a:t>переданій</a:t>
            </a:r>
            <a:r>
              <a:rPr lang="ru-RU" sz="2200" dirty="0"/>
              <a:t> </a:t>
            </a:r>
            <a:r>
              <a:rPr lang="ru-RU" sz="2200" dirty="0" err="1"/>
              <a:t>йому</a:t>
            </a:r>
            <a:r>
              <a:rPr lang="ru-RU" sz="2200" dirty="0"/>
              <a:t> для </a:t>
            </a:r>
            <a:r>
              <a:rPr lang="ru-RU" sz="2200" dirty="0" err="1"/>
              <a:t>забудови</a:t>
            </a:r>
            <a:r>
              <a:rPr lang="ru-RU" sz="2200" dirty="0"/>
              <a:t>.</a:t>
            </a:r>
          </a:p>
          <a:p>
            <a:pPr marL="0" indent="0">
              <a:lnSpc>
                <a:spcPct val="80000"/>
              </a:lnSpc>
              <a:spcBef>
                <a:spcPts val="0"/>
              </a:spcBef>
              <a:buNone/>
            </a:pPr>
            <a:r>
              <a:rPr lang="ru-RU" sz="2200" dirty="0"/>
              <a:t>3. Особа, до </a:t>
            </a:r>
            <a:r>
              <a:rPr lang="ru-RU" sz="2200" dirty="0" err="1"/>
              <a:t>якої</a:t>
            </a:r>
            <a:r>
              <a:rPr lang="ru-RU" sz="2200" dirty="0"/>
              <a:t> </a:t>
            </a:r>
            <a:r>
              <a:rPr lang="ru-RU" sz="2200" dirty="0" err="1"/>
              <a:t>перейшло</a:t>
            </a:r>
            <a:r>
              <a:rPr lang="ru-RU" sz="2200" dirty="0"/>
              <a:t> право </a:t>
            </a:r>
            <a:r>
              <a:rPr lang="ru-RU" sz="2200" dirty="0" err="1"/>
              <a:t>власності</a:t>
            </a:r>
            <a:r>
              <a:rPr lang="ru-RU" sz="2200" dirty="0"/>
              <a:t> на </a:t>
            </a:r>
            <a:r>
              <a:rPr lang="ru-RU" sz="2200" dirty="0" err="1"/>
              <a:t>будівлі</a:t>
            </a:r>
            <a:r>
              <a:rPr lang="ru-RU" sz="2200" dirty="0"/>
              <a:t> (</a:t>
            </a:r>
            <a:r>
              <a:rPr lang="ru-RU" sz="2200" dirty="0" err="1"/>
              <a:t>споруди</a:t>
            </a:r>
            <a:r>
              <a:rPr lang="ru-RU" sz="2200" dirty="0"/>
              <a:t>), </a:t>
            </a:r>
            <a:r>
              <a:rPr lang="ru-RU" sz="2200" dirty="0" err="1"/>
              <a:t>набуває</a:t>
            </a:r>
            <a:r>
              <a:rPr lang="ru-RU" sz="2200" dirty="0"/>
              <a:t> право </a:t>
            </a:r>
            <a:r>
              <a:rPr lang="ru-RU" sz="2200" dirty="0" err="1"/>
              <a:t>користування</a:t>
            </a:r>
            <a:r>
              <a:rPr lang="ru-RU" sz="2200" dirty="0"/>
              <a:t> земельною </a:t>
            </a:r>
            <a:r>
              <a:rPr lang="ru-RU" sz="2200" dirty="0" err="1"/>
              <a:t>ділянкою</a:t>
            </a:r>
            <a:r>
              <a:rPr lang="ru-RU" sz="2200" dirty="0"/>
              <a:t> </a:t>
            </a:r>
            <a:r>
              <a:rPr lang="ru-RU" sz="2200" b="1" dirty="0"/>
              <a:t>на тих же </a:t>
            </a:r>
            <a:r>
              <a:rPr lang="ru-RU" sz="2200" b="1" dirty="0" err="1"/>
              <a:t>умовах</a:t>
            </a:r>
            <a:r>
              <a:rPr lang="ru-RU" sz="2200" b="1" dirty="0"/>
              <a:t> і в тому ж </a:t>
            </a:r>
            <a:r>
              <a:rPr lang="ru-RU" sz="2200" b="1" dirty="0" err="1"/>
              <a:t>обсязі</a:t>
            </a:r>
            <a:r>
              <a:rPr lang="ru-RU" sz="2200" b="1" dirty="0"/>
              <a:t>, </a:t>
            </a:r>
            <a:r>
              <a:rPr lang="ru-RU" sz="2200" b="1" dirty="0" err="1"/>
              <a:t>що</a:t>
            </a:r>
            <a:r>
              <a:rPr lang="ru-RU" sz="2200" b="1" dirty="0"/>
              <a:t> й </a:t>
            </a:r>
            <a:r>
              <a:rPr lang="ru-RU" sz="2200" b="1" dirty="0" err="1"/>
              <a:t>попередній</a:t>
            </a:r>
            <a:r>
              <a:rPr lang="ru-RU" sz="2200" b="1" dirty="0"/>
              <a:t> </a:t>
            </a:r>
            <a:r>
              <a:rPr lang="ru-RU" sz="2200" b="1" dirty="0" err="1"/>
              <a:t>власник</a:t>
            </a:r>
            <a:r>
              <a:rPr lang="ru-RU" sz="2200" b="1" dirty="0"/>
              <a:t> </a:t>
            </a:r>
            <a:r>
              <a:rPr lang="ru-RU" sz="2200" b="1" dirty="0" err="1"/>
              <a:t>будівлі</a:t>
            </a:r>
            <a:r>
              <a:rPr lang="ru-RU" sz="2200" dirty="0"/>
              <a:t> (</a:t>
            </a:r>
            <a:r>
              <a:rPr lang="ru-RU" sz="2200" dirty="0" err="1"/>
              <a:t>споруди</a:t>
            </a:r>
            <a:r>
              <a:rPr lang="ru-RU" sz="2200" dirty="0"/>
              <a:t>).</a:t>
            </a:r>
          </a:p>
          <a:p>
            <a:pPr marL="0" indent="0">
              <a:lnSpc>
                <a:spcPct val="80000"/>
              </a:lnSpc>
              <a:spcBef>
                <a:spcPts val="0"/>
              </a:spcBef>
              <a:buNone/>
            </a:pPr>
            <a:r>
              <a:rPr lang="ru-RU" sz="2200" dirty="0"/>
              <a:t>4. </a:t>
            </a:r>
            <a:r>
              <a:rPr lang="ru-RU" sz="2200" dirty="0" err="1"/>
              <a:t>Землекористувач</a:t>
            </a:r>
            <a:r>
              <a:rPr lang="ru-RU" sz="2200" dirty="0"/>
              <a:t> </a:t>
            </a:r>
            <a:r>
              <a:rPr lang="ru-RU" sz="2200" dirty="0" err="1"/>
              <a:t>зобов'язаний</a:t>
            </a:r>
            <a:r>
              <a:rPr lang="ru-RU" sz="2200" dirty="0"/>
              <a:t> </a:t>
            </a:r>
            <a:r>
              <a:rPr lang="ru-RU" sz="2200" dirty="0" err="1"/>
              <a:t>вносити</a:t>
            </a:r>
            <a:r>
              <a:rPr lang="ru-RU" sz="2200" dirty="0"/>
              <a:t> </a:t>
            </a:r>
            <a:r>
              <a:rPr lang="ru-RU" sz="2200" b="1" dirty="0"/>
              <a:t>плату за </a:t>
            </a:r>
            <a:r>
              <a:rPr lang="ru-RU" sz="2200" b="1" dirty="0" err="1"/>
              <a:t>користування</a:t>
            </a:r>
            <a:r>
              <a:rPr lang="ru-RU" sz="2200" b="1" dirty="0"/>
              <a:t> земельною </a:t>
            </a:r>
            <a:r>
              <a:rPr lang="ru-RU" sz="2200" b="1" dirty="0" err="1"/>
              <a:t>ділянкою</a:t>
            </a:r>
            <a:r>
              <a:rPr lang="ru-RU" sz="2200" dirty="0"/>
              <a:t>, </a:t>
            </a:r>
            <a:r>
              <a:rPr lang="ru-RU" sz="2200" dirty="0" err="1"/>
              <a:t>наданою</a:t>
            </a:r>
            <a:r>
              <a:rPr lang="ru-RU" sz="2200" dirty="0"/>
              <a:t> </a:t>
            </a:r>
            <a:r>
              <a:rPr lang="ru-RU" sz="2200" dirty="0" err="1"/>
              <a:t>йому</a:t>
            </a:r>
            <a:r>
              <a:rPr lang="ru-RU" sz="2200" dirty="0"/>
              <a:t> для </a:t>
            </a:r>
            <a:r>
              <a:rPr lang="ru-RU" sz="2200" dirty="0" err="1"/>
              <a:t>забудови</a:t>
            </a:r>
            <a:r>
              <a:rPr lang="ru-RU" sz="2200" dirty="0"/>
              <a:t>, а </a:t>
            </a:r>
            <a:r>
              <a:rPr lang="ru-RU" sz="2200" dirty="0" err="1"/>
              <a:t>також</a:t>
            </a:r>
            <a:r>
              <a:rPr lang="ru-RU" sz="2200" dirty="0"/>
              <a:t> </a:t>
            </a:r>
            <a:r>
              <a:rPr lang="ru-RU" sz="2200" dirty="0" err="1"/>
              <a:t>інші</a:t>
            </a:r>
            <a:r>
              <a:rPr lang="ru-RU" sz="2200" dirty="0"/>
              <a:t> </a:t>
            </a:r>
            <a:r>
              <a:rPr lang="ru-RU" sz="2200" dirty="0" err="1"/>
              <a:t>платежі</a:t>
            </a:r>
            <a:r>
              <a:rPr lang="ru-RU" sz="2200" dirty="0"/>
              <a:t>, </a:t>
            </a:r>
            <a:r>
              <a:rPr lang="ru-RU" sz="2200" dirty="0" err="1"/>
              <a:t>встановлені</a:t>
            </a:r>
            <a:r>
              <a:rPr lang="ru-RU" sz="2200" dirty="0"/>
              <a:t> законом.</a:t>
            </a:r>
          </a:p>
          <a:p>
            <a:pPr marL="0" indent="0">
              <a:lnSpc>
                <a:spcPct val="80000"/>
              </a:lnSpc>
              <a:spcBef>
                <a:spcPts val="0"/>
              </a:spcBef>
              <a:buNone/>
            </a:pPr>
            <a:r>
              <a:rPr lang="ru-RU" sz="2200" dirty="0"/>
              <a:t>5. </a:t>
            </a:r>
            <a:r>
              <a:rPr lang="ru-RU" sz="2200" dirty="0" err="1"/>
              <a:t>Землекористувач</a:t>
            </a:r>
            <a:r>
              <a:rPr lang="ru-RU" sz="2200" dirty="0"/>
              <a:t> </a:t>
            </a:r>
            <a:r>
              <a:rPr lang="ru-RU" sz="2200" dirty="0" err="1"/>
              <a:t>зобов'язаний</a:t>
            </a:r>
            <a:r>
              <a:rPr lang="ru-RU" sz="2200" dirty="0"/>
              <a:t> </a:t>
            </a:r>
            <a:r>
              <a:rPr lang="ru-RU" sz="2200" dirty="0" err="1"/>
              <a:t>використовувати</a:t>
            </a:r>
            <a:r>
              <a:rPr lang="ru-RU" sz="2200" dirty="0"/>
              <a:t> </a:t>
            </a:r>
            <a:r>
              <a:rPr lang="ru-RU" sz="2200" dirty="0" err="1"/>
              <a:t>земельну</a:t>
            </a:r>
            <a:r>
              <a:rPr lang="ru-RU" sz="2200" dirty="0"/>
              <a:t> </a:t>
            </a:r>
            <a:r>
              <a:rPr lang="ru-RU" sz="2200" dirty="0" err="1"/>
              <a:t>ділянку</a:t>
            </a:r>
            <a:r>
              <a:rPr lang="ru-RU" sz="2200" dirty="0"/>
              <a:t> </a:t>
            </a:r>
            <a:r>
              <a:rPr lang="ru-RU" sz="2200" dirty="0" err="1"/>
              <a:t>відповідно</a:t>
            </a:r>
            <a:r>
              <a:rPr lang="ru-RU" sz="2200" dirty="0"/>
              <a:t> до </a:t>
            </a:r>
            <a:r>
              <a:rPr lang="ru-RU" sz="2200" dirty="0" err="1"/>
              <a:t>її</a:t>
            </a:r>
            <a:r>
              <a:rPr lang="ru-RU" sz="2200" dirty="0"/>
              <a:t> </a:t>
            </a:r>
            <a:r>
              <a:rPr lang="ru-RU" sz="2200" b="1" dirty="0"/>
              <a:t>ЦІЛЬОВОГО ПРИЗНАЧЕННЯ</a:t>
            </a:r>
            <a:r>
              <a:rPr lang="ru-RU" sz="2200" dirty="0" smtClean="0"/>
              <a:t>.</a:t>
            </a:r>
            <a:endParaRPr lang="ru-RU" sz="2200" dirty="0"/>
          </a:p>
        </p:txBody>
      </p:sp>
    </p:spTree>
    <p:extLst>
      <p:ext uri="{BB962C8B-B14F-4D97-AF65-F5344CB8AC3E}">
        <p14:creationId xmlns:p14="http://schemas.microsoft.com/office/powerpoint/2010/main" val="3104889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pPr>
              <a:lnSpc>
                <a:spcPct val="80000"/>
              </a:lnSpc>
              <a:spcBef>
                <a:spcPts val="0"/>
              </a:spcBef>
            </a:pPr>
            <a:r>
              <a:rPr lang="ru-RU" sz="2000" b="1" dirty="0" err="1"/>
              <a:t>Стаття</a:t>
            </a:r>
            <a:r>
              <a:rPr lang="ru-RU" sz="2000" b="1" dirty="0"/>
              <a:t> </a:t>
            </a:r>
            <a:r>
              <a:rPr lang="ru-RU" sz="2000" b="1" dirty="0" smtClean="0"/>
              <a:t>416 ЦКУ. </a:t>
            </a:r>
            <a:r>
              <a:rPr lang="ru-RU" sz="2000" b="1" dirty="0" err="1"/>
              <a:t>Припинення</a:t>
            </a:r>
            <a:r>
              <a:rPr lang="ru-RU" sz="2000" b="1" dirty="0"/>
              <a:t> права </a:t>
            </a:r>
            <a:r>
              <a:rPr lang="ru-RU" sz="2000" b="1" dirty="0" err="1"/>
              <a:t>користування</a:t>
            </a:r>
            <a:r>
              <a:rPr lang="ru-RU" sz="2000" b="1" dirty="0"/>
              <a:t> земельною </a:t>
            </a:r>
            <a:r>
              <a:rPr lang="ru-RU" sz="2000" b="1" dirty="0" err="1"/>
              <a:t>ділянкою</a:t>
            </a:r>
            <a:r>
              <a:rPr lang="ru-RU" sz="2000" b="1" dirty="0"/>
              <a:t> для </a:t>
            </a:r>
            <a:r>
              <a:rPr lang="ru-RU" sz="2000" b="1" dirty="0" err="1"/>
              <a:t>забудови</a:t>
            </a:r>
            <a:endParaRPr lang="ru-RU" sz="2000" dirty="0"/>
          </a:p>
          <a:p>
            <a:pPr marL="0" indent="0">
              <a:lnSpc>
                <a:spcPct val="80000"/>
              </a:lnSpc>
              <a:spcBef>
                <a:spcPts val="0"/>
              </a:spcBef>
              <a:buNone/>
            </a:pPr>
            <a:r>
              <a:rPr lang="ru-RU" sz="2000" dirty="0"/>
              <a:t>1. Право </a:t>
            </a:r>
            <a:r>
              <a:rPr lang="ru-RU" sz="2000" dirty="0" err="1"/>
              <a:t>користування</a:t>
            </a:r>
            <a:r>
              <a:rPr lang="ru-RU" sz="2000" dirty="0"/>
              <a:t> земельною </a:t>
            </a:r>
            <a:r>
              <a:rPr lang="ru-RU" sz="2000" dirty="0" err="1"/>
              <a:t>ділянкою</a:t>
            </a:r>
            <a:r>
              <a:rPr lang="ru-RU" sz="2000" dirty="0"/>
              <a:t> для </a:t>
            </a:r>
            <a:r>
              <a:rPr lang="ru-RU" sz="2000" dirty="0" err="1"/>
              <a:t>забудови</a:t>
            </a:r>
            <a:r>
              <a:rPr lang="ru-RU" sz="2000" dirty="0"/>
              <a:t> </a:t>
            </a:r>
            <a:r>
              <a:rPr lang="ru-RU" sz="2000" dirty="0" err="1"/>
              <a:t>припиняється</a:t>
            </a:r>
            <a:r>
              <a:rPr lang="ru-RU" sz="2000" dirty="0"/>
              <a:t> у </a:t>
            </a:r>
            <a:r>
              <a:rPr lang="ru-RU" sz="2000" dirty="0" err="1"/>
              <a:t>разі</a:t>
            </a:r>
            <a:r>
              <a:rPr lang="ru-RU" sz="2000" dirty="0"/>
              <a:t>:</a:t>
            </a:r>
          </a:p>
          <a:p>
            <a:pPr marL="0" indent="0">
              <a:lnSpc>
                <a:spcPct val="80000"/>
              </a:lnSpc>
              <a:spcBef>
                <a:spcPts val="0"/>
              </a:spcBef>
              <a:buNone/>
            </a:pPr>
            <a:r>
              <a:rPr lang="ru-RU" sz="2000" dirty="0"/>
              <a:t>1) </a:t>
            </a:r>
            <a:r>
              <a:rPr lang="ru-RU" sz="2000" dirty="0" err="1"/>
              <a:t>поєднання</a:t>
            </a:r>
            <a:r>
              <a:rPr lang="ru-RU" sz="2000" dirty="0"/>
              <a:t> в </a:t>
            </a:r>
            <a:r>
              <a:rPr lang="ru-RU" sz="2000" dirty="0" err="1"/>
              <a:t>одній</a:t>
            </a:r>
            <a:r>
              <a:rPr lang="ru-RU" sz="2000" dirty="0"/>
              <a:t> </a:t>
            </a:r>
            <a:r>
              <a:rPr lang="ru-RU" sz="2000" dirty="0" err="1"/>
              <a:t>особі</a:t>
            </a:r>
            <a:r>
              <a:rPr lang="ru-RU" sz="2000" dirty="0"/>
              <a:t> </a:t>
            </a:r>
            <a:r>
              <a:rPr lang="ru-RU" sz="2000" dirty="0" err="1"/>
              <a:t>власника</a:t>
            </a:r>
            <a:r>
              <a:rPr lang="ru-RU" sz="2000" dirty="0"/>
              <a:t> </a:t>
            </a:r>
            <a:r>
              <a:rPr lang="ru-RU" sz="2000" dirty="0" err="1"/>
              <a:t>земельної</a:t>
            </a:r>
            <a:r>
              <a:rPr lang="ru-RU" sz="2000" dirty="0"/>
              <a:t> </a:t>
            </a:r>
            <a:r>
              <a:rPr lang="ru-RU" sz="2000" dirty="0" err="1"/>
              <a:t>ділянки</a:t>
            </a:r>
            <a:r>
              <a:rPr lang="ru-RU" sz="2000" dirty="0"/>
              <a:t> та </a:t>
            </a:r>
            <a:r>
              <a:rPr lang="ru-RU" sz="2000" dirty="0" err="1"/>
              <a:t>землекористувача</a:t>
            </a:r>
            <a:r>
              <a:rPr lang="ru-RU" sz="2000" dirty="0"/>
              <a:t>;</a:t>
            </a:r>
          </a:p>
          <a:p>
            <a:pPr marL="0" indent="0">
              <a:lnSpc>
                <a:spcPct val="80000"/>
              </a:lnSpc>
              <a:spcBef>
                <a:spcPts val="0"/>
              </a:spcBef>
              <a:buNone/>
            </a:pPr>
            <a:r>
              <a:rPr lang="ru-RU" sz="2000" dirty="0"/>
              <a:t>2) </a:t>
            </a:r>
            <a:r>
              <a:rPr lang="ru-RU" sz="2000" dirty="0" err="1"/>
              <a:t>спливу</a:t>
            </a:r>
            <a:r>
              <a:rPr lang="ru-RU" sz="2000" dirty="0"/>
              <a:t> строку права </a:t>
            </a:r>
            <a:r>
              <a:rPr lang="ru-RU" sz="2000" dirty="0" err="1"/>
              <a:t>користування</a:t>
            </a:r>
            <a:r>
              <a:rPr lang="ru-RU" sz="2000" dirty="0"/>
              <a:t>;</a:t>
            </a:r>
          </a:p>
          <a:p>
            <a:pPr marL="0" indent="0">
              <a:lnSpc>
                <a:spcPct val="80000"/>
              </a:lnSpc>
              <a:spcBef>
                <a:spcPts val="0"/>
              </a:spcBef>
              <a:buNone/>
            </a:pPr>
            <a:r>
              <a:rPr lang="ru-RU" sz="2000" dirty="0"/>
              <a:t>3) </a:t>
            </a:r>
            <a:r>
              <a:rPr lang="ru-RU" sz="2000" dirty="0" err="1"/>
              <a:t>відмови</a:t>
            </a:r>
            <a:r>
              <a:rPr lang="ru-RU" sz="2000" dirty="0"/>
              <a:t> </a:t>
            </a:r>
            <a:r>
              <a:rPr lang="ru-RU" sz="2000" dirty="0" err="1"/>
              <a:t>землекористувача</a:t>
            </a:r>
            <a:r>
              <a:rPr lang="ru-RU" sz="2000" dirty="0"/>
              <a:t> </a:t>
            </a:r>
            <a:r>
              <a:rPr lang="ru-RU" sz="2000" dirty="0" err="1"/>
              <a:t>від</a:t>
            </a:r>
            <a:r>
              <a:rPr lang="ru-RU" sz="2000" dirty="0"/>
              <a:t> права </a:t>
            </a:r>
            <a:r>
              <a:rPr lang="ru-RU" sz="2000" dirty="0" err="1"/>
              <a:t>користування</a:t>
            </a:r>
            <a:r>
              <a:rPr lang="ru-RU" sz="2000" dirty="0"/>
              <a:t>;</a:t>
            </a:r>
          </a:p>
          <a:p>
            <a:pPr marL="0" indent="0">
              <a:lnSpc>
                <a:spcPct val="80000"/>
              </a:lnSpc>
              <a:spcBef>
                <a:spcPts val="0"/>
              </a:spcBef>
              <a:buNone/>
            </a:pPr>
            <a:r>
              <a:rPr lang="ru-RU" sz="2000" dirty="0"/>
              <a:t>4) </a:t>
            </a:r>
            <a:r>
              <a:rPr lang="ru-RU" sz="2000" dirty="0" err="1"/>
              <a:t>невикористання</a:t>
            </a:r>
            <a:r>
              <a:rPr lang="ru-RU" sz="2000" dirty="0"/>
              <a:t> </a:t>
            </a:r>
            <a:r>
              <a:rPr lang="ru-RU" sz="2000" dirty="0" err="1"/>
              <a:t>земельної</a:t>
            </a:r>
            <a:r>
              <a:rPr lang="ru-RU" sz="2000" dirty="0"/>
              <a:t> </a:t>
            </a:r>
            <a:r>
              <a:rPr lang="ru-RU" sz="2000" dirty="0" err="1"/>
              <a:t>ділянки</a:t>
            </a:r>
            <a:r>
              <a:rPr lang="ru-RU" sz="2000" dirty="0"/>
              <a:t> для </a:t>
            </a:r>
            <a:r>
              <a:rPr lang="ru-RU" sz="2000" dirty="0" err="1"/>
              <a:t>забудови</a:t>
            </a:r>
            <a:r>
              <a:rPr lang="ru-RU" sz="2000" dirty="0"/>
              <a:t> </a:t>
            </a:r>
            <a:r>
              <a:rPr lang="ru-RU" sz="2000" dirty="0" err="1"/>
              <a:t>протягом</a:t>
            </a:r>
            <a:r>
              <a:rPr lang="ru-RU" sz="2000" dirty="0"/>
              <a:t> </a:t>
            </a:r>
            <a:r>
              <a:rPr lang="ru-RU" sz="2000" dirty="0" err="1"/>
              <a:t>трьох</a:t>
            </a:r>
            <a:r>
              <a:rPr lang="ru-RU" sz="2000" dirty="0"/>
              <a:t> </a:t>
            </a:r>
            <a:r>
              <a:rPr lang="ru-RU" sz="2000" dirty="0" err="1"/>
              <a:t>років</a:t>
            </a:r>
            <a:r>
              <a:rPr lang="ru-RU" sz="2000" dirty="0"/>
              <a:t> </a:t>
            </a:r>
            <a:r>
              <a:rPr lang="ru-RU" sz="2000" dirty="0" err="1"/>
              <a:t>підряд</a:t>
            </a:r>
            <a:r>
              <a:rPr lang="ru-RU" sz="2000" dirty="0"/>
              <a:t>.</a:t>
            </a:r>
          </a:p>
          <a:p>
            <a:pPr marL="0" indent="0">
              <a:lnSpc>
                <a:spcPct val="80000"/>
              </a:lnSpc>
              <a:spcBef>
                <a:spcPts val="0"/>
              </a:spcBef>
              <a:buNone/>
            </a:pPr>
            <a:r>
              <a:rPr lang="ru-RU" sz="2000" dirty="0"/>
              <a:t>2. Право </a:t>
            </a:r>
            <a:r>
              <a:rPr lang="ru-RU" sz="2000" dirty="0" err="1"/>
              <a:t>користування</a:t>
            </a:r>
            <a:r>
              <a:rPr lang="ru-RU" sz="2000" dirty="0"/>
              <a:t> земельною </a:t>
            </a:r>
            <a:r>
              <a:rPr lang="ru-RU" sz="2000" dirty="0" err="1"/>
              <a:t>ділянкою</a:t>
            </a:r>
            <a:r>
              <a:rPr lang="ru-RU" sz="2000" dirty="0"/>
              <a:t> для </a:t>
            </a:r>
            <a:r>
              <a:rPr lang="ru-RU" sz="2000" dirty="0" err="1"/>
              <a:t>забудови</a:t>
            </a:r>
            <a:r>
              <a:rPr lang="ru-RU" sz="2000" dirty="0"/>
              <a:t> </a:t>
            </a:r>
            <a:r>
              <a:rPr lang="ru-RU" sz="2000" dirty="0" err="1"/>
              <a:t>може</a:t>
            </a:r>
            <a:r>
              <a:rPr lang="ru-RU" sz="2000" dirty="0"/>
              <a:t> бути </a:t>
            </a:r>
            <a:r>
              <a:rPr lang="ru-RU" sz="2000" dirty="0" err="1"/>
              <a:t>припинене</a:t>
            </a:r>
            <a:r>
              <a:rPr lang="ru-RU" sz="2000" dirty="0"/>
              <a:t> за </a:t>
            </a:r>
            <a:r>
              <a:rPr lang="ru-RU" sz="2000" dirty="0" err="1"/>
              <a:t>рішенням</a:t>
            </a:r>
            <a:r>
              <a:rPr lang="ru-RU" sz="2000" dirty="0"/>
              <a:t> суду в </a:t>
            </a:r>
            <a:r>
              <a:rPr lang="ru-RU" sz="2000" dirty="0" err="1"/>
              <a:t>інших</a:t>
            </a:r>
            <a:r>
              <a:rPr lang="ru-RU" sz="2000" dirty="0"/>
              <a:t> </a:t>
            </a:r>
            <a:r>
              <a:rPr lang="ru-RU" sz="2000" dirty="0" err="1"/>
              <a:t>випадках</a:t>
            </a:r>
            <a:r>
              <a:rPr lang="ru-RU" sz="2000" dirty="0"/>
              <a:t>, </a:t>
            </a:r>
            <a:r>
              <a:rPr lang="ru-RU" sz="2000" dirty="0" err="1"/>
              <a:t>встановлених</a:t>
            </a:r>
            <a:r>
              <a:rPr lang="ru-RU" sz="2000" dirty="0"/>
              <a:t> законом.</a:t>
            </a:r>
          </a:p>
          <a:p>
            <a:pPr>
              <a:lnSpc>
                <a:spcPct val="80000"/>
              </a:lnSpc>
              <a:spcBef>
                <a:spcPts val="0"/>
              </a:spcBef>
            </a:pPr>
            <a:r>
              <a:rPr lang="ru-RU" sz="2000" b="1" dirty="0" err="1"/>
              <a:t>Стаття</a:t>
            </a:r>
            <a:r>
              <a:rPr lang="ru-RU" sz="2000" b="1" dirty="0"/>
              <a:t> </a:t>
            </a:r>
            <a:r>
              <a:rPr lang="ru-RU" sz="2000" b="1" dirty="0" smtClean="0"/>
              <a:t>417 ЦКУ. </a:t>
            </a:r>
            <a:r>
              <a:rPr lang="ru-RU" sz="2000" b="1" dirty="0" err="1"/>
              <a:t>Правові</a:t>
            </a:r>
            <a:r>
              <a:rPr lang="ru-RU" sz="2000" b="1" dirty="0"/>
              <a:t> </a:t>
            </a:r>
            <a:r>
              <a:rPr lang="ru-RU" sz="2000" b="1" dirty="0" err="1"/>
              <a:t>наслідки</a:t>
            </a:r>
            <a:r>
              <a:rPr lang="ru-RU" sz="2000" b="1" dirty="0"/>
              <a:t> </a:t>
            </a:r>
            <a:r>
              <a:rPr lang="ru-RU" sz="2000" b="1" dirty="0" err="1"/>
              <a:t>припинення</a:t>
            </a:r>
            <a:r>
              <a:rPr lang="ru-RU" sz="2000" b="1" dirty="0"/>
              <a:t> права </a:t>
            </a:r>
            <a:r>
              <a:rPr lang="ru-RU" sz="2000" b="1" dirty="0" err="1"/>
              <a:t>користування</a:t>
            </a:r>
            <a:r>
              <a:rPr lang="ru-RU" sz="2000" b="1" dirty="0"/>
              <a:t> земельною </a:t>
            </a:r>
            <a:r>
              <a:rPr lang="ru-RU" sz="2000" b="1" dirty="0" err="1"/>
              <a:t>ділянкою</a:t>
            </a:r>
            <a:endParaRPr lang="ru-RU" sz="2000" dirty="0"/>
          </a:p>
          <a:p>
            <a:pPr marL="0" indent="0">
              <a:lnSpc>
                <a:spcPct val="80000"/>
              </a:lnSpc>
              <a:spcBef>
                <a:spcPts val="0"/>
              </a:spcBef>
              <a:buNone/>
            </a:pPr>
            <a:r>
              <a:rPr lang="ru-RU" sz="2000" dirty="0"/>
              <a:t>1. У </a:t>
            </a:r>
            <a:r>
              <a:rPr lang="ru-RU" sz="2000" dirty="0" err="1"/>
              <a:t>разі</a:t>
            </a:r>
            <a:r>
              <a:rPr lang="ru-RU" sz="2000" dirty="0"/>
              <a:t> </a:t>
            </a:r>
            <a:r>
              <a:rPr lang="ru-RU" sz="2000" dirty="0" err="1"/>
              <a:t>припинення</a:t>
            </a:r>
            <a:r>
              <a:rPr lang="ru-RU" sz="2000" dirty="0"/>
              <a:t> права </a:t>
            </a:r>
            <a:r>
              <a:rPr lang="ru-RU" sz="2000" dirty="0" err="1"/>
              <a:t>користування</a:t>
            </a:r>
            <a:r>
              <a:rPr lang="ru-RU" sz="2000" dirty="0"/>
              <a:t> земельною </a:t>
            </a:r>
            <a:r>
              <a:rPr lang="ru-RU" sz="2000" dirty="0" err="1"/>
              <a:t>ділянкою</a:t>
            </a:r>
            <a:r>
              <a:rPr lang="ru-RU" sz="2000" dirty="0"/>
              <a:t>, на </a:t>
            </a:r>
            <a:r>
              <a:rPr lang="ru-RU" sz="2000" dirty="0" err="1"/>
              <a:t>якій</a:t>
            </a:r>
            <a:r>
              <a:rPr lang="ru-RU" sz="2000" dirty="0"/>
              <a:t> </a:t>
            </a:r>
            <a:r>
              <a:rPr lang="ru-RU" sz="2000" dirty="0" err="1"/>
              <a:t>була</a:t>
            </a:r>
            <a:r>
              <a:rPr lang="ru-RU" sz="2000" dirty="0"/>
              <a:t> </a:t>
            </a:r>
            <a:r>
              <a:rPr lang="ru-RU" sz="2000" dirty="0" err="1"/>
              <a:t>споруджена</a:t>
            </a:r>
            <a:r>
              <a:rPr lang="ru-RU" sz="2000" dirty="0"/>
              <a:t> </a:t>
            </a:r>
            <a:r>
              <a:rPr lang="ru-RU" sz="2000" dirty="0" err="1"/>
              <a:t>будівля</a:t>
            </a:r>
            <a:r>
              <a:rPr lang="ru-RU" sz="2000" dirty="0"/>
              <a:t> (</a:t>
            </a:r>
            <a:r>
              <a:rPr lang="ru-RU" sz="2000" dirty="0" err="1"/>
              <a:t>споруда</a:t>
            </a:r>
            <a:r>
              <a:rPr lang="ru-RU" sz="2000" dirty="0"/>
              <a:t>), </a:t>
            </a:r>
            <a:r>
              <a:rPr lang="ru-RU" sz="2000" dirty="0" err="1"/>
              <a:t>власник</a:t>
            </a:r>
            <a:r>
              <a:rPr lang="ru-RU" sz="2000" dirty="0"/>
              <a:t> </a:t>
            </a:r>
            <a:r>
              <a:rPr lang="ru-RU" sz="2000" dirty="0" err="1"/>
              <a:t>земельної</a:t>
            </a:r>
            <a:r>
              <a:rPr lang="ru-RU" sz="2000" dirty="0"/>
              <a:t> </a:t>
            </a:r>
            <a:r>
              <a:rPr lang="ru-RU" sz="2000" dirty="0" err="1"/>
              <a:t>ділянки</a:t>
            </a:r>
            <a:r>
              <a:rPr lang="ru-RU" sz="2000" dirty="0"/>
              <a:t> та </a:t>
            </a:r>
            <a:r>
              <a:rPr lang="ru-RU" sz="2000" dirty="0" err="1"/>
              <a:t>власник</a:t>
            </a:r>
            <a:r>
              <a:rPr lang="ru-RU" sz="2000" dirty="0"/>
              <a:t> </a:t>
            </a:r>
            <a:r>
              <a:rPr lang="ru-RU" sz="2000" dirty="0" err="1"/>
              <a:t>цієї</a:t>
            </a:r>
            <a:r>
              <a:rPr lang="ru-RU" sz="2000" dirty="0"/>
              <a:t> </a:t>
            </a:r>
            <a:r>
              <a:rPr lang="ru-RU" sz="2000" dirty="0" err="1"/>
              <a:t>будівлі</a:t>
            </a:r>
            <a:r>
              <a:rPr lang="ru-RU" sz="2000" dirty="0"/>
              <a:t> (</a:t>
            </a:r>
            <a:r>
              <a:rPr lang="ru-RU" sz="2000" dirty="0" err="1"/>
              <a:t>споруди</a:t>
            </a:r>
            <a:r>
              <a:rPr lang="ru-RU" sz="2000" dirty="0"/>
              <a:t>) </a:t>
            </a:r>
            <a:r>
              <a:rPr lang="ru-RU" sz="2000" dirty="0" err="1"/>
              <a:t>визначають</a:t>
            </a:r>
            <a:r>
              <a:rPr lang="ru-RU" sz="2000" dirty="0"/>
              <a:t> </a:t>
            </a:r>
            <a:r>
              <a:rPr lang="ru-RU" sz="2000" dirty="0" err="1"/>
              <a:t>правові</a:t>
            </a:r>
            <a:r>
              <a:rPr lang="ru-RU" sz="2000" dirty="0"/>
              <a:t> </a:t>
            </a:r>
            <a:r>
              <a:rPr lang="ru-RU" sz="2000" dirty="0" err="1"/>
              <a:t>наслідки</a:t>
            </a:r>
            <a:r>
              <a:rPr lang="ru-RU" sz="2000" dirty="0"/>
              <a:t> такого </a:t>
            </a:r>
            <a:r>
              <a:rPr lang="ru-RU" sz="2000" dirty="0" err="1"/>
              <a:t>припинення</a:t>
            </a:r>
            <a:r>
              <a:rPr lang="ru-RU" sz="2000" dirty="0"/>
              <a:t>.</a:t>
            </a:r>
          </a:p>
          <a:p>
            <a:pPr marL="0" indent="0">
              <a:lnSpc>
                <a:spcPct val="80000"/>
              </a:lnSpc>
              <a:spcBef>
                <a:spcPts val="0"/>
              </a:spcBef>
              <a:buNone/>
            </a:pPr>
            <a:r>
              <a:rPr lang="ru-RU" sz="2000" dirty="0"/>
              <a:t>У </a:t>
            </a:r>
            <a:r>
              <a:rPr lang="ru-RU" sz="2000" dirty="0" err="1"/>
              <a:t>разі</a:t>
            </a:r>
            <a:r>
              <a:rPr lang="ru-RU" sz="2000" dirty="0"/>
              <a:t> </a:t>
            </a:r>
            <a:r>
              <a:rPr lang="ru-RU" sz="2000" dirty="0" err="1"/>
              <a:t>недосягнення</a:t>
            </a:r>
            <a:r>
              <a:rPr lang="ru-RU" sz="2000" dirty="0"/>
              <a:t> </a:t>
            </a:r>
            <a:r>
              <a:rPr lang="ru-RU" sz="2000" dirty="0" err="1"/>
              <a:t>домовленості</a:t>
            </a:r>
            <a:r>
              <a:rPr lang="ru-RU" sz="2000" dirty="0"/>
              <a:t> </a:t>
            </a:r>
            <a:r>
              <a:rPr lang="ru-RU" sz="2000" dirty="0" err="1"/>
              <a:t>між</a:t>
            </a:r>
            <a:r>
              <a:rPr lang="ru-RU" sz="2000" dirty="0"/>
              <a:t> ними </a:t>
            </a:r>
            <a:r>
              <a:rPr lang="ru-RU" sz="2000" dirty="0" err="1"/>
              <a:t>власник</a:t>
            </a:r>
            <a:r>
              <a:rPr lang="ru-RU" sz="2000" dirty="0"/>
              <a:t> </a:t>
            </a:r>
            <a:r>
              <a:rPr lang="ru-RU" sz="2000" dirty="0" err="1"/>
              <a:t>земельної</a:t>
            </a:r>
            <a:r>
              <a:rPr lang="ru-RU" sz="2000" dirty="0"/>
              <a:t> </a:t>
            </a:r>
            <a:r>
              <a:rPr lang="ru-RU" sz="2000" dirty="0" err="1"/>
              <a:t>ділянки</a:t>
            </a:r>
            <a:r>
              <a:rPr lang="ru-RU" sz="2000" dirty="0"/>
              <a:t> </a:t>
            </a:r>
            <a:r>
              <a:rPr lang="ru-RU" sz="2000" dirty="0" err="1"/>
              <a:t>має</a:t>
            </a:r>
            <a:r>
              <a:rPr lang="ru-RU" sz="2000" dirty="0"/>
              <a:t> право </a:t>
            </a:r>
            <a:r>
              <a:rPr lang="ru-RU" sz="2000" dirty="0" err="1"/>
              <a:t>вимагати</a:t>
            </a:r>
            <a:r>
              <a:rPr lang="ru-RU" sz="2000" dirty="0"/>
              <a:t> </a:t>
            </a:r>
            <a:r>
              <a:rPr lang="ru-RU" sz="2000" dirty="0" err="1"/>
              <a:t>від</a:t>
            </a:r>
            <a:r>
              <a:rPr lang="ru-RU" sz="2000" dirty="0"/>
              <a:t> </a:t>
            </a:r>
            <a:r>
              <a:rPr lang="ru-RU" sz="2000" dirty="0" err="1"/>
              <a:t>власника</a:t>
            </a:r>
            <a:r>
              <a:rPr lang="ru-RU" sz="2000" dirty="0"/>
              <a:t> </a:t>
            </a:r>
            <a:r>
              <a:rPr lang="ru-RU" sz="2000" dirty="0" err="1"/>
              <a:t>будівлі</a:t>
            </a:r>
            <a:r>
              <a:rPr lang="ru-RU" sz="2000" dirty="0"/>
              <a:t> (</a:t>
            </a:r>
            <a:r>
              <a:rPr lang="ru-RU" sz="2000" dirty="0" err="1"/>
              <a:t>споруди</a:t>
            </a:r>
            <a:r>
              <a:rPr lang="ru-RU" sz="2000" dirty="0"/>
              <a:t>) </a:t>
            </a:r>
            <a:r>
              <a:rPr lang="ru-RU" sz="2000" dirty="0" err="1"/>
              <a:t>її</a:t>
            </a:r>
            <a:r>
              <a:rPr lang="ru-RU" sz="2000" dirty="0"/>
              <a:t> </a:t>
            </a:r>
            <a:r>
              <a:rPr lang="ru-RU" sz="2000" dirty="0" err="1"/>
              <a:t>знесення</a:t>
            </a:r>
            <a:r>
              <a:rPr lang="ru-RU" sz="2000" dirty="0"/>
              <a:t> та </a:t>
            </a:r>
            <a:r>
              <a:rPr lang="ru-RU" sz="2000" dirty="0" err="1"/>
              <a:t>приведення</a:t>
            </a:r>
            <a:r>
              <a:rPr lang="ru-RU" sz="2000" dirty="0"/>
              <a:t> </a:t>
            </a:r>
            <a:r>
              <a:rPr lang="ru-RU" sz="2000" dirty="0" err="1"/>
              <a:t>земельної</a:t>
            </a:r>
            <a:r>
              <a:rPr lang="ru-RU" sz="2000" dirty="0"/>
              <a:t> </a:t>
            </a:r>
            <a:r>
              <a:rPr lang="ru-RU" sz="2000" dirty="0" err="1"/>
              <a:t>ділянки</a:t>
            </a:r>
            <a:r>
              <a:rPr lang="ru-RU" sz="2000" dirty="0"/>
              <a:t> до стану, в </a:t>
            </a:r>
            <a:r>
              <a:rPr lang="ru-RU" sz="2000" dirty="0" err="1"/>
              <a:t>якому</a:t>
            </a:r>
            <a:r>
              <a:rPr lang="ru-RU" sz="2000" dirty="0"/>
              <a:t> вона </a:t>
            </a:r>
            <a:r>
              <a:rPr lang="ru-RU" sz="2000" dirty="0" err="1"/>
              <a:t>була</a:t>
            </a:r>
            <a:r>
              <a:rPr lang="ru-RU" sz="2000" dirty="0"/>
              <a:t> до </a:t>
            </a:r>
            <a:r>
              <a:rPr lang="ru-RU" sz="2000" dirty="0" err="1"/>
              <a:t>надання</a:t>
            </a:r>
            <a:r>
              <a:rPr lang="ru-RU" sz="2000" dirty="0"/>
              <a:t> </a:t>
            </a:r>
            <a:r>
              <a:rPr lang="ru-RU" sz="2000" dirty="0" err="1"/>
              <a:t>її</a:t>
            </a:r>
            <a:r>
              <a:rPr lang="ru-RU" sz="2000" dirty="0"/>
              <a:t> у </a:t>
            </a:r>
            <a:r>
              <a:rPr lang="ru-RU" sz="2000" dirty="0" err="1"/>
              <a:t>користування</a:t>
            </a:r>
            <a:r>
              <a:rPr lang="ru-RU" sz="2000" dirty="0"/>
              <a:t>.</a:t>
            </a:r>
          </a:p>
          <a:p>
            <a:pPr marL="0" indent="0">
              <a:lnSpc>
                <a:spcPct val="80000"/>
              </a:lnSpc>
              <a:spcBef>
                <a:spcPts val="0"/>
              </a:spcBef>
              <a:buNone/>
            </a:pPr>
            <a:r>
              <a:rPr lang="ru-RU" sz="2000" dirty="0"/>
              <a:t>2. </a:t>
            </a:r>
            <a:r>
              <a:rPr lang="ru-RU" sz="2000" dirty="0" err="1"/>
              <a:t>Якщо</a:t>
            </a:r>
            <a:r>
              <a:rPr lang="ru-RU" sz="2000" dirty="0"/>
              <a:t> </a:t>
            </a:r>
            <a:r>
              <a:rPr lang="ru-RU" sz="2000" dirty="0" err="1"/>
              <a:t>знесення</a:t>
            </a:r>
            <a:r>
              <a:rPr lang="ru-RU" sz="2000" dirty="0"/>
              <a:t> </a:t>
            </a:r>
            <a:r>
              <a:rPr lang="ru-RU" sz="2000" dirty="0" err="1"/>
              <a:t>будівлі</a:t>
            </a:r>
            <a:r>
              <a:rPr lang="ru-RU" sz="2000" dirty="0"/>
              <a:t> (</a:t>
            </a:r>
            <a:r>
              <a:rPr lang="ru-RU" sz="2000" dirty="0" err="1"/>
              <a:t>споруди</a:t>
            </a:r>
            <a:r>
              <a:rPr lang="ru-RU" sz="2000" dirty="0"/>
              <a:t>), </a:t>
            </a:r>
            <a:r>
              <a:rPr lang="ru-RU" sz="2000" dirty="0" err="1"/>
              <a:t>що</a:t>
            </a:r>
            <a:r>
              <a:rPr lang="ru-RU" sz="2000" dirty="0"/>
              <a:t> </a:t>
            </a:r>
            <a:r>
              <a:rPr lang="ru-RU" sz="2000" dirty="0" err="1"/>
              <a:t>розміщена</a:t>
            </a:r>
            <a:r>
              <a:rPr lang="ru-RU" sz="2000" dirty="0"/>
              <a:t> на </a:t>
            </a:r>
            <a:r>
              <a:rPr lang="ru-RU" sz="2000" dirty="0" err="1"/>
              <a:t>земельній</a:t>
            </a:r>
            <a:r>
              <a:rPr lang="ru-RU" sz="2000" dirty="0"/>
              <a:t> </a:t>
            </a:r>
            <a:r>
              <a:rPr lang="ru-RU" sz="2000" dirty="0" err="1"/>
              <a:t>ділянці</a:t>
            </a:r>
            <a:r>
              <a:rPr lang="ru-RU" sz="2000" dirty="0"/>
              <a:t>, заборонено законом (</a:t>
            </a:r>
            <a:r>
              <a:rPr lang="ru-RU" sz="2000" dirty="0" err="1"/>
              <a:t>житлові</a:t>
            </a:r>
            <a:r>
              <a:rPr lang="ru-RU" sz="2000" dirty="0"/>
              <a:t> </a:t>
            </a:r>
            <a:r>
              <a:rPr lang="ru-RU" sz="2000" dirty="0" err="1"/>
              <a:t>будинки</a:t>
            </a:r>
            <a:r>
              <a:rPr lang="ru-RU" sz="2000" dirty="0"/>
              <a:t>, </a:t>
            </a:r>
            <a:r>
              <a:rPr lang="ru-RU" sz="2000" dirty="0" err="1"/>
              <a:t>пам'ятки</a:t>
            </a:r>
            <a:r>
              <a:rPr lang="ru-RU" sz="2000" dirty="0"/>
              <a:t> </a:t>
            </a:r>
            <a:r>
              <a:rPr lang="ru-RU" sz="2000" dirty="0" err="1"/>
              <a:t>культурної</a:t>
            </a:r>
            <a:r>
              <a:rPr lang="ru-RU" sz="2000" dirty="0"/>
              <a:t> </a:t>
            </a:r>
            <a:r>
              <a:rPr lang="ru-RU" sz="2000" dirty="0" err="1"/>
              <a:t>спадщини</a:t>
            </a:r>
            <a:r>
              <a:rPr lang="ru-RU" sz="2000" dirty="0"/>
              <a:t> </a:t>
            </a:r>
            <a:r>
              <a:rPr lang="ru-RU" sz="2000" dirty="0" err="1"/>
              <a:t>тощо</a:t>
            </a:r>
            <a:r>
              <a:rPr lang="ru-RU" sz="2000" dirty="0"/>
              <a:t>) </a:t>
            </a:r>
            <a:r>
              <a:rPr lang="ru-RU" sz="2000" dirty="0" err="1"/>
              <a:t>або</a:t>
            </a:r>
            <a:r>
              <a:rPr lang="ru-RU" sz="2000" dirty="0"/>
              <a:t> є </a:t>
            </a:r>
            <a:r>
              <a:rPr lang="ru-RU" sz="2000" dirty="0" err="1"/>
              <a:t>недоцільним</a:t>
            </a:r>
            <a:r>
              <a:rPr lang="ru-RU" sz="2000" dirty="0"/>
              <a:t> у </a:t>
            </a:r>
            <a:r>
              <a:rPr lang="ru-RU" sz="2000" dirty="0" err="1"/>
              <a:t>зв'язку</a:t>
            </a:r>
            <a:r>
              <a:rPr lang="ru-RU" sz="2000" dirty="0"/>
              <a:t> з </a:t>
            </a:r>
            <a:r>
              <a:rPr lang="ru-RU" sz="2000" dirty="0" err="1"/>
              <a:t>явним</a:t>
            </a:r>
            <a:r>
              <a:rPr lang="ru-RU" sz="2000" dirty="0"/>
              <a:t> </a:t>
            </a:r>
            <a:r>
              <a:rPr lang="ru-RU" sz="2000" dirty="0" err="1"/>
              <a:t>перевищенням</a:t>
            </a:r>
            <a:r>
              <a:rPr lang="ru-RU" sz="2000" dirty="0"/>
              <a:t> </a:t>
            </a:r>
            <a:r>
              <a:rPr lang="ru-RU" sz="2000" dirty="0" err="1"/>
              <a:t>вартості</a:t>
            </a:r>
            <a:r>
              <a:rPr lang="ru-RU" sz="2000" dirty="0"/>
              <a:t> </a:t>
            </a:r>
            <a:r>
              <a:rPr lang="ru-RU" sz="2000" dirty="0" err="1"/>
              <a:t>будівлі</a:t>
            </a:r>
            <a:r>
              <a:rPr lang="ru-RU" sz="2000" dirty="0"/>
              <a:t> (</a:t>
            </a:r>
            <a:r>
              <a:rPr lang="ru-RU" sz="2000" dirty="0" err="1"/>
              <a:t>споруди</a:t>
            </a:r>
            <a:r>
              <a:rPr lang="ru-RU" sz="2000" dirty="0"/>
              <a:t>) </a:t>
            </a:r>
            <a:r>
              <a:rPr lang="ru-RU" sz="2000" dirty="0" err="1"/>
              <a:t>порівняно</a:t>
            </a:r>
            <a:r>
              <a:rPr lang="ru-RU" sz="2000" dirty="0"/>
              <a:t> з </a:t>
            </a:r>
            <a:r>
              <a:rPr lang="ru-RU" sz="2000" dirty="0" err="1"/>
              <a:t>вартістю</a:t>
            </a:r>
            <a:r>
              <a:rPr lang="ru-RU" sz="2000" dirty="0"/>
              <a:t> </a:t>
            </a:r>
            <a:r>
              <a:rPr lang="ru-RU" sz="2000" dirty="0" err="1"/>
              <a:t>земельної</a:t>
            </a:r>
            <a:r>
              <a:rPr lang="ru-RU" sz="2000" dirty="0"/>
              <a:t> </a:t>
            </a:r>
            <a:r>
              <a:rPr lang="ru-RU" sz="2000" dirty="0" err="1"/>
              <a:t>ділянки</a:t>
            </a:r>
            <a:r>
              <a:rPr lang="ru-RU" sz="2000" dirty="0"/>
              <a:t>, суд </a:t>
            </a:r>
            <a:r>
              <a:rPr lang="ru-RU" sz="2000" dirty="0" err="1"/>
              <a:t>може</a:t>
            </a:r>
            <a:r>
              <a:rPr lang="ru-RU" sz="2000" dirty="0"/>
              <a:t> з </a:t>
            </a:r>
            <a:r>
              <a:rPr lang="ru-RU" sz="2000" dirty="0" err="1"/>
              <a:t>урахуванням</a:t>
            </a:r>
            <a:r>
              <a:rPr lang="ru-RU" sz="2000" dirty="0"/>
              <a:t> </a:t>
            </a:r>
            <a:r>
              <a:rPr lang="ru-RU" sz="2000" dirty="0" err="1"/>
              <a:t>підстав</a:t>
            </a:r>
            <a:r>
              <a:rPr lang="ru-RU" sz="2000" dirty="0"/>
              <a:t> </a:t>
            </a:r>
            <a:r>
              <a:rPr lang="ru-RU" sz="2000" dirty="0" err="1"/>
              <a:t>припинення</a:t>
            </a:r>
            <a:r>
              <a:rPr lang="ru-RU" sz="2000" dirty="0"/>
              <a:t> права </a:t>
            </a:r>
            <a:r>
              <a:rPr lang="ru-RU" sz="2000" dirty="0" err="1"/>
              <a:t>користування</a:t>
            </a:r>
            <a:r>
              <a:rPr lang="ru-RU" sz="2000" dirty="0"/>
              <a:t> земельною </a:t>
            </a:r>
            <a:r>
              <a:rPr lang="ru-RU" sz="2000" dirty="0" err="1"/>
              <a:t>ділянкою</a:t>
            </a:r>
            <a:r>
              <a:rPr lang="ru-RU" sz="2000" dirty="0"/>
              <a:t> </a:t>
            </a:r>
            <a:r>
              <a:rPr lang="ru-RU" sz="2000" dirty="0" err="1"/>
              <a:t>постановити</a:t>
            </a:r>
            <a:r>
              <a:rPr lang="ru-RU" sz="2000" dirty="0"/>
              <a:t> </a:t>
            </a:r>
            <a:r>
              <a:rPr lang="ru-RU" sz="2000" dirty="0" err="1"/>
              <a:t>рішення</a:t>
            </a:r>
            <a:r>
              <a:rPr lang="ru-RU" sz="2000" dirty="0"/>
              <a:t> про </a:t>
            </a:r>
            <a:r>
              <a:rPr lang="ru-RU" sz="2000" dirty="0" err="1"/>
              <a:t>викуп</a:t>
            </a:r>
            <a:r>
              <a:rPr lang="ru-RU" sz="2000" dirty="0"/>
              <a:t> </a:t>
            </a:r>
            <a:r>
              <a:rPr lang="ru-RU" sz="2000" dirty="0" err="1"/>
              <a:t>власником</a:t>
            </a:r>
            <a:r>
              <a:rPr lang="ru-RU" sz="2000" dirty="0"/>
              <a:t> </a:t>
            </a:r>
            <a:r>
              <a:rPr lang="ru-RU" sz="2000" dirty="0" err="1"/>
              <a:t>будівлі</a:t>
            </a:r>
            <a:r>
              <a:rPr lang="ru-RU" sz="2000" dirty="0"/>
              <a:t> (</a:t>
            </a:r>
            <a:r>
              <a:rPr lang="ru-RU" sz="2000" dirty="0" err="1"/>
              <a:t>споруди</a:t>
            </a:r>
            <a:r>
              <a:rPr lang="ru-RU" sz="2000" dirty="0"/>
              <a:t>) </a:t>
            </a:r>
            <a:r>
              <a:rPr lang="ru-RU" sz="2000" dirty="0" err="1"/>
              <a:t>земельної</a:t>
            </a:r>
            <a:r>
              <a:rPr lang="ru-RU" sz="2000" dirty="0"/>
              <a:t> </a:t>
            </a:r>
            <a:r>
              <a:rPr lang="ru-RU" sz="2000" dirty="0" err="1"/>
              <a:t>ділянки</a:t>
            </a:r>
            <a:r>
              <a:rPr lang="ru-RU" sz="2000" dirty="0"/>
              <a:t>, на </a:t>
            </a:r>
            <a:r>
              <a:rPr lang="ru-RU" sz="2000" dirty="0" err="1"/>
              <a:t>якій</a:t>
            </a:r>
            <a:r>
              <a:rPr lang="ru-RU" sz="2000" dirty="0"/>
              <a:t> вона </a:t>
            </a:r>
            <a:r>
              <a:rPr lang="ru-RU" sz="2000" dirty="0" err="1"/>
              <a:t>розміщена</a:t>
            </a:r>
            <a:r>
              <a:rPr lang="ru-RU" sz="2000" dirty="0"/>
              <a:t>, </a:t>
            </a:r>
            <a:r>
              <a:rPr lang="ru-RU" sz="2000" dirty="0" err="1"/>
              <a:t>або</a:t>
            </a:r>
            <a:r>
              <a:rPr lang="ru-RU" sz="2000" dirty="0"/>
              <a:t> про </a:t>
            </a:r>
            <a:r>
              <a:rPr lang="ru-RU" sz="2000" dirty="0" err="1"/>
              <a:t>викуп</a:t>
            </a:r>
            <a:r>
              <a:rPr lang="ru-RU" sz="2000" dirty="0"/>
              <a:t> </a:t>
            </a:r>
            <a:r>
              <a:rPr lang="ru-RU" sz="2000" dirty="0" err="1"/>
              <a:t>власником</a:t>
            </a:r>
            <a:r>
              <a:rPr lang="ru-RU" sz="2000" dirty="0"/>
              <a:t> </a:t>
            </a:r>
            <a:r>
              <a:rPr lang="ru-RU" sz="2000" dirty="0" err="1"/>
              <a:t>земельної</a:t>
            </a:r>
            <a:r>
              <a:rPr lang="ru-RU" sz="2000" dirty="0"/>
              <a:t> </a:t>
            </a:r>
            <a:r>
              <a:rPr lang="ru-RU" sz="2000" dirty="0" err="1"/>
              <a:t>ділянки</a:t>
            </a:r>
            <a:r>
              <a:rPr lang="ru-RU" sz="2000" dirty="0"/>
              <a:t> </a:t>
            </a:r>
            <a:r>
              <a:rPr lang="ru-RU" sz="2000" dirty="0" err="1"/>
              <a:t>будівлі</a:t>
            </a:r>
            <a:r>
              <a:rPr lang="ru-RU" sz="2000" dirty="0"/>
              <a:t> (</a:t>
            </a:r>
            <a:r>
              <a:rPr lang="ru-RU" sz="2000" dirty="0" err="1"/>
              <a:t>споруди</a:t>
            </a:r>
            <a:r>
              <a:rPr lang="ru-RU" sz="2000" dirty="0"/>
              <a:t>), </a:t>
            </a:r>
            <a:r>
              <a:rPr lang="ru-RU" sz="2000" dirty="0" err="1"/>
              <a:t>або</a:t>
            </a:r>
            <a:r>
              <a:rPr lang="ru-RU" sz="2000" dirty="0"/>
              <a:t> </a:t>
            </a:r>
            <a:r>
              <a:rPr lang="ru-RU" sz="2000" dirty="0" err="1"/>
              <a:t>визначити</a:t>
            </a:r>
            <a:r>
              <a:rPr lang="ru-RU" sz="2000" dirty="0"/>
              <a:t> </a:t>
            </a:r>
            <a:r>
              <a:rPr lang="ru-RU" sz="2000" dirty="0" err="1"/>
              <a:t>умови</a:t>
            </a:r>
            <a:r>
              <a:rPr lang="ru-RU" sz="2000" dirty="0"/>
              <a:t> </a:t>
            </a:r>
            <a:r>
              <a:rPr lang="ru-RU" sz="2000" dirty="0" err="1"/>
              <a:t>користування</a:t>
            </a:r>
            <a:r>
              <a:rPr lang="ru-RU" sz="2000" dirty="0"/>
              <a:t> земельною </a:t>
            </a:r>
            <a:r>
              <a:rPr lang="ru-RU" sz="2000" dirty="0" err="1"/>
              <a:t>ділянкою</a:t>
            </a:r>
            <a:r>
              <a:rPr lang="ru-RU" sz="2000" dirty="0"/>
              <a:t> </a:t>
            </a:r>
            <a:r>
              <a:rPr lang="ru-RU" sz="2000" dirty="0" err="1"/>
              <a:t>власником</a:t>
            </a:r>
            <a:r>
              <a:rPr lang="ru-RU" sz="2000" dirty="0"/>
              <a:t> </a:t>
            </a:r>
            <a:r>
              <a:rPr lang="ru-RU" sz="2000" dirty="0" err="1"/>
              <a:t>будівлі</a:t>
            </a:r>
            <a:r>
              <a:rPr lang="ru-RU" sz="2000" dirty="0"/>
              <a:t> (</a:t>
            </a:r>
            <a:r>
              <a:rPr lang="ru-RU" sz="2000" dirty="0" err="1"/>
              <a:t>споруди</a:t>
            </a:r>
            <a:r>
              <a:rPr lang="ru-RU" sz="2000" dirty="0"/>
              <a:t>) на </a:t>
            </a:r>
            <a:r>
              <a:rPr lang="ru-RU" sz="2000" dirty="0" err="1"/>
              <a:t>новий</a:t>
            </a:r>
            <a:r>
              <a:rPr lang="ru-RU" sz="2000" dirty="0"/>
              <a:t> строк</a:t>
            </a:r>
            <a:r>
              <a:rPr lang="ru-RU" sz="2000" dirty="0" smtClean="0"/>
              <a:t>.</a:t>
            </a:r>
            <a:endParaRPr lang="ru-RU" sz="2000" dirty="0"/>
          </a:p>
        </p:txBody>
      </p:sp>
    </p:spTree>
    <p:extLst>
      <p:ext uri="{BB962C8B-B14F-4D97-AF65-F5344CB8AC3E}">
        <p14:creationId xmlns:p14="http://schemas.microsoft.com/office/powerpoint/2010/main" val="32737874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err="1"/>
              <a:t>Суперфіціарій</a:t>
            </a:r>
            <a:r>
              <a:rPr lang="ru-RU" dirty="0"/>
              <a:t> не </a:t>
            </a:r>
            <a:r>
              <a:rPr lang="ru-RU" dirty="0" err="1"/>
              <a:t>зобов'язаний</a:t>
            </a:r>
            <a:r>
              <a:rPr lang="ru-RU" dirty="0"/>
              <a:t> </a:t>
            </a:r>
            <a:r>
              <a:rPr lang="ru-RU" dirty="0" err="1"/>
              <a:t>повідомляти</a:t>
            </a:r>
            <a:r>
              <a:rPr lang="ru-RU" dirty="0"/>
              <a:t> </a:t>
            </a:r>
            <a:r>
              <a:rPr lang="ru-RU" dirty="0" err="1"/>
              <a:t>власника</a:t>
            </a:r>
            <a:r>
              <a:rPr lang="ru-RU" dirty="0"/>
              <a:t> </a:t>
            </a:r>
            <a:r>
              <a:rPr lang="ru-RU" dirty="0" err="1"/>
              <a:t>земельної</a:t>
            </a:r>
            <a:r>
              <a:rPr lang="ru-RU" dirty="0"/>
              <a:t> </a:t>
            </a:r>
            <a:r>
              <a:rPr lang="ru-RU" dirty="0" err="1"/>
              <a:t>ділянки</a:t>
            </a:r>
            <a:r>
              <a:rPr lang="ru-RU" dirty="0"/>
              <a:t> про </a:t>
            </a:r>
            <a:r>
              <a:rPr lang="ru-RU" dirty="0" err="1"/>
              <a:t>наступне</a:t>
            </a:r>
            <a:r>
              <a:rPr lang="ru-RU" dirty="0"/>
              <a:t> </a:t>
            </a:r>
            <a:r>
              <a:rPr lang="ru-RU" dirty="0" err="1"/>
              <a:t>відчуження</a:t>
            </a:r>
            <a:r>
              <a:rPr lang="ru-RU" dirty="0"/>
              <a:t> </a:t>
            </a:r>
            <a:r>
              <a:rPr lang="ru-RU" dirty="0" err="1"/>
              <a:t>суперфіцію</a:t>
            </a:r>
            <a:r>
              <a:rPr lang="ru-RU" dirty="0"/>
              <a:t>, </a:t>
            </a:r>
            <a:r>
              <a:rPr lang="ru-RU" dirty="0" err="1"/>
              <a:t>оскільки</a:t>
            </a:r>
            <a:r>
              <a:rPr lang="ru-RU" dirty="0"/>
              <a:t> в </a:t>
            </a:r>
            <a:r>
              <a:rPr lang="ru-RU" dirty="0" err="1"/>
              <a:t>Цивільному</a:t>
            </a:r>
            <a:r>
              <a:rPr lang="ru-RU" dirty="0"/>
              <a:t> </a:t>
            </a:r>
            <a:r>
              <a:rPr lang="ru-RU" dirty="0" err="1"/>
              <a:t>кодексі</a:t>
            </a:r>
            <a:r>
              <a:rPr lang="ru-RU" dirty="0"/>
              <a:t> (на </a:t>
            </a:r>
            <a:r>
              <a:rPr lang="ru-RU" dirty="0" err="1"/>
              <a:t>відміну</a:t>
            </a:r>
            <a:r>
              <a:rPr lang="ru-RU" dirty="0"/>
              <a:t> </a:t>
            </a:r>
            <a:r>
              <a:rPr lang="ru-RU" dirty="0" err="1"/>
              <a:t>від</a:t>
            </a:r>
            <a:r>
              <a:rPr lang="ru-RU" dirty="0"/>
              <a:t> правил про </a:t>
            </a:r>
            <a:r>
              <a:rPr lang="ru-RU" dirty="0" err="1"/>
              <a:t>відчуження</a:t>
            </a:r>
            <a:r>
              <a:rPr lang="ru-RU" dirty="0"/>
              <a:t> </a:t>
            </a:r>
            <a:r>
              <a:rPr lang="ru-RU" dirty="0" err="1"/>
              <a:t>емфітевзису</a:t>
            </a:r>
            <a:r>
              <a:rPr lang="ru-RU" dirty="0"/>
              <a:t>) не </a:t>
            </a:r>
            <a:r>
              <a:rPr lang="ru-RU" dirty="0" err="1"/>
              <a:t>закріплено</a:t>
            </a:r>
            <a:r>
              <a:rPr lang="ru-RU" dirty="0"/>
              <a:t> </a:t>
            </a:r>
            <a:r>
              <a:rPr lang="ru-RU" dirty="0" err="1"/>
              <a:t>переважне</a:t>
            </a:r>
            <a:r>
              <a:rPr lang="ru-RU" dirty="0"/>
              <a:t> право </a:t>
            </a:r>
            <a:r>
              <a:rPr lang="ru-RU" dirty="0" err="1"/>
              <a:t>власника</a:t>
            </a:r>
            <a:r>
              <a:rPr lang="ru-RU" dirty="0"/>
              <a:t> перед </a:t>
            </a:r>
            <a:r>
              <a:rPr lang="ru-RU" dirty="0" err="1"/>
              <a:t>іншими</a:t>
            </a:r>
            <a:r>
              <a:rPr lang="ru-RU" dirty="0"/>
              <a:t> особами на </a:t>
            </a:r>
            <a:r>
              <a:rPr lang="ru-RU" dirty="0" err="1"/>
              <a:t>купівлю</a:t>
            </a:r>
            <a:r>
              <a:rPr lang="ru-RU" dirty="0"/>
              <a:t> права </a:t>
            </a:r>
            <a:r>
              <a:rPr lang="ru-RU" dirty="0" err="1"/>
              <a:t>користування</a:t>
            </a:r>
            <a:r>
              <a:rPr lang="ru-RU" dirty="0"/>
              <a:t> нею. </a:t>
            </a:r>
            <a:r>
              <a:rPr lang="ru-RU" dirty="0" err="1"/>
              <a:t>Власник</a:t>
            </a:r>
            <a:r>
              <a:rPr lang="ru-RU" dirty="0"/>
              <a:t> </a:t>
            </a:r>
            <a:r>
              <a:rPr lang="ru-RU" dirty="0" err="1"/>
              <a:t>ділянки</a:t>
            </a:r>
            <a:r>
              <a:rPr lang="ru-RU" dirty="0"/>
              <a:t>, у свою </a:t>
            </a:r>
            <a:r>
              <a:rPr lang="ru-RU" dirty="0" err="1"/>
              <a:t>чергу</a:t>
            </a:r>
            <a:r>
              <a:rPr lang="ru-RU" dirty="0"/>
              <a:t>, </a:t>
            </a:r>
            <a:r>
              <a:rPr lang="ru-RU" dirty="0" err="1"/>
              <a:t>зобов'язаний</a:t>
            </a:r>
            <a:r>
              <a:rPr lang="ru-RU" dirty="0"/>
              <a:t> </a:t>
            </a:r>
            <a:r>
              <a:rPr lang="ru-RU" dirty="0" err="1"/>
              <a:t>зберігати</a:t>
            </a:r>
            <a:r>
              <a:rPr lang="ru-RU" dirty="0"/>
              <a:t> той характер </a:t>
            </a:r>
            <a:r>
              <a:rPr lang="ru-RU" dirty="0" err="1"/>
              <a:t>відносин</a:t>
            </a:r>
            <a:r>
              <a:rPr lang="ru-RU" dirty="0"/>
              <a:t> з </a:t>
            </a:r>
            <a:r>
              <a:rPr lang="ru-RU" dirty="0" err="1"/>
              <a:t>новим</a:t>
            </a:r>
            <a:r>
              <a:rPr lang="ru-RU" dirty="0"/>
              <a:t> </a:t>
            </a:r>
            <a:r>
              <a:rPr lang="ru-RU" dirty="0" err="1"/>
              <a:t>суперфіціарієм</a:t>
            </a:r>
            <a:r>
              <a:rPr lang="ru-RU" dirty="0"/>
              <a:t>, </a:t>
            </a:r>
            <a:r>
              <a:rPr lang="ru-RU" dirty="0" err="1"/>
              <a:t>який</a:t>
            </a:r>
            <a:r>
              <a:rPr lang="ru-RU" dirty="0"/>
              <a:t> </a:t>
            </a:r>
            <a:r>
              <a:rPr lang="ru-RU" dirty="0" err="1"/>
              <a:t>існував</a:t>
            </a:r>
            <a:r>
              <a:rPr lang="ru-RU" dirty="0"/>
              <a:t> з </a:t>
            </a:r>
            <a:r>
              <a:rPr lang="ru-RU" dirty="0" err="1"/>
              <a:t>його</a:t>
            </a:r>
            <a:r>
              <a:rPr lang="ru-RU" dirty="0"/>
              <a:t> </a:t>
            </a:r>
            <a:r>
              <a:rPr lang="ru-RU" dirty="0" err="1"/>
              <a:t>попередником</a:t>
            </a:r>
            <a:r>
              <a:rPr lang="ru-RU" dirty="0"/>
              <a:t> </a:t>
            </a:r>
            <a:r>
              <a:rPr lang="ru-RU" dirty="0" err="1"/>
              <a:t>відповідно</a:t>
            </a:r>
            <a:r>
              <a:rPr lang="ru-RU" dirty="0"/>
              <a:t> до умов договору про </a:t>
            </a:r>
            <a:r>
              <a:rPr lang="ru-RU" dirty="0" err="1"/>
              <a:t>встановлення</a:t>
            </a:r>
            <a:r>
              <a:rPr lang="ru-RU" dirty="0"/>
              <a:t> </a:t>
            </a:r>
            <a:r>
              <a:rPr lang="ru-RU" dirty="0" err="1"/>
              <a:t>суперфіцію</a:t>
            </a:r>
            <a:r>
              <a:rPr lang="ru-RU" dirty="0"/>
              <a:t>. </a:t>
            </a:r>
            <a:endParaRPr lang="ru-RU" dirty="0" smtClean="0"/>
          </a:p>
          <a:p>
            <a:r>
              <a:rPr lang="ru-RU" dirty="0"/>
              <a:t>На </a:t>
            </a:r>
            <a:r>
              <a:rPr lang="ru-RU" dirty="0" err="1"/>
              <a:t>відміну</a:t>
            </a:r>
            <a:r>
              <a:rPr lang="ru-RU" dirty="0"/>
              <a:t> </a:t>
            </a:r>
            <a:r>
              <a:rPr lang="ru-RU" dirty="0" err="1" smtClean="0"/>
              <a:t>від</a:t>
            </a:r>
            <a:r>
              <a:rPr lang="ru-RU" dirty="0" smtClean="0"/>
              <a:t> </a:t>
            </a:r>
            <a:r>
              <a:rPr lang="ru-RU" dirty="0" err="1" smtClean="0"/>
              <a:t>сервітуту</a:t>
            </a:r>
            <a:r>
              <a:rPr lang="ru-RU" dirty="0" smtClean="0"/>
              <a:t>, </a:t>
            </a:r>
            <a:r>
              <a:rPr lang="ru-RU" dirty="0" err="1"/>
              <a:t>суперфіцій</a:t>
            </a:r>
            <a:r>
              <a:rPr lang="ru-RU" dirty="0"/>
              <a:t> не </a:t>
            </a:r>
            <a:r>
              <a:rPr lang="ru-RU" dirty="0" err="1"/>
              <a:t>може</a:t>
            </a:r>
            <a:r>
              <a:rPr lang="ru-RU" dirty="0"/>
              <a:t> бути </a:t>
            </a:r>
            <a:r>
              <a:rPr lang="ru-RU" dirty="0" err="1"/>
              <a:t>безоплатним</a:t>
            </a:r>
            <a:r>
              <a:rPr lang="ru-RU" dirty="0"/>
              <a:t>. </a:t>
            </a:r>
          </a:p>
        </p:txBody>
      </p:sp>
    </p:spTree>
    <p:extLst>
      <p:ext uri="{BB962C8B-B14F-4D97-AF65-F5344CB8AC3E}">
        <p14:creationId xmlns:p14="http://schemas.microsoft.com/office/powerpoint/2010/main" val="1438805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482" name="Picture 2" descr="Картинки по запросу суперфіці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9" y="260186"/>
            <a:ext cx="9155709" cy="597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977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и по запросу суперфіці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72934"/>
            <a:ext cx="8784976" cy="403590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0885" y="116632"/>
            <a:ext cx="9081056" cy="2376264"/>
          </a:xfrm>
        </p:spPr>
        <p:txBody>
          <a:bodyPr>
            <a:noAutofit/>
          </a:bodyPr>
          <a:lstStyle/>
          <a:p>
            <a:pPr marL="0" indent="0" algn="just">
              <a:lnSpc>
                <a:spcPct val="80000"/>
              </a:lnSpc>
              <a:spcBef>
                <a:spcPts val="0"/>
              </a:spcBef>
              <a:buNone/>
            </a:pPr>
            <a:r>
              <a:rPr lang="ru-RU" sz="2100" dirty="0" smtClean="0"/>
              <a:t>Ст. 295 ЦКУ </a:t>
            </a:r>
            <a:r>
              <a:rPr lang="ru-RU" sz="2100" dirty="0" err="1" smtClean="0"/>
              <a:t>визначає</a:t>
            </a:r>
            <a:r>
              <a:rPr lang="ru-RU" sz="2100" dirty="0" smtClean="0"/>
              <a:t> </a:t>
            </a:r>
            <a:r>
              <a:rPr lang="ru-RU" sz="2100" dirty="0" err="1" smtClean="0"/>
              <a:t>суперфіцій</a:t>
            </a:r>
            <a:r>
              <a:rPr lang="ru-RU" sz="2100" dirty="0" smtClean="0"/>
              <a:t> як </a:t>
            </a:r>
            <a:r>
              <a:rPr lang="ru-RU" sz="2100" dirty="0" err="1" smtClean="0"/>
              <a:t>різновид</a:t>
            </a:r>
            <a:r>
              <a:rPr lang="ru-RU" sz="2100" dirty="0" smtClean="0"/>
              <a:t> </a:t>
            </a:r>
            <a:r>
              <a:rPr lang="ru-RU" sz="2100" dirty="0" err="1" smtClean="0"/>
              <a:t>речових</a:t>
            </a:r>
            <a:r>
              <a:rPr lang="ru-RU" sz="2100" dirty="0" smtClean="0"/>
              <a:t> прав </a:t>
            </a:r>
            <a:r>
              <a:rPr lang="ru-RU" sz="2100" dirty="0"/>
              <a:t>на </a:t>
            </a:r>
            <a:r>
              <a:rPr lang="ru-RU" sz="2100" dirty="0" err="1" smtClean="0"/>
              <a:t>чуже</a:t>
            </a:r>
            <a:r>
              <a:rPr lang="ru-RU" sz="2100" dirty="0" smtClean="0"/>
              <a:t> </a:t>
            </a:r>
            <a:r>
              <a:rPr lang="ru-RU" sz="2100" dirty="0" err="1" smtClean="0"/>
              <a:t>майно</a:t>
            </a:r>
            <a:r>
              <a:rPr lang="ru-RU" sz="2100" dirty="0" smtClean="0"/>
              <a:t>, </a:t>
            </a:r>
            <a:r>
              <a:rPr lang="ru-RU" sz="2100" dirty="0" err="1" smtClean="0"/>
              <a:t>що</a:t>
            </a:r>
            <a:r>
              <a:rPr lang="ru-RU" sz="2100" dirty="0" smtClean="0"/>
              <a:t> </a:t>
            </a:r>
            <a:r>
              <a:rPr lang="ru-RU" sz="2100" dirty="0" err="1" smtClean="0"/>
              <a:t>обумовлює</a:t>
            </a:r>
            <a:r>
              <a:rPr lang="ru-RU" sz="2100" dirty="0" smtClean="0"/>
              <a:t> </a:t>
            </a:r>
            <a:r>
              <a:rPr lang="ru-RU" sz="2100" dirty="0" err="1" smtClean="0"/>
              <a:t>обов</a:t>
            </a:r>
            <a:r>
              <a:rPr lang="en-US" sz="2100" dirty="0" smtClean="0"/>
              <a:t>’</a:t>
            </a:r>
            <a:r>
              <a:rPr lang="uk-UA" sz="2100" dirty="0" err="1" smtClean="0"/>
              <a:t>язкову</a:t>
            </a:r>
            <a:r>
              <a:rPr lang="uk-UA" sz="2100" dirty="0" smtClean="0"/>
              <a:t> </a:t>
            </a:r>
            <a:r>
              <a:rPr lang="uk-UA" sz="2100" dirty="0" err="1" smtClean="0"/>
              <a:t>держреєстрацію</a:t>
            </a:r>
            <a:r>
              <a:rPr lang="uk-UA" sz="2100" dirty="0" smtClean="0"/>
              <a:t> </a:t>
            </a:r>
            <a:r>
              <a:rPr lang="ru-RU" sz="2100" dirty="0" err="1" smtClean="0"/>
              <a:t>суперфіцію</a:t>
            </a:r>
            <a:r>
              <a:rPr lang="ru-RU" sz="2100" dirty="0" smtClean="0"/>
              <a:t> (ст</a:t>
            </a:r>
            <a:r>
              <a:rPr lang="ru-RU" sz="2100" dirty="0"/>
              <a:t>. 4 </a:t>
            </a:r>
            <a:r>
              <a:rPr lang="ru-RU" sz="2100" dirty="0" smtClean="0"/>
              <a:t>Закону </a:t>
            </a:r>
            <a:r>
              <a:rPr lang="ru-RU" sz="2100" dirty="0" err="1" smtClean="0"/>
              <a:t>України</a:t>
            </a:r>
            <a:r>
              <a:rPr lang="ru-RU" sz="2100" dirty="0" smtClean="0"/>
              <a:t> «Про </a:t>
            </a:r>
            <a:r>
              <a:rPr lang="ru-RU" sz="2100" dirty="0" err="1" smtClean="0"/>
              <a:t>державну</a:t>
            </a:r>
            <a:r>
              <a:rPr lang="ru-RU" sz="2100" dirty="0" smtClean="0"/>
              <a:t> </a:t>
            </a:r>
            <a:r>
              <a:rPr lang="ru-RU" sz="2100" dirty="0" err="1" smtClean="0"/>
              <a:t>реєстрацію</a:t>
            </a:r>
            <a:r>
              <a:rPr lang="ru-RU" sz="2100" dirty="0" smtClean="0"/>
              <a:t> </a:t>
            </a:r>
            <a:r>
              <a:rPr lang="ru-RU" sz="2100" dirty="0" err="1" smtClean="0"/>
              <a:t>речових</a:t>
            </a:r>
            <a:r>
              <a:rPr lang="ru-RU" sz="2100" dirty="0" smtClean="0"/>
              <a:t> прав </a:t>
            </a:r>
            <a:r>
              <a:rPr lang="ru-RU" sz="2100" dirty="0"/>
              <a:t>на </a:t>
            </a:r>
            <a:r>
              <a:rPr lang="ru-RU" sz="2100" dirty="0" err="1" smtClean="0"/>
              <a:t>нерухоме</a:t>
            </a:r>
            <a:r>
              <a:rPr lang="ru-RU" sz="2100" dirty="0" smtClean="0"/>
              <a:t> </a:t>
            </a:r>
            <a:r>
              <a:rPr lang="ru-RU" sz="2100" dirty="0" err="1" smtClean="0"/>
              <a:t>майно</a:t>
            </a:r>
            <a:r>
              <a:rPr lang="ru-RU" sz="2100" dirty="0" smtClean="0"/>
              <a:t>...»).</a:t>
            </a:r>
          </a:p>
          <a:p>
            <a:pPr marL="0" indent="0" algn="just">
              <a:lnSpc>
                <a:spcPct val="80000"/>
              </a:lnSpc>
              <a:spcBef>
                <a:spcPts val="0"/>
              </a:spcBef>
              <a:buNone/>
            </a:pPr>
            <a:r>
              <a:rPr lang="ru-RU" sz="2100" dirty="0"/>
              <a:t>З </a:t>
            </a:r>
            <a:r>
              <a:rPr lang="ru-RU" sz="2100" dirty="0" smtClean="0"/>
              <a:t>1 </a:t>
            </a:r>
            <a:r>
              <a:rPr lang="ru-RU" sz="2100" dirty="0" err="1"/>
              <a:t>січня</a:t>
            </a:r>
            <a:r>
              <a:rPr lang="ru-RU" sz="2100" dirty="0"/>
              <a:t> 2015 року </a:t>
            </a:r>
            <a:r>
              <a:rPr lang="ru-RU" sz="2100" dirty="0" err="1"/>
              <a:t>надання</a:t>
            </a:r>
            <a:r>
              <a:rPr lang="ru-RU" sz="2100" dirty="0"/>
              <a:t> </a:t>
            </a:r>
            <a:r>
              <a:rPr lang="ru-RU" sz="2100" dirty="0" err="1"/>
              <a:t>послуг</a:t>
            </a:r>
            <a:r>
              <a:rPr lang="ru-RU" sz="2100" dirty="0"/>
              <a:t> з </a:t>
            </a:r>
            <a:r>
              <a:rPr lang="ru-RU" sz="2100" dirty="0" err="1"/>
              <a:t>оформлення</a:t>
            </a:r>
            <a:r>
              <a:rPr lang="ru-RU" sz="2100" dirty="0"/>
              <a:t> </a:t>
            </a:r>
            <a:r>
              <a:rPr lang="ru-RU" sz="2100" dirty="0" err="1"/>
              <a:t>земельних</a:t>
            </a:r>
            <a:r>
              <a:rPr lang="ru-RU" sz="2100" dirty="0"/>
              <a:t> </a:t>
            </a:r>
            <a:r>
              <a:rPr lang="ru-RU" sz="2100" dirty="0" err="1"/>
              <a:t>ділянок</a:t>
            </a:r>
            <a:r>
              <a:rPr lang="ru-RU" sz="2100" dirty="0"/>
              <a:t> та прав на них </a:t>
            </a:r>
            <a:r>
              <a:rPr lang="ru-RU" sz="2100" dirty="0" err="1"/>
              <a:t>здійснюється</a:t>
            </a:r>
            <a:r>
              <a:rPr lang="ru-RU" sz="2100" dirty="0"/>
              <a:t> через </a:t>
            </a:r>
            <a:r>
              <a:rPr lang="ru-RU" sz="2100" dirty="0" err="1"/>
              <a:t>центри</a:t>
            </a:r>
            <a:r>
              <a:rPr lang="ru-RU" sz="2100" dirty="0"/>
              <a:t> </a:t>
            </a:r>
            <a:r>
              <a:rPr lang="ru-RU" sz="2100" dirty="0" err="1"/>
              <a:t>надання</a:t>
            </a:r>
            <a:r>
              <a:rPr lang="ru-RU" sz="2100" dirty="0"/>
              <a:t> </a:t>
            </a:r>
            <a:r>
              <a:rPr lang="ru-RU" sz="2100" dirty="0" err="1"/>
              <a:t>адміністративних</a:t>
            </a:r>
            <a:r>
              <a:rPr lang="ru-RU" sz="2100" dirty="0"/>
              <a:t> </a:t>
            </a:r>
            <a:r>
              <a:rPr lang="ru-RU" sz="2100" dirty="0" err="1"/>
              <a:t>послуг</a:t>
            </a:r>
            <a:r>
              <a:rPr lang="ru-RU" sz="2100" dirty="0"/>
              <a:t>. </a:t>
            </a:r>
          </a:p>
          <a:p>
            <a:pPr marL="0" indent="0" algn="just">
              <a:lnSpc>
                <a:spcPct val="80000"/>
              </a:lnSpc>
              <a:spcBef>
                <a:spcPts val="0"/>
              </a:spcBef>
              <a:buNone/>
            </a:pPr>
            <a:r>
              <a:rPr lang="ru-RU" sz="2100" dirty="0" err="1" smtClean="0"/>
              <a:t>Вказаний</a:t>
            </a:r>
            <a:r>
              <a:rPr lang="ru-RU" sz="2100" dirty="0" smtClean="0"/>
              <a:t> </a:t>
            </a:r>
            <a:r>
              <a:rPr lang="ru-RU" sz="2100" dirty="0" err="1"/>
              <a:t>договір</a:t>
            </a:r>
            <a:r>
              <a:rPr lang="ru-RU" sz="2100" dirty="0"/>
              <a:t> з 1 </a:t>
            </a:r>
            <a:r>
              <a:rPr lang="ru-RU" sz="2100" dirty="0" err="1"/>
              <a:t>січня</a:t>
            </a:r>
            <a:r>
              <a:rPr lang="ru-RU" sz="2100" dirty="0"/>
              <a:t> 2013 року не </a:t>
            </a:r>
            <a:r>
              <a:rPr lang="ru-RU" sz="2100" dirty="0" err="1"/>
              <a:t>підлягає</a:t>
            </a:r>
            <a:r>
              <a:rPr lang="ru-RU" sz="2100" dirty="0"/>
              <a:t> </a:t>
            </a:r>
            <a:r>
              <a:rPr lang="ru-RU" sz="2100" dirty="0" err="1"/>
              <a:t>державній</a:t>
            </a:r>
            <a:r>
              <a:rPr lang="ru-RU" sz="2100" dirty="0"/>
              <a:t> </a:t>
            </a:r>
            <a:r>
              <a:rPr lang="ru-RU" sz="2100" dirty="0" err="1"/>
              <a:t>реєстрації</a:t>
            </a:r>
            <a:r>
              <a:rPr lang="ru-RU" sz="2100" dirty="0"/>
              <a:t>. Але право </a:t>
            </a:r>
            <a:r>
              <a:rPr lang="ru-RU" sz="2100" b="1" dirty="0" err="1"/>
              <a:t>суперфіцію</a:t>
            </a:r>
            <a:r>
              <a:rPr lang="ru-RU" sz="2100" dirty="0"/>
              <a:t> </a:t>
            </a:r>
            <a:r>
              <a:rPr lang="ru-RU" sz="2100" dirty="0" err="1"/>
              <a:t>необхідно</a:t>
            </a:r>
            <a:r>
              <a:rPr lang="ru-RU" sz="2100" dirty="0"/>
              <a:t> </a:t>
            </a:r>
            <a:r>
              <a:rPr lang="ru-RU" sz="2100" dirty="0" err="1"/>
              <a:t>зареєструвати</a:t>
            </a:r>
            <a:r>
              <a:rPr lang="ru-RU" sz="2100" dirty="0"/>
              <a:t> у Державному </a:t>
            </a:r>
            <a:r>
              <a:rPr lang="ru-RU" sz="2100" dirty="0" err="1"/>
              <a:t>реєстрі</a:t>
            </a:r>
            <a:r>
              <a:rPr lang="ru-RU" sz="2100" dirty="0"/>
              <a:t> </a:t>
            </a:r>
            <a:r>
              <a:rPr lang="ru-RU" sz="2100" dirty="0" err="1"/>
              <a:t>речових</a:t>
            </a:r>
            <a:r>
              <a:rPr lang="ru-RU" sz="2100" dirty="0"/>
              <a:t> прав на </a:t>
            </a:r>
            <a:r>
              <a:rPr lang="ru-RU" sz="2100" dirty="0" err="1"/>
              <a:t>нерухоме</a:t>
            </a:r>
            <a:r>
              <a:rPr lang="ru-RU" sz="2100" dirty="0"/>
              <a:t> </a:t>
            </a:r>
            <a:r>
              <a:rPr lang="ru-RU" sz="2100" dirty="0" err="1"/>
              <a:t>майно</a:t>
            </a:r>
            <a:r>
              <a:rPr lang="ru-RU" sz="2100" dirty="0"/>
              <a:t>, </a:t>
            </a:r>
            <a:r>
              <a:rPr lang="ru-RU" sz="2100" dirty="0" err="1"/>
              <a:t>ведення</a:t>
            </a:r>
            <a:r>
              <a:rPr lang="ru-RU" sz="2100" dirty="0"/>
              <a:t> </a:t>
            </a:r>
            <a:r>
              <a:rPr lang="ru-RU" sz="2100" dirty="0" err="1"/>
              <a:t>якого</a:t>
            </a:r>
            <a:r>
              <a:rPr lang="ru-RU" sz="2100" dirty="0"/>
              <a:t> </a:t>
            </a:r>
            <a:r>
              <a:rPr lang="ru-RU" sz="2100" dirty="0" err="1"/>
              <a:t>здійснює</a:t>
            </a:r>
            <a:r>
              <a:rPr lang="ru-RU" sz="2100" dirty="0"/>
              <a:t> </a:t>
            </a:r>
            <a:r>
              <a:rPr lang="ru-RU" sz="2100" dirty="0" err="1"/>
              <a:t>Державна</a:t>
            </a:r>
            <a:r>
              <a:rPr lang="ru-RU" sz="2100" dirty="0"/>
              <a:t> </a:t>
            </a:r>
            <a:r>
              <a:rPr lang="ru-RU" sz="2100" dirty="0" err="1"/>
              <a:t>реєстраційна</a:t>
            </a:r>
            <a:r>
              <a:rPr lang="ru-RU" sz="2100" dirty="0"/>
              <a:t> служба</a:t>
            </a:r>
            <a:r>
              <a:rPr lang="ru-RU" sz="2100" dirty="0" smtClean="0"/>
              <a:t>.</a:t>
            </a:r>
            <a:endParaRPr lang="ru-RU" sz="2100" dirty="0"/>
          </a:p>
        </p:txBody>
      </p:sp>
    </p:spTree>
    <p:extLst>
      <p:ext uri="{BB962C8B-B14F-4D97-AF65-F5344CB8AC3E}">
        <p14:creationId xmlns:p14="http://schemas.microsoft.com/office/powerpoint/2010/main" val="385612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3109"/>
            <a:ext cx="9144000" cy="380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545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490066"/>
          </a:xfrm>
        </p:spPr>
        <p:txBody>
          <a:bodyPr>
            <a:normAutofit fontScale="90000"/>
          </a:bodyPr>
          <a:lstStyle/>
          <a:p>
            <a:r>
              <a:rPr lang="uk-UA" sz="3200" dirty="0" smtClean="0"/>
              <a:t>Договір підряду</a:t>
            </a:r>
            <a:endParaRPr lang="ru-RU" sz="3200" dirty="0"/>
          </a:p>
        </p:txBody>
      </p:sp>
      <p:sp>
        <p:nvSpPr>
          <p:cNvPr id="3" name="Объект 2"/>
          <p:cNvSpPr>
            <a:spLocks noGrp="1"/>
          </p:cNvSpPr>
          <p:nvPr>
            <p:ph idx="1"/>
          </p:nvPr>
        </p:nvSpPr>
        <p:spPr>
          <a:xfrm>
            <a:off x="0" y="476672"/>
            <a:ext cx="9144000" cy="6381328"/>
          </a:xfrm>
        </p:spPr>
        <p:txBody>
          <a:bodyPr>
            <a:noAutofit/>
          </a:bodyPr>
          <a:lstStyle/>
          <a:p>
            <a:pPr algn="just">
              <a:lnSpc>
                <a:spcPct val="80000"/>
              </a:lnSpc>
              <a:spcBef>
                <a:spcPts val="0"/>
              </a:spcBef>
            </a:pPr>
            <a:r>
              <a:rPr lang="uk-UA" sz="2000" b="1" dirty="0"/>
              <a:t>Стаття </a:t>
            </a:r>
            <a:r>
              <a:rPr lang="uk-UA" sz="2000" b="1" dirty="0" smtClean="0"/>
              <a:t>317 ГКУ.</a:t>
            </a:r>
            <a:r>
              <a:rPr lang="uk-UA" sz="2000" dirty="0"/>
              <a:t> Підрядні відносини у капітальному будівництві</a:t>
            </a:r>
            <a:endParaRPr lang="ru-RU" sz="2000" dirty="0"/>
          </a:p>
          <a:p>
            <a:pPr marL="0" indent="0" algn="just">
              <a:lnSpc>
                <a:spcPct val="80000"/>
              </a:lnSpc>
              <a:spcBef>
                <a:spcPts val="0"/>
              </a:spcBef>
              <a:buNone/>
            </a:pPr>
            <a:r>
              <a:rPr lang="uk-UA" sz="2000" dirty="0"/>
              <a:t>1. Будівництво об'єктів виробничого та іншого призначення, підготовка будівельних ділянок, роботи з обладнання будівель, роботи з завершення будівництва, прикладні та експериментальні дослідження і розробки тощо, які виконуються суб'єктами господарювання для інших суб'єктів або на їх замовлення, здійснюються на умовах підряду.</a:t>
            </a:r>
            <a:endParaRPr lang="ru-RU" sz="2000" dirty="0"/>
          </a:p>
          <a:p>
            <a:pPr marL="0" indent="0" algn="just">
              <a:lnSpc>
                <a:spcPct val="80000"/>
              </a:lnSpc>
              <a:spcBef>
                <a:spcPts val="0"/>
              </a:spcBef>
              <a:buNone/>
            </a:pPr>
            <a:r>
              <a:rPr lang="uk-UA" sz="2000" dirty="0"/>
              <a:t>2. …Загальні умови договорів підряду визначаються відповідно до положень Цивільного кодексу України про договір підряду, якщо інше не передбачено цим Кодексом.</a:t>
            </a:r>
            <a:endParaRPr lang="ru-RU" sz="2000" dirty="0"/>
          </a:p>
          <a:p>
            <a:pPr algn="just">
              <a:lnSpc>
                <a:spcPct val="80000"/>
              </a:lnSpc>
              <a:spcBef>
                <a:spcPts val="0"/>
              </a:spcBef>
            </a:pPr>
            <a:r>
              <a:rPr lang="uk-UA" sz="2000" b="1" dirty="0"/>
              <a:t>Стаття </a:t>
            </a:r>
            <a:r>
              <a:rPr lang="uk-UA" sz="2000" b="1" dirty="0" smtClean="0"/>
              <a:t>318 ГКУ.</a:t>
            </a:r>
            <a:r>
              <a:rPr lang="uk-UA" sz="2000" dirty="0"/>
              <a:t> Договір підряду на капітальне будівництво</a:t>
            </a:r>
            <a:endParaRPr lang="ru-RU" sz="2000" dirty="0"/>
          </a:p>
          <a:p>
            <a:pPr marL="0" indent="0" algn="just">
              <a:lnSpc>
                <a:spcPct val="80000"/>
              </a:lnSpc>
              <a:spcBef>
                <a:spcPts val="0"/>
              </a:spcBef>
              <a:buNone/>
            </a:pPr>
            <a:r>
              <a:rPr lang="uk-UA" sz="2000" dirty="0"/>
              <a:t>2. Договір підряду відповідно до цієї статті укладається на будівництво, розширення, реконструкцію та перепрофілювання об'єктів; будівництво об'єктів з покладенням повністю або частково на підрядника виконання робіт з проектування, поставки обладнання, пусконалагоджувальних та інших робіт; виконання окремих комплексів будівельних, монтажних, спеціальних, проектно-конструкторських та інших робіт, пов'язаних з будівництвом об'єктів.</a:t>
            </a:r>
            <a:endParaRPr lang="ru-RU" sz="2000" dirty="0"/>
          </a:p>
          <a:p>
            <a:pPr marL="0" indent="0" algn="just">
              <a:lnSpc>
                <a:spcPct val="80000"/>
              </a:lnSpc>
              <a:spcBef>
                <a:spcPts val="0"/>
              </a:spcBef>
              <a:buNone/>
            </a:pPr>
            <a:r>
              <a:rPr lang="uk-UA" sz="2000" dirty="0"/>
              <a:t>5. Договір підряду на капітальне будівництво повинен передбачати: найменування сторін; місце і дату укладення; предмет договору (найменування об'єкта, обсяги і види робіт, передбачених проектом); строки початку і завершення будівництва, виконання робіт; права і обов'язки сторін; вартість і порядок фінансування будівництва об'єкта (робіт); порядок матеріально-технічного, проектного та іншого забезпечення будівництва; режим контролю якості робіт і матеріалів замовником; порядок прийняття об'єкта (робіт); порядок розрахунків за виконані роботи, умови про дефекти і гарантійні строки; страхування ризиків, фінансові гарантії; відповідальність сторін (відшкодування збитків); урегулювання спорів, підстави та умови зміни і розірвання договору</a:t>
            </a:r>
            <a:r>
              <a:rPr lang="uk-UA" sz="2000" dirty="0" smtClean="0"/>
              <a:t>.</a:t>
            </a:r>
            <a:endParaRPr lang="ru-RU" sz="2000" dirty="0"/>
          </a:p>
        </p:txBody>
      </p:sp>
    </p:spTree>
    <p:extLst>
      <p:ext uri="{BB962C8B-B14F-4D97-AF65-F5344CB8AC3E}">
        <p14:creationId xmlns:p14="http://schemas.microsoft.com/office/powerpoint/2010/main" val="890298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rmAutofit fontScale="90000"/>
          </a:bodyPr>
          <a:lstStyle/>
          <a:p>
            <a:r>
              <a:rPr lang="uk-UA" b="1" dirty="0" smtClean="0"/>
              <a:t>Приватне </a:t>
            </a:r>
            <a:r>
              <a:rPr lang="uk-UA" b="1" dirty="0"/>
              <a:t>право</a:t>
            </a:r>
            <a:endParaRPr lang="ru-RU" dirty="0"/>
          </a:p>
        </p:txBody>
      </p:sp>
      <p:sp>
        <p:nvSpPr>
          <p:cNvPr id="3" name="Объект 2"/>
          <p:cNvSpPr>
            <a:spLocks noGrp="1"/>
          </p:cNvSpPr>
          <p:nvPr>
            <p:ph idx="1"/>
          </p:nvPr>
        </p:nvSpPr>
        <p:spPr>
          <a:xfrm>
            <a:off x="179512" y="836712"/>
            <a:ext cx="8784976" cy="5832648"/>
          </a:xfrm>
        </p:spPr>
        <p:txBody>
          <a:bodyPr>
            <a:normAutofit/>
          </a:bodyPr>
          <a:lstStyle/>
          <a:p>
            <a:pPr marL="0" indent="0" algn="ctr">
              <a:buNone/>
            </a:pPr>
            <a:r>
              <a:rPr lang="uk-UA" sz="2800" b="1" dirty="0" smtClean="0"/>
              <a:t>— сукупність </a:t>
            </a:r>
            <a:r>
              <a:rPr lang="uk-UA" sz="2800" b="1" dirty="0"/>
              <a:t>правових норм різних галузей права (підсистема), предметом регулювання яких є відносини у сфері приватних, індивідуальних інтересів юридично рівних суб'єктів за допомогою переважно диспозитивного методу регулювання</a:t>
            </a:r>
            <a:r>
              <a:rPr lang="uk-UA" sz="2800" b="1" dirty="0" smtClean="0"/>
              <a:t>.</a:t>
            </a:r>
          </a:p>
          <a:p>
            <a:pPr marL="0" indent="0" algn="ctr">
              <a:buNone/>
            </a:pPr>
            <a:endParaRPr lang="ru-RU" sz="2800" dirty="0"/>
          </a:p>
          <a:p>
            <a:pPr marL="0" indent="0" algn="ctr">
              <a:lnSpc>
                <a:spcPct val="90000"/>
              </a:lnSpc>
              <a:spcBef>
                <a:spcPts val="0"/>
              </a:spcBef>
              <a:buNone/>
            </a:pPr>
            <a:r>
              <a:rPr lang="uk-UA" u="sng" dirty="0" smtClean="0"/>
              <a:t>Галузі</a:t>
            </a:r>
            <a:r>
              <a:rPr lang="uk-UA" u="sng" dirty="0"/>
              <a:t>:</a:t>
            </a:r>
            <a:endParaRPr lang="ru-RU" u="sng" dirty="0"/>
          </a:p>
          <a:p>
            <a:pPr algn="ctr">
              <a:lnSpc>
                <a:spcPct val="90000"/>
              </a:lnSpc>
              <a:spcBef>
                <a:spcPts val="0"/>
              </a:spcBef>
            </a:pPr>
            <a:r>
              <a:rPr lang="uk-UA" dirty="0"/>
              <a:t>цивільне право</a:t>
            </a:r>
            <a:endParaRPr lang="ru-RU" dirty="0"/>
          </a:p>
          <a:p>
            <a:pPr algn="ctr">
              <a:lnSpc>
                <a:spcPct val="90000"/>
              </a:lnSpc>
              <a:spcBef>
                <a:spcPts val="0"/>
              </a:spcBef>
            </a:pPr>
            <a:r>
              <a:rPr lang="uk-UA" dirty="0"/>
              <a:t>господарське право</a:t>
            </a:r>
            <a:endParaRPr lang="ru-RU" dirty="0"/>
          </a:p>
          <a:p>
            <a:pPr algn="ctr">
              <a:lnSpc>
                <a:spcPct val="90000"/>
              </a:lnSpc>
              <a:spcBef>
                <a:spcPts val="0"/>
              </a:spcBef>
            </a:pPr>
            <a:r>
              <a:rPr lang="uk-UA" dirty="0"/>
              <a:t>трудове </a:t>
            </a:r>
            <a:r>
              <a:rPr lang="uk-UA" dirty="0" smtClean="0"/>
              <a:t>право</a:t>
            </a:r>
          </a:p>
          <a:p>
            <a:pPr algn="ctr">
              <a:lnSpc>
                <a:spcPct val="90000"/>
              </a:lnSpc>
              <a:spcBef>
                <a:spcPts val="0"/>
              </a:spcBef>
            </a:pPr>
            <a:r>
              <a:rPr lang="uk-UA" dirty="0"/>
              <a:t>житлове </a:t>
            </a:r>
            <a:r>
              <a:rPr lang="uk-UA" dirty="0" smtClean="0"/>
              <a:t>право</a:t>
            </a:r>
          </a:p>
          <a:p>
            <a:pPr algn="ctr">
              <a:lnSpc>
                <a:spcPct val="90000"/>
              </a:lnSpc>
              <a:spcBef>
                <a:spcPts val="0"/>
              </a:spcBef>
            </a:pPr>
            <a:r>
              <a:rPr lang="uk-UA" dirty="0"/>
              <a:t>земельне право</a:t>
            </a:r>
            <a:endParaRPr lang="ru-RU" dirty="0"/>
          </a:p>
          <a:p>
            <a:pPr algn="ctr">
              <a:lnSpc>
                <a:spcPct val="90000"/>
              </a:lnSpc>
              <a:spcBef>
                <a:spcPts val="0"/>
              </a:spcBef>
            </a:pPr>
            <a:r>
              <a:rPr lang="uk-UA" dirty="0" smtClean="0"/>
              <a:t>сімейне </a:t>
            </a:r>
            <a:r>
              <a:rPr lang="uk-UA" dirty="0"/>
              <a:t>право</a:t>
            </a:r>
            <a:endParaRPr lang="ru-RU" dirty="0"/>
          </a:p>
          <a:p>
            <a:pPr algn="ctr">
              <a:lnSpc>
                <a:spcPct val="90000"/>
              </a:lnSpc>
              <a:spcBef>
                <a:spcPts val="0"/>
              </a:spcBef>
            </a:pPr>
            <a:endParaRPr lang="ru-RU" dirty="0"/>
          </a:p>
          <a:p>
            <a:pPr marL="0" indent="0">
              <a:buNone/>
            </a:pPr>
            <a:endParaRPr lang="ru-RU" dirty="0"/>
          </a:p>
        </p:txBody>
      </p:sp>
    </p:spTree>
    <p:extLst>
      <p:ext uri="{BB962C8B-B14F-4D97-AF65-F5344CB8AC3E}">
        <p14:creationId xmlns:p14="http://schemas.microsoft.com/office/powerpoint/2010/main" val="1910806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48680"/>
            <a:ext cx="9144000" cy="6309320"/>
          </a:xfrm>
        </p:spPr>
        <p:txBody>
          <a:bodyPr>
            <a:normAutofit/>
          </a:bodyPr>
          <a:lstStyle/>
          <a:p>
            <a:pPr algn="just">
              <a:lnSpc>
                <a:spcPct val="80000"/>
              </a:lnSpc>
              <a:spcBef>
                <a:spcPts val="0"/>
              </a:spcBef>
            </a:pPr>
            <a:r>
              <a:rPr lang="uk-UA" sz="2000" b="1" dirty="0"/>
              <a:t>Стаття </a:t>
            </a:r>
            <a:r>
              <a:rPr lang="uk-UA" sz="2000" b="1" dirty="0" smtClean="0"/>
              <a:t>319 ГКУ.</a:t>
            </a:r>
            <a:r>
              <a:rPr lang="uk-UA" sz="2000" dirty="0"/>
              <a:t> Генеральний підрядник і субпідрядник</a:t>
            </a:r>
            <a:endParaRPr lang="ru-RU" sz="2000" dirty="0"/>
          </a:p>
          <a:p>
            <a:pPr marL="0" indent="0" algn="just">
              <a:lnSpc>
                <a:spcPct val="80000"/>
              </a:lnSpc>
              <a:spcBef>
                <a:spcPts val="0"/>
              </a:spcBef>
              <a:buNone/>
            </a:pPr>
            <a:r>
              <a:rPr lang="uk-UA" sz="2000" dirty="0"/>
              <a:t>2. Підрядник має право за згодою замовника залучати до виконання договору як третіх осіб субпідрядників, на умовах укладених з ними субпідрядних договорів, відповідаючи перед замовником за результати їх роботи. У цьому випадку підрядник виступає перед замовником як генеральний підрядник, а перед субпідрядниками - як замовник.</a:t>
            </a:r>
            <a:endParaRPr lang="ru-RU" sz="2000" dirty="0"/>
          </a:p>
          <a:p>
            <a:pPr algn="just">
              <a:lnSpc>
                <a:spcPct val="80000"/>
              </a:lnSpc>
              <a:spcBef>
                <a:spcPts val="0"/>
              </a:spcBef>
            </a:pPr>
            <a:r>
              <a:rPr lang="uk-UA" sz="2000" b="1" dirty="0"/>
              <a:t>Стаття </a:t>
            </a:r>
            <a:r>
              <a:rPr lang="uk-UA" sz="2000" b="1" dirty="0" smtClean="0"/>
              <a:t>320 ГКУ.</a:t>
            </a:r>
            <a:r>
              <a:rPr lang="uk-UA" sz="2000" dirty="0"/>
              <a:t> Права замовника</a:t>
            </a:r>
            <a:endParaRPr lang="ru-RU" sz="2000" dirty="0"/>
          </a:p>
          <a:p>
            <a:pPr marL="0" indent="0" algn="just">
              <a:lnSpc>
                <a:spcPct val="80000"/>
              </a:lnSpc>
              <a:spcBef>
                <a:spcPts val="0"/>
              </a:spcBef>
              <a:buNone/>
            </a:pPr>
            <a:r>
              <a:rPr lang="uk-UA" sz="2000" dirty="0"/>
              <a:t>1. Замовник має право, не втручаючись у господарську діяльність підрядника, здійснювати контроль і технічний нагляд за відповідністю обсягу, вартості і якості виконаних робіт проектам і кошторисам. Він має право перевіряти хід і якість будівельних і монтажних робіт, а також якість матеріалів, що використовуються.</a:t>
            </a:r>
            <a:endParaRPr lang="ru-RU" sz="2000" dirty="0"/>
          </a:p>
          <a:p>
            <a:pPr algn="just">
              <a:lnSpc>
                <a:spcPct val="80000"/>
              </a:lnSpc>
              <a:spcBef>
                <a:spcPts val="0"/>
              </a:spcBef>
            </a:pPr>
            <a:r>
              <a:rPr lang="uk-UA" sz="2000" b="1" dirty="0"/>
              <a:t>Стаття </a:t>
            </a:r>
            <a:r>
              <a:rPr lang="uk-UA" sz="2000" b="1" dirty="0" smtClean="0"/>
              <a:t>321 ГКУ.</a:t>
            </a:r>
            <a:r>
              <a:rPr lang="uk-UA" sz="2000" dirty="0"/>
              <a:t> Розрахунки за договором підряду на капітальне будівництво</a:t>
            </a:r>
            <a:endParaRPr lang="ru-RU" sz="2000" dirty="0"/>
          </a:p>
          <a:p>
            <a:pPr marL="0" indent="0" algn="just">
              <a:lnSpc>
                <a:spcPct val="80000"/>
              </a:lnSpc>
              <a:spcBef>
                <a:spcPts val="0"/>
              </a:spcBef>
              <a:buNone/>
            </a:pPr>
            <a:r>
              <a:rPr lang="uk-UA" sz="2000" dirty="0"/>
              <a:t>1. У договорі підряду на капітальне будівництво сторони визначають вартість робіт (ціну договору) або спосіб її визначення.</a:t>
            </a:r>
            <a:endParaRPr lang="ru-RU" sz="2000" dirty="0"/>
          </a:p>
          <a:p>
            <a:pPr marL="0" indent="0" algn="just">
              <a:lnSpc>
                <a:spcPct val="80000"/>
              </a:lnSpc>
              <a:spcBef>
                <a:spcPts val="0"/>
              </a:spcBef>
              <a:buNone/>
            </a:pPr>
            <a:r>
              <a:rPr lang="uk-UA" sz="2000" dirty="0"/>
              <a:t>4. Підрядник не має права вимагати збільшення твердого кошторису, а замовник - його зменшення. У разі істотного зростання після укладення договору вартості матеріалів та устаткування, які мали бути надані підрядником, а також послуг, що надавалися йому третіми особами, підрядник має право вимагати збільшення встановленої вартості робіт, а у разі відмови замовника - розірвання договору в установленому порядку</a:t>
            </a:r>
            <a:r>
              <a:rPr lang="uk-UA" sz="2000" dirty="0" smtClean="0"/>
              <a:t>.</a:t>
            </a:r>
          </a:p>
          <a:p>
            <a:pPr marL="0" indent="0" algn="just">
              <a:lnSpc>
                <a:spcPct val="80000"/>
              </a:lnSpc>
              <a:spcBef>
                <a:spcPts val="0"/>
              </a:spcBef>
              <a:buNone/>
            </a:pPr>
            <a:endParaRPr lang="ru-RU" sz="2000" dirty="0"/>
          </a:p>
        </p:txBody>
      </p:sp>
    </p:spTree>
    <p:extLst>
      <p:ext uri="{BB962C8B-B14F-4D97-AF65-F5344CB8AC3E}">
        <p14:creationId xmlns:p14="http://schemas.microsoft.com/office/powerpoint/2010/main" val="2697566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a:bodyPr>
          <a:lstStyle/>
          <a:p>
            <a:r>
              <a:rPr lang="uk-UA" sz="2000" b="1" dirty="0"/>
              <a:t>Стаття </a:t>
            </a:r>
            <a:r>
              <a:rPr lang="uk-UA" sz="2000" b="1" dirty="0" smtClean="0"/>
              <a:t>322 ГКУ.</a:t>
            </a:r>
            <a:r>
              <a:rPr lang="uk-UA" sz="2000" dirty="0"/>
              <a:t> Відповідальність за порушення договору підряду на капітальне будівництво</a:t>
            </a:r>
            <a:endParaRPr lang="ru-RU" sz="2000" dirty="0"/>
          </a:p>
          <a:p>
            <a:pPr marL="0" indent="0" algn="just">
              <a:buNone/>
            </a:pPr>
            <a:r>
              <a:rPr lang="uk-UA" sz="2000" dirty="0"/>
              <a:t>3. Позовна давність для вимог, що випливають з неналежної якості робіт за договором підряду на капітальне будівництво, визначається з дня прийняття роботи замовником і становить:</a:t>
            </a:r>
            <a:endParaRPr lang="ru-RU" sz="2000" dirty="0"/>
          </a:p>
          <a:p>
            <a:pPr marL="0" indent="0" algn="just">
              <a:buNone/>
            </a:pPr>
            <a:r>
              <a:rPr lang="uk-UA" sz="2000" dirty="0"/>
              <a:t>один рік - щодо недоліків некапітальних конструкцій, а у разі якщо недоліки не могли бути виявлені за звичайного способу прийняття роботи, - два роки;</a:t>
            </a:r>
            <a:endParaRPr lang="ru-RU" sz="2000" dirty="0"/>
          </a:p>
          <a:p>
            <a:pPr marL="0" indent="0" algn="just">
              <a:buNone/>
            </a:pPr>
            <a:r>
              <a:rPr lang="uk-UA" sz="2000" dirty="0"/>
              <a:t>три роки - щодо недоліків капітальних конструкцій, а у разі якщо недоліки не могли бути виявлені за звичайного способу прийняття роботи, - десять років;</a:t>
            </a:r>
            <a:endParaRPr lang="ru-RU" sz="2000" dirty="0"/>
          </a:p>
          <a:p>
            <a:pPr marL="0" indent="0" algn="just">
              <a:buNone/>
            </a:pPr>
            <a:r>
              <a:rPr lang="uk-UA" sz="2000" dirty="0"/>
              <a:t>тридцять років - щодо відшкодування збитків, завданих замовникові протиправними діями підрядника, які призвели до руйнувань чи аварій.</a:t>
            </a:r>
            <a:endParaRPr lang="ru-RU" sz="2000" dirty="0"/>
          </a:p>
          <a:p>
            <a:r>
              <a:rPr lang="uk-UA" sz="2000" b="1" dirty="0"/>
              <a:t>Стаття </a:t>
            </a:r>
            <a:r>
              <a:rPr lang="uk-UA" sz="2000" b="1" dirty="0" smtClean="0"/>
              <a:t>323 ГКУ.</a:t>
            </a:r>
            <a:r>
              <a:rPr lang="uk-UA" sz="2000" dirty="0"/>
              <a:t> Умови укладання та виконання договорів підряду в капітальному </a:t>
            </a:r>
            <a:r>
              <a:rPr lang="uk-UA" sz="2000" dirty="0" smtClean="0"/>
              <a:t>будівництві</a:t>
            </a:r>
            <a:endParaRPr lang="ru-RU" sz="2000" dirty="0"/>
          </a:p>
        </p:txBody>
      </p:sp>
    </p:spTree>
    <p:extLst>
      <p:ext uri="{BB962C8B-B14F-4D97-AF65-F5344CB8AC3E}">
        <p14:creationId xmlns:p14="http://schemas.microsoft.com/office/powerpoint/2010/main" val="39852603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44616"/>
          </a:xfrm>
        </p:spPr>
        <p:txBody>
          <a:bodyPr>
            <a:normAutofit fontScale="62500" lnSpcReduction="20000"/>
          </a:bodyPr>
          <a:lstStyle/>
          <a:p>
            <a:pPr>
              <a:lnSpc>
                <a:spcPct val="120000"/>
              </a:lnSpc>
            </a:pPr>
            <a:r>
              <a:rPr lang="uk-UA" b="1" dirty="0"/>
              <a:t>Стаття </a:t>
            </a:r>
            <a:r>
              <a:rPr lang="uk-UA" b="1" dirty="0" smtClean="0"/>
              <a:t>324 ГКУ.</a:t>
            </a:r>
            <a:r>
              <a:rPr lang="uk-UA" dirty="0"/>
              <a:t> Договір підряду на проведення проектних і </a:t>
            </a:r>
            <a:r>
              <a:rPr lang="uk-UA" dirty="0" err="1"/>
              <a:t>досліджувальних</a:t>
            </a:r>
            <a:r>
              <a:rPr lang="uk-UA" dirty="0"/>
              <a:t> робіт</a:t>
            </a:r>
            <a:endParaRPr lang="ru-RU" dirty="0"/>
          </a:p>
          <a:p>
            <a:pPr marL="0" indent="0" algn="just">
              <a:lnSpc>
                <a:spcPct val="120000"/>
              </a:lnSpc>
              <a:buNone/>
            </a:pPr>
            <a:r>
              <a:rPr lang="ru-RU" dirty="0" smtClean="0"/>
              <a:t>…</a:t>
            </a:r>
            <a:r>
              <a:rPr lang="uk-UA" dirty="0" smtClean="0"/>
              <a:t>2</a:t>
            </a:r>
            <a:r>
              <a:rPr lang="uk-UA" dirty="0"/>
              <a:t>. До відносин, що виникають у процесі виконання проектних та </a:t>
            </a:r>
            <a:r>
              <a:rPr lang="uk-UA" dirty="0" err="1"/>
              <a:t>досліджувальних</a:t>
            </a:r>
            <a:r>
              <a:rPr lang="uk-UA" dirty="0"/>
              <a:t> робіт, можуть застосовуватися положення статті 318 цього Кодексу.</a:t>
            </a:r>
            <a:endParaRPr lang="ru-RU" dirty="0"/>
          </a:p>
          <a:p>
            <a:pPr marL="0" indent="0" algn="just">
              <a:lnSpc>
                <a:spcPct val="120000"/>
              </a:lnSpc>
              <a:buNone/>
            </a:pPr>
            <a:r>
              <a:rPr lang="uk-UA" dirty="0"/>
              <a:t>3. Підрядник несе відповідальність за недоліки проекту, в тому числі виявлені в процесі його реалізації та експлуатації побудованого за даним проектом об'єкта.</a:t>
            </a:r>
            <a:endParaRPr lang="ru-RU" dirty="0"/>
          </a:p>
          <a:p>
            <a:pPr marL="0" indent="0" algn="just">
              <a:lnSpc>
                <a:spcPct val="120000"/>
              </a:lnSpc>
              <a:buNone/>
            </a:pPr>
            <a:r>
              <a:rPr lang="uk-UA" dirty="0"/>
              <a:t>4. У разі виявлення недоліків проекту підрядник зобов'язаний безоплатно переробити проект, а також відшкодувати замовнику збитки, спричинені недоліками проекту.</a:t>
            </a:r>
            <a:endParaRPr lang="ru-RU" dirty="0"/>
          </a:p>
          <a:p>
            <a:pPr marL="0" indent="0" algn="just">
              <a:lnSpc>
                <a:spcPct val="120000"/>
              </a:lnSpc>
              <a:buNone/>
            </a:pPr>
            <a:r>
              <a:rPr lang="uk-UA" dirty="0"/>
              <a:t>5. Позов про відшкодування замовнику збитків, спричинених недоліками проекту, може бути заявлено протягом десяти років, а якщо збитки замовнику завдано протиправними діями підрядника, які призвели до руйнувань, аварій, обрушень, - протягом тридцяти років з дня прийняття побудованого об'єкта.</a:t>
            </a:r>
            <a:endParaRPr lang="ru-RU" dirty="0"/>
          </a:p>
          <a:p>
            <a:endParaRPr lang="ru-RU" dirty="0"/>
          </a:p>
        </p:txBody>
      </p:sp>
    </p:spTree>
    <p:extLst>
      <p:ext uri="{BB962C8B-B14F-4D97-AF65-F5344CB8AC3E}">
        <p14:creationId xmlns:p14="http://schemas.microsoft.com/office/powerpoint/2010/main" val="1976731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fontScale="77500" lnSpcReduction="20000"/>
          </a:bodyPr>
          <a:lstStyle/>
          <a:p>
            <a:r>
              <a:rPr lang="vi-VN" b="1" dirty="0">
                <a:latin typeface="Calibri" pitchFamily="34" charset="0"/>
                <a:cs typeface="Calibri" pitchFamily="34" charset="0"/>
              </a:rPr>
              <a:t>Емфіте́взис</a:t>
            </a:r>
            <a:r>
              <a:rPr lang="vi-VN" dirty="0">
                <a:latin typeface="Calibri" pitchFamily="34" charset="0"/>
                <a:cs typeface="Calibri" pitchFamily="34" charset="0"/>
              </a:rPr>
              <a:t> — це довгострокове, відчужуване та успадковуване речове право на чуже майно, яке полягає у наданні особі користування чужою земельною ділянкою для сільськогосподарських потреб з метою отримання плодів та доходів від неї з обов'язком ефективно її використовувати відповідно до цільового призначення. </a:t>
            </a:r>
          </a:p>
          <a:p>
            <a:r>
              <a:rPr lang="vi-VN" dirty="0">
                <a:latin typeface="Calibri" pitchFamily="34" charset="0"/>
                <a:cs typeface="Calibri" pitchFamily="34" charset="0"/>
              </a:rPr>
              <a:t>Суб'єктами емфітевзису є власник земельної ділянки та особа, яка виявила бажання користуватися останньою для сільськогосподарських потреб (землекористувач, емфітевта). Стороною відносин емфітевзису не може бути особа, якій земельна ділянка надана на умовах постійного користування чи на умовах оренди. </a:t>
            </a:r>
          </a:p>
          <a:p>
            <a:r>
              <a:rPr lang="vi-VN" dirty="0">
                <a:latin typeface="Calibri" pitchFamily="34" charset="0"/>
                <a:cs typeface="Calibri" pitchFamily="34" charset="0"/>
              </a:rPr>
              <a:t>Об'єктом емфітевтичного права є користування земельною ділянкою сільськогосподарського призначення, що знаходиться у приватній, комунальній або державній власності. </a:t>
            </a:r>
          </a:p>
          <a:p>
            <a:endParaRPr lang="ru-RU" dirty="0"/>
          </a:p>
        </p:txBody>
      </p:sp>
    </p:spTree>
    <p:extLst>
      <p:ext uri="{BB962C8B-B14F-4D97-AF65-F5344CB8AC3E}">
        <p14:creationId xmlns:p14="http://schemas.microsoft.com/office/powerpoint/2010/main" val="2721088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0" name="Picture 2" descr="Картинки по запросу емфітевзи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406"/>
            <a:ext cx="9078735" cy="681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19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pPr algn="just">
              <a:lnSpc>
                <a:spcPct val="80000"/>
              </a:lnSpc>
              <a:spcBef>
                <a:spcPts val="0"/>
              </a:spcBef>
            </a:pPr>
            <a:r>
              <a:rPr lang="ru-RU" sz="2100" b="1" dirty="0"/>
              <a:t>Глава 33 </a:t>
            </a:r>
            <a:r>
              <a:rPr lang="uk-UA" sz="2100" b="1" dirty="0"/>
              <a:t>ЦКУ. </a:t>
            </a:r>
            <a:r>
              <a:rPr lang="ru-RU" sz="2100" b="1" dirty="0"/>
              <a:t>ПРАВО КОРИСТУВАННЯ ЧУЖОЮ ЗЕМЕЛЬНОЮ ДІЛЯНКОЮ ДЛЯ СІЛЬСЬКОГОСПОДАРСЬКИХ ПОТРЕБ</a:t>
            </a:r>
            <a:endParaRPr lang="ru-RU" sz="2100" dirty="0"/>
          </a:p>
          <a:p>
            <a:pPr algn="just">
              <a:lnSpc>
                <a:spcPct val="80000"/>
              </a:lnSpc>
              <a:spcBef>
                <a:spcPts val="0"/>
              </a:spcBef>
            </a:pPr>
            <a:r>
              <a:rPr lang="ru-RU" sz="2100" b="1" dirty="0" err="1"/>
              <a:t>Стаття</a:t>
            </a:r>
            <a:r>
              <a:rPr lang="ru-RU" sz="2100" b="1" dirty="0"/>
              <a:t> 407</a:t>
            </a:r>
            <a:r>
              <a:rPr lang="uk-UA" sz="2100" b="1" dirty="0"/>
              <a:t> ЦКУ</a:t>
            </a:r>
            <a:r>
              <a:rPr lang="ru-RU" sz="2100" b="1" dirty="0"/>
              <a:t>. </a:t>
            </a:r>
            <a:r>
              <a:rPr lang="ru-RU" sz="2100" b="1" dirty="0" err="1"/>
              <a:t>Підстави</a:t>
            </a:r>
            <a:r>
              <a:rPr lang="ru-RU" sz="2100" b="1" dirty="0"/>
              <a:t> </a:t>
            </a:r>
            <a:r>
              <a:rPr lang="ru-RU" sz="2100" b="1" dirty="0" err="1"/>
              <a:t>виникнення</a:t>
            </a:r>
            <a:r>
              <a:rPr lang="ru-RU" sz="2100" b="1" dirty="0"/>
              <a:t> права </a:t>
            </a:r>
            <a:r>
              <a:rPr lang="ru-RU" sz="2100" b="1" dirty="0" err="1"/>
              <a:t>користування</a:t>
            </a:r>
            <a:r>
              <a:rPr lang="ru-RU" sz="2100" b="1" dirty="0"/>
              <a:t> чужою земельною </a:t>
            </a:r>
            <a:r>
              <a:rPr lang="ru-RU" sz="2100" b="1" dirty="0" err="1"/>
              <a:t>ділянкою</a:t>
            </a:r>
            <a:r>
              <a:rPr lang="ru-RU" sz="2100" b="1" dirty="0"/>
              <a:t> для </a:t>
            </a:r>
            <a:r>
              <a:rPr lang="ru-RU" sz="2100" b="1" dirty="0" err="1"/>
              <a:t>сільськогосподарських</a:t>
            </a:r>
            <a:r>
              <a:rPr lang="ru-RU" sz="2100" b="1" dirty="0"/>
              <a:t> потреб</a:t>
            </a:r>
            <a:endParaRPr lang="ru-RU" sz="2100" dirty="0"/>
          </a:p>
          <a:p>
            <a:pPr marL="0" indent="0" algn="just">
              <a:lnSpc>
                <a:spcPct val="80000"/>
              </a:lnSpc>
              <a:spcBef>
                <a:spcPts val="0"/>
              </a:spcBef>
              <a:buNone/>
            </a:pPr>
            <a:r>
              <a:rPr lang="ru-RU" sz="2100" dirty="0"/>
              <a:t>1. Право </a:t>
            </a:r>
            <a:r>
              <a:rPr lang="ru-RU" sz="2100" dirty="0" err="1"/>
              <a:t>користування</a:t>
            </a:r>
            <a:r>
              <a:rPr lang="ru-RU" sz="2100" dirty="0"/>
              <a:t> чужою земельною </a:t>
            </a:r>
            <a:r>
              <a:rPr lang="ru-RU" sz="2100" dirty="0" err="1"/>
              <a:t>ділянкою</a:t>
            </a:r>
            <a:r>
              <a:rPr lang="ru-RU" sz="2100" dirty="0"/>
              <a:t> </a:t>
            </a:r>
            <a:r>
              <a:rPr lang="ru-RU" sz="2100" dirty="0" err="1"/>
              <a:t>встановлюється</a:t>
            </a:r>
            <a:r>
              <a:rPr lang="ru-RU" sz="2100" dirty="0"/>
              <a:t> договором </a:t>
            </a:r>
            <a:r>
              <a:rPr lang="ru-RU" sz="2100" dirty="0" err="1"/>
              <a:t>між</a:t>
            </a:r>
            <a:r>
              <a:rPr lang="ru-RU" sz="2100" dirty="0"/>
              <a:t> </a:t>
            </a:r>
            <a:r>
              <a:rPr lang="ru-RU" sz="2100" dirty="0" err="1"/>
              <a:t>власником</a:t>
            </a:r>
            <a:r>
              <a:rPr lang="ru-RU" sz="2100" dirty="0"/>
              <a:t> </a:t>
            </a:r>
            <a:r>
              <a:rPr lang="ru-RU" sz="2100" dirty="0" err="1"/>
              <a:t>земельної</a:t>
            </a:r>
            <a:r>
              <a:rPr lang="ru-RU" sz="2100" dirty="0"/>
              <a:t> </a:t>
            </a:r>
            <a:r>
              <a:rPr lang="ru-RU" sz="2100" dirty="0" err="1"/>
              <a:t>ділянки</a:t>
            </a:r>
            <a:r>
              <a:rPr lang="ru-RU" sz="2100" dirty="0"/>
              <a:t> і особою, яка </a:t>
            </a:r>
            <a:r>
              <a:rPr lang="ru-RU" sz="2100" dirty="0" err="1"/>
              <a:t>виявила</a:t>
            </a:r>
            <a:r>
              <a:rPr lang="ru-RU" sz="2100" dirty="0"/>
              <a:t> </a:t>
            </a:r>
            <a:r>
              <a:rPr lang="ru-RU" sz="2100" dirty="0" err="1"/>
              <a:t>бажання</a:t>
            </a:r>
            <a:r>
              <a:rPr lang="ru-RU" sz="2100" dirty="0"/>
              <a:t> </a:t>
            </a:r>
            <a:r>
              <a:rPr lang="ru-RU" sz="2100" dirty="0" err="1"/>
              <a:t>користуватися</a:t>
            </a:r>
            <a:r>
              <a:rPr lang="ru-RU" sz="2100" dirty="0"/>
              <a:t> </a:t>
            </a:r>
            <a:r>
              <a:rPr lang="ru-RU" sz="2100" dirty="0" err="1"/>
              <a:t>цією</a:t>
            </a:r>
            <a:r>
              <a:rPr lang="ru-RU" sz="2100" dirty="0"/>
              <a:t> земельною </a:t>
            </a:r>
            <a:r>
              <a:rPr lang="ru-RU" sz="2100" dirty="0" err="1"/>
              <a:t>ділянкою</a:t>
            </a:r>
            <a:r>
              <a:rPr lang="ru-RU" sz="2100" dirty="0"/>
              <a:t> для </a:t>
            </a:r>
            <a:r>
              <a:rPr lang="ru-RU" sz="2100" dirty="0" err="1"/>
              <a:t>сільськогосподарських</a:t>
            </a:r>
            <a:r>
              <a:rPr lang="ru-RU" sz="2100" dirty="0"/>
              <a:t> потреб (</a:t>
            </a:r>
            <a:r>
              <a:rPr lang="ru-RU" sz="2100" dirty="0" err="1"/>
              <a:t>далі</a:t>
            </a:r>
            <a:r>
              <a:rPr lang="ru-RU" sz="2100" dirty="0"/>
              <a:t> - </a:t>
            </a:r>
            <a:r>
              <a:rPr lang="ru-RU" sz="2100" dirty="0" err="1"/>
              <a:t>землекористувач</a:t>
            </a:r>
            <a:r>
              <a:rPr lang="ru-RU" sz="2100" dirty="0"/>
              <a:t>).</a:t>
            </a:r>
          </a:p>
          <a:p>
            <a:pPr marL="0" indent="0" algn="just">
              <a:lnSpc>
                <a:spcPct val="80000"/>
              </a:lnSpc>
              <a:spcBef>
                <a:spcPts val="0"/>
              </a:spcBef>
              <a:buNone/>
            </a:pPr>
            <a:r>
              <a:rPr lang="ru-RU" sz="2100" dirty="0"/>
              <a:t>2. Право </a:t>
            </a:r>
            <a:r>
              <a:rPr lang="ru-RU" sz="2100" dirty="0" err="1"/>
              <a:t>користування</a:t>
            </a:r>
            <a:r>
              <a:rPr lang="ru-RU" sz="2100" dirty="0"/>
              <a:t> чужою земельною </a:t>
            </a:r>
            <a:r>
              <a:rPr lang="ru-RU" sz="2100" dirty="0" err="1"/>
              <a:t>ділянкою</a:t>
            </a:r>
            <a:r>
              <a:rPr lang="ru-RU" sz="2100" dirty="0"/>
              <a:t> для </a:t>
            </a:r>
            <a:r>
              <a:rPr lang="ru-RU" sz="2100" dirty="0" err="1"/>
              <a:t>сільськогосподарських</a:t>
            </a:r>
            <a:r>
              <a:rPr lang="ru-RU" sz="2100" dirty="0"/>
              <a:t> потреб (</a:t>
            </a:r>
            <a:r>
              <a:rPr lang="ru-RU" sz="2100" dirty="0" err="1"/>
              <a:t>емфітевзис</a:t>
            </a:r>
            <a:r>
              <a:rPr lang="ru-RU" sz="2100" dirty="0"/>
              <a:t>) </a:t>
            </a:r>
            <a:r>
              <a:rPr lang="ru-RU" sz="2100" dirty="0" err="1"/>
              <a:t>може</a:t>
            </a:r>
            <a:r>
              <a:rPr lang="ru-RU" sz="2100" dirty="0"/>
              <a:t> </a:t>
            </a:r>
            <a:r>
              <a:rPr lang="ru-RU" sz="2100" dirty="0" err="1"/>
              <a:t>відчужуватися</a:t>
            </a:r>
            <a:r>
              <a:rPr lang="ru-RU" sz="2100" dirty="0"/>
              <a:t> і </a:t>
            </a:r>
            <a:r>
              <a:rPr lang="ru-RU" sz="2100" dirty="0" err="1"/>
              <a:t>передаватися</a:t>
            </a:r>
            <a:r>
              <a:rPr lang="ru-RU" sz="2100" dirty="0"/>
              <a:t> у порядку </a:t>
            </a:r>
            <a:r>
              <a:rPr lang="ru-RU" sz="2100" dirty="0" err="1"/>
              <a:t>спадкування</a:t>
            </a:r>
            <a:r>
              <a:rPr lang="ru-RU" sz="2100" dirty="0"/>
              <a:t>, </a:t>
            </a:r>
            <a:r>
              <a:rPr lang="ru-RU" sz="2100" dirty="0" err="1"/>
              <a:t>крім</a:t>
            </a:r>
            <a:r>
              <a:rPr lang="ru-RU" sz="2100" dirty="0"/>
              <a:t> </a:t>
            </a:r>
            <a:r>
              <a:rPr lang="ru-RU" sz="2100" dirty="0" err="1"/>
              <a:t>випадків</a:t>
            </a:r>
            <a:r>
              <a:rPr lang="ru-RU" sz="2100" dirty="0"/>
              <a:t>, </a:t>
            </a:r>
            <a:r>
              <a:rPr lang="ru-RU" sz="2100" dirty="0" err="1"/>
              <a:t>передбачених</a:t>
            </a:r>
            <a:r>
              <a:rPr lang="ru-RU" sz="2100" dirty="0"/>
              <a:t> </a:t>
            </a:r>
            <a:r>
              <a:rPr lang="ru-RU" sz="2100" dirty="0" err="1"/>
              <a:t>частиною</a:t>
            </a:r>
            <a:r>
              <a:rPr lang="ru-RU" sz="2100" dirty="0"/>
              <a:t> </a:t>
            </a:r>
            <a:r>
              <a:rPr lang="ru-RU" sz="2100" dirty="0" err="1"/>
              <a:t>третьою</a:t>
            </a:r>
            <a:r>
              <a:rPr lang="ru-RU" sz="2100" dirty="0"/>
              <a:t> </a:t>
            </a:r>
            <a:r>
              <a:rPr lang="ru-RU" sz="2100" dirty="0" err="1"/>
              <a:t>цієї</a:t>
            </a:r>
            <a:r>
              <a:rPr lang="ru-RU" sz="2100" dirty="0"/>
              <a:t> </a:t>
            </a:r>
            <a:r>
              <a:rPr lang="ru-RU" sz="2100" dirty="0" err="1"/>
              <a:t>статті</a:t>
            </a:r>
            <a:r>
              <a:rPr lang="ru-RU" sz="2100" dirty="0"/>
              <a:t>.</a:t>
            </a:r>
          </a:p>
          <a:p>
            <a:pPr marL="0" indent="0" algn="just">
              <a:lnSpc>
                <a:spcPct val="80000"/>
              </a:lnSpc>
              <a:spcBef>
                <a:spcPts val="0"/>
              </a:spcBef>
              <a:buNone/>
            </a:pPr>
            <a:r>
              <a:rPr lang="ru-RU" sz="2100" dirty="0"/>
              <a:t>3. Право </a:t>
            </a:r>
            <a:r>
              <a:rPr lang="ru-RU" sz="2100" dirty="0" err="1"/>
              <a:t>користування</a:t>
            </a:r>
            <a:r>
              <a:rPr lang="ru-RU" sz="2100" dirty="0"/>
              <a:t> земельною </a:t>
            </a:r>
            <a:r>
              <a:rPr lang="ru-RU" sz="2100" dirty="0" err="1"/>
              <a:t>ділянкою</a:t>
            </a:r>
            <a:r>
              <a:rPr lang="ru-RU" sz="2100" dirty="0"/>
              <a:t> </a:t>
            </a:r>
            <a:r>
              <a:rPr lang="ru-RU" sz="2100" dirty="0" err="1"/>
              <a:t>державної</a:t>
            </a:r>
            <a:r>
              <a:rPr lang="ru-RU" sz="2100" dirty="0"/>
              <a:t> </a:t>
            </a:r>
            <a:r>
              <a:rPr lang="ru-RU" sz="2100" dirty="0" err="1"/>
              <a:t>або</a:t>
            </a:r>
            <a:r>
              <a:rPr lang="ru-RU" sz="2100" dirty="0"/>
              <a:t> </a:t>
            </a:r>
            <a:r>
              <a:rPr lang="ru-RU" sz="2100" dirty="0" err="1"/>
              <a:t>комунальної</a:t>
            </a:r>
            <a:r>
              <a:rPr lang="ru-RU" sz="2100" dirty="0"/>
              <a:t> </a:t>
            </a:r>
            <a:r>
              <a:rPr lang="ru-RU" sz="2100" dirty="0" err="1"/>
              <a:t>власності</a:t>
            </a:r>
            <a:r>
              <a:rPr lang="ru-RU" sz="2100" dirty="0"/>
              <a:t> для </a:t>
            </a:r>
            <a:r>
              <a:rPr lang="ru-RU" sz="2100" dirty="0" err="1"/>
              <a:t>сільськогосподарських</a:t>
            </a:r>
            <a:r>
              <a:rPr lang="ru-RU" sz="2100" dirty="0"/>
              <a:t> потреб не </a:t>
            </a:r>
            <a:r>
              <a:rPr lang="ru-RU" sz="2100" dirty="0" err="1"/>
              <a:t>може</a:t>
            </a:r>
            <a:r>
              <a:rPr lang="ru-RU" sz="2100" dirty="0"/>
              <a:t> бути </a:t>
            </a:r>
            <a:r>
              <a:rPr lang="ru-RU" sz="2100" dirty="0" err="1"/>
              <a:t>відчужено</a:t>
            </a:r>
            <a:r>
              <a:rPr lang="ru-RU" sz="2100" dirty="0"/>
              <a:t> </a:t>
            </a:r>
            <a:r>
              <a:rPr lang="ru-RU" sz="2100" dirty="0" err="1"/>
              <a:t>її</a:t>
            </a:r>
            <a:r>
              <a:rPr lang="ru-RU" sz="2100" dirty="0"/>
              <a:t> </a:t>
            </a:r>
            <a:r>
              <a:rPr lang="ru-RU" sz="2100" dirty="0" err="1"/>
              <a:t>землекористувачем</a:t>
            </a:r>
            <a:r>
              <a:rPr lang="ru-RU" sz="2100" dirty="0"/>
              <a:t> </a:t>
            </a:r>
            <a:r>
              <a:rPr lang="ru-RU" sz="2100" dirty="0" err="1"/>
              <a:t>іншим</a:t>
            </a:r>
            <a:r>
              <a:rPr lang="ru-RU" sz="2100" dirty="0"/>
              <a:t> особам, внесено до статутного фонду, передано у заставу.</a:t>
            </a:r>
          </a:p>
          <a:p>
            <a:pPr algn="just">
              <a:lnSpc>
                <a:spcPct val="80000"/>
              </a:lnSpc>
              <a:spcBef>
                <a:spcPts val="0"/>
              </a:spcBef>
            </a:pPr>
            <a:r>
              <a:rPr lang="ru-RU" sz="2100" b="1" dirty="0" err="1"/>
              <a:t>Стаття</a:t>
            </a:r>
            <a:r>
              <a:rPr lang="ru-RU" sz="2100" b="1" dirty="0"/>
              <a:t> 408</a:t>
            </a:r>
            <a:r>
              <a:rPr lang="uk-UA" sz="2100" b="1" dirty="0"/>
              <a:t> ЦКУ</a:t>
            </a:r>
            <a:r>
              <a:rPr lang="ru-RU" sz="2100" b="1" dirty="0"/>
              <a:t>. Строк договору про </a:t>
            </a:r>
            <a:r>
              <a:rPr lang="ru-RU" sz="2100" b="1" dirty="0" err="1"/>
              <a:t>надання</a:t>
            </a:r>
            <a:r>
              <a:rPr lang="ru-RU" sz="2100" b="1" dirty="0"/>
              <a:t> права </a:t>
            </a:r>
            <a:r>
              <a:rPr lang="ru-RU" sz="2100" b="1" dirty="0" err="1"/>
              <a:t>користування</a:t>
            </a:r>
            <a:r>
              <a:rPr lang="ru-RU" sz="2100" b="1" dirty="0"/>
              <a:t> чужою земельною </a:t>
            </a:r>
            <a:r>
              <a:rPr lang="ru-RU" sz="2100" b="1" dirty="0" err="1"/>
              <a:t>ділянкою</a:t>
            </a:r>
            <a:r>
              <a:rPr lang="ru-RU" sz="2100" b="1" dirty="0"/>
              <a:t> для </a:t>
            </a:r>
            <a:r>
              <a:rPr lang="ru-RU" sz="2100" b="1" dirty="0" err="1"/>
              <a:t>сільськогосподарських</a:t>
            </a:r>
            <a:r>
              <a:rPr lang="ru-RU" sz="2100" b="1" dirty="0"/>
              <a:t> потреб</a:t>
            </a:r>
            <a:endParaRPr lang="ru-RU" sz="2100" dirty="0"/>
          </a:p>
          <a:p>
            <a:pPr marL="0" indent="0" algn="just">
              <a:lnSpc>
                <a:spcPct val="80000"/>
              </a:lnSpc>
              <a:spcBef>
                <a:spcPts val="0"/>
              </a:spcBef>
              <a:buNone/>
            </a:pPr>
            <a:r>
              <a:rPr lang="ru-RU" sz="2100" dirty="0"/>
              <a:t>1. Строк договору про </a:t>
            </a:r>
            <a:r>
              <a:rPr lang="ru-RU" sz="2100" dirty="0" err="1"/>
              <a:t>надання</a:t>
            </a:r>
            <a:r>
              <a:rPr lang="ru-RU" sz="2100" dirty="0"/>
              <a:t> права </a:t>
            </a:r>
            <a:r>
              <a:rPr lang="ru-RU" sz="2100" dirty="0" err="1"/>
              <a:t>користування</a:t>
            </a:r>
            <a:r>
              <a:rPr lang="ru-RU" sz="2100" dirty="0"/>
              <a:t> чужою земельною </a:t>
            </a:r>
            <a:r>
              <a:rPr lang="ru-RU" sz="2100" dirty="0" err="1"/>
              <a:t>ділянкою</a:t>
            </a:r>
            <a:r>
              <a:rPr lang="ru-RU" sz="2100" dirty="0"/>
              <a:t> для </a:t>
            </a:r>
            <a:r>
              <a:rPr lang="ru-RU" sz="2100" dirty="0" err="1"/>
              <a:t>сільськогосподарських</a:t>
            </a:r>
            <a:r>
              <a:rPr lang="ru-RU" sz="2100" dirty="0"/>
              <a:t> потреб </a:t>
            </a:r>
            <a:r>
              <a:rPr lang="ru-RU" sz="2100" dirty="0" err="1"/>
              <a:t>встановлюється</a:t>
            </a:r>
            <a:r>
              <a:rPr lang="ru-RU" sz="2100" dirty="0"/>
              <a:t> договором і для </a:t>
            </a:r>
            <a:r>
              <a:rPr lang="ru-RU" sz="2100" dirty="0" err="1"/>
              <a:t>земельних</a:t>
            </a:r>
            <a:r>
              <a:rPr lang="ru-RU" sz="2100" dirty="0"/>
              <a:t> </a:t>
            </a:r>
            <a:r>
              <a:rPr lang="ru-RU" sz="2100" dirty="0" err="1"/>
              <a:t>ділянок</a:t>
            </a:r>
            <a:r>
              <a:rPr lang="ru-RU" sz="2100" dirty="0"/>
              <a:t> </a:t>
            </a:r>
            <a:r>
              <a:rPr lang="ru-RU" sz="2100" dirty="0" err="1"/>
              <a:t>державної</a:t>
            </a:r>
            <a:r>
              <a:rPr lang="ru-RU" sz="2100" dirty="0"/>
              <a:t> </a:t>
            </a:r>
            <a:r>
              <a:rPr lang="ru-RU" sz="2100" dirty="0" err="1"/>
              <a:t>або</a:t>
            </a:r>
            <a:r>
              <a:rPr lang="ru-RU" sz="2100" dirty="0"/>
              <a:t> </a:t>
            </a:r>
            <a:r>
              <a:rPr lang="ru-RU" sz="2100" dirty="0" err="1"/>
              <a:t>комунальної</a:t>
            </a:r>
            <a:r>
              <a:rPr lang="ru-RU" sz="2100" dirty="0"/>
              <a:t> </a:t>
            </a:r>
            <a:r>
              <a:rPr lang="ru-RU" sz="2100" dirty="0" err="1"/>
              <a:t>власності</a:t>
            </a:r>
            <a:r>
              <a:rPr lang="ru-RU" sz="2100" dirty="0"/>
              <a:t> </a:t>
            </a:r>
            <a:r>
              <a:rPr lang="ru-RU" sz="2100" b="1" dirty="0"/>
              <a:t>не </a:t>
            </a:r>
            <a:r>
              <a:rPr lang="ru-RU" sz="2100" b="1" dirty="0" err="1"/>
              <a:t>може</a:t>
            </a:r>
            <a:r>
              <a:rPr lang="ru-RU" sz="2100" b="1" dirty="0"/>
              <a:t> </a:t>
            </a:r>
            <a:r>
              <a:rPr lang="ru-RU" sz="2100" b="1" dirty="0" err="1"/>
              <a:t>перевищувати</a:t>
            </a:r>
            <a:r>
              <a:rPr lang="ru-RU" sz="2100" b="1" dirty="0"/>
              <a:t> 50 </a:t>
            </a:r>
            <a:r>
              <a:rPr lang="ru-RU" sz="2100" b="1" dirty="0" err="1"/>
              <a:t>років</a:t>
            </a:r>
            <a:r>
              <a:rPr lang="ru-RU" sz="2100" dirty="0"/>
              <a:t>.</a:t>
            </a:r>
          </a:p>
          <a:p>
            <a:pPr marL="0" indent="0" algn="just">
              <a:lnSpc>
                <a:spcPct val="80000"/>
              </a:lnSpc>
              <a:spcBef>
                <a:spcPts val="0"/>
              </a:spcBef>
              <a:buNone/>
            </a:pPr>
            <a:r>
              <a:rPr lang="ru-RU" sz="2100" dirty="0"/>
              <a:t>2. </a:t>
            </a:r>
            <a:r>
              <a:rPr lang="ru-RU" sz="2100" dirty="0" err="1"/>
              <a:t>Якщо</a:t>
            </a:r>
            <a:r>
              <a:rPr lang="ru-RU" sz="2100" dirty="0"/>
              <a:t> </a:t>
            </a:r>
            <a:r>
              <a:rPr lang="ru-RU" sz="2100" dirty="0" err="1"/>
              <a:t>договір</a:t>
            </a:r>
            <a:r>
              <a:rPr lang="ru-RU" sz="2100" dirty="0"/>
              <a:t> про </a:t>
            </a:r>
            <a:r>
              <a:rPr lang="ru-RU" sz="2100" dirty="0" err="1"/>
              <a:t>надання</a:t>
            </a:r>
            <a:r>
              <a:rPr lang="ru-RU" sz="2100" dirty="0"/>
              <a:t> права </a:t>
            </a:r>
            <a:r>
              <a:rPr lang="ru-RU" sz="2100" dirty="0" err="1"/>
              <a:t>користування</a:t>
            </a:r>
            <a:r>
              <a:rPr lang="ru-RU" sz="2100" dirty="0"/>
              <a:t> чужою земельною </a:t>
            </a:r>
            <a:r>
              <a:rPr lang="ru-RU" sz="2100" dirty="0" err="1"/>
              <a:t>ділянкою</a:t>
            </a:r>
            <a:r>
              <a:rPr lang="ru-RU" sz="2100" dirty="0"/>
              <a:t> для </a:t>
            </a:r>
            <a:r>
              <a:rPr lang="ru-RU" sz="2100" dirty="0" err="1"/>
              <a:t>сільськогосподарських</a:t>
            </a:r>
            <a:r>
              <a:rPr lang="ru-RU" sz="2100" dirty="0"/>
              <a:t> потреб </a:t>
            </a:r>
            <a:r>
              <a:rPr lang="ru-RU" sz="2100" dirty="0" err="1"/>
              <a:t>укладено</a:t>
            </a:r>
            <a:r>
              <a:rPr lang="ru-RU" sz="2100" dirty="0"/>
              <a:t> на </a:t>
            </a:r>
            <a:r>
              <a:rPr lang="ru-RU" sz="2100" dirty="0" err="1"/>
              <a:t>невизначений</a:t>
            </a:r>
            <a:r>
              <a:rPr lang="ru-RU" sz="2100" dirty="0"/>
              <a:t> строк, </a:t>
            </a:r>
            <a:r>
              <a:rPr lang="ru-RU" sz="2100" dirty="0" err="1"/>
              <a:t>кожна</a:t>
            </a:r>
            <a:r>
              <a:rPr lang="ru-RU" sz="2100" dirty="0"/>
              <a:t> </a:t>
            </a:r>
            <a:r>
              <a:rPr lang="ru-RU" sz="2100" dirty="0" err="1"/>
              <a:t>із</a:t>
            </a:r>
            <a:r>
              <a:rPr lang="ru-RU" sz="2100" dirty="0"/>
              <a:t> </a:t>
            </a:r>
            <a:r>
              <a:rPr lang="ru-RU" sz="2100" dirty="0" err="1"/>
              <a:t>сторін</a:t>
            </a:r>
            <a:r>
              <a:rPr lang="ru-RU" sz="2100" dirty="0"/>
              <a:t> </a:t>
            </a:r>
            <a:r>
              <a:rPr lang="ru-RU" sz="2100" dirty="0" err="1"/>
              <a:t>може</a:t>
            </a:r>
            <a:r>
              <a:rPr lang="ru-RU" sz="2100" dirty="0"/>
              <a:t> </a:t>
            </a:r>
            <a:r>
              <a:rPr lang="ru-RU" sz="2100" dirty="0" err="1"/>
              <a:t>відмовитися</a:t>
            </a:r>
            <a:r>
              <a:rPr lang="ru-RU" sz="2100" dirty="0"/>
              <a:t> </a:t>
            </a:r>
            <a:r>
              <a:rPr lang="ru-RU" sz="2100" dirty="0" err="1"/>
              <a:t>від</a:t>
            </a:r>
            <a:r>
              <a:rPr lang="ru-RU" sz="2100" dirty="0"/>
              <a:t> договору, </a:t>
            </a:r>
            <a:r>
              <a:rPr lang="ru-RU" sz="2100" dirty="0" err="1"/>
              <a:t>попередньо</a:t>
            </a:r>
            <a:r>
              <a:rPr lang="ru-RU" sz="2100" dirty="0"/>
              <a:t> </a:t>
            </a:r>
            <a:r>
              <a:rPr lang="ru-RU" sz="2100" dirty="0" err="1"/>
              <a:t>попередивши</a:t>
            </a:r>
            <a:r>
              <a:rPr lang="ru-RU" sz="2100" dirty="0"/>
              <a:t> про </a:t>
            </a:r>
            <a:r>
              <a:rPr lang="ru-RU" sz="2100" dirty="0" err="1"/>
              <a:t>це</a:t>
            </a:r>
            <a:r>
              <a:rPr lang="ru-RU" sz="2100" dirty="0"/>
              <a:t> другу сторону </a:t>
            </a:r>
            <a:r>
              <a:rPr lang="ru-RU" sz="2100" b="1" dirty="0"/>
              <a:t>не </a:t>
            </a:r>
            <a:r>
              <a:rPr lang="ru-RU" sz="2100" b="1" dirty="0" err="1"/>
              <a:t>менш</a:t>
            </a:r>
            <a:r>
              <a:rPr lang="ru-RU" sz="2100" b="1" dirty="0"/>
              <a:t> як за один </a:t>
            </a:r>
            <a:r>
              <a:rPr lang="ru-RU" sz="2100" b="1" dirty="0" err="1"/>
              <a:t>рік</a:t>
            </a:r>
            <a:r>
              <a:rPr lang="ru-RU" sz="2100" dirty="0" smtClean="0"/>
              <a:t>.</a:t>
            </a:r>
            <a:endParaRPr lang="ru-RU" sz="2100" dirty="0"/>
          </a:p>
        </p:txBody>
      </p:sp>
    </p:spTree>
    <p:extLst>
      <p:ext uri="{BB962C8B-B14F-4D97-AF65-F5344CB8AC3E}">
        <p14:creationId xmlns:p14="http://schemas.microsoft.com/office/powerpoint/2010/main" val="2987900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7500" lnSpcReduction="20000"/>
          </a:bodyPr>
          <a:lstStyle/>
          <a:p>
            <a:pPr algn="just">
              <a:spcBef>
                <a:spcPts val="0"/>
              </a:spcBef>
            </a:pPr>
            <a:r>
              <a:rPr lang="ru-RU" sz="3000" b="1" dirty="0" err="1"/>
              <a:t>Стаття</a:t>
            </a:r>
            <a:r>
              <a:rPr lang="ru-RU" sz="3000" b="1" dirty="0"/>
              <a:t> 409</a:t>
            </a:r>
            <a:r>
              <a:rPr lang="uk-UA" sz="3000" b="1" dirty="0"/>
              <a:t> ЦКУ</a:t>
            </a:r>
            <a:r>
              <a:rPr lang="ru-RU" sz="3000" b="1" dirty="0"/>
              <a:t>. Права та </a:t>
            </a:r>
            <a:r>
              <a:rPr lang="ru-RU" sz="3000" b="1" dirty="0" err="1"/>
              <a:t>обов'язки</a:t>
            </a:r>
            <a:r>
              <a:rPr lang="ru-RU" sz="3000" b="1" dirty="0"/>
              <a:t> </a:t>
            </a:r>
            <a:r>
              <a:rPr lang="ru-RU" sz="3000" b="1" dirty="0" err="1"/>
              <a:t>власника</a:t>
            </a:r>
            <a:r>
              <a:rPr lang="ru-RU" sz="3000" b="1" dirty="0"/>
              <a:t> </a:t>
            </a:r>
            <a:r>
              <a:rPr lang="ru-RU" sz="3000" b="1" dirty="0" err="1"/>
              <a:t>земельної</a:t>
            </a:r>
            <a:r>
              <a:rPr lang="ru-RU" sz="3000" b="1" dirty="0"/>
              <a:t> </a:t>
            </a:r>
            <a:r>
              <a:rPr lang="ru-RU" sz="3000" b="1" dirty="0" err="1"/>
              <a:t>ділянки</a:t>
            </a:r>
            <a:r>
              <a:rPr lang="ru-RU" sz="3000" b="1" dirty="0"/>
              <a:t>, </a:t>
            </a:r>
            <a:r>
              <a:rPr lang="ru-RU" sz="3000" b="1" dirty="0" err="1"/>
              <a:t>наданої</a:t>
            </a:r>
            <a:r>
              <a:rPr lang="ru-RU" sz="3000" b="1" dirty="0"/>
              <a:t> у </a:t>
            </a:r>
            <a:r>
              <a:rPr lang="ru-RU" sz="3000" b="1" dirty="0" err="1"/>
              <a:t>користування</a:t>
            </a:r>
            <a:r>
              <a:rPr lang="ru-RU" sz="3000" b="1" dirty="0"/>
              <a:t> для </a:t>
            </a:r>
            <a:r>
              <a:rPr lang="ru-RU" sz="3000" b="1" dirty="0" err="1"/>
              <a:t>сільськогосподарських</a:t>
            </a:r>
            <a:r>
              <a:rPr lang="ru-RU" sz="3000" b="1" dirty="0"/>
              <a:t> потреб</a:t>
            </a:r>
            <a:endParaRPr lang="ru-RU" sz="3000" dirty="0"/>
          </a:p>
          <a:p>
            <a:pPr marL="0" indent="0" algn="just">
              <a:spcBef>
                <a:spcPts val="0"/>
              </a:spcBef>
              <a:buNone/>
            </a:pPr>
            <a:r>
              <a:rPr lang="ru-RU" sz="3000" dirty="0"/>
              <a:t>1. </a:t>
            </a:r>
            <a:r>
              <a:rPr lang="ru-RU" sz="3000" dirty="0" err="1"/>
              <a:t>Власник</a:t>
            </a:r>
            <a:r>
              <a:rPr lang="ru-RU" sz="3000" dirty="0"/>
              <a:t> </a:t>
            </a:r>
            <a:r>
              <a:rPr lang="ru-RU" sz="3000" dirty="0" err="1"/>
              <a:t>земельної</a:t>
            </a:r>
            <a:r>
              <a:rPr lang="ru-RU" sz="3000" dirty="0"/>
              <a:t> </a:t>
            </a:r>
            <a:r>
              <a:rPr lang="ru-RU" sz="3000" dirty="0" err="1"/>
              <a:t>ділянки</a:t>
            </a:r>
            <a:r>
              <a:rPr lang="ru-RU" sz="3000" dirty="0"/>
              <a:t> </a:t>
            </a:r>
            <a:r>
              <a:rPr lang="ru-RU" sz="3000" dirty="0" err="1"/>
              <a:t>має</a:t>
            </a:r>
            <a:r>
              <a:rPr lang="ru-RU" sz="3000" dirty="0"/>
              <a:t> право </a:t>
            </a:r>
            <a:r>
              <a:rPr lang="ru-RU" sz="3000" dirty="0" err="1"/>
              <a:t>вимагати</a:t>
            </a:r>
            <a:r>
              <a:rPr lang="ru-RU" sz="3000" dirty="0"/>
              <a:t> </a:t>
            </a:r>
            <a:r>
              <a:rPr lang="ru-RU" sz="3000" dirty="0" err="1"/>
              <a:t>від</a:t>
            </a:r>
            <a:r>
              <a:rPr lang="ru-RU" sz="3000" dirty="0"/>
              <a:t> </a:t>
            </a:r>
            <a:r>
              <a:rPr lang="ru-RU" sz="3000" dirty="0" err="1"/>
              <a:t>землекористувача</a:t>
            </a:r>
            <a:r>
              <a:rPr lang="ru-RU" sz="3000" dirty="0"/>
              <a:t> </a:t>
            </a:r>
            <a:r>
              <a:rPr lang="ru-RU" sz="3000" dirty="0" err="1"/>
              <a:t>використання</a:t>
            </a:r>
            <a:r>
              <a:rPr lang="ru-RU" sz="3000" dirty="0"/>
              <a:t> </a:t>
            </a:r>
            <a:r>
              <a:rPr lang="ru-RU" sz="3000" dirty="0" err="1"/>
              <a:t>її</a:t>
            </a:r>
            <a:r>
              <a:rPr lang="ru-RU" sz="3000" dirty="0"/>
              <a:t> за </a:t>
            </a:r>
            <a:r>
              <a:rPr lang="ru-RU" sz="3000" dirty="0" err="1"/>
              <a:t>призначенням</a:t>
            </a:r>
            <a:r>
              <a:rPr lang="ru-RU" sz="3000" dirty="0"/>
              <a:t>, </a:t>
            </a:r>
            <a:r>
              <a:rPr lang="ru-RU" sz="3000" dirty="0" err="1"/>
              <a:t>встановленим</a:t>
            </a:r>
            <a:r>
              <a:rPr lang="ru-RU" sz="3000" dirty="0"/>
              <a:t> у </a:t>
            </a:r>
            <a:r>
              <a:rPr lang="ru-RU" sz="3000" dirty="0" err="1"/>
              <a:t>договорі</a:t>
            </a:r>
            <a:r>
              <a:rPr lang="ru-RU" sz="3000" dirty="0"/>
              <a:t>.</a:t>
            </a:r>
          </a:p>
          <a:p>
            <a:pPr marL="0" indent="0" algn="just">
              <a:spcBef>
                <a:spcPts val="0"/>
              </a:spcBef>
              <a:buNone/>
            </a:pPr>
            <a:r>
              <a:rPr lang="ru-RU" sz="3000" dirty="0"/>
              <a:t>2. </a:t>
            </a:r>
            <a:r>
              <a:rPr lang="ru-RU" sz="3000" dirty="0" err="1"/>
              <a:t>Власник</a:t>
            </a:r>
            <a:r>
              <a:rPr lang="ru-RU" sz="3000" dirty="0"/>
              <a:t> </a:t>
            </a:r>
            <a:r>
              <a:rPr lang="ru-RU" sz="3000" dirty="0" err="1"/>
              <a:t>земельної</a:t>
            </a:r>
            <a:r>
              <a:rPr lang="ru-RU" sz="3000" dirty="0"/>
              <a:t> </a:t>
            </a:r>
            <a:r>
              <a:rPr lang="ru-RU" sz="3000" dirty="0" err="1"/>
              <a:t>ділянки</a:t>
            </a:r>
            <a:r>
              <a:rPr lang="ru-RU" sz="3000" dirty="0"/>
              <a:t> </a:t>
            </a:r>
            <a:r>
              <a:rPr lang="ru-RU" sz="3000" dirty="0" err="1"/>
              <a:t>має</a:t>
            </a:r>
            <a:r>
              <a:rPr lang="ru-RU" sz="3000" dirty="0"/>
              <a:t> право на </a:t>
            </a:r>
            <a:r>
              <a:rPr lang="ru-RU" sz="3000" dirty="0" err="1"/>
              <a:t>одержання</a:t>
            </a:r>
            <a:r>
              <a:rPr lang="ru-RU" sz="3000" dirty="0"/>
              <a:t> плати за </a:t>
            </a:r>
            <a:r>
              <a:rPr lang="ru-RU" sz="3000" dirty="0" err="1"/>
              <a:t>користування</a:t>
            </a:r>
            <a:r>
              <a:rPr lang="ru-RU" sz="3000" dirty="0"/>
              <a:t> нею. </a:t>
            </a:r>
            <a:r>
              <a:rPr lang="ru-RU" sz="3000" dirty="0" err="1"/>
              <a:t>Розмір</a:t>
            </a:r>
            <a:r>
              <a:rPr lang="ru-RU" sz="3000" dirty="0"/>
              <a:t> плати, </a:t>
            </a:r>
            <a:r>
              <a:rPr lang="ru-RU" sz="3000" dirty="0" err="1"/>
              <a:t>її</a:t>
            </a:r>
            <a:r>
              <a:rPr lang="ru-RU" sz="3000" dirty="0"/>
              <a:t> форма, </a:t>
            </a:r>
            <a:r>
              <a:rPr lang="ru-RU" sz="3000" dirty="0" err="1"/>
              <a:t>умови</a:t>
            </a:r>
            <a:r>
              <a:rPr lang="ru-RU" sz="3000" dirty="0"/>
              <a:t>, порядок та строки </a:t>
            </a:r>
            <a:r>
              <a:rPr lang="ru-RU" sz="3000" dirty="0" err="1"/>
              <a:t>її</a:t>
            </a:r>
            <a:r>
              <a:rPr lang="ru-RU" sz="3000" dirty="0"/>
              <a:t> </a:t>
            </a:r>
            <a:r>
              <a:rPr lang="ru-RU" sz="3000" dirty="0" err="1"/>
              <a:t>виплати</a:t>
            </a:r>
            <a:r>
              <a:rPr lang="ru-RU" sz="3000" dirty="0"/>
              <a:t> </a:t>
            </a:r>
            <a:r>
              <a:rPr lang="ru-RU" sz="3000" dirty="0" err="1"/>
              <a:t>встановлюються</a:t>
            </a:r>
            <a:r>
              <a:rPr lang="ru-RU" sz="3000" dirty="0"/>
              <a:t> договором.</a:t>
            </a:r>
          </a:p>
          <a:p>
            <a:pPr marL="0" indent="0" algn="just">
              <a:spcBef>
                <a:spcPts val="0"/>
              </a:spcBef>
              <a:buNone/>
            </a:pPr>
            <a:r>
              <a:rPr lang="ru-RU" sz="3000" dirty="0"/>
              <a:t>3. </a:t>
            </a:r>
            <a:r>
              <a:rPr lang="ru-RU" sz="3000" dirty="0" err="1"/>
              <a:t>Власник</a:t>
            </a:r>
            <a:r>
              <a:rPr lang="ru-RU" sz="3000" dirty="0"/>
              <a:t> </a:t>
            </a:r>
            <a:r>
              <a:rPr lang="ru-RU" sz="3000" dirty="0" err="1"/>
              <a:t>земельної</a:t>
            </a:r>
            <a:r>
              <a:rPr lang="ru-RU" sz="3000" dirty="0"/>
              <a:t> </a:t>
            </a:r>
            <a:r>
              <a:rPr lang="ru-RU" sz="3000" dirty="0" err="1"/>
              <a:t>ділянки</a:t>
            </a:r>
            <a:r>
              <a:rPr lang="ru-RU" sz="3000" dirty="0"/>
              <a:t> </a:t>
            </a:r>
            <a:r>
              <a:rPr lang="ru-RU" sz="3000" dirty="0" err="1"/>
              <a:t>зобов'язаний</a:t>
            </a:r>
            <a:r>
              <a:rPr lang="ru-RU" sz="3000" dirty="0"/>
              <a:t> не </a:t>
            </a:r>
            <a:r>
              <a:rPr lang="ru-RU" sz="3000" dirty="0" err="1"/>
              <a:t>перешкоджати</a:t>
            </a:r>
            <a:r>
              <a:rPr lang="ru-RU" sz="3000" dirty="0"/>
              <a:t> </a:t>
            </a:r>
            <a:r>
              <a:rPr lang="ru-RU" sz="3000" dirty="0" err="1"/>
              <a:t>землекористувачеві</a:t>
            </a:r>
            <a:r>
              <a:rPr lang="ru-RU" sz="3000" dirty="0"/>
              <a:t> у </a:t>
            </a:r>
            <a:r>
              <a:rPr lang="ru-RU" sz="3000" dirty="0" err="1"/>
              <a:t>здійсненні</a:t>
            </a:r>
            <a:r>
              <a:rPr lang="ru-RU" sz="3000" dirty="0"/>
              <a:t> </a:t>
            </a:r>
            <a:r>
              <a:rPr lang="ru-RU" sz="3000" dirty="0" err="1"/>
              <a:t>його</a:t>
            </a:r>
            <a:r>
              <a:rPr lang="ru-RU" sz="3000" dirty="0"/>
              <a:t> прав</a:t>
            </a:r>
            <a:r>
              <a:rPr lang="ru-RU" sz="3000" dirty="0" smtClean="0"/>
              <a:t>.</a:t>
            </a:r>
          </a:p>
          <a:p>
            <a:pPr marL="0" indent="0" algn="just">
              <a:spcBef>
                <a:spcPts val="0"/>
              </a:spcBef>
              <a:buNone/>
            </a:pPr>
            <a:endParaRPr lang="ru-RU" sz="3000" dirty="0"/>
          </a:p>
          <a:p>
            <a:pPr algn="just">
              <a:spcBef>
                <a:spcPts val="0"/>
              </a:spcBef>
            </a:pPr>
            <a:r>
              <a:rPr lang="ru-RU" sz="3000" b="1" dirty="0" err="1"/>
              <a:t>Стаття</a:t>
            </a:r>
            <a:r>
              <a:rPr lang="ru-RU" sz="3000" b="1" dirty="0"/>
              <a:t> 410</a:t>
            </a:r>
            <a:r>
              <a:rPr lang="uk-UA" sz="3000" b="1" dirty="0"/>
              <a:t> ЦКУ</a:t>
            </a:r>
            <a:r>
              <a:rPr lang="ru-RU" sz="3000" b="1" dirty="0"/>
              <a:t>. Права та </a:t>
            </a:r>
            <a:r>
              <a:rPr lang="ru-RU" sz="3000" b="1" dirty="0" err="1"/>
              <a:t>обов'язки</a:t>
            </a:r>
            <a:r>
              <a:rPr lang="ru-RU" sz="3000" b="1" dirty="0"/>
              <a:t> </a:t>
            </a:r>
            <a:r>
              <a:rPr lang="ru-RU" sz="3000" b="1" dirty="0" err="1"/>
              <a:t>землекористувача</a:t>
            </a:r>
            <a:endParaRPr lang="ru-RU" sz="3000" dirty="0"/>
          </a:p>
          <a:p>
            <a:pPr marL="0" indent="0" algn="just">
              <a:spcBef>
                <a:spcPts val="0"/>
              </a:spcBef>
              <a:buNone/>
            </a:pPr>
            <a:r>
              <a:rPr lang="ru-RU" sz="3000" dirty="0"/>
              <a:t>1. </a:t>
            </a:r>
            <a:r>
              <a:rPr lang="ru-RU" sz="3000" dirty="0" err="1"/>
              <a:t>Землекористувач</a:t>
            </a:r>
            <a:r>
              <a:rPr lang="ru-RU" sz="3000" dirty="0"/>
              <a:t> </a:t>
            </a:r>
            <a:r>
              <a:rPr lang="ru-RU" sz="3000" dirty="0" err="1"/>
              <a:t>має</a:t>
            </a:r>
            <a:r>
              <a:rPr lang="ru-RU" sz="3000" dirty="0"/>
              <a:t> право </a:t>
            </a:r>
            <a:r>
              <a:rPr lang="ru-RU" sz="3000" dirty="0" err="1"/>
              <a:t>користуватися</a:t>
            </a:r>
            <a:r>
              <a:rPr lang="ru-RU" sz="3000" dirty="0"/>
              <a:t> земельною </a:t>
            </a:r>
            <a:r>
              <a:rPr lang="ru-RU" sz="3000" dirty="0" err="1"/>
              <a:t>ділянкою</a:t>
            </a:r>
            <a:r>
              <a:rPr lang="ru-RU" sz="3000" dirty="0"/>
              <a:t> в </a:t>
            </a:r>
            <a:r>
              <a:rPr lang="ru-RU" sz="3000" dirty="0" err="1"/>
              <a:t>повному</a:t>
            </a:r>
            <a:r>
              <a:rPr lang="ru-RU" sz="3000" dirty="0"/>
              <a:t> </a:t>
            </a:r>
            <a:r>
              <a:rPr lang="ru-RU" sz="3000" dirty="0" err="1"/>
              <a:t>обсязі</a:t>
            </a:r>
            <a:r>
              <a:rPr lang="ru-RU" sz="3000" dirty="0"/>
              <a:t>, </a:t>
            </a:r>
            <a:r>
              <a:rPr lang="ru-RU" sz="3000" dirty="0" err="1"/>
              <a:t>відповідно</a:t>
            </a:r>
            <a:r>
              <a:rPr lang="ru-RU" sz="3000" dirty="0"/>
              <a:t> до договору.</a:t>
            </a:r>
          </a:p>
          <a:p>
            <a:pPr marL="0" indent="0" algn="just">
              <a:spcBef>
                <a:spcPts val="0"/>
              </a:spcBef>
              <a:buNone/>
            </a:pPr>
            <a:r>
              <a:rPr lang="ru-RU" sz="3000" dirty="0"/>
              <a:t>2. </a:t>
            </a:r>
            <a:r>
              <a:rPr lang="ru-RU" sz="3000" dirty="0" err="1"/>
              <a:t>Землекористувач</a:t>
            </a:r>
            <a:r>
              <a:rPr lang="ru-RU" sz="3000" dirty="0"/>
              <a:t> </a:t>
            </a:r>
            <a:r>
              <a:rPr lang="ru-RU" sz="3000" dirty="0" err="1"/>
              <a:t>зобов'язаний</a:t>
            </a:r>
            <a:r>
              <a:rPr lang="ru-RU" sz="3000" dirty="0"/>
              <a:t> </a:t>
            </a:r>
            <a:r>
              <a:rPr lang="ru-RU" sz="3000" dirty="0" err="1"/>
              <a:t>вносити</a:t>
            </a:r>
            <a:r>
              <a:rPr lang="ru-RU" sz="3000" dirty="0"/>
              <a:t> плату за </a:t>
            </a:r>
            <a:r>
              <a:rPr lang="ru-RU" sz="3000" dirty="0" err="1"/>
              <a:t>користування</a:t>
            </a:r>
            <a:r>
              <a:rPr lang="ru-RU" sz="3000" dirty="0"/>
              <a:t> земельною </a:t>
            </a:r>
            <a:r>
              <a:rPr lang="ru-RU" sz="3000" dirty="0" err="1"/>
              <a:t>ділянкою</a:t>
            </a:r>
            <a:r>
              <a:rPr lang="ru-RU" sz="3000" dirty="0"/>
              <a:t>, а </a:t>
            </a:r>
            <a:r>
              <a:rPr lang="ru-RU" sz="3000" dirty="0" err="1"/>
              <a:t>також</a:t>
            </a:r>
            <a:r>
              <a:rPr lang="ru-RU" sz="3000" dirty="0"/>
              <a:t> </a:t>
            </a:r>
            <a:r>
              <a:rPr lang="ru-RU" sz="3000" dirty="0" err="1"/>
              <a:t>інші</a:t>
            </a:r>
            <a:r>
              <a:rPr lang="ru-RU" sz="3000" dirty="0"/>
              <a:t> </a:t>
            </a:r>
            <a:r>
              <a:rPr lang="ru-RU" sz="3000" dirty="0" err="1"/>
              <a:t>платежі</a:t>
            </a:r>
            <a:r>
              <a:rPr lang="ru-RU" sz="3000" dirty="0"/>
              <a:t>, </a:t>
            </a:r>
            <a:r>
              <a:rPr lang="ru-RU" sz="3000" dirty="0" err="1"/>
              <a:t>встановлені</a:t>
            </a:r>
            <a:r>
              <a:rPr lang="ru-RU" sz="3000" dirty="0"/>
              <a:t> законом.</a:t>
            </a:r>
          </a:p>
          <a:p>
            <a:pPr marL="0" indent="0" algn="just">
              <a:spcBef>
                <a:spcPts val="0"/>
              </a:spcBef>
              <a:buNone/>
            </a:pPr>
            <a:r>
              <a:rPr lang="ru-RU" sz="3000" dirty="0"/>
              <a:t>3. </a:t>
            </a:r>
            <a:r>
              <a:rPr lang="ru-RU" sz="3000" dirty="0" err="1"/>
              <a:t>Землекористувач</a:t>
            </a:r>
            <a:r>
              <a:rPr lang="ru-RU" sz="3000" dirty="0"/>
              <a:t> </a:t>
            </a:r>
            <a:r>
              <a:rPr lang="ru-RU" sz="3000" dirty="0" err="1"/>
              <a:t>зобов'язаний</a:t>
            </a:r>
            <a:r>
              <a:rPr lang="ru-RU" sz="3000" dirty="0"/>
              <a:t> </a:t>
            </a:r>
            <a:r>
              <a:rPr lang="ru-RU" sz="3000" dirty="0" err="1"/>
              <a:t>ефективно</a:t>
            </a:r>
            <a:r>
              <a:rPr lang="ru-RU" sz="3000" dirty="0"/>
              <a:t> </a:t>
            </a:r>
            <a:r>
              <a:rPr lang="ru-RU" sz="3000" dirty="0" err="1"/>
              <a:t>використовувати</a:t>
            </a:r>
            <a:r>
              <a:rPr lang="ru-RU" sz="3000" dirty="0"/>
              <a:t> </a:t>
            </a:r>
            <a:r>
              <a:rPr lang="ru-RU" sz="3000" dirty="0" err="1"/>
              <a:t>земельну</a:t>
            </a:r>
            <a:r>
              <a:rPr lang="ru-RU" sz="3000" dirty="0"/>
              <a:t> </a:t>
            </a:r>
            <a:r>
              <a:rPr lang="ru-RU" sz="3000" dirty="0" err="1"/>
              <a:t>ділянку</a:t>
            </a:r>
            <a:r>
              <a:rPr lang="ru-RU" sz="3000" dirty="0"/>
              <a:t> </a:t>
            </a:r>
            <a:r>
              <a:rPr lang="ru-RU" sz="3000" dirty="0" err="1"/>
              <a:t>відповідно</a:t>
            </a:r>
            <a:r>
              <a:rPr lang="ru-RU" sz="3000" dirty="0"/>
              <a:t> до </a:t>
            </a:r>
            <a:r>
              <a:rPr lang="ru-RU" sz="3000" dirty="0" err="1"/>
              <a:t>її</a:t>
            </a:r>
            <a:r>
              <a:rPr lang="ru-RU" sz="3000" dirty="0"/>
              <a:t> </a:t>
            </a:r>
            <a:r>
              <a:rPr lang="ru-RU" sz="3000" dirty="0" err="1"/>
              <a:t>цільового</a:t>
            </a:r>
            <a:r>
              <a:rPr lang="ru-RU" sz="3000" dirty="0"/>
              <a:t> </a:t>
            </a:r>
            <a:r>
              <a:rPr lang="ru-RU" sz="3000" dirty="0" err="1"/>
              <a:t>призначення</a:t>
            </a:r>
            <a:r>
              <a:rPr lang="ru-RU" sz="3000" dirty="0"/>
              <a:t>, </a:t>
            </a:r>
            <a:r>
              <a:rPr lang="ru-RU" sz="3000" dirty="0" err="1"/>
              <a:t>підвищувати</a:t>
            </a:r>
            <a:r>
              <a:rPr lang="ru-RU" sz="3000" dirty="0"/>
              <a:t> </a:t>
            </a:r>
            <a:r>
              <a:rPr lang="ru-RU" sz="3000" dirty="0" err="1"/>
              <a:t>її</a:t>
            </a:r>
            <a:r>
              <a:rPr lang="ru-RU" sz="3000" dirty="0"/>
              <a:t> </a:t>
            </a:r>
            <a:r>
              <a:rPr lang="ru-RU" sz="3000" dirty="0" err="1"/>
              <a:t>родючість</a:t>
            </a:r>
            <a:r>
              <a:rPr lang="ru-RU" sz="3000" dirty="0"/>
              <a:t>, </a:t>
            </a:r>
            <a:r>
              <a:rPr lang="ru-RU" sz="3000" dirty="0" err="1"/>
              <a:t>застосовувати</a:t>
            </a:r>
            <a:r>
              <a:rPr lang="ru-RU" sz="3000" dirty="0"/>
              <a:t> </a:t>
            </a:r>
            <a:r>
              <a:rPr lang="ru-RU" sz="3000" dirty="0" err="1"/>
              <a:t>природоохоронні</a:t>
            </a:r>
            <a:r>
              <a:rPr lang="ru-RU" sz="3000" dirty="0"/>
              <a:t> </a:t>
            </a:r>
            <a:r>
              <a:rPr lang="ru-RU" sz="3000" dirty="0" err="1"/>
              <a:t>технології</a:t>
            </a:r>
            <a:r>
              <a:rPr lang="ru-RU" sz="3000" dirty="0"/>
              <a:t> </a:t>
            </a:r>
            <a:r>
              <a:rPr lang="ru-RU" sz="3000" dirty="0" err="1"/>
              <a:t>виробництва</a:t>
            </a:r>
            <a:r>
              <a:rPr lang="ru-RU" sz="3000" dirty="0"/>
              <a:t>, </a:t>
            </a:r>
            <a:r>
              <a:rPr lang="ru-RU" sz="3000" dirty="0" err="1"/>
              <a:t>утримуватися</a:t>
            </a:r>
            <a:r>
              <a:rPr lang="ru-RU" sz="3000" dirty="0"/>
              <a:t> </a:t>
            </a:r>
            <a:r>
              <a:rPr lang="ru-RU" sz="3000" dirty="0" err="1"/>
              <a:t>від</a:t>
            </a:r>
            <a:r>
              <a:rPr lang="ru-RU" sz="3000" dirty="0"/>
              <a:t> </a:t>
            </a:r>
            <a:r>
              <a:rPr lang="ru-RU" sz="3000" dirty="0" err="1"/>
              <a:t>дій</a:t>
            </a:r>
            <a:r>
              <a:rPr lang="ru-RU" sz="3000" dirty="0"/>
              <a:t>, </a:t>
            </a:r>
            <a:r>
              <a:rPr lang="ru-RU" sz="3000" dirty="0" err="1"/>
              <a:t>які</a:t>
            </a:r>
            <a:r>
              <a:rPr lang="ru-RU" sz="3000" dirty="0"/>
              <a:t> </a:t>
            </a:r>
            <a:r>
              <a:rPr lang="ru-RU" sz="3000" dirty="0" err="1"/>
              <a:t>можуть</a:t>
            </a:r>
            <a:r>
              <a:rPr lang="ru-RU" sz="3000" dirty="0"/>
              <a:t> </a:t>
            </a:r>
            <a:r>
              <a:rPr lang="ru-RU" sz="3000" dirty="0" err="1"/>
              <a:t>призвести</a:t>
            </a:r>
            <a:r>
              <a:rPr lang="ru-RU" sz="3000" dirty="0"/>
              <a:t> до </a:t>
            </a:r>
            <a:r>
              <a:rPr lang="ru-RU" sz="3000" dirty="0" err="1"/>
              <a:t>погіршення</a:t>
            </a:r>
            <a:r>
              <a:rPr lang="ru-RU" sz="3000" dirty="0"/>
              <a:t> </a:t>
            </a:r>
            <a:r>
              <a:rPr lang="ru-RU" sz="3000" dirty="0" err="1"/>
              <a:t>екологічної</a:t>
            </a:r>
            <a:r>
              <a:rPr lang="ru-RU" sz="3000" dirty="0"/>
              <a:t> </a:t>
            </a:r>
            <a:r>
              <a:rPr lang="ru-RU" sz="3000" dirty="0" err="1"/>
              <a:t>ситуації</a:t>
            </a:r>
            <a:r>
              <a:rPr lang="ru-RU" sz="3000" dirty="0"/>
              <a:t>.</a:t>
            </a:r>
          </a:p>
          <a:p>
            <a:endParaRPr lang="ru-RU" dirty="0"/>
          </a:p>
        </p:txBody>
      </p:sp>
    </p:spTree>
    <p:extLst>
      <p:ext uri="{BB962C8B-B14F-4D97-AF65-F5344CB8AC3E}">
        <p14:creationId xmlns:p14="http://schemas.microsoft.com/office/powerpoint/2010/main" val="1453958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62500" lnSpcReduction="20000"/>
          </a:bodyPr>
          <a:lstStyle/>
          <a:p>
            <a:pPr algn="just">
              <a:spcBef>
                <a:spcPts val="0"/>
              </a:spcBef>
            </a:pPr>
            <a:r>
              <a:rPr lang="ru-RU" b="1" dirty="0" err="1"/>
              <a:t>Стаття</a:t>
            </a:r>
            <a:r>
              <a:rPr lang="ru-RU" b="1" dirty="0"/>
              <a:t> 411</a:t>
            </a:r>
            <a:r>
              <a:rPr lang="uk-UA" b="1" dirty="0"/>
              <a:t> ЦКУ</a:t>
            </a:r>
            <a:r>
              <a:rPr lang="ru-RU" b="1" dirty="0"/>
              <a:t>. Право </a:t>
            </a:r>
            <a:r>
              <a:rPr lang="ru-RU" b="1" dirty="0" err="1"/>
              <a:t>землекористувача</a:t>
            </a:r>
            <a:r>
              <a:rPr lang="ru-RU" b="1" dirty="0"/>
              <a:t> на </a:t>
            </a:r>
            <a:r>
              <a:rPr lang="ru-RU" b="1" dirty="0" err="1"/>
              <a:t>відчуження</a:t>
            </a:r>
            <a:r>
              <a:rPr lang="ru-RU" b="1" dirty="0"/>
              <a:t> права </a:t>
            </a:r>
            <a:r>
              <a:rPr lang="ru-RU" b="1" dirty="0" err="1"/>
              <a:t>користування</a:t>
            </a:r>
            <a:r>
              <a:rPr lang="ru-RU" b="1" dirty="0"/>
              <a:t> земельною </a:t>
            </a:r>
            <a:r>
              <a:rPr lang="ru-RU" b="1" dirty="0" err="1"/>
              <a:t>ділянкою</a:t>
            </a:r>
            <a:endParaRPr lang="ru-RU" dirty="0"/>
          </a:p>
          <a:p>
            <a:pPr marL="0" indent="0" algn="just">
              <a:spcBef>
                <a:spcPts val="0"/>
              </a:spcBef>
              <a:buNone/>
            </a:pPr>
            <a:r>
              <a:rPr lang="ru-RU" dirty="0"/>
              <a:t>1. </a:t>
            </a:r>
            <a:r>
              <a:rPr lang="ru-RU" dirty="0" err="1"/>
              <a:t>Землекористувач</a:t>
            </a:r>
            <a:r>
              <a:rPr lang="ru-RU" dirty="0"/>
              <a:t> </a:t>
            </a:r>
            <a:r>
              <a:rPr lang="ru-RU" dirty="0" err="1"/>
              <a:t>має</a:t>
            </a:r>
            <a:r>
              <a:rPr lang="ru-RU" dirty="0"/>
              <a:t> право на </a:t>
            </a:r>
            <a:r>
              <a:rPr lang="ru-RU" dirty="0" err="1"/>
              <a:t>відчуження</a:t>
            </a:r>
            <a:r>
              <a:rPr lang="ru-RU" dirty="0"/>
              <a:t> права </a:t>
            </a:r>
            <a:r>
              <a:rPr lang="ru-RU" dirty="0" err="1"/>
              <a:t>користування</a:t>
            </a:r>
            <a:r>
              <a:rPr lang="ru-RU" dirty="0"/>
              <a:t> земельною </a:t>
            </a:r>
            <a:r>
              <a:rPr lang="ru-RU" dirty="0" err="1"/>
              <a:t>ділянкою</a:t>
            </a:r>
            <a:r>
              <a:rPr lang="ru-RU" dirty="0"/>
              <a:t> для </a:t>
            </a:r>
            <a:r>
              <a:rPr lang="ru-RU" dirty="0" err="1"/>
              <a:t>сільськогосподарських</a:t>
            </a:r>
            <a:r>
              <a:rPr lang="ru-RU" dirty="0"/>
              <a:t> потреб, </a:t>
            </a:r>
            <a:r>
              <a:rPr lang="ru-RU" dirty="0" err="1"/>
              <a:t>якщо</a:t>
            </a:r>
            <a:r>
              <a:rPr lang="ru-RU" dirty="0"/>
              <a:t> </a:t>
            </a:r>
            <a:r>
              <a:rPr lang="ru-RU" dirty="0" err="1"/>
              <a:t>інше</a:t>
            </a:r>
            <a:r>
              <a:rPr lang="ru-RU" dirty="0"/>
              <a:t> не </a:t>
            </a:r>
            <a:r>
              <a:rPr lang="ru-RU" dirty="0" err="1"/>
              <a:t>встановлено</a:t>
            </a:r>
            <a:r>
              <a:rPr lang="ru-RU" dirty="0"/>
              <a:t> законом.</a:t>
            </a:r>
          </a:p>
          <a:p>
            <a:pPr marL="0" indent="0" algn="just">
              <a:spcBef>
                <a:spcPts val="0"/>
              </a:spcBef>
              <a:buNone/>
            </a:pPr>
            <a:r>
              <a:rPr lang="ru-RU" dirty="0"/>
              <a:t>2. У </a:t>
            </a:r>
            <a:r>
              <a:rPr lang="ru-RU" dirty="0" err="1"/>
              <a:t>разі</a:t>
            </a:r>
            <a:r>
              <a:rPr lang="ru-RU" dirty="0"/>
              <a:t> продажу права </a:t>
            </a:r>
            <a:r>
              <a:rPr lang="ru-RU" dirty="0" err="1"/>
              <a:t>користування</a:t>
            </a:r>
            <a:r>
              <a:rPr lang="ru-RU" dirty="0"/>
              <a:t> земельною </a:t>
            </a:r>
            <a:r>
              <a:rPr lang="ru-RU" dirty="0" err="1"/>
              <a:t>ділянкою</a:t>
            </a:r>
            <a:r>
              <a:rPr lang="ru-RU" dirty="0"/>
              <a:t> </a:t>
            </a:r>
            <a:r>
              <a:rPr lang="ru-RU" dirty="0" err="1"/>
              <a:t>власник</a:t>
            </a:r>
            <a:r>
              <a:rPr lang="ru-RU" dirty="0"/>
              <a:t> </a:t>
            </a:r>
            <a:r>
              <a:rPr lang="ru-RU" dirty="0" err="1"/>
              <a:t>цієї</a:t>
            </a:r>
            <a:r>
              <a:rPr lang="ru-RU" dirty="0"/>
              <a:t> </a:t>
            </a:r>
            <a:r>
              <a:rPr lang="ru-RU" dirty="0" err="1"/>
              <a:t>земельної</a:t>
            </a:r>
            <a:r>
              <a:rPr lang="ru-RU" dirty="0"/>
              <a:t> </a:t>
            </a:r>
            <a:r>
              <a:rPr lang="ru-RU" dirty="0" err="1"/>
              <a:t>ділянки</a:t>
            </a:r>
            <a:r>
              <a:rPr lang="ru-RU" dirty="0"/>
              <a:t> </a:t>
            </a:r>
            <a:r>
              <a:rPr lang="ru-RU" dirty="0" err="1"/>
              <a:t>має</a:t>
            </a:r>
            <a:r>
              <a:rPr lang="ru-RU" dirty="0"/>
              <a:t> </a:t>
            </a:r>
            <a:r>
              <a:rPr lang="ru-RU" dirty="0" err="1"/>
              <a:t>переважне</a:t>
            </a:r>
            <a:r>
              <a:rPr lang="ru-RU" dirty="0"/>
              <a:t> перед </a:t>
            </a:r>
            <a:r>
              <a:rPr lang="ru-RU" dirty="0" err="1"/>
              <a:t>іншими</a:t>
            </a:r>
            <a:r>
              <a:rPr lang="ru-RU" dirty="0"/>
              <a:t> особами право на </a:t>
            </a:r>
            <a:r>
              <a:rPr lang="ru-RU" dirty="0" err="1"/>
              <a:t>його</a:t>
            </a:r>
            <a:r>
              <a:rPr lang="ru-RU" dirty="0"/>
              <a:t> </a:t>
            </a:r>
            <a:r>
              <a:rPr lang="ru-RU" dirty="0" err="1"/>
              <a:t>придбання</a:t>
            </a:r>
            <a:r>
              <a:rPr lang="ru-RU" dirty="0"/>
              <a:t>, за </a:t>
            </a:r>
            <a:r>
              <a:rPr lang="ru-RU" dirty="0" err="1"/>
              <a:t>ціною</a:t>
            </a:r>
            <a:r>
              <a:rPr lang="ru-RU" dirty="0"/>
              <a:t>, </a:t>
            </a:r>
            <a:r>
              <a:rPr lang="ru-RU" dirty="0" err="1"/>
              <a:t>що</a:t>
            </a:r>
            <a:r>
              <a:rPr lang="ru-RU" dirty="0"/>
              <a:t> </a:t>
            </a:r>
            <a:r>
              <a:rPr lang="ru-RU" dirty="0" err="1"/>
              <a:t>оголошена</a:t>
            </a:r>
            <a:r>
              <a:rPr lang="ru-RU" dirty="0"/>
              <a:t> для продажу, та на </a:t>
            </a:r>
            <a:r>
              <a:rPr lang="ru-RU" dirty="0" err="1"/>
              <a:t>інших</a:t>
            </a:r>
            <a:r>
              <a:rPr lang="ru-RU" dirty="0"/>
              <a:t> </a:t>
            </a:r>
            <a:r>
              <a:rPr lang="ru-RU" dirty="0" err="1"/>
              <a:t>рівних</a:t>
            </a:r>
            <a:r>
              <a:rPr lang="ru-RU" dirty="0"/>
              <a:t> </a:t>
            </a:r>
            <a:r>
              <a:rPr lang="ru-RU" dirty="0" err="1"/>
              <a:t>умовах</a:t>
            </a:r>
            <a:r>
              <a:rPr lang="ru-RU" dirty="0"/>
              <a:t>.</a:t>
            </a:r>
          </a:p>
          <a:p>
            <a:pPr marL="0" indent="0" algn="just">
              <a:spcBef>
                <a:spcPts val="0"/>
              </a:spcBef>
              <a:buNone/>
            </a:pPr>
            <a:r>
              <a:rPr lang="ru-RU" dirty="0"/>
              <a:t>3. </a:t>
            </a:r>
            <a:r>
              <a:rPr lang="ru-RU" dirty="0" err="1"/>
              <a:t>Землекористувач</a:t>
            </a:r>
            <a:r>
              <a:rPr lang="ru-RU" dirty="0"/>
              <a:t> </a:t>
            </a:r>
            <a:r>
              <a:rPr lang="ru-RU" dirty="0" err="1"/>
              <a:t>зобов'язаний</a:t>
            </a:r>
            <a:r>
              <a:rPr lang="ru-RU" dirty="0"/>
              <a:t> </a:t>
            </a:r>
            <a:r>
              <a:rPr lang="ru-RU" dirty="0" err="1"/>
              <a:t>письмово</a:t>
            </a:r>
            <a:r>
              <a:rPr lang="ru-RU" dirty="0"/>
              <a:t> </a:t>
            </a:r>
            <a:r>
              <a:rPr lang="ru-RU" dirty="0" err="1"/>
              <a:t>повідомити</a:t>
            </a:r>
            <a:r>
              <a:rPr lang="ru-RU" dirty="0"/>
              <a:t> </a:t>
            </a:r>
            <a:r>
              <a:rPr lang="ru-RU" dirty="0" err="1"/>
              <a:t>власника</a:t>
            </a:r>
            <a:r>
              <a:rPr lang="ru-RU" dirty="0"/>
              <a:t> </a:t>
            </a:r>
            <a:r>
              <a:rPr lang="ru-RU" dirty="0" err="1"/>
              <a:t>земельної</a:t>
            </a:r>
            <a:r>
              <a:rPr lang="ru-RU" dirty="0"/>
              <a:t> </a:t>
            </a:r>
            <a:r>
              <a:rPr lang="ru-RU" dirty="0" err="1"/>
              <a:t>ділянки</a:t>
            </a:r>
            <a:r>
              <a:rPr lang="ru-RU" dirty="0"/>
              <a:t> про продаж права </a:t>
            </a:r>
            <a:r>
              <a:rPr lang="ru-RU" dirty="0" err="1"/>
              <a:t>користування</a:t>
            </a:r>
            <a:r>
              <a:rPr lang="ru-RU" dirty="0"/>
              <a:t> нею. </a:t>
            </a:r>
            <a:r>
              <a:rPr lang="ru-RU" dirty="0" err="1"/>
              <a:t>Якщо</a:t>
            </a:r>
            <a:r>
              <a:rPr lang="ru-RU" dirty="0"/>
              <a:t> </a:t>
            </a:r>
            <a:r>
              <a:rPr lang="ru-RU" dirty="0" err="1"/>
              <a:t>протягом</a:t>
            </a:r>
            <a:r>
              <a:rPr lang="ru-RU" dirty="0"/>
              <a:t> одного </a:t>
            </a:r>
            <a:r>
              <a:rPr lang="ru-RU" dirty="0" err="1"/>
              <a:t>місяця</a:t>
            </a:r>
            <a:r>
              <a:rPr lang="ru-RU" dirty="0"/>
              <a:t> </a:t>
            </a:r>
            <a:r>
              <a:rPr lang="ru-RU" dirty="0" err="1"/>
              <a:t>власник</a:t>
            </a:r>
            <a:r>
              <a:rPr lang="ru-RU" dirty="0"/>
              <a:t> не </a:t>
            </a:r>
            <a:r>
              <a:rPr lang="ru-RU" dirty="0" err="1"/>
              <a:t>надішле</a:t>
            </a:r>
            <a:r>
              <a:rPr lang="ru-RU" dirty="0"/>
              <a:t> </a:t>
            </a:r>
            <a:r>
              <a:rPr lang="ru-RU" dirty="0" err="1"/>
              <a:t>письмової</a:t>
            </a:r>
            <a:r>
              <a:rPr lang="ru-RU" dirty="0"/>
              <a:t> </a:t>
            </a:r>
            <a:r>
              <a:rPr lang="ru-RU" dirty="0" err="1"/>
              <a:t>згоди</a:t>
            </a:r>
            <a:r>
              <a:rPr lang="ru-RU" dirty="0"/>
              <a:t> на </a:t>
            </a:r>
            <a:r>
              <a:rPr lang="ru-RU" dirty="0" err="1"/>
              <a:t>купівлю</a:t>
            </a:r>
            <a:r>
              <a:rPr lang="ru-RU" dirty="0"/>
              <a:t>, право </a:t>
            </a:r>
            <a:r>
              <a:rPr lang="ru-RU" dirty="0" err="1"/>
              <a:t>користування</a:t>
            </a:r>
            <a:r>
              <a:rPr lang="ru-RU" dirty="0"/>
              <a:t> земельною </a:t>
            </a:r>
            <a:r>
              <a:rPr lang="ru-RU" dirty="0" err="1"/>
              <a:t>ділянкою</a:t>
            </a:r>
            <a:r>
              <a:rPr lang="ru-RU" dirty="0"/>
              <a:t> </a:t>
            </a:r>
            <a:r>
              <a:rPr lang="ru-RU" dirty="0" err="1"/>
              <a:t>може</a:t>
            </a:r>
            <a:r>
              <a:rPr lang="ru-RU" dirty="0"/>
              <a:t> бути </a:t>
            </a:r>
            <a:r>
              <a:rPr lang="ru-RU" dirty="0" err="1"/>
              <a:t>продане</a:t>
            </a:r>
            <a:r>
              <a:rPr lang="ru-RU" dirty="0"/>
              <a:t> </a:t>
            </a:r>
            <a:r>
              <a:rPr lang="ru-RU" dirty="0" err="1"/>
              <a:t>іншій</a:t>
            </a:r>
            <a:r>
              <a:rPr lang="ru-RU" dirty="0"/>
              <a:t> </a:t>
            </a:r>
            <a:r>
              <a:rPr lang="ru-RU" dirty="0" err="1"/>
              <a:t>особі</a:t>
            </a:r>
            <a:r>
              <a:rPr lang="ru-RU" dirty="0"/>
              <a:t>.</a:t>
            </a:r>
          </a:p>
          <a:p>
            <a:pPr marL="0" indent="0" algn="just">
              <a:spcBef>
                <a:spcPts val="0"/>
              </a:spcBef>
              <a:buNone/>
            </a:pPr>
            <a:r>
              <a:rPr lang="ru-RU" dirty="0"/>
              <a:t>4. У </a:t>
            </a:r>
            <a:r>
              <a:rPr lang="ru-RU" dirty="0" err="1"/>
              <a:t>разі</a:t>
            </a:r>
            <a:r>
              <a:rPr lang="ru-RU" dirty="0"/>
              <a:t> </a:t>
            </a:r>
            <a:r>
              <a:rPr lang="ru-RU" dirty="0" err="1"/>
              <a:t>порушення</a:t>
            </a:r>
            <a:r>
              <a:rPr lang="ru-RU" dirty="0"/>
              <a:t> права </a:t>
            </a:r>
            <a:r>
              <a:rPr lang="ru-RU" dirty="0" err="1"/>
              <a:t>переважної</a:t>
            </a:r>
            <a:r>
              <a:rPr lang="ru-RU" dirty="0"/>
              <a:t> </a:t>
            </a:r>
            <a:r>
              <a:rPr lang="ru-RU" dirty="0" err="1"/>
              <a:t>купівлі</a:t>
            </a:r>
            <a:r>
              <a:rPr lang="ru-RU" dirty="0"/>
              <a:t> </a:t>
            </a:r>
            <a:r>
              <a:rPr lang="ru-RU" dirty="0" err="1"/>
              <a:t>настають</a:t>
            </a:r>
            <a:r>
              <a:rPr lang="ru-RU" dirty="0"/>
              <a:t> </a:t>
            </a:r>
            <a:r>
              <a:rPr lang="ru-RU" dirty="0" err="1"/>
              <a:t>наслідки</a:t>
            </a:r>
            <a:r>
              <a:rPr lang="ru-RU" dirty="0"/>
              <a:t>, </a:t>
            </a:r>
            <a:r>
              <a:rPr lang="ru-RU" dirty="0" err="1"/>
              <a:t>передбачені</a:t>
            </a:r>
            <a:r>
              <a:rPr lang="ru-RU" dirty="0"/>
              <a:t> </a:t>
            </a:r>
            <a:r>
              <a:rPr lang="ru-RU" dirty="0" err="1"/>
              <a:t>статтею</a:t>
            </a:r>
            <a:r>
              <a:rPr lang="ru-RU" dirty="0"/>
              <a:t> 362 </a:t>
            </a:r>
            <a:r>
              <a:rPr lang="ru-RU" dirty="0" err="1"/>
              <a:t>цього</a:t>
            </a:r>
            <a:r>
              <a:rPr lang="ru-RU" dirty="0"/>
              <a:t> Кодексу.</a:t>
            </a:r>
          </a:p>
          <a:p>
            <a:pPr marL="0" indent="0" algn="just">
              <a:spcBef>
                <a:spcPts val="0"/>
              </a:spcBef>
              <a:buNone/>
            </a:pPr>
            <a:r>
              <a:rPr lang="ru-RU" dirty="0"/>
              <a:t>5. У </a:t>
            </a:r>
            <a:r>
              <a:rPr lang="ru-RU" dirty="0" err="1"/>
              <a:t>разі</a:t>
            </a:r>
            <a:r>
              <a:rPr lang="ru-RU" dirty="0"/>
              <a:t> продажу </a:t>
            </a:r>
            <a:r>
              <a:rPr lang="ru-RU" dirty="0" err="1"/>
              <a:t>землекористувачем</a:t>
            </a:r>
            <a:r>
              <a:rPr lang="ru-RU" dirty="0"/>
              <a:t> права </a:t>
            </a:r>
            <a:r>
              <a:rPr lang="ru-RU" dirty="0" err="1"/>
              <a:t>користування</a:t>
            </a:r>
            <a:r>
              <a:rPr lang="ru-RU" dirty="0"/>
              <a:t> земельною </a:t>
            </a:r>
            <a:r>
              <a:rPr lang="ru-RU" dirty="0" err="1"/>
              <a:t>ділянкою</a:t>
            </a:r>
            <a:r>
              <a:rPr lang="ru-RU" dirty="0"/>
              <a:t> для </a:t>
            </a:r>
            <a:r>
              <a:rPr lang="ru-RU" dirty="0" err="1"/>
              <a:t>сільськогосподарських</a:t>
            </a:r>
            <a:r>
              <a:rPr lang="ru-RU" dirty="0"/>
              <a:t> потреб </a:t>
            </a:r>
            <a:r>
              <a:rPr lang="ru-RU" dirty="0" err="1"/>
              <a:t>іншій</a:t>
            </a:r>
            <a:r>
              <a:rPr lang="ru-RU" dirty="0"/>
              <a:t> </a:t>
            </a:r>
            <a:r>
              <a:rPr lang="ru-RU" dirty="0" err="1"/>
              <a:t>особі</a:t>
            </a:r>
            <a:r>
              <a:rPr lang="ru-RU" dirty="0"/>
              <a:t> </a:t>
            </a:r>
            <a:r>
              <a:rPr lang="ru-RU" dirty="0" err="1"/>
              <a:t>власник</a:t>
            </a:r>
            <a:r>
              <a:rPr lang="ru-RU" dirty="0"/>
              <a:t> </a:t>
            </a:r>
            <a:r>
              <a:rPr lang="ru-RU" dirty="0" err="1"/>
              <a:t>земельної</a:t>
            </a:r>
            <a:r>
              <a:rPr lang="ru-RU" dirty="0"/>
              <a:t> </a:t>
            </a:r>
            <a:r>
              <a:rPr lang="ru-RU" dirty="0" err="1"/>
              <a:t>ділянки</a:t>
            </a:r>
            <a:r>
              <a:rPr lang="ru-RU" dirty="0"/>
              <a:t> </a:t>
            </a:r>
            <a:r>
              <a:rPr lang="ru-RU" dirty="0" err="1"/>
              <a:t>має</a:t>
            </a:r>
            <a:r>
              <a:rPr lang="ru-RU" dirty="0"/>
              <a:t> право на </a:t>
            </a:r>
            <a:r>
              <a:rPr lang="ru-RU" dirty="0" err="1"/>
              <a:t>одержання</a:t>
            </a:r>
            <a:r>
              <a:rPr lang="ru-RU" dirty="0"/>
              <a:t> </a:t>
            </a:r>
            <a:r>
              <a:rPr lang="ru-RU" dirty="0" err="1"/>
              <a:t>відсотків</a:t>
            </a:r>
            <a:r>
              <a:rPr lang="ru-RU" dirty="0"/>
              <a:t> </a:t>
            </a:r>
            <a:r>
              <a:rPr lang="ru-RU" dirty="0" err="1"/>
              <a:t>від</a:t>
            </a:r>
            <a:r>
              <a:rPr lang="ru-RU" dirty="0"/>
              <a:t> </a:t>
            </a:r>
            <a:r>
              <a:rPr lang="ru-RU" dirty="0" err="1"/>
              <a:t>ціни</a:t>
            </a:r>
            <a:r>
              <a:rPr lang="ru-RU" dirty="0"/>
              <a:t> продажу (</a:t>
            </a:r>
            <a:r>
              <a:rPr lang="ru-RU" dirty="0" err="1"/>
              <a:t>вартості</a:t>
            </a:r>
            <a:r>
              <a:rPr lang="ru-RU" dirty="0"/>
              <a:t> права), </a:t>
            </a:r>
            <a:r>
              <a:rPr lang="ru-RU" dirty="0" err="1"/>
              <a:t>встановлених</a:t>
            </a:r>
            <a:r>
              <a:rPr lang="ru-RU" dirty="0"/>
              <a:t> договором</a:t>
            </a:r>
            <a:r>
              <a:rPr lang="ru-RU" dirty="0" smtClean="0"/>
              <a:t>.</a:t>
            </a:r>
          </a:p>
          <a:p>
            <a:pPr marL="0" indent="0" algn="just">
              <a:spcBef>
                <a:spcPts val="0"/>
              </a:spcBef>
              <a:buNone/>
            </a:pPr>
            <a:endParaRPr lang="ru-RU" dirty="0"/>
          </a:p>
          <a:p>
            <a:pPr algn="just">
              <a:spcBef>
                <a:spcPts val="0"/>
              </a:spcBef>
            </a:pPr>
            <a:r>
              <a:rPr lang="ru-RU" b="1" dirty="0" err="1"/>
              <a:t>Стаття</a:t>
            </a:r>
            <a:r>
              <a:rPr lang="ru-RU" b="1" dirty="0"/>
              <a:t> 412</a:t>
            </a:r>
            <a:r>
              <a:rPr lang="uk-UA" b="1" dirty="0"/>
              <a:t> ЦКУ</a:t>
            </a:r>
            <a:r>
              <a:rPr lang="ru-RU" b="1" dirty="0"/>
              <a:t>. </a:t>
            </a:r>
            <a:r>
              <a:rPr lang="ru-RU" b="1" dirty="0" err="1"/>
              <a:t>Припинення</a:t>
            </a:r>
            <a:r>
              <a:rPr lang="ru-RU" b="1" dirty="0"/>
              <a:t> права </a:t>
            </a:r>
            <a:r>
              <a:rPr lang="ru-RU" b="1" dirty="0" err="1"/>
              <a:t>користування</a:t>
            </a:r>
            <a:r>
              <a:rPr lang="ru-RU" b="1" dirty="0"/>
              <a:t> земельною </a:t>
            </a:r>
            <a:r>
              <a:rPr lang="ru-RU" b="1" dirty="0" err="1"/>
              <a:t>ділянкою</a:t>
            </a:r>
            <a:r>
              <a:rPr lang="ru-RU" b="1" dirty="0"/>
              <a:t> для </a:t>
            </a:r>
            <a:r>
              <a:rPr lang="ru-RU" b="1" dirty="0" err="1"/>
              <a:t>сільськогосподарських</a:t>
            </a:r>
            <a:r>
              <a:rPr lang="ru-RU" b="1" dirty="0"/>
              <a:t> потреб</a:t>
            </a:r>
            <a:endParaRPr lang="ru-RU" dirty="0"/>
          </a:p>
          <a:p>
            <a:pPr marL="0" indent="0" algn="just">
              <a:spcBef>
                <a:spcPts val="0"/>
              </a:spcBef>
              <a:buNone/>
            </a:pPr>
            <a:r>
              <a:rPr lang="ru-RU" dirty="0"/>
              <a:t>1. Право </a:t>
            </a:r>
            <a:r>
              <a:rPr lang="ru-RU" dirty="0" err="1"/>
              <a:t>користування</a:t>
            </a:r>
            <a:r>
              <a:rPr lang="ru-RU" dirty="0"/>
              <a:t> земельною </a:t>
            </a:r>
            <a:r>
              <a:rPr lang="ru-RU" dirty="0" err="1"/>
              <a:t>ділянкою</a:t>
            </a:r>
            <a:r>
              <a:rPr lang="ru-RU" dirty="0"/>
              <a:t> для </a:t>
            </a:r>
            <a:r>
              <a:rPr lang="ru-RU" dirty="0" err="1"/>
              <a:t>сільськогосподарських</a:t>
            </a:r>
            <a:r>
              <a:rPr lang="ru-RU" dirty="0"/>
              <a:t> потреб </a:t>
            </a:r>
            <a:r>
              <a:rPr lang="ru-RU" dirty="0" err="1"/>
              <a:t>припиняється</a:t>
            </a:r>
            <a:r>
              <a:rPr lang="ru-RU" dirty="0"/>
              <a:t> у </a:t>
            </a:r>
            <a:r>
              <a:rPr lang="ru-RU" dirty="0" err="1"/>
              <a:t>разі</a:t>
            </a:r>
            <a:r>
              <a:rPr lang="ru-RU" dirty="0"/>
              <a:t>:</a:t>
            </a:r>
          </a:p>
          <a:p>
            <a:pPr marL="0" indent="0" algn="just">
              <a:spcBef>
                <a:spcPts val="0"/>
              </a:spcBef>
              <a:buNone/>
            </a:pPr>
            <a:r>
              <a:rPr lang="ru-RU" dirty="0"/>
              <a:t>1) </a:t>
            </a:r>
            <a:r>
              <a:rPr lang="ru-RU" dirty="0" err="1"/>
              <a:t>поєднання</a:t>
            </a:r>
            <a:r>
              <a:rPr lang="ru-RU" dirty="0"/>
              <a:t> в </a:t>
            </a:r>
            <a:r>
              <a:rPr lang="ru-RU" dirty="0" err="1"/>
              <a:t>одній</a:t>
            </a:r>
            <a:r>
              <a:rPr lang="ru-RU" dirty="0"/>
              <a:t> </a:t>
            </a:r>
            <a:r>
              <a:rPr lang="ru-RU" dirty="0" err="1"/>
              <a:t>особі</a:t>
            </a:r>
            <a:r>
              <a:rPr lang="ru-RU" dirty="0"/>
              <a:t> </a:t>
            </a:r>
            <a:r>
              <a:rPr lang="ru-RU" dirty="0" err="1"/>
              <a:t>власника</a:t>
            </a:r>
            <a:r>
              <a:rPr lang="ru-RU" dirty="0"/>
              <a:t> </a:t>
            </a:r>
            <a:r>
              <a:rPr lang="ru-RU" dirty="0" err="1"/>
              <a:t>земельної</a:t>
            </a:r>
            <a:r>
              <a:rPr lang="ru-RU" dirty="0"/>
              <a:t> </a:t>
            </a:r>
            <a:r>
              <a:rPr lang="ru-RU" dirty="0" err="1"/>
              <a:t>ділянки</a:t>
            </a:r>
            <a:r>
              <a:rPr lang="ru-RU" dirty="0"/>
              <a:t> та </a:t>
            </a:r>
            <a:r>
              <a:rPr lang="ru-RU" dirty="0" err="1"/>
              <a:t>землекористувача</a:t>
            </a:r>
            <a:r>
              <a:rPr lang="ru-RU" dirty="0"/>
              <a:t>;</a:t>
            </a:r>
          </a:p>
          <a:p>
            <a:pPr marL="0" indent="0" algn="just">
              <a:spcBef>
                <a:spcPts val="0"/>
              </a:spcBef>
              <a:buNone/>
            </a:pPr>
            <a:r>
              <a:rPr lang="ru-RU" dirty="0"/>
              <a:t>2) </a:t>
            </a:r>
            <a:r>
              <a:rPr lang="ru-RU" dirty="0" err="1"/>
              <a:t>спливу</a:t>
            </a:r>
            <a:r>
              <a:rPr lang="ru-RU" dirty="0"/>
              <a:t> строку, на </a:t>
            </a:r>
            <a:r>
              <a:rPr lang="ru-RU" dirty="0" err="1"/>
              <a:t>який</a:t>
            </a:r>
            <a:r>
              <a:rPr lang="ru-RU" dirty="0"/>
              <a:t> </a:t>
            </a:r>
            <a:r>
              <a:rPr lang="ru-RU" dirty="0" err="1"/>
              <a:t>було</a:t>
            </a:r>
            <a:r>
              <a:rPr lang="ru-RU" dirty="0"/>
              <a:t> </a:t>
            </a:r>
            <a:r>
              <a:rPr lang="ru-RU" dirty="0" err="1"/>
              <a:t>надано</a:t>
            </a:r>
            <a:r>
              <a:rPr lang="ru-RU" dirty="0"/>
              <a:t> право </a:t>
            </a:r>
            <a:r>
              <a:rPr lang="ru-RU" dirty="0" err="1"/>
              <a:t>користування</a:t>
            </a:r>
            <a:r>
              <a:rPr lang="ru-RU" dirty="0"/>
              <a:t>;</a:t>
            </a:r>
          </a:p>
          <a:p>
            <a:pPr marL="0" indent="0" algn="just">
              <a:spcBef>
                <a:spcPts val="0"/>
              </a:spcBef>
              <a:buNone/>
            </a:pPr>
            <a:r>
              <a:rPr lang="ru-RU" dirty="0"/>
              <a:t>3) </a:t>
            </a:r>
            <a:r>
              <a:rPr lang="ru-RU" dirty="0" err="1"/>
              <a:t>викупу</a:t>
            </a:r>
            <a:r>
              <a:rPr lang="ru-RU" dirty="0"/>
              <a:t> </a:t>
            </a:r>
            <a:r>
              <a:rPr lang="ru-RU" dirty="0" err="1"/>
              <a:t>земельної</a:t>
            </a:r>
            <a:r>
              <a:rPr lang="ru-RU" dirty="0"/>
              <a:t> </a:t>
            </a:r>
            <a:r>
              <a:rPr lang="ru-RU" dirty="0" err="1"/>
              <a:t>ділянки</a:t>
            </a:r>
            <a:r>
              <a:rPr lang="ru-RU" dirty="0"/>
              <a:t> у </a:t>
            </a:r>
            <a:r>
              <a:rPr lang="ru-RU" dirty="0" err="1"/>
              <a:t>зв'язку</a:t>
            </a:r>
            <a:r>
              <a:rPr lang="ru-RU" dirty="0"/>
              <a:t> </a:t>
            </a:r>
            <a:r>
              <a:rPr lang="ru-RU" dirty="0" err="1"/>
              <a:t>із</a:t>
            </a:r>
            <a:r>
              <a:rPr lang="ru-RU" dirty="0"/>
              <a:t> </a:t>
            </a:r>
            <a:r>
              <a:rPr lang="ru-RU" dirty="0" err="1"/>
              <a:t>суспільною</a:t>
            </a:r>
            <a:r>
              <a:rPr lang="ru-RU" dirty="0"/>
              <a:t> </a:t>
            </a:r>
            <a:r>
              <a:rPr lang="ru-RU" dirty="0" err="1"/>
              <a:t>необхідністю</a:t>
            </a:r>
            <a:r>
              <a:rPr lang="ru-RU" dirty="0"/>
              <a:t>.</a:t>
            </a:r>
          </a:p>
          <a:p>
            <a:pPr marL="0" indent="0" algn="just">
              <a:spcBef>
                <a:spcPts val="0"/>
              </a:spcBef>
              <a:buNone/>
            </a:pPr>
            <a:r>
              <a:rPr lang="ru-RU" dirty="0"/>
              <a:t>2. Право </a:t>
            </a:r>
            <a:r>
              <a:rPr lang="ru-RU" dirty="0" err="1"/>
              <a:t>користування</a:t>
            </a:r>
            <a:r>
              <a:rPr lang="ru-RU" dirty="0"/>
              <a:t> земельною </a:t>
            </a:r>
            <a:r>
              <a:rPr lang="ru-RU" dirty="0" err="1"/>
              <a:t>ділянкою</a:t>
            </a:r>
            <a:r>
              <a:rPr lang="ru-RU" dirty="0"/>
              <a:t> для </a:t>
            </a:r>
            <a:r>
              <a:rPr lang="ru-RU" dirty="0" err="1"/>
              <a:t>сільськогосподарських</a:t>
            </a:r>
            <a:r>
              <a:rPr lang="ru-RU" dirty="0"/>
              <a:t> потреб </a:t>
            </a:r>
            <a:r>
              <a:rPr lang="ru-RU" dirty="0" err="1"/>
              <a:t>може</a:t>
            </a:r>
            <a:r>
              <a:rPr lang="ru-RU" dirty="0"/>
              <a:t> бути </a:t>
            </a:r>
            <a:r>
              <a:rPr lang="ru-RU" dirty="0" err="1"/>
              <a:t>припинене</a:t>
            </a:r>
            <a:r>
              <a:rPr lang="ru-RU" dirty="0"/>
              <a:t> за </a:t>
            </a:r>
            <a:r>
              <a:rPr lang="ru-RU" dirty="0" err="1"/>
              <a:t>рішенням</a:t>
            </a:r>
            <a:r>
              <a:rPr lang="ru-RU" dirty="0"/>
              <a:t> суду в </a:t>
            </a:r>
            <a:r>
              <a:rPr lang="ru-RU" dirty="0" err="1"/>
              <a:t>інших</a:t>
            </a:r>
            <a:r>
              <a:rPr lang="ru-RU" dirty="0"/>
              <a:t> </a:t>
            </a:r>
            <a:r>
              <a:rPr lang="ru-RU" dirty="0" err="1"/>
              <a:t>випадках</a:t>
            </a:r>
            <a:r>
              <a:rPr lang="ru-RU" dirty="0"/>
              <a:t>, </a:t>
            </a:r>
            <a:r>
              <a:rPr lang="ru-RU" dirty="0" err="1"/>
              <a:t>встановлених</a:t>
            </a:r>
            <a:r>
              <a:rPr lang="ru-RU" dirty="0"/>
              <a:t> законом.</a:t>
            </a:r>
          </a:p>
          <a:p>
            <a:endParaRPr lang="ru-RU" dirty="0"/>
          </a:p>
        </p:txBody>
      </p:sp>
    </p:spTree>
    <p:extLst>
      <p:ext uri="{BB962C8B-B14F-4D97-AF65-F5344CB8AC3E}">
        <p14:creationId xmlns:p14="http://schemas.microsoft.com/office/powerpoint/2010/main" val="23891949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Картинки по запросу емфітевзи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63"/>
            <a:ext cx="9142118" cy="684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839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емфітевзи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 y="260648"/>
            <a:ext cx="9134880" cy="514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74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432048"/>
          </a:xfrm>
        </p:spPr>
        <p:txBody>
          <a:bodyPr>
            <a:normAutofit fontScale="90000"/>
          </a:bodyPr>
          <a:lstStyle/>
          <a:p>
            <a:r>
              <a:rPr lang="uk-UA" sz="3200" b="1" dirty="0"/>
              <a:t>Ознаки приватного </a:t>
            </a:r>
            <a:r>
              <a:rPr lang="uk-UA" sz="3200" b="1" dirty="0" smtClean="0"/>
              <a:t>права</a:t>
            </a:r>
            <a:endParaRPr lang="ru-RU" sz="3200" dirty="0"/>
          </a:p>
        </p:txBody>
      </p:sp>
      <p:sp>
        <p:nvSpPr>
          <p:cNvPr id="3" name="Объект 2"/>
          <p:cNvSpPr>
            <a:spLocks noGrp="1"/>
          </p:cNvSpPr>
          <p:nvPr>
            <p:ph idx="1"/>
          </p:nvPr>
        </p:nvSpPr>
        <p:spPr>
          <a:xfrm>
            <a:off x="179512" y="692696"/>
            <a:ext cx="8784976" cy="6165304"/>
          </a:xfrm>
        </p:spPr>
        <p:txBody>
          <a:bodyPr>
            <a:normAutofit fontScale="70000" lnSpcReduction="20000"/>
          </a:bodyPr>
          <a:lstStyle/>
          <a:p>
            <a:r>
              <a:rPr lang="uk-UA" sz="3400" dirty="0" smtClean="0"/>
              <a:t>Регулює відносини </a:t>
            </a:r>
            <a:r>
              <a:rPr lang="uk-UA" sz="3400" dirty="0"/>
              <a:t>між рівними, юридично </a:t>
            </a:r>
            <a:r>
              <a:rPr lang="uk-UA" sz="3400" dirty="0" err="1"/>
              <a:t>непідпорядкованими</a:t>
            </a:r>
            <a:r>
              <a:rPr lang="uk-UA" sz="3400" dirty="0"/>
              <a:t> суб'єктами.</a:t>
            </a:r>
            <a:endParaRPr lang="ru-RU" sz="3400" dirty="0"/>
          </a:p>
          <a:p>
            <a:r>
              <a:rPr lang="uk-UA" sz="3400" dirty="0"/>
              <a:t>Його норми спрямовані на регулювання відносин, </a:t>
            </a:r>
            <a:r>
              <a:rPr lang="uk-UA" sz="3400" dirty="0" smtClean="0"/>
              <a:t>суб'єкти яких задовольняють </a:t>
            </a:r>
            <a:r>
              <a:rPr lang="uk-UA" sz="3400" dirty="0"/>
              <a:t>приватний (особистий, недержавний) інтерес.</a:t>
            </a:r>
            <a:endParaRPr lang="ru-RU" sz="3400" dirty="0"/>
          </a:p>
          <a:p>
            <a:r>
              <a:rPr lang="uk-UA" sz="3400" dirty="0"/>
              <a:t>За своїм призначенням </a:t>
            </a:r>
            <a:r>
              <a:rPr lang="uk-UA" sz="3400" dirty="0" smtClean="0"/>
              <a:t>визначає </a:t>
            </a:r>
            <a:r>
              <a:rPr lang="uk-UA" sz="3400" dirty="0"/>
              <a:t>сферу свободи індивіда і створено для її </a:t>
            </a:r>
            <a:r>
              <a:rPr lang="uk-UA" sz="3400" dirty="0" smtClean="0"/>
              <a:t>реалізації.</a:t>
            </a:r>
            <a:endParaRPr lang="ru-RU" sz="3400" dirty="0"/>
          </a:p>
          <a:p>
            <a:r>
              <a:rPr lang="uk-UA" sz="3400" dirty="0"/>
              <a:t>Суб'єкти самостійно здійснюють волевиявлення. </a:t>
            </a:r>
            <a:r>
              <a:rPr lang="uk-UA" sz="3400" dirty="0" smtClean="0"/>
              <a:t>Відповідні </a:t>
            </a:r>
            <a:r>
              <a:rPr lang="uk-UA" sz="3400" dirty="0"/>
              <a:t>права та обов'язки сторін можуть встановлюватися декількома суб'єктами за їх власною ініціативою. </a:t>
            </a:r>
            <a:r>
              <a:rPr lang="uk-UA" sz="3400" dirty="0" smtClean="0"/>
              <a:t>Застосовується </a:t>
            </a:r>
            <a:r>
              <a:rPr lang="uk-UA" sz="3400" dirty="0"/>
              <a:t>договірна форма встановлення суб'єктивних прав і обов'язків.</a:t>
            </a:r>
            <a:endParaRPr lang="ru-RU" sz="3400" dirty="0"/>
          </a:p>
          <a:p>
            <a:r>
              <a:rPr lang="uk-UA" sz="3400" dirty="0"/>
              <a:t>Використовується диспозитивний метод, </a:t>
            </a:r>
            <a:r>
              <a:rPr lang="uk-UA" sz="3400" dirty="0" smtClean="0"/>
              <a:t>що </a:t>
            </a:r>
            <a:r>
              <a:rPr lang="uk-UA" sz="3400" dirty="0"/>
              <a:t>означає координаційні способи </a:t>
            </a:r>
            <a:r>
              <a:rPr lang="uk-UA" sz="3400" dirty="0" smtClean="0"/>
              <a:t>впливу. </a:t>
            </a:r>
            <a:r>
              <a:rPr lang="uk-UA" sz="3400" dirty="0"/>
              <a:t>Головним правовим інструментарієм </a:t>
            </a:r>
            <a:r>
              <a:rPr lang="uk-UA" sz="3400" dirty="0" smtClean="0"/>
              <a:t>виступає </a:t>
            </a:r>
            <a:r>
              <a:rPr lang="uk-UA" sz="3400" dirty="0"/>
              <a:t>дозвіл. Основним типом право</a:t>
            </a:r>
            <a:r>
              <a:rPr lang="ru-RU" sz="3400" dirty="0"/>
              <a:t>во</a:t>
            </a:r>
            <a:r>
              <a:rPr lang="uk-UA" sz="3400" dirty="0" err="1"/>
              <a:t>го</a:t>
            </a:r>
            <a:r>
              <a:rPr lang="uk-UA" sz="3400" dirty="0"/>
              <a:t> регулювання є </a:t>
            </a:r>
            <a:r>
              <a:rPr lang="uk-UA" sz="3400" dirty="0" err="1"/>
              <a:t>загальнодозвільний</a:t>
            </a:r>
            <a:r>
              <a:rPr lang="uk-UA" sz="3400" dirty="0"/>
              <a:t> </a:t>
            </a:r>
            <a:r>
              <a:rPr lang="ru-RU" sz="3400" dirty="0"/>
              <a:t>(с</a:t>
            </a:r>
            <a:r>
              <a:rPr lang="uk-UA" sz="3400" dirty="0" err="1"/>
              <a:t>уб'єкти</a:t>
            </a:r>
            <a:r>
              <a:rPr lang="uk-UA" sz="3400" dirty="0"/>
              <a:t> правомочні в </a:t>
            </a:r>
            <a:r>
              <a:rPr lang="uk-UA" sz="3400" dirty="0" err="1" smtClean="0"/>
              <a:t>приватно-правові</a:t>
            </a:r>
            <a:r>
              <a:rPr lang="ru-RU" sz="3400" dirty="0"/>
              <a:t>й</a:t>
            </a:r>
            <a:r>
              <a:rPr lang="uk-UA" sz="3400" dirty="0"/>
              <a:t> сфері робити все, крім того, що прямо заборонено законом).</a:t>
            </a:r>
            <a:endParaRPr lang="ru-RU" sz="3400" dirty="0"/>
          </a:p>
          <a:p>
            <a:r>
              <a:rPr lang="uk-UA" sz="3400" dirty="0"/>
              <a:t>Відносини між суб'єктами приватного права мають як майновий, так і немайновий, особистий</a:t>
            </a:r>
            <a:r>
              <a:rPr lang="ru-RU" sz="3400" dirty="0"/>
              <a:t>,</a:t>
            </a:r>
            <a:r>
              <a:rPr lang="uk-UA" sz="3400" dirty="0"/>
              <a:t> характер.</a:t>
            </a:r>
            <a:endParaRPr lang="ru-RU" sz="3400" dirty="0"/>
          </a:p>
          <a:p>
            <a:endParaRPr lang="ru-RU" dirty="0"/>
          </a:p>
        </p:txBody>
      </p:sp>
    </p:spTree>
    <p:extLst>
      <p:ext uri="{BB962C8B-B14F-4D97-AF65-F5344CB8AC3E}">
        <p14:creationId xmlns:p14="http://schemas.microsoft.com/office/powerpoint/2010/main" val="8180000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1368"/>
            <a:ext cx="9180512" cy="689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674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40" y="74488"/>
            <a:ext cx="9086559" cy="666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2413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1" y="260648"/>
            <a:ext cx="921514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0013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0"/>
            <a:ext cx="8271073" cy="695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4497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8575"/>
            <a:ext cx="847725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760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Право оренди</a:t>
            </a:r>
            <a:endParaRPr lang="ru-RU" dirty="0"/>
          </a:p>
        </p:txBody>
      </p:sp>
      <p:sp>
        <p:nvSpPr>
          <p:cNvPr id="3" name="Объект 2"/>
          <p:cNvSpPr>
            <a:spLocks noGrp="1"/>
          </p:cNvSpPr>
          <p:nvPr>
            <p:ph idx="1"/>
          </p:nvPr>
        </p:nvSpPr>
        <p:spPr/>
        <p:txBody>
          <a:bodyPr>
            <a:normAutofit fontScale="85000" lnSpcReduction="10000"/>
          </a:bodyPr>
          <a:lstStyle/>
          <a:p>
            <a:r>
              <a:rPr lang="ru-RU" dirty="0" err="1"/>
              <a:t>Стаття</a:t>
            </a:r>
            <a:r>
              <a:rPr lang="ru-RU" dirty="0"/>
              <a:t> </a:t>
            </a:r>
            <a:r>
              <a:rPr lang="ru-RU" dirty="0" smtClean="0"/>
              <a:t>395 ЦКУ. </a:t>
            </a:r>
            <a:r>
              <a:rPr lang="ru-RU" dirty="0" err="1"/>
              <a:t>Види</a:t>
            </a:r>
            <a:r>
              <a:rPr lang="ru-RU" dirty="0"/>
              <a:t> </a:t>
            </a:r>
            <a:r>
              <a:rPr lang="ru-RU" dirty="0" err="1"/>
              <a:t>речових</a:t>
            </a:r>
            <a:r>
              <a:rPr lang="ru-RU" dirty="0"/>
              <a:t> прав на </a:t>
            </a:r>
            <a:r>
              <a:rPr lang="ru-RU" dirty="0" err="1"/>
              <a:t>чуже</a:t>
            </a:r>
            <a:r>
              <a:rPr lang="ru-RU" dirty="0"/>
              <a:t> </a:t>
            </a:r>
            <a:r>
              <a:rPr lang="ru-RU" dirty="0" err="1"/>
              <a:t>майно</a:t>
            </a:r>
            <a:endParaRPr lang="ru-RU" dirty="0"/>
          </a:p>
          <a:p>
            <a:r>
              <a:rPr lang="ru-RU" dirty="0"/>
              <a:t>1. </a:t>
            </a:r>
            <a:r>
              <a:rPr lang="ru-RU" dirty="0" err="1"/>
              <a:t>Речовими</a:t>
            </a:r>
            <a:r>
              <a:rPr lang="ru-RU" dirty="0"/>
              <a:t> правами на </a:t>
            </a:r>
            <a:r>
              <a:rPr lang="ru-RU" dirty="0" err="1"/>
              <a:t>чуже</a:t>
            </a:r>
            <a:r>
              <a:rPr lang="ru-RU" dirty="0"/>
              <a:t> </a:t>
            </a:r>
            <a:r>
              <a:rPr lang="ru-RU" dirty="0" err="1"/>
              <a:t>майно</a:t>
            </a:r>
            <a:r>
              <a:rPr lang="ru-RU" dirty="0"/>
              <a:t> є:</a:t>
            </a:r>
          </a:p>
          <a:p>
            <a:r>
              <a:rPr lang="ru-RU" dirty="0"/>
              <a:t>1) право </a:t>
            </a:r>
            <a:r>
              <a:rPr lang="ru-RU" dirty="0" err="1"/>
              <a:t>володіння</a:t>
            </a:r>
            <a:r>
              <a:rPr lang="ru-RU" dirty="0"/>
              <a:t>;</a:t>
            </a:r>
          </a:p>
          <a:p>
            <a:r>
              <a:rPr lang="ru-RU" dirty="0"/>
              <a:t>2) право </a:t>
            </a:r>
            <a:r>
              <a:rPr lang="ru-RU" dirty="0" err="1"/>
              <a:t>користування</a:t>
            </a:r>
            <a:r>
              <a:rPr lang="ru-RU" dirty="0"/>
              <a:t> (</a:t>
            </a:r>
            <a:r>
              <a:rPr lang="ru-RU" dirty="0" err="1"/>
              <a:t>сервітут</a:t>
            </a:r>
            <a:r>
              <a:rPr lang="ru-RU" dirty="0"/>
              <a:t>);</a:t>
            </a:r>
          </a:p>
          <a:p>
            <a:r>
              <a:rPr lang="ru-RU" dirty="0"/>
              <a:t>3) право </a:t>
            </a:r>
            <a:r>
              <a:rPr lang="ru-RU" dirty="0" err="1"/>
              <a:t>користування</a:t>
            </a:r>
            <a:r>
              <a:rPr lang="ru-RU" dirty="0"/>
              <a:t> земельною </a:t>
            </a:r>
            <a:r>
              <a:rPr lang="ru-RU" dirty="0" err="1"/>
              <a:t>ділянкою</a:t>
            </a:r>
            <a:r>
              <a:rPr lang="ru-RU" dirty="0"/>
              <a:t> для </a:t>
            </a:r>
            <a:r>
              <a:rPr lang="ru-RU" dirty="0" err="1"/>
              <a:t>сільськогосподарських</a:t>
            </a:r>
            <a:r>
              <a:rPr lang="ru-RU" dirty="0"/>
              <a:t> потреб (</a:t>
            </a:r>
            <a:r>
              <a:rPr lang="ru-RU" dirty="0" err="1"/>
              <a:t>емфітевзис</a:t>
            </a:r>
            <a:r>
              <a:rPr lang="ru-RU" dirty="0"/>
              <a:t>);</a:t>
            </a:r>
          </a:p>
          <a:p>
            <a:r>
              <a:rPr lang="ru-RU" dirty="0"/>
              <a:t>4) право </a:t>
            </a:r>
            <a:r>
              <a:rPr lang="ru-RU" dirty="0" err="1"/>
              <a:t>забудови</a:t>
            </a:r>
            <a:r>
              <a:rPr lang="ru-RU" dirty="0"/>
              <a:t> </a:t>
            </a:r>
            <a:r>
              <a:rPr lang="ru-RU" dirty="0" err="1"/>
              <a:t>земельної</a:t>
            </a:r>
            <a:r>
              <a:rPr lang="ru-RU" dirty="0"/>
              <a:t> </a:t>
            </a:r>
            <a:r>
              <a:rPr lang="ru-RU" dirty="0" err="1"/>
              <a:t>ділянки</a:t>
            </a:r>
            <a:r>
              <a:rPr lang="ru-RU" dirty="0"/>
              <a:t> (</a:t>
            </a:r>
            <a:r>
              <a:rPr lang="ru-RU" dirty="0" err="1"/>
              <a:t>суперфіцій</a:t>
            </a:r>
            <a:r>
              <a:rPr lang="ru-RU" dirty="0"/>
              <a:t>).</a:t>
            </a:r>
          </a:p>
          <a:p>
            <a:r>
              <a:rPr lang="ru-RU" dirty="0"/>
              <a:t>2. Законом </a:t>
            </a:r>
            <a:r>
              <a:rPr lang="ru-RU" dirty="0" err="1"/>
              <a:t>можуть</a:t>
            </a:r>
            <a:r>
              <a:rPr lang="ru-RU" dirty="0"/>
              <a:t> бути </a:t>
            </a:r>
            <a:r>
              <a:rPr lang="ru-RU" dirty="0" err="1"/>
              <a:t>встановлені</a:t>
            </a:r>
            <a:r>
              <a:rPr lang="ru-RU" dirty="0"/>
              <a:t> </a:t>
            </a:r>
            <a:r>
              <a:rPr lang="ru-RU" dirty="0" err="1"/>
              <a:t>інші</a:t>
            </a:r>
            <a:r>
              <a:rPr lang="ru-RU" dirty="0"/>
              <a:t> </a:t>
            </a:r>
            <a:r>
              <a:rPr lang="ru-RU" dirty="0" err="1"/>
              <a:t>речові</a:t>
            </a:r>
            <a:r>
              <a:rPr lang="ru-RU" dirty="0"/>
              <a:t> права на </a:t>
            </a:r>
            <a:r>
              <a:rPr lang="ru-RU" dirty="0" err="1"/>
              <a:t>чуже</a:t>
            </a:r>
            <a:r>
              <a:rPr lang="ru-RU" dirty="0"/>
              <a:t> </a:t>
            </a:r>
            <a:r>
              <a:rPr lang="ru-RU" dirty="0" err="1"/>
              <a:t>майно</a:t>
            </a:r>
            <a:r>
              <a:rPr lang="ru-RU" dirty="0" smtClean="0"/>
              <a:t>.</a:t>
            </a:r>
            <a:endParaRPr lang="ru-RU" dirty="0"/>
          </a:p>
        </p:txBody>
      </p:sp>
    </p:spTree>
    <p:extLst>
      <p:ext uri="{BB962C8B-B14F-4D97-AF65-F5344CB8AC3E}">
        <p14:creationId xmlns:p14="http://schemas.microsoft.com/office/powerpoint/2010/main" val="1093109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err="1"/>
              <a:t>Зобов'язальне</a:t>
            </a:r>
            <a:r>
              <a:rPr lang="ru-RU" dirty="0"/>
              <a:t> право - </a:t>
            </a:r>
            <a:r>
              <a:rPr lang="ru-RU" dirty="0" err="1"/>
              <a:t>це</a:t>
            </a:r>
            <a:r>
              <a:rPr lang="ru-RU" dirty="0"/>
              <a:t> </a:t>
            </a:r>
            <a:r>
              <a:rPr lang="ru-RU" dirty="0" err="1"/>
              <a:t>сукупність</a:t>
            </a:r>
            <a:r>
              <a:rPr lang="ru-RU" dirty="0"/>
              <a:t> </a:t>
            </a:r>
            <a:r>
              <a:rPr lang="ru-RU" dirty="0" err="1"/>
              <a:t>цивільно-правових</a:t>
            </a:r>
            <a:r>
              <a:rPr lang="ru-RU" dirty="0"/>
              <a:t> норм, </a:t>
            </a:r>
            <a:r>
              <a:rPr lang="ru-RU" dirty="0" err="1"/>
              <a:t>які</a:t>
            </a:r>
            <a:r>
              <a:rPr lang="ru-RU" dirty="0"/>
              <a:t> </a:t>
            </a:r>
            <a:r>
              <a:rPr lang="ru-RU" dirty="0" err="1"/>
              <a:t>регулюють</a:t>
            </a:r>
            <a:r>
              <a:rPr lang="ru-RU" dirty="0"/>
              <a:t> </a:t>
            </a:r>
            <a:r>
              <a:rPr lang="ru-RU" dirty="0" err="1"/>
              <a:t>відносини</a:t>
            </a:r>
            <a:r>
              <a:rPr lang="ru-RU" dirty="0"/>
              <a:t> </a:t>
            </a:r>
            <a:r>
              <a:rPr lang="ru-RU" dirty="0" err="1"/>
              <a:t>між</a:t>
            </a:r>
            <a:r>
              <a:rPr lang="ru-RU" dirty="0"/>
              <a:t> </a:t>
            </a:r>
            <a:r>
              <a:rPr lang="ru-RU" dirty="0" err="1"/>
              <a:t>боржником</a:t>
            </a:r>
            <a:r>
              <a:rPr lang="ru-RU" dirty="0"/>
              <a:t> та кредитором на засадах </a:t>
            </a:r>
            <a:r>
              <a:rPr lang="ru-RU" dirty="0" err="1"/>
              <a:t>юридичної</a:t>
            </a:r>
            <a:r>
              <a:rPr lang="ru-RU" dirty="0"/>
              <a:t> </a:t>
            </a:r>
            <a:r>
              <a:rPr lang="ru-RU" dirty="0" err="1"/>
              <a:t>рівності</a:t>
            </a:r>
            <a:r>
              <a:rPr lang="ru-RU" dirty="0"/>
              <a:t> та </a:t>
            </a:r>
            <a:r>
              <a:rPr lang="ru-RU" dirty="0" err="1"/>
              <a:t>взаємної</a:t>
            </a:r>
            <a:r>
              <a:rPr lang="ru-RU" dirty="0"/>
              <a:t> </a:t>
            </a:r>
            <a:r>
              <a:rPr lang="ru-RU" dirty="0" err="1" smtClean="0"/>
              <a:t>відповідальності</a:t>
            </a:r>
            <a:r>
              <a:rPr lang="ru-RU" dirty="0" smtClean="0"/>
              <a:t> </a:t>
            </a:r>
            <a:r>
              <a:rPr lang="ru-RU" dirty="0"/>
              <a:t>один перед одним.</a:t>
            </a:r>
            <a:endParaRPr lang="ru-RU" dirty="0" smtClean="0"/>
          </a:p>
          <a:p>
            <a:r>
              <a:rPr lang="ru-RU" dirty="0" err="1"/>
              <a:t>різниця</a:t>
            </a:r>
            <a:r>
              <a:rPr lang="ru-RU" dirty="0"/>
              <a:t> </a:t>
            </a:r>
            <a:r>
              <a:rPr lang="ru-RU" dirty="0" err="1"/>
              <a:t>між</a:t>
            </a:r>
            <a:r>
              <a:rPr lang="ru-RU" dirty="0"/>
              <a:t> </a:t>
            </a:r>
            <a:r>
              <a:rPr lang="ru-RU" dirty="0" err="1"/>
              <a:t>речовим</a:t>
            </a:r>
            <a:r>
              <a:rPr lang="ru-RU" dirty="0"/>
              <a:t> і </a:t>
            </a:r>
            <a:r>
              <a:rPr lang="ru-RU" dirty="0" err="1"/>
              <a:t>зобов'язальним</a:t>
            </a:r>
            <a:r>
              <a:rPr lang="ru-RU" dirty="0"/>
              <a:t> правом проводиться за </a:t>
            </a:r>
            <a:r>
              <a:rPr lang="ru-RU" dirty="0" err="1"/>
              <a:t>об'єктом</a:t>
            </a:r>
            <a:r>
              <a:rPr lang="ru-RU" dirty="0"/>
              <a:t> права. </a:t>
            </a:r>
            <a:r>
              <a:rPr lang="ru-RU" dirty="0" err="1"/>
              <a:t>Якщо</a:t>
            </a:r>
            <a:r>
              <a:rPr lang="ru-RU" dirty="0"/>
              <a:t> </a:t>
            </a:r>
            <a:r>
              <a:rPr lang="ru-RU" dirty="0" err="1"/>
              <a:t>об'єктом</a:t>
            </a:r>
            <a:r>
              <a:rPr lang="ru-RU" dirty="0"/>
              <a:t> права є </a:t>
            </a:r>
            <a:r>
              <a:rPr lang="ru-RU" dirty="0" err="1"/>
              <a:t>певна</a:t>
            </a:r>
            <a:r>
              <a:rPr lang="ru-RU" dirty="0"/>
              <a:t> </a:t>
            </a:r>
            <a:r>
              <a:rPr lang="ru-RU" dirty="0" err="1"/>
              <a:t>річ</a:t>
            </a:r>
            <a:r>
              <a:rPr lang="ru-RU" dirty="0"/>
              <a:t>, то </a:t>
            </a:r>
            <a:r>
              <a:rPr lang="ru-RU" dirty="0" err="1"/>
              <a:t>це</a:t>
            </a:r>
            <a:r>
              <a:rPr lang="ru-RU" dirty="0"/>
              <a:t> </a:t>
            </a:r>
            <a:r>
              <a:rPr lang="ru-RU" b="1" dirty="0"/>
              <a:t>право </a:t>
            </a:r>
            <a:r>
              <a:rPr lang="ru-RU" b="1" dirty="0" err="1"/>
              <a:t>речове</a:t>
            </a:r>
            <a:r>
              <a:rPr lang="ru-RU" b="1" dirty="0"/>
              <a:t>, </a:t>
            </a:r>
            <a:r>
              <a:rPr lang="ru-RU" dirty="0"/>
              <a:t>а коли </a:t>
            </a:r>
            <a:r>
              <a:rPr lang="ru-RU" dirty="0" err="1"/>
              <a:t>об'єктом</a:t>
            </a:r>
            <a:r>
              <a:rPr lang="ru-RU" dirty="0"/>
              <a:t> права є </a:t>
            </a:r>
            <a:r>
              <a:rPr lang="ru-RU" dirty="0" err="1"/>
              <a:t>певна</a:t>
            </a:r>
            <a:r>
              <a:rPr lang="ru-RU" dirty="0"/>
              <a:t> </a:t>
            </a:r>
            <a:r>
              <a:rPr lang="ru-RU" dirty="0" err="1"/>
              <a:t>дія</a:t>
            </a:r>
            <a:r>
              <a:rPr lang="ru-RU" dirty="0"/>
              <a:t> </a:t>
            </a:r>
            <a:r>
              <a:rPr lang="ru-RU" dirty="0" err="1"/>
              <a:t>іншої</a:t>
            </a:r>
            <a:r>
              <a:rPr lang="ru-RU" dirty="0"/>
              <a:t> особи з приводу </a:t>
            </a:r>
            <a:r>
              <a:rPr lang="ru-RU" dirty="0" err="1"/>
              <a:t>певної</a:t>
            </a:r>
            <a:r>
              <a:rPr lang="ru-RU" dirty="0"/>
              <a:t> </a:t>
            </a:r>
            <a:r>
              <a:rPr lang="ru-RU" dirty="0" err="1"/>
              <a:t>речі</a:t>
            </a:r>
            <a:r>
              <a:rPr lang="ru-RU" dirty="0"/>
              <a:t> -то </a:t>
            </a:r>
            <a:r>
              <a:rPr lang="ru-RU" dirty="0" err="1"/>
              <a:t>це</a:t>
            </a:r>
            <a:r>
              <a:rPr lang="ru-RU" dirty="0"/>
              <a:t> </a:t>
            </a:r>
            <a:r>
              <a:rPr lang="ru-RU" b="1" dirty="0"/>
              <a:t>право </a:t>
            </a:r>
            <a:r>
              <a:rPr lang="ru-RU" b="1" dirty="0" err="1"/>
              <a:t>зобов'язальне</a:t>
            </a:r>
            <a:r>
              <a:rPr lang="ru-RU" b="1" dirty="0" smtClean="0"/>
              <a:t>. </a:t>
            </a:r>
            <a:endParaRPr lang="ru-RU" dirty="0"/>
          </a:p>
        </p:txBody>
      </p:sp>
    </p:spTree>
    <p:extLst>
      <p:ext uri="{BB962C8B-B14F-4D97-AF65-F5344CB8AC3E}">
        <p14:creationId xmlns:p14="http://schemas.microsoft.com/office/powerpoint/2010/main" val="1263551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143000"/>
          </a:xfrm>
        </p:spPr>
        <p:txBody>
          <a:bodyPr>
            <a:noAutofit/>
          </a:bodyPr>
          <a:lstStyle/>
          <a:p>
            <a:pPr>
              <a:lnSpc>
                <a:spcPct val="80000"/>
              </a:lnSpc>
            </a:pPr>
            <a:r>
              <a:rPr lang="uk-UA" sz="3200" dirty="0" smtClean="0"/>
              <a:t>Закон України «Про оренду землі» від 0</a:t>
            </a:r>
            <a:r>
              <a:rPr lang="ru-RU" sz="3200" dirty="0" smtClean="0"/>
              <a:t>6.10.1998 р. №161-XIV (</a:t>
            </a:r>
            <a:r>
              <a:rPr lang="ru-RU" sz="3200" dirty="0" err="1"/>
              <a:t>Відомості</a:t>
            </a:r>
            <a:r>
              <a:rPr lang="ru-RU" sz="3200" dirty="0"/>
              <a:t> </a:t>
            </a:r>
            <a:r>
              <a:rPr lang="ru-RU" sz="3200" dirty="0" err="1"/>
              <a:t>Верховної</a:t>
            </a:r>
            <a:r>
              <a:rPr lang="ru-RU" sz="3200" dirty="0"/>
              <a:t> Ради </a:t>
            </a:r>
            <a:r>
              <a:rPr lang="ru-RU" sz="3200" dirty="0" err="1"/>
              <a:t>України</a:t>
            </a:r>
            <a:r>
              <a:rPr lang="ru-RU" sz="3200" dirty="0"/>
              <a:t> (ВВР), 1998, № 46-47, ст.280)</a:t>
            </a:r>
          </a:p>
        </p:txBody>
      </p:sp>
      <p:sp>
        <p:nvSpPr>
          <p:cNvPr id="3" name="Объект 2"/>
          <p:cNvSpPr>
            <a:spLocks noGrp="1"/>
          </p:cNvSpPr>
          <p:nvPr>
            <p:ph idx="1"/>
          </p:nvPr>
        </p:nvSpPr>
        <p:spPr>
          <a:xfrm>
            <a:off x="107504" y="1340768"/>
            <a:ext cx="8928992" cy="5400600"/>
          </a:xfrm>
        </p:spPr>
        <p:txBody>
          <a:bodyPr>
            <a:normAutofit fontScale="62500" lnSpcReduction="20000"/>
          </a:bodyPr>
          <a:lstStyle/>
          <a:p>
            <a:pPr marL="0" indent="0" algn="just">
              <a:buNone/>
            </a:pPr>
            <a:r>
              <a:rPr lang="ru-RU" b="1" dirty="0" err="1"/>
              <a:t>Стаття</a:t>
            </a:r>
            <a:r>
              <a:rPr lang="ru-RU" b="1" dirty="0"/>
              <a:t> 1. </a:t>
            </a:r>
            <a:r>
              <a:rPr lang="ru-RU" b="1" dirty="0" err="1"/>
              <a:t>Оренда</a:t>
            </a:r>
            <a:r>
              <a:rPr lang="ru-RU" b="1" dirty="0"/>
              <a:t> </a:t>
            </a:r>
            <a:r>
              <a:rPr lang="ru-RU" b="1" dirty="0" err="1"/>
              <a:t>землі</a:t>
            </a:r>
            <a:endParaRPr lang="ru-RU" dirty="0"/>
          </a:p>
          <a:p>
            <a:pPr marL="0" indent="0" algn="just">
              <a:buNone/>
            </a:pPr>
            <a:r>
              <a:rPr lang="ru-RU" dirty="0" err="1"/>
              <a:t>Оренда</a:t>
            </a:r>
            <a:r>
              <a:rPr lang="ru-RU" dirty="0"/>
              <a:t> </a:t>
            </a:r>
            <a:r>
              <a:rPr lang="ru-RU" dirty="0" err="1"/>
              <a:t>землі</a:t>
            </a:r>
            <a:r>
              <a:rPr lang="ru-RU" dirty="0"/>
              <a:t> - </a:t>
            </a:r>
            <a:r>
              <a:rPr lang="ru-RU" dirty="0" err="1"/>
              <a:t>це</a:t>
            </a:r>
            <a:r>
              <a:rPr lang="ru-RU" dirty="0"/>
              <a:t> </a:t>
            </a:r>
            <a:r>
              <a:rPr lang="ru-RU" dirty="0" err="1"/>
              <a:t>засноване</a:t>
            </a:r>
            <a:r>
              <a:rPr lang="ru-RU" dirty="0"/>
              <a:t> на </a:t>
            </a:r>
            <a:r>
              <a:rPr lang="ru-RU" dirty="0" err="1"/>
              <a:t>договорі</a:t>
            </a:r>
            <a:r>
              <a:rPr lang="ru-RU" dirty="0"/>
              <a:t> </a:t>
            </a:r>
            <a:r>
              <a:rPr lang="ru-RU" dirty="0" err="1"/>
              <a:t>строкове</a:t>
            </a:r>
            <a:r>
              <a:rPr lang="ru-RU" dirty="0"/>
              <a:t> </a:t>
            </a:r>
            <a:r>
              <a:rPr lang="ru-RU" dirty="0" err="1"/>
              <a:t>платне</a:t>
            </a:r>
            <a:r>
              <a:rPr lang="ru-RU" dirty="0"/>
              <a:t> </a:t>
            </a:r>
            <a:r>
              <a:rPr lang="ru-RU" dirty="0" err="1"/>
              <a:t>володіння</a:t>
            </a:r>
            <a:r>
              <a:rPr lang="ru-RU" dirty="0"/>
              <a:t> і </a:t>
            </a:r>
            <a:r>
              <a:rPr lang="ru-RU" dirty="0" err="1"/>
              <a:t>користування</a:t>
            </a:r>
            <a:r>
              <a:rPr lang="ru-RU" dirty="0"/>
              <a:t> земельною </a:t>
            </a:r>
            <a:r>
              <a:rPr lang="ru-RU" dirty="0" err="1"/>
              <a:t>ділянкою</a:t>
            </a:r>
            <a:r>
              <a:rPr lang="ru-RU" dirty="0"/>
              <a:t>, </a:t>
            </a:r>
            <a:r>
              <a:rPr lang="ru-RU" dirty="0" err="1"/>
              <a:t>необхідною</a:t>
            </a:r>
            <a:r>
              <a:rPr lang="ru-RU" dirty="0"/>
              <a:t> </a:t>
            </a:r>
            <a:r>
              <a:rPr lang="ru-RU" dirty="0" err="1"/>
              <a:t>орендареві</a:t>
            </a:r>
            <a:r>
              <a:rPr lang="ru-RU" dirty="0"/>
              <a:t> для </a:t>
            </a:r>
            <a:r>
              <a:rPr lang="ru-RU" dirty="0" err="1"/>
              <a:t>проведення</a:t>
            </a:r>
            <a:r>
              <a:rPr lang="ru-RU" dirty="0"/>
              <a:t> </a:t>
            </a:r>
            <a:r>
              <a:rPr lang="ru-RU" dirty="0" err="1"/>
              <a:t>підприємницької</a:t>
            </a:r>
            <a:r>
              <a:rPr lang="ru-RU" dirty="0"/>
              <a:t> та </a:t>
            </a:r>
            <a:r>
              <a:rPr lang="ru-RU" dirty="0" err="1"/>
              <a:t>інших</a:t>
            </a:r>
            <a:r>
              <a:rPr lang="ru-RU" dirty="0"/>
              <a:t> </a:t>
            </a:r>
            <a:r>
              <a:rPr lang="ru-RU" dirty="0" err="1"/>
              <a:t>видів</a:t>
            </a:r>
            <a:r>
              <a:rPr lang="ru-RU" dirty="0"/>
              <a:t> </a:t>
            </a:r>
            <a:r>
              <a:rPr lang="ru-RU" dirty="0" err="1"/>
              <a:t>діяльності</a:t>
            </a:r>
            <a:r>
              <a:rPr lang="ru-RU" dirty="0"/>
              <a:t>.</a:t>
            </a:r>
          </a:p>
          <a:p>
            <a:pPr marL="0" indent="0" algn="just">
              <a:buNone/>
            </a:pPr>
            <a:r>
              <a:rPr lang="ru-RU" b="1" dirty="0" err="1"/>
              <a:t>Стаття</a:t>
            </a:r>
            <a:r>
              <a:rPr lang="ru-RU" b="1" dirty="0"/>
              <a:t> 4. </a:t>
            </a:r>
            <a:r>
              <a:rPr lang="ru-RU" b="1" dirty="0" err="1"/>
              <a:t>Орендодавці</a:t>
            </a:r>
            <a:r>
              <a:rPr lang="ru-RU" b="1" dirty="0"/>
              <a:t> </a:t>
            </a:r>
            <a:r>
              <a:rPr lang="ru-RU" b="1" dirty="0" err="1"/>
              <a:t>землі</a:t>
            </a:r>
            <a:endParaRPr lang="ru-RU" dirty="0"/>
          </a:p>
          <a:p>
            <a:pPr marL="0" indent="0" algn="just">
              <a:buNone/>
            </a:pPr>
            <a:r>
              <a:rPr lang="ru-RU" dirty="0" err="1"/>
              <a:t>Орендодавцями</a:t>
            </a:r>
            <a:r>
              <a:rPr lang="ru-RU" dirty="0"/>
              <a:t> </a:t>
            </a:r>
            <a:r>
              <a:rPr lang="ru-RU" dirty="0" err="1"/>
              <a:t>земельних</a:t>
            </a:r>
            <a:r>
              <a:rPr lang="ru-RU" dirty="0"/>
              <a:t> </a:t>
            </a:r>
            <a:r>
              <a:rPr lang="ru-RU" dirty="0" err="1"/>
              <a:t>ділянок</a:t>
            </a:r>
            <a:r>
              <a:rPr lang="ru-RU" dirty="0"/>
              <a:t> є </a:t>
            </a:r>
            <a:r>
              <a:rPr lang="ru-RU" dirty="0" err="1"/>
              <a:t>громадяни</a:t>
            </a:r>
            <a:r>
              <a:rPr lang="ru-RU" dirty="0"/>
              <a:t> та </a:t>
            </a:r>
            <a:r>
              <a:rPr lang="ru-RU" dirty="0" err="1"/>
              <a:t>юридичні</a:t>
            </a:r>
            <a:r>
              <a:rPr lang="ru-RU" dirty="0"/>
              <a:t> особи, у </a:t>
            </a:r>
            <a:r>
              <a:rPr lang="ru-RU" dirty="0" err="1"/>
              <a:t>власності</a:t>
            </a:r>
            <a:r>
              <a:rPr lang="ru-RU" dirty="0"/>
              <a:t> </a:t>
            </a:r>
            <a:r>
              <a:rPr lang="ru-RU" dirty="0" err="1"/>
              <a:t>яких</a:t>
            </a:r>
            <a:r>
              <a:rPr lang="ru-RU" dirty="0"/>
              <a:t> </a:t>
            </a:r>
            <a:r>
              <a:rPr lang="ru-RU" dirty="0" err="1"/>
              <a:t>перебувають</a:t>
            </a:r>
            <a:r>
              <a:rPr lang="ru-RU" dirty="0"/>
              <a:t> </a:t>
            </a:r>
            <a:r>
              <a:rPr lang="ru-RU" dirty="0" err="1"/>
              <a:t>земельні</a:t>
            </a:r>
            <a:r>
              <a:rPr lang="ru-RU" dirty="0"/>
              <a:t> </a:t>
            </a:r>
            <a:r>
              <a:rPr lang="ru-RU" dirty="0" err="1"/>
              <a:t>ділянки</a:t>
            </a:r>
            <a:r>
              <a:rPr lang="ru-RU" dirty="0"/>
              <a:t>, </a:t>
            </a:r>
            <a:r>
              <a:rPr lang="ru-RU" dirty="0" err="1"/>
              <a:t>або</a:t>
            </a:r>
            <a:r>
              <a:rPr lang="ru-RU" dirty="0"/>
              <a:t> </a:t>
            </a:r>
            <a:r>
              <a:rPr lang="ru-RU" dirty="0" err="1"/>
              <a:t>уповноважені</a:t>
            </a:r>
            <a:r>
              <a:rPr lang="ru-RU" dirty="0"/>
              <a:t> ними особи.</a:t>
            </a:r>
          </a:p>
          <a:p>
            <a:pPr marL="0" indent="0" algn="just">
              <a:buNone/>
            </a:pPr>
            <a:r>
              <a:rPr lang="ru-RU" dirty="0" err="1"/>
              <a:t>Орендодавцями</a:t>
            </a:r>
            <a:r>
              <a:rPr lang="ru-RU" dirty="0"/>
              <a:t> </a:t>
            </a:r>
            <a:r>
              <a:rPr lang="ru-RU" dirty="0" err="1"/>
              <a:t>земельних</a:t>
            </a:r>
            <a:r>
              <a:rPr lang="ru-RU" dirty="0"/>
              <a:t> </a:t>
            </a:r>
            <a:r>
              <a:rPr lang="ru-RU" dirty="0" err="1"/>
              <a:t>ділянок</a:t>
            </a:r>
            <a:r>
              <a:rPr lang="ru-RU" dirty="0"/>
              <a:t>, </a:t>
            </a:r>
            <a:r>
              <a:rPr lang="ru-RU" dirty="0" err="1"/>
              <a:t>що</a:t>
            </a:r>
            <a:r>
              <a:rPr lang="ru-RU" dirty="0"/>
              <a:t> </a:t>
            </a:r>
            <a:r>
              <a:rPr lang="ru-RU" dirty="0" err="1"/>
              <a:t>перебувають</a:t>
            </a:r>
            <a:r>
              <a:rPr lang="ru-RU" dirty="0"/>
              <a:t> у </a:t>
            </a:r>
            <a:r>
              <a:rPr lang="ru-RU" dirty="0" err="1"/>
              <a:t>комунальній</a:t>
            </a:r>
            <a:r>
              <a:rPr lang="ru-RU" dirty="0"/>
              <a:t> </a:t>
            </a:r>
            <a:r>
              <a:rPr lang="ru-RU" dirty="0" err="1"/>
              <a:t>власності</a:t>
            </a:r>
            <a:r>
              <a:rPr lang="ru-RU" dirty="0"/>
              <a:t>, є </a:t>
            </a:r>
            <a:r>
              <a:rPr lang="ru-RU" dirty="0" err="1"/>
              <a:t>сільські</a:t>
            </a:r>
            <a:r>
              <a:rPr lang="ru-RU" dirty="0"/>
              <a:t>, </a:t>
            </a:r>
            <a:r>
              <a:rPr lang="ru-RU" dirty="0" err="1"/>
              <a:t>селищні</a:t>
            </a:r>
            <a:r>
              <a:rPr lang="ru-RU" dirty="0"/>
              <a:t>, </a:t>
            </a:r>
            <a:r>
              <a:rPr lang="ru-RU" dirty="0" err="1"/>
              <a:t>міські</a:t>
            </a:r>
            <a:r>
              <a:rPr lang="ru-RU" dirty="0"/>
              <a:t> ради в межах </a:t>
            </a:r>
            <a:r>
              <a:rPr lang="ru-RU" dirty="0" err="1"/>
              <a:t>повноважень</a:t>
            </a:r>
            <a:r>
              <a:rPr lang="ru-RU" dirty="0"/>
              <a:t>, </a:t>
            </a:r>
            <a:r>
              <a:rPr lang="ru-RU" dirty="0" err="1"/>
              <a:t>визначених</a:t>
            </a:r>
            <a:r>
              <a:rPr lang="ru-RU" dirty="0"/>
              <a:t> законом.</a:t>
            </a:r>
          </a:p>
          <a:p>
            <a:pPr marL="0" indent="0" algn="just">
              <a:buNone/>
            </a:pPr>
            <a:r>
              <a:rPr lang="ru-RU" dirty="0" err="1"/>
              <a:t>Орендодавцями</a:t>
            </a:r>
            <a:r>
              <a:rPr lang="ru-RU" dirty="0"/>
              <a:t> </a:t>
            </a:r>
            <a:r>
              <a:rPr lang="ru-RU" dirty="0" err="1"/>
              <a:t>земельних</a:t>
            </a:r>
            <a:r>
              <a:rPr lang="ru-RU" dirty="0"/>
              <a:t> </a:t>
            </a:r>
            <a:r>
              <a:rPr lang="ru-RU" dirty="0" err="1"/>
              <a:t>ділянок</a:t>
            </a:r>
            <a:r>
              <a:rPr lang="ru-RU" dirty="0"/>
              <a:t>, </a:t>
            </a:r>
            <a:r>
              <a:rPr lang="ru-RU" dirty="0" err="1"/>
              <a:t>що</a:t>
            </a:r>
            <a:r>
              <a:rPr lang="ru-RU" dirty="0"/>
              <a:t> </a:t>
            </a:r>
            <a:r>
              <a:rPr lang="ru-RU" dirty="0" err="1"/>
              <a:t>перебувають</a:t>
            </a:r>
            <a:r>
              <a:rPr lang="ru-RU" dirty="0"/>
              <a:t> у </a:t>
            </a:r>
            <a:r>
              <a:rPr lang="ru-RU" dirty="0" err="1"/>
              <a:t>спільній</a:t>
            </a:r>
            <a:r>
              <a:rPr lang="ru-RU" dirty="0"/>
              <a:t> </a:t>
            </a:r>
            <a:r>
              <a:rPr lang="ru-RU" dirty="0" err="1"/>
              <a:t>власності</a:t>
            </a:r>
            <a:r>
              <a:rPr lang="ru-RU" dirty="0"/>
              <a:t> </a:t>
            </a:r>
            <a:r>
              <a:rPr lang="ru-RU" dirty="0" err="1"/>
              <a:t>територіальних</a:t>
            </a:r>
            <a:r>
              <a:rPr lang="ru-RU" dirty="0"/>
              <a:t> громад, є </a:t>
            </a:r>
            <a:r>
              <a:rPr lang="ru-RU" dirty="0" err="1"/>
              <a:t>районні</a:t>
            </a:r>
            <a:r>
              <a:rPr lang="ru-RU" dirty="0"/>
              <a:t>, </a:t>
            </a:r>
            <a:r>
              <a:rPr lang="ru-RU" dirty="0" err="1"/>
              <a:t>обласні</a:t>
            </a:r>
            <a:r>
              <a:rPr lang="ru-RU" dirty="0"/>
              <a:t> ради та </a:t>
            </a:r>
            <a:r>
              <a:rPr lang="ru-RU" dirty="0" err="1"/>
              <a:t>Верховна</a:t>
            </a:r>
            <a:r>
              <a:rPr lang="ru-RU" dirty="0"/>
              <a:t> Рада </a:t>
            </a:r>
            <a:r>
              <a:rPr lang="ru-RU" dirty="0" err="1"/>
              <a:t>Автономної</a:t>
            </a:r>
            <a:r>
              <a:rPr lang="ru-RU" dirty="0"/>
              <a:t> </a:t>
            </a:r>
            <a:r>
              <a:rPr lang="ru-RU" dirty="0" err="1"/>
              <a:t>Республіки</a:t>
            </a:r>
            <a:r>
              <a:rPr lang="ru-RU" dirty="0"/>
              <a:t> </a:t>
            </a:r>
            <a:r>
              <a:rPr lang="ru-RU" dirty="0" err="1"/>
              <a:t>Крим</a:t>
            </a:r>
            <a:r>
              <a:rPr lang="ru-RU" dirty="0"/>
              <a:t> у межах </a:t>
            </a:r>
            <a:r>
              <a:rPr lang="ru-RU" dirty="0" err="1"/>
              <a:t>повноважень</a:t>
            </a:r>
            <a:r>
              <a:rPr lang="ru-RU" dirty="0"/>
              <a:t>, </a:t>
            </a:r>
            <a:r>
              <a:rPr lang="ru-RU" dirty="0" err="1"/>
              <a:t>визначених</a:t>
            </a:r>
            <a:r>
              <a:rPr lang="ru-RU" dirty="0"/>
              <a:t> законом.</a:t>
            </a:r>
          </a:p>
          <a:p>
            <a:pPr marL="0" indent="0" algn="just">
              <a:buNone/>
            </a:pPr>
            <a:r>
              <a:rPr lang="ru-RU" dirty="0" err="1"/>
              <a:t>Орендодавцями</a:t>
            </a:r>
            <a:r>
              <a:rPr lang="ru-RU" dirty="0"/>
              <a:t> </a:t>
            </a:r>
            <a:r>
              <a:rPr lang="ru-RU" dirty="0" err="1"/>
              <a:t>земельних</a:t>
            </a:r>
            <a:r>
              <a:rPr lang="ru-RU" dirty="0"/>
              <a:t> </a:t>
            </a:r>
            <a:r>
              <a:rPr lang="ru-RU" dirty="0" err="1"/>
              <a:t>ділянок</a:t>
            </a:r>
            <a:r>
              <a:rPr lang="ru-RU" dirty="0"/>
              <a:t>, </a:t>
            </a:r>
            <a:r>
              <a:rPr lang="ru-RU" dirty="0" err="1"/>
              <a:t>що</a:t>
            </a:r>
            <a:r>
              <a:rPr lang="ru-RU" dirty="0"/>
              <a:t> </a:t>
            </a:r>
            <a:r>
              <a:rPr lang="ru-RU" dirty="0" err="1"/>
              <a:t>перебувають</a:t>
            </a:r>
            <a:r>
              <a:rPr lang="ru-RU" dirty="0"/>
              <a:t> у </a:t>
            </a:r>
            <a:r>
              <a:rPr lang="ru-RU" dirty="0" err="1"/>
              <a:t>державній</a:t>
            </a:r>
            <a:r>
              <a:rPr lang="ru-RU" dirty="0"/>
              <a:t> </a:t>
            </a:r>
            <a:r>
              <a:rPr lang="ru-RU" dirty="0" err="1"/>
              <a:t>власності</a:t>
            </a:r>
            <a:r>
              <a:rPr lang="ru-RU" dirty="0"/>
              <a:t>, є </a:t>
            </a:r>
            <a:r>
              <a:rPr lang="ru-RU" dirty="0" err="1"/>
              <a:t>органи</a:t>
            </a:r>
            <a:r>
              <a:rPr lang="ru-RU" dirty="0"/>
              <a:t> </a:t>
            </a:r>
            <a:r>
              <a:rPr lang="ru-RU" dirty="0" err="1"/>
              <a:t>виконавчої</a:t>
            </a:r>
            <a:r>
              <a:rPr lang="ru-RU" dirty="0"/>
              <a:t> </a:t>
            </a:r>
            <a:r>
              <a:rPr lang="ru-RU" dirty="0" err="1"/>
              <a:t>влади</a:t>
            </a:r>
            <a:r>
              <a:rPr lang="ru-RU" dirty="0"/>
              <a:t>, </a:t>
            </a:r>
            <a:r>
              <a:rPr lang="ru-RU" dirty="0" err="1"/>
              <a:t>які</a:t>
            </a:r>
            <a:r>
              <a:rPr lang="ru-RU" dirty="0"/>
              <a:t> </a:t>
            </a:r>
            <a:r>
              <a:rPr lang="ru-RU" dirty="0" err="1"/>
              <a:t>відповідно</a:t>
            </a:r>
            <a:r>
              <a:rPr lang="ru-RU" dirty="0"/>
              <a:t> до закону </a:t>
            </a:r>
            <a:r>
              <a:rPr lang="ru-RU" dirty="0" err="1"/>
              <a:t>передають</a:t>
            </a:r>
            <a:r>
              <a:rPr lang="ru-RU" dirty="0"/>
              <a:t> </a:t>
            </a:r>
            <a:r>
              <a:rPr lang="ru-RU" dirty="0" err="1"/>
              <a:t>земельні</a:t>
            </a:r>
            <a:r>
              <a:rPr lang="ru-RU" dirty="0"/>
              <a:t> </a:t>
            </a:r>
            <a:r>
              <a:rPr lang="ru-RU" dirty="0" err="1"/>
              <a:t>ділянки</a:t>
            </a:r>
            <a:r>
              <a:rPr lang="ru-RU" dirty="0"/>
              <a:t> у </a:t>
            </a:r>
            <a:r>
              <a:rPr lang="ru-RU" dirty="0" err="1"/>
              <a:t>власність</a:t>
            </a:r>
            <a:r>
              <a:rPr lang="ru-RU" dirty="0"/>
              <a:t> </a:t>
            </a:r>
            <a:r>
              <a:rPr lang="ru-RU" dirty="0" err="1"/>
              <a:t>або</a:t>
            </a:r>
            <a:r>
              <a:rPr lang="ru-RU" dirty="0"/>
              <a:t> </a:t>
            </a:r>
            <a:r>
              <a:rPr lang="ru-RU" dirty="0" err="1"/>
              <a:t>користування</a:t>
            </a:r>
            <a:r>
              <a:rPr lang="ru-RU" dirty="0"/>
              <a:t>.</a:t>
            </a:r>
          </a:p>
          <a:p>
            <a:pPr marL="0" indent="0" algn="just">
              <a:buNone/>
            </a:pPr>
            <a:r>
              <a:rPr lang="ru-RU" dirty="0" err="1"/>
              <a:t>Орендодавцем</a:t>
            </a:r>
            <a:r>
              <a:rPr lang="ru-RU" dirty="0"/>
              <a:t> </a:t>
            </a:r>
            <a:r>
              <a:rPr lang="ru-RU" dirty="0" err="1"/>
              <a:t>земельної</a:t>
            </a:r>
            <a:r>
              <a:rPr lang="ru-RU" dirty="0"/>
              <a:t> </a:t>
            </a:r>
            <a:r>
              <a:rPr lang="ru-RU" dirty="0" err="1"/>
              <a:t>ділянки</a:t>
            </a:r>
            <a:r>
              <a:rPr lang="ru-RU" dirty="0"/>
              <a:t>, </a:t>
            </a:r>
            <a:r>
              <a:rPr lang="ru-RU" dirty="0" err="1"/>
              <a:t>що</a:t>
            </a:r>
            <a:r>
              <a:rPr lang="ru-RU" dirty="0"/>
              <a:t> входить до складу </a:t>
            </a:r>
            <a:r>
              <a:rPr lang="ru-RU" dirty="0" err="1"/>
              <a:t>спадщини</a:t>
            </a:r>
            <a:r>
              <a:rPr lang="ru-RU" dirty="0"/>
              <a:t>, у </a:t>
            </a:r>
            <a:r>
              <a:rPr lang="ru-RU" dirty="0" err="1"/>
              <a:t>разі</a:t>
            </a:r>
            <a:r>
              <a:rPr lang="ru-RU" dirty="0"/>
              <a:t> </a:t>
            </a:r>
            <a:r>
              <a:rPr lang="ru-RU" dirty="0" err="1"/>
              <a:t>відсутності</a:t>
            </a:r>
            <a:r>
              <a:rPr lang="ru-RU" dirty="0"/>
              <a:t> </a:t>
            </a:r>
            <a:r>
              <a:rPr lang="ru-RU" dirty="0" err="1"/>
              <a:t>спадкоємців</a:t>
            </a:r>
            <a:r>
              <a:rPr lang="ru-RU" dirty="0"/>
              <a:t> за </a:t>
            </a:r>
            <a:r>
              <a:rPr lang="ru-RU" dirty="0" err="1"/>
              <a:t>заповітом</a:t>
            </a:r>
            <a:r>
              <a:rPr lang="ru-RU" dirty="0"/>
              <a:t> і за законом, </a:t>
            </a:r>
            <a:r>
              <a:rPr lang="ru-RU" dirty="0" err="1"/>
              <a:t>усунення</a:t>
            </a:r>
            <a:r>
              <a:rPr lang="ru-RU" dirty="0"/>
              <a:t> </a:t>
            </a:r>
            <a:r>
              <a:rPr lang="ru-RU" dirty="0" err="1"/>
              <a:t>їх</a:t>
            </a:r>
            <a:r>
              <a:rPr lang="ru-RU" dirty="0"/>
              <a:t> </a:t>
            </a:r>
            <a:r>
              <a:rPr lang="ru-RU" dirty="0" err="1"/>
              <a:t>від</a:t>
            </a:r>
            <a:r>
              <a:rPr lang="ru-RU" dirty="0"/>
              <a:t> права на </a:t>
            </a:r>
            <a:r>
              <a:rPr lang="ru-RU" dirty="0" err="1"/>
              <a:t>спадкування</a:t>
            </a:r>
            <a:r>
              <a:rPr lang="ru-RU" dirty="0"/>
              <a:t>, </a:t>
            </a:r>
            <a:r>
              <a:rPr lang="ru-RU" dirty="0" err="1"/>
              <a:t>неприйняття</a:t>
            </a:r>
            <a:r>
              <a:rPr lang="ru-RU" dirty="0"/>
              <a:t> ними </a:t>
            </a:r>
            <a:r>
              <a:rPr lang="ru-RU" dirty="0" err="1"/>
              <a:t>спадщини</a:t>
            </a:r>
            <a:r>
              <a:rPr lang="ru-RU" dirty="0"/>
              <a:t>, а </a:t>
            </a:r>
            <a:r>
              <a:rPr lang="ru-RU" dirty="0" err="1"/>
              <a:t>також</a:t>
            </a:r>
            <a:r>
              <a:rPr lang="ru-RU" dirty="0"/>
              <a:t> </a:t>
            </a:r>
            <a:r>
              <a:rPr lang="ru-RU" dirty="0" err="1"/>
              <a:t>відмови</a:t>
            </a:r>
            <a:r>
              <a:rPr lang="ru-RU" dirty="0"/>
              <a:t> </a:t>
            </a:r>
            <a:r>
              <a:rPr lang="ru-RU" dirty="0" err="1"/>
              <a:t>від</a:t>
            </a:r>
            <a:r>
              <a:rPr lang="ru-RU" dirty="0"/>
              <a:t> </a:t>
            </a:r>
            <a:r>
              <a:rPr lang="ru-RU" dirty="0" err="1"/>
              <a:t>її</a:t>
            </a:r>
            <a:r>
              <a:rPr lang="ru-RU" dirty="0"/>
              <a:t> </a:t>
            </a:r>
            <a:r>
              <a:rPr lang="ru-RU" dirty="0" err="1"/>
              <a:t>прийняття</a:t>
            </a:r>
            <a:r>
              <a:rPr lang="ru-RU" dirty="0"/>
              <a:t> </a:t>
            </a:r>
            <a:r>
              <a:rPr lang="ru-RU" dirty="0" err="1"/>
              <a:t>після</a:t>
            </a:r>
            <a:r>
              <a:rPr lang="ru-RU" dirty="0"/>
              <a:t> </a:t>
            </a:r>
            <a:r>
              <a:rPr lang="ru-RU" dirty="0" err="1"/>
              <a:t>спливу</a:t>
            </a:r>
            <a:r>
              <a:rPr lang="ru-RU" dirty="0"/>
              <a:t> шести </a:t>
            </a:r>
            <a:r>
              <a:rPr lang="ru-RU" dirty="0" err="1"/>
              <a:t>місяців</a:t>
            </a:r>
            <a:r>
              <a:rPr lang="ru-RU" dirty="0"/>
              <a:t> з дня </a:t>
            </a:r>
            <a:r>
              <a:rPr lang="ru-RU" dirty="0" err="1"/>
              <a:t>відкриття</a:t>
            </a:r>
            <a:r>
              <a:rPr lang="ru-RU" dirty="0"/>
              <a:t> </a:t>
            </a:r>
            <a:r>
              <a:rPr lang="ru-RU" dirty="0" err="1"/>
              <a:t>спадщини</a:t>
            </a:r>
            <a:r>
              <a:rPr lang="ru-RU" dirty="0"/>
              <a:t>, є особа, яка </a:t>
            </a:r>
            <a:r>
              <a:rPr lang="ru-RU" dirty="0" err="1"/>
              <a:t>управляє</a:t>
            </a:r>
            <a:r>
              <a:rPr lang="ru-RU" dirty="0"/>
              <a:t> </a:t>
            </a:r>
            <a:r>
              <a:rPr lang="ru-RU" dirty="0" err="1"/>
              <a:t>спадщиною</a:t>
            </a:r>
            <a:r>
              <a:rPr lang="ru-RU" dirty="0"/>
              <a:t>.</a:t>
            </a:r>
          </a:p>
          <a:p>
            <a:endParaRPr lang="ru-RU" dirty="0"/>
          </a:p>
        </p:txBody>
      </p:sp>
    </p:spTree>
    <p:extLst>
      <p:ext uri="{BB962C8B-B14F-4D97-AF65-F5344CB8AC3E}">
        <p14:creationId xmlns:p14="http://schemas.microsoft.com/office/powerpoint/2010/main" val="28463640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6741368"/>
          </a:xfrm>
        </p:spPr>
        <p:txBody>
          <a:bodyPr>
            <a:normAutofit fontScale="25000" lnSpcReduction="20000"/>
          </a:bodyPr>
          <a:lstStyle/>
          <a:p>
            <a:pPr marL="0" indent="0" algn="just">
              <a:spcBef>
                <a:spcPts val="0"/>
              </a:spcBef>
              <a:buNone/>
            </a:pPr>
            <a:r>
              <a:rPr lang="ru-RU" sz="8000" b="1" dirty="0" err="1"/>
              <a:t>Стаття</a:t>
            </a:r>
            <a:r>
              <a:rPr lang="ru-RU" sz="8000" b="1" dirty="0"/>
              <a:t> 7. </a:t>
            </a:r>
            <a:r>
              <a:rPr lang="ru-RU" sz="8000" b="1" dirty="0" err="1"/>
              <a:t>Перехід</a:t>
            </a:r>
            <a:r>
              <a:rPr lang="ru-RU" sz="8000" b="1" dirty="0"/>
              <a:t> права на </a:t>
            </a:r>
            <a:r>
              <a:rPr lang="ru-RU" sz="8000" b="1" dirty="0" err="1"/>
              <a:t>оренду</a:t>
            </a:r>
            <a:r>
              <a:rPr lang="ru-RU" sz="8000" b="1" dirty="0"/>
              <a:t> </a:t>
            </a:r>
            <a:r>
              <a:rPr lang="ru-RU" sz="8000" b="1" dirty="0" err="1"/>
              <a:t>земельної</a:t>
            </a:r>
            <a:r>
              <a:rPr lang="ru-RU" sz="8000" b="1" dirty="0"/>
              <a:t> </a:t>
            </a:r>
            <a:r>
              <a:rPr lang="ru-RU" sz="8000" b="1" dirty="0" err="1"/>
              <a:t>ділянки</a:t>
            </a:r>
            <a:endParaRPr lang="ru-RU" sz="8000" dirty="0"/>
          </a:p>
          <a:p>
            <a:pPr marL="0" indent="0" algn="just">
              <a:spcBef>
                <a:spcPts val="0"/>
              </a:spcBef>
              <a:buNone/>
            </a:pPr>
            <a:r>
              <a:rPr lang="ru-RU" sz="8000" dirty="0"/>
              <a:t>Право на </a:t>
            </a:r>
            <a:r>
              <a:rPr lang="ru-RU" sz="8000" dirty="0" err="1"/>
              <a:t>оренду</a:t>
            </a:r>
            <a:r>
              <a:rPr lang="ru-RU" sz="8000" dirty="0"/>
              <a:t> </a:t>
            </a:r>
            <a:r>
              <a:rPr lang="ru-RU" sz="8000" dirty="0" err="1"/>
              <a:t>земельної</a:t>
            </a:r>
            <a:r>
              <a:rPr lang="ru-RU" sz="8000" dirty="0"/>
              <a:t> </a:t>
            </a:r>
            <a:r>
              <a:rPr lang="ru-RU" sz="8000" dirty="0" err="1"/>
              <a:t>ділянки</a:t>
            </a:r>
            <a:r>
              <a:rPr lang="ru-RU" sz="8000" dirty="0"/>
              <a:t> переходить </a:t>
            </a:r>
            <a:r>
              <a:rPr lang="ru-RU" sz="8000" dirty="0" err="1"/>
              <a:t>після</a:t>
            </a:r>
            <a:r>
              <a:rPr lang="ru-RU" sz="8000" dirty="0"/>
              <a:t> </a:t>
            </a:r>
            <a:r>
              <a:rPr lang="ru-RU" sz="8000" dirty="0" err="1"/>
              <a:t>смерті</a:t>
            </a:r>
            <a:r>
              <a:rPr lang="ru-RU" sz="8000" dirty="0"/>
              <a:t> </a:t>
            </a:r>
            <a:r>
              <a:rPr lang="ru-RU" sz="8000" dirty="0" err="1"/>
              <a:t>фізичної</a:t>
            </a:r>
            <a:r>
              <a:rPr lang="ru-RU" sz="8000" dirty="0"/>
              <a:t> особи-</a:t>
            </a:r>
            <a:r>
              <a:rPr lang="ru-RU" sz="8000" dirty="0" err="1"/>
              <a:t>орендаря</a:t>
            </a:r>
            <a:r>
              <a:rPr lang="ru-RU" sz="8000" dirty="0"/>
              <a:t>, </a:t>
            </a:r>
            <a:r>
              <a:rPr lang="ru-RU" sz="8000" dirty="0" err="1"/>
              <a:t>якщо</a:t>
            </a:r>
            <a:r>
              <a:rPr lang="ru-RU" sz="8000" dirty="0"/>
              <a:t> </a:t>
            </a:r>
            <a:r>
              <a:rPr lang="ru-RU" sz="8000" dirty="0" err="1"/>
              <a:t>інше</a:t>
            </a:r>
            <a:r>
              <a:rPr lang="ru-RU" sz="8000" dirty="0"/>
              <a:t> не </a:t>
            </a:r>
            <a:r>
              <a:rPr lang="ru-RU" sz="8000" dirty="0" err="1"/>
              <a:t>передбачено</a:t>
            </a:r>
            <a:r>
              <a:rPr lang="ru-RU" sz="8000" dirty="0"/>
              <a:t> договором </a:t>
            </a:r>
            <a:r>
              <a:rPr lang="ru-RU" sz="8000" dirty="0" err="1"/>
              <a:t>оренди</a:t>
            </a:r>
            <a:r>
              <a:rPr lang="ru-RU" sz="8000" dirty="0"/>
              <a:t>, до </a:t>
            </a:r>
            <a:r>
              <a:rPr lang="ru-RU" sz="8000" dirty="0" err="1"/>
              <a:t>спадкоємців</a:t>
            </a:r>
            <a:r>
              <a:rPr lang="ru-RU" sz="8000" dirty="0"/>
              <a:t>, а в </a:t>
            </a:r>
            <a:r>
              <a:rPr lang="ru-RU" sz="8000" dirty="0" err="1"/>
              <a:t>разі</a:t>
            </a:r>
            <a:r>
              <a:rPr lang="ru-RU" sz="8000" dirty="0"/>
              <a:t> </a:t>
            </a:r>
            <a:r>
              <a:rPr lang="ru-RU" sz="8000" dirty="0" err="1"/>
              <a:t>їх</a:t>
            </a:r>
            <a:r>
              <a:rPr lang="ru-RU" sz="8000" dirty="0"/>
              <a:t> </a:t>
            </a:r>
            <a:r>
              <a:rPr lang="ru-RU" sz="8000" dirty="0" err="1"/>
              <a:t>відмови</a:t>
            </a:r>
            <a:r>
              <a:rPr lang="ru-RU" sz="8000" dirty="0"/>
              <a:t> </a:t>
            </a:r>
            <a:r>
              <a:rPr lang="ru-RU" sz="8000" dirty="0" err="1"/>
              <a:t>чи</a:t>
            </a:r>
            <a:r>
              <a:rPr lang="ru-RU" sz="8000" dirty="0"/>
              <a:t> </a:t>
            </a:r>
            <a:r>
              <a:rPr lang="ru-RU" sz="8000" dirty="0" err="1"/>
              <a:t>відсутності</a:t>
            </a:r>
            <a:r>
              <a:rPr lang="ru-RU" sz="8000" dirty="0"/>
              <a:t> таких </a:t>
            </a:r>
            <a:r>
              <a:rPr lang="ru-RU" sz="8000" dirty="0" err="1"/>
              <a:t>спадкоємців</a:t>
            </a:r>
            <a:r>
              <a:rPr lang="ru-RU" sz="8000" dirty="0"/>
              <a:t> - до </a:t>
            </a:r>
            <a:r>
              <a:rPr lang="ru-RU" sz="8000" dirty="0" err="1"/>
              <a:t>осіб</a:t>
            </a:r>
            <a:r>
              <a:rPr lang="ru-RU" sz="8000" dirty="0"/>
              <a:t>, </a:t>
            </a:r>
            <a:r>
              <a:rPr lang="ru-RU" sz="8000" dirty="0" err="1"/>
              <a:t>які</a:t>
            </a:r>
            <a:r>
              <a:rPr lang="ru-RU" sz="8000" dirty="0"/>
              <a:t> </a:t>
            </a:r>
            <a:r>
              <a:rPr lang="ru-RU" sz="8000" dirty="0" err="1"/>
              <a:t>використовували</a:t>
            </a:r>
            <a:r>
              <a:rPr lang="ru-RU" sz="8000" dirty="0"/>
              <a:t> </a:t>
            </a:r>
            <a:r>
              <a:rPr lang="ru-RU" sz="8000" dirty="0" err="1"/>
              <a:t>цю</a:t>
            </a:r>
            <a:r>
              <a:rPr lang="ru-RU" sz="8000" dirty="0"/>
              <a:t> </a:t>
            </a:r>
            <a:r>
              <a:rPr lang="ru-RU" sz="8000" dirty="0" err="1"/>
              <a:t>земельну</a:t>
            </a:r>
            <a:r>
              <a:rPr lang="ru-RU" sz="8000" dirty="0"/>
              <a:t> </a:t>
            </a:r>
            <a:r>
              <a:rPr lang="ru-RU" sz="8000" dirty="0" err="1"/>
              <a:t>ділянку</a:t>
            </a:r>
            <a:r>
              <a:rPr lang="ru-RU" sz="8000" dirty="0"/>
              <a:t> разом з </a:t>
            </a:r>
            <a:r>
              <a:rPr lang="ru-RU" sz="8000" dirty="0" err="1"/>
              <a:t>орендарем</a:t>
            </a:r>
            <a:r>
              <a:rPr lang="ru-RU" sz="8000" dirty="0"/>
              <a:t> і </a:t>
            </a:r>
            <a:r>
              <a:rPr lang="ru-RU" sz="8000" dirty="0" err="1"/>
              <a:t>виявили</a:t>
            </a:r>
            <a:r>
              <a:rPr lang="ru-RU" sz="8000" dirty="0"/>
              <a:t> </a:t>
            </a:r>
            <a:r>
              <a:rPr lang="ru-RU" sz="8000" dirty="0" err="1"/>
              <a:t>бажання</a:t>
            </a:r>
            <a:r>
              <a:rPr lang="ru-RU" sz="8000" dirty="0"/>
              <a:t> стати </a:t>
            </a:r>
            <a:r>
              <a:rPr lang="ru-RU" sz="8000" dirty="0" err="1" smtClean="0"/>
              <a:t>орендарями</a:t>
            </a:r>
            <a:r>
              <a:rPr lang="ru-RU" sz="8000" dirty="0" smtClean="0"/>
              <a:t>…</a:t>
            </a:r>
            <a:endParaRPr lang="ru-RU" sz="8000" dirty="0"/>
          </a:p>
          <a:p>
            <a:pPr marL="0" indent="0" algn="just">
              <a:spcBef>
                <a:spcPts val="0"/>
              </a:spcBef>
              <a:buNone/>
            </a:pPr>
            <a:r>
              <a:rPr lang="ru-RU" sz="8000" dirty="0"/>
              <a:t>У </a:t>
            </a:r>
            <a:r>
              <a:rPr lang="ru-RU" sz="8000" dirty="0" err="1"/>
              <a:t>разі</a:t>
            </a:r>
            <a:r>
              <a:rPr lang="ru-RU" sz="8000" dirty="0"/>
              <a:t> </a:t>
            </a:r>
            <a:r>
              <a:rPr lang="ru-RU" sz="8000" dirty="0" err="1"/>
              <a:t>засудження</a:t>
            </a:r>
            <a:r>
              <a:rPr lang="ru-RU" sz="8000" dirty="0"/>
              <a:t> </a:t>
            </a:r>
            <a:r>
              <a:rPr lang="ru-RU" sz="8000" dirty="0" err="1"/>
              <a:t>фізичної</a:t>
            </a:r>
            <a:r>
              <a:rPr lang="ru-RU" sz="8000" dirty="0"/>
              <a:t> особи-</a:t>
            </a:r>
            <a:r>
              <a:rPr lang="ru-RU" sz="8000" dirty="0" err="1"/>
              <a:t>орендаря</a:t>
            </a:r>
            <a:r>
              <a:rPr lang="ru-RU" sz="8000" dirty="0"/>
              <a:t> до </a:t>
            </a:r>
            <a:r>
              <a:rPr lang="ru-RU" sz="8000" dirty="0" err="1"/>
              <a:t>позбавлення</a:t>
            </a:r>
            <a:r>
              <a:rPr lang="ru-RU" sz="8000" dirty="0"/>
              <a:t> </a:t>
            </a:r>
            <a:r>
              <a:rPr lang="ru-RU" sz="8000" dirty="0" err="1" smtClean="0"/>
              <a:t>волі</a:t>
            </a:r>
            <a:r>
              <a:rPr lang="ru-RU" sz="8000" dirty="0" smtClean="0"/>
              <a:t>… право </a:t>
            </a:r>
            <a:r>
              <a:rPr lang="ru-RU" sz="8000" dirty="0"/>
              <a:t>на </a:t>
            </a:r>
            <a:r>
              <a:rPr lang="ru-RU" sz="8000" dirty="0" err="1"/>
              <a:t>оренду</a:t>
            </a:r>
            <a:r>
              <a:rPr lang="ru-RU" sz="8000" dirty="0"/>
              <a:t> </a:t>
            </a:r>
            <a:r>
              <a:rPr lang="ru-RU" sz="8000" dirty="0" err="1"/>
              <a:t>земельної</a:t>
            </a:r>
            <a:r>
              <a:rPr lang="ru-RU" sz="8000" dirty="0"/>
              <a:t> </a:t>
            </a:r>
            <a:r>
              <a:rPr lang="ru-RU" sz="8000" dirty="0" err="1"/>
              <a:t>ділянки</a:t>
            </a:r>
            <a:r>
              <a:rPr lang="ru-RU" sz="8000" dirty="0"/>
              <a:t> переходить до одного з </a:t>
            </a:r>
            <a:r>
              <a:rPr lang="ru-RU" sz="8000" dirty="0" err="1"/>
              <a:t>членів</a:t>
            </a:r>
            <a:r>
              <a:rPr lang="ru-RU" sz="8000" dirty="0"/>
              <a:t> </a:t>
            </a:r>
            <a:r>
              <a:rPr lang="ru-RU" sz="8000" dirty="0" err="1"/>
              <a:t>його</a:t>
            </a:r>
            <a:r>
              <a:rPr lang="ru-RU" sz="8000" dirty="0"/>
              <a:t> </a:t>
            </a:r>
            <a:r>
              <a:rPr lang="ru-RU" sz="8000" dirty="0" err="1"/>
              <a:t>сім’ї</a:t>
            </a:r>
            <a:r>
              <a:rPr lang="ru-RU" sz="8000" dirty="0"/>
              <a:t>, </a:t>
            </a:r>
            <a:r>
              <a:rPr lang="ru-RU" sz="8000" dirty="0" smtClean="0"/>
              <a:t>…а </a:t>
            </a:r>
            <a:r>
              <a:rPr lang="ru-RU" sz="8000" dirty="0"/>
              <a:t>в </a:t>
            </a:r>
            <a:r>
              <a:rPr lang="ru-RU" sz="8000" dirty="0" err="1"/>
              <a:t>разі</a:t>
            </a:r>
            <a:r>
              <a:rPr lang="ru-RU" sz="8000" dirty="0"/>
              <a:t> </a:t>
            </a:r>
            <a:r>
              <a:rPr lang="ru-RU" sz="8000" dirty="0" err="1"/>
              <a:t>його</a:t>
            </a:r>
            <a:r>
              <a:rPr lang="ru-RU" sz="8000" dirty="0"/>
              <a:t> </a:t>
            </a:r>
            <a:r>
              <a:rPr lang="ru-RU" sz="8000" dirty="0" err="1"/>
              <a:t>відмови</a:t>
            </a:r>
            <a:r>
              <a:rPr lang="ru-RU" sz="8000" dirty="0"/>
              <a:t> </a:t>
            </a:r>
            <a:r>
              <a:rPr lang="ru-RU" sz="8000" dirty="0" err="1"/>
              <a:t>або</a:t>
            </a:r>
            <a:r>
              <a:rPr lang="ru-RU" sz="8000" dirty="0"/>
              <a:t> </a:t>
            </a:r>
            <a:r>
              <a:rPr lang="ru-RU" sz="8000" dirty="0" err="1"/>
              <a:t>відсутності</a:t>
            </a:r>
            <a:r>
              <a:rPr lang="ru-RU" sz="8000" dirty="0"/>
              <a:t> таких - до </a:t>
            </a:r>
            <a:r>
              <a:rPr lang="ru-RU" sz="8000" dirty="0" err="1"/>
              <a:t>осіб</a:t>
            </a:r>
            <a:r>
              <a:rPr lang="ru-RU" sz="8000" dirty="0"/>
              <a:t>, </a:t>
            </a:r>
            <a:r>
              <a:rPr lang="ru-RU" sz="8000" dirty="0" err="1"/>
              <a:t>які</a:t>
            </a:r>
            <a:r>
              <a:rPr lang="ru-RU" sz="8000" dirty="0"/>
              <a:t> </a:t>
            </a:r>
            <a:r>
              <a:rPr lang="ru-RU" sz="8000" dirty="0" err="1"/>
              <a:t>використовували</a:t>
            </a:r>
            <a:r>
              <a:rPr lang="ru-RU" sz="8000" dirty="0"/>
              <a:t> </a:t>
            </a:r>
            <a:r>
              <a:rPr lang="ru-RU" sz="8000" dirty="0" err="1"/>
              <a:t>цю</a:t>
            </a:r>
            <a:r>
              <a:rPr lang="ru-RU" sz="8000" dirty="0"/>
              <a:t> </a:t>
            </a:r>
            <a:r>
              <a:rPr lang="ru-RU" sz="8000" dirty="0" err="1"/>
              <a:t>земельну</a:t>
            </a:r>
            <a:r>
              <a:rPr lang="ru-RU" sz="8000" dirty="0"/>
              <a:t> </a:t>
            </a:r>
            <a:r>
              <a:rPr lang="ru-RU" sz="8000" dirty="0" err="1"/>
              <a:t>ділянку</a:t>
            </a:r>
            <a:r>
              <a:rPr lang="ru-RU" sz="8000" dirty="0"/>
              <a:t> разом з </a:t>
            </a:r>
            <a:r>
              <a:rPr lang="ru-RU" sz="8000" dirty="0" err="1"/>
              <a:t>орендарем</a:t>
            </a:r>
            <a:r>
              <a:rPr lang="ru-RU" sz="8000" dirty="0"/>
              <a:t>, за </a:t>
            </a:r>
            <a:r>
              <a:rPr lang="ru-RU" sz="8000" dirty="0" err="1"/>
              <a:t>їх</a:t>
            </a:r>
            <a:r>
              <a:rPr lang="ru-RU" sz="8000" dirty="0"/>
              <a:t> </a:t>
            </a:r>
            <a:r>
              <a:rPr lang="ru-RU" sz="8000" dirty="0" err="1" smtClean="0"/>
              <a:t>згодою</a:t>
            </a:r>
            <a:r>
              <a:rPr lang="ru-RU" sz="8000" dirty="0" smtClean="0"/>
              <a:t>….</a:t>
            </a:r>
            <a:endParaRPr lang="ru-RU" sz="8000" dirty="0"/>
          </a:p>
          <a:p>
            <a:pPr marL="0" indent="0" algn="just">
              <a:spcBef>
                <a:spcPts val="0"/>
              </a:spcBef>
              <a:buNone/>
            </a:pPr>
            <a:r>
              <a:rPr lang="ru-RU" sz="8000" dirty="0"/>
              <a:t>До особи, </a:t>
            </a:r>
            <a:r>
              <a:rPr lang="ru-RU" sz="8000" dirty="0" err="1"/>
              <a:t>якій</a:t>
            </a:r>
            <a:r>
              <a:rPr lang="ru-RU" sz="8000" dirty="0"/>
              <a:t> </a:t>
            </a:r>
            <a:r>
              <a:rPr lang="ru-RU" sz="8000" dirty="0" err="1"/>
              <a:t>перейшло</a:t>
            </a:r>
            <a:r>
              <a:rPr lang="ru-RU" sz="8000" dirty="0"/>
              <a:t> право </a:t>
            </a:r>
            <a:r>
              <a:rPr lang="ru-RU" sz="8000" dirty="0" err="1"/>
              <a:t>власності</a:t>
            </a:r>
            <a:r>
              <a:rPr lang="ru-RU" sz="8000" dirty="0"/>
              <a:t> на </a:t>
            </a:r>
            <a:r>
              <a:rPr lang="ru-RU" sz="8000" dirty="0" err="1"/>
              <a:t>житловий</a:t>
            </a:r>
            <a:r>
              <a:rPr lang="ru-RU" sz="8000" dirty="0"/>
              <a:t> </a:t>
            </a:r>
            <a:r>
              <a:rPr lang="ru-RU" sz="8000" dirty="0" err="1"/>
              <a:t>будинок</a:t>
            </a:r>
            <a:r>
              <a:rPr lang="ru-RU" sz="8000" dirty="0"/>
              <a:t>, </a:t>
            </a:r>
            <a:r>
              <a:rPr lang="ru-RU" sz="8000" dirty="0" err="1"/>
              <a:t>будівлю</a:t>
            </a:r>
            <a:r>
              <a:rPr lang="ru-RU" sz="8000" dirty="0"/>
              <a:t> </a:t>
            </a:r>
            <a:r>
              <a:rPr lang="ru-RU" sz="8000" dirty="0" err="1"/>
              <a:t>або</a:t>
            </a:r>
            <a:r>
              <a:rPr lang="ru-RU" sz="8000" dirty="0"/>
              <a:t> </a:t>
            </a:r>
            <a:r>
              <a:rPr lang="ru-RU" sz="8000" dirty="0" err="1"/>
              <a:t>споруду</a:t>
            </a:r>
            <a:r>
              <a:rPr lang="ru-RU" sz="8000" dirty="0"/>
              <a:t>, </a:t>
            </a:r>
            <a:r>
              <a:rPr lang="ru-RU" sz="8000" dirty="0" err="1"/>
              <a:t>що</a:t>
            </a:r>
            <a:r>
              <a:rPr lang="ru-RU" sz="8000" dirty="0"/>
              <a:t> </a:t>
            </a:r>
            <a:r>
              <a:rPr lang="ru-RU" sz="8000" dirty="0" err="1"/>
              <a:t>розташовані</a:t>
            </a:r>
            <a:r>
              <a:rPr lang="ru-RU" sz="8000" dirty="0"/>
              <a:t> на </a:t>
            </a:r>
            <a:r>
              <a:rPr lang="ru-RU" sz="8000" dirty="0" err="1"/>
              <a:t>орендованій</a:t>
            </a:r>
            <a:r>
              <a:rPr lang="ru-RU" sz="8000" dirty="0"/>
              <a:t> </a:t>
            </a:r>
            <a:r>
              <a:rPr lang="ru-RU" sz="8000" dirty="0" err="1"/>
              <a:t>земельній</a:t>
            </a:r>
            <a:r>
              <a:rPr lang="ru-RU" sz="8000" dirty="0"/>
              <a:t> </a:t>
            </a:r>
            <a:r>
              <a:rPr lang="ru-RU" sz="8000" dirty="0" err="1"/>
              <a:t>ділянці</a:t>
            </a:r>
            <a:r>
              <a:rPr lang="ru-RU" sz="8000" dirty="0"/>
              <a:t>, </a:t>
            </a:r>
            <a:r>
              <a:rPr lang="ru-RU" sz="8000" dirty="0" err="1"/>
              <a:t>також</a:t>
            </a:r>
            <a:r>
              <a:rPr lang="ru-RU" sz="8000" dirty="0"/>
              <a:t> переходить право </a:t>
            </a:r>
            <a:r>
              <a:rPr lang="ru-RU" sz="8000" dirty="0" err="1"/>
              <a:t>оренди</a:t>
            </a:r>
            <a:r>
              <a:rPr lang="ru-RU" sz="8000" dirty="0"/>
              <a:t> на </a:t>
            </a:r>
            <a:r>
              <a:rPr lang="ru-RU" sz="8000" dirty="0" err="1"/>
              <a:t>цю</a:t>
            </a:r>
            <a:r>
              <a:rPr lang="ru-RU" sz="8000" dirty="0"/>
              <a:t> </a:t>
            </a:r>
            <a:r>
              <a:rPr lang="ru-RU" sz="8000" dirty="0" err="1"/>
              <a:t>земельну</a:t>
            </a:r>
            <a:r>
              <a:rPr lang="ru-RU" sz="8000" dirty="0"/>
              <a:t> </a:t>
            </a:r>
            <a:r>
              <a:rPr lang="ru-RU" sz="8000" dirty="0" err="1" smtClean="0"/>
              <a:t>ділянку</a:t>
            </a:r>
            <a:r>
              <a:rPr lang="ru-RU" sz="8000" dirty="0" smtClean="0"/>
              <a:t>…</a:t>
            </a:r>
            <a:endParaRPr lang="ru-RU" sz="8000" dirty="0"/>
          </a:p>
          <a:p>
            <a:pPr marL="0" indent="0" algn="just">
              <a:spcBef>
                <a:spcPts val="0"/>
              </a:spcBef>
              <a:buNone/>
            </a:pPr>
            <a:endParaRPr lang="ru-RU" sz="8000" b="1" dirty="0" smtClean="0"/>
          </a:p>
          <a:p>
            <a:pPr marL="0" indent="0" algn="just">
              <a:spcBef>
                <a:spcPts val="0"/>
              </a:spcBef>
              <a:buNone/>
            </a:pPr>
            <a:r>
              <a:rPr lang="ru-RU" sz="8000" b="1" dirty="0" err="1" smtClean="0"/>
              <a:t>Стаття</a:t>
            </a:r>
            <a:r>
              <a:rPr lang="ru-RU" sz="8000" b="1" dirty="0" smtClean="0"/>
              <a:t> </a:t>
            </a:r>
            <a:r>
              <a:rPr lang="ru-RU" sz="8000" b="1" dirty="0"/>
              <a:t>8. </a:t>
            </a:r>
            <a:r>
              <a:rPr lang="ru-RU" sz="8000" b="1" dirty="0" err="1"/>
              <a:t>Суборенда</a:t>
            </a:r>
            <a:r>
              <a:rPr lang="ru-RU" sz="8000" b="1" dirty="0"/>
              <a:t> </a:t>
            </a:r>
            <a:r>
              <a:rPr lang="ru-RU" sz="8000" b="1" dirty="0" err="1"/>
              <a:t>земельних</a:t>
            </a:r>
            <a:r>
              <a:rPr lang="ru-RU" sz="8000" b="1" dirty="0"/>
              <a:t> </a:t>
            </a:r>
            <a:r>
              <a:rPr lang="ru-RU" sz="8000" b="1" dirty="0" err="1"/>
              <a:t>ділянок</a:t>
            </a:r>
            <a:endParaRPr lang="ru-RU" sz="8000" dirty="0"/>
          </a:p>
          <a:p>
            <a:pPr marL="0" indent="0" algn="just">
              <a:spcBef>
                <a:spcPts val="0"/>
              </a:spcBef>
              <a:buNone/>
            </a:pPr>
            <a:r>
              <a:rPr lang="ru-RU" sz="8000" dirty="0" err="1"/>
              <a:t>Орендована</a:t>
            </a:r>
            <a:r>
              <a:rPr lang="ru-RU" sz="8000" dirty="0"/>
              <a:t> </a:t>
            </a:r>
            <a:r>
              <a:rPr lang="ru-RU" sz="8000" dirty="0" err="1"/>
              <a:t>земельна</a:t>
            </a:r>
            <a:r>
              <a:rPr lang="ru-RU" sz="8000" dirty="0"/>
              <a:t> </a:t>
            </a:r>
            <a:r>
              <a:rPr lang="ru-RU" sz="8000" dirty="0" err="1"/>
              <a:t>ділянка</a:t>
            </a:r>
            <a:r>
              <a:rPr lang="ru-RU" sz="8000" dirty="0"/>
              <a:t> </a:t>
            </a:r>
            <a:r>
              <a:rPr lang="ru-RU" sz="8000" dirty="0" err="1"/>
              <a:t>або</a:t>
            </a:r>
            <a:r>
              <a:rPr lang="ru-RU" sz="8000" dirty="0"/>
              <a:t> </a:t>
            </a:r>
            <a:r>
              <a:rPr lang="ru-RU" sz="8000" dirty="0" err="1"/>
              <a:t>її</a:t>
            </a:r>
            <a:r>
              <a:rPr lang="ru-RU" sz="8000" dirty="0"/>
              <a:t> </a:t>
            </a:r>
            <a:r>
              <a:rPr lang="ru-RU" sz="8000" dirty="0" err="1"/>
              <a:t>частина</a:t>
            </a:r>
            <a:r>
              <a:rPr lang="ru-RU" sz="8000" dirty="0"/>
              <a:t> </a:t>
            </a:r>
            <a:r>
              <a:rPr lang="ru-RU" sz="8000" dirty="0" err="1"/>
              <a:t>може</a:t>
            </a:r>
            <a:r>
              <a:rPr lang="ru-RU" sz="8000" dirty="0"/>
              <a:t> </a:t>
            </a:r>
            <a:r>
              <a:rPr lang="ru-RU" sz="8000" dirty="0" err="1"/>
              <a:t>передаватися</a:t>
            </a:r>
            <a:r>
              <a:rPr lang="ru-RU" sz="8000" dirty="0"/>
              <a:t> </a:t>
            </a:r>
            <a:r>
              <a:rPr lang="ru-RU" sz="8000" dirty="0" err="1"/>
              <a:t>орендарем</a:t>
            </a:r>
            <a:r>
              <a:rPr lang="ru-RU" sz="8000" dirty="0"/>
              <a:t> у </a:t>
            </a:r>
            <a:r>
              <a:rPr lang="ru-RU" sz="8000" dirty="0" err="1"/>
              <a:t>суборенду</a:t>
            </a:r>
            <a:r>
              <a:rPr lang="ru-RU" sz="8000" dirty="0"/>
              <a:t> без </a:t>
            </a:r>
            <a:r>
              <a:rPr lang="ru-RU" sz="8000" dirty="0" err="1"/>
              <a:t>зміни</a:t>
            </a:r>
            <a:r>
              <a:rPr lang="ru-RU" sz="8000" dirty="0"/>
              <a:t> </a:t>
            </a:r>
            <a:r>
              <a:rPr lang="ru-RU" sz="8000" dirty="0" err="1"/>
              <a:t>цільового</a:t>
            </a:r>
            <a:r>
              <a:rPr lang="ru-RU" sz="8000" dirty="0"/>
              <a:t> </a:t>
            </a:r>
            <a:r>
              <a:rPr lang="ru-RU" sz="8000" dirty="0" err="1"/>
              <a:t>призначення</a:t>
            </a:r>
            <a:r>
              <a:rPr lang="ru-RU" sz="8000" dirty="0"/>
              <a:t>, </a:t>
            </a:r>
            <a:r>
              <a:rPr lang="ru-RU" sz="8000" dirty="0" err="1"/>
              <a:t>якщо</a:t>
            </a:r>
            <a:r>
              <a:rPr lang="ru-RU" sz="8000" dirty="0"/>
              <a:t> </a:t>
            </a:r>
            <a:r>
              <a:rPr lang="ru-RU" sz="8000" dirty="0" err="1"/>
              <a:t>це</a:t>
            </a:r>
            <a:r>
              <a:rPr lang="ru-RU" sz="8000" dirty="0"/>
              <a:t> </a:t>
            </a:r>
            <a:r>
              <a:rPr lang="ru-RU" sz="8000" dirty="0" err="1"/>
              <a:t>передбачено</a:t>
            </a:r>
            <a:r>
              <a:rPr lang="ru-RU" sz="8000" dirty="0"/>
              <a:t> договором </a:t>
            </a:r>
            <a:r>
              <a:rPr lang="ru-RU" sz="8000" dirty="0" err="1"/>
              <a:t>оренди</a:t>
            </a:r>
            <a:r>
              <a:rPr lang="ru-RU" sz="8000" dirty="0"/>
              <a:t> </a:t>
            </a:r>
            <a:r>
              <a:rPr lang="ru-RU" sz="8000" dirty="0" err="1"/>
              <a:t>або</a:t>
            </a:r>
            <a:r>
              <a:rPr lang="ru-RU" sz="8000" dirty="0"/>
              <a:t> за </a:t>
            </a:r>
            <a:r>
              <a:rPr lang="ru-RU" sz="8000" dirty="0" err="1"/>
              <a:t>письмовою</a:t>
            </a:r>
            <a:r>
              <a:rPr lang="ru-RU" sz="8000" dirty="0"/>
              <a:t> </a:t>
            </a:r>
            <a:r>
              <a:rPr lang="ru-RU" sz="8000" dirty="0" err="1"/>
              <a:t>згодою</a:t>
            </a:r>
            <a:r>
              <a:rPr lang="ru-RU" sz="8000" dirty="0"/>
              <a:t> </a:t>
            </a:r>
            <a:r>
              <a:rPr lang="ru-RU" sz="8000" dirty="0" err="1" smtClean="0"/>
              <a:t>орендодавця</a:t>
            </a:r>
            <a:r>
              <a:rPr lang="uk-UA" sz="8000" dirty="0" smtClean="0"/>
              <a:t>..</a:t>
            </a:r>
            <a:r>
              <a:rPr lang="ru-RU" sz="8000" dirty="0" smtClean="0"/>
              <a:t>. </a:t>
            </a:r>
            <a:r>
              <a:rPr lang="ru-RU" sz="8000" dirty="0" err="1"/>
              <a:t>Якщо</a:t>
            </a:r>
            <a:r>
              <a:rPr lang="ru-RU" sz="8000" dirty="0"/>
              <a:t> </a:t>
            </a:r>
            <a:r>
              <a:rPr lang="ru-RU" sz="8000" dirty="0" err="1"/>
              <a:t>протягом</a:t>
            </a:r>
            <a:r>
              <a:rPr lang="ru-RU" sz="8000" dirty="0"/>
              <a:t> одного </a:t>
            </a:r>
            <a:r>
              <a:rPr lang="ru-RU" sz="8000" dirty="0" err="1"/>
              <a:t>місяця</a:t>
            </a:r>
            <a:r>
              <a:rPr lang="ru-RU" sz="8000" dirty="0"/>
              <a:t> </a:t>
            </a:r>
            <a:r>
              <a:rPr lang="ru-RU" sz="8000" dirty="0" err="1"/>
              <a:t>орендодавець</a:t>
            </a:r>
            <a:r>
              <a:rPr lang="ru-RU" sz="8000" dirty="0"/>
              <a:t> не </a:t>
            </a:r>
            <a:r>
              <a:rPr lang="ru-RU" sz="8000" dirty="0" err="1"/>
              <a:t>надішле</a:t>
            </a:r>
            <a:r>
              <a:rPr lang="ru-RU" sz="8000" dirty="0"/>
              <a:t> </a:t>
            </a:r>
            <a:r>
              <a:rPr lang="ru-RU" sz="8000" dirty="0" err="1"/>
              <a:t>письмового</a:t>
            </a:r>
            <a:r>
              <a:rPr lang="ru-RU" sz="8000" dirty="0"/>
              <a:t> </a:t>
            </a:r>
            <a:r>
              <a:rPr lang="ru-RU" sz="8000" dirty="0" err="1"/>
              <a:t>повідомлення</a:t>
            </a:r>
            <a:r>
              <a:rPr lang="ru-RU" sz="8000" dirty="0"/>
              <a:t> </a:t>
            </a:r>
            <a:r>
              <a:rPr lang="ru-RU" sz="8000" dirty="0" err="1"/>
              <a:t>щодо</a:t>
            </a:r>
            <a:r>
              <a:rPr lang="ru-RU" sz="8000" dirty="0"/>
              <a:t> </a:t>
            </a:r>
            <a:r>
              <a:rPr lang="ru-RU" sz="8000" dirty="0" err="1"/>
              <a:t>своєї</a:t>
            </a:r>
            <a:r>
              <a:rPr lang="ru-RU" sz="8000" dirty="0"/>
              <a:t> </a:t>
            </a:r>
            <a:r>
              <a:rPr lang="ru-RU" sz="8000" dirty="0" err="1"/>
              <a:t>згоди</a:t>
            </a:r>
            <a:r>
              <a:rPr lang="ru-RU" sz="8000" dirty="0"/>
              <a:t> </a:t>
            </a:r>
            <a:r>
              <a:rPr lang="ru-RU" sz="8000" dirty="0" err="1"/>
              <a:t>чи</a:t>
            </a:r>
            <a:r>
              <a:rPr lang="ru-RU" sz="8000" dirty="0"/>
              <a:t> </a:t>
            </a:r>
            <a:r>
              <a:rPr lang="ru-RU" sz="8000" dirty="0" err="1"/>
              <a:t>заперечення</a:t>
            </a:r>
            <a:r>
              <a:rPr lang="ru-RU" sz="8000" dirty="0"/>
              <a:t>, </a:t>
            </a:r>
            <a:r>
              <a:rPr lang="ru-RU" sz="8000" dirty="0" err="1"/>
              <a:t>орендована</a:t>
            </a:r>
            <a:r>
              <a:rPr lang="ru-RU" sz="8000" dirty="0"/>
              <a:t> </a:t>
            </a:r>
            <a:r>
              <a:rPr lang="ru-RU" sz="8000" dirty="0" err="1"/>
              <a:t>земельна</a:t>
            </a:r>
            <a:r>
              <a:rPr lang="ru-RU" sz="8000" dirty="0"/>
              <a:t> </a:t>
            </a:r>
            <a:r>
              <a:rPr lang="ru-RU" sz="8000" dirty="0" err="1"/>
              <a:t>ділянка</a:t>
            </a:r>
            <a:r>
              <a:rPr lang="ru-RU" sz="8000" dirty="0"/>
              <a:t> </a:t>
            </a:r>
            <a:r>
              <a:rPr lang="ru-RU" sz="8000" dirty="0" err="1"/>
              <a:t>або</a:t>
            </a:r>
            <a:r>
              <a:rPr lang="ru-RU" sz="8000" dirty="0"/>
              <a:t> </a:t>
            </a:r>
            <a:r>
              <a:rPr lang="ru-RU" sz="8000" dirty="0" err="1"/>
              <a:t>її</a:t>
            </a:r>
            <a:r>
              <a:rPr lang="ru-RU" sz="8000" dirty="0"/>
              <a:t> </a:t>
            </a:r>
            <a:r>
              <a:rPr lang="ru-RU" sz="8000" dirty="0" err="1"/>
              <a:t>частина</a:t>
            </a:r>
            <a:r>
              <a:rPr lang="ru-RU" sz="8000" dirty="0"/>
              <a:t> </a:t>
            </a:r>
            <a:r>
              <a:rPr lang="ru-RU" sz="8000" dirty="0" err="1"/>
              <a:t>може</a:t>
            </a:r>
            <a:r>
              <a:rPr lang="ru-RU" sz="8000" dirty="0"/>
              <a:t> бути передана в </a:t>
            </a:r>
            <a:r>
              <a:rPr lang="ru-RU" sz="8000" dirty="0" err="1"/>
              <a:t>суборенду</a:t>
            </a:r>
            <a:r>
              <a:rPr lang="ru-RU" sz="8000" dirty="0"/>
              <a:t>.</a:t>
            </a:r>
          </a:p>
          <a:p>
            <a:pPr marL="0" indent="0" algn="just">
              <a:spcBef>
                <a:spcPts val="0"/>
              </a:spcBef>
              <a:buNone/>
            </a:pPr>
            <a:r>
              <a:rPr lang="ru-RU" sz="8000" dirty="0" err="1"/>
              <a:t>Умови</a:t>
            </a:r>
            <a:r>
              <a:rPr lang="ru-RU" sz="8000" dirty="0"/>
              <a:t> договору </a:t>
            </a:r>
            <a:r>
              <a:rPr lang="ru-RU" sz="8000" dirty="0" err="1"/>
              <a:t>суборенди</a:t>
            </a:r>
            <a:r>
              <a:rPr lang="ru-RU" sz="8000" dirty="0"/>
              <a:t> </a:t>
            </a:r>
            <a:r>
              <a:rPr lang="ru-RU" sz="8000" dirty="0" err="1"/>
              <a:t>земельної</a:t>
            </a:r>
            <a:r>
              <a:rPr lang="ru-RU" sz="8000" dirty="0"/>
              <a:t> </a:t>
            </a:r>
            <a:r>
              <a:rPr lang="ru-RU" sz="8000" dirty="0" err="1"/>
              <a:t>ділянки</a:t>
            </a:r>
            <a:r>
              <a:rPr lang="ru-RU" sz="8000" dirty="0"/>
              <a:t> </a:t>
            </a:r>
            <a:r>
              <a:rPr lang="ru-RU" sz="8000" dirty="0" err="1"/>
              <a:t>повинні</a:t>
            </a:r>
            <a:r>
              <a:rPr lang="ru-RU" sz="8000" dirty="0"/>
              <a:t> </a:t>
            </a:r>
            <a:r>
              <a:rPr lang="ru-RU" sz="8000" dirty="0" err="1"/>
              <a:t>обмежуватися</a:t>
            </a:r>
            <a:r>
              <a:rPr lang="ru-RU" sz="8000" dirty="0"/>
              <a:t> </a:t>
            </a:r>
            <a:r>
              <a:rPr lang="ru-RU" sz="8000" dirty="0" err="1"/>
              <a:t>умовами</a:t>
            </a:r>
            <a:r>
              <a:rPr lang="ru-RU" sz="8000" dirty="0"/>
              <a:t> договору </a:t>
            </a:r>
            <a:r>
              <a:rPr lang="ru-RU" sz="8000" dirty="0" err="1"/>
              <a:t>оренди</a:t>
            </a:r>
            <a:r>
              <a:rPr lang="ru-RU" sz="8000" dirty="0"/>
              <a:t> </a:t>
            </a:r>
            <a:r>
              <a:rPr lang="ru-RU" sz="8000" dirty="0" err="1"/>
              <a:t>земельної</a:t>
            </a:r>
            <a:r>
              <a:rPr lang="ru-RU" sz="8000" dirty="0"/>
              <a:t> </a:t>
            </a:r>
            <a:r>
              <a:rPr lang="ru-RU" sz="8000" dirty="0" err="1"/>
              <a:t>ділянки</a:t>
            </a:r>
            <a:r>
              <a:rPr lang="ru-RU" sz="8000" dirty="0"/>
              <a:t> і не </a:t>
            </a:r>
            <a:r>
              <a:rPr lang="ru-RU" sz="8000" dirty="0" err="1"/>
              <a:t>суперечити</a:t>
            </a:r>
            <a:r>
              <a:rPr lang="ru-RU" sz="8000" dirty="0"/>
              <a:t> </a:t>
            </a:r>
            <a:r>
              <a:rPr lang="ru-RU" sz="8000" dirty="0" err="1"/>
              <a:t>йому</a:t>
            </a:r>
            <a:r>
              <a:rPr lang="ru-RU" sz="8000" dirty="0"/>
              <a:t>.</a:t>
            </a:r>
          </a:p>
          <a:p>
            <a:pPr marL="0" indent="0" algn="just">
              <a:spcBef>
                <a:spcPts val="0"/>
              </a:spcBef>
              <a:buNone/>
            </a:pPr>
            <a:r>
              <a:rPr lang="ru-RU" sz="8000" dirty="0"/>
              <a:t>Строк </a:t>
            </a:r>
            <a:r>
              <a:rPr lang="ru-RU" sz="8000" dirty="0" err="1"/>
              <a:t>суборенди</a:t>
            </a:r>
            <a:r>
              <a:rPr lang="ru-RU" sz="8000" dirty="0"/>
              <a:t> не </a:t>
            </a:r>
            <a:r>
              <a:rPr lang="ru-RU" sz="8000" dirty="0" err="1"/>
              <a:t>може</a:t>
            </a:r>
            <a:r>
              <a:rPr lang="ru-RU" sz="8000" dirty="0"/>
              <a:t> </a:t>
            </a:r>
            <a:r>
              <a:rPr lang="ru-RU" sz="8000" dirty="0" err="1"/>
              <a:t>перевищувати</a:t>
            </a:r>
            <a:r>
              <a:rPr lang="ru-RU" sz="8000" dirty="0"/>
              <a:t> строку, </a:t>
            </a:r>
            <a:r>
              <a:rPr lang="ru-RU" sz="8000" dirty="0" err="1"/>
              <a:t>визначеного</a:t>
            </a:r>
            <a:r>
              <a:rPr lang="ru-RU" sz="8000" dirty="0"/>
              <a:t> договором </a:t>
            </a:r>
            <a:r>
              <a:rPr lang="ru-RU" sz="8000" dirty="0" err="1"/>
              <a:t>оренди</a:t>
            </a:r>
            <a:r>
              <a:rPr lang="ru-RU" sz="8000" dirty="0"/>
              <a:t> </a:t>
            </a:r>
            <a:r>
              <a:rPr lang="ru-RU" sz="8000" dirty="0" err="1"/>
              <a:t>землі</a:t>
            </a:r>
            <a:r>
              <a:rPr lang="ru-RU" sz="8000" dirty="0"/>
              <a:t>.</a:t>
            </a:r>
          </a:p>
          <a:p>
            <a:pPr marL="0" indent="0" algn="just">
              <a:spcBef>
                <a:spcPts val="0"/>
              </a:spcBef>
              <a:buNone/>
            </a:pPr>
            <a:r>
              <a:rPr lang="ru-RU" sz="8000" dirty="0"/>
              <a:t>У </a:t>
            </a:r>
            <a:r>
              <a:rPr lang="ru-RU" sz="8000" dirty="0" err="1"/>
              <a:t>разі</a:t>
            </a:r>
            <a:r>
              <a:rPr lang="ru-RU" sz="8000" dirty="0"/>
              <a:t> </a:t>
            </a:r>
            <a:r>
              <a:rPr lang="ru-RU" sz="8000" dirty="0" err="1"/>
              <a:t>припинення</a:t>
            </a:r>
            <a:r>
              <a:rPr lang="ru-RU" sz="8000" dirty="0"/>
              <a:t> договору </a:t>
            </a:r>
            <a:r>
              <a:rPr lang="ru-RU" sz="8000" dirty="0" err="1"/>
              <a:t>оренди</a:t>
            </a:r>
            <a:r>
              <a:rPr lang="ru-RU" sz="8000" dirty="0"/>
              <a:t> </a:t>
            </a:r>
            <a:r>
              <a:rPr lang="ru-RU" sz="8000" dirty="0" err="1"/>
              <a:t>чинність</a:t>
            </a:r>
            <a:r>
              <a:rPr lang="ru-RU" sz="8000" dirty="0"/>
              <a:t> договору </a:t>
            </a:r>
            <a:r>
              <a:rPr lang="ru-RU" sz="8000" dirty="0" err="1"/>
              <a:t>суборенди</a:t>
            </a:r>
            <a:r>
              <a:rPr lang="ru-RU" sz="8000" dirty="0"/>
              <a:t> </a:t>
            </a:r>
            <a:r>
              <a:rPr lang="ru-RU" sz="8000" dirty="0" err="1"/>
              <a:t>земельної</a:t>
            </a:r>
            <a:r>
              <a:rPr lang="ru-RU" sz="8000" dirty="0"/>
              <a:t> </a:t>
            </a:r>
            <a:r>
              <a:rPr lang="ru-RU" sz="8000" dirty="0" err="1"/>
              <a:t>ділянки</a:t>
            </a:r>
            <a:r>
              <a:rPr lang="ru-RU" sz="8000" dirty="0"/>
              <a:t> </a:t>
            </a:r>
            <a:r>
              <a:rPr lang="ru-RU" sz="8000" dirty="0" err="1"/>
              <a:t>припиняється</a:t>
            </a:r>
            <a:r>
              <a:rPr lang="ru-RU" sz="8000" dirty="0" smtClean="0"/>
              <a:t>.</a:t>
            </a:r>
            <a:endParaRPr lang="ru-RU" sz="8000" dirty="0"/>
          </a:p>
          <a:p>
            <a:pPr marL="0" indent="0">
              <a:buNone/>
            </a:pPr>
            <a:endParaRPr lang="ru-RU" dirty="0"/>
          </a:p>
        </p:txBody>
      </p:sp>
    </p:spTree>
    <p:extLst>
      <p:ext uri="{BB962C8B-B14F-4D97-AF65-F5344CB8AC3E}">
        <p14:creationId xmlns:p14="http://schemas.microsoft.com/office/powerpoint/2010/main" val="3293733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62500" lnSpcReduction="20000"/>
          </a:bodyPr>
          <a:lstStyle/>
          <a:p>
            <a:pPr marL="0" indent="0" algn="just">
              <a:buNone/>
            </a:pPr>
            <a:r>
              <a:rPr lang="ru-RU" b="1" dirty="0" err="1"/>
              <a:t>Стаття</a:t>
            </a:r>
            <a:r>
              <a:rPr lang="ru-RU" b="1" dirty="0"/>
              <a:t> 8-1. </a:t>
            </a:r>
            <a:r>
              <a:rPr lang="ru-RU" b="1" dirty="0" err="1"/>
              <a:t>Відчуження</a:t>
            </a:r>
            <a:r>
              <a:rPr lang="ru-RU" b="1" dirty="0"/>
              <a:t> </a:t>
            </a:r>
            <a:r>
              <a:rPr lang="ru-RU" b="1" dirty="0" err="1"/>
              <a:t>орендарем</a:t>
            </a:r>
            <a:r>
              <a:rPr lang="ru-RU" b="1" dirty="0"/>
              <a:t> права на </a:t>
            </a:r>
            <a:r>
              <a:rPr lang="ru-RU" b="1" dirty="0" err="1"/>
              <a:t>оренду</a:t>
            </a:r>
            <a:r>
              <a:rPr lang="ru-RU" b="1" dirty="0"/>
              <a:t> </a:t>
            </a:r>
            <a:r>
              <a:rPr lang="ru-RU" b="1" dirty="0" err="1"/>
              <a:t>земельної</a:t>
            </a:r>
            <a:r>
              <a:rPr lang="ru-RU" b="1" dirty="0"/>
              <a:t> </a:t>
            </a:r>
            <a:r>
              <a:rPr lang="ru-RU" b="1" dirty="0" err="1"/>
              <a:t>ділянки</a:t>
            </a:r>
            <a:r>
              <a:rPr lang="ru-RU" b="1" dirty="0"/>
              <a:t> </a:t>
            </a:r>
            <a:r>
              <a:rPr lang="ru-RU" b="1" dirty="0" err="1"/>
              <a:t>державної</a:t>
            </a:r>
            <a:r>
              <a:rPr lang="ru-RU" b="1" dirty="0"/>
              <a:t> </a:t>
            </a:r>
            <a:r>
              <a:rPr lang="ru-RU" b="1" dirty="0" err="1"/>
              <a:t>або</a:t>
            </a:r>
            <a:r>
              <a:rPr lang="ru-RU" b="1" dirty="0"/>
              <a:t> </a:t>
            </a:r>
            <a:r>
              <a:rPr lang="ru-RU" b="1" dirty="0" err="1"/>
              <a:t>комунальної</a:t>
            </a:r>
            <a:r>
              <a:rPr lang="ru-RU" b="1" dirty="0"/>
              <a:t> </a:t>
            </a:r>
            <a:r>
              <a:rPr lang="ru-RU" b="1" dirty="0" err="1"/>
              <a:t>власності</a:t>
            </a:r>
            <a:endParaRPr lang="ru-RU" dirty="0"/>
          </a:p>
          <a:p>
            <a:pPr marL="0" indent="0" algn="just">
              <a:buNone/>
            </a:pPr>
            <a:r>
              <a:rPr lang="ru-RU" dirty="0"/>
              <a:t>Право на </a:t>
            </a:r>
            <a:r>
              <a:rPr lang="ru-RU" dirty="0" err="1"/>
              <a:t>оренду</a:t>
            </a:r>
            <a:r>
              <a:rPr lang="ru-RU" dirty="0"/>
              <a:t> </a:t>
            </a:r>
            <a:r>
              <a:rPr lang="ru-RU" dirty="0" err="1"/>
              <a:t>земельної</a:t>
            </a:r>
            <a:r>
              <a:rPr lang="ru-RU" dirty="0"/>
              <a:t> </a:t>
            </a:r>
            <a:r>
              <a:rPr lang="ru-RU" dirty="0" err="1"/>
              <a:t>ділянки</a:t>
            </a:r>
            <a:r>
              <a:rPr lang="ru-RU" dirty="0"/>
              <a:t> </a:t>
            </a:r>
            <a:r>
              <a:rPr lang="ru-RU" dirty="0" err="1"/>
              <a:t>державної</a:t>
            </a:r>
            <a:r>
              <a:rPr lang="ru-RU" dirty="0"/>
              <a:t> </a:t>
            </a:r>
            <a:r>
              <a:rPr lang="ru-RU" dirty="0" err="1"/>
              <a:t>або</a:t>
            </a:r>
            <a:r>
              <a:rPr lang="ru-RU" dirty="0"/>
              <a:t> </a:t>
            </a:r>
            <a:r>
              <a:rPr lang="ru-RU" dirty="0" err="1"/>
              <a:t>комунальної</a:t>
            </a:r>
            <a:r>
              <a:rPr lang="ru-RU" dirty="0"/>
              <a:t> </a:t>
            </a:r>
            <a:r>
              <a:rPr lang="ru-RU" dirty="0" err="1"/>
              <a:t>власності</a:t>
            </a:r>
            <a:r>
              <a:rPr lang="ru-RU" dirty="0"/>
              <a:t> не </a:t>
            </a:r>
            <a:r>
              <a:rPr lang="ru-RU" dirty="0" err="1"/>
              <a:t>може</a:t>
            </a:r>
            <a:r>
              <a:rPr lang="ru-RU" dirty="0"/>
              <a:t> бути </a:t>
            </a:r>
            <a:r>
              <a:rPr lang="ru-RU" dirty="0" err="1"/>
              <a:t>відчужено</a:t>
            </a:r>
            <a:r>
              <a:rPr lang="ru-RU" dirty="0"/>
              <a:t> </a:t>
            </a:r>
            <a:r>
              <a:rPr lang="ru-RU" dirty="0" err="1"/>
              <a:t>її</a:t>
            </a:r>
            <a:r>
              <a:rPr lang="ru-RU" dirty="0"/>
              <a:t> </a:t>
            </a:r>
            <a:r>
              <a:rPr lang="ru-RU" dirty="0" err="1"/>
              <a:t>орендарем</a:t>
            </a:r>
            <a:r>
              <a:rPr lang="ru-RU" dirty="0"/>
              <a:t> </a:t>
            </a:r>
            <a:r>
              <a:rPr lang="ru-RU" dirty="0" err="1"/>
              <a:t>іншим</a:t>
            </a:r>
            <a:r>
              <a:rPr lang="ru-RU" dirty="0"/>
              <a:t> особам, внесено до статутного </a:t>
            </a:r>
            <a:r>
              <a:rPr lang="ru-RU" dirty="0" err="1"/>
              <a:t>капіталу</a:t>
            </a:r>
            <a:r>
              <a:rPr lang="ru-RU" dirty="0"/>
              <a:t>, передано у заставу, </a:t>
            </a:r>
            <a:r>
              <a:rPr lang="ru-RU" dirty="0" err="1"/>
              <a:t>крім</a:t>
            </a:r>
            <a:r>
              <a:rPr lang="ru-RU" dirty="0"/>
              <a:t> </a:t>
            </a:r>
            <a:r>
              <a:rPr lang="ru-RU" dirty="0" err="1"/>
              <a:t>передбачених</a:t>
            </a:r>
            <a:r>
              <a:rPr lang="ru-RU" dirty="0"/>
              <a:t> </a:t>
            </a:r>
            <a:r>
              <a:rPr lang="ru-RU" dirty="0" err="1"/>
              <a:t>частиною</a:t>
            </a:r>
            <a:r>
              <a:rPr lang="ru-RU" dirty="0"/>
              <a:t> другою </a:t>
            </a:r>
            <a:r>
              <a:rPr lang="ru-RU" dirty="0" err="1"/>
              <a:t>цієї</a:t>
            </a:r>
            <a:r>
              <a:rPr lang="ru-RU" dirty="0"/>
              <a:t> </a:t>
            </a:r>
            <a:r>
              <a:rPr lang="ru-RU" dirty="0" err="1"/>
              <a:t>статті</a:t>
            </a:r>
            <a:r>
              <a:rPr lang="ru-RU" dirty="0"/>
              <a:t> </a:t>
            </a:r>
            <a:r>
              <a:rPr lang="ru-RU" dirty="0" err="1"/>
              <a:t>випадків</a:t>
            </a:r>
            <a:r>
              <a:rPr lang="ru-RU" dirty="0"/>
              <a:t>.</a:t>
            </a:r>
          </a:p>
          <a:p>
            <a:pPr marL="0" indent="0" algn="just">
              <a:buNone/>
            </a:pPr>
            <a:r>
              <a:rPr lang="ru-RU" dirty="0"/>
              <a:t>Право на </a:t>
            </a:r>
            <a:r>
              <a:rPr lang="ru-RU" dirty="0" err="1"/>
              <a:t>оренду</a:t>
            </a:r>
            <a:r>
              <a:rPr lang="ru-RU" dirty="0"/>
              <a:t> </a:t>
            </a:r>
            <a:r>
              <a:rPr lang="ru-RU" dirty="0" err="1"/>
              <a:t>земельної</a:t>
            </a:r>
            <a:r>
              <a:rPr lang="ru-RU" dirty="0"/>
              <a:t> </a:t>
            </a:r>
            <a:r>
              <a:rPr lang="ru-RU" dirty="0" err="1"/>
              <a:t>ділянки</a:t>
            </a:r>
            <a:r>
              <a:rPr lang="ru-RU" dirty="0"/>
              <a:t> </a:t>
            </a:r>
            <a:r>
              <a:rPr lang="ru-RU" dirty="0" err="1"/>
              <a:t>державної</a:t>
            </a:r>
            <a:r>
              <a:rPr lang="ru-RU" dirty="0"/>
              <a:t> </a:t>
            </a:r>
            <a:r>
              <a:rPr lang="ru-RU" dirty="0" err="1"/>
              <a:t>або</a:t>
            </a:r>
            <a:r>
              <a:rPr lang="ru-RU" dirty="0"/>
              <a:t> </a:t>
            </a:r>
            <a:r>
              <a:rPr lang="ru-RU" dirty="0" err="1"/>
              <a:t>комунальної</a:t>
            </a:r>
            <a:r>
              <a:rPr lang="ru-RU" dirty="0"/>
              <a:t> </a:t>
            </a:r>
            <a:r>
              <a:rPr lang="ru-RU" dirty="0" err="1"/>
              <a:t>власності</a:t>
            </a:r>
            <a:r>
              <a:rPr lang="ru-RU" dirty="0"/>
              <a:t>, </a:t>
            </a:r>
            <a:r>
              <a:rPr lang="ru-RU" dirty="0" err="1"/>
              <a:t>наданої</a:t>
            </a:r>
            <a:r>
              <a:rPr lang="ru-RU" dirty="0"/>
              <a:t> для </a:t>
            </a:r>
            <a:r>
              <a:rPr lang="ru-RU" dirty="0" err="1"/>
              <a:t>будівництва</a:t>
            </a:r>
            <a:r>
              <a:rPr lang="ru-RU" dirty="0"/>
              <a:t> </a:t>
            </a:r>
            <a:r>
              <a:rPr lang="ru-RU" dirty="0" err="1"/>
              <a:t>житлового</a:t>
            </a:r>
            <a:r>
              <a:rPr lang="ru-RU" dirty="0"/>
              <a:t> </a:t>
            </a:r>
            <a:r>
              <a:rPr lang="ru-RU" dirty="0" err="1"/>
              <a:t>будинку</a:t>
            </a:r>
            <a:r>
              <a:rPr lang="ru-RU" dirty="0"/>
              <a:t>, </a:t>
            </a:r>
            <a:r>
              <a:rPr lang="ru-RU" dirty="0" err="1"/>
              <a:t>може</a:t>
            </a:r>
            <a:r>
              <a:rPr lang="ru-RU" dirty="0"/>
              <a:t> бути </a:t>
            </a:r>
            <a:r>
              <a:rPr lang="ru-RU" dirty="0" err="1"/>
              <a:t>відчужене</a:t>
            </a:r>
            <a:r>
              <a:rPr lang="ru-RU" dirty="0"/>
              <a:t> </a:t>
            </a:r>
            <a:r>
              <a:rPr lang="ru-RU" dirty="0" err="1"/>
              <a:t>орендарем</a:t>
            </a:r>
            <a:r>
              <a:rPr lang="ru-RU" dirty="0"/>
              <a:t> за </a:t>
            </a:r>
            <a:r>
              <a:rPr lang="ru-RU" dirty="0" err="1"/>
              <a:t>згодою</a:t>
            </a:r>
            <a:r>
              <a:rPr lang="ru-RU" dirty="0"/>
              <a:t> </a:t>
            </a:r>
            <a:r>
              <a:rPr lang="ru-RU" dirty="0" err="1"/>
              <a:t>орендодавця</a:t>
            </a:r>
            <a:r>
              <a:rPr lang="ru-RU" dirty="0"/>
              <a:t> у </a:t>
            </a:r>
            <a:r>
              <a:rPr lang="ru-RU" dirty="0" err="1"/>
              <a:t>разі</a:t>
            </a:r>
            <a:r>
              <a:rPr lang="ru-RU" dirty="0"/>
              <a:t>, </a:t>
            </a:r>
            <a:r>
              <a:rPr lang="ru-RU" dirty="0" err="1"/>
              <a:t>якщо</a:t>
            </a:r>
            <a:r>
              <a:rPr lang="ru-RU" dirty="0"/>
              <a:t> </a:t>
            </a:r>
            <a:r>
              <a:rPr lang="ru-RU" dirty="0" err="1"/>
              <a:t>таке</a:t>
            </a:r>
            <a:r>
              <a:rPr lang="ru-RU" dirty="0"/>
              <a:t> </a:t>
            </a:r>
            <a:r>
              <a:rPr lang="ru-RU" dirty="0" err="1"/>
              <a:t>будівництво</a:t>
            </a:r>
            <a:r>
              <a:rPr lang="ru-RU" dirty="0"/>
              <a:t> </a:t>
            </a:r>
            <a:r>
              <a:rPr lang="ru-RU" dirty="0" err="1"/>
              <a:t>розпочате</a:t>
            </a:r>
            <a:r>
              <a:rPr lang="ru-RU" dirty="0"/>
              <a:t>, на строк та на </a:t>
            </a:r>
            <a:r>
              <a:rPr lang="ru-RU" dirty="0" err="1"/>
              <a:t>умовах</a:t>
            </a:r>
            <a:r>
              <a:rPr lang="ru-RU" dirty="0"/>
              <a:t>, </a:t>
            </a:r>
            <a:r>
              <a:rPr lang="ru-RU" dirty="0" err="1"/>
              <a:t>визначених</a:t>
            </a:r>
            <a:r>
              <a:rPr lang="ru-RU" dirty="0"/>
              <a:t> </a:t>
            </a:r>
            <a:r>
              <a:rPr lang="ru-RU" dirty="0" err="1"/>
              <a:t>первинним</a:t>
            </a:r>
            <a:r>
              <a:rPr lang="ru-RU" dirty="0"/>
              <a:t> договором </a:t>
            </a:r>
            <a:r>
              <a:rPr lang="ru-RU" dirty="0" err="1"/>
              <a:t>оренди</a:t>
            </a:r>
            <a:r>
              <a:rPr lang="ru-RU" dirty="0"/>
              <a:t>, </a:t>
            </a:r>
            <a:r>
              <a:rPr lang="ru-RU" dirty="0" err="1"/>
              <a:t>або</a:t>
            </a:r>
            <a:r>
              <a:rPr lang="ru-RU" dirty="0"/>
              <a:t> </a:t>
            </a:r>
            <a:r>
              <a:rPr lang="ru-RU" dirty="0" err="1"/>
              <a:t>якщо</a:t>
            </a:r>
            <a:r>
              <a:rPr lang="ru-RU" dirty="0"/>
              <a:t> </a:t>
            </a:r>
            <a:r>
              <a:rPr lang="ru-RU" dirty="0" err="1"/>
              <a:t>таке</a:t>
            </a:r>
            <a:r>
              <a:rPr lang="ru-RU" dirty="0"/>
              <a:t> </a:t>
            </a:r>
            <a:r>
              <a:rPr lang="ru-RU" dirty="0" err="1"/>
              <a:t>відчуження</a:t>
            </a:r>
            <a:r>
              <a:rPr lang="ru-RU" dirty="0"/>
              <a:t> </a:t>
            </a:r>
            <a:r>
              <a:rPr lang="ru-RU" dirty="0" err="1"/>
              <a:t>передбачено</a:t>
            </a:r>
            <a:r>
              <a:rPr lang="ru-RU" dirty="0"/>
              <a:t> </a:t>
            </a:r>
            <a:r>
              <a:rPr lang="ru-RU" dirty="0" err="1"/>
              <a:t>первинним</a:t>
            </a:r>
            <a:r>
              <a:rPr lang="ru-RU" dirty="0"/>
              <a:t> договором </a:t>
            </a:r>
            <a:r>
              <a:rPr lang="ru-RU" dirty="0" err="1"/>
              <a:t>оренди</a:t>
            </a:r>
            <a:r>
              <a:rPr lang="ru-RU" dirty="0"/>
              <a:t>.</a:t>
            </a:r>
          </a:p>
          <a:p>
            <a:pPr marL="0" indent="0" algn="just">
              <a:buNone/>
            </a:pPr>
            <a:r>
              <a:rPr lang="ru-RU" dirty="0" err="1"/>
              <a:t>Орендар</a:t>
            </a:r>
            <a:r>
              <a:rPr lang="ru-RU" dirty="0"/>
              <a:t>, </a:t>
            </a:r>
            <a:r>
              <a:rPr lang="ru-RU" dirty="0" err="1"/>
              <a:t>що</a:t>
            </a:r>
            <a:r>
              <a:rPr lang="ru-RU" dirty="0"/>
              <a:t> </a:t>
            </a:r>
            <a:r>
              <a:rPr lang="ru-RU" dirty="0" err="1"/>
              <a:t>має</a:t>
            </a:r>
            <a:r>
              <a:rPr lang="ru-RU" dirty="0"/>
              <a:t> </a:t>
            </a:r>
            <a:r>
              <a:rPr lang="ru-RU" dirty="0" err="1"/>
              <a:t>намір</a:t>
            </a:r>
            <a:r>
              <a:rPr lang="ru-RU" dirty="0"/>
              <a:t> </a:t>
            </a:r>
            <a:r>
              <a:rPr lang="ru-RU" dirty="0" err="1"/>
              <a:t>відчужити</a:t>
            </a:r>
            <a:r>
              <a:rPr lang="ru-RU" dirty="0"/>
              <a:t> право </a:t>
            </a:r>
            <a:r>
              <a:rPr lang="ru-RU" dirty="0" err="1"/>
              <a:t>оренди</a:t>
            </a:r>
            <a:r>
              <a:rPr lang="ru-RU" dirty="0"/>
              <a:t> </a:t>
            </a:r>
            <a:r>
              <a:rPr lang="ru-RU" dirty="0" err="1"/>
              <a:t>земельної</a:t>
            </a:r>
            <a:r>
              <a:rPr lang="ru-RU" dirty="0"/>
              <a:t> </a:t>
            </a:r>
            <a:r>
              <a:rPr lang="ru-RU" dirty="0" err="1"/>
              <a:t>ділянки</a:t>
            </a:r>
            <a:r>
              <a:rPr lang="ru-RU" dirty="0"/>
              <a:t> за </a:t>
            </a:r>
            <a:r>
              <a:rPr lang="ru-RU" dirty="0" err="1"/>
              <a:t>згодою</a:t>
            </a:r>
            <a:r>
              <a:rPr lang="ru-RU" dirty="0"/>
              <a:t> </a:t>
            </a:r>
            <a:r>
              <a:rPr lang="ru-RU" dirty="0" err="1"/>
              <a:t>орендодавця</a:t>
            </a:r>
            <a:r>
              <a:rPr lang="ru-RU" dirty="0"/>
              <a:t>, </a:t>
            </a:r>
            <a:r>
              <a:rPr lang="ru-RU" dirty="0" err="1"/>
              <a:t>подає</a:t>
            </a:r>
            <a:r>
              <a:rPr lang="ru-RU" dirty="0"/>
              <a:t> </a:t>
            </a:r>
            <a:r>
              <a:rPr lang="ru-RU" dirty="0" err="1"/>
              <a:t>особисто</a:t>
            </a:r>
            <a:r>
              <a:rPr lang="ru-RU" dirty="0"/>
              <a:t> </a:t>
            </a:r>
            <a:r>
              <a:rPr lang="ru-RU" dirty="0" err="1"/>
              <a:t>або</a:t>
            </a:r>
            <a:r>
              <a:rPr lang="ru-RU" dirty="0"/>
              <a:t> </a:t>
            </a:r>
            <a:r>
              <a:rPr lang="ru-RU" dirty="0" err="1"/>
              <a:t>надсилає</a:t>
            </a:r>
            <a:r>
              <a:rPr lang="ru-RU" dirty="0"/>
              <a:t> </a:t>
            </a:r>
            <a:r>
              <a:rPr lang="ru-RU" dirty="0" err="1"/>
              <a:t>рекомендованим</a:t>
            </a:r>
            <a:r>
              <a:rPr lang="ru-RU" dirty="0"/>
              <a:t> листом </a:t>
            </a:r>
            <a:r>
              <a:rPr lang="ru-RU" dirty="0" err="1"/>
              <a:t>орендодавцеві</a:t>
            </a:r>
            <a:r>
              <a:rPr lang="ru-RU" dirty="0"/>
              <a:t> </a:t>
            </a:r>
            <a:r>
              <a:rPr lang="ru-RU" dirty="0" err="1"/>
              <a:t>відповідну</a:t>
            </a:r>
            <a:r>
              <a:rPr lang="ru-RU" dirty="0"/>
              <a:t> </a:t>
            </a:r>
            <a:r>
              <a:rPr lang="ru-RU" dirty="0" err="1"/>
              <a:t>заяву</a:t>
            </a:r>
            <a:r>
              <a:rPr lang="ru-RU" dirty="0"/>
              <a:t>.</a:t>
            </a:r>
          </a:p>
          <a:p>
            <a:pPr marL="0" indent="0" algn="just">
              <a:buNone/>
            </a:pPr>
            <a:r>
              <a:rPr lang="ru-RU" dirty="0" err="1"/>
              <a:t>Орендодавець</a:t>
            </a:r>
            <a:r>
              <a:rPr lang="ru-RU" dirty="0"/>
              <a:t> у </a:t>
            </a:r>
            <a:r>
              <a:rPr lang="ru-RU" dirty="0" err="1"/>
              <a:t>місячний</a:t>
            </a:r>
            <a:r>
              <a:rPr lang="ru-RU" dirty="0"/>
              <a:t> строк з дня </a:t>
            </a:r>
            <a:r>
              <a:rPr lang="ru-RU" dirty="0" err="1"/>
              <a:t>отримання</a:t>
            </a:r>
            <a:r>
              <a:rPr lang="ru-RU" dirty="0"/>
              <a:t> заяви </a:t>
            </a:r>
            <a:r>
              <a:rPr lang="ru-RU" dirty="0" err="1"/>
              <a:t>письмово</a:t>
            </a:r>
            <a:r>
              <a:rPr lang="ru-RU" dirty="0"/>
              <a:t> </a:t>
            </a:r>
            <a:r>
              <a:rPr lang="ru-RU" dirty="0" err="1"/>
              <a:t>надає</a:t>
            </a:r>
            <a:r>
              <a:rPr lang="ru-RU" dirty="0"/>
              <a:t> </a:t>
            </a:r>
            <a:r>
              <a:rPr lang="ru-RU" dirty="0" err="1"/>
              <a:t>орендарю</a:t>
            </a:r>
            <a:r>
              <a:rPr lang="ru-RU" dirty="0"/>
              <a:t> </a:t>
            </a:r>
            <a:r>
              <a:rPr lang="ru-RU" dirty="0" err="1"/>
              <a:t>згоду</a:t>
            </a:r>
            <a:r>
              <a:rPr lang="ru-RU" dirty="0"/>
              <a:t> на </a:t>
            </a:r>
            <a:r>
              <a:rPr lang="ru-RU" dirty="0" err="1"/>
              <a:t>відчуження</a:t>
            </a:r>
            <a:r>
              <a:rPr lang="ru-RU" dirty="0"/>
              <a:t> права </a:t>
            </a:r>
            <a:r>
              <a:rPr lang="ru-RU" dirty="0" err="1"/>
              <a:t>оренди</a:t>
            </a:r>
            <a:r>
              <a:rPr lang="ru-RU" dirty="0"/>
              <a:t> </a:t>
            </a:r>
            <a:r>
              <a:rPr lang="ru-RU" dirty="0" err="1"/>
              <a:t>земельної</a:t>
            </a:r>
            <a:r>
              <a:rPr lang="ru-RU" dirty="0"/>
              <a:t> </a:t>
            </a:r>
            <a:r>
              <a:rPr lang="ru-RU" dirty="0" err="1"/>
              <a:t>ділянки</a:t>
            </a:r>
            <a:r>
              <a:rPr lang="ru-RU" dirty="0"/>
              <a:t> </a:t>
            </a:r>
            <a:r>
              <a:rPr lang="ru-RU" dirty="0" err="1"/>
              <a:t>або</a:t>
            </a:r>
            <a:r>
              <a:rPr lang="ru-RU" dirty="0"/>
              <a:t> </a:t>
            </a:r>
            <a:r>
              <a:rPr lang="ru-RU" dirty="0" err="1"/>
              <a:t>вмотивовану</a:t>
            </a:r>
            <a:r>
              <a:rPr lang="ru-RU" dirty="0"/>
              <a:t> </a:t>
            </a:r>
            <a:r>
              <a:rPr lang="ru-RU" dirty="0" err="1"/>
              <a:t>відмову</a:t>
            </a:r>
            <a:r>
              <a:rPr lang="ru-RU" dirty="0"/>
              <a:t> в </a:t>
            </a:r>
            <a:r>
              <a:rPr lang="ru-RU" dirty="0" err="1"/>
              <a:t>наданні</a:t>
            </a:r>
            <a:r>
              <a:rPr lang="ru-RU" dirty="0"/>
              <a:t> </a:t>
            </a:r>
            <a:r>
              <a:rPr lang="ru-RU" dirty="0" err="1"/>
              <a:t>такої</a:t>
            </a:r>
            <a:r>
              <a:rPr lang="ru-RU" dirty="0"/>
              <a:t> </a:t>
            </a:r>
            <a:r>
              <a:rPr lang="ru-RU" dirty="0" err="1"/>
              <a:t>згоди</a:t>
            </a:r>
            <a:r>
              <a:rPr lang="ru-RU" dirty="0"/>
              <a:t>.</a:t>
            </a:r>
          </a:p>
          <a:p>
            <a:pPr marL="0" indent="0" algn="just">
              <a:buNone/>
            </a:pPr>
            <a:r>
              <a:rPr lang="ru-RU" dirty="0"/>
              <a:t>У </a:t>
            </a:r>
            <a:r>
              <a:rPr lang="ru-RU" dirty="0" err="1"/>
              <a:t>разі</a:t>
            </a:r>
            <a:r>
              <a:rPr lang="ru-RU" dirty="0"/>
              <a:t> </a:t>
            </a:r>
            <a:r>
              <a:rPr lang="ru-RU" dirty="0" err="1"/>
              <a:t>якщо</a:t>
            </a:r>
            <a:r>
              <a:rPr lang="ru-RU" dirty="0"/>
              <a:t> в установлений </a:t>
            </a:r>
            <a:r>
              <a:rPr lang="ru-RU" dirty="0" err="1"/>
              <a:t>цією</a:t>
            </a:r>
            <a:r>
              <a:rPr lang="ru-RU" dirty="0"/>
              <a:t> </a:t>
            </a:r>
            <a:r>
              <a:rPr lang="ru-RU" dirty="0" err="1"/>
              <a:t>статтею</a:t>
            </a:r>
            <a:r>
              <a:rPr lang="ru-RU" dirty="0"/>
              <a:t> строк </a:t>
            </a:r>
            <a:r>
              <a:rPr lang="ru-RU" dirty="0" err="1"/>
              <a:t>орендодавець</a:t>
            </a:r>
            <a:r>
              <a:rPr lang="ru-RU" dirty="0"/>
              <a:t> не </a:t>
            </a:r>
            <a:r>
              <a:rPr lang="ru-RU" dirty="0" err="1"/>
              <a:t>надав</a:t>
            </a:r>
            <a:r>
              <a:rPr lang="ru-RU" dirty="0"/>
              <a:t> </a:t>
            </a:r>
            <a:r>
              <a:rPr lang="ru-RU" dirty="0" err="1"/>
              <a:t>згоди</a:t>
            </a:r>
            <a:r>
              <a:rPr lang="ru-RU" dirty="0"/>
              <a:t> на </a:t>
            </a:r>
            <a:r>
              <a:rPr lang="ru-RU" dirty="0" err="1"/>
              <a:t>відчуження</a:t>
            </a:r>
            <a:r>
              <a:rPr lang="ru-RU" dirty="0"/>
              <a:t> права </a:t>
            </a:r>
            <a:r>
              <a:rPr lang="ru-RU" dirty="0" err="1"/>
              <a:t>оренди</a:t>
            </a:r>
            <a:r>
              <a:rPr lang="ru-RU" dirty="0"/>
              <a:t> </a:t>
            </a:r>
            <a:r>
              <a:rPr lang="ru-RU" dirty="0" err="1"/>
              <a:t>земельної</a:t>
            </a:r>
            <a:r>
              <a:rPr lang="ru-RU" dirty="0"/>
              <a:t> </a:t>
            </a:r>
            <a:r>
              <a:rPr lang="ru-RU" dirty="0" err="1"/>
              <a:t>ділянки</a:t>
            </a:r>
            <a:r>
              <a:rPr lang="ru-RU" dirty="0"/>
              <a:t> </a:t>
            </a:r>
            <a:r>
              <a:rPr lang="ru-RU" dirty="0" err="1"/>
              <a:t>або</a:t>
            </a:r>
            <a:r>
              <a:rPr lang="ru-RU" dirty="0"/>
              <a:t> </a:t>
            </a:r>
            <a:r>
              <a:rPr lang="ru-RU" dirty="0" err="1"/>
              <a:t>вмотивованої</a:t>
            </a:r>
            <a:r>
              <a:rPr lang="ru-RU" dirty="0"/>
              <a:t> </a:t>
            </a:r>
            <a:r>
              <a:rPr lang="ru-RU" dirty="0" err="1"/>
              <a:t>відмови</a:t>
            </a:r>
            <a:r>
              <a:rPr lang="ru-RU" dirty="0"/>
              <a:t> в </a:t>
            </a:r>
            <a:r>
              <a:rPr lang="ru-RU" dirty="0" err="1"/>
              <a:t>її</a:t>
            </a:r>
            <a:r>
              <a:rPr lang="ru-RU" dirty="0"/>
              <a:t> </a:t>
            </a:r>
            <a:r>
              <a:rPr lang="ru-RU" dirty="0" err="1"/>
              <a:t>наданні</a:t>
            </a:r>
            <a:r>
              <a:rPr lang="ru-RU" dirty="0"/>
              <a:t>, </a:t>
            </a:r>
            <a:r>
              <a:rPr lang="ru-RU" dirty="0" err="1"/>
              <a:t>орендар</a:t>
            </a:r>
            <a:r>
              <a:rPr lang="ru-RU" dirty="0"/>
              <a:t> </a:t>
            </a:r>
            <a:r>
              <a:rPr lang="ru-RU" dirty="0" err="1"/>
              <a:t>може</a:t>
            </a:r>
            <a:r>
              <a:rPr lang="ru-RU" dirty="0"/>
              <a:t> </a:t>
            </a:r>
            <a:r>
              <a:rPr lang="ru-RU" dirty="0" err="1"/>
              <a:t>відчужувати</a:t>
            </a:r>
            <a:r>
              <a:rPr lang="ru-RU" dirty="0"/>
              <a:t> право </a:t>
            </a:r>
            <a:r>
              <a:rPr lang="ru-RU" dirty="0" err="1"/>
              <a:t>оренди</a:t>
            </a:r>
            <a:r>
              <a:rPr lang="ru-RU" dirty="0"/>
              <a:t> </a:t>
            </a:r>
            <a:r>
              <a:rPr lang="ru-RU" dirty="0" err="1"/>
              <a:t>земельної</a:t>
            </a:r>
            <a:r>
              <a:rPr lang="ru-RU" dirty="0"/>
              <a:t> </a:t>
            </a:r>
            <a:r>
              <a:rPr lang="ru-RU" dirty="0" err="1"/>
              <a:t>ділянки</a:t>
            </a:r>
            <a:r>
              <a:rPr lang="ru-RU" dirty="0"/>
              <a:t> через десять </a:t>
            </a:r>
            <a:r>
              <a:rPr lang="ru-RU" dirty="0" err="1"/>
              <a:t>робочих</a:t>
            </a:r>
            <a:r>
              <a:rPr lang="ru-RU" dirty="0"/>
              <a:t> </a:t>
            </a:r>
            <a:r>
              <a:rPr lang="ru-RU" dirty="0" err="1"/>
              <a:t>днів</a:t>
            </a:r>
            <a:r>
              <a:rPr lang="ru-RU" dirty="0"/>
              <a:t> з дня </a:t>
            </a:r>
            <a:r>
              <a:rPr lang="ru-RU" dirty="0" err="1"/>
              <a:t>закінчення</a:t>
            </a:r>
            <a:r>
              <a:rPr lang="ru-RU" dirty="0"/>
              <a:t> </a:t>
            </a:r>
            <a:r>
              <a:rPr lang="ru-RU" dirty="0" err="1"/>
              <a:t>цього</a:t>
            </a:r>
            <a:r>
              <a:rPr lang="ru-RU" dirty="0"/>
              <a:t> строку.</a:t>
            </a:r>
          </a:p>
          <a:p>
            <a:pPr marL="0" indent="0" algn="just">
              <a:buNone/>
            </a:pPr>
            <a:r>
              <a:rPr lang="ru-RU" dirty="0" err="1"/>
              <a:t>Відчужене</a:t>
            </a:r>
            <a:r>
              <a:rPr lang="ru-RU" dirty="0"/>
              <a:t> право </a:t>
            </a:r>
            <a:r>
              <a:rPr lang="ru-RU" dirty="0" err="1"/>
              <a:t>оренди</a:t>
            </a:r>
            <a:r>
              <a:rPr lang="ru-RU" dirty="0"/>
              <a:t> </a:t>
            </a:r>
            <a:r>
              <a:rPr lang="ru-RU" dirty="0" err="1"/>
              <a:t>земельної</a:t>
            </a:r>
            <a:r>
              <a:rPr lang="ru-RU" dirty="0"/>
              <a:t> </a:t>
            </a:r>
            <a:r>
              <a:rPr lang="ru-RU" dirty="0" err="1"/>
              <a:t>ділянки</a:t>
            </a:r>
            <a:r>
              <a:rPr lang="ru-RU" dirty="0"/>
              <a:t> </a:t>
            </a:r>
            <a:r>
              <a:rPr lang="ru-RU" dirty="0" err="1"/>
              <a:t>підлягає</a:t>
            </a:r>
            <a:r>
              <a:rPr lang="ru-RU" dirty="0"/>
              <a:t> </a:t>
            </a:r>
            <a:r>
              <a:rPr lang="ru-RU" dirty="0" err="1"/>
              <a:t>державній</a:t>
            </a:r>
            <a:r>
              <a:rPr lang="ru-RU" dirty="0"/>
              <a:t> </a:t>
            </a:r>
            <a:r>
              <a:rPr lang="ru-RU" dirty="0" err="1"/>
              <a:t>реєстрації</a:t>
            </a:r>
            <a:r>
              <a:rPr lang="ru-RU" dirty="0"/>
              <a:t> у </a:t>
            </a:r>
            <a:r>
              <a:rPr lang="ru-RU" dirty="0" err="1"/>
              <a:t>встановленому</a:t>
            </a:r>
            <a:r>
              <a:rPr lang="ru-RU" dirty="0"/>
              <a:t> </a:t>
            </a:r>
            <a:r>
              <a:rPr lang="ru-RU" dirty="0" err="1"/>
              <a:t>законодавством</a:t>
            </a:r>
            <a:r>
              <a:rPr lang="ru-RU" dirty="0"/>
              <a:t> порядку.</a:t>
            </a:r>
          </a:p>
          <a:p>
            <a:pPr marL="0" indent="0" algn="just">
              <a:buNone/>
            </a:pPr>
            <a:endParaRPr lang="ru-RU" dirty="0"/>
          </a:p>
        </p:txBody>
      </p:sp>
    </p:spTree>
    <p:extLst>
      <p:ext uri="{BB962C8B-B14F-4D97-AF65-F5344CB8AC3E}">
        <p14:creationId xmlns:p14="http://schemas.microsoft.com/office/powerpoint/2010/main" val="24213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Autofit/>
          </a:bodyPr>
          <a:lstStyle/>
          <a:p>
            <a:r>
              <a:rPr lang="uk-UA" sz="4000" b="1" dirty="0" smtClean="0"/>
              <a:t>Публічне </a:t>
            </a:r>
            <a:r>
              <a:rPr lang="uk-UA" sz="4000" b="1" dirty="0"/>
              <a:t>право</a:t>
            </a:r>
            <a:endParaRPr lang="ru-RU" sz="4000" dirty="0"/>
          </a:p>
        </p:txBody>
      </p:sp>
      <p:sp>
        <p:nvSpPr>
          <p:cNvPr id="3" name="Объект 2"/>
          <p:cNvSpPr>
            <a:spLocks noGrp="1"/>
          </p:cNvSpPr>
          <p:nvPr>
            <p:ph idx="1"/>
          </p:nvPr>
        </p:nvSpPr>
        <p:spPr>
          <a:xfrm>
            <a:off x="107504" y="908720"/>
            <a:ext cx="8928992" cy="5760640"/>
          </a:xfrm>
        </p:spPr>
        <p:txBody>
          <a:bodyPr>
            <a:normAutofit lnSpcReduction="10000"/>
          </a:bodyPr>
          <a:lstStyle/>
          <a:p>
            <a:pPr marL="0" indent="0" algn="ctr">
              <a:buNone/>
            </a:pPr>
            <a:r>
              <a:rPr lang="uk-UA" sz="2800" b="1" dirty="0" err="1" smtClean="0"/>
              <a:t>—сукупність</a:t>
            </a:r>
            <a:r>
              <a:rPr lang="uk-UA" sz="2800" b="1" dirty="0" smtClean="0"/>
              <a:t> </a:t>
            </a:r>
            <a:r>
              <a:rPr lang="uk-UA" sz="2800" b="1" dirty="0"/>
              <a:t>правових норм різних галузей права, предметом регулювання яких є відносини у сфері реалізації публічних (державних, суспільних) інтересів за допомогою переважно імперативного методу регулювання.</a:t>
            </a:r>
            <a:endParaRPr lang="ru-RU" sz="2800" dirty="0"/>
          </a:p>
          <a:p>
            <a:endParaRPr lang="uk-UA" dirty="0" smtClean="0"/>
          </a:p>
          <a:p>
            <a:pPr>
              <a:lnSpc>
                <a:spcPct val="90000"/>
              </a:lnSpc>
              <a:spcBef>
                <a:spcPts val="0"/>
              </a:spcBef>
            </a:pPr>
            <a:r>
              <a:rPr lang="uk-UA" sz="2800" dirty="0"/>
              <a:t>конституційне </a:t>
            </a:r>
            <a:r>
              <a:rPr lang="uk-UA" sz="2800" dirty="0" smtClean="0"/>
              <a:t>право</a:t>
            </a:r>
            <a:endParaRPr lang="ru-RU" sz="2800" dirty="0"/>
          </a:p>
          <a:p>
            <a:pPr>
              <a:lnSpc>
                <a:spcPct val="90000"/>
              </a:lnSpc>
              <a:spcBef>
                <a:spcPts val="0"/>
              </a:spcBef>
            </a:pPr>
            <a:r>
              <a:rPr lang="uk-UA" sz="2800" dirty="0"/>
              <a:t>кримінальне </a:t>
            </a:r>
            <a:r>
              <a:rPr lang="uk-UA" sz="2800" dirty="0" smtClean="0"/>
              <a:t>право</a:t>
            </a:r>
            <a:endParaRPr lang="ru-RU" sz="2800" dirty="0"/>
          </a:p>
          <a:p>
            <a:pPr>
              <a:lnSpc>
                <a:spcPct val="90000"/>
              </a:lnSpc>
              <a:spcBef>
                <a:spcPts val="0"/>
              </a:spcBef>
            </a:pPr>
            <a:r>
              <a:rPr lang="uk-UA" sz="2800" dirty="0"/>
              <a:t>фінансове </a:t>
            </a:r>
            <a:r>
              <a:rPr lang="uk-UA" sz="2800" dirty="0" smtClean="0"/>
              <a:t>право</a:t>
            </a:r>
            <a:endParaRPr lang="ru-RU" sz="2800" dirty="0"/>
          </a:p>
          <a:p>
            <a:pPr>
              <a:lnSpc>
                <a:spcPct val="90000"/>
              </a:lnSpc>
              <a:spcBef>
                <a:spcPts val="0"/>
              </a:spcBef>
            </a:pPr>
            <a:r>
              <a:rPr lang="uk-UA" sz="2800" dirty="0"/>
              <a:t>екологічне </a:t>
            </a:r>
            <a:r>
              <a:rPr lang="uk-UA" sz="2800" dirty="0" smtClean="0"/>
              <a:t>право</a:t>
            </a:r>
            <a:endParaRPr lang="ru-RU" sz="2800" dirty="0"/>
          </a:p>
          <a:p>
            <a:pPr>
              <a:lnSpc>
                <a:spcPct val="90000"/>
              </a:lnSpc>
              <a:spcBef>
                <a:spcPts val="0"/>
              </a:spcBef>
            </a:pPr>
            <a:r>
              <a:rPr lang="uk-UA" sz="2800" dirty="0"/>
              <a:t>адміністративне </a:t>
            </a:r>
            <a:r>
              <a:rPr lang="uk-UA" sz="2800" dirty="0" smtClean="0"/>
              <a:t>право</a:t>
            </a:r>
            <a:endParaRPr lang="ru-RU" sz="2800" dirty="0"/>
          </a:p>
          <a:p>
            <a:pPr>
              <a:lnSpc>
                <a:spcPct val="90000"/>
              </a:lnSpc>
              <a:spcBef>
                <a:spcPts val="0"/>
              </a:spcBef>
            </a:pPr>
            <a:r>
              <a:rPr lang="uk-UA" sz="2800" dirty="0"/>
              <a:t>бюджетне </a:t>
            </a:r>
            <a:r>
              <a:rPr lang="uk-UA" sz="2800" dirty="0" smtClean="0"/>
              <a:t>право</a:t>
            </a:r>
            <a:endParaRPr lang="ru-RU" sz="2800" dirty="0"/>
          </a:p>
          <a:p>
            <a:pPr>
              <a:lnSpc>
                <a:spcPct val="90000"/>
              </a:lnSpc>
              <a:spcBef>
                <a:spcPts val="0"/>
              </a:spcBef>
            </a:pPr>
            <a:r>
              <a:rPr lang="uk-UA" sz="2800" dirty="0"/>
              <a:t>митне </a:t>
            </a:r>
            <a:r>
              <a:rPr lang="uk-UA" sz="2800" dirty="0" smtClean="0"/>
              <a:t>право</a:t>
            </a:r>
            <a:endParaRPr lang="ru-RU" sz="2800" dirty="0"/>
          </a:p>
          <a:p>
            <a:pPr>
              <a:lnSpc>
                <a:spcPct val="90000"/>
              </a:lnSpc>
              <a:spcBef>
                <a:spcPts val="0"/>
              </a:spcBef>
            </a:pPr>
            <a:r>
              <a:rPr lang="uk-UA" sz="2800" dirty="0"/>
              <a:t>податкове </a:t>
            </a:r>
            <a:r>
              <a:rPr lang="uk-UA" sz="2800" dirty="0" smtClean="0"/>
              <a:t>право</a:t>
            </a:r>
            <a:endParaRPr lang="ru-RU" sz="2800" dirty="0"/>
          </a:p>
          <a:p>
            <a:endParaRPr lang="ru-RU" dirty="0"/>
          </a:p>
        </p:txBody>
      </p:sp>
    </p:spTree>
    <p:extLst>
      <p:ext uri="{BB962C8B-B14F-4D97-AF65-F5344CB8AC3E}">
        <p14:creationId xmlns:p14="http://schemas.microsoft.com/office/powerpoint/2010/main" val="41423699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pPr marL="0" indent="0" algn="just">
              <a:spcBef>
                <a:spcPts val="0"/>
              </a:spcBef>
              <a:buNone/>
            </a:pPr>
            <a:r>
              <a:rPr lang="ru-RU" sz="2000" b="1" dirty="0" err="1"/>
              <a:t>Стаття</a:t>
            </a:r>
            <a:r>
              <a:rPr lang="ru-RU" sz="2000" b="1" dirty="0"/>
              <a:t> 9. </a:t>
            </a:r>
            <a:r>
              <a:rPr lang="ru-RU" sz="2000" b="1" dirty="0" err="1"/>
              <a:t>Переважне</a:t>
            </a:r>
            <a:r>
              <a:rPr lang="ru-RU" sz="2000" b="1" dirty="0"/>
              <a:t> право </a:t>
            </a:r>
            <a:r>
              <a:rPr lang="ru-RU" sz="2000" b="1" dirty="0" err="1"/>
              <a:t>орендаря</a:t>
            </a:r>
            <a:r>
              <a:rPr lang="ru-RU" sz="2000" b="1" dirty="0"/>
              <a:t> на </a:t>
            </a:r>
            <a:r>
              <a:rPr lang="ru-RU" sz="2000" b="1" dirty="0" err="1"/>
              <a:t>отримання</a:t>
            </a:r>
            <a:r>
              <a:rPr lang="ru-RU" sz="2000" b="1" dirty="0"/>
              <a:t> </a:t>
            </a:r>
            <a:r>
              <a:rPr lang="ru-RU" sz="2000" b="1" dirty="0" err="1"/>
              <a:t>орендованої</a:t>
            </a:r>
            <a:r>
              <a:rPr lang="ru-RU" sz="2000" b="1" dirty="0"/>
              <a:t> </a:t>
            </a:r>
            <a:r>
              <a:rPr lang="ru-RU" sz="2000" b="1" dirty="0" err="1"/>
              <a:t>земельної</a:t>
            </a:r>
            <a:r>
              <a:rPr lang="ru-RU" sz="2000" b="1" dirty="0"/>
              <a:t> </a:t>
            </a:r>
            <a:r>
              <a:rPr lang="ru-RU" sz="2000" b="1" dirty="0" err="1"/>
              <a:t>ділянки</a:t>
            </a:r>
            <a:r>
              <a:rPr lang="ru-RU" sz="2000" b="1" dirty="0"/>
              <a:t> у </a:t>
            </a:r>
            <a:r>
              <a:rPr lang="ru-RU" sz="2000" b="1" dirty="0" err="1"/>
              <a:t>власність</a:t>
            </a:r>
            <a:endParaRPr lang="ru-RU" sz="2000" dirty="0"/>
          </a:p>
          <a:p>
            <a:pPr marL="0" indent="0" algn="just">
              <a:spcBef>
                <a:spcPts val="0"/>
              </a:spcBef>
              <a:buNone/>
            </a:pPr>
            <a:r>
              <a:rPr lang="ru-RU" sz="2000" dirty="0" err="1"/>
              <a:t>Орендар</a:t>
            </a:r>
            <a:r>
              <a:rPr lang="ru-RU" sz="2000" dirty="0"/>
              <a:t>, </a:t>
            </a:r>
            <a:r>
              <a:rPr lang="ru-RU" sz="2000" dirty="0" err="1"/>
              <a:t>який</a:t>
            </a:r>
            <a:r>
              <a:rPr lang="ru-RU" sz="2000" dirty="0"/>
              <a:t> </a:t>
            </a:r>
            <a:r>
              <a:rPr lang="ru-RU" sz="2000" dirty="0" err="1"/>
              <a:t>відповідно</a:t>
            </a:r>
            <a:r>
              <a:rPr lang="ru-RU" sz="2000" dirty="0"/>
              <a:t> до закону </a:t>
            </a:r>
            <a:r>
              <a:rPr lang="ru-RU" sz="2000" dirty="0" err="1"/>
              <a:t>може</a:t>
            </a:r>
            <a:r>
              <a:rPr lang="ru-RU" sz="2000" dirty="0"/>
              <a:t> </a:t>
            </a:r>
            <a:r>
              <a:rPr lang="ru-RU" sz="2000" dirty="0" err="1"/>
              <a:t>мати</a:t>
            </a:r>
            <a:r>
              <a:rPr lang="ru-RU" sz="2000" dirty="0"/>
              <a:t> у </a:t>
            </a:r>
            <a:r>
              <a:rPr lang="ru-RU" sz="2000" dirty="0" err="1"/>
              <a:t>власності</a:t>
            </a:r>
            <a:r>
              <a:rPr lang="ru-RU" sz="2000" dirty="0"/>
              <a:t> </a:t>
            </a:r>
            <a:r>
              <a:rPr lang="ru-RU" sz="2000" dirty="0" err="1"/>
              <a:t>орендовану</a:t>
            </a:r>
            <a:r>
              <a:rPr lang="ru-RU" sz="2000" dirty="0"/>
              <a:t> </a:t>
            </a:r>
            <a:r>
              <a:rPr lang="ru-RU" sz="2000" dirty="0" err="1"/>
              <a:t>земельну</a:t>
            </a:r>
            <a:r>
              <a:rPr lang="ru-RU" sz="2000" dirty="0"/>
              <a:t> </a:t>
            </a:r>
            <a:r>
              <a:rPr lang="ru-RU" sz="2000" dirty="0" err="1"/>
              <a:t>ділянку</a:t>
            </a:r>
            <a:r>
              <a:rPr lang="ru-RU" sz="2000" dirty="0"/>
              <a:t>, </a:t>
            </a:r>
            <a:r>
              <a:rPr lang="ru-RU" sz="2000" dirty="0" err="1"/>
              <a:t>має</a:t>
            </a:r>
            <a:r>
              <a:rPr lang="ru-RU" sz="2000" dirty="0"/>
              <a:t> </a:t>
            </a:r>
            <a:r>
              <a:rPr lang="ru-RU" sz="2000" dirty="0" err="1"/>
              <a:t>переважне</a:t>
            </a:r>
            <a:r>
              <a:rPr lang="ru-RU" sz="2000" dirty="0"/>
              <a:t> право на </a:t>
            </a:r>
            <a:r>
              <a:rPr lang="ru-RU" sz="2000" dirty="0" err="1"/>
              <a:t>придбання</a:t>
            </a:r>
            <a:r>
              <a:rPr lang="ru-RU" sz="2000" dirty="0"/>
              <a:t> </a:t>
            </a:r>
            <a:r>
              <a:rPr lang="ru-RU" sz="2000" dirty="0" err="1"/>
              <a:t>її</a:t>
            </a:r>
            <a:r>
              <a:rPr lang="ru-RU" sz="2000" dirty="0"/>
              <a:t> у </a:t>
            </a:r>
            <a:r>
              <a:rPr lang="ru-RU" sz="2000" dirty="0" err="1"/>
              <a:t>власність</a:t>
            </a:r>
            <a:r>
              <a:rPr lang="ru-RU" sz="2000" dirty="0"/>
              <a:t> у </a:t>
            </a:r>
            <a:r>
              <a:rPr lang="ru-RU" sz="2000" dirty="0" err="1"/>
              <a:t>разі</a:t>
            </a:r>
            <a:r>
              <a:rPr lang="ru-RU" sz="2000" dirty="0"/>
              <a:t> продажу </a:t>
            </a:r>
            <a:r>
              <a:rPr lang="ru-RU" sz="2000" dirty="0" err="1"/>
              <a:t>цієї</a:t>
            </a:r>
            <a:r>
              <a:rPr lang="ru-RU" sz="2000" dirty="0"/>
              <a:t> </a:t>
            </a:r>
            <a:r>
              <a:rPr lang="ru-RU" sz="2000" dirty="0" err="1"/>
              <a:t>земельної</a:t>
            </a:r>
            <a:r>
              <a:rPr lang="ru-RU" sz="2000" dirty="0"/>
              <a:t> </a:t>
            </a:r>
            <a:r>
              <a:rPr lang="ru-RU" sz="2000" dirty="0" err="1"/>
              <a:t>ділянки</a:t>
            </a:r>
            <a:r>
              <a:rPr lang="ru-RU" sz="2000" dirty="0"/>
              <a:t>, за </a:t>
            </a:r>
            <a:r>
              <a:rPr lang="ru-RU" sz="2000" dirty="0" err="1"/>
              <a:t>умови</a:t>
            </a:r>
            <a:r>
              <a:rPr lang="ru-RU" sz="2000" dirty="0"/>
              <a:t>, </a:t>
            </a:r>
            <a:r>
              <a:rPr lang="ru-RU" sz="2000" dirty="0" err="1"/>
              <a:t>що</a:t>
            </a:r>
            <a:r>
              <a:rPr lang="ru-RU" sz="2000" dirty="0"/>
              <a:t> </a:t>
            </a:r>
            <a:r>
              <a:rPr lang="ru-RU" sz="2000" dirty="0" err="1"/>
              <a:t>він</a:t>
            </a:r>
            <a:r>
              <a:rPr lang="ru-RU" sz="2000" dirty="0"/>
              <a:t> </a:t>
            </a:r>
            <a:r>
              <a:rPr lang="ru-RU" sz="2000" dirty="0" err="1"/>
              <a:t>сплачує</a:t>
            </a:r>
            <a:r>
              <a:rPr lang="ru-RU" sz="2000" dirty="0"/>
              <a:t> </a:t>
            </a:r>
            <a:r>
              <a:rPr lang="ru-RU" sz="2000" dirty="0" err="1"/>
              <a:t>ціну</a:t>
            </a:r>
            <a:r>
              <a:rPr lang="ru-RU" sz="2000" dirty="0"/>
              <a:t>, за </a:t>
            </a:r>
            <a:r>
              <a:rPr lang="ru-RU" sz="2000" dirty="0" err="1"/>
              <a:t>якою</a:t>
            </a:r>
            <a:r>
              <a:rPr lang="ru-RU" sz="2000" dirty="0"/>
              <a:t> вона </a:t>
            </a:r>
            <a:r>
              <a:rPr lang="ru-RU" sz="2000" dirty="0" err="1" smtClean="0"/>
              <a:t>продається</a:t>
            </a:r>
            <a:r>
              <a:rPr lang="ru-RU" sz="2000" dirty="0" smtClean="0"/>
              <a:t>…</a:t>
            </a:r>
            <a:endParaRPr lang="ru-RU" sz="2000" dirty="0"/>
          </a:p>
          <a:p>
            <a:pPr marL="0" indent="0" algn="just">
              <a:spcBef>
                <a:spcPts val="0"/>
              </a:spcBef>
              <a:buNone/>
            </a:pPr>
            <a:r>
              <a:rPr lang="ru-RU" sz="2000" dirty="0" err="1"/>
              <a:t>Орендодавець</a:t>
            </a:r>
            <a:r>
              <a:rPr lang="ru-RU" sz="2000" dirty="0"/>
              <a:t> </a:t>
            </a:r>
            <a:r>
              <a:rPr lang="ru-RU" sz="2000" dirty="0" err="1"/>
              <a:t>зобов’язаний</a:t>
            </a:r>
            <a:r>
              <a:rPr lang="ru-RU" sz="2000" dirty="0"/>
              <a:t> </a:t>
            </a:r>
            <a:r>
              <a:rPr lang="ru-RU" sz="2000" dirty="0" err="1"/>
              <a:t>повідомити</a:t>
            </a:r>
            <a:r>
              <a:rPr lang="ru-RU" sz="2000" dirty="0"/>
              <a:t> в </a:t>
            </a:r>
            <a:r>
              <a:rPr lang="ru-RU" sz="2000" dirty="0" err="1"/>
              <a:t>письмовій</a:t>
            </a:r>
            <a:r>
              <a:rPr lang="ru-RU" sz="2000" dirty="0"/>
              <a:t> </a:t>
            </a:r>
            <a:r>
              <a:rPr lang="ru-RU" sz="2000" dirty="0" err="1"/>
              <a:t>формі</a:t>
            </a:r>
            <a:r>
              <a:rPr lang="ru-RU" sz="2000" dirty="0"/>
              <a:t> </a:t>
            </a:r>
            <a:r>
              <a:rPr lang="ru-RU" sz="2000" dirty="0" err="1"/>
              <a:t>орендаря</a:t>
            </a:r>
            <a:r>
              <a:rPr lang="ru-RU" sz="2000" dirty="0"/>
              <a:t> про </a:t>
            </a:r>
            <a:r>
              <a:rPr lang="ru-RU" sz="2000" dirty="0" err="1"/>
              <a:t>намір</a:t>
            </a:r>
            <a:r>
              <a:rPr lang="ru-RU" sz="2000" dirty="0"/>
              <a:t> </a:t>
            </a:r>
            <a:r>
              <a:rPr lang="ru-RU" sz="2000" dirty="0" err="1"/>
              <a:t>продати</a:t>
            </a:r>
            <a:r>
              <a:rPr lang="ru-RU" sz="2000" dirty="0"/>
              <a:t> </a:t>
            </a:r>
            <a:r>
              <a:rPr lang="ru-RU" sz="2000" dirty="0" err="1"/>
              <a:t>земельну</a:t>
            </a:r>
            <a:r>
              <a:rPr lang="ru-RU" sz="2000" dirty="0"/>
              <a:t> </a:t>
            </a:r>
            <a:r>
              <a:rPr lang="ru-RU" sz="2000" dirty="0" err="1"/>
              <a:t>ділянку</a:t>
            </a:r>
            <a:r>
              <a:rPr lang="ru-RU" sz="2000" dirty="0"/>
              <a:t> </a:t>
            </a:r>
            <a:r>
              <a:rPr lang="ru-RU" sz="2000" dirty="0" err="1"/>
              <a:t>третій</a:t>
            </a:r>
            <a:r>
              <a:rPr lang="ru-RU" sz="2000" dirty="0"/>
              <a:t> </a:t>
            </a:r>
            <a:r>
              <a:rPr lang="ru-RU" sz="2000" dirty="0" err="1"/>
              <a:t>особі</a:t>
            </a:r>
            <a:r>
              <a:rPr lang="ru-RU" sz="2000" dirty="0"/>
              <a:t> </a:t>
            </a:r>
            <a:r>
              <a:rPr lang="ru-RU" sz="2000" dirty="0" err="1"/>
              <a:t>із</a:t>
            </a:r>
            <a:r>
              <a:rPr lang="ru-RU" sz="2000" dirty="0"/>
              <a:t> </a:t>
            </a:r>
            <a:r>
              <a:rPr lang="ru-RU" sz="2000" dirty="0" err="1"/>
              <a:t>зазначенням</a:t>
            </a:r>
            <a:r>
              <a:rPr lang="ru-RU" sz="2000" dirty="0"/>
              <a:t> </a:t>
            </a:r>
            <a:r>
              <a:rPr lang="ru-RU" sz="2000" dirty="0" err="1"/>
              <a:t>її</a:t>
            </a:r>
            <a:r>
              <a:rPr lang="ru-RU" sz="2000" dirty="0"/>
              <a:t> </a:t>
            </a:r>
            <a:r>
              <a:rPr lang="ru-RU" sz="2000" dirty="0" err="1"/>
              <a:t>ціни</a:t>
            </a:r>
            <a:r>
              <a:rPr lang="ru-RU" sz="2000" dirty="0"/>
              <a:t> та </a:t>
            </a:r>
            <a:r>
              <a:rPr lang="ru-RU" sz="2000" dirty="0" err="1"/>
              <a:t>інших</a:t>
            </a:r>
            <a:r>
              <a:rPr lang="ru-RU" sz="2000" dirty="0"/>
              <a:t> умов, на </a:t>
            </a:r>
            <a:r>
              <a:rPr lang="ru-RU" sz="2000" dirty="0" err="1"/>
              <a:t>яких</a:t>
            </a:r>
            <a:r>
              <a:rPr lang="ru-RU" sz="2000" dirty="0"/>
              <a:t> вона </a:t>
            </a:r>
            <a:r>
              <a:rPr lang="ru-RU" sz="2000" dirty="0" err="1"/>
              <a:t>продається</a:t>
            </a:r>
            <a:r>
              <a:rPr lang="ru-RU" sz="2000" dirty="0"/>
              <a:t>.</a:t>
            </a:r>
          </a:p>
          <a:p>
            <a:pPr marL="0" indent="0" algn="just">
              <a:spcBef>
                <a:spcPts val="0"/>
              </a:spcBef>
              <a:buNone/>
            </a:pPr>
            <a:r>
              <a:rPr lang="ru-RU" sz="2000" dirty="0"/>
              <a:t>У </a:t>
            </a:r>
            <a:r>
              <a:rPr lang="ru-RU" sz="2000" dirty="0" err="1"/>
              <a:t>разі</a:t>
            </a:r>
            <a:r>
              <a:rPr lang="ru-RU" sz="2000" dirty="0"/>
              <a:t> </a:t>
            </a:r>
            <a:r>
              <a:rPr lang="ru-RU" sz="2000" dirty="0" err="1"/>
              <a:t>відмови</a:t>
            </a:r>
            <a:r>
              <a:rPr lang="ru-RU" sz="2000" dirty="0"/>
              <a:t> </a:t>
            </a:r>
            <a:r>
              <a:rPr lang="ru-RU" sz="2000" dirty="0" err="1"/>
              <a:t>орендаря</a:t>
            </a:r>
            <a:r>
              <a:rPr lang="ru-RU" sz="2000" dirty="0"/>
              <a:t> </a:t>
            </a:r>
            <a:r>
              <a:rPr lang="ru-RU" sz="2000" dirty="0" err="1"/>
              <a:t>від</a:t>
            </a:r>
            <a:r>
              <a:rPr lang="ru-RU" sz="2000" dirty="0"/>
              <a:t> </a:t>
            </a:r>
            <a:r>
              <a:rPr lang="ru-RU" sz="2000" dirty="0" err="1"/>
              <a:t>свого</a:t>
            </a:r>
            <a:r>
              <a:rPr lang="ru-RU" sz="2000" dirty="0"/>
              <a:t> </a:t>
            </a:r>
            <a:r>
              <a:rPr lang="ru-RU" sz="2000" dirty="0" err="1"/>
              <a:t>переважного</a:t>
            </a:r>
            <a:r>
              <a:rPr lang="ru-RU" sz="2000" dirty="0"/>
              <a:t> права на </a:t>
            </a:r>
            <a:r>
              <a:rPr lang="ru-RU" sz="2000" dirty="0" err="1"/>
              <a:t>придбання</a:t>
            </a:r>
            <a:r>
              <a:rPr lang="ru-RU" sz="2000" dirty="0"/>
              <a:t> </a:t>
            </a:r>
            <a:r>
              <a:rPr lang="ru-RU" sz="2000" dirty="0" err="1"/>
              <a:t>орендованої</a:t>
            </a:r>
            <a:r>
              <a:rPr lang="ru-RU" sz="2000" dirty="0"/>
              <a:t> </a:t>
            </a:r>
            <a:r>
              <a:rPr lang="ru-RU" sz="2000" dirty="0" err="1"/>
              <a:t>земельної</a:t>
            </a:r>
            <a:r>
              <a:rPr lang="ru-RU" sz="2000" dirty="0"/>
              <a:t> </a:t>
            </a:r>
            <a:r>
              <a:rPr lang="ru-RU" sz="2000" dirty="0" err="1"/>
              <a:t>ділянки</a:t>
            </a:r>
            <a:r>
              <a:rPr lang="ru-RU" sz="2000" dirty="0"/>
              <a:t> до нового </a:t>
            </a:r>
            <a:r>
              <a:rPr lang="ru-RU" sz="2000" dirty="0" err="1"/>
              <a:t>власника</a:t>
            </a:r>
            <a:r>
              <a:rPr lang="ru-RU" sz="2000" dirty="0"/>
              <a:t> </a:t>
            </a:r>
            <a:r>
              <a:rPr lang="ru-RU" sz="2000" dirty="0" err="1"/>
              <a:t>такої</a:t>
            </a:r>
            <a:r>
              <a:rPr lang="ru-RU" sz="2000" dirty="0"/>
              <a:t> </a:t>
            </a:r>
            <a:r>
              <a:rPr lang="ru-RU" sz="2000" dirty="0" err="1"/>
              <a:t>земельної</a:t>
            </a:r>
            <a:r>
              <a:rPr lang="ru-RU" sz="2000" dirty="0"/>
              <a:t> </a:t>
            </a:r>
            <a:r>
              <a:rPr lang="ru-RU" sz="2000" dirty="0" err="1"/>
              <a:t>ділянки</a:t>
            </a:r>
            <a:r>
              <a:rPr lang="ru-RU" sz="2000" dirty="0"/>
              <a:t> </a:t>
            </a:r>
            <a:r>
              <a:rPr lang="ru-RU" sz="2000" dirty="0" err="1"/>
              <a:t>переходять</a:t>
            </a:r>
            <a:r>
              <a:rPr lang="ru-RU" sz="2000" dirty="0"/>
              <a:t> права та </a:t>
            </a:r>
            <a:r>
              <a:rPr lang="ru-RU" sz="2000" dirty="0" err="1"/>
              <a:t>обов’язки</a:t>
            </a:r>
            <a:r>
              <a:rPr lang="ru-RU" sz="2000" dirty="0"/>
              <a:t> </a:t>
            </a:r>
            <a:r>
              <a:rPr lang="ru-RU" sz="2000" dirty="0" err="1"/>
              <a:t>орендодавця</a:t>
            </a:r>
            <a:r>
              <a:rPr lang="ru-RU" sz="2000" dirty="0"/>
              <a:t> за договором </a:t>
            </a:r>
            <a:r>
              <a:rPr lang="ru-RU" sz="2000" dirty="0" err="1"/>
              <a:t>оренди</a:t>
            </a:r>
            <a:r>
              <a:rPr lang="ru-RU" sz="2000" dirty="0"/>
              <a:t> </a:t>
            </a:r>
            <a:r>
              <a:rPr lang="ru-RU" sz="2000" dirty="0" err="1"/>
              <a:t>цієї</a:t>
            </a:r>
            <a:r>
              <a:rPr lang="ru-RU" sz="2000" dirty="0"/>
              <a:t> </a:t>
            </a:r>
            <a:r>
              <a:rPr lang="ru-RU" sz="2000" dirty="0" err="1"/>
              <a:t>земельної</a:t>
            </a:r>
            <a:r>
              <a:rPr lang="ru-RU" sz="2000" dirty="0"/>
              <a:t> </a:t>
            </a:r>
            <a:r>
              <a:rPr lang="ru-RU" sz="2000" dirty="0" err="1"/>
              <a:t>ділянки</a:t>
            </a:r>
            <a:r>
              <a:rPr lang="ru-RU" sz="2000" dirty="0"/>
              <a:t>.</a:t>
            </a:r>
          </a:p>
          <a:p>
            <a:pPr marL="0" indent="0" algn="just">
              <a:spcBef>
                <a:spcPts val="0"/>
              </a:spcBef>
              <a:buNone/>
            </a:pPr>
            <a:r>
              <a:rPr lang="ru-RU" sz="2000" dirty="0"/>
              <a:t>Не </a:t>
            </a:r>
            <a:r>
              <a:rPr lang="ru-RU" sz="2000" dirty="0" err="1"/>
              <a:t>допускається</a:t>
            </a:r>
            <a:r>
              <a:rPr lang="ru-RU" sz="2000" dirty="0"/>
              <a:t> </a:t>
            </a:r>
            <a:r>
              <a:rPr lang="ru-RU" sz="2000" dirty="0" err="1"/>
              <a:t>відчуження</a:t>
            </a:r>
            <a:r>
              <a:rPr lang="ru-RU" sz="2000" dirty="0"/>
              <a:t> </a:t>
            </a:r>
            <a:r>
              <a:rPr lang="ru-RU" sz="2000" dirty="0" err="1"/>
              <a:t>орендованих</a:t>
            </a:r>
            <a:r>
              <a:rPr lang="ru-RU" sz="2000" dirty="0"/>
              <a:t> </a:t>
            </a:r>
            <a:r>
              <a:rPr lang="ru-RU" sz="2000" dirty="0" err="1"/>
              <a:t>земельних</a:t>
            </a:r>
            <a:r>
              <a:rPr lang="ru-RU" sz="2000" dirty="0"/>
              <a:t> </a:t>
            </a:r>
            <a:r>
              <a:rPr lang="ru-RU" sz="2000" dirty="0" err="1"/>
              <a:t>ділянок</a:t>
            </a:r>
            <a:r>
              <a:rPr lang="ru-RU" sz="2000" dirty="0"/>
              <a:t> </a:t>
            </a:r>
            <a:r>
              <a:rPr lang="ru-RU" sz="2000" dirty="0" err="1"/>
              <a:t>державної</a:t>
            </a:r>
            <a:r>
              <a:rPr lang="ru-RU" sz="2000" dirty="0"/>
              <a:t> </a:t>
            </a:r>
            <a:r>
              <a:rPr lang="ru-RU" sz="2000" dirty="0" err="1"/>
              <a:t>або</a:t>
            </a:r>
            <a:r>
              <a:rPr lang="ru-RU" sz="2000" dirty="0"/>
              <a:t> </a:t>
            </a:r>
            <a:r>
              <a:rPr lang="ru-RU" sz="2000" dirty="0" err="1"/>
              <a:t>комунальної</a:t>
            </a:r>
            <a:r>
              <a:rPr lang="ru-RU" sz="2000" dirty="0"/>
              <a:t> </a:t>
            </a:r>
            <a:r>
              <a:rPr lang="ru-RU" sz="2000" dirty="0" err="1"/>
              <a:t>власності</a:t>
            </a:r>
            <a:r>
              <a:rPr lang="ru-RU" sz="2000" dirty="0"/>
              <a:t> без </a:t>
            </a:r>
            <a:r>
              <a:rPr lang="ru-RU" sz="2000" dirty="0" err="1"/>
              <a:t>згоди</a:t>
            </a:r>
            <a:r>
              <a:rPr lang="ru-RU" sz="2000" dirty="0"/>
              <a:t> на </a:t>
            </a:r>
            <a:r>
              <a:rPr lang="ru-RU" sz="2000" dirty="0" err="1"/>
              <a:t>це</a:t>
            </a:r>
            <a:r>
              <a:rPr lang="ru-RU" sz="2000" dirty="0"/>
              <a:t> </a:t>
            </a:r>
            <a:r>
              <a:rPr lang="ru-RU" sz="2000" dirty="0" err="1"/>
              <a:t>орендаря</a:t>
            </a:r>
            <a:r>
              <a:rPr lang="ru-RU" sz="2000" dirty="0"/>
              <a:t>.</a:t>
            </a:r>
          </a:p>
          <a:p>
            <a:pPr marL="0" indent="0">
              <a:spcBef>
                <a:spcPts val="0"/>
              </a:spcBef>
              <a:buNone/>
            </a:pPr>
            <a:r>
              <a:rPr lang="ru-RU" sz="2000" b="1" dirty="0" err="1"/>
              <a:t>Стаття</a:t>
            </a:r>
            <a:r>
              <a:rPr lang="ru-RU" sz="2000" b="1" dirty="0"/>
              <a:t> 10. Права </a:t>
            </a:r>
            <a:r>
              <a:rPr lang="ru-RU" sz="2000" b="1" dirty="0" err="1"/>
              <a:t>третіх</a:t>
            </a:r>
            <a:r>
              <a:rPr lang="ru-RU" sz="2000" b="1" dirty="0"/>
              <a:t> </a:t>
            </a:r>
            <a:r>
              <a:rPr lang="ru-RU" sz="2000" b="1" dirty="0" err="1"/>
              <a:t>осіб</a:t>
            </a:r>
            <a:r>
              <a:rPr lang="ru-RU" sz="2000" b="1" dirty="0"/>
              <a:t> на </a:t>
            </a:r>
            <a:r>
              <a:rPr lang="ru-RU" sz="2000" b="1" dirty="0" err="1"/>
              <a:t>орендовану</a:t>
            </a:r>
            <a:r>
              <a:rPr lang="ru-RU" sz="2000" b="1" dirty="0"/>
              <a:t> </a:t>
            </a:r>
            <a:r>
              <a:rPr lang="ru-RU" sz="2000" b="1" dirty="0" err="1"/>
              <a:t>земельну</a:t>
            </a:r>
            <a:r>
              <a:rPr lang="ru-RU" sz="2000" b="1" dirty="0"/>
              <a:t> </a:t>
            </a:r>
            <a:r>
              <a:rPr lang="ru-RU" sz="2000" b="1" dirty="0" err="1"/>
              <a:t>ділянку</a:t>
            </a:r>
            <a:endParaRPr lang="ru-RU" sz="2000" dirty="0"/>
          </a:p>
          <a:p>
            <a:pPr marL="0" indent="0">
              <a:spcBef>
                <a:spcPts val="0"/>
              </a:spcBef>
              <a:buNone/>
            </a:pPr>
            <a:r>
              <a:rPr lang="ru-RU" sz="2000" dirty="0"/>
              <a:t>Передача в </a:t>
            </a:r>
            <a:r>
              <a:rPr lang="ru-RU" sz="2000" dirty="0" err="1"/>
              <a:t>оренду</a:t>
            </a:r>
            <a:r>
              <a:rPr lang="ru-RU" sz="2000" dirty="0"/>
              <a:t> </a:t>
            </a:r>
            <a:r>
              <a:rPr lang="ru-RU" sz="2000" dirty="0" err="1"/>
              <a:t>земельної</a:t>
            </a:r>
            <a:r>
              <a:rPr lang="ru-RU" sz="2000" dirty="0"/>
              <a:t> </a:t>
            </a:r>
            <a:r>
              <a:rPr lang="ru-RU" sz="2000" dirty="0" err="1"/>
              <a:t>ділянки</a:t>
            </a:r>
            <a:r>
              <a:rPr lang="ru-RU" sz="2000" dirty="0"/>
              <a:t> не є </a:t>
            </a:r>
            <a:r>
              <a:rPr lang="ru-RU" sz="2000" dirty="0" err="1"/>
              <a:t>підставою</a:t>
            </a:r>
            <a:r>
              <a:rPr lang="ru-RU" sz="2000" dirty="0"/>
              <a:t> для </a:t>
            </a:r>
            <a:r>
              <a:rPr lang="ru-RU" sz="2000" dirty="0" err="1"/>
              <a:t>припинення</a:t>
            </a:r>
            <a:r>
              <a:rPr lang="ru-RU" sz="2000" dirty="0"/>
              <a:t> </a:t>
            </a:r>
            <a:r>
              <a:rPr lang="ru-RU" sz="2000" dirty="0" err="1"/>
              <a:t>або</a:t>
            </a:r>
            <a:r>
              <a:rPr lang="ru-RU" sz="2000" dirty="0"/>
              <a:t> </a:t>
            </a:r>
            <a:r>
              <a:rPr lang="ru-RU" sz="2000" dirty="0" err="1"/>
              <a:t>зміни</a:t>
            </a:r>
            <a:r>
              <a:rPr lang="ru-RU" sz="2000" dirty="0"/>
              <a:t> </a:t>
            </a:r>
            <a:r>
              <a:rPr lang="ru-RU" sz="2000" dirty="0" err="1"/>
              <a:t>обмежень</a:t>
            </a:r>
            <a:r>
              <a:rPr lang="ru-RU" sz="2000" dirty="0"/>
              <a:t> (</a:t>
            </a:r>
            <a:r>
              <a:rPr lang="ru-RU" sz="2000" dirty="0" err="1"/>
              <a:t>обтяжень</a:t>
            </a:r>
            <a:r>
              <a:rPr lang="ru-RU" sz="2000" dirty="0"/>
              <a:t>) та </a:t>
            </a:r>
            <a:r>
              <a:rPr lang="ru-RU" sz="2000" dirty="0" err="1"/>
              <a:t>інших</a:t>
            </a:r>
            <a:r>
              <a:rPr lang="ru-RU" sz="2000" dirty="0"/>
              <a:t> прав </a:t>
            </a:r>
            <a:r>
              <a:rPr lang="ru-RU" sz="2000" dirty="0" err="1"/>
              <a:t>третіх</a:t>
            </a:r>
            <a:r>
              <a:rPr lang="ru-RU" sz="2000" dirty="0"/>
              <a:t> </a:t>
            </a:r>
            <a:r>
              <a:rPr lang="ru-RU" sz="2000" dirty="0" err="1"/>
              <a:t>осіб</a:t>
            </a:r>
            <a:r>
              <a:rPr lang="ru-RU" sz="2000" dirty="0"/>
              <a:t> на </a:t>
            </a:r>
            <a:r>
              <a:rPr lang="ru-RU" sz="2000" dirty="0" err="1"/>
              <a:t>цю</a:t>
            </a:r>
            <a:r>
              <a:rPr lang="ru-RU" sz="2000" dirty="0"/>
              <a:t> </a:t>
            </a:r>
            <a:r>
              <a:rPr lang="ru-RU" sz="2000" dirty="0" err="1"/>
              <a:t>земельну</a:t>
            </a:r>
            <a:r>
              <a:rPr lang="ru-RU" sz="2000" dirty="0"/>
              <a:t> </a:t>
            </a:r>
            <a:r>
              <a:rPr lang="ru-RU" sz="2000" dirty="0" err="1"/>
              <a:t>ділянку</a:t>
            </a:r>
            <a:r>
              <a:rPr lang="ru-RU" sz="2000" dirty="0"/>
              <a:t>.</a:t>
            </a:r>
          </a:p>
          <a:p>
            <a:pPr marL="0" indent="0">
              <a:spcBef>
                <a:spcPts val="0"/>
              </a:spcBef>
              <a:buNone/>
            </a:pPr>
            <a:r>
              <a:rPr lang="ru-RU" sz="2000" b="1" dirty="0" err="1"/>
              <a:t>Стаття</a:t>
            </a:r>
            <a:r>
              <a:rPr lang="ru-RU" sz="2000" b="1" dirty="0"/>
              <a:t> 15. </a:t>
            </a:r>
            <a:r>
              <a:rPr lang="ru-RU" sz="2000" b="1" dirty="0" err="1"/>
              <a:t>Умови</a:t>
            </a:r>
            <a:r>
              <a:rPr lang="ru-RU" sz="2000" b="1" dirty="0"/>
              <a:t> договору </a:t>
            </a:r>
            <a:r>
              <a:rPr lang="ru-RU" sz="2000" b="1" dirty="0" err="1"/>
              <a:t>оренди</a:t>
            </a:r>
            <a:r>
              <a:rPr lang="ru-RU" sz="2000" b="1" dirty="0"/>
              <a:t> </a:t>
            </a:r>
            <a:r>
              <a:rPr lang="ru-RU" sz="2000" b="1" dirty="0" err="1"/>
              <a:t>землі</a:t>
            </a:r>
            <a:endParaRPr lang="ru-RU" sz="2000" dirty="0"/>
          </a:p>
          <a:p>
            <a:pPr marL="0" indent="0">
              <a:spcBef>
                <a:spcPts val="0"/>
              </a:spcBef>
              <a:buNone/>
            </a:pPr>
            <a:r>
              <a:rPr lang="ru-RU" sz="2000" dirty="0" err="1"/>
              <a:t>Істотними</a:t>
            </a:r>
            <a:r>
              <a:rPr lang="ru-RU" sz="2000" dirty="0"/>
              <a:t> </a:t>
            </a:r>
            <a:r>
              <a:rPr lang="ru-RU" sz="2000" dirty="0" err="1"/>
              <a:t>умовами</a:t>
            </a:r>
            <a:r>
              <a:rPr lang="ru-RU" sz="2000" dirty="0"/>
              <a:t> договору </a:t>
            </a:r>
            <a:r>
              <a:rPr lang="ru-RU" sz="2000" dirty="0" err="1"/>
              <a:t>оренди</a:t>
            </a:r>
            <a:r>
              <a:rPr lang="ru-RU" sz="2000" dirty="0"/>
              <a:t> </a:t>
            </a:r>
            <a:r>
              <a:rPr lang="ru-RU" sz="2000" dirty="0" err="1"/>
              <a:t>землі</a:t>
            </a:r>
            <a:r>
              <a:rPr lang="ru-RU" sz="2000" dirty="0"/>
              <a:t> є</a:t>
            </a:r>
            <a:r>
              <a:rPr lang="ru-RU" sz="2000" dirty="0" smtClean="0"/>
              <a:t>: </a:t>
            </a:r>
            <a:r>
              <a:rPr lang="ru-RU" sz="2000" dirty="0" err="1" smtClean="0"/>
              <a:t>об’єкт</a:t>
            </a:r>
            <a:r>
              <a:rPr lang="ru-RU" sz="2000" dirty="0" smtClean="0"/>
              <a:t> </a:t>
            </a:r>
            <a:r>
              <a:rPr lang="ru-RU" sz="2000" dirty="0" err="1"/>
              <a:t>оренди</a:t>
            </a:r>
            <a:r>
              <a:rPr lang="ru-RU" sz="2000" dirty="0"/>
              <a:t> (</a:t>
            </a:r>
            <a:r>
              <a:rPr lang="ru-RU" sz="2000" dirty="0" err="1"/>
              <a:t>кадастровий</a:t>
            </a:r>
            <a:r>
              <a:rPr lang="ru-RU" sz="2000" dirty="0"/>
              <a:t> номер, </a:t>
            </a:r>
            <a:r>
              <a:rPr lang="ru-RU" sz="2000" dirty="0" err="1"/>
              <a:t>місце</a:t>
            </a:r>
            <a:r>
              <a:rPr lang="ru-RU" sz="2000" dirty="0"/>
              <a:t> </a:t>
            </a:r>
            <a:r>
              <a:rPr lang="ru-RU" sz="2000" dirty="0" err="1"/>
              <a:t>розташування</a:t>
            </a:r>
            <a:r>
              <a:rPr lang="ru-RU" sz="2000" dirty="0"/>
              <a:t> та </a:t>
            </a:r>
            <a:r>
              <a:rPr lang="ru-RU" sz="2000" dirty="0" err="1"/>
              <a:t>розмір</a:t>
            </a:r>
            <a:r>
              <a:rPr lang="ru-RU" sz="2000" dirty="0"/>
              <a:t> </a:t>
            </a:r>
            <a:r>
              <a:rPr lang="ru-RU" sz="2000" dirty="0" err="1"/>
              <a:t>земельної</a:t>
            </a:r>
            <a:r>
              <a:rPr lang="ru-RU" sz="2000" dirty="0"/>
              <a:t> </a:t>
            </a:r>
            <a:r>
              <a:rPr lang="ru-RU" sz="2000" dirty="0" err="1"/>
              <a:t>ділянки</a:t>
            </a:r>
            <a:r>
              <a:rPr lang="ru-RU" sz="2000" dirty="0" smtClean="0"/>
              <a:t>); строк </a:t>
            </a:r>
            <a:r>
              <a:rPr lang="ru-RU" sz="2000" dirty="0" err="1"/>
              <a:t>дії</a:t>
            </a:r>
            <a:r>
              <a:rPr lang="ru-RU" sz="2000" dirty="0"/>
              <a:t> договору </a:t>
            </a:r>
            <a:r>
              <a:rPr lang="ru-RU" sz="2000" dirty="0" err="1"/>
              <a:t>оренди</a:t>
            </a:r>
            <a:r>
              <a:rPr lang="ru-RU" sz="2000" dirty="0" smtClean="0"/>
              <a:t>; </a:t>
            </a:r>
            <a:r>
              <a:rPr lang="ru-RU" sz="2000" dirty="0" err="1" smtClean="0"/>
              <a:t>орендна</a:t>
            </a:r>
            <a:r>
              <a:rPr lang="ru-RU" sz="2000" dirty="0" smtClean="0"/>
              <a:t> </a:t>
            </a:r>
            <a:r>
              <a:rPr lang="ru-RU" sz="2000" dirty="0"/>
              <a:t>плата </a:t>
            </a:r>
            <a:r>
              <a:rPr lang="ru-RU" sz="2000" dirty="0" err="1"/>
              <a:t>із</a:t>
            </a:r>
            <a:r>
              <a:rPr lang="ru-RU" sz="2000" dirty="0"/>
              <a:t> </a:t>
            </a:r>
            <a:r>
              <a:rPr lang="ru-RU" sz="2000" dirty="0" err="1"/>
              <a:t>зазначенням</a:t>
            </a:r>
            <a:r>
              <a:rPr lang="ru-RU" sz="2000" dirty="0"/>
              <a:t> </a:t>
            </a:r>
            <a:r>
              <a:rPr lang="ru-RU" sz="2000" dirty="0" err="1"/>
              <a:t>її</a:t>
            </a:r>
            <a:r>
              <a:rPr lang="ru-RU" sz="2000" dirty="0"/>
              <a:t> </a:t>
            </a:r>
            <a:r>
              <a:rPr lang="ru-RU" sz="2000" dirty="0" err="1"/>
              <a:t>розміру</a:t>
            </a:r>
            <a:r>
              <a:rPr lang="ru-RU" sz="2000" dirty="0"/>
              <a:t>, </a:t>
            </a:r>
            <a:r>
              <a:rPr lang="ru-RU" sz="2000" dirty="0" err="1"/>
              <a:t>індексації</a:t>
            </a:r>
            <a:r>
              <a:rPr lang="ru-RU" sz="2000" dirty="0"/>
              <a:t>, способу та умов </a:t>
            </a:r>
            <a:r>
              <a:rPr lang="ru-RU" sz="2000" dirty="0" err="1"/>
              <a:t>розрахунків</a:t>
            </a:r>
            <a:r>
              <a:rPr lang="ru-RU" sz="2000" dirty="0"/>
              <a:t>, </a:t>
            </a:r>
            <a:r>
              <a:rPr lang="ru-RU" sz="2000" dirty="0" err="1"/>
              <a:t>строків</a:t>
            </a:r>
            <a:r>
              <a:rPr lang="ru-RU" sz="2000" dirty="0"/>
              <a:t>, порядку </a:t>
            </a:r>
            <a:r>
              <a:rPr lang="ru-RU" sz="2000" dirty="0" err="1"/>
              <a:t>її</a:t>
            </a:r>
            <a:r>
              <a:rPr lang="ru-RU" sz="2000" dirty="0"/>
              <a:t> </a:t>
            </a:r>
            <a:r>
              <a:rPr lang="ru-RU" sz="2000" dirty="0" err="1"/>
              <a:t>внесення</a:t>
            </a:r>
            <a:r>
              <a:rPr lang="ru-RU" sz="2000" dirty="0"/>
              <a:t> і перегляду та </a:t>
            </a:r>
            <a:r>
              <a:rPr lang="ru-RU" sz="2000" dirty="0" err="1"/>
              <a:t>відповідальності</a:t>
            </a:r>
            <a:r>
              <a:rPr lang="ru-RU" sz="2000" dirty="0"/>
              <a:t> за </a:t>
            </a:r>
            <a:r>
              <a:rPr lang="ru-RU" sz="2000" dirty="0" err="1"/>
              <a:t>її</a:t>
            </a:r>
            <a:r>
              <a:rPr lang="ru-RU" sz="2000" dirty="0"/>
              <a:t> </a:t>
            </a:r>
            <a:r>
              <a:rPr lang="ru-RU" sz="2000" dirty="0" err="1"/>
              <a:t>несплату</a:t>
            </a:r>
            <a:r>
              <a:rPr lang="ru-RU" sz="2000" dirty="0"/>
              <a:t>.</a:t>
            </a:r>
          </a:p>
          <a:p>
            <a:pPr marL="0" indent="0">
              <a:spcBef>
                <a:spcPts val="0"/>
              </a:spcBef>
              <a:buNone/>
            </a:pPr>
            <a:r>
              <a:rPr lang="ru-RU" sz="2000" dirty="0"/>
              <a:t>За </a:t>
            </a:r>
            <a:r>
              <a:rPr lang="ru-RU" sz="2000" dirty="0" err="1"/>
              <a:t>згодою</a:t>
            </a:r>
            <a:r>
              <a:rPr lang="ru-RU" sz="2000" dirty="0"/>
              <a:t> </a:t>
            </a:r>
            <a:r>
              <a:rPr lang="ru-RU" sz="2000" dirty="0" err="1"/>
              <a:t>сторін</a:t>
            </a:r>
            <a:r>
              <a:rPr lang="ru-RU" sz="2000" dirty="0"/>
              <a:t> у </a:t>
            </a:r>
            <a:r>
              <a:rPr lang="ru-RU" sz="2000" dirty="0" err="1"/>
              <a:t>договорі</a:t>
            </a:r>
            <a:r>
              <a:rPr lang="ru-RU" sz="2000" dirty="0"/>
              <a:t> </a:t>
            </a:r>
            <a:r>
              <a:rPr lang="ru-RU" sz="2000" dirty="0" err="1"/>
              <a:t>оренди</a:t>
            </a:r>
            <a:r>
              <a:rPr lang="ru-RU" sz="2000" dirty="0"/>
              <a:t> </a:t>
            </a:r>
            <a:r>
              <a:rPr lang="ru-RU" sz="2000" dirty="0" err="1"/>
              <a:t>землі</a:t>
            </a:r>
            <a:r>
              <a:rPr lang="ru-RU" sz="2000" dirty="0"/>
              <a:t> </a:t>
            </a:r>
            <a:r>
              <a:rPr lang="ru-RU" sz="2000" dirty="0" err="1"/>
              <a:t>можуть</a:t>
            </a:r>
            <a:r>
              <a:rPr lang="ru-RU" sz="2000" dirty="0"/>
              <a:t> </a:t>
            </a:r>
            <a:r>
              <a:rPr lang="ru-RU" sz="2000" dirty="0" err="1"/>
              <a:t>зазначатися</a:t>
            </a:r>
            <a:r>
              <a:rPr lang="ru-RU" sz="2000" dirty="0"/>
              <a:t> </a:t>
            </a:r>
            <a:r>
              <a:rPr lang="ru-RU" sz="2000" dirty="0" err="1"/>
              <a:t>інші</a:t>
            </a:r>
            <a:r>
              <a:rPr lang="ru-RU" sz="2000" dirty="0"/>
              <a:t> </a:t>
            </a:r>
            <a:r>
              <a:rPr lang="ru-RU" sz="2000" dirty="0" err="1"/>
              <a:t>умови</a:t>
            </a:r>
            <a:r>
              <a:rPr lang="ru-RU" sz="2000" dirty="0" smtClean="0"/>
              <a:t>.</a:t>
            </a:r>
            <a:endParaRPr lang="ru-RU" sz="2000" dirty="0"/>
          </a:p>
        </p:txBody>
      </p:sp>
    </p:spTree>
    <p:extLst>
      <p:ext uri="{BB962C8B-B14F-4D97-AF65-F5344CB8AC3E}">
        <p14:creationId xmlns:p14="http://schemas.microsoft.com/office/powerpoint/2010/main" val="3652357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12" y="1196752"/>
            <a:ext cx="9036496" cy="5414590"/>
          </a:xfrm>
        </p:spPr>
        <p:txBody>
          <a:bodyPr>
            <a:noAutofit/>
          </a:bodyPr>
          <a:lstStyle/>
          <a:p>
            <a:pPr marL="0" indent="0" algn="ctr">
              <a:lnSpc>
                <a:spcPct val="80000"/>
              </a:lnSpc>
              <a:spcBef>
                <a:spcPts val="0"/>
              </a:spcBef>
              <a:buNone/>
            </a:pPr>
            <a:r>
              <a:rPr lang="uk-UA" sz="2000" b="1" dirty="0"/>
              <a:t>ЗАКОН УКРАЇНИ Про будівельні норми </a:t>
            </a:r>
            <a:endParaRPr lang="uk-UA" sz="2000" b="1" dirty="0" smtClean="0"/>
          </a:p>
          <a:p>
            <a:pPr marL="0" indent="0" algn="ctr">
              <a:lnSpc>
                <a:spcPct val="80000"/>
              </a:lnSpc>
              <a:spcBef>
                <a:spcPts val="0"/>
              </a:spcBef>
              <a:buNone/>
            </a:pPr>
            <a:r>
              <a:rPr lang="uk-UA" sz="2000" b="1" dirty="0" smtClean="0"/>
              <a:t>(</a:t>
            </a:r>
            <a:r>
              <a:rPr lang="uk-UA" sz="2000" b="1" dirty="0"/>
              <a:t>Відомості Верховної Ради України (ВВР), 2010, № 5, ст.41</a:t>
            </a:r>
            <a:r>
              <a:rPr lang="uk-UA" sz="2000" b="1" dirty="0" smtClean="0"/>
              <a:t>)</a:t>
            </a:r>
          </a:p>
          <a:p>
            <a:pPr marL="0" indent="0" algn="ctr">
              <a:lnSpc>
                <a:spcPct val="80000"/>
              </a:lnSpc>
              <a:spcBef>
                <a:spcPts val="0"/>
              </a:spcBef>
              <a:buNone/>
            </a:pPr>
            <a:endParaRPr lang="uk-UA" sz="2000" b="1" dirty="0" smtClean="0"/>
          </a:p>
          <a:p>
            <a:pPr>
              <a:lnSpc>
                <a:spcPct val="80000"/>
              </a:lnSpc>
              <a:spcBef>
                <a:spcPts val="0"/>
              </a:spcBef>
            </a:pPr>
            <a:r>
              <a:rPr lang="uk-UA" sz="2000" dirty="0" smtClean="0"/>
              <a:t>будівельні </a:t>
            </a:r>
            <a:r>
              <a:rPr lang="uk-UA" sz="2000" dirty="0"/>
              <a:t>норми - затверджений суб’єктом нормування підзаконний нормативний акт технічного характеру, що містить </a:t>
            </a:r>
            <a:r>
              <a:rPr lang="uk-UA" sz="2000" b="1" dirty="0"/>
              <a:t>обов’язкові </a:t>
            </a:r>
            <a:r>
              <a:rPr lang="uk-UA" sz="2000" dirty="0"/>
              <a:t>вимоги у сфері будівництва, містобудування та архітектури;</a:t>
            </a:r>
            <a:endParaRPr lang="ru-RU" sz="2000" dirty="0"/>
          </a:p>
          <a:p>
            <a:pPr>
              <a:lnSpc>
                <a:spcPct val="80000"/>
              </a:lnSpc>
              <a:spcBef>
                <a:spcPts val="0"/>
              </a:spcBef>
            </a:pPr>
            <a:r>
              <a:rPr lang="uk-UA" sz="2000" dirty="0"/>
              <a:t>нормування у будівництві - діяльність з розроблення та затвердження будівельних норм для </a:t>
            </a:r>
            <a:r>
              <a:rPr lang="uk-UA" sz="2000" b="1" dirty="0"/>
              <a:t>обов’язкового</a:t>
            </a:r>
            <a:r>
              <a:rPr lang="uk-UA" sz="2000" dirty="0"/>
              <a:t> застосування у сфері будівництва, містобудування та архітектури з метою формування безпечного середовища для життя і здоров’я людини;</a:t>
            </a:r>
            <a:endParaRPr lang="ru-RU" sz="2000" dirty="0"/>
          </a:p>
          <a:p>
            <a:pPr>
              <a:lnSpc>
                <a:spcPct val="80000"/>
              </a:lnSpc>
              <a:spcBef>
                <a:spcPts val="0"/>
              </a:spcBef>
            </a:pPr>
            <a:r>
              <a:rPr lang="uk-UA" sz="2000" dirty="0"/>
              <a:t>державні будівельні норми - нормативний акт, затверджений центральним органом виконавчої влади, що забезпечує формування державної політики у сфері будівництва;</a:t>
            </a:r>
            <a:endParaRPr lang="ru-RU" sz="2000" dirty="0"/>
          </a:p>
          <a:p>
            <a:pPr>
              <a:lnSpc>
                <a:spcPct val="80000"/>
              </a:lnSpc>
              <a:spcBef>
                <a:spcPts val="0"/>
              </a:spcBef>
            </a:pPr>
            <a:r>
              <a:rPr lang="uk-UA" sz="2000" dirty="0"/>
              <a:t>галузеві будівельні норми - нормативний акт, затверджений міністерством в межах своїх повноважень у разі відсутності державних будівельних норм або необхідності встановлення вимог до будівництва окремих видів споруд, що конкретизують вимоги державних будівельних норм;</a:t>
            </a:r>
            <a:endParaRPr lang="ru-RU" sz="2000" dirty="0"/>
          </a:p>
          <a:p>
            <a:pPr>
              <a:lnSpc>
                <a:spcPct val="80000"/>
              </a:lnSpc>
              <a:spcBef>
                <a:spcPts val="0"/>
              </a:spcBef>
            </a:pPr>
            <a:r>
              <a:rPr lang="uk-UA" sz="2000" dirty="0"/>
              <a:t>фонд будівельних норм - упорядковане зібрання контрольних примірників будівельних норм</a:t>
            </a:r>
            <a:r>
              <a:rPr lang="uk-UA" sz="2000" dirty="0" smtClean="0"/>
              <a:t>.</a:t>
            </a:r>
            <a:endParaRPr lang="ru-RU" sz="2000" dirty="0"/>
          </a:p>
        </p:txBody>
      </p:sp>
      <p:sp>
        <p:nvSpPr>
          <p:cNvPr id="4" name="Заголовок 1"/>
          <p:cNvSpPr txBox="1">
            <a:spLocks/>
          </p:cNvSpPr>
          <p:nvPr/>
        </p:nvSpPr>
        <p:spPr>
          <a:xfrm>
            <a:off x="395536" y="116632"/>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400" b="1" dirty="0" smtClean="0"/>
              <a:t>І</a:t>
            </a:r>
            <a:r>
              <a:rPr lang="ru-RU" sz="3400" b="1" dirty="0" err="1" smtClean="0"/>
              <a:t>нститути</a:t>
            </a:r>
            <a:r>
              <a:rPr lang="ru-RU" sz="3400" b="1" dirty="0" smtClean="0"/>
              <a:t> </a:t>
            </a:r>
            <a:r>
              <a:rPr lang="ru-RU" sz="3400" b="1" dirty="0" err="1" smtClean="0"/>
              <a:t>публічного</a:t>
            </a:r>
            <a:r>
              <a:rPr lang="ru-RU" sz="3400" b="1" dirty="0" smtClean="0"/>
              <a:t> </a:t>
            </a:r>
            <a:r>
              <a:rPr lang="ru-RU" sz="3400" b="1" dirty="0" err="1" smtClean="0"/>
              <a:t>будівельного</a:t>
            </a:r>
            <a:r>
              <a:rPr lang="ru-RU" sz="3400" b="1" dirty="0" smtClean="0"/>
              <a:t> права</a:t>
            </a:r>
            <a:endParaRPr lang="ru-RU" sz="3400" dirty="0"/>
          </a:p>
        </p:txBody>
      </p:sp>
    </p:spTree>
    <p:extLst>
      <p:ext uri="{BB962C8B-B14F-4D97-AF65-F5344CB8AC3E}">
        <p14:creationId xmlns:p14="http://schemas.microsoft.com/office/powerpoint/2010/main" val="29912412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Методи нормування в будівництві</a:t>
            </a:r>
            <a:endParaRPr lang="ru-RU" dirty="0"/>
          </a:p>
        </p:txBody>
      </p:sp>
      <p:sp>
        <p:nvSpPr>
          <p:cNvPr id="3" name="Объект 2"/>
          <p:cNvSpPr>
            <a:spLocks noGrp="1"/>
          </p:cNvSpPr>
          <p:nvPr>
            <p:ph idx="1"/>
          </p:nvPr>
        </p:nvSpPr>
        <p:spPr/>
        <p:txBody>
          <a:bodyPr>
            <a:normAutofit fontScale="70000" lnSpcReduction="20000"/>
          </a:bodyPr>
          <a:lstStyle/>
          <a:p>
            <a:r>
              <a:rPr lang="ru-RU" b="1" dirty="0" err="1"/>
              <a:t>Параметричний</a:t>
            </a:r>
            <a:r>
              <a:rPr lang="ru-RU" b="1" dirty="0"/>
              <a:t> метод </a:t>
            </a:r>
            <a:r>
              <a:rPr lang="ru-RU" dirty="0" err="1"/>
              <a:t>нормування</a:t>
            </a:r>
            <a:r>
              <a:rPr lang="ru-RU" dirty="0"/>
              <a:t> у </a:t>
            </a:r>
            <a:r>
              <a:rPr lang="ru-RU" dirty="0" err="1"/>
              <a:t>будівництві</a:t>
            </a:r>
            <a:r>
              <a:rPr lang="ru-RU" dirty="0"/>
              <a:t> — </a:t>
            </a:r>
            <a:r>
              <a:rPr lang="ru-RU" dirty="0" err="1"/>
              <a:t>спосіб</a:t>
            </a:r>
            <a:r>
              <a:rPr lang="ru-RU" dirty="0"/>
              <a:t> </a:t>
            </a:r>
            <a:r>
              <a:rPr lang="ru-RU" dirty="0" err="1"/>
              <a:t>формування</a:t>
            </a:r>
            <a:r>
              <a:rPr lang="ru-RU" dirty="0"/>
              <a:t> </a:t>
            </a:r>
            <a:r>
              <a:rPr lang="ru-RU" dirty="0" err="1"/>
              <a:t>вимог</a:t>
            </a:r>
            <a:r>
              <a:rPr lang="ru-RU" dirty="0"/>
              <a:t> до </a:t>
            </a:r>
            <a:r>
              <a:rPr lang="ru-RU" dirty="0" err="1"/>
              <a:t>об’єкта</a:t>
            </a:r>
            <a:r>
              <a:rPr lang="ru-RU" dirty="0"/>
              <a:t> </a:t>
            </a:r>
            <a:r>
              <a:rPr lang="ru-RU" dirty="0" err="1"/>
              <a:t>нормування</a:t>
            </a:r>
            <a:r>
              <a:rPr lang="ru-RU" dirty="0"/>
              <a:t> у </a:t>
            </a:r>
            <a:r>
              <a:rPr lang="ru-RU" dirty="0" err="1"/>
              <a:t>будівництві</a:t>
            </a:r>
            <a:r>
              <a:rPr lang="ru-RU" dirty="0"/>
              <a:t>, </a:t>
            </a:r>
            <a:r>
              <a:rPr lang="ru-RU" dirty="0" err="1"/>
              <a:t>який</a:t>
            </a:r>
            <a:r>
              <a:rPr lang="ru-RU" dirty="0"/>
              <a:t> </a:t>
            </a:r>
            <a:r>
              <a:rPr lang="ru-RU" dirty="0" err="1"/>
              <a:t>передбачає</a:t>
            </a:r>
            <a:r>
              <a:rPr lang="ru-RU" dirty="0"/>
              <a:t> </a:t>
            </a:r>
            <a:r>
              <a:rPr lang="ru-RU" dirty="0" err="1"/>
              <a:t>встановлення</a:t>
            </a:r>
            <a:r>
              <a:rPr lang="ru-RU" dirty="0"/>
              <a:t> </a:t>
            </a:r>
            <a:r>
              <a:rPr lang="ru-RU" dirty="0" err="1"/>
              <a:t>цілей</a:t>
            </a:r>
            <a:r>
              <a:rPr lang="ru-RU" dirty="0"/>
              <a:t> та/</a:t>
            </a:r>
            <a:r>
              <a:rPr lang="ru-RU" dirty="0" err="1"/>
              <a:t>або</a:t>
            </a:r>
            <a:r>
              <a:rPr lang="ru-RU" dirty="0"/>
              <a:t> </a:t>
            </a:r>
            <a:r>
              <a:rPr lang="ru-RU" dirty="0" err="1"/>
              <a:t>параметрів</a:t>
            </a:r>
            <a:r>
              <a:rPr lang="ru-RU" dirty="0"/>
              <a:t> </a:t>
            </a:r>
            <a:r>
              <a:rPr lang="ru-RU" dirty="0" err="1"/>
              <a:t>безпеки</a:t>
            </a:r>
            <a:r>
              <a:rPr lang="ru-RU" dirty="0"/>
              <a:t>, </a:t>
            </a:r>
            <a:r>
              <a:rPr lang="ru-RU" dirty="0" err="1"/>
              <a:t>функціональності</a:t>
            </a:r>
            <a:r>
              <a:rPr lang="ru-RU" dirty="0"/>
              <a:t> та </a:t>
            </a:r>
            <a:r>
              <a:rPr lang="ru-RU" dirty="0" err="1"/>
              <a:t>якості</a:t>
            </a:r>
            <a:r>
              <a:rPr lang="ru-RU" dirty="0"/>
              <a:t> </a:t>
            </a:r>
            <a:r>
              <a:rPr lang="ru-RU" dirty="0" err="1"/>
              <a:t>об’єкта</a:t>
            </a:r>
            <a:r>
              <a:rPr lang="ru-RU" dirty="0"/>
              <a:t> </a:t>
            </a:r>
            <a:r>
              <a:rPr lang="ru-RU" dirty="0" err="1"/>
              <a:t>нормування</a:t>
            </a:r>
            <a:r>
              <a:rPr lang="ru-RU" dirty="0"/>
              <a:t> у </a:t>
            </a:r>
            <a:r>
              <a:rPr lang="ru-RU" dirty="0" err="1"/>
              <a:t>будівництві</a:t>
            </a:r>
            <a:r>
              <a:rPr lang="ru-RU" dirty="0"/>
              <a:t> (</a:t>
            </a:r>
            <a:r>
              <a:rPr lang="ru-RU" dirty="0" err="1"/>
              <a:t>критерію</a:t>
            </a:r>
            <a:r>
              <a:rPr lang="ru-RU" dirty="0"/>
              <a:t>, </a:t>
            </a:r>
            <a:r>
              <a:rPr lang="ru-RU" dirty="0" err="1"/>
              <a:t>вимоги</a:t>
            </a:r>
            <a:r>
              <a:rPr lang="ru-RU" dirty="0"/>
              <a:t> до </a:t>
            </a:r>
            <a:r>
              <a:rPr lang="ru-RU" dirty="0" err="1"/>
              <a:t>експлуатаційної</a:t>
            </a:r>
            <a:r>
              <a:rPr lang="ru-RU" dirty="0"/>
              <a:t> характеристики та/</a:t>
            </a:r>
            <a:r>
              <a:rPr lang="ru-RU" dirty="0" err="1"/>
              <a:t>або</a:t>
            </a:r>
            <a:r>
              <a:rPr lang="ru-RU" dirty="0"/>
              <a:t> </a:t>
            </a:r>
            <a:r>
              <a:rPr lang="ru-RU" dirty="0" err="1"/>
              <a:t>її</a:t>
            </a:r>
            <a:r>
              <a:rPr lang="ru-RU" dirty="0"/>
              <a:t> </a:t>
            </a:r>
            <a:r>
              <a:rPr lang="ru-RU" dirty="0" err="1"/>
              <a:t>показників</a:t>
            </a:r>
            <a:r>
              <a:rPr lang="ru-RU" dirty="0"/>
              <a:t>);</a:t>
            </a:r>
          </a:p>
          <a:p>
            <a:r>
              <a:rPr lang="ru-RU" b="1" dirty="0" err="1"/>
              <a:t>Розпорядчий</a:t>
            </a:r>
            <a:r>
              <a:rPr lang="ru-RU" b="1" dirty="0"/>
              <a:t> метод </a:t>
            </a:r>
            <a:r>
              <a:rPr lang="ru-RU" dirty="0" err="1"/>
              <a:t>нормування</a:t>
            </a:r>
            <a:r>
              <a:rPr lang="ru-RU" dirty="0"/>
              <a:t> у </a:t>
            </a:r>
            <a:r>
              <a:rPr lang="ru-RU" dirty="0" err="1"/>
              <a:t>будівництві</a:t>
            </a:r>
            <a:r>
              <a:rPr lang="ru-RU" dirty="0"/>
              <a:t> — </a:t>
            </a:r>
            <a:r>
              <a:rPr lang="ru-RU" dirty="0" err="1"/>
              <a:t>спосіб</a:t>
            </a:r>
            <a:r>
              <a:rPr lang="ru-RU" dirty="0"/>
              <a:t> </a:t>
            </a:r>
            <a:r>
              <a:rPr lang="ru-RU" dirty="0" err="1"/>
              <a:t>формування</a:t>
            </a:r>
            <a:r>
              <a:rPr lang="ru-RU" dirty="0"/>
              <a:t> </a:t>
            </a:r>
            <a:r>
              <a:rPr lang="ru-RU" dirty="0" err="1"/>
              <a:t>вимог</a:t>
            </a:r>
            <a:r>
              <a:rPr lang="ru-RU" dirty="0"/>
              <a:t> до </a:t>
            </a:r>
            <a:r>
              <a:rPr lang="ru-RU" dirty="0" err="1"/>
              <a:t>об’єкта</a:t>
            </a:r>
            <a:r>
              <a:rPr lang="ru-RU" dirty="0"/>
              <a:t> </a:t>
            </a:r>
            <a:r>
              <a:rPr lang="ru-RU" dirty="0" err="1"/>
              <a:t>нормування</a:t>
            </a:r>
            <a:r>
              <a:rPr lang="ru-RU" dirty="0"/>
              <a:t> у </a:t>
            </a:r>
            <a:r>
              <a:rPr lang="ru-RU" dirty="0" err="1"/>
              <a:t>будівництві</a:t>
            </a:r>
            <a:r>
              <a:rPr lang="ru-RU" dirty="0"/>
              <a:t>, </a:t>
            </a:r>
            <a:r>
              <a:rPr lang="ru-RU" dirty="0" err="1"/>
              <a:t>який</a:t>
            </a:r>
            <a:r>
              <a:rPr lang="ru-RU" dirty="0"/>
              <a:t> </a:t>
            </a:r>
            <a:r>
              <a:rPr lang="ru-RU" dirty="0" err="1"/>
              <a:t>передбачає</a:t>
            </a:r>
            <a:r>
              <a:rPr lang="ru-RU" dirty="0"/>
              <a:t> </a:t>
            </a:r>
            <a:r>
              <a:rPr lang="ru-RU" dirty="0" err="1"/>
              <a:t>поелементний</a:t>
            </a:r>
            <a:r>
              <a:rPr lang="ru-RU" dirty="0"/>
              <a:t> </a:t>
            </a:r>
            <a:r>
              <a:rPr lang="ru-RU" dirty="0" err="1"/>
              <a:t>опис</a:t>
            </a:r>
            <a:r>
              <a:rPr lang="ru-RU" dirty="0"/>
              <a:t> </a:t>
            </a:r>
            <a:r>
              <a:rPr lang="ru-RU" dirty="0" err="1"/>
              <a:t>об’єкта</a:t>
            </a:r>
            <a:r>
              <a:rPr lang="ru-RU" dirty="0"/>
              <a:t> </a:t>
            </a:r>
            <a:r>
              <a:rPr lang="ru-RU" dirty="0" err="1"/>
              <a:t>нормування</a:t>
            </a:r>
            <a:r>
              <a:rPr lang="ru-RU" dirty="0"/>
              <a:t> у </a:t>
            </a:r>
            <a:r>
              <a:rPr lang="ru-RU" dirty="0" err="1"/>
              <a:t>будівництві</a:t>
            </a:r>
            <a:r>
              <a:rPr lang="ru-RU" dirty="0"/>
              <a:t> (</a:t>
            </a:r>
            <a:r>
              <a:rPr lang="ru-RU" dirty="0" err="1"/>
              <a:t>встановлення</a:t>
            </a:r>
            <a:r>
              <a:rPr lang="ru-RU" dirty="0"/>
              <a:t> </a:t>
            </a:r>
            <a:r>
              <a:rPr lang="ru-RU" dirty="0" err="1"/>
              <a:t>рішення</a:t>
            </a:r>
            <a:r>
              <a:rPr lang="ru-RU" dirty="0"/>
              <a:t>, </a:t>
            </a:r>
            <a:r>
              <a:rPr lang="ru-RU" dirty="0" err="1"/>
              <a:t>конструкції</a:t>
            </a:r>
            <a:r>
              <a:rPr lang="ru-RU" dirty="0"/>
              <a:t>, </a:t>
            </a:r>
            <a:r>
              <a:rPr lang="ru-RU" dirty="0" err="1"/>
              <a:t>матеріалу</a:t>
            </a:r>
            <a:r>
              <a:rPr lang="ru-RU" dirty="0"/>
              <a:t>, </a:t>
            </a:r>
            <a:r>
              <a:rPr lang="ru-RU" dirty="0" err="1"/>
              <a:t>які</a:t>
            </a:r>
            <a:r>
              <a:rPr lang="ru-RU" dirty="0"/>
              <a:t> не </a:t>
            </a:r>
            <a:r>
              <a:rPr lang="ru-RU" dirty="0" err="1"/>
              <a:t>передбачають</a:t>
            </a:r>
            <a:r>
              <a:rPr lang="ru-RU" dirty="0"/>
              <a:t> альтернатив);</a:t>
            </a:r>
          </a:p>
          <a:p>
            <a:r>
              <a:rPr lang="ru-RU" b="1" dirty="0" err="1"/>
              <a:t>Цільовий</a:t>
            </a:r>
            <a:r>
              <a:rPr lang="ru-RU" b="1" dirty="0"/>
              <a:t> метод </a:t>
            </a:r>
            <a:r>
              <a:rPr lang="ru-RU" dirty="0" err="1"/>
              <a:t>нормування</a:t>
            </a:r>
            <a:r>
              <a:rPr lang="ru-RU" dirty="0"/>
              <a:t> у </a:t>
            </a:r>
            <a:r>
              <a:rPr lang="ru-RU" dirty="0" err="1"/>
              <a:t>будівництві</a:t>
            </a:r>
            <a:r>
              <a:rPr lang="ru-RU" dirty="0"/>
              <a:t> — </a:t>
            </a:r>
            <a:r>
              <a:rPr lang="ru-RU" dirty="0" err="1"/>
              <a:t>спосіб</a:t>
            </a:r>
            <a:r>
              <a:rPr lang="ru-RU" dirty="0"/>
              <a:t> </a:t>
            </a:r>
            <a:r>
              <a:rPr lang="ru-RU" dirty="0" err="1"/>
              <a:t>формування</a:t>
            </a:r>
            <a:r>
              <a:rPr lang="ru-RU" dirty="0"/>
              <a:t> </a:t>
            </a:r>
            <a:r>
              <a:rPr lang="ru-RU" dirty="0" err="1"/>
              <a:t>вимог</a:t>
            </a:r>
            <a:r>
              <a:rPr lang="ru-RU" dirty="0"/>
              <a:t> до </a:t>
            </a:r>
            <a:r>
              <a:rPr lang="ru-RU" dirty="0" err="1"/>
              <a:t>об’єкта</a:t>
            </a:r>
            <a:r>
              <a:rPr lang="ru-RU" dirty="0"/>
              <a:t> </a:t>
            </a:r>
            <a:r>
              <a:rPr lang="ru-RU" dirty="0" err="1"/>
              <a:t>нормування</a:t>
            </a:r>
            <a:r>
              <a:rPr lang="ru-RU" dirty="0"/>
              <a:t> у </a:t>
            </a:r>
            <a:r>
              <a:rPr lang="ru-RU" dirty="0" err="1"/>
              <a:t>будівництві</a:t>
            </a:r>
            <a:r>
              <a:rPr lang="ru-RU" dirty="0"/>
              <a:t>, </a:t>
            </a:r>
            <a:r>
              <a:rPr lang="ru-RU" dirty="0" err="1"/>
              <a:t>який</a:t>
            </a:r>
            <a:r>
              <a:rPr lang="ru-RU" dirty="0"/>
              <a:t> </a:t>
            </a:r>
            <a:r>
              <a:rPr lang="ru-RU" dirty="0" err="1"/>
              <a:t>передбачає</a:t>
            </a:r>
            <a:r>
              <a:rPr lang="ru-RU" dirty="0"/>
              <a:t> </a:t>
            </a:r>
            <a:r>
              <a:rPr lang="ru-RU" dirty="0" err="1"/>
              <a:t>встановлення</a:t>
            </a:r>
            <a:r>
              <a:rPr lang="ru-RU" dirty="0"/>
              <a:t> </a:t>
            </a:r>
            <a:r>
              <a:rPr lang="ru-RU" dirty="0" err="1"/>
              <a:t>цілі</a:t>
            </a:r>
            <a:r>
              <a:rPr lang="ru-RU" dirty="0"/>
              <a:t> та </a:t>
            </a:r>
            <a:r>
              <a:rPr lang="ru-RU" dirty="0" err="1"/>
              <a:t>конкретних</a:t>
            </a:r>
            <a:r>
              <a:rPr lang="ru-RU" dirty="0"/>
              <a:t> </a:t>
            </a:r>
            <a:r>
              <a:rPr lang="ru-RU" dirty="0" err="1"/>
              <a:t>критеріїв</a:t>
            </a:r>
            <a:r>
              <a:rPr lang="ru-RU" dirty="0"/>
              <a:t> </a:t>
            </a:r>
            <a:r>
              <a:rPr lang="ru-RU" dirty="0" err="1"/>
              <a:t>оцінки</a:t>
            </a:r>
            <a:r>
              <a:rPr lang="ru-RU" dirty="0"/>
              <a:t> </a:t>
            </a:r>
            <a:r>
              <a:rPr lang="ru-RU" dirty="0" err="1"/>
              <a:t>технічних</a:t>
            </a:r>
            <a:r>
              <a:rPr lang="ru-RU" dirty="0"/>
              <a:t> характеристик </a:t>
            </a:r>
            <a:r>
              <a:rPr lang="ru-RU" dirty="0" err="1"/>
              <a:t>об’єкта</a:t>
            </a:r>
            <a:r>
              <a:rPr lang="ru-RU" dirty="0"/>
              <a:t> </a:t>
            </a:r>
            <a:r>
              <a:rPr lang="ru-RU" dirty="0" err="1"/>
              <a:t>нормування</a:t>
            </a:r>
            <a:r>
              <a:rPr lang="ru-RU" dirty="0"/>
              <a:t> у </a:t>
            </a:r>
            <a:r>
              <a:rPr lang="ru-RU" dirty="0" err="1"/>
              <a:t>будівництві</a:t>
            </a:r>
            <a:r>
              <a:rPr lang="ru-RU" dirty="0" smtClean="0"/>
              <a:t>.</a:t>
            </a:r>
            <a:endParaRPr lang="ru-RU" dirty="0"/>
          </a:p>
        </p:txBody>
      </p:sp>
    </p:spTree>
    <p:extLst>
      <p:ext uri="{BB962C8B-B14F-4D97-AF65-F5344CB8AC3E}">
        <p14:creationId xmlns:p14="http://schemas.microsoft.com/office/powerpoint/2010/main" val="3614680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3"/>
            <a:ext cx="9172600" cy="475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094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163"/>
            <a:ext cx="6984776" cy="713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254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036496" cy="1080120"/>
          </a:xfrm>
        </p:spPr>
        <p:txBody>
          <a:bodyPr>
            <a:noAutofit/>
          </a:bodyPr>
          <a:lstStyle/>
          <a:p>
            <a:pPr>
              <a:lnSpc>
                <a:spcPct val="80000"/>
              </a:lnSpc>
            </a:pPr>
            <a:r>
              <a:rPr lang="ru-RU" sz="2000" b="1" dirty="0"/>
              <a:t>КАБІНЕТ МІНІСТРІВ </a:t>
            </a:r>
            <a:r>
              <a:rPr lang="ru-RU" sz="2000" b="1" dirty="0" smtClean="0"/>
              <a:t>УКРАЇНИ. ПОСТАНОВА </a:t>
            </a:r>
            <a:r>
              <a:rPr lang="ru-RU" sz="2000" b="1" dirty="0" err="1" smtClean="0"/>
              <a:t>від</a:t>
            </a:r>
            <a:r>
              <a:rPr lang="ru-RU" sz="2000" b="1" dirty="0" smtClean="0"/>
              <a:t> </a:t>
            </a:r>
            <a:r>
              <a:rPr lang="ru-RU" sz="2000" b="1" dirty="0"/>
              <a:t>24 лютого 2010 р. № 197 </a:t>
            </a:r>
            <a:br>
              <a:rPr lang="ru-RU" sz="2000" b="1" dirty="0"/>
            </a:br>
            <a:r>
              <a:rPr lang="ru-RU" sz="2000" dirty="0"/>
              <a:t>Про </a:t>
            </a:r>
            <a:r>
              <a:rPr lang="ru-RU" sz="2000" dirty="0" err="1"/>
              <a:t>затвердження</a:t>
            </a:r>
            <a:r>
              <a:rPr lang="ru-RU" sz="2000" dirty="0"/>
              <a:t> </a:t>
            </a:r>
            <a:r>
              <a:rPr lang="ru-RU" sz="2000" dirty="0" err="1"/>
              <a:t>переліку</a:t>
            </a:r>
            <a:r>
              <a:rPr lang="ru-RU" sz="2000" dirty="0"/>
              <a:t> </a:t>
            </a:r>
            <a:r>
              <a:rPr lang="ru-RU" sz="2000" dirty="0" err="1"/>
              <a:t>центральних</a:t>
            </a:r>
            <a:r>
              <a:rPr lang="ru-RU" sz="2000" dirty="0"/>
              <a:t> </a:t>
            </a:r>
            <a:r>
              <a:rPr lang="ru-RU" sz="2000" dirty="0" err="1"/>
              <a:t>органів</a:t>
            </a:r>
            <a:r>
              <a:rPr lang="ru-RU" sz="2000" dirty="0"/>
              <a:t> </a:t>
            </a:r>
            <a:r>
              <a:rPr lang="ru-RU" sz="2000" dirty="0" err="1"/>
              <a:t>виконавчої</a:t>
            </a:r>
            <a:r>
              <a:rPr lang="ru-RU" sz="2000" dirty="0"/>
              <a:t> </a:t>
            </a:r>
            <a:r>
              <a:rPr lang="ru-RU" sz="2000" dirty="0" err="1"/>
              <a:t>влади</a:t>
            </a:r>
            <a:r>
              <a:rPr lang="ru-RU" sz="2000" dirty="0"/>
              <a:t>, до </a:t>
            </a:r>
            <a:r>
              <a:rPr lang="ru-RU" sz="2000" dirty="0" err="1"/>
              <a:t>повноважень</a:t>
            </a:r>
            <a:r>
              <a:rPr lang="ru-RU" sz="2000" dirty="0"/>
              <a:t> </a:t>
            </a:r>
            <a:r>
              <a:rPr lang="ru-RU" sz="2000" dirty="0" err="1"/>
              <a:t>яких</a:t>
            </a:r>
            <a:r>
              <a:rPr lang="ru-RU" sz="2000" dirty="0"/>
              <a:t> </a:t>
            </a:r>
            <a:r>
              <a:rPr lang="ru-RU" sz="2000" dirty="0" err="1"/>
              <a:t>належить</a:t>
            </a:r>
            <a:r>
              <a:rPr lang="ru-RU" sz="2000" dirty="0"/>
              <a:t> </a:t>
            </a:r>
            <a:r>
              <a:rPr lang="ru-RU" sz="2000" dirty="0" err="1"/>
              <a:t>питання</a:t>
            </a:r>
            <a:r>
              <a:rPr lang="ru-RU" sz="2000" dirty="0"/>
              <a:t> </a:t>
            </a:r>
            <a:r>
              <a:rPr lang="ru-RU" sz="2000" dirty="0" err="1"/>
              <a:t>нормування</a:t>
            </a:r>
            <a:r>
              <a:rPr lang="ru-RU" sz="2000" dirty="0"/>
              <a:t> у </a:t>
            </a:r>
            <a:r>
              <a:rPr lang="ru-RU" sz="2000" dirty="0" err="1" smtClean="0"/>
              <a:t>будівництві</a:t>
            </a:r>
            <a:r>
              <a:rPr lang="ru-RU" sz="2000" dirty="0" smtClean="0"/>
              <a:t> (</a:t>
            </a:r>
            <a:r>
              <a:rPr lang="ru-RU" sz="2000" dirty="0" err="1" smtClean="0"/>
              <a:t>редакція</a:t>
            </a:r>
            <a:r>
              <a:rPr lang="ru-RU" sz="2000" dirty="0" smtClean="0"/>
              <a:t> станом на 3.04.2019)</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1135552135"/>
              </p:ext>
            </p:extLst>
          </p:nvPr>
        </p:nvGraphicFramePr>
        <p:xfrm>
          <a:off x="0" y="1196753"/>
          <a:ext cx="9144000" cy="5661250"/>
        </p:xfrm>
        <a:graphic>
          <a:graphicData uri="http://schemas.openxmlformats.org/drawingml/2006/table">
            <a:tbl>
              <a:tblPr firstRow="1" firstCol="1" bandRow="1">
                <a:tableStyleId>{5C22544A-7EE6-4342-B048-85BDC9FD1C3A}</a:tableStyleId>
              </a:tblPr>
              <a:tblGrid>
                <a:gridCol w="3105672"/>
                <a:gridCol w="6038328"/>
              </a:tblGrid>
              <a:tr h="516695">
                <a:tc>
                  <a:txBody>
                    <a:bodyPr/>
                    <a:lstStyle/>
                    <a:p>
                      <a:pPr>
                        <a:lnSpc>
                          <a:spcPct val="115000"/>
                        </a:lnSpc>
                      </a:pPr>
                      <a:r>
                        <a:rPr lang="ru-RU" sz="1100" dirty="0" err="1">
                          <a:effectLst/>
                        </a:rPr>
                        <a:t>Найменування</a:t>
                      </a:r>
                      <a:r>
                        <a:rPr lang="ru-RU" sz="1100" dirty="0">
                          <a:effectLst/>
                        </a:rPr>
                        <a:t> центрального органу </a:t>
                      </a:r>
                      <a:r>
                        <a:rPr lang="ru-RU" sz="1100" dirty="0" err="1">
                          <a:effectLst/>
                        </a:rPr>
                        <a:t>виконавчої</a:t>
                      </a:r>
                      <a:r>
                        <a:rPr lang="ru-RU" sz="1100" dirty="0">
                          <a:effectLst/>
                        </a:rPr>
                        <a:t> </a:t>
                      </a:r>
                      <a:r>
                        <a:rPr lang="ru-RU" sz="1100" dirty="0" err="1">
                          <a:effectLst/>
                        </a:rPr>
                        <a:t>влади</a:t>
                      </a:r>
                      <a:endParaRPr lang="ru-RU" sz="1100" dirty="0">
                        <a:effectLst/>
                        <a:latin typeface="Times New Roman"/>
                        <a:ea typeface="Times New Roman"/>
                        <a:cs typeface="Times New Roman"/>
                      </a:endParaRPr>
                    </a:p>
                  </a:txBody>
                  <a:tcPr marL="8949" marR="8949" marT="8949" marB="8949"/>
                </a:tc>
                <a:tc>
                  <a:txBody>
                    <a:bodyPr/>
                    <a:lstStyle/>
                    <a:p>
                      <a:pPr>
                        <a:lnSpc>
                          <a:spcPct val="115000"/>
                        </a:lnSpc>
                      </a:pPr>
                      <a:r>
                        <a:rPr lang="ru-RU" sz="1100" dirty="0">
                          <a:effectLst/>
                        </a:rPr>
                        <a:t>Сфера </a:t>
                      </a:r>
                      <a:r>
                        <a:rPr lang="ru-RU" sz="1100" dirty="0" err="1">
                          <a:effectLst/>
                        </a:rPr>
                        <a:t>діяльності</a:t>
                      </a:r>
                      <a:r>
                        <a:rPr lang="ru-RU" sz="1100" dirty="0">
                          <a:effectLst/>
                        </a:rPr>
                        <a:t>, у </a:t>
                      </a:r>
                      <a:r>
                        <a:rPr lang="ru-RU" sz="1100" dirty="0" err="1">
                          <a:effectLst/>
                        </a:rPr>
                        <a:t>якій</a:t>
                      </a:r>
                      <a:r>
                        <a:rPr lang="ru-RU" sz="1100" dirty="0">
                          <a:effectLst/>
                        </a:rPr>
                        <a:t> </a:t>
                      </a:r>
                      <a:r>
                        <a:rPr lang="ru-RU" sz="1100" dirty="0" err="1">
                          <a:effectLst/>
                        </a:rPr>
                        <a:t>виконуватимуться</a:t>
                      </a:r>
                      <a:r>
                        <a:rPr lang="ru-RU" sz="1100" dirty="0">
                          <a:effectLst/>
                        </a:rPr>
                        <a:t> </a:t>
                      </a:r>
                      <a:r>
                        <a:rPr lang="ru-RU" sz="1100" dirty="0" err="1">
                          <a:effectLst/>
                        </a:rPr>
                        <a:t>функції</a:t>
                      </a:r>
                      <a:r>
                        <a:rPr lang="ru-RU" sz="1100" dirty="0">
                          <a:effectLst/>
                        </a:rPr>
                        <a:t> </a:t>
                      </a:r>
                      <a:r>
                        <a:rPr lang="ru-RU" sz="1100" dirty="0" err="1">
                          <a:effectLst/>
                        </a:rPr>
                        <a:t>нормування</a:t>
                      </a:r>
                      <a:r>
                        <a:rPr lang="ru-RU" sz="1100" dirty="0">
                          <a:effectLst/>
                        </a:rPr>
                        <a:t> у </a:t>
                      </a:r>
                      <a:r>
                        <a:rPr lang="ru-RU" sz="1100" dirty="0" err="1">
                          <a:effectLst/>
                        </a:rPr>
                        <a:t>будівництві</a:t>
                      </a:r>
                      <a:endParaRPr lang="ru-RU" sz="1100" dirty="0">
                        <a:effectLst/>
                        <a:latin typeface="Times New Roman"/>
                        <a:ea typeface="Times New Roman"/>
                        <a:cs typeface="Times New Roman"/>
                      </a:endParaRPr>
                    </a:p>
                  </a:txBody>
                  <a:tcPr marL="8949" marR="8949" marT="8949" marB="8949"/>
                </a:tc>
              </a:tr>
              <a:tr h="1011001">
                <a:tc>
                  <a:txBody>
                    <a:bodyPr/>
                    <a:lstStyle/>
                    <a:p>
                      <a:pPr>
                        <a:lnSpc>
                          <a:spcPct val="115000"/>
                        </a:lnSpc>
                      </a:pPr>
                      <a:r>
                        <a:rPr lang="ru-RU" sz="1100" dirty="0" err="1">
                          <a:effectLst/>
                        </a:rPr>
                        <a:t>Мінрегіон</a:t>
                      </a:r>
                      <a:endParaRPr lang="ru-RU" sz="1100" dirty="0">
                        <a:effectLst/>
                        <a:latin typeface="Times New Roman"/>
                        <a:ea typeface="Times New Roman"/>
                        <a:cs typeface="Times New Roman"/>
                      </a:endParaRPr>
                    </a:p>
                  </a:txBody>
                  <a:tcPr marL="8949" marR="8949" marT="8949" marB="8949"/>
                </a:tc>
                <a:tc>
                  <a:txBody>
                    <a:bodyPr/>
                    <a:lstStyle/>
                    <a:p>
                      <a:pPr>
                        <a:lnSpc>
                          <a:spcPct val="115000"/>
                        </a:lnSpc>
                      </a:pPr>
                      <a:r>
                        <a:rPr lang="ru-RU" sz="1100" dirty="0" err="1">
                          <a:effectLst/>
                        </a:rPr>
                        <a:t>планування</a:t>
                      </a:r>
                      <a:r>
                        <a:rPr lang="ru-RU" sz="1100" dirty="0">
                          <a:effectLst/>
                        </a:rPr>
                        <a:t> та </a:t>
                      </a:r>
                      <a:r>
                        <a:rPr lang="ru-RU" sz="1100" dirty="0" err="1">
                          <a:effectLst/>
                        </a:rPr>
                        <a:t>забудова</a:t>
                      </a:r>
                      <a:r>
                        <a:rPr lang="ru-RU" sz="1100" dirty="0">
                          <a:effectLst/>
                        </a:rPr>
                        <a:t> </a:t>
                      </a:r>
                      <a:r>
                        <a:rPr lang="ru-RU" sz="1100" dirty="0" err="1">
                          <a:effectLst/>
                        </a:rPr>
                        <a:t>територій</a:t>
                      </a:r>
                      <a:r>
                        <a:rPr lang="ru-RU" sz="1100" dirty="0">
                          <a:effectLst/>
                        </a:rPr>
                        <a:t> і </a:t>
                      </a:r>
                      <a:r>
                        <a:rPr lang="ru-RU" sz="1100" dirty="0" err="1">
                          <a:effectLst/>
                        </a:rPr>
                        <a:t>населених</a:t>
                      </a:r>
                      <a:r>
                        <a:rPr lang="ru-RU" sz="1100" dirty="0">
                          <a:effectLst/>
                        </a:rPr>
                        <a:t> </a:t>
                      </a:r>
                      <a:r>
                        <a:rPr lang="ru-RU" sz="1100" dirty="0" err="1">
                          <a:effectLst/>
                        </a:rPr>
                        <a:t>пунктів</a:t>
                      </a:r>
                      <a:r>
                        <a:rPr lang="ru-RU" sz="1100" dirty="0">
                          <a:effectLst/>
                        </a:rPr>
                        <a:t>, </a:t>
                      </a:r>
                      <a:r>
                        <a:rPr lang="ru-RU" sz="1100" dirty="0" err="1">
                          <a:effectLst/>
                        </a:rPr>
                        <a:t>інженерні</a:t>
                      </a:r>
                      <a:r>
                        <a:rPr lang="ru-RU" sz="1100" dirty="0">
                          <a:effectLst/>
                        </a:rPr>
                        <a:t> </a:t>
                      </a:r>
                      <a:r>
                        <a:rPr lang="ru-RU" sz="1100" dirty="0" err="1">
                          <a:effectLst/>
                        </a:rPr>
                        <a:t>вишукування</a:t>
                      </a:r>
                      <a:r>
                        <a:rPr lang="ru-RU" sz="1100" dirty="0">
                          <a:effectLst/>
                        </a:rPr>
                        <a:t>, </a:t>
                      </a:r>
                      <a:r>
                        <a:rPr lang="ru-RU" sz="1100" dirty="0" err="1">
                          <a:effectLst/>
                        </a:rPr>
                        <a:t>проектування</a:t>
                      </a:r>
                      <a:r>
                        <a:rPr lang="ru-RU" sz="1100" dirty="0">
                          <a:effectLst/>
                        </a:rPr>
                        <a:t>, </a:t>
                      </a:r>
                      <a:r>
                        <a:rPr lang="ru-RU" sz="1100" dirty="0" err="1">
                          <a:effectLst/>
                        </a:rPr>
                        <a:t>будівництво</a:t>
                      </a:r>
                      <a:r>
                        <a:rPr lang="ru-RU" sz="1100" dirty="0">
                          <a:effectLst/>
                        </a:rPr>
                        <a:t> </a:t>
                      </a:r>
                      <a:r>
                        <a:rPr lang="ru-RU" sz="1100" dirty="0" err="1">
                          <a:effectLst/>
                        </a:rPr>
                        <a:t>об’єктів</a:t>
                      </a:r>
                      <a:r>
                        <a:rPr lang="ru-RU" sz="1100" dirty="0">
                          <a:effectLst/>
                        </a:rPr>
                        <a:t> </a:t>
                      </a:r>
                      <a:r>
                        <a:rPr lang="ru-RU" sz="1100" dirty="0" err="1">
                          <a:effectLst/>
                        </a:rPr>
                        <a:t>житлового</a:t>
                      </a:r>
                      <a:r>
                        <a:rPr lang="ru-RU" sz="1100" dirty="0">
                          <a:effectLst/>
                        </a:rPr>
                        <a:t> та </a:t>
                      </a:r>
                      <a:r>
                        <a:rPr lang="ru-RU" sz="1100" dirty="0" err="1">
                          <a:effectLst/>
                        </a:rPr>
                        <a:t>громадського</a:t>
                      </a:r>
                      <a:r>
                        <a:rPr lang="ru-RU" sz="1100" dirty="0">
                          <a:effectLst/>
                        </a:rPr>
                        <a:t> </a:t>
                      </a:r>
                      <a:r>
                        <a:rPr lang="ru-RU" sz="1100" dirty="0" err="1">
                          <a:effectLst/>
                        </a:rPr>
                        <a:t>призначення</a:t>
                      </a:r>
                      <a:r>
                        <a:rPr lang="ru-RU" sz="1100" dirty="0">
                          <a:effectLst/>
                        </a:rPr>
                        <a:t>, </a:t>
                      </a:r>
                      <a:r>
                        <a:rPr lang="ru-RU" sz="1100" dirty="0" err="1">
                          <a:effectLst/>
                        </a:rPr>
                        <a:t>організаційні</a:t>
                      </a:r>
                      <a:r>
                        <a:rPr lang="ru-RU" sz="1100" dirty="0">
                          <a:effectLst/>
                        </a:rPr>
                        <a:t> засади </a:t>
                      </a:r>
                      <a:r>
                        <a:rPr lang="ru-RU" sz="1100" dirty="0" err="1">
                          <a:effectLst/>
                        </a:rPr>
                        <a:t>нормування</a:t>
                      </a:r>
                      <a:r>
                        <a:rPr lang="ru-RU" sz="1100" dirty="0">
                          <a:effectLst/>
                        </a:rPr>
                        <a:t> у </a:t>
                      </a:r>
                      <a:r>
                        <a:rPr lang="ru-RU" sz="1100" dirty="0" err="1">
                          <a:effectLst/>
                        </a:rPr>
                        <a:t>будівництві</a:t>
                      </a:r>
                      <a:r>
                        <a:rPr lang="ru-RU" sz="1100" dirty="0">
                          <a:effectLst/>
                        </a:rPr>
                        <a:t>, </a:t>
                      </a:r>
                      <a:r>
                        <a:rPr lang="ru-RU" sz="1100" dirty="0" err="1">
                          <a:effectLst/>
                        </a:rPr>
                        <a:t>житлово-комунальне</a:t>
                      </a:r>
                      <a:r>
                        <a:rPr lang="ru-RU" sz="1100" dirty="0">
                          <a:effectLst/>
                        </a:rPr>
                        <a:t> </a:t>
                      </a:r>
                      <a:r>
                        <a:rPr lang="ru-RU" sz="1100" dirty="0" err="1">
                          <a:effectLst/>
                        </a:rPr>
                        <a:t>господарство</a:t>
                      </a:r>
                      <a:r>
                        <a:rPr lang="ru-RU" sz="1100" dirty="0">
                          <a:effectLst/>
                        </a:rPr>
                        <a:t>, </a:t>
                      </a:r>
                      <a:r>
                        <a:rPr lang="ru-RU" sz="1100" dirty="0" err="1">
                          <a:effectLst/>
                        </a:rPr>
                        <a:t>благоустрій</a:t>
                      </a:r>
                      <a:r>
                        <a:rPr lang="ru-RU" sz="1100" dirty="0">
                          <a:effectLst/>
                        </a:rPr>
                        <a:t> </a:t>
                      </a:r>
                      <a:r>
                        <a:rPr lang="ru-RU" sz="1100" dirty="0" err="1">
                          <a:effectLst/>
                        </a:rPr>
                        <a:t>населених</a:t>
                      </a:r>
                      <a:r>
                        <a:rPr lang="ru-RU" sz="1100" dirty="0">
                          <a:effectLst/>
                        </a:rPr>
                        <a:t> </a:t>
                      </a:r>
                      <a:r>
                        <a:rPr lang="ru-RU" sz="1100" dirty="0" err="1">
                          <a:effectLst/>
                        </a:rPr>
                        <a:t>пунктів</a:t>
                      </a:r>
                      <a:r>
                        <a:rPr lang="ru-RU" sz="1100" dirty="0">
                          <a:effectLst/>
                        </a:rPr>
                        <a:t>, </a:t>
                      </a:r>
                      <a:r>
                        <a:rPr lang="ru-RU" sz="1100" dirty="0" err="1">
                          <a:effectLst/>
                        </a:rPr>
                        <a:t>галузь</a:t>
                      </a:r>
                      <a:r>
                        <a:rPr lang="ru-RU" sz="1100" dirty="0">
                          <a:effectLst/>
                        </a:rPr>
                        <a:t> </a:t>
                      </a:r>
                      <a:r>
                        <a:rPr lang="ru-RU" sz="1100" dirty="0" err="1">
                          <a:effectLst/>
                        </a:rPr>
                        <a:t>поховання</a:t>
                      </a:r>
                      <a:r>
                        <a:rPr lang="ru-RU" sz="1100" dirty="0">
                          <a:effectLst/>
                        </a:rPr>
                        <a:t>, </a:t>
                      </a:r>
                      <a:r>
                        <a:rPr lang="ru-RU" sz="1100" dirty="0" err="1">
                          <a:effectLst/>
                        </a:rPr>
                        <a:t>теплопостачання</a:t>
                      </a:r>
                      <a:endParaRPr lang="ru-RU" sz="1100" dirty="0">
                        <a:effectLst/>
                        <a:latin typeface="Times New Roman"/>
                        <a:ea typeface="Times New Roman"/>
                        <a:cs typeface="Times New Roman"/>
                      </a:endParaRPr>
                    </a:p>
                  </a:txBody>
                  <a:tcPr marL="8949" marR="8949" marT="8949" marB="8949"/>
                </a:tc>
              </a:tr>
              <a:tr h="516695">
                <a:tc>
                  <a:txBody>
                    <a:bodyPr/>
                    <a:lstStyle/>
                    <a:p>
                      <a:pPr>
                        <a:lnSpc>
                          <a:spcPct val="115000"/>
                        </a:lnSpc>
                      </a:pPr>
                      <a:r>
                        <a:rPr lang="ru-RU" sz="1100" dirty="0" err="1">
                          <a:effectLst/>
                        </a:rPr>
                        <a:t>Мінагрополітики</a:t>
                      </a:r>
                      <a:endParaRPr lang="ru-RU" sz="1100" dirty="0">
                        <a:effectLst/>
                        <a:latin typeface="Times New Roman"/>
                        <a:ea typeface="Times New Roman"/>
                        <a:cs typeface="Times New Roman"/>
                      </a:endParaRPr>
                    </a:p>
                  </a:txBody>
                  <a:tcPr marL="8949" marR="8949" marT="8949" marB="8949"/>
                </a:tc>
                <a:tc>
                  <a:txBody>
                    <a:bodyPr/>
                    <a:lstStyle/>
                    <a:p>
                      <a:pPr>
                        <a:lnSpc>
                          <a:spcPct val="115000"/>
                        </a:lnSpc>
                      </a:pPr>
                      <a:r>
                        <a:rPr lang="ru-RU" sz="1100">
                          <a:effectLst/>
                        </a:rPr>
                        <a:t>сільське господарство, харчова і переробна промисловість, рибне господарство та рибна промисловість</a:t>
                      </a:r>
                      <a:endParaRPr lang="ru-RU" sz="1100">
                        <a:effectLst/>
                        <a:latin typeface="Times New Roman"/>
                        <a:ea typeface="Times New Roman"/>
                        <a:cs typeface="Times New Roman"/>
                      </a:endParaRPr>
                    </a:p>
                  </a:txBody>
                  <a:tcPr marL="8949" marR="8949" marT="8949" marB="8949"/>
                </a:tc>
              </a:tr>
              <a:tr h="763848">
                <a:tc>
                  <a:txBody>
                    <a:bodyPr/>
                    <a:lstStyle/>
                    <a:p>
                      <a:pPr>
                        <a:lnSpc>
                          <a:spcPct val="115000"/>
                        </a:lnSpc>
                      </a:pPr>
                      <a:r>
                        <a:rPr lang="ru-RU" sz="1100">
                          <a:effectLst/>
                        </a:rPr>
                        <a:t>МВС</a:t>
                      </a:r>
                      <a:endParaRPr lang="ru-RU" sz="1100">
                        <a:effectLst/>
                        <a:latin typeface="Times New Roman"/>
                        <a:ea typeface="Times New Roman"/>
                        <a:cs typeface="Times New Roman"/>
                      </a:endParaRPr>
                    </a:p>
                  </a:txBody>
                  <a:tcPr marL="8949" marR="8949" marT="8949" marB="8949"/>
                </a:tc>
                <a:tc>
                  <a:txBody>
                    <a:bodyPr/>
                    <a:lstStyle/>
                    <a:p>
                      <a:pPr>
                        <a:lnSpc>
                          <a:spcPct val="115000"/>
                        </a:lnSpc>
                      </a:pPr>
                      <a:r>
                        <a:rPr lang="ru-RU" sz="1100">
                          <a:effectLst/>
                        </a:rPr>
                        <a:t>оснащення об’єктів засобами охоронного призначення, цивільний захист, зокрема щодо інженерно-технічних заходів цивільного захисту, забезпечення пожежної та техногенної безпеки</a:t>
                      </a:r>
                      <a:endParaRPr lang="ru-RU" sz="1100">
                        <a:effectLst/>
                        <a:latin typeface="Times New Roman"/>
                        <a:ea typeface="Times New Roman"/>
                        <a:cs typeface="Times New Roman"/>
                      </a:endParaRPr>
                    </a:p>
                  </a:txBody>
                  <a:tcPr marL="8949" marR="8949" marT="8949" marB="8949"/>
                </a:tc>
              </a:tr>
              <a:tr h="516695">
                <a:tc>
                  <a:txBody>
                    <a:bodyPr/>
                    <a:lstStyle/>
                    <a:p>
                      <a:pPr>
                        <a:lnSpc>
                          <a:spcPct val="115000"/>
                        </a:lnSpc>
                      </a:pPr>
                      <a:r>
                        <a:rPr lang="ru-RU" sz="1100">
                          <a:effectLst/>
                        </a:rPr>
                        <a:t>Міненерговугілля</a:t>
                      </a:r>
                      <a:endParaRPr lang="ru-RU" sz="1100">
                        <a:effectLst/>
                        <a:latin typeface="Times New Roman"/>
                        <a:ea typeface="Times New Roman"/>
                        <a:cs typeface="Times New Roman"/>
                      </a:endParaRPr>
                    </a:p>
                  </a:txBody>
                  <a:tcPr marL="8949" marR="8949" marT="8949" marB="8949"/>
                </a:tc>
                <a:tc>
                  <a:txBody>
                    <a:bodyPr/>
                    <a:lstStyle/>
                    <a:p>
                      <a:pPr>
                        <a:lnSpc>
                          <a:spcPct val="115000"/>
                        </a:lnSpc>
                      </a:pPr>
                      <a:r>
                        <a:rPr lang="ru-RU" sz="1100">
                          <a:effectLst/>
                        </a:rPr>
                        <a:t>електроенергетичний, ядерно-промисловий, вугільно-промисловий, торфодобувний, нафтогазовий та нафтогазопереробний комплекси</a:t>
                      </a:r>
                      <a:endParaRPr lang="ru-RU" sz="1100">
                        <a:effectLst/>
                        <a:latin typeface="Times New Roman"/>
                        <a:ea typeface="Times New Roman"/>
                        <a:cs typeface="Times New Roman"/>
                      </a:endParaRPr>
                    </a:p>
                  </a:txBody>
                  <a:tcPr marL="8949" marR="8949" marT="8949" marB="8949"/>
                </a:tc>
              </a:tr>
              <a:tr h="269540">
                <a:tc>
                  <a:txBody>
                    <a:bodyPr/>
                    <a:lstStyle/>
                    <a:p>
                      <a:pPr>
                        <a:lnSpc>
                          <a:spcPct val="115000"/>
                        </a:lnSpc>
                      </a:pPr>
                      <a:r>
                        <a:rPr lang="ru-RU" sz="1100">
                          <a:effectLst/>
                        </a:rPr>
                        <a:t>Мінекономрозвитку</a:t>
                      </a:r>
                      <a:endParaRPr lang="ru-RU" sz="1100">
                        <a:effectLst/>
                        <a:latin typeface="Times New Roman"/>
                        <a:ea typeface="Times New Roman"/>
                        <a:cs typeface="Times New Roman"/>
                      </a:endParaRPr>
                    </a:p>
                  </a:txBody>
                  <a:tcPr marL="8949" marR="8949" marT="8949" marB="8949"/>
                </a:tc>
                <a:tc>
                  <a:txBody>
                    <a:bodyPr/>
                    <a:lstStyle/>
                    <a:p>
                      <a:pPr>
                        <a:lnSpc>
                          <a:spcPct val="115000"/>
                        </a:lnSpc>
                      </a:pPr>
                      <a:r>
                        <a:rPr lang="ru-RU" sz="1100">
                          <a:effectLst/>
                        </a:rPr>
                        <a:t>промисловий сектор</a:t>
                      </a:r>
                      <a:endParaRPr lang="ru-RU" sz="1100">
                        <a:effectLst/>
                        <a:latin typeface="Times New Roman"/>
                        <a:ea typeface="Times New Roman"/>
                        <a:cs typeface="Times New Roman"/>
                      </a:endParaRPr>
                    </a:p>
                  </a:txBody>
                  <a:tcPr marL="8949" marR="8949" marT="8949" marB="8949"/>
                </a:tc>
              </a:tr>
              <a:tr h="1011001">
                <a:tc>
                  <a:txBody>
                    <a:bodyPr/>
                    <a:lstStyle/>
                    <a:p>
                      <a:pPr>
                        <a:lnSpc>
                          <a:spcPct val="115000"/>
                        </a:lnSpc>
                      </a:pPr>
                      <a:r>
                        <a:rPr lang="ru-RU" sz="1100">
                          <a:effectLst/>
                        </a:rPr>
                        <a:t>Мінінфраструктури</a:t>
                      </a:r>
                      <a:endParaRPr lang="ru-RU" sz="1100">
                        <a:effectLst/>
                        <a:latin typeface="Times New Roman"/>
                        <a:ea typeface="Times New Roman"/>
                        <a:cs typeface="Times New Roman"/>
                      </a:endParaRPr>
                    </a:p>
                  </a:txBody>
                  <a:tcPr marL="8949" marR="8949" marT="8949" marB="8949"/>
                </a:tc>
                <a:tc>
                  <a:txBody>
                    <a:bodyPr/>
                    <a:lstStyle/>
                    <a:p>
                      <a:pPr>
                        <a:lnSpc>
                          <a:spcPct val="115000"/>
                        </a:lnSpc>
                      </a:pPr>
                      <a:r>
                        <a:rPr lang="ru-RU" sz="1100">
                          <a:effectLst/>
                        </a:rPr>
                        <a:t>транспорт, у тому числі міський електротранспорт, транспортна інфраструктура (авіаційний, морський, річковий, міський електричний, залізничний, автомобільний транспорт загального користування), дорожнє господарство), поштовий зв’язок</a:t>
                      </a:r>
                      <a:endParaRPr lang="ru-RU" sz="1100">
                        <a:effectLst/>
                        <a:latin typeface="Times New Roman"/>
                        <a:ea typeface="Times New Roman"/>
                        <a:cs typeface="Times New Roman"/>
                      </a:endParaRPr>
                    </a:p>
                  </a:txBody>
                  <a:tcPr marL="8949" marR="8949" marT="8949" marB="8949"/>
                </a:tc>
              </a:tr>
              <a:tr h="516695">
                <a:tc>
                  <a:txBody>
                    <a:bodyPr/>
                    <a:lstStyle/>
                    <a:p>
                      <a:pPr>
                        <a:lnSpc>
                          <a:spcPct val="115000"/>
                        </a:lnSpc>
                      </a:pPr>
                      <a:r>
                        <a:rPr lang="ru-RU" sz="1100">
                          <a:effectLst/>
                        </a:rPr>
                        <a:t>Адміністрація Державної служби спеціального зв'язку та захисту інформації</a:t>
                      </a:r>
                      <a:endParaRPr lang="ru-RU" sz="1100">
                        <a:effectLst/>
                        <a:latin typeface="Times New Roman"/>
                        <a:ea typeface="Times New Roman"/>
                        <a:cs typeface="Times New Roman"/>
                      </a:endParaRPr>
                    </a:p>
                  </a:txBody>
                  <a:tcPr marL="8949" marR="8949" marT="8949" marB="8949"/>
                </a:tc>
                <a:tc>
                  <a:txBody>
                    <a:bodyPr/>
                    <a:lstStyle/>
                    <a:p>
                      <a:pPr>
                        <a:lnSpc>
                          <a:spcPct val="115000"/>
                        </a:lnSpc>
                      </a:pPr>
                      <a:r>
                        <a:rPr lang="ru-RU" sz="1100">
                          <a:effectLst/>
                        </a:rPr>
                        <a:t>телекомунікації</a:t>
                      </a:r>
                      <a:endParaRPr lang="ru-RU" sz="1100">
                        <a:effectLst/>
                        <a:latin typeface="Times New Roman"/>
                        <a:ea typeface="Times New Roman"/>
                        <a:cs typeface="Times New Roman"/>
                      </a:endParaRPr>
                    </a:p>
                  </a:txBody>
                  <a:tcPr marL="8949" marR="8949" marT="8949" marB="8949"/>
                </a:tc>
              </a:tr>
              <a:tr h="269540">
                <a:tc>
                  <a:txBody>
                    <a:bodyPr/>
                    <a:lstStyle/>
                    <a:p>
                      <a:pPr>
                        <a:lnSpc>
                          <a:spcPct val="115000"/>
                        </a:lnSpc>
                      </a:pPr>
                      <a:r>
                        <a:rPr lang="ru-RU" sz="1100">
                          <a:effectLst/>
                        </a:rPr>
                        <a:t>Міноборони</a:t>
                      </a:r>
                      <a:endParaRPr lang="ru-RU" sz="1100">
                        <a:effectLst/>
                        <a:latin typeface="Times New Roman"/>
                        <a:ea typeface="Times New Roman"/>
                        <a:cs typeface="Times New Roman"/>
                      </a:endParaRPr>
                    </a:p>
                  </a:txBody>
                  <a:tcPr marL="8949" marR="8949" marT="8949" marB="8949"/>
                </a:tc>
                <a:tc>
                  <a:txBody>
                    <a:bodyPr/>
                    <a:lstStyle/>
                    <a:p>
                      <a:pPr>
                        <a:lnSpc>
                          <a:spcPct val="115000"/>
                        </a:lnSpc>
                      </a:pPr>
                      <a:r>
                        <a:rPr lang="ru-RU" sz="1100">
                          <a:effectLst/>
                        </a:rPr>
                        <a:t>об’єкти загальновійськового та спеціального призначення;</a:t>
                      </a:r>
                      <a:endParaRPr lang="ru-RU" sz="1100">
                        <a:effectLst/>
                        <a:latin typeface="Times New Roman"/>
                        <a:ea typeface="Times New Roman"/>
                        <a:cs typeface="Times New Roman"/>
                      </a:endParaRPr>
                    </a:p>
                  </a:txBody>
                  <a:tcPr marL="8949" marR="8949" marT="8949" marB="8949"/>
                </a:tc>
              </a:tr>
              <a:tr h="269540">
                <a:tc>
                  <a:txBody>
                    <a:bodyPr/>
                    <a:lstStyle/>
                    <a:p>
                      <a:pPr>
                        <a:lnSpc>
                          <a:spcPct val="115000"/>
                        </a:lnSpc>
                      </a:pPr>
                      <a:r>
                        <a:rPr lang="ru-RU" sz="1100">
                          <a:effectLst/>
                        </a:rPr>
                        <a:t>Мінприроди</a:t>
                      </a:r>
                      <a:endParaRPr lang="ru-RU" sz="1100">
                        <a:effectLst/>
                        <a:latin typeface="Times New Roman"/>
                        <a:ea typeface="Times New Roman"/>
                        <a:cs typeface="Times New Roman"/>
                      </a:endParaRPr>
                    </a:p>
                  </a:txBody>
                  <a:tcPr marL="8949" marR="8949" marT="8949" marB="8949"/>
                </a:tc>
                <a:tc>
                  <a:txBody>
                    <a:bodyPr/>
                    <a:lstStyle/>
                    <a:p>
                      <a:pPr>
                        <a:lnSpc>
                          <a:spcPct val="115000"/>
                        </a:lnSpc>
                      </a:pPr>
                      <a:r>
                        <a:rPr lang="ru-RU" sz="1100" dirty="0" err="1">
                          <a:effectLst/>
                        </a:rPr>
                        <a:t>водне</a:t>
                      </a:r>
                      <a:r>
                        <a:rPr lang="ru-RU" sz="1100" dirty="0">
                          <a:effectLst/>
                        </a:rPr>
                        <a:t> </a:t>
                      </a:r>
                      <a:r>
                        <a:rPr lang="ru-RU" sz="1100" dirty="0" err="1">
                          <a:effectLst/>
                        </a:rPr>
                        <a:t>господарство</a:t>
                      </a:r>
                      <a:r>
                        <a:rPr lang="ru-RU" sz="1100" dirty="0">
                          <a:effectLst/>
                        </a:rPr>
                        <a:t> і </a:t>
                      </a:r>
                      <a:r>
                        <a:rPr lang="ru-RU" sz="1100" dirty="0" err="1">
                          <a:effectLst/>
                        </a:rPr>
                        <a:t>меліорація</a:t>
                      </a:r>
                      <a:r>
                        <a:rPr lang="ru-RU" sz="1100" dirty="0">
                          <a:effectLst/>
                        </a:rPr>
                        <a:t> земель</a:t>
                      </a:r>
                      <a:endParaRPr lang="ru-RU" sz="1100" dirty="0">
                        <a:effectLst/>
                        <a:latin typeface="Times New Roman"/>
                        <a:ea typeface="Times New Roman"/>
                        <a:cs typeface="Times New Roman"/>
                      </a:endParaRPr>
                    </a:p>
                  </a:txBody>
                  <a:tcPr marL="8949" marR="8949" marT="8949" marB="8949"/>
                </a:tc>
              </a:tr>
            </a:tbl>
          </a:graphicData>
        </a:graphic>
      </p:graphicFrame>
    </p:spTree>
    <p:extLst>
      <p:ext uri="{BB962C8B-B14F-4D97-AF65-F5344CB8AC3E}">
        <p14:creationId xmlns:p14="http://schemas.microsoft.com/office/powerpoint/2010/main" val="3394419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uk-UA" sz="2900" b="1" dirty="0"/>
              <a:t>Ознаки публічного </a:t>
            </a:r>
            <a:r>
              <a:rPr lang="uk-UA" sz="2900" b="1" dirty="0" smtClean="0"/>
              <a:t>права</a:t>
            </a:r>
            <a:endParaRPr lang="ru-RU" sz="2900" dirty="0"/>
          </a:p>
        </p:txBody>
      </p:sp>
      <p:sp>
        <p:nvSpPr>
          <p:cNvPr id="3" name="Объект 2"/>
          <p:cNvSpPr>
            <a:spLocks noGrp="1"/>
          </p:cNvSpPr>
          <p:nvPr>
            <p:ph idx="1"/>
          </p:nvPr>
        </p:nvSpPr>
        <p:spPr>
          <a:xfrm>
            <a:off x="251520" y="1052736"/>
            <a:ext cx="8712968" cy="5616624"/>
          </a:xfrm>
        </p:spPr>
        <p:txBody>
          <a:bodyPr>
            <a:noAutofit/>
          </a:bodyPr>
          <a:lstStyle/>
          <a:p>
            <a:pPr algn="just">
              <a:lnSpc>
                <a:spcPct val="80000"/>
              </a:lnSpc>
              <a:spcBef>
                <a:spcPts val="0"/>
              </a:spcBef>
            </a:pPr>
            <a:r>
              <a:rPr lang="uk-UA" sz="2400" dirty="0" smtClean="0"/>
              <a:t>Регулює </a:t>
            </a:r>
            <a:r>
              <a:rPr lang="uk-UA" sz="2400" dirty="0"/>
              <a:t>відносини між нерівними, юридично підпорядкованими </a:t>
            </a:r>
            <a:r>
              <a:rPr lang="uk-UA" sz="2400" dirty="0" smtClean="0"/>
              <a:t>суб'єктами.</a:t>
            </a:r>
            <a:endParaRPr lang="ru-RU" sz="2400" dirty="0"/>
          </a:p>
          <a:p>
            <a:pPr algn="just">
              <a:lnSpc>
                <a:spcPct val="80000"/>
              </a:lnSpc>
              <a:spcBef>
                <a:spcPts val="0"/>
              </a:spcBef>
            </a:pPr>
            <a:r>
              <a:rPr lang="uk-UA" sz="2400" dirty="0" smtClean="0"/>
              <a:t>Спрямоване </a:t>
            </a:r>
            <a:r>
              <a:rPr lang="uk-UA" sz="2400" dirty="0"/>
              <a:t>на регулювання відносин, в яких суб'єкти задовольняють загальний (публічний, державний) </a:t>
            </a:r>
            <a:r>
              <a:rPr lang="uk-UA" sz="2400" dirty="0" smtClean="0"/>
              <a:t>інтерес.</a:t>
            </a:r>
            <a:endParaRPr lang="ru-RU" sz="2400" dirty="0"/>
          </a:p>
          <a:p>
            <a:pPr algn="just">
              <a:lnSpc>
                <a:spcPct val="80000"/>
              </a:lnSpc>
              <a:spcBef>
                <a:spcPts val="0"/>
              </a:spcBef>
            </a:pPr>
            <a:r>
              <a:rPr lang="ru-RU" sz="2400" dirty="0"/>
              <a:t>О</a:t>
            </a:r>
            <a:r>
              <a:rPr lang="uk-UA" sz="2400" dirty="0" err="1"/>
              <a:t>сновним</a:t>
            </a:r>
            <a:r>
              <a:rPr lang="uk-UA" sz="2400" dirty="0"/>
              <a:t> учасником публічно-правових відносин завжди виступає держава, а додатковим </a:t>
            </a:r>
            <a:r>
              <a:rPr lang="uk-UA" sz="2400" dirty="0" smtClean="0"/>
              <a:t>— суб'єкти </a:t>
            </a:r>
            <a:r>
              <a:rPr lang="uk-UA" sz="2400" dirty="0"/>
              <a:t>приватного права.</a:t>
            </a:r>
            <a:endParaRPr lang="ru-RU" sz="2400" dirty="0"/>
          </a:p>
          <a:p>
            <a:pPr algn="just">
              <a:lnSpc>
                <a:spcPct val="80000"/>
              </a:lnSpc>
              <a:spcBef>
                <a:spcPts val="0"/>
              </a:spcBef>
            </a:pPr>
            <a:r>
              <a:rPr lang="uk-UA" sz="2400" dirty="0"/>
              <a:t>За своїм призначенням </a:t>
            </a:r>
            <a:r>
              <a:rPr lang="uk-UA" sz="2400" dirty="0" smtClean="0"/>
              <a:t>випливає </a:t>
            </a:r>
            <a:r>
              <a:rPr lang="uk-UA" sz="2400" dirty="0"/>
              <a:t>з приватного права, підкоряється йому (тобто державно-правовий порядок створюється засобами публічного права з метою забезпечення сфери свободи особи, вільної від державного втручання);</a:t>
            </a:r>
            <a:endParaRPr lang="ru-RU" sz="2400" dirty="0"/>
          </a:p>
          <a:p>
            <a:pPr algn="just">
              <a:lnSpc>
                <a:spcPct val="80000"/>
              </a:lnSpc>
              <a:spcBef>
                <a:spcPts val="0"/>
              </a:spcBef>
            </a:pPr>
            <a:r>
              <a:rPr lang="uk-UA" sz="2400" dirty="0"/>
              <a:t>Його суб'єкти здійснюють волевиявлення одноособово. Це означає, що публічно-правові відносини може регулювати, а відповідні права і обов'язки їх суб'єктів здатна встановлювати лише </a:t>
            </a:r>
            <a:r>
              <a:rPr lang="uk-UA" sz="2400" dirty="0" smtClean="0"/>
              <a:t>держава.</a:t>
            </a:r>
            <a:endParaRPr lang="ru-RU" sz="2400" dirty="0"/>
          </a:p>
          <a:p>
            <a:pPr algn="just">
              <a:lnSpc>
                <a:spcPct val="80000"/>
              </a:lnSpc>
              <a:spcBef>
                <a:spcPts val="0"/>
              </a:spcBef>
            </a:pPr>
            <a:r>
              <a:rPr lang="uk-UA" sz="2400" dirty="0" smtClean="0"/>
              <a:t>Застосовується </a:t>
            </a:r>
            <a:r>
              <a:rPr lang="uk-UA" sz="2400" dirty="0"/>
              <a:t>імперативний метод регулювання. Головним правовим інструментарієм </a:t>
            </a:r>
            <a:r>
              <a:rPr lang="uk-UA" sz="2400" dirty="0" smtClean="0"/>
              <a:t>є </a:t>
            </a:r>
            <a:r>
              <a:rPr lang="uk-UA" sz="2400" dirty="0"/>
              <a:t>позитивні зобов'язання та заборони. </a:t>
            </a:r>
            <a:endParaRPr lang="ru-RU" sz="2400" dirty="0"/>
          </a:p>
        </p:txBody>
      </p:sp>
    </p:spTree>
    <p:extLst>
      <p:ext uri="{BB962C8B-B14F-4D97-AF65-F5344CB8AC3E}">
        <p14:creationId xmlns:p14="http://schemas.microsoft.com/office/powerpoint/2010/main" val="3513037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галузі пр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24355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7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5463</Words>
  <Application>Microsoft Office PowerPoint</Application>
  <PresentationFormat>Экран (4:3)</PresentationFormat>
  <Paragraphs>313</Paragraphs>
  <Slides>75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75</vt:i4>
      </vt:variant>
    </vt:vector>
  </HeadingPairs>
  <TitlesOfParts>
    <vt:vector size="76" baseType="lpstr">
      <vt:lpstr>Тема Office</vt:lpstr>
      <vt:lpstr>ДОДАТКОВА ІНФОРМАЦІЯ</vt:lpstr>
      <vt:lpstr>Презентация PowerPoint</vt:lpstr>
      <vt:lpstr>Презентация PowerPoint</vt:lpstr>
      <vt:lpstr>ТЕМА 2. ПРИВАТНЕ І ПУБЛІЧНЕ БУДІВЕЛЬНЕ ПРАВО   1. Підстави поділу права на приватну і публічну сфери. 2. Інститути приватного будівельного права. Договір підряду на капітальне будівництво. 3. Інститути публічного будівельного права. Стандарти будівельної діяльності.</vt:lpstr>
      <vt:lpstr>Приватне право</vt:lpstr>
      <vt:lpstr>Ознаки приватного права</vt:lpstr>
      <vt:lpstr>Публічне право</vt:lpstr>
      <vt:lpstr>Ознаки публічного права</vt:lpstr>
      <vt:lpstr>Презентация PowerPoint</vt:lpstr>
      <vt:lpstr>Інститути приватного будівельного права</vt:lpstr>
      <vt:lpstr>Презентация PowerPoint</vt:lpstr>
      <vt:lpstr>Презентация PowerPoint</vt:lpstr>
      <vt:lpstr>Презентация PowerPoint</vt:lpstr>
      <vt:lpstr>Презентация PowerPoint</vt:lpstr>
      <vt:lpstr>Сервітут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Правова позиція Великої Палати Верховного Суду згідно з Постановою від 25 червня 2019 року у справі № 911/2701/17</vt:lpstr>
      <vt:lpstr>Презентация PowerPoint</vt:lpstr>
      <vt:lpstr>Презентация PowerPoint</vt:lpstr>
      <vt:lpstr>Припинення сервітуту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Продаж земельних ділянок або прав на них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Договір підряду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Право оренди</vt:lpstr>
      <vt:lpstr>Презентация PowerPoint</vt:lpstr>
      <vt:lpstr>Закон України «Про оренду землі» від 06.10.1998 р. №161-XIV (Відомості Верховної Ради України (ВВР), 1998, № 46-47, ст.280)</vt:lpstr>
      <vt:lpstr>Презентация PowerPoint</vt:lpstr>
      <vt:lpstr>Презентация PowerPoint</vt:lpstr>
      <vt:lpstr>Презентация PowerPoint</vt:lpstr>
      <vt:lpstr>Презентация PowerPoint</vt:lpstr>
      <vt:lpstr>Методи нормування в будівництві</vt:lpstr>
      <vt:lpstr>Презентация PowerPoint</vt:lpstr>
      <vt:lpstr>Презентация PowerPoint</vt:lpstr>
      <vt:lpstr>КАБІНЕТ МІНІСТРІВ УКРАЇНИ. ПОСТАНОВА від 24 лютого 2010 р. № 197  Про затвердження переліку центральних органів виконавчої влади, до повноважень яких належить питання нормування у будівництві (редакція станом на 3.04.2019)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116</cp:revision>
  <dcterms:created xsi:type="dcterms:W3CDTF">2019-09-04T04:42:14Z</dcterms:created>
  <dcterms:modified xsi:type="dcterms:W3CDTF">2019-10-09T06:42:39Z</dcterms:modified>
</cp:coreProperties>
</file>