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9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F1C7-09CF-4D50-8B78-A96CD3D07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616D-CCEB-4971-9E97-CAB58FBE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/index.php?title=%D0%84%D0%B2%D1%80%D0%BE%D0%BF%D0%B5%D0%B9%D1%81%D1%8C%D0%BA%D0%B8%D0%B9_%D0%B0%D0%BB%D1%8C%D1%8F%D0%BD%D1%81_%D1%87%D0%B8%D1%81%D1%82%D0%BE%D0%B3%D0%BE_%D0%B2%D0%BE%D0%B4%D0%BD%D1%8E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84%D0%B2%D1%80%D0%BE%D0%BF%D0%B5%D0%B9%D1%81%D1%8C%D0%BA%D0%B8%D0%B9_%D0%B7%D0%B5%D0%BB%D0%B5%D0%BD%D0%B8%D0%B9_%D0%BA%D1%83%D1%80%D1%81#cite_note-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0%D1%80%D0%B8%D0%B7%D1%8C%D0%BA%D0%B0_%D1%83%D0%B3%D0%BE%D0%B4%D0%B0_2015" TargetMode="External"/><Relationship Id="rId2" Type="http://schemas.openxmlformats.org/officeDocument/2006/relationships/hyperlink" Target="https://uk.wikipedia.org/wiki/%D0%9C%D1%96%D0%BD%D1%96%D1%81%D1%82%D0%B5%D1%80%D1%81%D1%82%D0%B2%D0%BE_%D0%B7%D0%B0%D1%85%D0%B8%D1%81%D1%82%D1%83_%D0%B4%D0%BE%D0%B2%D0%BA%D1%96%D0%BB%D0%BB%D1%8F_%D1%82%D0%B0_%D0%BF%D1%80%D0%B8%D1%80%D0%BE%D0%B4%D0%BD%D0%B8%D1%85_%D1%80%D0%B5%D1%81%D1%83%D1%80%D1%81%D1%96%D0%B2_%D0%A3%D0%BA%D1%80%D0%B0%D1%97%D0%BD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86%D0%BD%D1%81%D1%82%D0%B8%D1%82%D1%83%D1%82_%D0%B5%D0%BA%D0%BE%D0%BD%D0%BE%D0%BC%D1%96%D0%BA%D0%B8_%D1%82%D0%B0_%D0%BF%D1%80%D0%BE%D0%B3%D0%BD%D0%BE%D0%B7%D1%83%D0%B2%D0%B0%D0%BD%D0%BD%D1%8F_%D0%9D%D0%90%D0%9D_%D0%A3%D0%BA%D1%80%D0%B0%D1%97%D0%BD%D0%B8" TargetMode="External"/><Relationship Id="rId4" Type="http://schemas.openxmlformats.org/officeDocument/2006/relationships/hyperlink" Target="https://uk.wikipedia.org/wiki/%D0%84%D0%B2%D1%80%D0%BE%D0%BF%D0%B5%D0%B9%D1%81%D1%8C%D0%BA%D0%B8%D0%B9_%D0%B7%D0%B5%D0%BB%D0%B5%D0%BD%D0%B8%D0%B9_%D0%BA%D1%83%D1%80%D1%81#cite_note-2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605-2017-%D1%80#Tex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Європейський зелений курс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276" y="1825625"/>
            <a:ext cx="75634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0" y="277906"/>
            <a:ext cx="12779468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Пандемія</a:t>
            </a:r>
            <a:r>
              <a:rPr lang="ru-RU" dirty="0"/>
              <a:t> </a:t>
            </a:r>
            <a:r>
              <a:rPr lang="ru-RU" dirty="0" err="1"/>
              <a:t>коронавірусу</a:t>
            </a:r>
            <a:r>
              <a:rPr lang="ru-RU" dirty="0"/>
              <a:t> </a:t>
            </a:r>
            <a:r>
              <a:rPr lang="ru-RU" dirty="0" err="1"/>
              <a:t>відвернула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нагальних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не в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чергу</a:t>
            </a:r>
            <a:r>
              <a:rPr lang="ru-RU" dirty="0"/>
              <a:t> про </a:t>
            </a:r>
            <a:r>
              <a:rPr lang="ru-RU" dirty="0" err="1"/>
              <a:t>кліматичну</a:t>
            </a:r>
            <a:r>
              <a:rPr lang="ru-RU" dirty="0"/>
              <a:t> кризу.</a:t>
            </a:r>
          </a:p>
          <a:p>
            <a:r>
              <a:rPr lang="ru-RU" dirty="0"/>
              <a:t>На </a:t>
            </a:r>
            <a:r>
              <a:rPr lang="ru-RU" dirty="0" err="1"/>
              <a:t>прес-конференції</a:t>
            </a:r>
            <a:r>
              <a:rPr lang="ru-RU" dirty="0"/>
              <a:t> в </a:t>
            </a:r>
            <a:r>
              <a:rPr lang="ru-RU" dirty="0" err="1"/>
              <a:t>Брюсселі</a:t>
            </a:r>
            <a:r>
              <a:rPr lang="ru-RU" dirty="0"/>
              <a:t> в середу 10 </a:t>
            </a:r>
            <a:r>
              <a:rPr lang="ru-RU" dirty="0" err="1"/>
              <a:t>липня</a:t>
            </a:r>
            <a:r>
              <a:rPr lang="ru-RU" dirty="0"/>
              <a:t> 2020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оприлюднила</a:t>
            </a:r>
            <a:r>
              <a:rPr lang="ru-RU" dirty="0"/>
              <a:t> свою </a:t>
            </a:r>
            <a:r>
              <a:rPr lang="ru-RU" dirty="0" err="1"/>
              <a:t>стратегію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, чистого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, </a:t>
            </a:r>
            <a:r>
              <a:rPr lang="ru-RU" dirty="0" err="1"/>
              <a:t>покладаючи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секторах,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енергетику</a:t>
            </a:r>
            <a:r>
              <a:rPr lang="ru-RU" dirty="0"/>
              <a:t>.</a:t>
            </a:r>
          </a:p>
          <a:p>
            <a:r>
              <a:rPr lang="ru-RU" dirty="0" err="1"/>
              <a:t>Ця</a:t>
            </a:r>
            <a:r>
              <a:rPr lang="ru-RU" dirty="0"/>
              <a:t> нова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Зеленого курсу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блок став </a:t>
            </a:r>
            <a:r>
              <a:rPr lang="ru-RU" dirty="0" err="1"/>
              <a:t>нейтральним</a:t>
            </a:r>
            <a:r>
              <a:rPr lang="ru-RU" dirty="0"/>
              <a:t> до </a:t>
            </a:r>
            <a:r>
              <a:rPr lang="ru-RU" dirty="0" err="1"/>
              <a:t>вуглецю</a:t>
            </a:r>
            <a:r>
              <a:rPr lang="ru-RU" dirty="0"/>
              <a:t> до 2050 року. В </a:t>
            </a:r>
            <a:r>
              <a:rPr lang="ru-RU" dirty="0" err="1"/>
              <a:t>даний</a:t>
            </a:r>
            <a:r>
              <a:rPr lang="ru-RU" dirty="0"/>
              <a:t> час на </a:t>
            </a:r>
            <a:r>
              <a:rPr lang="ru-RU" dirty="0" err="1"/>
              <a:t>енергетичний</a:t>
            </a:r>
            <a:r>
              <a:rPr lang="ru-RU" dirty="0"/>
              <a:t> сектор </a:t>
            </a:r>
            <a:r>
              <a:rPr lang="ru-RU" dirty="0" err="1"/>
              <a:t>припадає</a:t>
            </a:r>
            <a:r>
              <a:rPr lang="ru-RU" dirty="0"/>
              <a:t> 75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в ЄС.</a:t>
            </a:r>
          </a:p>
          <a:p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опублікувала</a:t>
            </a:r>
            <a:r>
              <a:rPr lang="ru-RU" dirty="0"/>
              <a:t> свою </a:t>
            </a:r>
            <a:r>
              <a:rPr lang="ru-RU" dirty="0" err="1"/>
              <a:t>Стратегію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як основу для </a:t>
            </a:r>
            <a:r>
              <a:rPr lang="ru-RU" dirty="0" err="1"/>
              <a:t>енергетичного</a:t>
            </a:r>
            <a:r>
              <a:rPr lang="ru-RU" dirty="0"/>
              <a:t> переходу,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заходи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кругової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електрифікації</a:t>
            </a:r>
            <a:r>
              <a:rPr lang="ru-RU" dirty="0"/>
              <a:t> та </a:t>
            </a:r>
            <a:r>
              <a:rPr lang="ru-RU" dirty="0" err="1"/>
              <a:t>розробки</a:t>
            </a:r>
            <a:r>
              <a:rPr lang="ru-RU" dirty="0"/>
              <a:t> чистого </a:t>
            </a:r>
            <a:r>
              <a:rPr lang="ru-RU" dirty="0" err="1"/>
              <a:t>палива</a:t>
            </a:r>
            <a:r>
              <a:rPr lang="ru-RU" dirty="0"/>
              <a:t>. Але члени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повинен </a:t>
            </a:r>
            <a:r>
              <a:rPr lang="ru-RU" dirty="0" err="1"/>
              <a:t>відігравати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сейсмічному</a:t>
            </a:r>
            <a:r>
              <a:rPr lang="ru-RU" dirty="0"/>
              <a:t> </a:t>
            </a:r>
            <a:r>
              <a:rPr lang="ru-RU" dirty="0" err="1"/>
              <a:t>зрушенні</a:t>
            </a:r>
            <a:r>
              <a:rPr lang="ru-RU" dirty="0"/>
              <a:t>, </a:t>
            </a:r>
            <a:r>
              <a:rPr lang="ru-RU" dirty="0" err="1"/>
              <a:t>започаткувавши</a:t>
            </a:r>
            <a:r>
              <a:rPr lang="ru-RU" dirty="0"/>
              <a:t> </a:t>
            </a:r>
            <a:r>
              <a:rPr lang="ru-RU" dirty="0" err="1">
                <a:hlinkClick r:id="rId2" tooltip="Європейський альянс чистого водню (ще не написана)"/>
              </a:rPr>
              <a:t>Європейський</a:t>
            </a:r>
            <a:r>
              <a:rPr lang="ru-RU" dirty="0">
                <a:hlinkClick r:id="rId2" tooltip="Європейський альянс чистого водню (ще не написана)"/>
              </a:rPr>
              <a:t> альянс чистого </a:t>
            </a:r>
            <a:r>
              <a:rPr lang="ru-RU" dirty="0" err="1">
                <a:hlinkClick r:id="rId2" tooltip="Європейський альянс чистого водню (ще не написана)"/>
              </a:rPr>
              <a:t>водню</a:t>
            </a:r>
            <a:r>
              <a:rPr lang="ru-RU" dirty="0"/>
              <a:t> (ECHA)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1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долучається</a:t>
            </a:r>
            <a:r>
              <a:rPr lang="ru-RU" dirty="0"/>
              <a:t> до </a:t>
            </a:r>
            <a:r>
              <a:rPr lang="ru-RU" dirty="0" err="1"/>
              <a:t>зусиль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шляхом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здоров я та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енергоємних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та </a:t>
            </a:r>
            <a:r>
              <a:rPr lang="ru-RU" dirty="0" err="1"/>
              <a:t>підприємств</a:t>
            </a:r>
            <a:r>
              <a:rPr lang="ru-RU" dirty="0"/>
              <a:t>.</a:t>
            </a:r>
          </a:p>
          <a:p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курс </a:t>
            </a:r>
            <a:r>
              <a:rPr lang="ru-RU" dirty="0" err="1"/>
              <a:t>створює</a:t>
            </a:r>
            <a:r>
              <a:rPr lang="ru-RU" dirty="0"/>
              <a:t> широкий </a:t>
            </a:r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взаємовигідної</a:t>
            </a:r>
            <a:r>
              <a:rPr lang="ru-RU" dirty="0"/>
              <a:t> </a:t>
            </a:r>
            <a:r>
              <a:rPr lang="ru-RU" dirty="0" err="1"/>
              <a:t>синхронізації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політиками</a:t>
            </a:r>
            <a:r>
              <a:rPr lang="ru-RU" dirty="0"/>
              <a:t> та </a:t>
            </a:r>
            <a:r>
              <a:rPr lang="ru-RU" dirty="0" err="1"/>
              <a:t>законодавством</a:t>
            </a:r>
            <a:r>
              <a:rPr lang="ru-RU" dirty="0"/>
              <a:t> ЄС,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ЄС у </a:t>
            </a:r>
            <a:r>
              <a:rPr lang="ru-RU" dirty="0" err="1"/>
              <a:t>ключових</a:t>
            </a:r>
            <a:r>
              <a:rPr lang="ru-RU" dirty="0"/>
              <a:t> сферах ЄЗК</a:t>
            </a:r>
            <a:r>
              <a:rPr lang="ru-RU" baseline="30000" dirty="0">
                <a:hlinkClick r:id="rId2"/>
              </a:rPr>
              <a:t>[19]</a:t>
            </a:r>
            <a:r>
              <a:rPr lang="ru-RU" dirty="0"/>
              <a:t>.</a:t>
            </a:r>
          </a:p>
          <a:p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b="1" dirty="0" err="1"/>
              <a:t>засіданні</a:t>
            </a:r>
            <a:r>
              <a:rPr lang="ru-RU" b="1" dirty="0"/>
              <a:t> 24 </a:t>
            </a:r>
            <a:r>
              <a:rPr lang="ru-RU" b="1" dirty="0" err="1"/>
              <a:t>січня</a:t>
            </a:r>
            <a:r>
              <a:rPr lang="ru-RU" b="1" dirty="0"/>
              <a:t> 2020 року </a:t>
            </a:r>
            <a:r>
              <a:rPr lang="ru-RU" b="1" dirty="0" err="1"/>
              <a:t>ухвалив</a:t>
            </a:r>
            <a:r>
              <a:rPr lang="ru-RU" b="1" dirty="0"/>
              <a:t> постанову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утворення</a:t>
            </a:r>
            <a:r>
              <a:rPr lang="ru-RU" b="1" dirty="0"/>
              <a:t> </a:t>
            </a:r>
            <a:r>
              <a:rPr lang="ru-RU" b="1" dirty="0" err="1"/>
              <a:t>міжвідомчої</a:t>
            </a:r>
            <a:r>
              <a:rPr lang="ru-RU" b="1" dirty="0"/>
              <a:t> </a:t>
            </a:r>
            <a:r>
              <a:rPr lang="ru-RU" b="1" dirty="0" err="1"/>
              <a:t>робочої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з </a:t>
            </a:r>
            <a:r>
              <a:rPr lang="ru-RU" b="1" dirty="0" err="1"/>
              <a:t>питань</a:t>
            </a:r>
            <a:r>
              <a:rPr lang="ru-RU" b="1" dirty="0"/>
              <a:t> </a:t>
            </a:r>
            <a:r>
              <a:rPr lang="ru-RU" b="1" dirty="0" err="1"/>
              <a:t>координації</a:t>
            </a:r>
            <a:r>
              <a:rPr lang="ru-RU" b="1" dirty="0"/>
              <a:t> </a:t>
            </a:r>
            <a:r>
              <a:rPr lang="ru-RU" b="1" dirty="0" err="1"/>
              <a:t>подолання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клімату</a:t>
            </a:r>
            <a:r>
              <a:rPr lang="ru-RU" b="1" dirty="0"/>
              <a:t> в рамках </a:t>
            </a:r>
            <a:r>
              <a:rPr lang="ru-RU" b="1" dirty="0" err="1"/>
              <a:t>ініціативи</a:t>
            </a:r>
            <a:r>
              <a:rPr lang="ru-RU" b="1" dirty="0"/>
              <a:t> </a:t>
            </a:r>
            <a:r>
              <a:rPr lang="ru-RU" b="1" dirty="0" err="1"/>
              <a:t>Європейської</a:t>
            </a:r>
            <a:r>
              <a:rPr lang="ru-RU" b="1" dirty="0"/>
              <a:t> </a:t>
            </a:r>
            <a:r>
              <a:rPr lang="ru-RU" b="1" dirty="0" err="1"/>
              <a:t>Комісії</a:t>
            </a:r>
            <a:r>
              <a:rPr lang="ru-RU" b="1" dirty="0"/>
              <a:t> «</a:t>
            </a:r>
            <a:r>
              <a:rPr lang="ru-RU" b="1" dirty="0" err="1"/>
              <a:t>Європейський</a:t>
            </a:r>
            <a:r>
              <a:rPr lang="ru-RU" b="1" dirty="0"/>
              <a:t> </a:t>
            </a:r>
            <a:r>
              <a:rPr lang="ru-RU" b="1" dirty="0" err="1"/>
              <a:t>зелений</a:t>
            </a:r>
            <a:r>
              <a:rPr lang="ru-RU" b="1" dirty="0"/>
              <a:t> курс»,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про </a:t>
            </a:r>
            <a:r>
              <a:rPr lang="ru-RU" b="1" dirty="0" err="1"/>
              <a:t>таку</a:t>
            </a:r>
            <a:r>
              <a:rPr lang="ru-RU" b="1" dirty="0"/>
              <a:t> </a:t>
            </a:r>
            <a:r>
              <a:rPr lang="ru-RU" b="1" dirty="0" err="1"/>
              <a:t>робочу</a:t>
            </a:r>
            <a:r>
              <a:rPr lang="ru-RU" b="1" dirty="0"/>
              <a:t> </a:t>
            </a:r>
            <a:r>
              <a:rPr lang="ru-RU" b="1" dirty="0" err="1"/>
              <a:t>групу</a:t>
            </a:r>
            <a:r>
              <a:rPr lang="ru-RU" b="1" dirty="0"/>
              <a:t> та </a:t>
            </a:r>
            <a:r>
              <a:rPr lang="ru-RU" b="1" dirty="0" err="1"/>
              <a:t>її</a:t>
            </a:r>
            <a:r>
              <a:rPr lang="ru-RU" b="1" dirty="0"/>
              <a:t> склад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4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Представлений у </a:t>
            </a:r>
            <a:r>
              <a:rPr lang="ru-RU" dirty="0" err="1"/>
              <a:t>квітні</a:t>
            </a:r>
            <a:r>
              <a:rPr lang="ru-RU" dirty="0"/>
              <a:t> 2021 </a:t>
            </a:r>
            <a:r>
              <a:rPr lang="ru-RU" dirty="0" err="1">
                <a:hlinkClick r:id="rId2" tooltip="Міністерство захисту довкілля та природних ресурсів України"/>
              </a:rPr>
              <a:t>Міндовкілля</a:t>
            </a:r>
            <a:r>
              <a:rPr lang="ru-RU" dirty="0"/>
              <a:t> 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Аналітичного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Другого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внеску</a:t>
            </a:r>
            <a:r>
              <a:rPr lang="ru-RU" dirty="0"/>
              <a:t> до </a:t>
            </a:r>
            <a:r>
              <a:rPr lang="ru-RU" dirty="0" err="1">
                <a:hlinkClick r:id="rId3" tooltip="Паризька угода 2015"/>
              </a:rPr>
              <a:t>Паризької</a:t>
            </a:r>
            <a:r>
              <a:rPr lang="ru-RU" dirty="0">
                <a:hlinkClick r:id="rId3" tooltip="Паризька угода 2015"/>
              </a:rPr>
              <a:t> угоди</a:t>
            </a:r>
            <a:r>
              <a:rPr lang="ru-RU" dirty="0"/>
              <a:t> </a:t>
            </a:r>
            <a:r>
              <a:rPr lang="ru-RU" dirty="0" err="1"/>
              <a:t>обґрунтовує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НВВ2</a:t>
            </a:r>
            <a:r>
              <a:rPr lang="ru-RU" baseline="30000" dirty="0">
                <a:hlinkClick r:id="rId4"/>
              </a:rPr>
              <a:t>[22]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з </a:t>
            </a:r>
            <a:r>
              <a:rPr lang="ru-RU" dirty="0" err="1"/>
              <a:t>моделювання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 </a:t>
            </a:r>
            <a:r>
              <a:rPr lang="ru-RU" dirty="0" err="1">
                <a:hlinkClick r:id="rId5" tooltip="Інститут економіки та прогнозування НАН України"/>
              </a:rPr>
              <a:t>Інституту</a:t>
            </a:r>
            <a:r>
              <a:rPr lang="ru-RU" dirty="0">
                <a:hlinkClick r:id="rId5" tooltip="Інститут економіки та прогнозування НАН України"/>
              </a:rPr>
              <a:t> </a:t>
            </a:r>
            <a:r>
              <a:rPr lang="ru-RU" dirty="0" err="1">
                <a:hlinkClick r:id="rId5" tooltip="Інститут економіки та прогнозування НАН України"/>
              </a:rPr>
              <a:t>економіки</a:t>
            </a:r>
            <a:r>
              <a:rPr lang="ru-RU" dirty="0">
                <a:hlinkClick r:id="rId5" tooltip="Інститут економіки та прогнозування НАН України"/>
              </a:rPr>
              <a:t> </a:t>
            </a:r>
            <a:r>
              <a:rPr lang="ru-RU" dirty="0" err="1">
                <a:hlinkClick r:id="rId5" tooltip="Інститут економіки та прогнозування НАН України"/>
              </a:rPr>
              <a:t>прогнозування</a:t>
            </a:r>
            <a:r>
              <a:rPr lang="ru-RU" dirty="0"/>
              <a:t> (НАНУ), </a:t>
            </a:r>
            <a:r>
              <a:rPr lang="ru-RU" dirty="0" err="1"/>
              <a:t>підтримки</a:t>
            </a:r>
            <a:r>
              <a:rPr lang="ru-RU" dirty="0"/>
              <a:t> ЄБРР та Уряду </a:t>
            </a:r>
            <a:r>
              <a:rPr lang="ru-RU" dirty="0" err="1"/>
              <a:t>Швеції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4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курс: </a:t>
            </a:r>
            <a:r>
              <a:rPr lang="ru-RU" dirty="0" err="1"/>
              <a:t>можливості</a:t>
            </a:r>
            <a:r>
              <a:rPr lang="ru-RU" dirty="0"/>
              <a:t> та </a:t>
            </a:r>
            <a:r>
              <a:rPr lang="ru-RU" dirty="0" err="1"/>
              <a:t>загрози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Аналітичний</a:t>
            </a:r>
            <a:r>
              <a:rPr lang="ru-RU" dirty="0"/>
              <a:t> документ. – Ресурсно-</a:t>
            </a:r>
            <a:r>
              <a:rPr lang="ru-RU" dirty="0" err="1"/>
              <a:t>аналітичний</a:t>
            </a:r>
            <a:r>
              <a:rPr lang="ru-RU" dirty="0"/>
              <a:t> центр "</a:t>
            </a:r>
            <a:r>
              <a:rPr lang="ru-RU" dirty="0" err="1"/>
              <a:t>Суспільство</a:t>
            </a:r>
            <a:r>
              <a:rPr lang="ru-RU" dirty="0"/>
              <a:t> і </a:t>
            </a:r>
            <a:r>
              <a:rPr lang="ru-RU" dirty="0" err="1"/>
              <a:t>довкілля</a:t>
            </a:r>
            <a:r>
              <a:rPr lang="ru-RU" dirty="0"/>
              <a:t>" (2020)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626" y="1825625"/>
            <a:ext cx="32447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4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563" y="-100013"/>
            <a:ext cx="12811125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"</a:t>
            </a:r>
            <a:r>
              <a:rPr lang="ru-RU" dirty="0" err="1"/>
              <a:t>розумних</a:t>
            </a:r>
            <a:r>
              <a:rPr lang="ru-RU" dirty="0"/>
              <a:t> мереж"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привело б нас у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 та </a:t>
            </a:r>
            <a:r>
              <a:rPr lang="ru-RU" dirty="0" err="1"/>
              <a:t>Європейським</a:t>
            </a:r>
            <a:r>
              <a:rPr lang="ru-RU" dirty="0"/>
              <a:t> Союзом. У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50 </a:t>
            </a:r>
            <a:r>
              <a:rPr lang="ru-RU" dirty="0" err="1"/>
              <a:t>відсотків</a:t>
            </a:r>
            <a:r>
              <a:rPr lang="ru-RU" dirty="0"/>
              <a:t>. Система </a:t>
            </a:r>
            <a:r>
              <a:rPr lang="ru-RU" dirty="0" err="1"/>
              <a:t>перевантажена</a:t>
            </a:r>
            <a:r>
              <a:rPr lang="ru-RU" dirty="0"/>
              <a:t>, і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виробляти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та </a:t>
            </a:r>
            <a:r>
              <a:rPr lang="ru-RU" dirty="0" err="1"/>
              <a:t>транспортувати</a:t>
            </a:r>
            <a:r>
              <a:rPr lang="ru-RU" dirty="0"/>
              <a:t> в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громадському</a:t>
            </a:r>
            <a:r>
              <a:rPr lang="ru-RU" dirty="0"/>
              <a:t> та приватному </a:t>
            </a:r>
            <a:r>
              <a:rPr lang="ru-RU" dirty="0" err="1"/>
              <a:t>транспорті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за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воднева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є </a:t>
            </a:r>
            <a:r>
              <a:rPr lang="ru-RU" dirty="0" err="1"/>
              <a:t>потенційним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Німеччини</a:t>
            </a:r>
            <a:r>
              <a:rPr lang="ru-RU" dirty="0"/>
              <a:t>, а й для </a:t>
            </a:r>
            <a:r>
              <a:rPr lang="ru-RU" dirty="0" err="1"/>
              <a:t>України</a:t>
            </a:r>
            <a:r>
              <a:rPr lang="ru-RU" dirty="0"/>
              <a:t> — як для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так і для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надлишків</a:t>
            </a:r>
            <a:r>
              <a:rPr lang="ru-RU" dirty="0"/>
              <a:t> за кордон.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згідно</a:t>
            </a:r>
            <a:r>
              <a:rPr lang="ru-RU" dirty="0"/>
              <a:t> з </a:t>
            </a:r>
            <a:r>
              <a:rPr lang="ru-RU" u="sng" dirty="0" err="1">
                <a:hlinkClick r:id="rId2"/>
              </a:rPr>
              <a:t>Енергетичною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стратегією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dirty="0"/>
              <a:t>,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відновлюваної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міксі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повинна </a:t>
            </a:r>
            <a:r>
              <a:rPr lang="ru-RU" dirty="0" err="1"/>
              <a:t>зрости</a:t>
            </a:r>
            <a:r>
              <a:rPr lang="ru-RU" dirty="0"/>
              <a:t> до 25% до 2035 року.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мети </a:t>
            </a:r>
            <a:r>
              <a:rPr lang="ru-RU" dirty="0" err="1"/>
              <a:t>потрібно</a:t>
            </a:r>
            <a:r>
              <a:rPr lang="ru-RU" dirty="0"/>
              <a:t> буде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всю </a:t>
            </a:r>
            <a:r>
              <a:rPr lang="ru-RU" dirty="0" err="1"/>
              <a:t>інфраструктуру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шляхом </a:t>
            </a:r>
            <a:r>
              <a:rPr lang="ru-RU" dirty="0" err="1"/>
              <a:t>встановлення</a:t>
            </a:r>
            <a:r>
              <a:rPr lang="ru-RU" dirty="0"/>
              <a:t> "</a:t>
            </a:r>
            <a:r>
              <a:rPr lang="ru-RU" dirty="0" err="1"/>
              <a:t>розумних</a:t>
            </a:r>
            <a:r>
              <a:rPr lang="ru-RU" dirty="0"/>
              <a:t> мереж"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Блокчейн</a:t>
            </a:r>
            <a:r>
              <a:rPr lang="ru-RU" dirty="0"/>
              <a:t> для контролю за </a:t>
            </a:r>
            <a:r>
              <a:rPr lang="ru-RU" dirty="0" err="1"/>
              <a:t>розподілом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та </a:t>
            </a:r>
            <a:r>
              <a:rPr lang="ru-RU" dirty="0" err="1"/>
              <a:t>споживачі</a:t>
            </a:r>
            <a:r>
              <a:rPr lang="ru-RU" dirty="0"/>
              <a:t> в ЄС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децентралізовані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автоматизовані</a:t>
            </a:r>
            <a:r>
              <a:rPr lang="ru-RU" dirty="0"/>
              <a:t> й </a:t>
            </a:r>
            <a:r>
              <a:rPr lang="ru-RU" dirty="0" err="1"/>
              <a:t>регулюються</a:t>
            </a:r>
            <a:r>
              <a:rPr lang="ru-RU" dirty="0"/>
              <a:t> без </a:t>
            </a:r>
            <a:r>
              <a:rPr lang="ru-RU" dirty="0" err="1"/>
              <a:t>посередників</a:t>
            </a:r>
            <a:r>
              <a:rPr lang="ru-RU" dirty="0"/>
              <a:t> – </a:t>
            </a:r>
            <a:r>
              <a:rPr lang="ru-RU" dirty="0" err="1"/>
              <a:t>зокрема</a:t>
            </a:r>
            <a:r>
              <a:rPr lang="ru-RU" dirty="0"/>
              <a:t>, для </a:t>
            </a:r>
            <a:r>
              <a:rPr lang="ru-RU" dirty="0" err="1"/>
              <a:t>купівлі</a:t>
            </a:r>
            <a:r>
              <a:rPr lang="ru-RU" dirty="0"/>
              <a:t> та продажу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домогосподарства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акумулятори</a:t>
            </a:r>
            <a:r>
              <a:rPr lang="ru-RU" dirty="0"/>
              <a:t> для </a:t>
            </a:r>
            <a:r>
              <a:rPr lang="ru-RU" dirty="0" err="1"/>
              <a:t>віртуального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. Разом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сховища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надлишки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завантажені</a:t>
            </a:r>
            <a:r>
              <a:rPr lang="ru-RU" dirty="0"/>
              <a:t> й у </a:t>
            </a:r>
            <a:r>
              <a:rPr lang="ru-RU" dirty="0" err="1"/>
              <a:t>разі</a:t>
            </a:r>
            <a:r>
              <a:rPr lang="ru-RU" dirty="0"/>
              <a:t> потреби </a:t>
            </a:r>
            <a:r>
              <a:rPr lang="ru-RU" dirty="0" err="1"/>
              <a:t>повернуті</a:t>
            </a:r>
            <a:r>
              <a:rPr lang="ru-RU" dirty="0"/>
              <a:t> в мережу.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диспропорцій</a:t>
            </a:r>
            <a:r>
              <a:rPr lang="ru-RU" dirty="0"/>
              <a:t>,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перевантаженню</a:t>
            </a:r>
            <a:r>
              <a:rPr lang="ru-RU" dirty="0"/>
              <a:t>,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трансакційні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та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нефінансові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</a:t>
            </a:r>
          </a:p>
          <a:p>
            <a:r>
              <a:rPr lang="ru-RU" b="1" dirty="0"/>
              <a:t>Зелена </a:t>
            </a:r>
            <a:r>
              <a:rPr lang="ru-RU" b="1" dirty="0" err="1"/>
              <a:t>політика</a:t>
            </a:r>
            <a:r>
              <a:rPr lang="ru-RU" b="1" dirty="0"/>
              <a:t> = </a:t>
            </a:r>
            <a:r>
              <a:rPr lang="ru-RU" b="1" dirty="0" err="1"/>
              <a:t>стійкий</a:t>
            </a:r>
            <a:r>
              <a:rPr lang="ru-RU" b="1" dirty="0"/>
              <a:t> </a:t>
            </a:r>
            <a:r>
              <a:rPr lang="ru-RU" b="1" dirty="0" err="1"/>
              <a:t>успіх</a:t>
            </a:r>
            <a:r>
              <a:rPr lang="ru-RU" b="1" dirty="0"/>
              <a:t> + </a:t>
            </a:r>
            <a:r>
              <a:rPr lang="ru-RU" b="1" dirty="0" err="1"/>
              <a:t>загальне</a:t>
            </a:r>
            <a:r>
              <a:rPr lang="ru-RU" b="1" dirty="0"/>
              <a:t> </a:t>
            </a:r>
            <a:r>
              <a:rPr lang="ru-RU" b="1" dirty="0" err="1"/>
              <a:t>процвітання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5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курс (англ. </a:t>
            </a:r>
            <a:r>
              <a:rPr lang="en-US" dirty="0"/>
              <a:t>The European Green Deal»)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, </a:t>
            </a:r>
            <a:r>
              <a:rPr lang="ru-RU" dirty="0" err="1"/>
              <a:t>висунутих</a:t>
            </a:r>
            <a:r>
              <a:rPr lang="ru-RU" dirty="0"/>
              <a:t> </a:t>
            </a:r>
            <a:r>
              <a:rPr lang="ru-RU" dirty="0" err="1"/>
              <a:t>Європейською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з </a:t>
            </a:r>
            <a:r>
              <a:rPr lang="ru-RU" dirty="0" err="1"/>
              <a:t>загальною</a:t>
            </a:r>
            <a:r>
              <a:rPr lang="ru-RU" dirty="0"/>
              <a:t> метою 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Європейський</a:t>
            </a:r>
            <a:r>
              <a:rPr lang="ru-RU" b="1" dirty="0"/>
              <a:t> континент </a:t>
            </a:r>
            <a:r>
              <a:rPr lang="ru-RU" b="1" dirty="0" err="1"/>
              <a:t>кліматично</a:t>
            </a:r>
            <a:r>
              <a:rPr lang="ru-RU" b="1" dirty="0"/>
              <a:t> </a:t>
            </a:r>
            <a:r>
              <a:rPr lang="ru-RU" b="1" dirty="0" err="1"/>
              <a:t>нейтральним</a:t>
            </a:r>
            <a:r>
              <a:rPr lang="ru-RU" b="1" dirty="0"/>
              <a:t> до 2050 року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97" y="4213995"/>
            <a:ext cx="40386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підтримала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курс, тому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рано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і в нас.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зараз, так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потреби та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приватного </a:t>
            </a:r>
            <a:r>
              <a:rPr lang="ru-RU" dirty="0" err="1"/>
              <a:t>фінансування</a:t>
            </a:r>
            <a:r>
              <a:rPr lang="ru-RU" dirty="0"/>
              <a:t>. </a:t>
            </a:r>
            <a:r>
              <a:rPr lang="ru-RU" dirty="0" err="1"/>
              <a:t>Логіка</a:t>
            </a:r>
            <a:r>
              <a:rPr lang="ru-RU" dirty="0"/>
              <a:t> проста: </a:t>
            </a:r>
            <a:r>
              <a:rPr lang="ru-RU" dirty="0" err="1"/>
              <a:t>якщо</a:t>
            </a:r>
            <a:r>
              <a:rPr lang="ru-RU" dirty="0"/>
              <a:t> наша система буде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за </a:t>
            </a:r>
            <a:r>
              <a:rPr lang="ru-RU" dirty="0" err="1"/>
              <a:t>старими</a:t>
            </a:r>
            <a:r>
              <a:rPr lang="ru-RU" dirty="0"/>
              <a:t> принципами, ми не </a:t>
            </a:r>
            <a:r>
              <a:rPr lang="ru-RU" dirty="0" err="1"/>
              <a:t>зможемо</a:t>
            </a:r>
            <a:r>
              <a:rPr lang="ru-RU" dirty="0"/>
              <a:t>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ЄС та </a:t>
            </a:r>
            <a:r>
              <a:rPr lang="ru-RU" dirty="0" err="1"/>
              <a:t>його</a:t>
            </a:r>
            <a:r>
              <a:rPr lang="ru-RU" dirty="0"/>
              <a:t> ринку, стара система </a:t>
            </a:r>
            <a:r>
              <a:rPr lang="ru-RU" dirty="0" err="1"/>
              <a:t>продовжуватиме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та </a:t>
            </a:r>
            <a:r>
              <a:rPr lang="ru-RU" dirty="0" err="1"/>
              <a:t>ресурси</a:t>
            </a:r>
            <a:r>
              <a:rPr lang="ru-RU" dirty="0"/>
              <a:t>, і ми не </a:t>
            </a:r>
            <a:r>
              <a:rPr lang="ru-RU" dirty="0" err="1"/>
              <a:t>виконаємо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в рамках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кліматичної</a:t>
            </a:r>
            <a:r>
              <a:rPr lang="ru-RU" dirty="0"/>
              <a:t> угоди.</a:t>
            </a:r>
          </a:p>
          <a:p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причин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"зеленим шляхом",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зараз стало </a:t>
            </a:r>
            <a:r>
              <a:rPr lang="ru-RU" dirty="0" err="1"/>
              <a:t>дуже</a:t>
            </a:r>
            <a:r>
              <a:rPr lang="ru-RU" dirty="0"/>
              <a:t> складно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фінансовому</a:t>
            </a:r>
            <a:r>
              <a:rPr lang="ru-RU" dirty="0"/>
              <a:t> ринку без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. Без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рейтингів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визнаних</a:t>
            </a:r>
            <a:r>
              <a:rPr lang="ru-RU" dirty="0"/>
              <a:t> агентств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для "зеленого переходу".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Електронні ресурси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</a:t>
            </a:r>
            <a:r>
              <a:rPr lang="en-US" dirty="0" smtClean="0"/>
              <a:t>https</a:t>
            </a:r>
            <a:r>
              <a:rPr lang="en-US" dirty="0"/>
              <a:t>://uk.wikipedia.org/wiki/%D0%84%D0%B2%D1%80%D0%BE%D0%BF%D0%B5%D0%B9%D1%81%D1%8C%D0%BA%D0%B8%D0%B9_%D0%B7%D0%B5%D0%BB%D0%B5%D0%BD%D0%B8%D0%B9_%D0%BA%D1%83%D1%80%D1%81#/media/%D0%A4%D0%B0%D0%B9%D0%BB:European_green_deal_chart,_</a:t>
            </a:r>
            <a:r>
              <a:rPr lang="en-US" dirty="0" smtClean="0"/>
              <a:t>in_Ukrainian.png</a:t>
            </a:r>
            <a:endParaRPr lang="uk-UA" dirty="0" smtClean="0"/>
          </a:p>
          <a:p>
            <a:r>
              <a:rPr lang="uk-UA" dirty="0" smtClean="0"/>
              <a:t>2.</a:t>
            </a:r>
            <a:endParaRPr lang="en-US" dirty="0"/>
          </a:p>
          <a:p>
            <a:r>
              <a:rPr lang="uk-UA" dirty="0" smtClean="0"/>
              <a:t>3.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03" y="3947932"/>
            <a:ext cx="10096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21281" y="0"/>
            <a:ext cx="9692639" cy="72455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945" y="292128"/>
            <a:ext cx="353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Джерело: COM (2019) 640 final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8781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https://uk.wikipedia.org/wiki/%D0%84%D0%B2%D1%80%D0%BE%D0%BF%D0%B5%D0%B9%D1%81%D1%8C%D0%BA%D0%B8%D0%B9_%D0%B7%D0%B5%D0%BB%D0%B5%D0%BD%D0%B8%D0%B9_%D0%BA%D1%83%D1%80%D1%81#/media/%D0%A4%D0%B0%D0%B9%D0%BB:European_green_deal_chart,_in_Ukrainian.png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013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833437"/>
            <a:ext cx="85534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238250"/>
            <a:ext cx="80295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204912"/>
            <a:ext cx="8239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0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53" y="369434"/>
            <a:ext cx="8496300" cy="6488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5" y="226559"/>
            <a:ext cx="10096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Червень 2021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 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експортерів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залежати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у 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працюватиме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en-US" dirty="0"/>
              <a:t>CBAM,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існуватимуть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виключень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r>
              <a:rPr lang="ru-RU" dirty="0" err="1"/>
              <a:t>Паралельно</a:t>
            </a:r>
            <a:r>
              <a:rPr lang="ru-RU" dirty="0"/>
              <a:t> з </a:t>
            </a:r>
            <a:r>
              <a:rPr lang="ru-RU" dirty="0" err="1"/>
              <a:t>загрозами</a:t>
            </a:r>
            <a:r>
              <a:rPr lang="ru-RU" dirty="0"/>
              <a:t>, ЄЗК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перспектив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курс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стати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зеленої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 (</a:t>
            </a:r>
            <a:r>
              <a:rPr lang="ru-RU" dirty="0" err="1"/>
              <a:t>водню</a:t>
            </a:r>
            <a:r>
              <a:rPr lang="ru-RU" dirty="0"/>
              <a:t>) для ЄС в 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електрифікації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тестується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водневої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в </a:t>
            </a:r>
            <a:r>
              <a:rPr lang="ru-RU" dirty="0" err="1"/>
              <a:t>умовах</a:t>
            </a:r>
            <a:r>
              <a:rPr lang="ru-RU" dirty="0"/>
              <a:t> газо-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39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Паралельно</a:t>
            </a:r>
            <a:r>
              <a:rPr lang="ru-RU" dirty="0"/>
              <a:t> з </a:t>
            </a:r>
            <a:r>
              <a:rPr lang="ru-RU" dirty="0" err="1"/>
              <a:t>загрозами</a:t>
            </a:r>
            <a:r>
              <a:rPr lang="ru-RU" dirty="0"/>
              <a:t>, ЄЗК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перспектив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курс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стати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зеленої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 (</a:t>
            </a:r>
            <a:r>
              <a:rPr lang="ru-RU" dirty="0" err="1"/>
              <a:t>водню</a:t>
            </a:r>
            <a:r>
              <a:rPr lang="ru-RU" dirty="0"/>
              <a:t>) для ЄС в 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електрифікації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тестується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водневої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в </a:t>
            </a:r>
            <a:r>
              <a:rPr lang="ru-RU" dirty="0" err="1"/>
              <a:t>умовах</a:t>
            </a:r>
            <a:r>
              <a:rPr lang="ru-RU" dirty="0"/>
              <a:t> газо-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6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747</Words>
  <Application>Microsoft Office PowerPoint</Application>
  <PresentationFormat>Широкоэкранный</PresentationFormat>
  <Paragraphs>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Європейський зелений 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Червень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Європейський зелений курс: можливості та загрози для України. Аналітичний документ. – Ресурсно-аналітичний центр "Суспільство і довкілля" (2020)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Електронні ресурси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Європейський зелений курс</dc:title>
  <dc:creator>Пользователь Windows</dc:creator>
  <cp:lastModifiedBy>Пользователь Windows</cp:lastModifiedBy>
  <cp:revision>10</cp:revision>
  <dcterms:created xsi:type="dcterms:W3CDTF">2023-01-27T14:07:02Z</dcterms:created>
  <dcterms:modified xsi:type="dcterms:W3CDTF">2023-01-29T08:30:49Z</dcterms:modified>
</cp:coreProperties>
</file>