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0" r:id="rId4"/>
    <p:sldId id="261" r:id="rId5"/>
    <p:sldId id="259" r:id="rId6"/>
    <p:sldId id="267" r:id="rId7"/>
    <p:sldId id="258" r:id="rId8"/>
    <p:sldId id="266" r:id="rId9"/>
    <p:sldId id="265" r:id="rId10"/>
    <p:sldId id="264" r:id="rId11"/>
    <p:sldId id="263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D872-4501-4FE4-B179-05AE0EE1BB2D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A9C9B1A-7E95-4A47-B38E-768046E89D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2962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D872-4501-4FE4-B179-05AE0EE1BB2D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A9C9B1A-7E95-4A47-B38E-768046E89D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6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D872-4501-4FE4-B179-05AE0EE1BB2D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A9C9B1A-7E95-4A47-B38E-768046E89D83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7726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D872-4501-4FE4-B179-05AE0EE1BB2D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A9C9B1A-7E95-4A47-B38E-768046E89D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9440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D872-4501-4FE4-B179-05AE0EE1BB2D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A9C9B1A-7E95-4A47-B38E-768046E89D83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6270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D872-4501-4FE4-B179-05AE0EE1BB2D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A9C9B1A-7E95-4A47-B38E-768046E89D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92255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D872-4501-4FE4-B179-05AE0EE1BB2D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C9B1A-7E95-4A47-B38E-768046E89D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72887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D872-4501-4FE4-B179-05AE0EE1BB2D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C9B1A-7E95-4A47-B38E-768046E89D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73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D872-4501-4FE4-B179-05AE0EE1BB2D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C9B1A-7E95-4A47-B38E-768046E89D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9708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D872-4501-4FE4-B179-05AE0EE1BB2D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A9C9B1A-7E95-4A47-B38E-768046E89D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0040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D872-4501-4FE4-B179-05AE0EE1BB2D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A9C9B1A-7E95-4A47-B38E-768046E89D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949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D872-4501-4FE4-B179-05AE0EE1BB2D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A9C9B1A-7E95-4A47-B38E-768046E89D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8379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D872-4501-4FE4-B179-05AE0EE1BB2D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C9B1A-7E95-4A47-B38E-768046E89D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8607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D872-4501-4FE4-B179-05AE0EE1BB2D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C9B1A-7E95-4A47-B38E-768046E89D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24621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D872-4501-4FE4-B179-05AE0EE1BB2D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C9B1A-7E95-4A47-B38E-768046E89D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0696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D872-4501-4FE4-B179-05AE0EE1BB2D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A9C9B1A-7E95-4A47-B38E-768046E89D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278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BD872-4501-4FE4-B179-05AE0EE1BB2D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A9C9B1A-7E95-4A47-B38E-768046E89D8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484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5177B3-97E3-4C32-CB87-720408716C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1932" y="2006081"/>
            <a:ext cx="8915399" cy="3382347"/>
          </a:xfrm>
        </p:spPr>
        <p:txBody>
          <a:bodyPr>
            <a:noAutofit/>
          </a:bodyPr>
          <a:lstStyle/>
          <a:p>
            <a:pPr algn="ctr"/>
            <a:r>
              <a:rPr lang="uk-UA" sz="2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Лекція</a:t>
            </a:r>
            <a:r>
              <a:rPr lang="uk-UA" sz="2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7.</a:t>
            </a:r>
            <a:br>
              <a:rPr lang="uk-UA" sz="2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r>
              <a:rPr lang="uk-UA" sz="2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Кваліфікаційна робота другого освітнього рівня «Магістр». Загальна характеристика. Послідовність виконання і кваліфікаційних робіт освітнього ступеня магістра. Підготовчий етап роботи над кваліфікаційною роботою. Робота над текстом кваліфікаційної роботи. Оформлення кваліфікаційних робіт. Підготовка до захисту й захист кваліфікаційних робіт 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945682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E5EC25-371F-E795-E5B6-F19405DC9F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B1AC7DF-4DCD-D95E-9A08-835854C2FA74}"/>
              </a:ext>
            </a:extLst>
          </p:cNvPr>
          <p:cNvSpPr txBox="1"/>
          <p:nvPr/>
        </p:nvSpPr>
        <p:spPr>
          <a:xfrm>
            <a:off x="1828798" y="1229523"/>
            <a:ext cx="961986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b="1" dirty="0"/>
              <a:t>Підготовка до захисту та захист кваліфікаційних робіт</a:t>
            </a:r>
          </a:p>
          <a:p>
            <a:pPr algn="ctr"/>
            <a:endParaRPr lang="uk-UA" sz="2000" b="1" dirty="0"/>
          </a:p>
          <a:p>
            <a:pPr algn="just"/>
            <a:r>
              <a:rPr lang="uk-UA" sz="2000" dirty="0"/>
              <a:t>Захист магістерської кваліфікаційної роботи є завершальним етапом дослідження і підтвердженням рівня наукової підготовки студента. Він передбачає представлення основних результатів роботи перед екзаменаційною комісією.</a:t>
            </a:r>
          </a:p>
        </p:txBody>
      </p:sp>
    </p:spTree>
    <p:extLst>
      <p:ext uri="{BB962C8B-B14F-4D97-AF65-F5344CB8AC3E}">
        <p14:creationId xmlns:p14="http://schemas.microsoft.com/office/powerpoint/2010/main" val="358374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C5091B-006A-5E3A-64AD-44FF41958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10D5F987-A5C5-7626-EC01-6E671DB9402F}"/>
              </a:ext>
            </a:extLst>
          </p:cNvPr>
          <p:cNvSpPr txBox="1"/>
          <p:nvPr/>
        </p:nvSpPr>
        <p:spPr>
          <a:xfrm>
            <a:off x="1772817" y="0"/>
            <a:ext cx="9890448" cy="72943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Етапи підготовки до захисту</a:t>
            </a:r>
          </a:p>
          <a:p>
            <a:pPr algn="just"/>
            <a:r>
              <a:rPr lang="uk-UA" b="1" u="sng" dirty="0"/>
              <a:t>1.1. Аналіз роботи та внесення виправлень </a:t>
            </a:r>
          </a:p>
          <a:p>
            <a:pPr algn="just"/>
            <a:r>
              <a:rPr lang="uk-UA" dirty="0"/>
              <a:t>Перевірка відповідності структури та змісту роботи вимогам КНУБА, випускової кафедри.</a:t>
            </a:r>
          </a:p>
          <a:p>
            <a:pPr algn="just"/>
            <a:r>
              <a:rPr lang="uk-UA" dirty="0"/>
              <a:t>Перевірка списку літератури, оформлення таблиць, рисунків, додатків.</a:t>
            </a:r>
          </a:p>
          <a:p>
            <a:pPr algn="just"/>
            <a:r>
              <a:rPr lang="uk-UA" b="1" u="sng" dirty="0"/>
              <a:t>1.2. Підготовка доповіді</a:t>
            </a:r>
          </a:p>
          <a:p>
            <a:pPr algn="just"/>
            <a:r>
              <a:rPr lang="uk-UA" dirty="0"/>
              <a:t>Основна частина доповіді має тривати 10-15 хвилин.</a:t>
            </a:r>
          </a:p>
          <a:p>
            <a:pPr algn="just"/>
            <a:r>
              <a:rPr lang="uk-UA" dirty="0"/>
              <a:t>Структура доповіді: Вступ (</a:t>
            </a:r>
            <a:r>
              <a:rPr lang="uk-UA" sz="1600" dirty="0"/>
              <a:t>актуальність</a:t>
            </a:r>
            <a:r>
              <a:rPr lang="uk-UA" dirty="0"/>
              <a:t>, мета, завдання).</a:t>
            </a:r>
          </a:p>
          <a:p>
            <a:pPr algn="just"/>
            <a:r>
              <a:rPr lang="uk-UA" dirty="0"/>
              <a:t>Основні положення роботи (методи, результати, висновки).</a:t>
            </a:r>
          </a:p>
          <a:p>
            <a:pPr algn="just"/>
            <a:r>
              <a:rPr lang="uk-UA" dirty="0"/>
              <a:t>Практичне значення та рекомендації.</a:t>
            </a:r>
          </a:p>
          <a:p>
            <a:pPr algn="just"/>
            <a:r>
              <a:rPr lang="uk-UA" dirty="0"/>
              <a:t>Доповідь повинна бути чіткою, структурованою, без зайвої інформації.</a:t>
            </a:r>
          </a:p>
          <a:p>
            <a:pPr algn="just"/>
            <a:r>
              <a:rPr lang="uk-UA" b="1" u="sng" dirty="0"/>
              <a:t>1.3. Підготовка презентації</a:t>
            </a:r>
          </a:p>
          <a:p>
            <a:pPr algn="just"/>
            <a:r>
              <a:rPr lang="uk-UA" dirty="0"/>
              <a:t>Використання 10-15 слайдів із ключовою інформацією.</a:t>
            </a:r>
          </a:p>
          <a:p>
            <a:pPr algn="just"/>
            <a:r>
              <a:rPr lang="uk-UA" dirty="0"/>
              <a:t>Структура презентації: </a:t>
            </a:r>
          </a:p>
          <a:p>
            <a:pPr algn="just"/>
            <a:r>
              <a:rPr lang="uk-UA" dirty="0"/>
              <a:t>Титульний слайд (тема, автор, керівник).</a:t>
            </a:r>
          </a:p>
          <a:p>
            <a:pPr algn="just"/>
            <a:r>
              <a:rPr lang="uk-UA" dirty="0"/>
              <a:t>Актуальність дослідження.</a:t>
            </a:r>
          </a:p>
          <a:p>
            <a:pPr algn="just"/>
            <a:r>
              <a:rPr lang="uk-UA" dirty="0"/>
              <a:t>Мета, завдання, методи.</a:t>
            </a:r>
          </a:p>
          <a:p>
            <a:pPr algn="just"/>
            <a:r>
              <a:rPr lang="uk-UA" dirty="0"/>
              <a:t>Основні результати.</a:t>
            </a:r>
          </a:p>
          <a:p>
            <a:pPr algn="just"/>
            <a:r>
              <a:rPr lang="uk-UA" dirty="0"/>
              <a:t>Висновки та практичне застосування.</a:t>
            </a:r>
          </a:p>
          <a:p>
            <a:pPr algn="just"/>
            <a:r>
              <a:rPr lang="uk-UA" dirty="0"/>
              <a:t>Використання візуальних елементів (графіків, таблиць, схем).</a:t>
            </a:r>
          </a:p>
          <a:p>
            <a:pPr algn="just"/>
            <a:r>
              <a:rPr lang="uk-UA" sz="1800" b="1" u="sng" dirty="0"/>
              <a:t>1.4. Відповіді на запитання комісії</a:t>
            </a:r>
          </a:p>
          <a:p>
            <a:pPr algn="just"/>
            <a:r>
              <a:rPr lang="uk-UA" sz="1800" dirty="0"/>
              <a:t>Ознайомлення з можливими питаннями за темою дослідження.</a:t>
            </a:r>
          </a:p>
          <a:p>
            <a:pPr algn="just"/>
            <a:r>
              <a:rPr lang="uk-UA" sz="1800" dirty="0"/>
              <a:t>Підготовка відповідей на критичні зауваження рецензента.</a:t>
            </a:r>
          </a:p>
          <a:p>
            <a:pPr algn="just"/>
            <a:r>
              <a:rPr lang="uk-UA" sz="1800" dirty="0"/>
              <a:t>Тренування аргументації власних висновків.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520493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61C19-5728-4016-F005-02DF3043E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4A56B5C-8EE6-4D57-B114-6E3EA7AA51CB}"/>
              </a:ext>
            </a:extLst>
          </p:cNvPr>
          <p:cNvSpPr txBox="1"/>
          <p:nvPr/>
        </p:nvSpPr>
        <p:spPr>
          <a:xfrm>
            <a:off x="1826468" y="0"/>
            <a:ext cx="9482234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uk-UA" sz="2000" dirty="0"/>
          </a:p>
          <a:p>
            <a:pPr algn="just"/>
            <a:r>
              <a:rPr lang="uk-UA" sz="2000" b="1" u="sng" dirty="0"/>
              <a:t>2. Процес захисту кваліфікаційної роботи</a:t>
            </a:r>
          </a:p>
          <a:p>
            <a:pPr algn="just"/>
            <a:r>
              <a:rPr lang="uk-UA" sz="2000" b="1" u="sng" dirty="0"/>
              <a:t>2.1. Хід </a:t>
            </a:r>
            <a:r>
              <a:rPr lang="uk-UA" sz="2000" b="1" u="sng" dirty="0" err="1"/>
              <a:t>захистуВиступ</a:t>
            </a:r>
            <a:r>
              <a:rPr lang="uk-UA" sz="2000" b="1" u="sng" dirty="0"/>
              <a:t> студента з доповіддю.</a:t>
            </a:r>
          </a:p>
          <a:p>
            <a:pPr algn="just"/>
            <a:r>
              <a:rPr lang="uk-UA" sz="2000" dirty="0"/>
              <a:t>Демонстрація презентації.</a:t>
            </a:r>
          </a:p>
          <a:p>
            <a:pPr algn="just"/>
            <a:r>
              <a:rPr lang="uk-UA" sz="2000" dirty="0"/>
              <a:t>Відповіді на запитання членів комісії.</a:t>
            </a:r>
          </a:p>
          <a:p>
            <a:pPr algn="just"/>
            <a:r>
              <a:rPr lang="uk-UA" sz="2000" dirty="0"/>
              <a:t>Оголошення рецензії та зауважень.</a:t>
            </a:r>
          </a:p>
          <a:p>
            <a:pPr algn="just"/>
            <a:r>
              <a:rPr lang="uk-UA" sz="2000" dirty="0"/>
              <a:t>Захист аргументованих відповідей на зауваження.</a:t>
            </a:r>
          </a:p>
          <a:p>
            <a:pPr algn="just"/>
            <a:r>
              <a:rPr lang="uk-UA" sz="2000" dirty="0"/>
              <a:t>Обговорення комісією та винесення оцінки.</a:t>
            </a:r>
          </a:p>
          <a:p>
            <a:pPr algn="just"/>
            <a:endParaRPr lang="uk-UA" sz="2000" dirty="0"/>
          </a:p>
          <a:p>
            <a:pPr algn="just"/>
            <a:r>
              <a:rPr lang="uk-UA" sz="2000" b="1" u="sng" dirty="0"/>
              <a:t>2.2. Критерії оцінювання</a:t>
            </a:r>
          </a:p>
          <a:p>
            <a:pPr algn="just"/>
            <a:r>
              <a:rPr lang="uk-UA" sz="2000" dirty="0"/>
              <a:t>Відповідність теми науковим вимогам.</a:t>
            </a:r>
          </a:p>
          <a:p>
            <a:pPr algn="just"/>
            <a:r>
              <a:rPr lang="uk-UA" sz="2000" dirty="0"/>
              <a:t>Наукова новизна та обґрунтованість висновків.</a:t>
            </a:r>
          </a:p>
          <a:p>
            <a:pPr algn="just"/>
            <a:r>
              <a:rPr lang="uk-UA" sz="2000" dirty="0"/>
              <a:t>Якість оформлення та грамотність викладу матеріалу.</a:t>
            </a:r>
          </a:p>
          <a:p>
            <a:pPr algn="just"/>
            <a:r>
              <a:rPr lang="uk-UA" sz="2000" dirty="0"/>
              <a:t>Чіткість, логічність та впевненість у доповіді.</a:t>
            </a:r>
          </a:p>
          <a:p>
            <a:pPr algn="just"/>
            <a:r>
              <a:rPr lang="uk-UA" sz="2000" dirty="0"/>
              <a:t>Вміння відповідати на запитання та аргументувати свою позицію.</a:t>
            </a:r>
          </a:p>
          <a:p>
            <a:pPr algn="just"/>
            <a:endParaRPr lang="uk-UA" sz="2000" dirty="0"/>
          </a:p>
          <a:p>
            <a:pPr algn="just"/>
            <a:r>
              <a:rPr lang="uk-UA" sz="2000" b="1" u="sng" dirty="0"/>
              <a:t>3. Поради для успішного захисту</a:t>
            </a:r>
          </a:p>
          <a:p>
            <a:pPr algn="just"/>
            <a:r>
              <a:rPr lang="uk-UA" sz="2000" dirty="0"/>
              <a:t>Практикувати виступ перед друзями чи викладачем. Говорити впевнено. Дотримуватися регламенту (10-15 хвилин).</a:t>
            </a:r>
          </a:p>
          <a:p>
            <a:pPr algn="just"/>
            <a:r>
              <a:rPr lang="uk-UA" sz="2000" dirty="0"/>
              <a:t>Візуально підтримувати презентацію, не перевантажуючи її текстом. Заздалегідь продумати відповіді на можливі запитання.</a:t>
            </a:r>
          </a:p>
        </p:txBody>
      </p:sp>
    </p:spTree>
    <p:extLst>
      <p:ext uri="{BB962C8B-B14F-4D97-AF65-F5344CB8AC3E}">
        <p14:creationId xmlns:p14="http://schemas.microsoft.com/office/powerpoint/2010/main" val="1620022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8F466-CB6E-E9CC-9572-1EC5A1E16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405E3FA-CC5E-63B6-1809-400073835FF0}"/>
              </a:ext>
            </a:extLst>
          </p:cNvPr>
          <p:cNvSpPr txBox="1"/>
          <p:nvPr/>
        </p:nvSpPr>
        <p:spPr>
          <a:xfrm>
            <a:off x="615820" y="127051"/>
            <a:ext cx="1142999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b="1" dirty="0"/>
              <a:t>Значення кваліфікаційної роботи магістра у науковій діяльності</a:t>
            </a:r>
          </a:p>
          <a:p>
            <a:endParaRPr lang="uk-UA" sz="2000" b="1" dirty="0"/>
          </a:p>
          <a:p>
            <a:pPr algn="just"/>
            <a:r>
              <a:rPr lang="uk-UA" sz="2000" dirty="0"/>
              <a:t>Кваліфікаційна робота магістра є завершальним етапом навчання на другому освітньому рівні та відображає рівень наукової підготовки здобувача. Вона демонструє здатність студента до самостійного наукового дослідження, критичного аналізу та застосування набутих знань у професійній діяльності.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E660BFB-8287-E1B2-55F9-53F4A93C0941}"/>
              </a:ext>
            </a:extLst>
          </p:cNvPr>
          <p:cNvSpPr txBox="1"/>
          <p:nvPr/>
        </p:nvSpPr>
        <p:spPr>
          <a:xfrm>
            <a:off x="1800809" y="2066043"/>
            <a:ext cx="10161036" cy="4539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uk-UA" sz="1700" dirty="0"/>
              <a:t>Кваліфікаційна робота магістра відіграє важливу роль у науковій діяльності, оскільки вона:</a:t>
            </a:r>
          </a:p>
          <a:p>
            <a:pPr algn="just">
              <a:buFont typeface="+mj-lt"/>
              <a:buAutoNum type="arabicPeriod"/>
            </a:pPr>
            <a:r>
              <a:rPr lang="uk-UA" sz="1700" b="1" dirty="0"/>
              <a:t>Демонструє рівень наукової підготовки</a:t>
            </a:r>
            <a:r>
              <a:rPr lang="uk-UA" sz="1700" dirty="0"/>
              <a:t> – відображає здатність студента до проведення самостійного дослідження, аналізу наукової літератури та формулювання власних висновків.</a:t>
            </a:r>
          </a:p>
          <a:p>
            <a:pPr algn="just">
              <a:buFont typeface="+mj-lt"/>
              <a:buAutoNum type="arabicPeriod"/>
            </a:pPr>
            <a:r>
              <a:rPr lang="uk-UA" sz="1700" b="1" dirty="0"/>
              <a:t>Сприяє розвитку наукового мислення</a:t>
            </a:r>
            <a:r>
              <a:rPr lang="uk-UA" sz="1700" dirty="0"/>
              <a:t> – студент вчиться знаходити актуальні проблеми, аналізувати їх та пропонувати обґрунтовані рішення, використовуючи сучасні методи дослідження.</a:t>
            </a:r>
          </a:p>
          <a:p>
            <a:pPr algn="just">
              <a:buFont typeface="+mj-lt"/>
              <a:buAutoNum type="arabicPeriod"/>
            </a:pPr>
            <a:r>
              <a:rPr lang="uk-UA" sz="1700" b="1" dirty="0"/>
              <a:t>Формує навички роботи з джерелами</a:t>
            </a:r>
            <a:r>
              <a:rPr lang="uk-UA" sz="1700" dirty="0"/>
              <a:t> – кваліфікаційна робота вимагає опрацювання великої кількості літератури, що допомагає студенту орієнтуватися у поточному стані науки та техніки.</a:t>
            </a:r>
          </a:p>
          <a:p>
            <a:pPr algn="just">
              <a:buFont typeface="+mj-lt"/>
              <a:buAutoNum type="arabicPeriod"/>
            </a:pPr>
            <a:r>
              <a:rPr lang="uk-UA" sz="1700" b="1" dirty="0"/>
              <a:t>Сприяє генерації нових знань</a:t>
            </a:r>
            <a:r>
              <a:rPr lang="uk-UA" sz="1700" dirty="0"/>
              <a:t> – дослідження можуть містити елементи наукової новизни, що сприяє розвитку відповідної наукової галузі.</a:t>
            </a:r>
          </a:p>
          <a:p>
            <a:pPr algn="just">
              <a:buFont typeface="+mj-lt"/>
              <a:buAutoNum type="arabicPeriod"/>
            </a:pPr>
            <a:r>
              <a:rPr lang="uk-UA" sz="1700" b="1" dirty="0"/>
              <a:t>Є підготовкою до подальшої наукової діяльності</a:t>
            </a:r>
            <a:r>
              <a:rPr lang="uk-UA" sz="1700" dirty="0"/>
              <a:t> – для тих, хто планує вступати в аспірантуру, магістерська робота стає першою серйозною науковою працею, що може стати основою майбутніх дисертаційних досліджень.</a:t>
            </a:r>
          </a:p>
          <a:p>
            <a:pPr algn="just">
              <a:buFont typeface="+mj-lt"/>
              <a:buAutoNum type="arabicPeriod"/>
            </a:pPr>
            <a:r>
              <a:rPr lang="uk-UA" sz="1700" b="1" dirty="0"/>
              <a:t>Підвищує рівень професійної компетентності</a:t>
            </a:r>
            <a:r>
              <a:rPr lang="uk-UA" sz="1700" dirty="0"/>
              <a:t> – допомагає поглибити знання у вибраній сфері, розвинути критичне мислення та вміння вирішувати складні практичні завдання.</a:t>
            </a:r>
          </a:p>
        </p:txBody>
      </p:sp>
    </p:spTree>
    <p:extLst>
      <p:ext uri="{BB962C8B-B14F-4D97-AF65-F5344CB8AC3E}">
        <p14:creationId xmlns:p14="http://schemas.microsoft.com/office/powerpoint/2010/main" val="760796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798C18-6EC7-2ABC-4705-7878AD78E5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48B40BE-6663-EAFA-8A93-87240D4C0D8C}"/>
              </a:ext>
            </a:extLst>
          </p:cNvPr>
          <p:cNvSpPr txBox="1"/>
          <p:nvPr/>
        </p:nvSpPr>
        <p:spPr>
          <a:xfrm>
            <a:off x="417545" y="373892"/>
            <a:ext cx="1153497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b="1" dirty="0"/>
              <a:t>Відмінності між бакалаврською та магістерською кваліфікаційною роботою</a:t>
            </a:r>
          </a:p>
          <a:p>
            <a:pPr algn="ctr"/>
            <a:endParaRPr lang="uk-UA" sz="2000" b="1" dirty="0"/>
          </a:p>
          <a:p>
            <a:pPr algn="just"/>
            <a:r>
              <a:rPr lang="uk-UA" sz="2000" dirty="0"/>
              <a:t>Бакалаврська та магістерська кваліфікаційні роботи мають спільну мету — продемонструвати рівень знань і навичок студента у виконанні наукового дослідження. Проте вони відрізняються за багатьма критеріями.</a:t>
            </a:r>
          </a:p>
          <a:p>
            <a:pPr algn="just"/>
            <a:r>
              <a:rPr lang="uk-UA" sz="2000" dirty="0"/>
              <a:t>Відмінності між бакалаврською та магістерською роботами полягають у глибшому рівні наукового обґрунтування, використанні складніших методів дослідження та значно ширшій теоретичній базі.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4E001E-FCF4-F315-6C4C-D1DEC970818E}"/>
              </a:ext>
            </a:extLst>
          </p:cNvPr>
          <p:cNvSpPr txBox="1"/>
          <p:nvPr/>
        </p:nvSpPr>
        <p:spPr>
          <a:xfrm>
            <a:off x="2255677" y="3929563"/>
            <a:ext cx="969683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/>
              <a:t>Бакалаврська робота є більш ознайомчою, тоді як магістерська – це повноцінне наукове дослідження, яке може бути основою для майбутньої наукової або професійної діяльності. Вона потребує більш глибокого аналізу, застосування складніших методів і має більший обсяг.</a:t>
            </a:r>
          </a:p>
        </p:txBody>
      </p:sp>
    </p:spTree>
    <p:extLst>
      <p:ext uri="{BB962C8B-B14F-4D97-AF65-F5344CB8AC3E}">
        <p14:creationId xmlns:p14="http://schemas.microsoft.com/office/powerpoint/2010/main" val="3382725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7D855-5CBE-08AE-369F-81310B742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6459C26-5F09-2C86-03A2-CBCE1BD3C0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2281" y="154091"/>
            <a:ext cx="6746023" cy="267308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CBCFB0C-9B1D-AD97-FF72-A0D0BB279D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2280" y="2827176"/>
            <a:ext cx="6746023" cy="3902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424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388C2-F995-49AC-6DA2-CA63BF1CC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E034A62-F73E-880C-87CF-AD722BF130CF}"/>
              </a:ext>
            </a:extLst>
          </p:cNvPr>
          <p:cNvSpPr txBox="1"/>
          <p:nvPr/>
        </p:nvSpPr>
        <p:spPr>
          <a:xfrm>
            <a:off x="2181031" y="1382286"/>
            <a:ext cx="9500896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/>
              <a:t>Структура магістерської роботи зазвичай включає:</a:t>
            </a:r>
          </a:p>
          <a:p>
            <a:pPr algn="just"/>
            <a:endParaRPr lang="uk-UA" sz="2000" dirty="0"/>
          </a:p>
          <a:p>
            <a:pPr algn="just">
              <a:buFont typeface="+mj-lt"/>
              <a:buAutoNum type="arabicPeriod"/>
            </a:pPr>
            <a:r>
              <a:rPr lang="uk-UA" sz="2000" b="1" dirty="0"/>
              <a:t>Вступ</a:t>
            </a:r>
            <a:r>
              <a:rPr lang="uk-UA" sz="2000" dirty="0"/>
              <a:t> (актуальність, мета, завдання, методи, об'єкт і предмет дослідження).</a:t>
            </a:r>
          </a:p>
          <a:p>
            <a:pPr algn="just">
              <a:buFont typeface="+mj-lt"/>
              <a:buAutoNum type="arabicPeriod"/>
            </a:pPr>
            <a:endParaRPr lang="uk-UA" sz="2000" dirty="0"/>
          </a:p>
          <a:p>
            <a:pPr algn="just">
              <a:buFont typeface="+mj-lt"/>
              <a:buAutoNum type="arabicPeriod"/>
            </a:pPr>
            <a:r>
              <a:rPr lang="uk-UA" sz="2000" b="1" dirty="0"/>
              <a:t>Основна частина</a:t>
            </a:r>
            <a:r>
              <a:rPr lang="uk-UA" sz="2000" dirty="0"/>
              <a:t> (теоретичний огляд, аналіз та результати дослідження).</a:t>
            </a:r>
          </a:p>
          <a:p>
            <a:pPr algn="just">
              <a:buFont typeface="+mj-lt"/>
              <a:buAutoNum type="arabicPeriod"/>
            </a:pPr>
            <a:endParaRPr lang="uk-UA" sz="2000" dirty="0"/>
          </a:p>
          <a:p>
            <a:pPr algn="just">
              <a:buFont typeface="+mj-lt"/>
              <a:buAutoNum type="arabicPeriod"/>
            </a:pPr>
            <a:r>
              <a:rPr lang="uk-UA" sz="2000" b="1" dirty="0"/>
              <a:t>Висновки</a:t>
            </a:r>
            <a:r>
              <a:rPr lang="uk-UA" sz="2000" dirty="0"/>
              <a:t> (узагальнення отриманих результатів).</a:t>
            </a:r>
          </a:p>
          <a:p>
            <a:pPr algn="just">
              <a:buFont typeface="+mj-lt"/>
              <a:buAutoNum type="arabicPeriod"/>
            </a:pPr>
            <a:endParaRPr lang="uk-UA" sz="2000" dirty="0"/>
          </a:p>
          <a:p>
            <a:pPr algn="just">
              <a:buFont typeface="+mj-lt"/>
              <a:buAutoNum type="arabicPeriod"/>
            </a:pPr>
            <a:r>
              <a:rPr lang="uk-UA" sz="2000" b="1" dirty="0"/>
              <a:t>Список використаних джерел</a:t>
            </a:r>
            <a:r>
              <a:rPr lang="uk-UA" sz="2000" dirty="0"/>
              <a:t>.</a:t>
            </a:r>
          </a:p>
          <a:p>
            <a:pPr algn="just">
              <a:buFont typeface="+mj-lt"/>
              <a:buAutoNum type="arabicPeriod"/>
            </a:pPr>
            <a:endParaRPr lang="uk-UA" sz="2000" dirty="0"/>
          </a:p>
          <a:p>
            <a:pPr algn="just">
              <a:buFont typeface="+mj-lt"/>
              <a:buAutoNum type="arabicPeriod"/>
            </a:pPr>
            <a:r>
              <a:rPr lang="uk-UA" sz="2000" b="1" dirty="0"/>
              <a:t>Додатки</a:t>
            </a:r>
            <a:r>
              <a:rPr lang="uk-UA" sz="2000" dirty="0"/>
              <a:t> (графіки, таблиці, ілюстрації тощо).</a:t>
            </a:r>
          </a:p>
        </p:txBody>
      </p:sp>
    </p:spTree>
    <p:extLst>
      <p:ext uri="{BB962C8B-B14F-4D97-AF65-F5344CB8AC3E}">
        <p14:creationId xmlns:p14="http://schemas.microsoft.com/office/powerpoint/2010/main" val="1159496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F9D02-3E43-A49A-E81E-BF021792E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4DAD419-4094-0E71-B4DE-F79532938AF8}"/>
              </a:ext>
            </a:extLst>
          </p:cNvPr>
          <p:cNvSpPr txBox="1"/>
          <p:nvPr/>
        </p:nvSpPr>
        <p:spPr>
          <a:xfrm>
            <a:off x="1985088" y="947573"/>
            <a:ext cx="9687508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uk-UA" sz="2000" b="1" dirty="0"/>
              <a:t>Послідовність виконання кваліфікаційних робіт магістра</a:t>
            </a:r>
          </a:p>
          <a:p>
            <a:pPr algn="just">
              <a:buNone/>
            </a:pPr>
            <a:endParaRPr lang="uk-UA" sz="2000" b="1" dirty="0"/>
          </a:p>
          <a:p>
            <a:pPr algn="just">
              <a:buNone/>
            </a:pPr>
            <a:r>
              <a:rPr lang="uk-UA" sz="2000" dirty="0"/>
              <a:t>Робота над магістерським дослідженням відбувається у кілька етапів:</a:t>
            </a:r>
          </a:p>
          <a:p>
            <a:pPr algn="just">
              <a:buNone/>
            </a:pPr>
            <a:endParaRPr lang="uk-UA" sz="2000" dirty="0"/>
          </a:p>
          <a:p>
            <a:pPr algn="just">
              <a:buFont typeface="+mj-lt"/>
              <a:buAutoNum type="arabicPeriod"/>
            </a:pPr>
            <a:r>
              <a:rPr lang="uk-UA" sz="2000" dirty="0"/>
              <a:t>Вибір теми та погодження її з науковим керівником.</a:t>
            </a:r>
          </a:p>
          <a:p>
            <a:pPr algn="just">
              <a:buFont typeface="+mj-lt"/>
              <a:buAutoNum type="arabicPeriod"/>
            </a:pPr>
            <a:r>
              <a:rPr lang="uk-UA" sz="2000" dirty="0"/>
              <a:t>Визначення проблематики та постановка дослідницьких питань.</a:t>
            </a:r>
          </a:p>
          <a:p>
            <a:pPr algn="just">
              <a:buFont typeface="+mj-lt"/>
              <a:buAutoNum type="arabicPeriod"/>
            </a:pPr>
            <a:r>
              <a:rPr lang="uk-UA" sz="2000" dirty="0"/>
              <a:t>Формування робочого плану та календарного графіка виконання.</a:t>
            </a:r>
          </a:p>
          <a:p>
            <a:pPr algn="just">
              <a:buFont typeface="+mj-lt"/>
              <a:buAutoNum type="arabicPeriod"/>
            </a:pPr>
            <a:r>
              <a:rPr lang="uk-UA" sz="2000" dirty="0"/>
              <a:t>Збір та аналіз літературних джерел.</a:t>
            </a:r>
          </a:p>
          <a:p>
            <a:pPr algn="just">
              <a:buFont typeface="+mj-lt"/>
              <a:buAutoNum type="arabicPeriod"/>
            </a:pPr>
            <a:r>
              <a:rPr lang="uk-UA" sz="2000" dirty="0"/>
              <a:t>Виконання практичної частини (експерименти, опитування, аналіз даних тощо).</a:t>
            </a:r>
          </a:p>
          <a:p>
            <a:pPr algn="just">
              <a:buFont typeface="+mj-lt"/>
              <a:buAutoNum type="arabicPeriod"/>
            </a:pPr>
            <a:r>
              <a:rPr lang="uk-UA" sz="2000" dirty="0"/>
              <a:t>Написання основних розділів.</a:t>
            </a:r>
          </a:p>
          <a:p>
            <a:pPr algn="just">
              <a:buFont typeface="+mj-lt"/>
              <a:buAutoNum type="arabicPeriod"/>
            </a:pPr>
            <a:r>
              <a:rPr lang="uk-UA" sz="2000" dirty="0"/>
              <a:t>Оформлення роботи відповідно до вимог.</a:t>
            </a:r>
          </a:p>
          <a:p>
            <a:pPr algn="just">
              <a:buFont typeface="+mj-lt"/>
              <a:buAutoNum type="arabicPeriod"/>
            </a:pPr>
            <a:r>
              <a:rPr lang="uk-UA" sz="2000" dirty="0"/>
              <a:t>Підготовка до захисту та публічна презентація.</a:t>
            </a:r>
          </a:p>
        </p:txBody>
      </p:sp>
    </p:spTree>
    <p:extLst>
      <p:ext uri="{BB962C8B-B14F-4D97-AF65-F5344CB8AC3E}">
        <p14:creationId xmlns:p14="http://schemas.microsoft.com/office/powerpoint/2010/main" val="4077810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04DF7-6607-C69B-082D-9421710675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F744CA2-023B-61CF-C29D-EB41DD4E4A4F}"/>
              </a:ext>
            </a:extLst>
          </p:cNvPr>
          <p:cNvSpPr txBox="1"/>
          <p:nvPr/>
        </p:nvSpPr>
        <p:spPr>
          <a:xfrm>
            <a:off x="422988" y="134922"/>
            <a:ext cx="1134602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uk-UA" sz="2000" b="1" dirty="0"/>
              <a:t>Підготовчий етап роботи над кваліфікаційною роботою</a:t>
            </a:r>
          </a:p>
          <a:p>
            <a:pPr algn="just">
              <a:buNone/>
            </a:pPr>
            <a:endParaRPr lang="uk-UA" sz="2000" b="1" dirty="0"/>
          </a:p>
          <a:p>
            <a:pPr algn="just">
              <a:buNone/>
            </a:pPr>
            <a:r>
              <a:rPr lang="uk-UA" sz="2000" dirty="0"/>
              <a:t>Підготовчий етап є ключовим у процесі написання кваліфікаційної роботи магістра, оскільки він визначає основу майбутнього дослідження. На цьому етапі студент обирає тему, формулює мету та завдання, а також складає план дослідження.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F1E8C8-5F83-1F9D-4451-EB1F279E555A}"/>
              </a:ext>
            </a:extLst>
          </p:cNvPr>
          <p:cNvSpPr txBox="1"/>
          <p:nvPr/>
        </p:nvSpPr>
        <p:spPr>
          <a:xfrm>
            <a:off x="1313285" y="1766138"/>
            <a:ext cx="5358103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uk-UA" b="1" dirty="0"/>
              <a:t>Вибір теми та її обґрунтування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Тема має бути актуальною, відповідати сучасним тенденціям науки та професійної діяльності.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Важливо, щоб студент мав інтерес до обраної проблематики, оскільки це полегшить процес дослідження.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Узгодження теми з науковим керівником для визначення її перспективності.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AEE050-57EC-D119-27E6-B3C6E03771C8}"/>
              </a:ext>
            </a:extLst>
          </p:cNvPr>
          <p:cNvSpPr txBox="1"/>
          <p:nvPr/>
        </p:nvSpPr>
        <p:spPr>
          <a:xfrm>
            <a:off x="5671458" y="4159335"/>
            <a:ext cx="6097554" cy="2446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uk-UA" sz="1700" b="1" dirty="0"/>
              <a:t>Визначення мети, завдань і предмета дослідження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700" b="1" dirty="0"/>
              <a:t>Мета дослідження</a:t>
            </a:r>
            <a:r>
              <a:rPr lang="uk-UA" sz="1700" dirty="0"/>
              <a:t> – коротке формулювання того, що планується досягти.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700" b="1" dirty="0"/>
              <a:t>Завдання дослідження</a:t>
            </a:r>
            <a:r>
              <a:rPr lang="uk-UA" sz="1700" dirty="0"/>
              <a:t> – конкретні кроки, які допоможуть реалізувати мету.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700" b="1" dirty="0"/>
              <a:t>Об’єкт дослідження</a:t>
            </a:r>
            <a:r>
              <a:rPr lang="uk-UA" sz="1700" dirty="0"/>
              <a:t> – процес або явище, що вивчається.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1700" b="1" dirty="0"/>
              <a:t>Предмет дослідження</a:t>
            </a:r>
            <a:r>
              <a:rPr lang="uk-UA" sz="1700" dirty="0"/>
              <a:t> – конкретні аспекти або характеристики об’єкта, які аналізуються.</a:t>
            </a:r>
          </a:p>
        </p:txBody>
      </p:sp>
    </p:spTree>
    <p:extLst>
      <p:ext uri="{BB962C8B-B14F-4D97-AF65-F5344CB8AC3E}">
        <p14:creationId xmlns:p14="http://schemas.microsoft.com/office/powerpoint/2010/main" val="2369164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5318AA-3F2D-BCDE-273B-9C6DDCDB9F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516A68-E98A-06C9-CD22-252E8D0FC236}"/>
              </a:ext>
            </a:extLst>
          </p:cNvPr>
          <p:cNvSpPr txBox="1"/>
          <p:nvPr/>
        </p:nvSpPr>
        <p:spPr>
          <a:xfrm>
            <a:off x="585495" y="459947"/>
            <a:ext cx="525546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uk-UA" b="1" dirty="0"/>
              <a:t>Аналіз наукових джерел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Пошук та опрацювання наукових статей, монографій, дисертаційних досліджень.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Використання електронних бібліотек, наукових баз даних (</a:t>
            </a:r>
            <a:r>
              <a:rPr lang="en-US" dirty="0"/>
              <a:t>Google Scholar, Scopus, Web of Science).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Визначення основних теоретичних підходів та існуючих досліджень з теми.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B8E8F7-005F-0905-EA45-51B29CABF14D}"/>
              </a:ext>
            </a:extLst>
          </p:cNvPr>
          <p:cNvSpPr txBox="1"/>
          <p:nvPr/>
        </p:nvSpPr>
        <p:spPr>
          <a:xfrm>
            <a:off x="6351039" y="459947"/>
            <a:ext cx="5628691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uk-UA" b="1" dirty="0"/>
              <a:t>Вибір методології дослідження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Визначення методів, які будуть використані (аналіз, синтез, моделювання, експеримент, опитування тощо).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Обґрунтування вибору методів залежно від специфіки теми.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Формулювання гіпотез (якщо необхідно).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C21690-51CF-ADCF-57A2-B49FBB70D284}"/>
              </a:ext>
            </a:extLst>
          </p:cNvPr>
          <p:cNvSpPr txBox="1"/>
          <p:nvPr/>
        </p:nvSpPr>
        <p:spPr>
          <a:xfrm>
            <a:off x="3612117" y="2847212"/>
            <a:ext cx="547784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uk-UA" b="1" dirty="0"/>
              <a:t>Структурування майбутньої роботи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Розробка попереднього плану (змісту) магістерської роботи.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Визначення кількості розділів, їхньої взаємопов’язаності.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Чітке розмежування теоретичної та практичної частини.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7AF31E-2C7C-E9A8-B7BE-4CFB4F495894}"/>
              </a:ext>
            </a:extLst>
          </p:cNvPr>
          <p:cNvSpPr txBox="1"/>
          <p:nvPr/>
        </p:nvSpPr>
        <p:spPr>
          <a:xfrm>
            <a:off x="3612117" y="4910823"/>
            <a:ext cx="547784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uk-UA" b="1" dirty="0"/>
              <a:t>Планування часу та етапів виконання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Складання графіка виконання роботи (з урахуванням дедлайнів університету).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Розподіл завдань по місяцях.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Узгодження з науковим керівником щодо часткової здачі матеріалів.</a:t>
            </a:r>
          </a:p>
        </p:txBody>
      </p:sp>
    </p:spTree>
    <p:extLst>
      <p:ext uri="{BB962C8B-B14F-4D97-AF65-F5344CB8AC3E}">
        <p14:creationId xmlns:p14="http://schemas.microsoft.com/office/powerpoint/2010/main" val="1099620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E758E-30CD-9FBA-2979-D563336CC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4145EA-AE08-0F7C-9B34-3609D0AC9853}"/>
              </a:ext>
            </a:extLst>
          </p:cNvPr>
          <p:cNvSpPr txBox="1"/>
          <p:nvPr/>
        </p:nvSpPr>
        <p:spPr>
          <a:xfrm>
            <a:off x="2612569" y="140389"/>
            <a:ext cx="8166619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uk-UA" b="1" noProof="0" dirty="0"/>
              <a:t>Робота над текстом кваліфікаційної роботи</a:t>
            </a:r>
          </a:p>
          <a:p>
            <a:pPr algn="ctr">
              <a:buNone/>
            </a:pPr>
            <a:endParaRPr lang="uk-UA" b="1" noProof="0" dirty="0"/>
          </a:p>
          <a:p>
            <a:pPr algn="just">
              <a:buNone/>
            </a:pPr>
            <a:r>
              <a:rPr lang="uk-UA" noProof="0" dirty="0"/>
              <a:t>Процес написання включає:</a:t>
            </a:r>
          </a:p>
          <a:p>
            <a:pPr algn="just">
              <a:buFont typeface="+mj-lt"/>
              <a:buAutoNum type="arabicPeriod"/>
            </a:pPr>
            <a:r>
              <a:rPr lang="uk-UA" noProof="0" dirty="0"/>
              <a:t>Опис теоретичних основ досліджуваної проблеми.</a:t>
            </a:r>
          </a:p>
          <a:p>
            <a:pPr algn="just">
              <a:buFont typeface="+mj-lt"/>
              <a:buAutoNum type="arabicPeriod"/>
            </a:pPr>
            <a:r>
              <a:rPr lang="uk-UA" noProof="0" dirty="0"/>
              <a:t>Проведення власного аналізу, експериментів або опитувань.</a:t>
            </a:r>
          </a:p>
          <a:p>
            <a:pPr algn="just">
              <a:buFont typeface="+mj-lt"/>
              <a:buAutoNum type="arabicPeriod"/>
            </a:pPr>
            <a:r>
              <a:rPr lang="uk-UA" noProof="0" dirty="0"/>
              <a:t>Інтерпретацію отриманих результатів.</a:t>
            </a:r>
          </a:p>
          <a:p>
            <a:pPr algn="just">
              <a:buFont typeface="+mj-lt"/>
              <a:buAutoNum type="arabicPeriod"/>
            </a:pPr>
            <a:r>
              <a:rPr lang="uk-UA" noProof="0" dirty="0"/>
              <a:t>Формулювання висновків і рекомендацій. Робота повинна бути логічно структурованою, аргументованою та відповідати академічним стандартам.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D98E69-00FC-F229-1B51-D89E3E2DC54F}"/>
              </a:ext>
            </a:extLst>
          </p:cNvPr>
          <p:cNvSpPr txBox="1"/>
          <p:nvPr/>
        </p:nvSpPr>
        <p:spPr>
          <a:xfrm>
            <a:off x="2612569" y="2927695"/>
            <a:ext cx="8166619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uk-UA" b="1" dirty="0"/>
              <a:t>Оформлення кваліфікаційної роботи</a:t>
            </a:r>
          </a:p>
          <a:p>
            <a:pPr algn="ctr">
              <a:buNone/>
            </a:pPr>
            <a:endParaRPr lang="uk-UA" b="1" dirty="0"/>
          </a:p>
          <a:p>
            <a:pPr>
              <a:buNone/>
            </a:pPr>
            <a:r>
              <a:rPr lang="uk-UA" dirty="0"/>
              <a:t>Оформлення роботи регулюється стандартами та методичними вказівками та включає: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титульний аркуш;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завдання;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зміст;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основний текст;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список використаних джерел (ДСТУ чи інші стандарти цитування);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додатки. </a:t>
            </a:r>
          </a:p>
          <a:p>
            <a:pPr>
              <a:buFont typeface="Arial" panose="020B0604020202020204" pitchFamily="34" charset="0"/>
              <a:buChar char="•"/>
            </a:pPr>
            <a:endParaRPr lang="uk-UA" dirty="0"/>
          </a:p>
          <a:p>
            <a:r>
              <a:rPr lang="uk-UA" dirty="0"/>
              <a:t>Важливу роль відіграє правильне оформлення таблиць, графіків, схем та ілюстрацій.</a:t>
            </a:r>
          </a:p>
        </p:txBody>
      </p:sp>
    </p:spTree>
    <p:extLst>
      <p:ext uri="{BB962C8B-B14F-4D97-AF65-F5344CB8AC3E}">
        <p14:creationId xmlns:p14="http://schemas.microsoft.com/office/powerpoint/2010/main" val="1373024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</TotalTime>
  <Words>1137</Words>
  <Application>Microsoft Office PowerPoint</Application>
  <PresentationFormat>Широкоэкранный</PresentationFormat>
  <Paragraphs>130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Times New Roman</vt:lpstr>
      <vt:lpstr>Wingdings 3</vt:lpstr>
      <vt:lpstr>Легкий дым</vt:lpstr>
      <vt:lpstr>Лекція 7.  Кваліфікаційна робота другого освітнього рівня «Магістр». Загальна характеристика. Послідовність виконання і кваліфікаційних робіт освітнього ступеня магістра. Підготовчий етап роботи над кваліфікаційною роботою. Робота над текстом кваліфікаційної роботи. Оформлення кваліфікаційних робіт. Підготовка до захисту й захист кваліфікаційних робіт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Рябчун Юлія Володимирівна</dc:creator>
  <cp:lastModifiedBy>Рябчун Юлія Володимирівна</cp:lastModifiedBy>
  <cp:revision>1</cp:revision>
  <dcterms:created xsi:type="dcterms:W3CDTF">2025-04-04T02:34:22Z</dcterms:created>
  <dcterms:modified xsi:type="dcterms:W3CDTF">2025-04-04T03:19:59Z</dcterms:modified>
</cp:coreProperties>
</file>