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1287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u="sng" dirty="0">
                <a:latin typeface="Times New Roman" pitchFamily="18" charset="0"/>
                <a:cs typeface="Times New Roman" pitchFamily="18" charset="0"/>
              </a:rPr>
              <a:t>Націоналізм як предмет політичної теорії.</a:t>
            </a:r>
          </a:p>
          <a:p>
            <a:pPr algn="ctr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Частина 1.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Проблематика націоналізму в контексті політичної теорії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0491" y="2780928"/>
            <a:ext cx="8208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Націоналізм – принцип організації соціуму, у відповідності до якого ідея самовизначення , існування і розвитку співтовариства (нації) слугує найвищим цінностним орієнтиром, який формує норми і цінності , визначає легітимність соціального порядку у межах даного соціуму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036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Визначення націоналізму за американськими соціологами X. Герту та К. Милса: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Націоналізм є «ідеологією, що виправдовує національну державу».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«The Encyclopedia Americana»: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«Націоналізм – стан розуму, що є притаманним певній групі людей з гомогенною культурою, які поживають у тісній асоціації на певній території і поділяють віру у власну відмінність від інших і спільну для них долю».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99423"/>
            <a:ext cx="777686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«Нова католицька енциклопедія»: </a:t>
            </a: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Націоналізм – це почуття що об'єднує групу людей, що мають реальний  або уявний спільний історичний досвід, що проявляється у прагненні жити у майбутньому у якості окремої групи».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29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32405"/>
            <a:ext cx="612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Класифікація націоналізму за Л. Снайдером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Інтегруючий націоналізм 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(1845–1871) являв собою силу, яка сприяла об'єднанню народів Італії і Германії у період феодальної роздробленості;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Дезінтегруючий націоналізм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(1871–1890) характеризується боротьбою за національну незалежність народів, що входили до складу Османської, Австро-Угорської та ін. імперій, які в результаті розпались.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Агресивний націоналізм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(1900–1945) – приклад гострого конфлікту різних національних інтересів які проявилися у двох світових війнах. Такий від націоналізму є ідентичним імперіалізму. Сучасний націоналізм (після 1945 р.) появляється в основному у антиколоніальних революціях і поширюється у глобальному вимірі.</a:t>
            </a:r>
          </a:p>
        </p:txBody>
      </p:sp>
    </p:spTree>
    <p:extLst>
      <p:ext uri="{BB962C8B-B14F-4D97-AF65-F5344CB8AC3E}">
        <p14:creationId xmlns:p14="http://schemas.microsoft.com/office/powerpoint/2010/main" val="175306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92696"/>
            <a:ext cx="3728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Класифікація націоналізму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3421" y="1844824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Етнічній націоналізм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 характерним для пригноблених народів, що ведуть боротьбу за національне звільнення і прагнуть набути власної державності. Йому притаманна певна ідеологія і політика;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Державний націоналізм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проявляється у державно оформлених націй, які прагнуть втілити у життя свої національні інтереси;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Побутовий націоналізм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це реалізція націоналістичних почуттів в малих соціальних групах, на міжособовому рівні. Для нього характерними є ксенофобія і вороже ставлення до інших етнічних груп.</a:t>
            </a:r>
          </a:p>
        </p:txBody>
      </p:sp>
    </p:spTree>
    <p:extLst>
      <p:ext uri="{BB962C8B-B14F-4D97-AF65-F5344CB8AC3E}">
        <p14:creationId xmlns:p14="http://schemas.microsoft.com/office/powerpoint/2010/main" val="244689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404664"/>
            <a:ext cx="4248472" cy="936104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Політична ідеологія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2276872"/>
            <a:ext cx="2448272" cy="869651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НАЦІОНАЛІЗМ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4610" y="4030260"/>
            <a:ext cx="2999237" cy="2021779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Патріотизм, відданість батьківщині, беззастережний пріоритет її інтересів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4030260"/>
            <a:ext cx="2952328" cy="2021779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Агресивне протистояння іншій нації, її дискримінація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Соединительная линия уступом 6"/>
          <p:cNvCxnSpPr>
            <a:stCxn id="3" idx="1"/>
            <a:endCxn id="4" idx="0"/>
          </p:cNvCxnSpPr>
          <p:nvPr/>
        </p:nvCxnSpPr>
        <p:spPr>
          <a:xfrm rot="10800000" flipV="1">
            <a:off x="1704230" y="2711698"/>
            <a:ext cx="1499619" cy="1318562"/>
          </a:xfrm>
          <a:prstGeom prst="bentConnector2">
            <a:avLst/>
          </a:prstGeom>
          <a:ln w="73025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3" idx="3"/>
            <a:endCxn id="5" idx="0"/>
          </p:cNvCxnSpPr>
          <p:nvPr/>
        </p:nvCxnSpPr>
        <p:spPr>
          <a:xfrm>
            <a:off x="5652120" y="2711698"/>
            <a:ext cx="1476164" cy="1318562"/>
          </a:xfrm>
          <a:prstGeom prst="bentConnector2">
            <a:avLst/>
          </a:prstGeom>
          <a:ln w="635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низ 9"/>
          <p:cNvSpPr/>
          <p:nvPr/>
        </p:nvSpPr>
        <p:spPr>
          <a:xfrm>
            <a:off x="4221672" y="1340768"/>
            <a:ext cx="484632" cy="978408"/>
          </a:xfrm>
          <a:prstGeom prst="downArrow">
            <a:avLst/>
          </a:prstGeom>
          <a:solidFill>
            <a:schemeClr val="tx1">
              <a:lumMod val="6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5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88" y="2011363"/>
            <a:ext cx="7388225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9123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558</TotalTime>
  <Words>364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Palatino Linotype</vt:lpstr>
      <vt:lpstr>Times New Roman</vt:lpstr>
      <vt:lpstr>Wingdings</vt:lpstr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Перегуда Євген Вікторович</cp:lastModifiedBy>
  <cp:revision>20</cp:revision>
  <dcterms:modified xsi:type="dcterms:W3CDTF">2025-01-11T20:24:59Z</dcterms:modified>
</cp:coreProperties>
</file>