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21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3459F-EB94-49C2-AA17-63571D1AC78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CB98D-A55A-4167-B4E7-EC35E6506F41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Оцінка впливу на </a:t>
            </a:r>
            <a:r>
              <a:rPr lang="uk-UA" dirty="0" err="1"/>
              <a:t>грунти</a:t>
            </a:r>
            <a:r>
              <a:rPr lang="uk-UA" dirty="0"/>
              <a:t>  і повітря методом ентропії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Зміна ентропії при надходженні інгредієнтів в </a:t>
            </a:r>
            <a:r>
              <a:rPr lang="uk-UA" dirty="0" err="1"/>
              <a:t>грунти</a:t>
            </a:r>
            <a:r>
              <a:rPr lang="uk-UA" dirty="0"/>
              <a:t> і, відповідно, в </a:t>
            </a:r>
            <a:r>
              <a:rPr lang="uk-UA" dirty="0" err="1"/>
              <a:t>грунтовий</a:t>
            </a:r>
            <a:r>
              <a:rPr lang="uk-UA" dirty="0"/>
              <a:t> розчин іонів або сполук може обчислюватись згідно з наступним співвідношенням</a:t>
            </a:r>
          </a:p>
          <a:p>
            <a:pPr algn="ctr"/>
            <a:r>
              <a:rPr lang="en-US" sz="3800" b="1" dirty="0"/>
              <a:t>Sₓ =</a:t>
            </a:r>
            <a:r>
              <a:rPr lang="uk-UA" sz="3800" b="1" dirty="0"/>
              <a:t> </a:t>
            </a:r>
            <a:r>
              <a:rPr lang="en-US" sz="3800" b="1" dirty="0" err="1"/>
              <a:t>n∙k·ln</a:t>
            </a:r>
            <a:r>
              <a:rPr lang="uk-UA" sz="3800" b="1" dirty="0" err="1"/>
              <a:t>Ск</a:t>
            </a:r>
            <a:r>
              <a:rPr lang="uk-UA" sz="3800" b="1" dirty="0"/>
              <a:t>/</a:t>
            </a:r>
            <a:r>
              <a:rPr lang="uk-UA" sz="3800" b="1" dirty="0" err="1"/>
              <a:t>Св</a:t>
            </a:r>
            <a:r>
              <a:rPr lang="uk-UA" sz="3800" b="1" dirty="0"/>
              <a:t> = </a:t>
            </a:r>
            <a:r>
              <a:rPr lang="en-US" sz="3800" b="1" dirty="0"/>
              <a:t> </a:t>
            </a:r>
            <a:r>
              <a:rPr lang="en-US" sz="3800" b="1" dirty="0" err="1"/>
              <a:t>n∙k·ln</a:t>
            </a:r>
            <a:r>
              <a:rPr lang="el-GR" sz="3800" b="1" dirty="0"/>
              <a:t>Δ</a:t>
            </a:r>
            <a:r>
              <a:rPr lang="en-US" sz="3800" b="1" dirty="0"/>
              <a:t>a</a:t>
            </a:r>
          </a:p>
          <a:p>
            <a:r>
              <a:rPr lang="en-US" dirty="0"/>
              <a:t>n,  k – </a:t>
            </a:r>
            <a:r>
              <a:rPr lang="uk-UA" dirty="0"/>
              <a:t>кількість молей хімічної речовини, що надійшла в одиницю об’єму </a:t>
            </a:r>
            <a:r>
              <a:rPr lang="uk-UA" dirty="0" err="1"/>
              <a:t>грунтового</a:t>
            </a:r>
            <a:r>
              <a:rPr lang="uk-UA" dirty="0"/>
              <a:t> розчину та коефіцієнт пропорційності (константа </a:t>
            </a:r>
            <a:r>
              <a:rPr lang="uk-UA" dirty="0" err="1"/>
              <a:t>Больцмана</a:t>
            </a:r>
            <a:r>
              <a:rPr lang="uk-UA" dirty="0"/>
              <a:t>);</a:t>
            </a:r>
          </a:p>
          <a:p>
            <a:r>
              <a:rPr lang="uk-UA" dirty="0" err="1"/>
              <a:t>Ск</a:t>
            </a:r>
            <a:r>
              <a:rPr lang="uk-UA" dirty="0"/>
              <a:t>, </a:t>
            </a:r>
            <a:r>
              <a:rPr lang="uk-UA" dirty="0" err="1"/>
              <a:t>Св</a:t>
            </a:r>
            <a:r>
              <a:rPr lang="uk-UA" dirty="0"/>
              <a:t> – концентрації хімічних </a:t>
            </a:r>
            <a:r>
              <a:rPr lang="uk-UA" dirty="0" err="1"/>
              <a:t>речоіин</a:t>
            </a:r>
            <a:r>
              <a:rPr lang="uk-UA" dirty="0"/>
              <a:t> відповідно до і після їх попадання в екосистему; </a:t>
            </a:r>
            <a:r>
              <a:rPr lang="el-GR" dirty="0"/>
              <a:t>Δ</a:t>
            </a:r>
            <a:r>
              <a:rPr lang="en-US" dirty="0"/>
              <a:t>a</a:t>
            </a:r>
            <a:r>
              <a:rPr lang="uk-UA" dirty="0"/>
              <a:t> – зміна хімічної активності </a:t>
            </a:r>
            <a:r>
              <a:rPr lang="uk-UA" dirty="0" err="1"/>
              <a:t>грунтових</a:t>
            </a:r>
            <a:r>
              <a:rPr lang="uk-UA" dirty="0"/>
              <a:t> розчинів внаслідок забруднення.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Зміна фізичних параметрів, що здійснюють негативний вплив на екосистему, може враховуватись через статистичний показник</a:t>
            </a:r>
          </a:p>
          <a:p>
            <a:pPr algn="ctr"/>
            <a:r>
              <a:rPr lang="en-US" sz="4000" b="1" dirty="0"/>
              <a:t>S</a:t>
            </a:r>
            <a:r>
              <a:rPr lang="uk-UA" sz="4000" b="1" dirty="0"/>
              <a:t>ф</a:t>
            </a:r>
            <a:r>
              <a:rPr lang="en-US" sz="4000" b="1" dirty="0"/>
              <a:t> = </a:t>
            </a:r>
            <a:r>
              <a:rPr lang="en-US" sz="4000" b="1" dirty="0" err="1"/>
              <a:t>n∙k·lnWk</a:t>
            </a:r>
            <a:r>
              <a:rPr lang="en-US" sz="4000" b="1" dirty="0"/>
              <a:t>/W</a:t>
            </a:r>
            <a:r>
              <a:rPr lang="uk-UA" sz="4000" b="1" dirty="0"/>
              <a:t>в</a:t>
            </a:r>
          </a:p>
          <a:p>
            <a:r>
              <a:rPr lang="en-US" dirty="0"/>
              <a:t>Wk</a:t>
            </a:r>
            <a:r>
              <a:rPr lang="uk-UA" dirty="0"/>
              <a:t>, </a:t>
            </a:r>
            <a:r>
              <a:rPr lang="en-US" dirty="0"/>
              <a:t>W</a:t>
            </a:r>
            <a:r>
              <a:rPr lang="uk-UA" dirty="0"/>
              <a:t>в – показники стану екосистеми відповідно до і після впливу на неї антропогенного фактора фізичної природи.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sz="2600" dirty="0"/>
              <a:t>Разом з оцінкою екологічного впливу від надходження в </a:t>
            </a:r>
            <a:r>
              <a:rPr lang="uk-UA" sz="2600" dirty="0" err="1"/>
              <a:t>грунти</a:t>
            </a:r>
            <a:r>
              <a:rPr lang="uk-UA" sz="2600" dirty="0"/>
              <a:t> ряду хімічних інгредієнтів ( в першу чергу тих, що викликають зміни </a:t>
            </a:r>
            <a:r>
              <a:rPr lang="uk-UA" sz="2600" dirty="0" err="1"/>
              <a:t>рН</a:t>
            </a:r>
            <a:r>
              <a:rPr lang="uk-UA" sz="2600" dirty="0"/>
              <a:t>) даний підхід дозволяє враховувати зміни температурного режиму. Зміни температури </a:t>
            </a:r>
            <a:r>
              <a:rPr lang="uk-UA" sz="2600" dirty="0" err="1"/>
              <a:t>грунтів</a:t>
            </a:r>
            <a:r>
              <a:rPr lang="uk-UA" sz="2600" dirty="0"/>
              <a:t> викликають і зміни в них </a:t>
            </a:r>
            <a:r>
              <a:rPr lang="uk-UA" sz="2600" dirty="0" err="1"/>
              <a:t>масопереносу</a:t>
            </a:r>
            <a:r>
              <a:rPr lang="uk-UA" sz="2600" dirty="0"/>
              <a:t> і, як наслідок, зниження буферної здатності </a:t>
            </a:r>
            <a:r>
              <a:rPr lang="uk-UA" sz="2600" dirty="0" err="1"/>
              <a:t>грунтів</a:t>
            </a:r>
            <a:r>
              <a:rPr lang="uk-UA" sz="2600" dirty="0"/>
              <a:t>, зміни </a:t>
            </a:r>
            <a:r>
              <a:rPr lang="uk-UA" sz="2600" dirty="0" err="1"/>
              <a:t>рН</a:t>
            </a:r>
            <a:r>
              <a:rPr lang="uk-UA" sz="2600" dirty="0"/>
              <a:t>, підвищення солевмісту в </a:t>
            </a:r>
            <a:r>
              <a:rPr lang="uk-UA" sz="2600" dirty="0" err="1"/>
              <a:t>грунтових</a:t>
            </a:r>
            <a:r>
              <a:rPr lang="uk-UA" sz="2600" dirty="0"/>
              <a:t> водах. Ці наслідки можуть бути оцінені значенням змін  енергії </a:t>
            </a:r>
            <a:r>
              <a:rPr lang="uk-UA" sz="2600" dirty="0" err="1"/>
              <a:t>Гіббса</a:t>
            </a:r>
            <a:r>
              <a:rPr lang="uk-UA" sz="2600" dirty="0"/>
              <a:t>:</a:t>
            </a:r>
          </a:p>
          <a:p>
            <a:pPr algn="ctr"/>
            <a:r>
              <a:rPr lang="uk-UA" sz="3300" b="1" dirty="0"/>
              <a:t>Δ</a:t>
            </a:r>
            <a:r>
              <a:rPr lang="en-US" sz="3300" b="1" dirty="0"/>
              <a:t>G = -</a:t>
            </a:r>
            <a:r>
              <a:rPr lang="en-US" sz="3300" b="1" dirty="0" err="1"/>
              <a:t>R·T∙lnKp</a:t>
            </a:r>
            <a:endParaRPr lang="en-US" sz="3300" b="1" dirty="0"/>
          </a:p>
          <a:p>
            <a:pPr algn="ctr"/>
            <a:r>
              <a:rPr lang="el-GR" sz="3000" b="1" dirty="0"/>
              <a:t>Δ</a:t>
            </a:r>
            <a:r>
              <a:rPr lang="en-US" sz="3000" b="1" dirty="0"/>
              <a:t>S = 4,5758 [</a:t>
            </a:r>
            <a:r>
              <a:rPr lang="en-US" sz="3000" b="1" dirty="0" err="1"/>
              <a:t>T·ln</a:t>
            </a:r>
            <a:r>
              <a:rPr lang="en-US" sz="3000" b="1" dirty="0"/>
              <a:t>(K1-K2)/(T1-T2) + (</a:t>
            </a:r>
            <a:r>
              <a:rPr lang="en-US" sz="3000" b="1" dirty="0" err="1"/>
              <a:t>lg</a:t>
            </a:r>
            <a:r>
              <a:rPr lang="en-US" sz="3000" b="1" dirty="0"/>
              <a:t> K2- </a:t>
            </a:r>
            <a:r>
              <a:rPr lang="en-US" sz="3000" b="1" dirty="0" err="1"/>
              <a:t>lg</a:t>
            </a:r>
            <a:r>
              <a:rPr lang="en-US" sz="3000" b="1" dirty="0"/>
              <a:t> K1/2)]</a:t>
            </a:r>
          </a:p>
          <a:p>
            <a:endParaRPr lang="uk-UA" sz="2800" dirty="0"/>
          </a:p>
          <a:p>
            <a:r>
              <a:rPr lang="en-US" sz="2800" dirty="0" err="1"/>
              <a:t>Kp</a:t>
            </a:r>
            <a:r>
              <a:rPr lang="en-US" sz="2800" dirty="0"/>
              <a:t> – </a:t>
            </a:r>
            <a:r>
              <a:rPr lang="uk-UA" sz="2800" dirty="0"/>
              <a:t>константа рівноваги </a:t>
            </a:r>
            <a:r>
              <a:rPr lang="en-US" sz="2800" dirty="0" err="1"/>
              <a:t>Kp</a:t>
            </a:r>
            <a:r>
              <a:rPr lang="uk-UA" sz="2800" dirty="0"/>
              <a:t> = к1/К2,</a:t>
            </a:r>
          </a:p>
          <a:p>
            <a:r>
              <a:rPr lang="uk-UA" sz="2800" dirty="0"/>
              <a:t>де К1, К2 – константи швидкості прямої та </a:t>
            </a:r>
            <a:r>
              <a:rPr lang="uk-UA" sz="2800" dirty="0" err="1"/>
              <a:t>зворотньої</a:t>
            </a:r>
            <a:r>
              <a:rPr lang="uk-UA" sz="2800" dirty="0"/>
              <a:t> реакції,  </a:t>
            </a:r>
            <a:r>
              <a:rPr lang="en-US" sz="2800" dirty="0"/>
              <a:t>R -</a:t>
            </a:r>
            <a:r>
              <a:rPr lang="uk-UA" sz="2800" dirty="0"/>
              <a:t>універсальна газова константа</a:t>
            </a:r>
            <a:endParaRPr lang="en-US" sz="2800" dirty="0"/>
          </a:p>
          <a:p>
            <a:pPr algn="ctr"/>
            <a:endParaRPr lang="ru-RU" sz="33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/>
              <a:t>Ентропійна</a:t>
            </a:r>
            <a:r>
              <a:rPr lang="uk-UA" dirty="0"/>
              <a:t> оцінка впливу на повітря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err="1"/>
              <a:t>Ентропійна</a:t>
            </a:r>
            <a:r>
              <a:rPr lang="uk-UA" dirty="0"/>
              <a:t> оцінка стану повітряного басейну також здійснюється шляхом класифікації домішок (забруднювачів) повітря за їх фазово-дисперсним станом. Всі забруднювачі утворюють з повітрям два типи систем (гомогенні або гетерогенні). Перший тип систем утворюється при надходженні в повітря аерозолів, диму, пилу тощо. Потужність їх негативного впливу визначається залежністю</a:t>
            </a:r>
          </a:p>
          <a:p>
            <a:pPr algn="ctr"/>
            <a:r>
              <a:rPr lang="uk-UA" sz="3900" b="1" dirty="0"/>
              <a:t>ΔЅ = </a:t>
            </a:r>
            <a:r>
              <a:rPr lang="el-GR" sz="3900" b="1" dirty="0"/>
              <a:t>Δ</a:t>
            </a:r>
            <a:r>
              <a:rPr lang="ru-RU" sz="3900" b="1" dirty="0"/>
              <a:t>Ѕ₁ + </a:t>
            </a:r>
            <a:r>
              <a:rPr lang="el-GR" sz="3900" b="1" dirty="0"/>
              <a:t>Δ</a:t>
            </a:r>
            <a:r>
              <a:rPr lang="ru-RU" sz="3900" b="1" dirty="0"/>
              <a:t>Ѕ₂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/>
              <a:t>Δ</a:t>
            </a:r>
            <a:r>
              <a:rPr lang="ru-RU" b="1" dirty="0"/>
              <a:t>Ѕ₁ </a:t>
            </a:r>
            <a:r>
              <a:rPr lang="ru-RU" dirty="0"/>
              <a:t>  -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ентропії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в </a:t>
            </a:r>
            <a:r>
              <a:rPr lang="ru-RU" dirty="0" err="1"/>
              <a:t>повітря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, </a:t>
            </a:r>
            <a:r>
              <a:rPr lang="el-GR" b="1" dirty="0"/>
              <a:t>Δ</a:t>
            </a:r>
            <a:r>
              <a:rPr lang="ru-RU" b="1" dirty="0"/>
              <a:t>Ѕ₂ </a:t>
            </a:r>
            <a:r>
              <a:rPr lang="ru-RU" dirty="0"/>
              <a:t>-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ентропії</a:t>
            </a:r>
            <a:r>
              <a:rPr lang="ru-RU" dirty="0"/>
              <a:t>, яка </a:t>
            </a:r>
            <a:r>
              <a:rPr lang="ru-RU" dirty="0" err="1"/>
              <a:t>викликана</a:t>
            </a:r>
            <a:r>
              <a:rPr lang="ru-RU" dirty="0"/>
              <a:t> </a:t>
            </a:r>
            <a:r>
              <a:rPr lang="ru-RU" dirty="0" err="1"/>
              <a:t>перетворенням</a:t>
            </a:r>
            <a:r>
              <a:rPr lang="ru-RU" dirty="0"/>
              <a:t> в </a:t>
            </a:r>
            <a:r>
              <a:rPr lang="ru-RU" dirty="0" err="1"/>
              <a:t>повітрі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ним.</a:t>
            </a:r>
          </a:p>
          <a:p>
            <a:r>
              <a:rPr lang="uk-UA" dirty="0"/>
              <a:t>До другого типу належить системи, які утворюються за рахунок надходження у повітря газоподібних забруднювачів (оксиди сірки, азоту, вуглецю, газоподібні аміак, фтор, хлор тощо). Їх вплив може бути визначений рівнянням</a:t>
            </a:r>
          </a:p>
          <a:p>
            <a:pPr algn="ctr"/>
            <a:r>
              <a:rPr lang="uk-UA" sz="3800" b="1" dirty="0"/>
              <a:t>ΔЅ =</a:t>
            </a:r>
            <a:r>
              <a:rPr lang="en-US" sz="3800" b="1" dirty="0"/>
              <a:t> </a:t>
            </a:r>
            <a:r>
              <a:rPr lang="en-US" sz="3800" b="1" dirty="0" err="1"/>
              <a:t>n·k</a:t>
            </a:r>
            <a:r>
              <a:rPr lang="en-US" sz="3800" b="1" dirty="0"/>
              <a:t>· </a:t>
            </a:r>
            <a:r>
              <a:rPr lang="en-US" sz="3800" b="1" dirty="0" err="1"/>
              <a:t>ln</a:t>
            </a:r>
            <a:r>
              <a:rPr lang="en-US" sz="3800" b="1" dirty="0"/>
              <a:t> (</a:t>
            </a:r>
            <a:r>
              <a:rPr lang="en-US" sz="3800" b="1" dirty="0" err="1"/>
              <a:t>Pk</a:t>
            </a:r>
            <a:r>
              <a:rPr lang="en-US" sz="3800" b="1" dirty="0"/>
              <a:t>/P</a:t>
            </a:r>
            <a:r>
              <a:rPr lang="uk-UA" sz="3800" b="1" dirty="0"/>
              <a:t>в),</a:t>
            </a:r>
          </a:p>
          <a:p>
            <a:r>
              <a:rPr lang="en-US" b="1" dirty="0" err="1"/>
              <a:t>Pk</a:t>
            </a:r>
            <a:r>
              <a:rPr lang="uk-UA" b="1" dirty="0"/>
              <a:t>  і   </a:t>
            </a:r>
            <a:r>
              <a:rPr lang="en-US" b="1" dirty="0"/>
              <a:t>P</a:t>
            </a:r>
            <a:r>
              <a:rPr lang="uk-UA" b="1" dirty="0"/>
              <a:t>в -  </a:t>
            </a:r>
            <a:r>
              <a:rPr lang="uk-UA" dirty="0"/>
              <a:t>парціальний тиск газоподібних домішок в повітрі до і після їх надходження в атмосферу</a:t>
            </a:r>
            <a:r>
              <a:rPr lang="uk-UA" b="1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Прогнозування можливих наслідків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Найважливішою стадією </a:t>
            </a:r>
            <a:r>
              <a:rPr lang="uk-UA" dirty="0" err="1"/>
              <a:t>екомоніторингу</a:t>
            </a:r>
            <a:r>
              <a:rPr lang="uk-UA" dirty="0"/>
              <a:t> є прогнозування можливих наслідків та, на основі цього, вироблення ефективних природоохоронних рішень.</a:t>
            </a:r>
          </a:p>
          <a:p>
            <a:r>
              <a:rPr lang="uk-UA" dirty="0"/>
              <a:t>Динаміка поведінки відкритих систем ( в т.ч. екологічних та суспільних) може розглядатися з позиції уявлень про самоорганізацію  в </a:t>
            </a:r>
            <a:r>
              <a:rPr lang="uk-UA" dirty="0" err="1"/>
              <a:t>нерівноважних</a:t>
            </a:r>
            <a:r>
              <a:rPr lang="uk-UA" dirty="0"/>
              <a:t> системах.</a:t>
            </a:r>
          </a:p>
          <a:p>
            <a:r>
              <a:rPr lang="uk-UA" dirty="0"/>
              <a:t>Відомо, що в неупорядкованих системах, якими є і вищезгадані, внаслідок підвищення на них тиску навантажень (в тому числі екологічної, економічної та соціальної природи) може виникати їх соціальна організація ( або реорганізація). Така організація фіксується в  коливальних хімічних системах, популяціях, спільнотах тощо і може бути описана рівнянням</a:t>
            </a:r>
          </a:p>
          <a:p>
            <a:pPr algn="ctr"/>
            <a:r>
              <a:rPr lang="en-US" sz="4000" b="1" dirty="0" err="1"/>
              <a:t>dX</a:t>
            </a:r>
            <a:r>
              <a:rPr lang="en-US" sz="4000" b="1" dirty="0"/>
              <a:t>/</a:t>
            </a:r>
            <a:r>
              <a:rPr lang="en-US" sz="4000" b="1" dirty="0" err="1"/>
              <a:t>dt</a:t>
            </a:r>
            <a:r>
              <a:rPr lang="en-US" sz="4000" b="1" dirty="0"/>
              <a:t> = </a:t>
            </a:r>
            <a:r>
              <a:rPr lang="en-US" sz="4000" b="1" dirty="0" err="1"/>
              <a:t>k∙X</a:t>
            </a:r>
            <a:r>
              <a:rPr lang="en-US" sz="4000" b="1" dirty="0"/>
              <a:t>·(N-X) – d₀∙X</a:t>
            </a:r>
          </a:p>
          <a:p>
            <a:r>
              <a:rPr lang="uk-UA" dirty="0"/>
              <a:t>Де </a:t>
            </a:r>
            <a:r>
              <a:rPr lang="en-US" dirty="0" err="1"/>
              <a:t>dX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uk-UA" dirty="0"/>
              <a:t> – зміна чисельності, наприклад, біокомпонентів в екосистемі;  к – коефіцієнт відтворення зазначених компонентів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d₀</a:t>
            </a:r>
            <a:r>
              <a:rPr lang="uk-UA" b="1" dirty="0"/>
              <a:t> - </a:t>
            </a:r>
            <a:r>
              <a:rPr lang="uk-UA" dirty="0"/>
              <a:t>показник їх гибелі</a:t>
            </a:r>
          </a:p>
          <a:p>
            <a:r>
              <a:rPr lang="en-US" b="1" dirty="0"/>
              <a:t>N</a:t>
            </a:r>
            <a:r>
              <a:rPr lang="uk-UA" b="1" dirty="0"/>
              <a:t> </a:t>
            </a:r>
            <a:r>
              <a:rPr lang="uk-UA" dirty="0"/>
              <a:t>– величина, що характеризує здатність довкілля підтримувати екологічну систему.</a:t>
            </a:r>
          </a:p>
          <a:p>
            <a:r>
              <a:rPr lang="uk-UA" dirty="0"/>
              <a:t>З теорії стійкості витікає, що перехід до нового виду екосистеми може відбуватися при виконанні наступної нерівності</a:t>
            </a:r>
          </a:p>
          <a:p>
            <a:pPr algn="ctr"/>
            <a:r>
              <a:rPr lang="en-US" sz="3600" b="1" dirty="0"/>
              <a:t>N₂ - d₂/k₂ &gt; N₁ - d₁/k₁</a:t>
            </a:r>
          </a:p>
          <a:p>
            <a:r>
              <a:rPr lang="uk-UA" dirty="0"/>
              <a:t>Де індекси 1 і 2 вказують на належність показників до </a:t>
            </a:r>
            <a:r>
              <a:rPr lang="uk-UA" dirty="0" err="1"/>
              <a:t>“старої”</a:t>
            </a:r>
            <a:r>
              <a:rPr lang="uk-UA" dirty="0"/>
              <a:t> та </a:t>
            </a:r>
            <a:r>
              <a:rPr lang="uk-UA" dirty="0" err="1"/>
              <a:t>“нової”</a:t>
            </a:r>
            <a:r>
              <a:rPr lang="uk-UA" dirty="0"/>
              <a:t> екосистем.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617</Words>
  <Application>Microsoft Office PowerPoint</Application>
  <PresentationFormat>Екран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Оцінка впливу на грунти  і повітря методом ентропії</vt:lpstr>
      <vt:lpstr>Презентація PowerPoint</vt:lpstr>
      <vt:lpstr>Презентація PowerPoint</vt:lpstr>
      <vt:lpstr>Презентація PowerPoint</vt:lpstr>
      <vt:lpstr>Ентропійна оцінка впливу на повітря</vt:lpstr>
      <vt:lpstr>Презентація PowerPoint</vt:lpstr>
      <vt:lpstr>Прогнозування можливих наслідків</vt:lpstr>
      <vt:lpstr>Презентація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впливу на грунти методом ентропії</dc:title>
  <dc:creator>Волошкина</dc:creator>
  <cp:lastModifiedBy>Олена Волошкіна</cp:lastModifiedBy>
  <cp:revision>15</cp:revision>
  <dcterms:created xsi:type="dcterms:W3CDTF">2018-09-13T16:21:46Z</dcterms:created>
  <dcterms:modified xsi:type="dcterms:W3CDTF">2018-12-19T10:16:53Z</dcterms:modified>
</cp:coreProperties>
</file>