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12192000" cy="6858000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1" autoAdjust="0"/>
    <p:restoredTop sz="94660"/>
  </p:normalViewPr>
  <p:slideViewPr>
    <p:cSldViewPr snapToGrid="0">
      <p:cViewPr varScale="1">
        <p:scale>
          <a:sx n="52" d="100"/>
          <a:sy n="52" d="100"/>
        </p:scale>
        <p:origin x="58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383150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5416864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800718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1783670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9092131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864122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957215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866385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760707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8555800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7522507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0BF3D6-26B5-45EC-8627-60A2E2C9D6D1}" type="datetimeFigureOut">
              <a:rPr lang="uk-UA" smtClean="0"/>
              <a:t>12.09.2018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1669E6-4692-47C4-8547-C2ED29191112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246322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Прямоугольник 5"/>
          <p:cNvSpPr/>
          <p:nvPr/>
        </p:nvSpPr>
        <p:spPr>
          <a:xfrm>
            <a:off x="193964" y="637309"/>
            <a:ext cx="11831781" cy="535531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ru-RU" sz="3600" b="1" dirty="0" smtClean="0"/>
              <a:t>ЛЕКЦІЯ 4. ОСНОВИ КОНСТИТУЦІЙНОГО ПРАВА УКРАЇНИ</a:t>
            </a:r>
          </a:p>
          <a:p>
            <a:endParaRPr lang="ru-RU" dirty="0" smtClean="0"/>
          </a:p>
          <a:p>
            <a:r>
              <a:rPr lang="ru-RU" sz="3200" dirty="0" smtClean="0"/>
              <a:t>1.</a:t>
            </a:r>
            <a:r>
              <a:rPr lang="ru-RU" dirty="0" smtClean="0"/>
              <a:t>	</a:t>
            </a:r>
            <a:r>
              <a:rPr lang="ru-RU" sz="3600" dirty="0" err="1" smtClean="0"/>
              <a:t>Конституційне</a:t>
            </a:r>
            <a:r>
              <a:rPr lang="ru-RU" sz="3600" dirty="0" smtClean="0"/>
              <a:t> право, </a:t>
            </a:r>
            <a:r>
              <a:rPr lang="ru-RU" sz="3600" dirty="0" err="1" smtClean="0"/>
              <a:t>його</a:t>
            </a:r>
            <a:r>
              <a:rPr lang="ru-RU" sz="3600" dirty="0" smtClean="0"/>
              <a:t> </a:t>
            </a:r>
            <a:r>
              <a:rPr lang="ru-RU" sz="3600" dirty="0" err="1" smtClean="0"/>
              <a:t>особливості</a:t>
            </a:r>
            <a:r>
              <a:rPr lang="ru-RU" sz="3600" dirty="0" smtClean="0"/>
              <a:t> та </a:t>
            </a:r>
            <a:r>
              <a:rPr lang="ru-RU" sz="3600" dirty="0" err="1" smtClean="0"/>
              <a:t>місце</a:t>
            </a:r>
            <a:r>
              <a:rPr lang="ru-RU" sz="3600" dirty="0" smtClean="0"/>
              <a:t> в </a:t>
            </a:r>
            <a:r>
              <a:rPr lang="ru-RU" sz="3600" dirty="0" err="1" smtClean="0"/>
              <a:t>системі</a:t>
            </a:r>
            <a:r>
              <a:rPr lang="ru-RU" sz="3600" dirty="0" smtClean="0"/>
              <a:t> </a:t>
            </a:r>
            <a:r>
              <a:rPr lang="ru-RU" sz="3600" dirty="0" err="1" smtClean="0"/>
              <a:t>законодавства</a:t>
            </a:r>
            <a:r>
              <a:rPr lang="ru-RU" sz="3600" dirty="0" smtClean="0"/>
              <a:t>.</a:t>
            </a:r>
          </a:p>
          <a:p>
            <a:r>
              <a:rPr lang="ru-RU" sz="3600" dirty="0" smtClean="0"/>
              <a:t>2.	Загальні засади конституційного ладу України.</a:t>
            </a:r>
          </a:p>
          <a:p>
            <a:r>
              <a:rPr lang="ru-RU" sz="3600" dirty="0" smtClean="0"/>
              <a:t>3.	</a:t>
            </a:r>
            <a:r>
              <a:rPr lang="ru-RU" sz="3600" dirty="0" err="1" smtClean="0"/>
              <a:t>Народовладдя</a:t>
            </a:r>
            <a:r>
              <a:rPr lang="ru-RU" sz="3600" dirty="0" smtClean="0"/>
              <a:t> в </a:t>
            </a:r>
            <a:r>
              <a:rPr lang="ru-RU" sz="3600" dirty="0" err="1" smtClean="0"/>
              <a:t>Україні</a:t>
            </a:r>
            <a:r>
              <a:rPr lang="ru-RU" sz="3600" dirty="0" smtClean="0"/>
              <a:t> та </a:t>
            </a:r>
            <a:r>
              <a:rPr lang="ru-RU" sz="3600" dirty="0" err="1" smtClean="0"/>
              <a:t>форми</a:t>
            </a:r>
            <a:r>
              <a:rPr lang="ru-RU" sz="3600" dirty="0" smtClean="0"/>
              <a:t> </a:t>
            </a:r>
            <a:r>
              <a:rPr lang="ru-RU" sz="3600" dirty="0" err="1" smtClean="0"/>
              <a:t>його</a:t>
            </a:r>
            <a:r>
              <a:rPr lang="ru-RU" sz="3600" dirty="0" smtClean="0"/>
              <a:t> </a:t>
            </a:r>
            <a:r>
              <a:rPr lang="ru-RU" sz="3600" dirty="0" err="1" smtClean="0"/>
              <a:t>здійснення</a:t>
            </a:r>
            <a:r>
              <a:rPr lang="ru-RU" sz="3600" dirty="0" smtClean="0"/>
              <a:t>.</a:t>
            </a:r>
          </a:p>
          <a:p>
            <a:r>
              <a:rPr lang="ru-RU" sz="3600" dirty="0" smtClean="0"/>
              <a:t>4.	</a:t>
            </a:r>
            <a:r>
              <a:rPr lang="ru-RU" sz="3600" dirty="0" err="1" smtClean="0"/>
              <a:t>Громадянство</a:t>
            </a:r>
            <a:r>
              <a:rPr lang="ru-RU" sz="3600" dirty="0" smtClean="0"/>
              <a:t> України як один з </a:t>
            </a:r>
            <a:r>
              <a:rPr lang="ru-RU" sz="3600" dirty="0" err="1" smtClean="0"/>
              <a:t>інститутів</a:t>
            </a:r>
            <a:r>
              <a:rPr lang="ru-RU" sz="3600" dirty="0" smtClean="0"/>
              <a:t> конституційного права.</a:t>
            </a:r>
          </a:p>
          <a:p>
            <a:r>
              <a:rPr lang="ru-RU" sz="3600" dirty="0" smtClean="0"/>
              <a:t>5.	</a:t>
            </a:r>
            <a:r>
              <a:rPr lang="ru-RU" sz="3600" dirty="0" err="1" smtClean="0"/>
              <a:t>Конституційні</a:t>
            </a:r>
            <a:r>
              <a:rPr lang="ru-RU" sz="3600" dirty="0" smtClean="0"/>
              <a:t> права, </a:t>
            </a:r>
            <a:r>
              <a:rPr lang="ru-RU" sz="3600" dirty="0" err="1" smtClean="0"/>
              <a:t>свободи</a:t>
            </a:r>
            <a:r>
              <a:rPr lang="ru-RU" sz="3600" dirty="0" smtClean="0"/>
              <a:t> та </a:t>
            </a:r>
            <a:r>
              <a:rPr lang="ru-RU" sz="3600" dirty="0" err="1" smtClean="0"/>
              <a:t>обов'язки</a:t>
            </a:r>
            <a:r>
              <a:rPr lang="ru-RU" sz="3600" dirty="0" smtClean="0"/>
              <a:t> </a:t>
            </a:r>
            <a:r>
              <a:rPr lang="ru-RU" sz="3600" dirty="0" err="1" smtClean="0"/>
              <a:t>громадян</a:t>
            </a:r>
            <a:r>
              <a:rPr lang="ru-RU" sz="3600" dirty="0" smtClean="0"/>
              <a:t> України.</a:t>
            </a: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18866617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460500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/>
            <a:r>
              <a:rPr lang="ru-RU" sz="4900" b="1" dirty="0" err="1" smtClean="0"/>
              <a:t>Виборча</a:t>
            </a:r>
            <a:r>
              <a:rPr lang="ru-RU" sz="4900" b="1" dirty="0" smtClean="0"/>
              <a:t> система </a:t>
            </a:r>
            <a:r>
              <a:rPr lang="ru-RU" sz="4900" b="1" dirty="0" err="1"/>
              <a:t>України</a:t>
            </a:r>
            <a:r>
              <a:rPr lang="ru-RU" sz="4900" b="1" dirty="0"/>
              <a:t> </a:t>
            </a:r>
            <a:r>
              <a:rPr lang="ru-RU" sz="4900" b="1" dirty="0" smtClean="0"/>
              <a:t>– </a:t>
            </a:r>
            <a:br>
              <a:rPr lang="ru-RU" sz="4900" b="1" dirty="0" smtClean="0"/>
            </a:br>
            <a:r>
              <a:rPr lang="ru-RU" sz="4000" b="1" dirty="0" err="1" smtClean="0"/>
              <a:t>передбачений</a:t>
            </a:r>
            <a:r>
              <a:rPr lang="ru-RU" sz="4000" b="1" dirty="0" smtClean="0"/>
              <a:t> </a:t>
            </a:r>
            <a:r>
              <a:rPr lang="ru-RU" sz="4000" b="1" dirty="0" err="1"/>
              <a:t>законодавством</a:t>
            </a:r>
            <a:r>
              <a:rPr lang="ru-RU" sz="4000" b="1" dirty="0"/>
              <a:t> порядок </a:t>
            </a:r>
            <a:r>
              <a:rPr lang="ru-RU" sz="4000" b="1" dirty="0" err="1"/>
              <a:t>формування</a:t>
            </a:r>
            <a:r>
              <a:rPr lang="ru-RU" sz="4000" b="1" dirty="0"/>
              <a:t> </a:t>
            </a:r>
            <a:r>
              <a:rPr lang="ru-RU" sz="4000" b="1" dirty="0" err="1"/>
              <a:t>представницьких</a:t>
            </a:r>
            <a:r>
              <a:rPr lang="ru-RU" sz="4000" b="1" dirty="0"/>
              <a:t> </a:t>
            </a:r>
            <a:r>
              <a:rPr lang="ru-RU" sz="4000" b="1" dirty="0" err="1"/>
              <a:t>органів</a:t>
            </a:r>
            <a:r>
              <a:rPr lang="ru-RU" sz="4000" b="1" dirty="0"/>
              <a:t> держави. </a:t>
            </a:r>
            <a:endParaRPr lang="uk-UA" sz="4000" b="1" dirty="0"/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48355626"/>
              </p:ext>
            </p:extLst>
          </p:nvPr>
        </p:nvGraphicFramePr>
        <p:xfrm>
          <a:off x="838200" y="1825625"/>
          <a:ext cx="10515600" cy="48958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15600">
                  <a:extLst>
                    <a:ext uri="{9D8B030D-6E8A-4147-A177-3AD203B41FA5}">
                      <a16:colId xmlns:a16="http://schemas.microsoft.com/office/drawing/2014/main" val="4028816569"/>
                    </a:ext>
                  </a:extLst>
                </a:gridCol>
              </a:tblGrid>
              <a:tr h="659158">
                <a:tc>
                  <a:txBody>
                    <a:bodyPr/>
                    <a:lstStyle/>
                    <a:p>
                      <a:pPr algn="ctr"/>
                      <a:r>
                        <a:rPr lang="uk-UA" sz="3600" dirty="0" smtClean="0"/>
                        <a:t>принципи виборчого права:</a:t>
                      </a:r>
                      <a:endParaRPr lang="uk-UA" sz="3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35507792"/>
                  </a:ext>
                </a:extLst>
              </a:tr>
              <a:tr h="3625952">
                <a:tc>
                  <a:txBody>
                    <a:bodyPr/>
                    <a:lstStyle/>
                    <a:p>
                      <a:pPr algn="ctr">
                        <a:lnSpc>
                          <a:spcPct val="85000"/>
                        </a:lnSpc>
                      </a:pPr>
                      <a:r>
                        <a:rPr lang="uk-UA" sz="3200" b="1" dirty="0" smtClean="0"/>
                        <a:t>Принцип загальності. </a:t>
                      </a:r>
                    </a:p>
                    <a:p>
                      <a:pPr algn="ctr">
                        <a:lnSpc>
                          <a:spcPct val="85000"/>
                        </a:lnSpc>
                      </a:pPr>
                      <a:r>
                        <a:rPr lang="uk-UA" sz="3200" b="1" dirty="0" smtClean="0"/>
                        <a:t>Принцип рівного та прямого виборчого права.</a:t>
                      </a:r>
                    </a:p>
                    <a:p>
                      <a:pPr algn="ctr">
                        <a:lnSpc>
                          <a:spcPct val="85000"/>
                        </a:lnSpc>
                      </a:pPr>
                      <a:r>
                        <a:rPr lang="uk-UA" sz="3200" b="1" dirty="0" smtClean="0"/>
                        <a:t>Таємність голосування. </a:t>
                      </a:r>
                    </a:p>
                    <a:p>
                      <a:pPr algn="ctr">
                        <a:lnSpc>
                          <a:spcPct val="85000"/>
                        </a:lnSpc>
                      </a:pPr>
                      <a:r>
                        <a:rPr lang="uk-UA" sz="3200" b="1" dirty="0" smtClean="0"/>
                        <a:t>Принцип вільного й рівноправного висунення кандидатів. </a:t>
                      </a:r>
                    </a:p>
                    <a:p>
                      <a:pPr algn="ctr">
                        <a:lnSpc>
                          <a:spcPct val="85000"/>
                        </a:lnSpc>
                      </a:pPr>
                      <a:r>
                        <a:rPr lang="uk-UA" sz="3200" b="1" dirty="0" smtClean="0"/>
                        <a:t>Гласність і відкритість виборчого права. </a:t>
                      </a:r>
                    </a:p>
                    <a:p>
                      <a:pPr algn="ctr">
                        <a:lnSpc>
                          <a:spcPct val="85000"/>
                        </a:lnSpc>
                      </a:pPr>
                      <a:r>
                        <a:rPr lang="uk-UA" sz="3200" b="1" dirty="0" smtClean="0"/>
                        <a:t>Рівність можливостей для всіх кандидатів у проведенні виборчої кампанії.</a:t>
                      </a:r>
                    </a:p>
                    <a:p>
                      <a:pPr algn="ctr">
                        <a:lnSpc>
                          <a:spcPct val="85000"/>
                        </a:lnSpc>
                      </a:pPr>
                      <a:r>
                        <a:rPr lang="uk-UA" sz="3200" b="1" dirty="0" smtClean="0"/>
                        <a:t>Принцип неупередженості до кандидатів.</a:t>
                      </a:r>
                    </a:p>
                    <a:p>
                      <a:pPr algn="ctr">
                        <a:lnSpc>
                          <a:spcPct val="85000"/>
                        </a:lnSpc>
                      </a:pPr>
                      <a:r>
                        <a:rPr lang="uk-UA" sz="3200" b="1" dirty="0" smtClean="0"/>
                        <a:t>Принцип свободи агітації. </a:t>
                      </a:r>
                      <a:endParaRPr lang="uk-UA" sz="3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5331602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64824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265734"/>
            <a:ext cx="10515600" cy="1384162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/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b="1" dirty="0" err="1" smtClean="0"/>
              <a:t>Громадянство</a:t>
            </a:r>
            <a:r>
              <a:rPr lang="ru-RU" b="1" dirty="0" smtClean="0"/>
              <a:t> </a:t>
            </a:r>
            <a:r>
              <a:rPr lang="ru-RU" b="1" dirty="0" err="1"/>
              <a:t>України</a:t>
            </a:r>
            <a:r>
              <a:rPr lang="ru-RU" b="1" dirty="0"/>
              <a:t> </a:t>
            </a:r>
            <a:r>
              <a:rPr lang="ru-RU" b="1" dirty="0" smtClean="0"/>
              <a:t>-</a:t>
            </a:r>
            <a:r>
              <a:rPr lang="ru-RU" b="1" dirty="0"/>
              <a:t/>
            </a:r>
            <a:br>
              <a:rPr lang="ru-RU" b="1" dirty="0"/>
            </a:br>
            <a:r>
              <a:rPr lang="ru-RU" sz="3600" b="1" dirty="0" err="1" smtClean="0"/>
              <a:t>визначена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юридична</a:t>
            </a:r>
            <a:r>
              <a:rPr lang="ru-RU" sz="3600" b="1" dirty="0" smtClean="0"/>
              <a:t> </a:t>
            </a:r>
            <a:r>
              <a:rPr lang="ru-RU" sz="3600" b="1" dirty="0" err="1"/>
              <a:t>належність</a:t>
            </a:r>
            <a:r>
              <a:rPr lang="ru-RU" sz="3600" b="1" dirty="0"/>
              <a:t> </a:t>
            </a:r>
            <a:r>
              <a:rPr lang="ru-RU" sz="3600" b="1" dirty="0" err="1"/>
              <a:t>людини</a:t>
            </a:r>
            <a:r>
              <a:rPr lang="ru-RU" sz="3600" b="1" dirty="0"/>
              <a:t> до держави, </a:t>
            </a:r>
            <a:r>
              <a:rPr lang="ru-RU" sz="3600" b="1" dirty="0" err="1"/>
              <a:t>сталий</a:t>
            </a:r>
            <a:r>
              <a:rPr lang="ru-RU" sz="3600" b="1" dirty="0"/>
              <a:t> </a:t>
            </a:r>
            <a:r>
              <a:rPr lang="ru-RU" sz="3600" b="1" dirty="0" err="1"/>
              <a:t>правовий</a:t>
            </a:r>
            <a:r>
              <a:rPr lang="ru-RU" sz="3600" b="1" dirty="0"/>
              <a:t> </a:t>
            </a:r>
            <a:r>
              <a:rPr lang="ru-RU" sz="3600" b="1" dirty="0" err="1"/>
              <a:t>зв'язок</a:t>
            </a:r>
            <a:r>
              <a:rPr lang="ru-RU" sz="3600" b="1" dirty="0"/>
              <a:t> особи </a:t>
            </a:r>
            <a:r>
              <a:rPr lang="ru-RU" sz="3600" b="1" dirty="0" err="1"/>
              <a:t>із</a:t>
            </a:r>
            <a:r>
              <a:rPr lang="ru-RU" sz="3600" b="1" dirty="0"/>
              <a:t> конкретною державою.</a:t>
            </a:r>
            <a:br>
              <a:rPr lang="ru-RU" sz="3600" b="1" dirty="0"/>
            </a:br>
            <a:endParaRPr lang="uk-UA" sz="36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50778763"/>
              </p:ext>
            </p:extLst>
          </p:nvPr>
        </p:nvGraphicFramePr>
        <p:xfrm>
          <a:off x="838200" y="1825625"/>
          <a:ext cx="10515600" cy="50821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15600">
                  <a:extLst>
                    <a:ext uri="{9D8B030D-6E8A-4147-A177-3AD203B41FA5}">
                      <a16:colId xmlns:a16="http://schemas.microsoft.com/office/drawing/2014/main" val="395523423"/>
                    </a:ext>
                  </a:extLst>
                </a:gridCol>
              </a:tblGrid>
              <a:tr h="659158">
                <a:tc>
                  <a:txBody>
                    <a:bodyPr/>
                    <a:lstStyle/>
                    <a:p>
                      <a:pPr algn="ctr"/>
                      <a:r>
                        <a:rPr lang="uk-UA" sz="2800" dirty="0" smtClean="0"/>
                        <a:t>ПРИНЦИПИ ГРОМАДЯНСТВА</a:t>
                      </a:r>
                      <a:endParaRPr lang="uk-UA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7214481"/>
                  </a:ext>
                </a:extLst>
              </a:tr>
              <a:tr h="4422996">
                <a:tc>
                  <a:txBody>
                    <a:bodyPr/>
                    <a:lstStyle/>
                    <a:p>
                      <a:pPr marL="457200" indent="-457200" algn="l">
                        <a:lnSpc>
                          <a:spcPct val="8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dirty="0" smtClean="0"/>
                        <a:t>єдиного громадянства - громадянства держави Україна;</a:t>
                      </a:r>
                    </a:p>
                    <a:p>
                      <a:pPr marL="457200" indent="-457200" algn="l">
                        <a:lnSpc>
                          <a:spcPct val="8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dirty="0" smtClean="0"/>
                        <a:t>запобігання виникненню випадків безгромадянства;</a:t>
                      </a:r>
                    </a:p>
                    <a:p>
                      <a:pPr marL="457200" indent="-457200" algn="l">
                        <a:lnSpc>
                          <a:spcPct val="8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dirty="0" smtClean="0"/>
                        <a:t>неможливості позбавлення громадянина України громадянства України;</a:t>
                      </a:r>
                    </a:p>
                    <a:p>
                      <a:pPr marL="457200" indent="-457200" algn="l">
                        <a:lnSpc>
                          <a:spcPct val="8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dirty="0" smtClean="0"/>
                        <a:t>визнання права громадянина України на зміну громадянства;</a:t>
                      </a:r>
                    </a:p>
                    <a:p>
                      <a:pPr marL="457200" indent="-457200" algn="l">
                        <a:lnSpc>
                          <a:spcPct val="8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dirty="0" smtClean="0"/>
                        <a:t>неможливості автоматичного набуття громадянства України іноземцем чи особою без громадянства і автоматичного припинення громадянства України; </a:t>
                      </a:r>
                    </a:p>
                    <a:p>
                      <a:pPr marL="457200" indent="-457200" algn="l">
                        <a:lnSpc>
                          <a:spcPct val="8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dirty="0" smtClean="0"/>
                        <a:t>рівності перед законом громадян України; </a:t>
                      </a:r>
                    </a:p>
                    <a:p>
                      <a:pPr marL="457200" indent="-457200" algn="l">
                        <a:lnSpc>
                          <a:spcPct val="85000"/>
                        </a:lnSpc>
                        <a:buFont typeface="Wingdings" panose="05000000000000000000" pitchFamily="2" charset="2"/>
                        <a:buChar char="ü"/>
                      </a:pPr>
                      <a:r>
                        <a:rPr lang="uk-UA" sz="2800" b="1" dirty="0" smtClean="0"/>
                        <a:t>збереження громадянства України незалежно від місця проживання громадянина України.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7827949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194569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125745"/>
          </a:xfrm>
          <a:solidFill>
            <a:schemeClr val="accent2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uk-UA" b="1" dirty="0"/>
              <a:t>Громадянами України є:</a:t>
            </a:r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>
          <a:xfrm>
            <a:off x="218661" y="1825624"/>
            <a:ext cx="11767930" cy="4853471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 fontScale="92500"/>
          </a:bodyPr>
          <a:lstStyle/>
          <a:p>
            <a:r>
              <a:rPr lang="ru-RU" dirty="0"/>
              <a:t>1)	</a:t>
            </a:r>
            <a:r>
              <a:rPr lang="ru-RU" b="1" dirty="0" err="1"/>
              <a:t>усі</a:t>
            </a:r>
            <a:r>
              <a:rPr lang="ru-RU" b="1" dirty="0"/>
              <a:t> </a:t>
            </a:r>
            <a:r>
              <a:rPr lang="ru-RU" b="1" dirty="0" err="1"/>
              <a:t>громадяни</a:t>
            </a:r>
            <a:r>
              <a:rPr lang="ru-RU" b="1" dirty="0"/>
              <a:t> </a:t>
            </a:r>
            <a:r>
              <a:rPr lang="ru-RU" b="1" dirty="0" err="1"/>
              <a:t>колишнього</a:t>
            </a:r>
            <a:r>
              <a:rPr lang="ru-RU" b="1" dirty="0"/>
              <a:t> СРСР, </a:t>
            </a:r>
            <a:r>
              <a:rPr lang="ru-RU" dirty="0" err="1"/>
              <a:t>які</a:t>
            </a:r>
            <a:r>
              <a:rPr lang="ru-RU" dirty="0"/>
              <a:t> на момент </a:t>
            </a:r>
            <a:r>
              <a:rPr lang="ru-RU" dirty="0" err="1"/>
              <a:t>проголошення</a:t>
            </a:r>
            <a:r>
              <a:rPr lang="ru-RU" dirty="0"/>
              <a:t> </a:t>
            </a:r>
            <a:r>
              <a:rPr lang="ru-RU" dirty="0" err="1"/>
              <a:t>незалежності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 </a:t>
            </a:r>
            <a:r>
              <a:rPr lang="ru-RU" dirty="0" smtClean="0"/>
              <a:t> </a:t>
            </a:r>
            <a:r>
              <a:rPr lang="ru-RU" dirty="0" err="1" smtClean="0"/>
              <a:t>постійно</a:t>
            </a:r>
            <a:r>
              <a:rPr lang="ru-RU" dirty="0" smtClean="0"/>
              <a:t> </a:t>
            </a:r>
            <a:r>
              <a:rPr lang="ru-RU" dirty="0"/>
              <a:t>проживали на </a:t>
            </a:r>
            <a:r>
              <a:rPr lang="ru-RU" dirty="0" err="1"/>
              <a:t>території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;</a:t>
            </a:r>
          </a:p>
          <a:p>
            <a:r>
              <a:rPr lang="ru-RU" dirty="0"/>
              <a:t>2)	</a:t>
            </a:r>
            <a:r>
              <a:rPr lang="ru-RU" b="1" dirty="0"/>
              <a:t>особи,</a:t>
            </a:r>
            <a:r>
              <a:rPr lang="ru-RU" dirty="0"/>
              <a:t> </a:t>
            </a:r>
            <a:r>
              <a:rPr lang="ru-RU" dirty="0" err="1" smtClean="0"/>
              <a:t>які</a:t>
            </a:r>
            <a:r>
              <a:rPr lang="ru-RU" dirty="0" smtClean="0"/>
              <a:t> </a:t>
            </a:r>
            <a:r>
              <a:rPr lang="ru-RU" dirty="0"/>
              <a:t>на момент </a:t>
            </a:r>
            <a:r>
              <a:rPr lang="ru-RU" dirty="0" err="1"/>
              <a:t>набрання</a:t>
            </a:r>
            <a:r>
              <a:rPr lang="ru-RU" dirty="0"/>
              <a:t> </a:t>
            </a:r>
            <a:r>
              <a:rPr lang="ru-RU" dirty="0" err="1"/>
              <a:t>чинності</a:t>
            </a:r>
            <a:r>
              <a:rPr lang="ru-RU" dirty="0"/>
              <a:t> </a:t>
            </a:r>
            <a:r>
              <a:rPr lang="ru-RU" dirty="0" smtClean="0"/>
              <a:t>Закону </a:t>
            </a:r>
            <a:r>
              <a:rPr lang="ru-RU" dirty="0" err="1"/>
              <a:t>України</a:t>
            </a:r>
            <a:r>
              <a:rPr lang="ru-RU" dirty="0"/>
              <a:t> «Про </a:t>
            </a:r>
            <a:r>
              <a:rPr lang="ru-RU" dirty="0" err="1"/>
              <a:t>громадянство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» (13 листопада 1991 року) </a:t>
            </a:r>
            <a:r>
              <a:rPr lang="ru-RU" b="1" dirty="0"/>
              <a:t>проживали в </a:t>
            </a:r>
            <a:r>
              <a:rPr lang="ru-RU" b="1" dirty="0" err="1"/>
              <a:t>Україні</a:t>
            </a:r>
            <a:r>
              <a:rPr lang="ru-RU" b="1" dirty="0"/>
              <a:t> і не </a:t>
            </a:r>
            <a:r>
              <a:rPr lang="ru-RU" b="1" dirty="0" err="1"/>
              <a:t>були</a:t>
            </a:r>
            <a:r>
              <a:rPr lang="ru-RU" b="1" dirty="0"/>
              <a:t> </a:t>
            </a:r>
            <a:r>
              <a:rPr lang="ru-RU" b="1" dirty="0" err="1"/>
              <a:t>громадянами</a:t>
            </a:r>
            <a:r>
              <a:rPr lang="ru-RU" b="1" dirty="0"/>
              <a:t> </a:t>
            </a:r>
            <a:r>
              <a:rPr lang="ru-RU" b="1" dirty="0" err="1"/>
              <a:t>інших</a:t>
            </a:r>
            <a:r>
              <a:rPr lang="ru-RU" b="1" dirty="0"/>
              <a:t> держав;</a:t>
            </a:r>
          </a:p>
          <a:p>
            <a:r>
              <a:rPr lang="ru-RU" dirty="0"/>
              <a:t>3)	</a:t>
            </a:r>
            <a:r>
              <a:rPr lang="ru-RU" b="1" dirty="0"/>
              <a:t>особи, </a:t>
            </a:r>
            <a:r>
              <a:rPr lang="ru-RU" b="1" dirty="0" err="1"/>
              <a:t>які</a:t>
            </a:r>
            <a:r>
              <a:rPr lang="ru-RU" b="1" dirty="0"/>
              <a:t> </a:t>
            </a:r>
            <a:r>
              <a:rPr lang="ru-RU" b="1" dirty="0" err="1"/>
              <a:t>прибули</a:t>
            </a:r>
            <a:r>
              <a:rPr lang="ru-RU" b="1" dirty="0"/>
              <a:t> в </a:t>
            </a:r>
            <a:r>
              <a:rPr lang="ru-RU" b="1" dirty="0" err="1"/>
              <a:t>Україну</a:t>
            </a:r>
            <a:r>
              <a:rPr lang="ru-RU" b="1" dirty="0"/>
              <a:t> на </a:t>
            </a:r>
            <a:r>
              <a:rPr lang="ru-RU" b="1" dirty="0" err="1"/>
              <a:t>постійне</a:t>
            </a:r>
            <a:r>
              <a:rPr lang="ru-RU" b="1" dirty="0"/>
              <a:t> </a:t>
            </a:r>
            <a:r>
              <a:rPr lang="ru-RU" b="1" dirty="0" err="1"/>
              <a:t>проживання</a:t>
            </a:r>
            <a:r>
              <a:rPr lang="ru-RU" b="1" dirty="0"/>
              <a:t> </a:t>
            </a:r>
            <a:r>
              <a:rPr lang="ru-RU" dirty="0" err="1"/>
              <a:t>після</a:t>
            </a:r>
            <a:r>
              <a:rPr lang="ru-RU" dirty="0"/>
              <a:t> 13 листопада 1991 року </a:t>
            </a:r>
            <a:r>
              <a:rPr lang="ru-RU" b="1" dirty="0"/>
              <a:t>і </a:t>
            </a:r>
            <a:r>
              <a:rPr lang="ru-RU" b="1" dirty="0" err="1"/>
              <a:t>яким</a:t>
            </a:r>
            <a:r>
              <a:rPr lang="ru-RU" b="1" dirty="0"/>
              <a:t> у </a:t>
            </a:r>
            <a:r>
              <a:rPr lang="ru-RU" b="1" dirty="0" err="1"/>
              <a:t>паспорті</a:t>
            </a:r>
            <a:r>
              <a:rPr lang="ru-RU" b="1" dirty="0"/>
              <a:t> </a:t>
            </a:r>
            <a:r>
              <a:rPr lang="ru-RU" b="1" dirty="0" err="1"/>
              <a:t>громадянина</a:t>
            </a:r>
            <a:r>
              <a:rPr lang="ru-RU" b="1" dirty="0"/>
              <a:t> </a:t>
            </a:r>
            <a:r>
              <a:rPr lang="ru-RU" b="1" dirty="0" err="1"/>
              <a:t>колишнього</a:t>
            </a:r>
            <a:r>
              <a:rPr lang="ru-RU" b="1" dirty="0"/>
              <a:t> СРСР </a:t>
            </a:r>
            <a:r>
              <a:rPr lang="ru-RU" dirty="0" err="1"/>
              <a:t>зразка</a:t>
            </a:r>
            <a:r>
              <a:rPr lang="ru-RU" dirty="0"/>
              <a:t> 1974 року органами </a:t>
            </a:r>
            <a:r>
              <a:rPr lang="ru-RU" dirty="0" err="1"/>
              <a:t>внутрішніх</a:t>
            </a:r>
            <a:r>
              <a:rPr lang="ru-RU" dirty="0"/>
              <a:t> справ </a:t>
            </a:r>
            <a:r>
              <a:rPr lang="ru-RU" dirty="0" err="1"/>
              <a:t>України</a:t>
            </a:r>
            <a:r>
              <a:rPr lang="ru-RU" dirty="0"/>
              <a:t> </a:t>
            </a:r>
            <a:r>
              <a:rPr lang="ru-RU" b="1" dirty="0"/>
              <a:t>внесено </a:t>
            </a:r>
            <a:r>
              <a:rPr lang="ru-RU" b="1" dirty="0" err="1"/>
              <a:t>напис</a:t>
            </a:r>
            <a:r>
              <a:rPr lang="ru-RU" b="1" dirty="0"/>
              <a:t> «</a:t>
            </a:r>
            <a:r>
              <a:rPr lang="ru-RU" b="1" dirty="0" err="1"/>
              <a:t>громадянин</a:t>
            </a:r>
            <a:r>
              <a:rPr lang="ru-RU" b="1" dirty="0"/>
              <a:t> </a:t>
            </a:r>
            <a:r>
              <a:rPr lang="ru-RU" b="1" dirty="0" err="1"/>
              <a:t>України</a:t>
            </a:r>
            <a:r>
              <a:rPr lang="ru-RU" b="1" dirty="0"/>
              <a:t>», </a:t>
            </a:r>
            <a:r>
              <a:rPr lang="ru-RU" dirty="0"/>
              <a:t>а </a:t>
            </a:r>
            <a:r>
              <a:rPr lang="ru-RU" dirty="0" err="1"/>
              <a:t>також</a:t>
            </a:r>
            <a:r>
              <a:rPr lang="ru-RU" dirty="0"/>
              <a:t> </a:t>
            </a:r>
            <a:r>
              <a:rPr lang="ru-RU" b="1" dirty="0" err="1"/>
              <a:t>діти</a:t>
            </a:r>
            <a:r>
              <a:rPr lang="ru-RU" b="1" dirty="0"/>
              <a:t> таких </a:t>
            </a:r>
            <a:r>
              <a:rPr lang="ru-RU" b="1" dirty="0" err="1"/>
              <a:t>осіб</a:t>
            </a:r>
            <a:r>
              <a:rPr lang="ru-RU" b="1" dirty="0"/>
              <a:t>, </a:t>
            </a:r>
            <a:r>
              <a:rPr lang="ru-RU" b="1" dirty="0" err="1"/>
              <a:t>які</a:t>
            </a:r>
            <a:r>
              <a:rPr lang="ru-RU" b="1" dirty="0"/>
              <a:t> </a:t>
            </a:r>
            <a:r>
              <a:rPr lang="ru-RU" b="1" dirty="0" err="1"/>
              <a:t>прибули</a:t>
            </a:r>
            <a:r>
              <a:rPr lang="ru-RU" b="1" dirty="0"/>
              <a:t> разом з батьками в </a:t>
            </a:r>
            <a:r>
              <a:rPr lang="ru-RU" b="1" dirty="0" err="1"/>
              <a:t>Україну</a:t>
            </a:r>
            <a:r>
              <a:rPr lang="ru-RU" b="1" dirty="0"/>
              <a:t>, </a:t>
            </a:r>
            <a:r>
              <a:rPr lang="ru-RU" dirty="0" err="1"/>
              <a:t>якщо</a:t>
            </a:r>
            <a:r>
              <a:rPr lang="ru-RU" dirty="0"/>
              <a:t> на момент </a:t>
            </a:r>
            <a:r>
              <a:rPr lang="ru-RU" dirty="0" err="1"/>
              <a:t>прибуття</a:t>
            </a:r>
            <a:r>
              <a:rPr lang="ru-RU" dirty="0"/>
              <a:t> в </a:t>
            </a:r>
            <a:r>
              <a:rPr lang="ru-RU" dirty="0" err="1"/>
              <a:t>Україну</a:t>
            </a:r>
            <a:r>
              <a:rPr lang="ru-RU" dirty="0"/>
              <a:t> вони не </a:t>
            </a:r>
            <a:r>
              <a:rPr lang="ru-RU" dirty="0" err="1"/>
              <a:t>досягли</a:t>
            </a:r>
            <a:r>
              <a:rPr lang="ru-RU" dirty="0"/>
              <a:t> </a:t>
            </a:r>
            <a:r>
              <a:rPr lang="ru-RU" dirty="0" err="1"/>
              <a:t>повноліття</a:t>
            </a:r>
            <a:r>
              <a:rPr lang="ru-RU" dirty="0"/>
              <a:t>;</a:t>
            </a:r>
          </a:p>
          <a:p>
            <a:r>
              <a:rPr lang="ru-RU" dirty="0"/>
              <a:t>4)	</a:t>
            </a:r>
            <a:r>
              <a:rPr lang="ru-RU" b="1" dirty="0"/>
              <a:t>особи, </a:t>
            </a:r>
            <a:r>
              <a:rPr lang="ru-RU" b="1" dirty="0" err="1"/>
              <a:t>які</a:t>
            </a:r>
            <a:r>
              <a:rPr lang="ru-RU" b="1" dirty="0"/>
              <a:t> </a:t>
            </a:r>
            <a:r>
              <a:rPr lang="ru-RU" b="1" dirty="0" err="1"/>
              <a:t>набули</a:t>
            </a:r>
            <a:r>
              <a:rPr lang="ru-RU" b="1" dirty="0"/>
              <a:t> </a:t>
            </a:r>
            <a:r>
              <a:rPr lang="ru-RU" b="1" dirty="0" err="1"/>
              <a:t>громадянства</a:t>
            </a:r>
            <a:r>
              <a:rPr lang="ru-RU" b="1" dirty="0"/>
              <a:t> </a:t>
            </a:r>
            <a:r>
              <a:rPr lang="ru-RU" b="1" dirty="0" err="1"/>
              <a:t>України</a:t>
            </a:r>
            <a:r>
              <a:rPr lang="ru-RU" b="1" dirty="0"/>
              <a:t> </a:t>
            </a:r>
            <a:r>
              <a:rPr lang="ru-RU" dirty="0" err="1"/>
              <a:t>відповідно</a:t>
            </a:r>
            <a:r>
              <a:rPr lang="ru-RU" dirty="0"/>
              <a:t> до </a:t>
            </a:r>
            <a:r>
              <a:rPr lang="ru-RU" dirty="0" err="1"/>
              <a:t>законів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 та </a:t>
            </a:r>
            <a:r>
              <a:rPr lang="ru-RU" dirty="0" err="1"/>
              <a:t>міжнародних</a:t>
            </a:r>
            <a:r>
              <a:rPr lang="ru-RU" dirty="0"/>
              <a:t> </a:t>
            </a:r>
            <a:r>
              <a:rPr lang="ru-RU" dirty="0" err="1"/>
              <a:t>договорів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.</a:t>
            </a:r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4966739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07692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algn="ctr"/>
            <a:r>
              <a:rPr lang="ru-RU" sz="4000" b="1" dirty="0" err="1"/>
              <a:t>Умовами</a:t>
            </a:r>
            <a:r>
              <a:rPr lang="ru-RU" sz="4000" b="1" dirty="0"/>
              <a:t> </a:t>
            </a:r>
            <a:r>
              <a:rPr lang="ru-RU" sz="4000" b="1" dirty="0" err="1"/>
              <a:t>прийняття</a:t>
            </a:r>
            <a:r>
              <a:rPr lang="ru-RU" sz="4000" b="1" dirty="0"/>
              <a:t> до </a:t>
            </a:r>
            <a:r>
              <a:rPr lang="ru-RU" sz="4000" b="1" dirty="0" err="1"/>
              <a:t>громадянства</a:t>
            </a:r>
            <a:r>
              <a:rPr lang="ru-RU" sz="4000" b="1" dirty="0"/>
              <a:t> </a:t>
            </a:r>
            <a:r>
              <a:rPr lang="ru-RU" sz="4000" b="1" dirty="0" err="1"/>
              <a:t>України</a:t>
            </a:r>
            <a:r>
              <a:rPr lang="ru-RU" sz="4000" b="1" dirty="0"/>
              <a:t> </a:t>
            </a:r>
            <a:endParaRPr lang="uk-UA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172818"/>
            <a:ext cx="10515600" cy="5526155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визнання </a:t>
            </a:r>
            <a:r>
              <a:rPr lang="uk-UA" sz="3200" b="1" dirty="0"/>
              <a:t>і дотримання Конституції України та законів України;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зобов'язання </a:t>
            </a:r>
            <a:r>
              <a:rPr lang="uk-UA" sz="3200" b="1" dirty="0"/>
              <a:t>припинити іноземне громадянство або </a:t>
            </a:r>
            <a:r>
              <a:rPr lang="uk-UA" sz="3200" b="1" dirty="0" err="1"/>
              <a:t>неперебування</a:t>
            </a:r>
            <a:r>
              <a:rPr lang="uk-UA" sz="3200" b="1" dirty="0"/>
              <a:t> в іноземному громадянстві;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безперервне </a:t>
            </a:r>
            <a:r>
              <a:rPr lang="uk-UA" sz="3200" b="1" dirty="0"/>
              <a:t>проживання на законних підставах на території України протягом останніх п'яти років;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отримання </a:t>
            </a:r>
            <a:r>
              <a:rPr lang="uk-UA" sz="3200" b="1" dirty="0"/>
              <a:t>дозволу на постійне проживання в Україні;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володіння </a:t>
            </a:r>
            <a:r>
              <a:rPr lang="uk-UA" sz="3200" b="1" dirty="0"/>
              <a:t>державною мовою або її розуміння в обсязі, достатньому для спілкування;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наявність </a:t>
            </a:r>
            <a:r>
              <a:rPr lang="uk-UA" sz="3200" b="1" dirty="0"/>
              <a:t>законних джерел існування. Ця умова не поширюється на осіб, яким надано статус біженця в Україні або притулок в Україні.</a:t>
            </a:r>
          </a:p>
        </p:txBody>
      </p:sp>
    </p:spTree>
    <p:extLst>
      <p:ext uri="{BB962C8B-B14F-4D97-AF65-F5344CB8AC3E}">
        <p14:creationId xmlns:p14="http://schemas.microsoft.com/office/powerpoint/2010/main" val="7664652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87205"/>
          </a:xfrm>
          <a:solidFill>
            <a:srgbClr val="FFC000"/>
          </a:solidFill>
        </p:spPr>
        <p:txBody>
          <a:bodyPr/>
          <a:lstStyle/>
          <a:p>
            <a:pPr algn="ctr"/>
            <a:r>
              <a:rPr lang="uk-UA" b="1" dirty="0"/>
              <a:t>Громадянство України втрачається: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98783" y="1451112"/>
            <a:ext cx="11728174" cy="522798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/>
              <a:t>якщо громадянин України 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добровільно </a:t>
            </a:r>
            <a:r>
              <a:rPr lang="uk-UA" sz="3200" b="1" dirty="0"/>
              <a:t>набув громадянства іншої держави.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якщо </a:t>
            </a:r>
            <a:r>
              <a:rPr lang="uk-UA" sz="3200" b="1" dirty="0"/>
              <a:t>іноземець набув громадянство України і не подав документів про вихід із громадянства іншої країни;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якщо </a:t>
            </a:r>
            <a:r>
              <a:rPr lang="uk-UA" sz="3200" b="1" dirty="0"/>
              <a:t>іноземець набув громадянство України і скористався правами чи виконав обов'язки громадянина іншої країни;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якщо </a:t>
            </a:r>
            <a:r>
              <a:rPr lang="uk-UA" sz="3200" b="1" dirty="0"/>
              <a:t>іноземець набув громадянство України по підробленими документах;</a:t>
            </a:r>
          </a:p>
          <a:p>
            <a:pPr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3200" b="1" dirty="0" smtClean="0"/>
              <a:t>якщо </a:t>
            </a:r>
            <a:r>
              <a:rPr lang="uk-UA" sz="3200" b="1" dirty="0"/>
              <a:t>громадянин України без згоди державних органів України добровільно вступив на </a:t>
            </a:r>
            <a:r>
              <a:rPr lang="uk-UA" sz="3200" b="1" dirty="0" err="1"/>
              <a:t>вйськову</a:t>
            </a:r>
            <a:r>
              <a:rPr lang="uk-UA" sz="3200" b="1" dirty="0"/>
              <a:t>, державну службу, у правоохоронні органи і </a:t>
            </a:r>
            <a:r>
              <a:rPr lang="uk-UA" sz="3200" b="1" dirty="0" err="1"/>
              <a:t>т.п</a:t>
            </a:r>
            <a:r>
              <a:rPr lang="uk-UA" sz="3200" b="1" dirty="0"/>
              <a:t>. іншої держави.</a:t>
            </a:r>
          </a:p>
        </p:txBody>
      </p:sp>
    </p:spTree>
    <p:extLst>
      <p:ext uri="{BB962C8B-B14F-4D97-AF65-F5344CB8AC3E}">
        <p14:creationId xmlns:p14="http://schemas.microsoft.com/office/powerpoint/2010/main" val="1036294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18322" y="166344"/>
            <a:ext cx="10515600" cy="1085988"/>
          </a:xfrm>
        </p:spPr>
        <p:txBody>
          <a:bodyPr/>
          <a:lstStyle/>
          <a:p>
            <a:pPr algn="ctr"/>
            <a:r>
              <a:rPr lang="ru-RU" b="1" dirty="0" smtClean="0"/>
              <a:t>права </a:t>
            </a:r>
            <a:r>
              <a:rPr lang="ru-RU" b="1" dirty="0"/>
              <a:t>і </a:t>
            </a:r>
            <a:r>
              <a:rPr lang="ru-RU" b="1" dirty="0" smtClean="0"/>
              <a:t>свобода </a:t>
            </a:r>
            <a:r>
              <a:rPr lang="ru-RU" b="1" dirty="0"/>
              <a:t>людини і громадянина </a:t>
            </a:r>
            <a:endParaRPr lang="uk-UA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7177841"/>
              </p:ext>
            </p:extLst>
          </p:nvPr>
        </p:nvGraphicFramePr>
        <p:xfrm>
          <a:off x="0" y="1110005"/>
          <a:ext cx="11986591" cy="591095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72453">
                  <a:extLst>
                    <a:ext uri="{9D8B030D-6E8A-4147-A177-3AD203B41FA5}">
                      <a16:colId xmlns:a16="http://schemas.microsoft.com/office/drawing/2014/main" val="978354156"/>
                    </a:ext>
                  </a:extLst>
                </a:gridCol>
                <a:gridCol w="6014138">
                  <a:extLst>
                    <a:ext uri="{9D8B030D-6E8A-4147-A177-3AD203B41FA5}">
                      <a16:colId xmlns:a16="http://schemas.microsoft.com/office/drawing/2014/main" val="3470873161"/>
                    </a:ext>
                  </a:extLst>
                </a:gridCol>
              </a:tblGrid>
              <a:tr h="977212">
                <a:tc gridSpan="2"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3200" dirty="0" smtClean="0"/>
                        <a:t>Люди є </a:t>
                      </a:r>
                      <a:r>
                        <a:rPr lang="ru-RU" sz="3200" dirty="0" err="1" smtClean="0"/>
                        <a:t>вільними</a:t>
                      </a:r>
                      <a:r>
                        <a:rPr lang="ru-RU" sz="3200" dirty="0" smtClean="0"/>
                        <a:t> </a:t>
                      </a:r>
                      <a:r>
                        <a:rPr lang="ru-RU" sz="3200" dirty="0" err="1" smtClean="0"/>
                        <a:t>від</a:t>
                      </a:r>
                      <a:r>
                        <a:rPr lang="ru-RU" sz="3200" dirty="0" smtClean="0"/>
                        <a:t> </a:t>
                      </a:r>
                      <a:r>
                        <a:rPr lang="ru-RU" sz="3200" dirty="0" err="1" smtClean="0"/>
                        <a:t>народження</a:t>
                      </a:r>
                      <a:r>
                        <a:rPr lang="ru-RU" sz="3200" dirty="0" smtClean="0"/>
                        <a:t>, </a:t>
                      </a:r>
                      <a:r>
                        <a:rPr lang="ru-RU" sz="3200" dirty="0" err="1" smtClean="0"/>
                        <a:t>ніхто</a:t>
                      </a:r>
                      <a:r>
                        <a:rPr lang="ru-RU" sz="3200" dirty="0" smtClean="0"/>
                        <a:t> не </a:t>
                      </a:r>
                      <a:r>
                        <a:rPr lang="ru-RU" sz="3200" dirty="0" err="1" smtClean="0"/>
                        <a:t>має</a:t>
                      </a:r>
                      <a:r>
                        <a:rPr lang="ru-RU" sz="3200" dirty="0" smtClean="0"/>
                        <a:t> права </a:t>
                      </a:r>
                      <a:r>
                        <a:rPr lang="ru-RU" sz="3200" dirty="0" err="1" smtClean="0"/>
                        <a:t>порушувати</a:t>
                      </a:r>
                      <a:r>
                        <a:rPr lang="ru-RU" sz="3200" dirty="0" smtClean="0"/>
                        <a:t> </a:t>
                      </a:r>
                      <a:r>
                        <a:rPr lang="ru-RU" sz="3200" dirty="0" err="1" smtClean="0"/>
                        <a:t>їх</a:t>
                      </a:r>
                      <a:r>
                        <a:rPr lang="ru-RU" sz="3200" dirty="0" smtClean="0"/>
                        <a:t> </a:t>
                      </a:r>
                      <a:r>
                        <a:rPr lang="ru-RU" sz="3200" dirty="0" err="1" smtClean="0"/>
                        <a:t>природні</a:t>
                      </a:r>
                      <a:r>
                        <a:rPr lang="ru-RU" sz="3200" dirty="0" smtClean="0"/>
                        <a:t> права. </a:t>
                      </a:r>
                      <a:endParaRPr lang="uk-UA" sz="32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33125751"/>
                  </a:ext>
                </a:extLst>
              </a:tr>
              <a:tr h="1134687">
                <a:tc gridSpan="2"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3200" b="1" dirty="0" smtClean="0"/>
                        <a:t>Людина </a:t>
                      </a:r>
                      <a:r>
                        <a:rPr lang="ru-RU" sz="3200" b="1" dirty="0" err="1" smtClean="0"/>
                        <a:t>має</a:t>
                      </a:r>
                      <a:r>
                        <a:rPr lang="ru-RU" sz="3200" b="1" dirty="0" smtClean="0"/>
                        <a:t> право </a:t>
                      </a:r>
                      <a:r>
                        <a:rPr lang="ru-RU" sz="3200" b="1" dirty="0" err="1" smtClean="0"/>
                        <a:t>робити</a:t>
                      </a:r>
                      <a:r>
                        <a:rPr lang="ru-RU" sz="3200" b="1" dirty="0" smtClean="0"/>
                        <a:t> все, за </a:t>
                      </a:r>
                      <a:r>
                        <a:rPr lang="ru-RU" sz="3200" b="1" dirty="0" err="1" smtClean="0"/>
                        <a:t>винятком</a:t>
                      </a:r>
                      <a:r>
                        <a:rPr lang="ru-RU" sz="3200" b="1" dirty="0" smtClean="0"/>
                        <a:t> того, </a:t>
                      </a:r>
                      <a:r>
                        <a:rPr lang="ru-RU" sz="3200" b="1" dirty="0" err="1" smtClean="0"/>
                        <a:t>що</a:t>
                      </a:r>
                      <a:r>
                        <a:rPr lang="ru-RU" sz="3200" b="1" dirty="0" smtClean="0"/>
                        <a:t> прямо заборонено </a:t>
                      </a:r>
                      <a:r>
                        <a:rPr lang="ru-RU" sz="3200" b="1" dirty="0" err="1" smtClean="0"/>
                        <a:t>чинним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законодавством</a:t>
                      </a:r>
                      <a:r>
                        <a:rPr lang="ru-RU" sz="3200" b="1" dirty="0" smtClean="0"/>
                        <a:t>.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200" b="1" dirty="0" err="1" smtClean="0"/>
                        <a:t>Ст</a:t>
                      </a:r>
                      <a:r>
                        <a:rPr lang="uk-UA" sz="3200" b="1" dirty="0" smtClean="0"/>
                        <a:t> 19</a:t>
                      </a:r>
                      <a:r>
                        <a:rPr lang="uk-UA" sz="3200" b="1" baseline="0" dirty="0" smtClean="0"/>
                        <a:t> Конституції України</a:t>
                      </a:r>
                      <a:endParaRPr lang="uk-UA" sz="3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758533"/>
                  </a:ext>
                </a:extLst>
              </a:tr>
              <a:tr h="564571">
                <a:tc>
                  <a:txBody>
                    <a:bodyPr/>
                    <a:lstStyle/>
                    <a:p>
                      <a:pPr algn="ctr"/>
                      <a:r>
                        <a:rPr lang="uk-UA" sz="2800" b="1" dirty="0" smtClean="0"/>
                        <a:t>ПРАВА ЛЮДИНИ</a:t>
                      </a:r>
                      <a:endParaRPr lang="uk-U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800" b="1" dirty="0" smtClean="0"/>
                        <a:t>ПРАВА ГРОМАДЯНИНА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29146174"/>
                  </a:ext>
                </a:extLst>
              </a:tr>
              <a:tr h="3180448"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право на </a:t>
                      </a:r>
                      <a:r>
                        <a:rPr lang="ru-RU" sz="2800" b="1" dirty="0" err="1" smtClean="0"/>
                        <a:t>життя</a:t>
                      </a:r>
                      <a:r>
                        <a:rPr lang="ru-RU" sz="2800" b="1" dirty="0" smtClean="0"/>
                        <a:t> (ст. 27),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право на </a:t>
                      </a:r>
                      <a:r>
                        <a:rPr lang="ru-RU" sz="2800" b="1" dirty="0" err="1" smtClean="0"/>
                        <a:t>повагу</a:t>
                      </a:r>
                      <a:r>
                        <a:rPr lang="ru-RU" sz="2800" b="1" dirty="0" smtClean="0"/>
                        <a:t> до </a:t>
                      </a:r>
                      <a:r>
                        <a:rPr lang="ru-RU" sz="2800" b="1" dirty="0" err="1" smtClean="0"/>
                        <a:t>гідності</a:t>
                      </a:r>
                      <a:r>
                        <a:rPr lang="ru-RU" sz="2800" b="1" dirty="0" smtClean="0"/>
                        <a:t> людини (ст. 28),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право на свободу та </a:t>
                      </a:r>
                      <a:r>
                        <a:rPr lang="ru-RU" sz="2800" b="1" dirty="0" err="1" smtClean="0"/>
                        <a:t>особисту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недоторканність</a:t>
                      </a:r>
                      <a:r>
                        <a:rPr lang="ru-RU" sz="2800" b="1" dirty="0" smtClean="0"/>
                        <a:t> (ст. 29),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 право на </a:t>
                      </a:r>
                      <a:r>
                        <a:rPr lang="ru-RU" sz="2800" b="1" dirty="0" err="1" smtClean="0"/>
                        <a:t>невтручання</a:t>
                      </a:r>
                      <a:r>
                        <a:rPr lang="ru-RU" sz="2800" b="1" dirty="0" smtClean="0"/>
                        <a:t> в </a:t>
                      </a:r>
                      <a:r>
                        <a:rPr lang="ru-RU" sz="2800" b="1" dirty="0" err="1" smtClean="0"/>
                        <a:t>особисте</a:t>
                      </a:r>
                      <a:r>
                        <a:rPr lang="ru-RU" sz="2800" b="1" dirty="0" smtClean="0"/>
                        <a:t> і </a:t>
                      </a:r>
                      <a:r>
                        <a:rPr lang="ru-RU" sz="2800" b="1" dirty="0" err="1" smtClean="0"/>
                        <a:t>сімейне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життя</a:t>
                      </a:r>
                      <a:r>
                        <a:rPr lang="ru-RU" sz="2800" b="1" dirty="0" smtClean="0"/>
                        <a:t> (ст. 32) </a:t>
                      </a:r>
                      <a:endParaRPr lang="uk-U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право на свободу </a:t>
                      </a:r>
                      <a:r>
                        <a:rPr lang="ru-RU" sz="2800" b="1" dirty="0" err="1" smtClean="0"/>
                        <a:t>об'єднання</a:t>
                      </a:r>
                      <a:r>
                        <a:rPr lang="ru-RU" sz="2800" b="1" dirty="0" smtClean="0"/>
                        <a:t> в </a:t>
                      </a:r>
                      <a:r>
                        <a:rPr lang="ru-RU" sz="2800" b="1" dirty="0" err="1" smtClean="0"/>
                        <a:t>політичні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партії</a:t>
                      </a:r>
                      <a:r>
                        <a:rPr lang="ru-RU" sz="2800" b="1" dirty="0" smtClean="0"/>
                        <a:t> та </a:t>
                      </a:r>
                      <a:r>
                        <a:rPr lang="ru-RU" sz="2800" b="1" dirty="0" err="1" smtClean="0"/>
                        <a:t>громадські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організації</a:t>
                      </a:r>
                      <a:r>
                        <a:rPr lang="ru-RU" sz="2800" b="1" dirty="0" smtClean="0"/>
                        <a:t> (ст. 36),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 право </a:t>
                      </a:r>
                      <a:r>
                        <a:rPr lang="ru-RU" sz="2800" b="1" dirty="0" err="1" smtClean="0"/>
                        <a:t>брати</a:t>
                      </a:r>
                      <a:r>
                        <a:rPr lang="ru-RU" sz="2800" b="1" dirty="0" smtClean="0"/>
                        <a:t> участь в </a:t>
                      </a:r>
                      <a:r>
                        <a:rPr lang="ru-RU" sz="2800" b="1" dirty="0" err="1" smtClean="0"/>
                        <a:t>управлінні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державними</a:t>
                      </a:r>
                      <a:r>
                        <a:rPr lang="ru-RU" sz="2800" b="1" dirty="0" smtClean="0"/>
                        <a:t> справами (ст. 38),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 право на </a:t>
                      </a:r>
                      <a:r>
                        <a:rPr lang="ru-RU" sz="2800" b="1" dirty="0" err="1" smtClean="0"/>
                        <a:t>проведення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зборів</a:t>
                      </a:r>
                      <a:r>
                        <a:rPr lang="ru-RU" sz="2800" b="1" dirty="0" smtClean="0"/>
                        <a:t>, </a:t>
                      </a:r>
                      <a:r>
                        <a:rPr lang="ru-RU" sz="2800" b="1" dirty="0" err="1" smtClean="0"/>
                        <a:t>мітингів</a:t>
                      </a:r>
                      <a:r>
                        <a:rPr lang="ru-RU" sz="2800" b="1" dirty="0" smtClean="0"/>
                        <a:t>, </a:t>
                      </a:r>
                      <a:r>
                        <a:rPr lang="ru-RU" sz="2800" b="1" dirty="0" err="1" smtClean="0"/>
                        <a:t>демонстрацій</a:t>
                      </a:r>
                      <a:r>
                        <a:rPr lang="ru-RU" sz="2800" b="1" dirty="0" smtClean="0"/>
                        <a:t> (ст. 39), </a:t>
                      </a:r>
                    </a:p>
                    <a:p>
                      <a:pPr marL="457200" indent="-457200">
                        <a:lnSpc>
                          <a:spcPct val="75000"/>
                        </a:lnSpc>
                        <a:buFont typeface="Wingdings" panose="05000000000000000000" pitchFamily="2" charset="2"/>
                        <a:buChar char="Ø"/>
                      </a:pPr>
                      <a:r>
                        <a:rPr lang="ru-RU" sz="2800" b="1" dirty="0" smtClean="0"/>
                        <a:t>право на </a:t>
                      </a:r>
                      <a:r>
                        <a:rPr lang="ru-RU" sz="2800" b="1" dirty="0" err="1" smtClean="0"/>
                        <a:t>соціальний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захист</a:t>
                      </a:r>
                      <a:r>
                        <a:rPr lang="ru-RU" sz="2800" b="1" dirty="0" smtClean="0"/>
                        <a:t> (ст. 46)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1404553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90698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45710674"/>
              </p:ext>
            </p:extLst>
          </p:nvPr>
        </p:nvGraphicFramePr>
        <p:xfrm>
          <a:off x="198783" y="258418"/>
          <a:ext cx="11827565" cy="62972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58817">
                  <a:extLst>
                    <a:ext uri="{9D8B030D-6E8A-4147-A177-3AD203B41FA5}">
                      <a16:colId xmlns:a16="http://schemas.microsoft.com/office/drawing/2014/main" val="1436498106"/>
                    </a:ext>
                  </a:extLst>
                </a:gridCol>
                <a:gridCol w="8368748">
                  <a:extLst>
                    <a:ext uri="{9D8B030D-6E8A-4147-A177-3AD203B41FA5}">
                      <a16:colId xmlns:a16="http://schemas.microsoft.com/office/drawing/2014/main" val="1203580392"/>
                    </a:ext>
                  </a:extLst>
                </a:gridCol>
              </a:tblGrid>
              <a:tr h="428496">
                <a:tc gridSpan="2">
                  <a:txBody>
                    <a:bodyPr/>
                    <a:lstStyle/>
                    <a:p>
                      <a:pPr algn="ctr"/>
                      <a:r>
                        <a:rPr lang="uk-UA" sz="3200" dirty="0" smtClean="0"/>
                        <a:t>ОСНОВНІ КОНСТИТУЦІЙНІ ПРАВА</a:t>
                      </a:r>
                      <a:endParaRPr lang="uk-UA" sz="32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9164267"/>
                  </a:ext>
                </a:extLst>
              </a:tr>
              <a:tr h="428496"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3200" b="1" dirty="0" smtClean="0"/>
                        <a:t>Громадянські </a:t>
                      </a:r>
                    </a:p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3200" b="1" dirty="0" smtClean="0"/>
                        <a:t>права </a:t>
                      </a:r>
                      <a:endParaRPr lang="uk-UA" sz="3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ru-RU" sz="3200" b="1" dirty="0" err="1" smtClean="0"/>
                        <a:t>фізичне</a:t>
                      </a:r>
                      <a:r>
                        <a:rPr lang="ru-RU" sz="3200" b="1" dirty="0" smtClean="0"/>
                        <a:t> та </a:t>
                      </a:r>
                      <a:r>
                        <a:rPr lang="ru-RU" sz="3200" b="1" dirty="0" err="1" smtClean="0"/>
                        <a:t>біологічне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існування</a:t>
                      </a:r>
                      <a:r>
                        <a:rPr lang="ru-RU" sz="3200" b="1" dirty="0" smtClean="0"/>
                        <a:t>, </a:t>
                      </a:r>
                      <a:r>
                        <a:rPr lang="ru-RU" sz="3200" b="1" dirty="0" err="1" smtClean="0"/>
                        <a:t>задоволення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матеріальних</a:t>
                      </a:r>
                      <a:r>
                        <a:rPr lang="ru-RU" sz="3200" b="1" dirty="0" smtClean="0"/>
                        <a:t>, </a:t>
                      </a:r>
                      <a:r>
                        <a:rPr lang="ru-RU" sz="3200" b="1" dirty="0" err="1" smtClean="0"/>
                        <a:t>духовних</a:t>
                      </a:r>
                      <a:r>
                        <a:rPr lang="ru-RU" sz="3200" b="1" dirty="0" smtClean="0"/>
                        <a:t> і </a:t>
                      </a:r>
                      <a:r>
                        <a:rPr lang="ru-RU" sz="3200" b="1" dirty="0" err="1" smtClean="0"/>
                        <a:t>деяких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інших</a:t>
                      </a:r>
                      <a:r>
                        <a:rPr lang="ru-RU" sz="3200" b="1" dirty="0" smtClean="0"/>
                        <a:t> потреб;</a:t>
                      </a:r>
                      <a:endParaRPr lang="ru-RU" sz="3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40593273"/>
                  </a:ext>
                </a:extLst>
              </a:tr>
              <a:tr h="428496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Політичні права </a:t>
                      </a:r>
                      <a:endParaRPr lang="uk-UA" sz="3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ru-RU" sz="3200" b="1" dirty="0" smtClean="0"/>
                        <a:t>участь у </a:t>
                      </a:r>
                      <a:r>
                        <a:rPr lang="ru-RU" sz="3200" b="1" dirty="0" err="1" smtClean="0"/>
                        <a:t>громадському</a:t>
                      </a:r>
                      <a:r>
                        <a:rPr lang="ru-RU" sz="3200" b="1" dirty="0" smtClean="0"/>
                        <a:t> та державному </a:t>
                      </a:r>
                      <a:r>
                        <a:rPr lang="ru-RU" sz="3200" b="1" dirty="0" err="1" smtClean="0"/>
                        <a:t>житті</a:t>
                      </a:r>
                      <a:r>
                        <a:rPr lang="ru-RU" sz="3200" b="1" dirty="0" smtClean="0"/>
                        <a:t>;</a:t>
                      </a:r>
                      <a:endParaRPr lang="uk-UA" sz="3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5199535"/>
                  </a:ext>
                </a:extLst>
              </a:tr>
              <a:tr h="428496"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3200" b="1" dirty="0" smtClean="0"/>
                        <a:t>Економічні </a:t>
                      </a:r>
                    </a:p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3200" b="1" dirty="0" smtClean="0"/>
                        <a:t>права </a:t>
                      </a:r>
                      <a:endParaRPr lang="uk-UA" sz="3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ru-RU" sz="3200" b="1" dirty="0" smtClean="0"/>
                        <a:t>участь у </a:t>
                      </a:r>
                      <a:r>
                        <a:rPr lang="ru-RU" sz="3200" b="1" dirty="0" err="1" smtClean="0"/>
                        <a:t>виробництві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матеріальних</a:t>
                      </a:r>
                      <a:r>
                        <a:rPr lang="ru-RU" sz="3200" b="1" dirty="0" smtClean="0"/>
                        <a:t> благ;</a:t>
                      </a:r>
                      <a:endParaRPr lang="uk-UA" sz="3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70526708"/>
                  </a:ext>
                </a:extLst>
              </a:tr>
              <a:tr h="428496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Соціальні права </a:t>
                      </a:r>
                      <a:endParaRPr lang="uk-UA" sz="3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ru-RU" sz="3200" b="1" dirty="0" err="1" smtClean="0"/>
                        <a:t>забезпечення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належних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соціальних</a:t>
                      </a:r>
                      <a:r>
                        <a:rPr lang="ru-RU" sz="3200" b="1" dirty="0" smtClean="0"/>
                        <a:t> умов </a:t>
                      </a:r>
                      <a:r>
                        <a:rPr lang="ru-RU" sz="3200" b="1" dirty="0" err="1" smtClean="0"/>
                        <a:t>життя</a:t>
                      </a:r>
                      <a:r>
                        <a:rPr lang="ru-RU" sz="3200" b="1" dirty="0" smtClean="0"/>
                        <a:t>;</a:t>
                      </a:r>
                      <a:endParaRPr lang="uk-UA" sz="3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5522481"/>
                  </a:ext>
                </a:extLst>
              </a:tr>
              <a:tr h="428496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Екологічні права </a:t>
                      </a:r>
                      <a:endParaRPr lang="uk-UA" sz="3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ru-RU" sz="3200" b="1" dirty="0" err="1" smtClean="0"/>
                        <a:t>безпечне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екологічне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середовище</a:t>
                      </a:r>
                      <a:r>
                        <a:rPr lang="ru-RU" sz="3200" b="1" dirty="0" smtClean="0"/>
                        <a:t>;</a:t>
                      </a:r>
                      <a:endParaRPr lang="uk-UA" sz="3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88146740"/>
                  </a:ext>
                </a:extLst>
              </a:tr>
              <a:tr h="428496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Культурні права </a:t>
                      </a:r>
                      <a:endParaRPr lang="uk-UA" sz="3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ru-RU" sz="3200" b="1" dirty="0" smtClean="0"/>
                        <a:t>доступ до </a:t>
                      </a:r>
                      <a:r>
                        <a:rPr lang="ru-RU" sz="3200" b="1" dirty="0" err="1" smtClean="0"/>
                        <a:t>духовних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цінностей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свого</a:t>
                      </a:r>
                      <a:r>
                        <a:rPr lang="ru-RU" sz="3200" b="1" dirty="0" smtClean="0"/>
                        <a:t> народу (</a:t>
                      </a:r>
                      <a:r>
                        <a:rPr lang="ru-RU" sz="3200" b="1" dirty="0" err="1" smtClean="0"/>
                        <a:t>нації</a:t>
                      </a:r>
                      <a:r>
                        <a:rPr lang="ru-RU" sz="3200" b="1" dirty="0" smtClean="0"/>
                        <a:t>) та </a:t>
                      </a:r>
                      <a:r>
                        <a:rPr lang="ru-RU" sz="3200" b="1" dirty="0" err="1" smtClean="0"/>
                        <a:t>всього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людства</a:t>
                      </a:r>
                      <a:r>
                        <a:rPr lang="ru-RU" sz="3200" b="1" dirty="0" smtClean="0"/>
                        <a:t>; </a:t>
                      </a:r>
                      <a:endParaRPr lang="uk-UA" sz="3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2336660"/>
                  </a:ext>
                </a:extLst>
              </a:tr>
              <a:tr h="428496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Сімейні права </a:t>
                      </a:r>
                      <a:endParaRPr lang="uk-UA" sz="3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ru-RU" sz="3200" b="1" dirty="0" err="1" smtClean="0"/>
                        <a:t>вільно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розпоряджатися</a:t>
                      </a:r>
                      <a:r>
                        <a:rPr lang="ru-RU" sz="3200" b="1" dirty="0" smtClean="0"/>
                        <a:t> собою в </a:t>
                      </a:r>
                      <a:r>
                        <a:rPr lang="ru-RU" sz="3200" b="1" dirty="0" err="1" smtClean="0"/>
                        <a:t>сімейних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правовідносинах</a:t>
                      </a:r>
                      <a:r>
                        <a:rPr lang="ru-RU" sz="3200" b="1" dirty="0" smtClean="0"/>
                        <a:t>. </a:t>
                      </a:r>
                      <a:endParaRPr lang="uk-UA" sz="3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6027138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96241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33046"/>
          </a:xfrm>
          <a:solidFill>
            <a:srgbClr val="FFC000"/>
          </a:solidFill>
        </p:spPr>
        <p:txBody>
          <a:bodyPr>
            <a:normAutofit/>
          </a:bodyPr>
          <a:lstStyle/>
          <a:p>
            <a:pPr algn="ctr"/>
            <a:r>
              <a:rPr lang="ru-RU" sz="4000" b="1" dirty="0" err="1"/>
              <a:t>Конституція</a:t>
            </a:r>
            <a:r>
              <a:rPr lang="ru-RU" sz="4000" b="1" dirty="0"/>
              <a:t> </a:t>
            </a:r>
            <a:r>
              <a:rPr lang="ru-RU" sz="4000" b="1" dirty="0" err="1"/>
              <a:t>України</a:t>
            </a:r>
            <a:r>
              <a:rPr lang="ru-RU" sz="4000" b="1" dirty="0"/>
              <a:t> у </a:t>
            </a:r>
            <a:r>
              <a:rPr lang="ru-RU" sz="4000" b="1" dirty="0" err="1"/>
              <a:t>статтях</a:t>
            </a:r>
            <a:r>
              <a:rPr lang="ru-RU" sz="4000" b="1" dirty="0"/>
              <a:t> 51,53, 65-68 </a:t>
            </a:r>
            <a:r>
              <a:rPr lang="ru-RU" sz="4000" b="1" dirty="0" err="1"/>
              <a:t>визначила</a:t>
            </a:r>
            <a:r>
              <a:rPr lang="ru-RU" sz="4000" b="1" dirty="0"/>
              <a:t> </a:t>
            </a:r>
            <a:r>
              <a:rPr lang="ru-RU" sz="4000" b="1" dirty="0" err="1"/>
              <a:t>такі</a:t>
            </a:r>
            <a:r>
              <a:rPr lang="ru-RU" sz="4000" b="1" dirty="0"/>
              <a:t> </a:t>
            </a:r>
            <a:r>
              <a:rPr lang="ru-RU" sz="4000" b="1" dirty="0" err="1"/>
              <a:t>обов'язки</a:t>
            </a:r>
            <a:r>
              <a:rPr lang="ru-RU" sz="4000" b="1" dirty="0"/>
              <a:t> </a:t>
            </a:r>
            <a:r>
              <a:rPr lang="ru-RU" sz="4000" b="1" dirty="0" err="1"/>
              <a:t>громадян</a:t>
            </a:r>
            <a:r>
              <a:rPr lang="ru-RU" sz="4000" b="1" dirty="0"/>
              <a:t> </a:t>
            </a:r>
            <a:r>
              <a:rPr lang="ru-RU" sz="4000" b="1" dirty="0" err="1"/>
              <a:t>України</a:t>
            </a:r>
            <a:r>
              <a:rPr lang="ru-RU" sz="4000" b="1" dirty="0"/>
              <a:t>:</a:t>
            </a:r>
            <a:endParaRPr lang="uk-UA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86612" y="1922106"/>
            <a:ext cx="11737910" cy="4795935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uk-UA" b="1" dirty="0" smtClean="0"/>
              <a:t>Захищати </a:t>
            </a:r>
            <a:r>
              <a:rPr lang="uk-UA" b="1" dirty="0"/>
              <a:t>Вітчизну, незалежність і територіальну цілісність.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uk-UA" b="1" dirty="0" smtClean="0"/>
              <a:t>Шанувати </a:t>
            </a:r>
            <a:r>
              <a:rPr lang="uk-UA" b="1" dirty="0"/>
              <a:t>державні символи.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uk-UA" b="1" dirty="0" smtClean="0"/>
              <a:t>Не </a:t>
            </a:r>
            <a:r>
              <a:rPr lang="uk-UA" b="1" dirty="0"/>
              <a:t>заподіювати шкоду природі, культурній спадщині, відшкодовувати завдані збитки.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uk-UA" b="1" dirty="0" smtClean="0"/>
              <a:t>Сплачувати </a:t>
            </a:r>
            <a:r>
              <a:rPr lang="uk-UA" b="1" dirty="0"/>
              <a:t>податки і збори в порядку і розмірах, встановлених </a:t>
            </a:r>
            <a:r>
              <a:rPr lang="uk-UA" b="1" dirty="0" smtClean="0"/>
              <a:t>законом.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uk-UA" b="1" dirty="0" smtClean="0"/>
              <a:t>Неухильно </a:t>
            </a:r>
            <a:r>
              <a:rPr lang="uk-UA" b="1" dirty="0"/>
              <a:t>додержуватися Конституції і законів України.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uk-UA" b="1" dirty="0" smtClean="0"/>
              <a:t>Не </a:t>
            </a:r>
            <a:r>
              <a:rPr lang="uk-UA" b="1" dirty="0"/>
              <a:t>посягати на права і свободи, честь і гідність інших людей.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uk-UA" b="1" dirty="0" smtClean="0"/>
              <a:t>Обов'язок </a:t>
            </a:r>
            <a:r>
              <a:rPr lang="uk-UA" b="1" dirty="0"/>
              <a:t>батьків утримувати дітей до повноліття і обов'язок дітей піклуватися про своїх непрацездатних батьків.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uk-UA" b="1" dirty="0" smtClean="0"/>
              <a:t>Отримати </a:t>
            </a:r>
            <a:r>
              <a:rPr lang="uk-UA" b="1" dirty="0"/>
              <a:t>повну загальну середню освіту.</a:t>
            </a:r>
          </a:p>
        </p:txBody>
      </p:sp>
    </p:spTree>
    <p:extLst>
      <p:ext uri="{BB962C8B-B14F-4D97-AF65-F5344CB8AC3E}">
        <p14:creationId xmlns:p14="http://schemas.microsoft.com/office/powerpoint/2010/main" val="1625176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78296" y="417443"/>
            <a:ext cx="11748052" cy="557075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ru-RU" sz="4400" b="1" dirty="0" err="1" smtClean="0"/>
              <a:t>Конституційне</a:t>
            </a:r>
            <a:r>
              <a:rPr lang="ru-RU" sz="4400" b="1" dirty="0" smtClean="0"/>
              <a:t> право України </a:t>
            </a:r>
          </a:p>
          <a:p>
            <a:pPr algn="ctr"/>
            <a:r>
              <a:rPr lang="ru-RU" sz="4400" b="1" dirty="0" err="1" smtClean="0"/>
              <a:t>це</a:t>
            </a:r>
            <a:r>
              <a:rPr lang="ru-RU" sz="4400" b="1" dirty="0" smtClean="0"/>
              <a:t> система </a:t>
            </a:r>
            <a:r>
              <a:rPr lang="ru-RU" sz="4400" b="1" dirty="0" err="1" smtClean="0"/>
              <a:t>правових</a:t>
            </a:r>
            <a:r>
              <a:rPr lang="ru-RU" sz="4400" b="1" dirty="0" smtClean="0"/>
              <a:t> норм і нормативно-</a:t>
            </a:r>
            <a:r>
              <a:rPr lang="ru-RU" sz="4400" b="1" dirty="0" err="1" smtClean="0"/>
              <a:t>правових</a:t>
            </a:r>
            <a:r>
              <a:rPr lang="ru-RU" sz="4400" b="1" dirty="0" smtClean="0"/>
              <a:t> </a:t>
            </a:r>
            <a:r>
              <a:rPr lang="ru-RU" sz="4400" b="1" dirty="0" err="1" smtClean="0"/>
              <a:t>актів</a:t>
            </a:r>
            <a:r>
              <a:rPr lang="ru-RU" sz="4400" b="1" dirty="0" smtClean="0"/>
              <a:t>, </a:t>
            </a:r>
            <a:r>
              <a:rPr lang="ru-RU" sz="4400" b="1" dirty="0" err="1" smtClean="0"/>
              <a:t>що</a:t>
            </a:r>
            <a:r>
              <a:rPr lang="ru-RU" sz="4400" b="1" dirty="0" smtClean="0"/>
              <a:t> </a:t>
            </a:r>
            <a:r>
              <a:rPr lang="ru-RU" sz="4400" b="1" dirty="0" err="1" smtClean="0"/>
              <a:t>регулюють</a:t>
            </a:r>
            <a:r>
              <a:rPr lang="ru-RU" sz="4400" b="1" dirty="0" smtClean="0"/>
              <a:t> </a:t>
            </a:r>
            <a:r>
              <a:rPr lang="ru-RU" sz="4400" b="1" dirty="0" err="1" smtClean="0"/>
              <a:t>відносини</a:t>
            </a:r>
            <a:r>
              <a:rPr lang="ru-RU" sz="4400" b="1" dirty="0" smtClean="0"/>
              <a:t>, </a:t>
            </a:r>
            <a:r>
              <a:rPr lang="ru-RU" sz="4400" b="1" dirty="0" err="1" smtClean="0"/>
              <a:t>пов'язані</a:t>
            </a:r>
            <a:r>
              <a:rPr lang="ru-RU" sz="4400" b="1" dirty="0" smtClean="0"/>
              <a:t> з: </a:t>
            </a:r>
          </a:p>
          <a:p>
            <a:pPr algn="ctr"/>
            <a:endParaRPr lang="ru-RU" sz="3600" dirty="0"/>
          </a:p>
          <a:p>
            <a:pPr marL="571500" indent="-571500">
              <a:buFont typeface="Wingdings" panose="05000000000000000000" pitchFamily="2" charset="2"/>
              <a:buChar char="ü"/>
            </a:pPr>
            <a:r>
              <a:rPr lang="ru-RU" sz="3600" b="1" dirty="0" smtClean="0"/>
              <a:t>основами конституційного ладу, </a:t>
            </a:r>
          </a:p>
          <a:p>
            <a:pPr marL="571500" indent="-571500">
              <a:buFont typeface="Wingdings" panose="05000000000000000000" pitchFamily="2" charset="2"/>
              <a:buChar char="ü"/>
            </a:pPr>
            <a:r>
              <a:rPr lang="ru-RU" sz="3600" b="1" dirty="0" smtClean="0"/>
              <a:t>правового статусу особи, </a:t>
            </a:r>
          </a:p>
          <a:p>
            <a:pPr marL="571500" indent="-571500">
              <a:buFont typeface="Wingdings" panose="05000000000000000000" pitchFamily="2" charset="2"/>
              <a:buChar char="ü"/>
            </a:pPr>
            <a:r>
              <a:rPr lang="ru-RU" sz="3600" b="1" dirty="0" smtClean="0"/>
              <a:t>народовладдям, </a:t>
            </a:r>
          </a:p>
          <a:p>
            <a:pPr marL="571500" indent="-571500">
              <a:buFont typeface="Wingdings" panose="05000000000000000000" pitchFamily="2" charset="2"/>
              <a:buChar char="ü"/>
            </a:pPr>
            <a:r>
              <a:rPr lang="ru-RU" sz="3600" b="1" dirty="0" smtClean="0"/>
              <a:t>територіальним устроєм держави.</a:t>
            </a:r>
            <a:endParaRPr lang="uk-UA" sz="3600" b="1" dirty="0"/>
          </a:p>
        </p:txBody>
      </p:sp>
    </p:spTree>
    <p:extLst>
      <p:ext uri="{BB962C8B-B14F-4D97-AF65-F5344CB8AC3E}">
        <p14:creationId xmlns:p14="http://schemas.microsoft.com/office/powerpoint/2010/main" val="32405777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18661" y="318051"/>
            <a:ext cx="11748052" cy="58785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uk-UA" sz="4000" b="1" dirty="0" smtClean="0"/>
              <a:t>Структура конституційного права України :</a:t>
            </a:r>
          </a:p>
          <a:p>
            <a:pPr>
              <a:lnSpc>
                <a:spcPct val="75000"/>
              </a:lnSpc>
            </a:pPr>
            <a:r>
              <a:rPr lang="uk-UA" dirty="0" smtClean="0"/>
              <a:t>-	</a:t>
            </a:r>
            <a:r>
              <a:rPr lang="uk-UA" sz="3200" b="1" dirty="0" smtClean="0"/>
              <a:t>відносини політичного характеру </a:t>
            </a:r>
            <a:r>
              <a:rPr lang="uk-UA" sz="3200" dirty="0" smtClean="0"/>
              <a:t>(форма правління, форма державного устрою);</a:t>
            </a:r>
          </a:p>
          <a:p>
            <a:pPr>
              <a:lnSpc>
                <a:spcPct val="75000"/>
              </a:lnSpc>
            </a:pPr>
            <a:r>
              <a:rPr lang="uk-UA" sz="3200" dirty="0" smtClean="0"/>
              <a:t>-	</a:t>
            </a:r>
            <a:r>
              <a:rPr lang="uk-UA" sz="3200" b="1" dirty="0" smtClean="0"/>
              <a:t>найважливіші економічні відносини</a:t>
            </a:r>
            <a:r>
              <a:rPr lang="uk-UA" sz="3200" dirty="0" smtClean="0"/>
              <a:t> (існуючі форми власності та механізми її захисту);</a:t>
            </a:r>
          </a:p>
          <a:p>
            <a:pPr>
              <a:lnSpc>
                <a:spcPct val="75000"/>
              </a:lnSpc>
            </a:pPr>
            <a:r>
              <a:rPr lang="uk-UA" sz="3200" dirty="0" smtClean="0"/>
              <a:t>-	</a:t>
            </a:r>
            <a:r>
              <a:rPr lang="uk-UA" sz="3200" b="1" dirty="0" smtClean="0"/>
              <a:t>відносини, що стосуються правового статусу людини і громадянина</a:t>
            </a:r>
            <a:r>
              <a:rPr lang="uk-UA" sz="3200" dirty="0" smtClean="0"/>
              <a:t> (громадянство, основні права, свободи, обов'язки та ступінь їх гарантованості з боку держави);</a:t>
            </a:r>
          </a:p>
          <a:p>
            <a:pPr>
              <a:lnSpc>
                <a:spcPct val="75000"/>
              </a:lnSpc>
            </a:pPr>
            <a:r>
              <a:rPr lang="uk-UA" sz="3200" dirty="0" smtClean="0"/>
              <a:t>-	</a:t>
            </a:r>
            <a:r>
              <a:rPr lang="uk-UA" sz="3200" b="1" dirty="0" smtClean="0"/>
              <a:t>відносини, що складаються в процесі реалізації права народу України на самовизначення і пов'язані з державно-територіальним устроєм України;</a:t>
            </a:r>
          </a:p>
          <a:p>
            <a:pPr>
              <a:lnSpc>
                <a:spcPct val="75000"/>
              </a:lnSpc>
            </a:pPr>
            <a:r>
              <a:rPr lang="uk-UA" sz="3200" dirty="0" smtClean="0"/>
              <a:t>-	</a:t>
            </a:r>
            <a:r>
              <a:rPr lang="uk-UA" sz="3200" b="1" dirty="0" smtClean="0"/>
              <a:t>відносини щодо організації та діяльності державного апарату України;</a:t>
            </a:r>
          </a:p>
          <a:p>
            <a:pPr>
              <a:lnSpc>
                <a:spcPct val="75000"/>
              </a:lnSpc>
            </a:pPr>
            <a:r>
              <a:rPr lang="uk-UA" sz="3200" dirty="0" smtClean="0"/>
              <a:t>-	</a:t>
            </a:r>
            <a:r>
              <a:rPr lang="uk-UA" sz="3200" b="1" dirty="0" smtClean="0"/>
              <a:t>відносини, які визначають діяльність органів місцевого самоврядування.</a:t>
            </a:r>
            <a:endParaRPr lang="uk-UA" sz="3200" b="1" dirty="0"/>
          </a:p>
        </p:txBody>
      </p:sp>
    </p:spTree>
    <p:extLst>
      <p:ext uri="{BB962C8B-B14F-4D97-AF65-F5344CB8AC3E}">
        <p14:creationId xmlns:p14="http://schemas.microsoft.com/office/powerpoint/2010/main" val="1648835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18051" y="139149"/>
            <a:ext cx="11608905" cy="600779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uk-UA" sz="4000" b="1" dirty="0" smtClean="0"/>
              <a:t>Принципи конституційно-правового регулювання:</a:t>
            </a:r>
          </a:p>
          <a:p>
            <a:endParaRPr lang="uk-UA" dirty="0"/>
          </a:p>
          <a:p>
            <a:pPr marL="457200" indent="-457200">
              <a:lnSpc>
                <a:spcPct val="85000"/>
              </a:lnSpc>
              <a:buFont typeface="Wingdings" panose="05000000000000000000" pitchFamily="2" charset="2"/>
              <a:buChar char="§"/>
            </a:pPr>
            <a:r>
              <a:rPr lang="uk-UA" sz="3200" dirty="0" smtClean="0"/>
              <a:t>верховенство права;</a:t>
            </a:r>
          </a:p>
          <a:p>
            <a:pPr marL="457200" indent="-457200">
              <a:lnSpc>
                <a:spcPct val="85000"/>
              </a:lnSpc>
              <a:buFont typeface="Wingdings" panose="05000000000000000000" pitchFamily="2" charset="2"/>
              <a:buChar char="§"/>
            </a:pPr>
            <a:r>
              <a:rPr lang="uk-UA" sz="3200" dirty="0" smtClean="0"/>
              <a:t>верховенство і пряма дії Конституції та законів у системі нормативно-правових актів;</a:t>
            </a:r>
          </a:p>
          <a:p>
            <a:pPr marL="457200" indent="-457200">
              <a:lnSpc>
                <a:spcPct val="85000"/>
              </a:lnSpc>
              <a:buFont typeface="Wingdings" panose="05000000000000000000" pitchFamily="2" charset="2"/>
              <a:buChar char="§"/>
            </a:pPr>
            <a:r>
              <a:rPr lang="uk-UA" sz="3200" dirty="0" smtClean="0"/>
              <a:t>загальна демократія;</a:t>
            </a:r>
          </a:p>
          <a:p>
            <a:pPr marL="457200" indent="-457200">
              <a:lnSpc>
                <a:spcPct val="85000"/>
              </a:lnSpc>
              <a:buFont typeface="Wingdings" panose="05000000000000000000" pitchFamily="2" charset="2"/>
              <a:buChar char="§"/>
            </a:pPr>
            <a:r>
              <a:rPr lang="uk-UA" sz="3200" dirty="0" smtClean="0"/>
              <a:t>політичний, економічний та ідеологічний плюралізм;</a:t>
            </a:r>
          </a:p>
          <a:p>
            <a:pPr marL="457200" indent="-457200">
              <a:lnSpc>
                <a:spcPct val="85000"/>
              </a:lnSpc>
              <a:buFont typeface="Wingdings" panose="05000000000000000000" pitchFamily="2" charset="2"/>
              <a:buChar char="§"/>
            </a:pPr>
            <a:r>
              <a:rPr lang="uk-UA" sz="3200" dirty="0" smtClean="0"/>
              <a:t>поділ влади;</a:t>
            </a:r>
          </a:p>
          <a:p>
            <a:pPr marL="457200" indent="-457200">
              <a:lnSpc>
                <a:spcPct val="85000"/>
              </a:lnSpc>
              <a:buFont typeface="Wingdings" panose="05000000000000000000" pitchFamily="2" charset="2"/>
              <a:buChar char="§"/>
            </a:pPr>
            <a:r>
              <a:rPr lang="uk-UA" sz="3200" dirty="0" smtClean="0"/>
              <a:t>гуманізм;</a:t>
            </a:r>
          </a:p>
          <a:p>
            <a:pPr marL="457200" indent="-457200">
              <a:lnSpc>
                <a:spcPct val="85000"/>
              </a:lnSpc>
              <a:buFont typeface="Wingdings" panose="05000000000000000000" pitchFamily="2" charset="2"/>
              <a:buChar char="§"/>
            </a:pPr>
            <a:r>
              <a:rPr lang="uk-UA" sz="3200" dirty="0" smtClean="0"/>
              <a:t>пріоритетність норм і принципів міжнародного права порівняно з вітчизняним законодавством;</a:t>
            </a:r>
          </a:p>
          <a:p>
            <a:pPr marL="457200" indent="-457200">
              <a:lnSpc>
                <a:spcPct val="85000"/>
              </a:lnSpc>
              <a:buFont typeface="Wingdings" panose="05000000000000000000" pitchFamily="2" charset="2"/>
              <a:buChar char="§"/>
            </a:pPr>
            <a:r>
              <a:rPr lang="uk-UA" sz="3200" dirty="0" smtClean="0"/>
              <a:t>державним та іншим гарантуванням прав, свобод і обов'язків людини і громадянина, народовладдя, захисту суверенітету й територіальної цілісності України і т. д.</a:t>
            </a:r>
            <a:endParaRPr lang="uk-UA" sz="3200" dirty="0"/>
          </a:p>
        </p:txBody>
      </p:sp>
    </p:spTree>
    <p:extLst>
      <p:ext uri="{BB962C8B-B14F-4D97-AF65-F5344CB8AC3E}">
        <p14:creationId xmlns:p14="http://schemas.microsoft.com/office/powerpoint/2010/main" val="1648258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365125"/>
            <a:ext cx="12006470" cy="887205"/>
          </a:xfrm>
          <a:solidFill>
            <a:srgbClr val="FFFF00"/>
          </a:solidFill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>Загальні засади конституційного ладу України.</a:t>
            </a:r>
            <a:br>
              <a:rPr lang="ru-RU" b="1" dirty="0" smtClean="0"/>
            </a:br>
            <a:r>
              <a:rPr lang="ru-RU" sz="4000" b="1" dirty="0" smtClean="0"/>
              <a:t>(Розділ І – 20 статей)</a:t>
            </a:r>
            <a:endParaRPr lang="uk-UA" sz="4000" b="1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0" y="1610139"/>
            <a:ext cx="12006470" cy="526297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>
              <a:lnSpc>
                <a:spcPct val="75000"/>
              </a:lnSpc>
            </a:pPr>
            <a:r>
              <a:rPr lang="ru-RU" sz="3200" b="1" i="1" dirty="0" smtClean="0"/>
              <a:t>Ст.1. </a:t>
            </a:r>
            <a:r>
              <a:rPr lang="ru-RU" sz="3200" b="1" dirty="0" smtClean="0"/>
              <a:t>Україна –  суверенна, незалежна, демократична, соціальною, правовою державою. </a:t>
            </a:r>
          </a:p>
          <a:p>
            <a:pPr>
              <a:lnSpc>
                <a:spcPct val="75000"/>
              </a:lnSpc>
            </a:pPr>
            <a:endParaRPr lang="ru-RU" sz="3200" b="1" dirty="0"/>
          </a:p>
          <a:p>
            <a:pPr>
              <a:lnSpc>
                <a:spcPct val="75000"/>
              </a:lnSpc>
            </a:pPr>
            <a:r>
              <a:rPr lang="ru-RU" sz="3200" b="1" i="1" dirty="0" smtClean="0"/>
              <a:t>Ст.2. </a:t>
            </a:r>
            <a:r>
              <a:rPr lang="ru-RU" sz="3200" b="1" dirty="0" smtClean="0"/>
              <a:t>Україна –  унітара держава.</a:t>
            </a:r>
          </a:p>
          <a:p>
            <a:pPr>
              <a:lnSpc>
                <a:spcPct val="75000"/>
              </a:lnSpc>
            </a:pPr>
            <a:endParaRPr lang="ru-RU" sz="3200" b="1" dirty="0" smtClean="0"/>
          </a:p>
          <a:p>
            <a:pPr>
              <a:lnSpc>
                <a:spcPct val="75000"/>
              </a:lnSpc>
            </a:pPr>
            <a:r>
              <a:rPr lang="ru-RU" sz="3200" b="1" i="1" dirty="0" smtClean="0"/>
              <a:t>Ч. 1 ст. 5. </a:t>
            </a:r>
            <a:r>
              <a:rPr lang="ru-RU" sz="3200" b="1" dirty="0" smtClean="0"/>
              <a:t>Україна – </a:t>
            </a:r>
            <a:r>
              <a:rPr lang="ru-RU" sz="3200" b="1" dirty="0" err="1" smtClean="0"/>
              <a:t>республіка</a:t>
            </a:r>
            <a:endParaRPr lang="ru-RU" sz="3200" b="1" dirty="0" smtClean="0"/>
          </a:p>
          <a:p>
            <a:pPr>
              <a:lnSpc>
                <a:spcPct val="75000"/>
              </a:lnSpc>
            </a:pPr>
            <a:endParaRPr lang="uk-UA" sz="3200" b="1" dirty="0" smtClean="0"/>
          </a:p>
          <a:p>
            <a:pPr>
              <a:lnSpc>
                <a:spcPct val="75000"/>
              </a:lnSpc>
            </a:pPr>
            <a:r>
              <a:rPr lang="ru-RU" sz="3200" b="1" dirty="0" err="1" smtClean="0"/>
              <a:t>Конституція</a:t>
            </a:r>
            <a:r>
              <a:rPr lang="ru-RU" sz="3200" b="1" dirty="0" smtClean="0"/>
              <a:t> України </a:t>
            </a:r>
            <a:r>
              <a:rPr lang="ru-RU" sz="3200" b="1" dirty="0" err="1" smtClean="0"/>
              <a:t>визначила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такі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символи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нашої</a:t>
            </a:r>
            <a:r>
              <a:rPr lang="ru-RU" sz="3200" b="1" dirty="0" smtClean="0"/>
              <a:t> Держави: </a:t>
            </a:r>
            <a:r>
              <a:rPr lang="ru-RU" sz="3200" b="1" dirty="0" err="1" smtClean="0"/>
              <a:t>Державний</a:t>
            </a:r>
            <a:r>
              <a:rPr lang="ru-RU" sz="3200" b="1" dirty="0" smtClean="0"/>
              <a:t> Прапор, </a:t>
            </a:r>
            <a:r>
              <a:rPr lang="ru-RU" sz="3200" b="1" dirty="0" err="1" smtClean="0"/>
              <a:t>Державний</a:t>
            </a:r>
            <a:r>
              <a:rPr lang="ru-RU" sz="3200" b="1" dirty="0" smtClean="0"/>
              <a:t> Герб, </a:t>
            </a:r>
            <a:r>
              <a:rPr lang="ru-RU" sz="3200" b="1" dirty="0" err="1" smtClean="0"/>
              <a:t>Державний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Гімн</a:t>
            </a:r>
            <a:r>
              <a:rPr lang="ru-RU" sz="3200" b="1" dirty="0" smtClean="0"/>
              <a:t>. </a:t>
            </a:r>
          </a:p>
          <a:p>
            <a:pPr>
              <a:lnSpc>
                <a:spcPct val="75000"/>
              </a:lnSpc>
            </a:pPr>
            <a:endParaRPr lang="ru-RU" sz="3200" b="1" dirty="0"/>
          </a:p>
          <a:p>
            <a:pPr>
              <a:lnSpc>
                <a:spcPct val="75000"/>
              </a:lnSpc>
            </a:pPr>
            <a:r>
              <a:rPr lang="ru-RU" sz="3200" b="1" dirty="0" err="1" smtClean="0"/>
              <a:t>Столиця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Укра</a:t>
            </a:r>
            <a:r>
              <a:rPr lang="uk-UA" sz="3200" b="1" dirty="0" smtClean="0"/>
              <a:t>ї</a:t>
            </a:r>
            <a:r>
              <a:rPr lang="ru-RU" sz="3200" b="1" dirty="0" smtClean="0"/>
              <a:t>ни – м. </a:t>
            </a:r>
            <a:r>
              <a:rPr lang="ru-RU" sz="3200" b="1" dirty="0" err="1" smtClean="0"/>
              <a:t>Київ</a:t>
            </a:r>
            <a:endParaRPr lang="ru-RU" sz="3200" b="1" dirty="0" smtClean="0"/>
          </a:p>
          <a:p>
            <a:pPr>
              <a:lnSpc>
                <a:spcPct val="75000"/>
              </a:lnSpc>
            </a:pPr>
            <a:endParaRPr lang="ru-RU" sz="3200" b="1" dirty="0"/>
          </a:p>
          <a:p>
            <a:pPr>
              <a:lnSpc>
                <a:spcPct val="75000"/>
              </a:lnSpc>
            </a:pPr>
            <a:r>
              <a:rPr lang="ru-RU" sz="3200" b="1" dirty="0" smtClean="0"/>
              <a:t>ст. 6. «</a:t>
            </a:r>
            <a:r>
              <a:rPr lang="ru-RU" sz="3200" b="1" dirty="0" err="1" smtClean="0"/>
              <a:t>Державна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влада</a:t>
            </a:r>
            <a:r>
              <a:rPr lang="ru-RU" sz="3200" b="1" dirty="0" smtClean="0"/>
              <a:t> в </a:t>
            </a:r>
            <a:r>
              <a:rPr lang="ru-RU" sz="3200" b="1" dirty="0" err="1" smtClean="0"/>
              <a:t>Україні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здійснюється</a:t>
            </a:r>
            <a:r>
              <a:rPr lang="ru-RU" sz="3200" b="1" dirty="0" smtClean="0"/>
              <a:t> на засадах </a:t>
            </a:r>
            <a:r>
              <a:rPr lang="ru-RU" sz="3200" b="1" dirty="0" err="1" smtClean="0"/>
              <a:t>її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поділу</a:t>
            </a:r>
            <a:r>
              <a:rPr lang="ru-RU" sz="3200" b="1" dirty="0" smtClean="0"/>
              <a:t> на </a:t>
            </a:r>
            <a:r>
              <a:rPr lang="ru-RU" sz="3200" b="1" dirty="0" err="1" smtClean="0"/>
              <a:t>законодавчу</a:t>
            </a:r>
            <a:r>
              <a:rPr lang="ru-RU" sz="3200" b="1" dirty="0" smtClean="0"/>
              <a:t>, </a:t>
            </a:r>
            <a:r>
              <a:rPr lang="ru-RU" sz="3200" b="1" dirty="0" err="1" smtClean="0"/>
              <a:t>виконавчу</a:t>
            </a:r>
            <a:r>
              <a:rPr lang="ru-RU" sz="3200" b="1" dirty="0" smtClean="0"/>
              <a:t> та </a:t>
            </a:r>
            <a:r>
              <a:rPr lang="ru-RU" sz="3200" b="1" dirty="0" err="1" smtClean="0"/>
              <a:t>судову</a:t>
            </a:r>
            <a:r>
              <a:rPr lang="ru-RU" sz="3200" b="1" dirty="0" smtClean="0"/>
              <a:t>».</a:t>
            </a:r>
            <a:endParaRPr lang="uk-UA" sz="3200" b="1" dirty="0"/>
          </a:p>
        </p:txBody>
      </p:sp>
    </p:spTree>
    <p:extLst>
      <p:ext uri="{BB962C8B-B14F-4D97-AF65-F5344CB8AC3E}">
        <p14:creationId xmlns:p14="http://schemas.microsoft.com/office/powerpoint/2010/main" val="4792420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397565" y="198783"/>
            <a:ext cx="11330609" cy="84702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FF0000"/>
            </a:solidFill>
          </a:ln>
        </p:spPr>
        <p:txBody>
          <a:bodyPr wrap="square">
            <a:spAutoFit/>
          </a:bodyPr>
          <a:lstStyle/>
          <a:p>
            <a:pPr>
              <a:lnSpc>
                <a:spcPct val="75000"/>
              </a:lnSpc>
            </a:pPr>
            <a:r>
              <a:rPr lang="ru-RU" dirty="0" smtClean="0"/>
              <a:t> </a:t>
            </a:r>
            <a:r>
              <a:rPr lang="ru-RU" sz="3200" b="1" i="1" dirty="0" err="1" smtClean="0"/>
              <a:t>Ст</a:t>
            </a:r>
            <a:r>
              <a:rPr lang="ru-RU" sz="3200" b="1" i="1" dirty="0" smtClean="0"/>
              <a:t> 7.</a:t>
            </a:r>
            <a:r>
              <a:rPr lang="ru-RU" sz="3200" b="1" dirty="0" smtClean="0"/>
              <a:t>  </a:t>
            </a:r>
            <a:r>
              <a:rPr lang="ru-RU" sz="3200" b="1" dirty="0" err="1" smtClean="0"/>
              <a:t>Конституційне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визнання</a:t>
            </a:r>
            <a:r>
              <a:rPr lang="ru-RU" sz="3200" b="1" dirty="0" smtClean="0"/>
              <a:t> і </a:t>
            </a:r>
            <a:r>
              <a:rPr lang="ru-RU" sz="3200" b="1" dirty="0" err="1" smtClean="0"/>
              <a:t>гарантування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місцевого</a:t>
            </a:r>
            <a:r>
              <a:rPr lang="ru-RU" sz="3200" b="1" dirty="0" smtClean="0"/>
              <a:t> </a:t>
            </a:r>
            <a:r>
              <a:rPr lang="ru-RU" sz="3200" b="1" dirty="0" err="1" smtClean="0"/>
              <a:t>самоврядування</a:t>
            </a:r>
            <a:r>
              <a:rPr lang="ru-RU" sz="3200" b="1" dirty="0"/>
              <a:t>.</a:t>
            </a:r>
            <a:endParaRPr lang="uk-UA" sz="3200" b="1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198783" y="1292087"/>
            <a:ext cx="11708295" cy="526297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 wrap="square">
            <a:spAutoFit/>
          </a:bodyPr>
          <a:lstStyle/>
          <a:p>
            <a:pPr>
              <a:lnSpc>
                <a:spcPct val="75000"/>
              </a:lnSpc>
            </a:pPr>
            <a:r>
              <a:rPr lang="uk-UA" sz="3200" b="1" i="1" dirty="0" smtClean="0"/>
              <a:t>У статтях 8, 9 і 19.  </a:t>
            </a:r>
            <a:r>
              <a:rPr lang="uk-UA" sz="3200" b="1" dirty="0" smtClean="0"/>
              <a:t>Закріплено основні принципи побудови та функціонування національної правової системи:</a:t>
            </a:r>
          </a:p>
          <a:p>
            <a:pPr>
              <a:lnSpc>
                <a:spcPct val="75000"/>
              </a:lnSpc>
            </a:pPr>
            <a:endParaRPr lang="uk-UA" sz="3200" b="1" dirty="0" smtClean="0"/>
          </a:p>
          <a:p>
            <a:pPr marL="514350" indent="-514350">
              <a:lnSpc>
                <a:spcPct val="75000"/>
              </a:lnSpc>
              <a:buAutoNum type="arabicParenR"/>
            </a:pPr>
            <a:r>
              <a:rPr lang="uk-UA" sz="3200" b="1" dirty="0" smtClean="0"/>
              <a:t>верховенство права;</a:t>
            </a:r>
          </a:p>
          <a:p>
            <a:pPr>
              <a:lnSpc>
                <a:spcPct val="75000"/>
              </a:lnSpc>
            </a:pPr>
            <a:r>
              <a:rPr lang="uk-UA" sz="3200" b="1" dirty="0" smtClean="0"/>
              <a:t>2) найвища юридична сила Конституції;</a:t>
            </a:r>
          </a:p>
          <a:p>
            <a:pPr>
              <a:lnSpc>
                <a:spcPct val="75000"/>
              </a:lnSpc>
            </a:pPr>
            <a:r>
              <a:rPr lang="uk-UA" sz="3200" b="1" dirty="0" smtClean="0"/>
              <a:t>3) визнання положень Конституції нормами прямої дії. </a:t>
            </a:r>
          </a:p>
          <a:p>
            <a:pPr>
              <a:lnSpc>
                <a:spcPct val="75000"/>
              </a:lnSpc>
            </a:pPr>
            <a:endParaRPr lang="ru-RU" sz="3200" b="1" dirty="0"/>
          </a:p>
          <a:p>
            <a:pPr>
              <a:lnSpc>
                <a:spcPct val="75000"/>
              </a:lnSpc>
            </a:pPr>
            <a:r>
              <a:rPr lang="ru-RU" sz="3200" b="1" i="1" dirty="0"/>
              <a:t>Ст. 10-12. </a:t>
            </a:r>
            <a:r>
              <a:rPr lang="ru-RU" sz="3200" b="1" dirty="0" err="1"/>
              <a:t>Врегульовують</a:t>
            </a:r>
            <a:r>
              <a:rPr lang="ru-RU" sz="3200" b="1" dirty="0"/>
              <a:t> </a:t>
            </a:r>
            <a:r>
              <a:rPr lang="ru-RU" sz="3200" b="1" dirty="0" err="1"/>
              <a:t>основи</a:t>
            </a:r>
            <a:r>
              <a:rPr lang="ru-RU" sz="3200" b="1" dirty="0"/>
              <a:t> </a:t>
            </a:r>
            <a:r>
              <a:rPr lang="ru-RU" sz="3200" b="1" dirty="0" err="1"/>
              <a:t>національного</a:t>
            </a:r>
            <a:r>
              <a:rPr lang="ru-RU" sz="3200" b="1" dirty="0"/>
              <a:t> </a:t>
            </a:r>
            <a:r>
              <a:rPr lang="ru-RU" sz="3200" b="1" dirty="0" err="1"/>
              <a:t>розвитку</a:t>
            </a:r>
            <a:r>
              <a:rPr lang="ru-RU" sz="3200" b="1" dirty="0"/>
              <a:t> та </a:t>
            </a:r>
            <a:r>
              <a:rPr lang="ru-RU" sz="3200" b="1" dirty="0" err="1"/>
              <a:t>міжнаціональних</a:t>
            </a:r>
            <a:r>
              <a:rPr lang="ru-RU" sz="3200" b="1" dirty="0"/>
              <a:t> </a:t>
            </a:r>
            <a:r>
              <a:rPr lang="ru-RU" sz="3200" b="1" dirty="0" err="1"/>
              <a:t>відносин</a:t>
            </a:r>
            <a:r>
              <a:rPr lang="ru-RU" sz="3200" b="1" dirty="0"/>
              <a:t>.</a:t>
            </a:r>
          </a:p>
          <a:p>
            <a:pPr>
              <a:lnSpc>
                <a:spcPct val="75000"/>
              </a:lnSpc>
            </a:pPr>
            <a:endParaRPr lang="ru-RU" sz="3200" b="1" dirty="0"/>
          </a:p>
          <a:p>
            <a:pPr>
              <a:lnSpc>
                <a:spcPct val="75000"/>
              </a:lnSpc>
            </a:pPr>
            <a:r>
              <a:rPr lang="ru-RU" sz="3200" b="1" i="1" dirty="0"/>
              <a:t>Ст. 13, 14, 16. </a:t>
            </a:r>
            <a:r>
              <a:rPr lang="ru-RU" sz="3200" b="1" dirty="0" err="1"/>
              <a:t>Закріплюють</a:t>
            </a:r>
            <a:r>
              <a:rPr lang="ru-RU" sz="3200" b="1" dirty="0"/>
              <a:t> </a:t>
            </a:r>
            <a:r>
              <a:rPr lang="ru-RU" sz="3200" b="1" dirty="0" err="1"/>
              <a:t>основні</a:t>
            </a:r>
            <a:r>
              <a:rPr lang="ru-RU" sz="3200" b="1" dirty="0"/>
              <a:t> засади </a:t>
            </a:r>
            <a:r>
              <a:rPr lang="ru-RU" sz="3200" b="1" dirty="0" err="1"/>
              <a:t>економічних</a:t>
            </a:r>
            <a:r>
              <a:rPr lang="ru-RU" sz="3200" b="1" dirty="0"/>
              <a:t> </a:t>
            </a:r>
            <a:r>
              <a:rPr lang="ru-RU" sz="3200" b="1" dirty="0" err="1"/>
              <a:t>відносин</a:t>
            </a:r>
            <a:r>
              <a:rPr lang="ru-RU" sz="3200" b="1" dirty="0"/>
              <a:t>.</a:t>
            </a:r>
          </a:p>
          <a:p>
            <a:pPr>
              <a:lnSpc>
                <a:spcPct val="75000"/>
              </a:lnSpc>
            </a:pPr>
            <a:endParaRPr lang="ru-RU" sz="3200" dirty="0"/>
          </a:p>
          <a:p>
            <a:pPr>
              <a:lnSpc>
                <a:spcPct val="75000"/>
              </a:lnSpc>
            </a:pPr>
            <a:endParaRPr lang="uk-UA" sz="3200" dirty="0"/>
          </a:p>
        </p:txBody>
      </p:sp>
    </p:spTree>
    <p:extLst>
      <p:ext uri="{BB962C8B-B14F-4D97-AF65-F5344CB8AC3E}">
        <p14:creationId xmlns:p14="http://schemas.microsoft.com/office/powerpoint/2010/main" val="40788385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18052" y="196975"/>
            <a:ext cx="11679984" cy="489364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txBody>
          <a:bodyPr wrap="square">
            <a:spAutoFit/>
          </a:bodyPr>
          <a:lstStyle/>
          <a:p>
            <a:pPr>
              <a:lnSpc>
                <a:spcPct val="75000"/>
              </a:lnSpc>
            </a:pPr>
            <a:endParaRPr lang="uk-UA" sz="3200" b="1" i="1" dirty="0" smtClean="0"/>
          </a:p>
          <a:p>
            <a:pPr>
              <a:lnSpc>
                <a:spcPct val="75000"/>
              </a:lnSpc>
            </a:pPr>
            <a:endParaRPr lang="uk-UA" sz="3200" b="1" i="1" dirty="0"/>
          </a:p>
          <a:p>
            <a:pPr>
              <a:lnSpc>
                <a:spcPct val="75000"/>
              </a:lnSpc>
            </a:pPr>
            <a:endParaRPr lang="uk-UA" sz="3200" b="1" i="1" dirty="0" smtClean="0"/>
          </a:p>
          <a:p>
            <a:pPr>
              <a:lnSpc>
                <a:spcPct val="75000"/>
              </a:lnSpc>
            </a:pPr>
            <a:r>
              <a:rPr lang="uk-UA" sz="3200" b="1" i="1" dirty="0" smtClean="0"/>
              <a:t>Ст. 15. </a:t>
            </a:r>
            <a:r>
              <a:rPr lang="uk-UA" sz="3200" b="1" dirty="0" smtClean="0"/>
              <a:t>Гарантує побудову суспільного життя «на засадах політичної, економічної та ідеологічної багатоманітності».</a:t>
            </a:r>
          </a:p>
          <a:p>
            <a:pPr>
              <a:lnSpc>
                <a:spcPct val="75000"/>
              </a:lnSpc>
            </a:pPr>
            <a:endParaRPr lang="uk-UA" sz="3200" b="1" dirty="0"/>
          </a:p>
          <a:p>
            <a:pPr>
              <a:lnSpc>
                <a:spcPct val="75000"/>
              </a:lnSpc>
            </a:pPr>
            <a:r>
              <a:rPr lang="uk-UA" sz="3200" b="1" i="1" dirty="0" smtClean="0"/>
              <a:t>У ст. 17.  </a:t>
            </a:r>
            <a:r>
              <a:rPr lang="uk-UA" sz="3200" b="1" dirty="0" smtClean="0"/>
              <a:t>Визначено вихідні положення захисту суверенітету і територіальної цілісності, економічної та інформаційної безпеки України.</a:t>
            </a:r>
          </a:p>
          <a:p>
            <a:pPr>
              <a:lnSpc>
                <a:spcPct val="75000"/>
              </a:lnSpc>
            </a:pPr>
            <a:endParaRPr lang="uk-UA" sz="3200" b="1" dirty="0"/>
          </a:p>
          <a:p>
            <a:pPr>
              <a:lnSpc>
                <a:spcPct val="75000"/>
              </a:lnSpc>
            </a:pPr>
            <a:r>
              <a:rPr lang="uk-UA" sz="3200" b="1" dirty="0" smtClean="0"/>
              <a:t>Стаття 18 Конституції закріплює спрямування зовнішньополітичної діяльності України на забезпечення її національних інтересів і безпеки.</a:t>
            </a:r>
            <a:endParaRPr lang="uk-UA" sz="3200" b="1" dirty="0"/>
          </a:p>
        </p:txBody>
      </p:sp>
    </p:spTree>
    <p:extLst>
      <p:ext uri="{BB962C8B-B14F-4D97-AF65-F5344CB8AC3E}">
        <p14:creationId xmlns:p14="http://schemas.microsoft.com/office/powerpoint/2010/main" val="755218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8661" y="365126"/>
            <a:ext cx="11807687" cy="807692"/>
          </a:xfrm>
          <a:solidFill>
            <a:schemeClr val="accent1">
              <a:lumMod val="40000"/>
              <a:lumOff val="6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/>
          <a:p>
            <a:pPr algn="ctr"/>
            <a:r>
              <a:rPr lang="ru-RU" sz="4000" b="1" dirty="0" err="1" smtClean="0"/>
              <a:t>Народовладдя</a:t>
            </a:r>
            <a:r>
              <a:rPr lang="ru-RU" sz="4000" b="1" dirty="0" smtClean="0"/>
              <a:t> в </a:t>
            </a:r>
            <a:r>
              <a:rPr lang="ru-RU" sz="4000" b="1" dirty="0" err="1" smtClean="0"/>
              <a:t>Україні</a:t>
            </a:r>
            <a:r>
              <a:rPr lang="ru-RU" sz="4000" b="1" dirty="0" smtClean="0"/>
              <a:t> та </a:t>
            </a:r>
            <a:r>
              <a:rPr lang="ru-RU" sz="4000" b="1" dirty="0" err="1" smtClean="0"/>
              <a:t>форми</a:t>
            </a:r>
            <a:r>
              <a:rPr lang="ru-RU" sz="4000" b="1" dirty="0" smtClean="0"/>
              <a:t> </a:t>
            </a:r>
            <a:r>
              <a:rPr lang="ru-RU" sz="4000" b="1" dirty="0" err="1" smtClean="0"/>
              <a:t>його</a:t>
            </a:r>
            <a:r>
              <a:rPr lang="ru-RU" sz="4000" b="1" dirty="0" smtClean="0"/>
              <a:t> </a:t>
            </a:r>
            <a:r>
              <a:rPr lang="ru-RU" sz="4000" b="1" dirty="0" err="1" smtClean="0"/>
              <a:t>здійснення</a:t>
            </a:r>
            <a:r>
              <a:rPr lang="ru-RU" sz="4000" b="1" dirty="0" smtClean="0"/>
              <a:t>.</a:t>
            </a:r>
            <a:endParaRPr lang="uk-UA" sz="4000" b="1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172818"/>
            <a:ext cx="5157787" cy="1093303"/>
          </a:xfrm>
          <a:solidFill>
            <a:srgbClr val="FFC000"/>
          </a:solidFill>
        </p:spPr>
        <p:txBody>
          <a:bodyPr>
            <a:normAutofit/>
          </a:bodyPr>
          <a:lstStyle/>
          <a:p>
            <a:pPr algn="ctr">
              <a:lnSpc>
                <a:spcPct val="75000"/>
              </a:lnSpc>
            </a:pPr>
            <a:r>
              <a:rPr lang="uk-UA" sz="3000" dirty="0" smtClean="0"/>
              <a:t>Безпосередня демократія </a:t>
            </a:r>
          </a:p>
          <a:p>
            <a:pPr algn="ctr">
              <a:lnSpc>
                <a:spcPct val="75000"/>
              </a:lnSpc>
            </a:pPr>
            <a:r>
              <a:rPr lang="uk-UA" dirty="0" smtClean="0"/>
              <a:t>(пряме волевиявлення народу)</a:t>
            </a:r>
            <a:endParaRPr lang="uk-UA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218662" y="2266122"/>
            <a:ext cx="5778914" cy="3923541"/>
          </a:xfrm>
          <a:solidFill>
            <a:schemeClr val="tx2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q"/>
            </a:pPr>
            <a:r>
              <a:rPr lang="ru-RU" b="1" dirty="0" smtClean="0"/>
              <a:t>референдум;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ru-RU" b="1" dirty="0" err="1" smtClean="0"/>
              <a:t>обговорення</a:t>
            </a:r>
            <a:r>
              <a:rPr lang="ru-RU" b="1" dirty="0" smtClean="0"/>
              <a:t> </a:t>
            </a:r>
            <a:r>
              <a:rPr lang="ru-RU" b="1" dirty="0" err="1" smtClean="0"/>
              <a:t>проектів</a:t>
            </a:r>
            <a:r>
              <a:rPr lang="ru-RU" b="1" dirty="0" smtClean="0"/>
              <a:t> </a:t>
            </a:r>
            <a:r>
              <a:rPr lang="ru-RU" b="1" dirty="0" err="1" smtClean="0"/>
              <a:t>нормативних</a:t>
            </a:r>
            <a:r>
              <a:rPr lang="ru-RU" b="1" dirty="0" smtClean="0"/>
              <a:t> </a:t>
            </a:r>
            <a:r>
              <a:rPr lang="ru-RU" b="1" dirty="0" err="1" smtClean="0"/>
              <a:t>актів</a:t>
            </a:r>
            <a:r>
              <a:rPr lang="ru-RU" b="1" dirty="0" smtClean="0"/>
              <a:t>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ru-RU" b="1" dirty="0" smtClean="0"/>
              <a:t>участь у </a:t>
            </a:r>
            <a:r>
              <a:rPr lang="ru-RU" b="1" dirty="0" err="1" smtClean="0"/>
              <a:t>виборах</a:t>
            </a:r>
            <a:r>
              <a:rPr lang="ru-RU" b="1" dirty="0" smtClean="0"/>
              <a:t> </a:t>
            </a:r>
            <a:r>
              <a:rPr lang="ru-RU" b="1" dirty="0" err="1" smtClean="0"/>
              <a:t>органів</a:t>
            </a:r>
            <a:r>
              <a:rPr lang="ru-RU" b="1" dirty="0" smtClean="0"/>
              <a:t> </a:t>
            </a:r>
            <a:r>
              <a:rPr lang="ru-RU" b="1" dirty="0" err="1" smtClean="0"/>
              <a:t>державної</a:t>
            </a:r>
            <a:r>
              <a:rPr lang="ru-RU" b="1" dirty="0" smtClean="0"/>
              <a:t> </a:t>
            </a:r>
            <a:r>
              <a:rPr lang="ru-RU" b="1" dirty="0" err="1" smtClean="0"/>
              <a:t>влади</a:t>
            </a:r>
            <a:r>
              <a:rPr lang="ru-RU" b="1" dirty="0" smtClean="0"/>
              <a:t>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ru-RU" b="1" dirty="0" err="1" smtClean="0"/>
              <a:t>загальні</a:t>
            </a:r>
            <a:r>
              <a:rPr lang="ru-RU" b="1" dirty="0" smtClean="0"/>
              <a:t> </a:t>
            </a:r>
            <a:r>
              <a:rPr lang="ru-RU" b="1" dirty="0" err="1" smtClean="0"/>
              <a:t>збори</a:t>
            </a:r>
            <a:r>
              <a:rPr lang="ru-RU" b="1" dirty="0" smtClean="0"/>
              <a:t>  </a:t>
            </a:r>
            <a:r>
              <a:rPr lang="ru-RU" b="1" dirty="0" err="1" smtClean="0"/>
              <a:t>громадян</a:t>
            </a:r>
            <a:r>
              <a:rPr lang="ru-RU" b="1" dirty="0" smtClean="0"/>
              <a:t>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ru-RU" b="1" dirty="0" err="1" smtClean="0"/>
              <a:t>звіти</a:t>
            </a:r>
            <a:r>
              <a:rPr lang="ru-RU" b="1" dirty="0" smtClean="0"/>
              <a:t> </a:t>
            </a:r>
            <a:r>
              <a:rPr lang="ru-RU" b="1" dirty="0" err="1" smtClean="0"/>
              <a:t>депутатів</a:t>
            </a:r>
            <a:r>
              <a:rPr lang="ru-RU" b="1" dirty="0" smtClean="0"/>
              <a:t> і </a:t>
            </a:r>
            <a:r>
              <a:rPr lang="ru-RU" b="1" dirty="0" err="1" smtClean="0"/>
              <a:t>виконавчих</a:t>
            </a:r>
            <a:r>
              <a:rPr lang="ru-RU" b="1" dirty="0" smtClean="0"/>
              <a:t> </a:t>
            </a:r>
            <a:r>
              <a:rPr lang="ru-RU" b="1" dirty="0" err="1" smtClean="0"/>
              <a:t>органів</a:t>
            </a:r>
            <a:r>
              <a:rPr lang="ru-RU" b="1" dirty="0" smtClean="0"/>
              <a:t> перед </a:t>
            </a:r>
            <a:r>
              <a:rPr lang="ru-RU" b="1" dirty="0" err="1" smtClean="0"/>
              <a:t>населенням</a:t>
            </a:r>
            <a:r>
              <a:rPr lang="ru-RU" b="1" dirty="0" smtClean="0"/>
              <a:t>.</a:t>
            </a:r>
          </a:p>
          <a:p>
            <a:endParaRPr lang="uk-UA" b="1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172818"/>
            <a:ext cx="5183188" cy="1093303"/>
          </a:xfrm>
          <a:solidFill>
            <a:srgbClr val="FFC000"/>
          </a:solidFill>
        </p:spPr>
        <p:txBody>
          <a:bodyPr>
            <a:noAutofit/>
          </a:bodyPr>
          <a:lstStyle/>
          <a:p>
            <a:pPr>
              <a:lnSpc>
                <a:spcPct val="75000"/>
              </a:lnSpc>
            </a:pPr>
            <a:endParaRPr lang="uk-UA" sz="2000" dirty="0" smtClean="0"/>
          </a:p>
          <a:p>
            <a:pPr>
              <a:lnSpc>
                <a:spcPct val="75000"/>
              </a:lnSpc>
            </a:pPr>
            <a:endParaRPr lang="uk-UA" sz="2000" dirty="0"/>
          </a:p>
          <a:p>
            <a:pPr>
              <a:lnSpc>
                <a:spcPct val="75000"/>
              </a:lnSpc>
            </a:pPr>
            <a:endParaRPr lang="uk-UA" sz="2000" dirty="0" smtClean="0"/>
          </a:p>
          <a:p>
            <a:pPr>
              <a:lnSpc>
                <a:spcPct val="75000"/>
              </a:lnSpc>
            </a:pPr>
            <a:endParaRPr lang="uk-UA" sz="2000" dirty="0"/>
          </a:p>
          <a:p>
            <a:pPr>
              <a:lnSpc>
                <a:spcPct val="75000"/>
              </a:lnSpc>
            </a:pPr>
            <a:endParaRPr lang="uk-UA" sz="2000" dirty="0" smtClean="0"/>
          </a:p>
          <a:p>
            <a:pPr algn="ctr">
              <a:lnSpc>
                <a:spcPct val="75000"/>
              </a:lnSpc>
            </a:pPr>
            <a:r>
              <a:rPr lang="uk-UA" sz="3200" dirty="0" smtClean="0"/>
              <a:t>Представницька демократія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22504" y="2266121"/>
            <a:ext cx="5183188" cy="4333461"/>
          </a:xfrm>
          <a:solidFill>
            <a:schemeClr val="tx2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q"/>
            </a:pPr>
            <a:r>
              <a:rPr lang="ru-RU" b="1" dirty="0" err="1" smtClean="0"/>
              <a:t>засіб</a:t>
            </a:r>
            <a:r>
              <a:rPr lang="ru-RU" b="1" dirty="0" smtClean="0"/>
              <a:t> реалізації волі народу через обраних ним представників в </a:t>
            </a:r>
            <a:r>
              <a:rPr lang="ru-RU" b="1" dirty="0" err="1" smtClean="0"/>
              <a:t>органи</a:t>
            </a:r>
            <a:r>
              <a:rPr lang="ru-RU" b="1" dirty="0" smtClean="0"/>
              <a:t> </a:t>
            </a:r>
            <a:r>
              <a:rPr lang="ru-RU" b="1" dirty="0" err="1" smtClean="0"/>
              <a:t>влади</a:t>
            </a:r>
            <a:r>
              <a:rPr lang="ru-RU" b="1" dirty="0" smtClean="0"/>
              <a:t>: 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ru-RU" b="1" dirty="0" err="1" smtClean="0"/>
              <a:t>народних</a:t>
            </a:r>
            <a:r>
              <a:rPr lang="ru-RU" b="1" dirty="0" smtClean="0"/>
              <a:t> </a:t>
            </a:r>
            <a:r>
              <a:rPr lang="ru-RU" b="1" dirty="0" err="1" smtClean="0"/>
              <a:t>депутатів</a:t>
            </a:r>
            <a:r>
              <a:rPr lang="ru-RU" b="1" dirty="0" smtClean="0"/>
              <a:t>, Президента,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ru-RU" b="1" dirty="0" smtClean="0"/>
              <a:t> </a:t>
            </a:r>
            <a:r>
              <a:rPr lang="ru-RU" b="1" dirty="0" err="1" smtClean="0"/>
              <a:t>депутатів</a:t>
            </a:r>
            <a:r>
              <a:rPr lang="ru-RU" b="1" dirty="0" smtClean="0"/>
              <a:t> </a:t>
            </a:r>
            <a:r>
              <a:rPr lang="ru-RU" b="1" dirty="0" err="1" smtClean="0"/>
              <a:t>Верховної</a:t>
            </a:r>
            <a:r>
              <a:rPr lang="ru-RU" b="1" dirty="0" smtClean="0"/>
              <a:t> Ради </a:t>
            </a:r>
            <a:r>
              <a:rPr lang="ru-RU" b="1" dirty="0" err="1" smtClean="0"/>
              <a:t>Автономної</a:t>
            </a:r>
            <a:r>
              <a:rPr lang="ru-RU" b="1" dirty="0" smtClean="0"/>
              <a:t> </a:t>
            </a:r>
            <a:r>
              <a:rPr lang="ru-RU" b="1" dirty="0" err="1" smtClean="0"/>
              <a:t>Республіки</a:t>
            </a:r>
            <a:r>
              <a:rPr lang="ru-RU" b="1" dirty="0" smtClean="0"/>
              <a:t> </a:t>
            </a:r>
            <a:r>
              <a:rPr lang="ru-RU" b="1" dirty="0" err="1" smtClean="0"/>
              <a:t>Крим</a:t>
            </a:r>
            <a:r>
              <a:rPr lang="ru-RU" b="1" dirty="0" smtClean="0"/>
              <a:t>, 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ru-RU" b="1" dirty="0" err="1" smtClean="0"/>
              <a:t>депутатів</a:t>
            </a:r>
            <a:r>
              <a:rPr lang="ru-RU" b="1" dirty="0" smtClean="0"/>
              <a:t> </a:t>
            </a:r>
            <a:r>
              <a:rPr lang="ru-RU" b="1" dirty="0" err="1" smtClean="0"/>
              <a:t>органів</a:t>
            </a:r>
            <a:r>
              <a:rPr lang="ru-RU" b="1" dirty="0" smtClean="0"/>
              <a:t> </a:t>
            </a:r>
            <a:r>
              <a:rPr lang="ru-RU" b="1" dirty="0" err="1" smtClean="0"/>
              <a:t>місцевого</a:t>
            </a:r>
            <a:r>
              <a:rPr lang="ru-RU" b="1" dirty="0" smtClean="0"/>
              <a:t> </a:t>
            </a:r>
            <a:r>
              <a:rPr lang="ru-RU" b="1" dirty="0" err="1" smtClean="0"/>
              <a:t>самоврядування</a:t>
            </a:r>
            <a:r>
              <a:rPr lang="ru-RU" b="1" dirty="0" smtClean="0"/>
              <a:t>.</a:t>
            </a:r>
            <a:endParaRPr lang="uk-UA" b="1" dirty="0"/>
          </a:p>
        </p:txBody>
      </p:sp>
    </p:spTree>
    <p:extLst>
      <p:ext uri="{BB962C8B-B14F-4D97-AF65-F5344CB8AC3E}">
        <p14:creationId xmlns:p14="http://schemas.microsoft.com/office/powerpoint/2010/main" val="12718590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6"/>
          <p:cNvSpPr>
            <a:spLocks noGrp="1"/>
          </p:cNvSpPr>
          <p:nvPr>
            <p:ph type="title"/>
          </p:nvPr>
        </p:nvSpPr>
        <p:spPr>
          <a:xfrm>
            <a:off x="397565" y="365125"/>
            <a:ext cx="11569147" cy="3332232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algn="ctr"/>
            <a:r>
              <a:rPr lang="ru-RU" b="1" dirty="0"/>
              <a:t>Референдум </a:t>
            </a:r>
            <a:r>
              <a:rPr lang="ru-RU" b="1" dirty="0" smtClean="0"/>
              <a:t>– </a:t>
            </a:r>
            <a:r>
              <a:rPr lang="ru-RU" sz="3600" b="1" dirty="0" smtClean="0"/>
              <a:t/>
            </a:r>
            <a:br>
              <a:rPr lang="ru-RU" sz="3600" b="1" dirty="0" smtClean="0"/>
            </a:br>
            <a:r>
              <a:rPr lang="ru-RU" sz="3600" b="1" dirty="0" err="1" smtClean="0"/>
              <a:t>це</a:t>
            </a:r>
            <a:r>
              <a:rPr lang="ru-RU" sz="3600" b="1" dirty="0" smtClean="0"/>
              <a:t> </a:t>
            </a:r>
            <a:r>
              <a:rPr lang="ru-RU" sz="3600" b="1" dirty="0" err="1"/>
              <a:t>голосування</a:t>
            </a:r>
            <a:r>
              <a:rPr lang="ru-RU" sz="3600" b="1" dirty="0"/>
              <a:t> </a:t>
            </a:r>
            <a:r>
              <a:rPr lang="ru-RU" sz="3600" b="1" dirty="0" err="1"/>
              <a:t>населення</a:t>
            </a:r>
            <a:r>
              <a:rPr lang="ru-RU" sz="3600" b="1" dirty="0"/>
              <a:t> </a:t>
            </a:r>
            <a:r>
              <a:rPr lang="ru-RU" sz="3600" b="1" dirty="0" err="1"/>
              <a:t>всієї</a:t>
            </a:r>
            <a:r>
              <a:rPr lang="ru-RU" sz="3600" b="1" dirty="0"/>
              <a:t> держави </a:t>
            </a:r>
            <a:r>
              <a:rPr lang="ru-RU" sz="3600" b="1" dirty="0" err="1" smtClean="0"/>
              <a:t>або</a:t>
            </a:r>
            <a:r>
              <a:rPr lang="ru-RU" sz="3600" b="1" dirty="0" smtClean="0"/>
              <a:t> </a:t>
            </a:r>
            <a:r>
              <a:rPr lang="ru-RU" sz="3600" b="1" dirty="0" err="1"/>
              <a:t>певної</a:t>
            </a:r>
            <a:r>
              <a:rPr lang="ru-RU" sz="3600" b="1" dirty="0"/>
              <a:t> </a:t>
            </a:r>
            <a:r>
              <a:rPr lang="ru-RU" sz="3600" b="1" dirty="0" err="1"/>
              <a:t>частини</a:t>
            </a:r>
            <a:r>
              <a:rPr lang="ru-RU" sz="3600" b="1" dirty="0"/>
              <a:t> </a:t>
            </a:r>
            <a:r>
              <a:rPr lang="ru-RU" sz="3600" b="1" dirty="0" err="1"/>
              <a:t>її</a:t>
            </a:r>
            <a:r>
              <a:rPr lang="ru-RU" sz="3600" b="1" dirty="0"/>
              <a:t> </a:t>
            </a:r>
            <a:r>
              <a:rPr lang="ru-RU" sz="3600" b="1" dirty="0" err="1"/>
              <a:t>населення</a:t>
            </a:r>
            <a:r>
              <a:rPr lang="ru-RU" sz="3600" b="1" dirty="0"/>
              <a:t> </a:t>
            </a:r>
            <a:r>
              <a:rPr lang="ru-RU" sz="3600" b="1" dirty="0" smtClean="0"/>
              <a:t>з </a:t>
            </a:r>
            <a:r>
              <a:rPr lang="ru-RU" sz="3600" b="1" dirty="0"/>
              <a:t>метою </a:t>
            </a:r>
            <a:r>
              <a:rPr lang="ru-RU" sz="3600" b="1" dirty="0" err="1"/>
              <a:t>вирішення</a:t>
            </a:r>
            <a:r>
              <a:rPr lang="ru-RU" sz="3600" b="1" dirty="0"/>
              <a:t> </a:t>
            </a:r>
            <a:r>
              <a:rPr lang="ru-RU" sz="3600" b="1" dirty="0" err="1"/>
              <a:t>найважливіших</a:t>
            </a:r>
            <a:r>
              <a:rPr lang="ru-RU" sz="3600" b="1" dirty="0"/>
              <a:t> </a:t>
            </a:r>
            <a:r>
              <a:rPr lang="ru-RU" sz="3600" b="1" dirty="0" err="1"/>
              <a:t>питань</a:t>
            </a:r>
            <a:r>
              <a:rPr lang="ru-RU" sz="3600" b="1" dirty="0"/>
              <a:t> державного та </a:t>
            </a:r>
            <a:r>
              <a:rPr lang="ru-RU" sz="3600" b="1" dirty="0" err="1"/>
              <a:t>суспільного</a:t>
            </a:r>
            <a:r>
              <a:rPr lang="ru-RU" sz="3600" b="1" dirty="0"/>
              <a:t> </a:t>
            </a:r>
            <a:r>
              <a:rPr lang="ru-RU" sz="3600" b="1" dirty="0" err="1"/>
              <a:t>життя</a:t>
            </a:r>
            <a:r>
              <a:rPr lang="ru-RU" sz="3600" b="1" dirty="0"/>
              <a:t>.</a:t>
            </a:r>
            <a:endParaRPr lang="uk-UA" sz="3600" b="1" dirty="0"/>
          </a:p>
        </p:txBody>
      </p:sp>
      <p:sp>
        <p:nvSpPr>
          <p:cNvPr id="8" name="Объект 7"/>
          <p:cNvSpPr>
            <a:spLocks noGrp="1"/>
          </p:cNvSpPr>
          <p:nvPr>
            <p:ph idx="1"/>
          </p:nvPr>
        </p:nvSpPr>
        <p:spPr>
          <a:xfrm>
            <a:off x="159027" y="3697356"/>
            <a:ext cx="11807686" cy="3160643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 fontScale="92500" lnSpcReduction="20000"/>
          </a:bodyPr>
          <a:lstStyle/>
          <a:p>
            <a:r>
              <a:rPr lang="ru-RU" sz="3300" b="1" dirty="0" smtClean="0"/>
              <a:t>Не </a:t>
            </a:r>
            <a:r>
              <a:rPr lang="ru-RU" sz="3300" b="1" dirty="0" err="1"/>
              <a:t>допускається</a:t>
            </a:r>
            <a:r>
              <a:rPr lang="ru-RU" sz="3300" b="1" dirty="0"/>
              <a:t> </a:t>
            </a:r>
            <a:r>
              <a:rPr lang="ru-RU" sz="3300" b="1" dirty="0" err="1"/>
              <a:t>проведення</a:t>
            </a:r>
            <a:r>
              <a:rPr lang="ru-RU" sz="3300" b="1" dirty="0"/>
              <a:t> </a:t>
            </a:r>
            <a:r>
              <a:rPr lang="ru-RU" sz="3300" b="1" dirty="0" err="1"/>
              <a:t>референдумів</a:t>
            </a:r>
            <a:r>
              <a:rPr lang="ru-RU" sz="3300" b="1" dirty="0"/>
              <a:t> </a:t>
            </a:r>
            <a:r>
              <a:rPr lang="ru-RU" sz="3300" b="1" dirty="0" err="1"/>
              <a:t>щодо</a:t>
            </a:r>
            <a:r>
              <a:rPr lang="ru-RU" sz="3300" b="1" dirty="0"/>
              <a:t> </a:t>
            </a:r>
            <a:r>
              <a:rPr lang="ru-RU" sz="3300" b="1" dirty="0" err="1"/>
              <a:t>законопроектів</a:t>
            </a:r>
            <a:r>
              <a:rPr lang="ru-RU" sz="3300" b="1" dirty="0"/>
              <a:t> з </a:t>
            </a:r>
            <a:r>
              <a:rPr lang="ru-RU" sz="3300" b="1" dirty="0" err="1"/>
              <a:t>питань</a:t>
            </a:r>
            <a:r>
              <a:rPr lang="ru-RU" sz="3300" b="1" dirty="0"/>
              <a:t> </a:t>
            </a:r>
            <a:r>
              <a:rPr lang="ru-RU" sz="3300" b="1" dirty="0" err="1"/>
              <a:t>податків</a:t>
            </a:r>
            <a:r>
              <a:rPr lang="ru-RU" sz="3300" b="1" dirty="0"/>
              <a:t>, бюджету та </a:t>
            </a:r>
            <a:r>
              <a:rPr lang="ru-RU" sz="3300" b="1" dirty="0" err="1"/>
              <a:t>амністії</a:t>
            </a:r>
            <a:r>
              <a:rPr lang="ru-RU" sz="3300" b="1" dirty="0" smtClean="0"/>
              <a:t>.</a:t>
            </a:r>
          </a:p>
          <a:p>
            <a:r>
              <a:rPr lang="uk-UA" sz="3300" b="1" dirty="0"/>
              <a:t>Ініціатива щодо проведення референдуму визнається народною, </a:t>
            </a:r>
            <a:r>
              <a:rPr lang="uk-UA" sz="3300" b="1" dirty="0" smtClean="0"/>
              <a:t>якщо </a:t>
            </a:r>
            <a:r>
              <a:rPr lang="uk-UA" sz="3300" b="1" dirty="0"/>
              <a:t>відповідна вимога виходить не менш як від 3 млн громадян України, які мають право голосу. </a:t>
            </a:r>
          </a:p>
          <a:p>
            <a:r>
              <a:rPr lang="uk-UA" sz="3300" b="1" dirty="0" smtClean="0"/>
              <a:t>Підписи </a:t>
            </a:r>
            <a:r>
              <a:rPr lang="uk-UA" sz="3300" b="1" dirty="0"/>
              <a:t>під вимогою про призначення референдуму повинні бути зібрані не менш як у 2/3 областей і не менш як по 100 тис. підписів у кожній з них. </a:t>
            </a:r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16228723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275</TotalTime>
  <Words>1056</Words>
  <Application>Microsoft Office PowerPoint</Application>
  <PresentationFormat>Широкоэкранный</PresentationFormat>
  <Paragraphs>161</Paragraphs>
  <Slides>17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22" baseType="lpstr">
      <vt:lpstr>Arial</vt:lpstr>
      <vt:lpstr>Calibri</vt:lpstr>
      <vt:lpstr>Calibri Light</vt:lpstr>
      <vt:lpstr>Wingdings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Загальні засади конституційного ладу України. (Розділ І – 20 статей)</vt:lpstr>
      <vt:lpstr>Презентация PowerPoint</vt:lpstr>
      <vt:lpstr>Презентация PowerPoint</vt:lpstr>
      <vt:lpstr>Народовладдя в Україні та форми його здійснення.</vt:lpstr>
      <vt:lpstr>Референдум –  це голосування населення всієї держави або певної частини її населення з метою вирішення найважливіших питань державного та суспільного життя.</vt:lpstr>
      <vt:lpstr>Виборча система України –  передбачений законодавством порядок формування представницьких органів держави. </vt:lpstr>
      <vt:lpstr> Громадянство України - визначена юридична належність людини до держави, сталий правовий зв'язок особи із конкретною державою. </vt:lpstr>
      <vt:lpstr>Громадянами України є:</vt:lpstr>
      <vt:lpstr>Умовами прийняття до громадянства України </vt:lpstr>
      <vt:lpstr>Громадянство України втрачається:</vt:lpstr>
      <vt:lpstr>права і свобода людини і громадянина </vt:lpstr>
      <vt:lpstr>Презентация PowerPoint</vt:lpstr>
      <vt:lpstr>Конституція України у статтях 51,53, 65-68 визначила такі обов'язки громадян України: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 Windows</dc:creator>
  <cp:lastModifiedBy>Пользователь Windows</cp:lastModifiedBy>
  <cp:revision>28</cp:revision>
  <dcterms:created xsi:type="dcterms:W3CDTF">2018-09-11T19:02:43Z</dcterms:created>
  <dcterms:modified xsi:type="dcterms:W3CDTF">2018-09-12T19:26:57Z</dcterms:modified>
</cp:coreProperties>
</file>