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3"/>
    <p:sldId id="257" r:id="rId4"/>
    <p:sldId id="259" r:id="rId5"/>
    <p:sldId id="258" r:id="rId6"/>
    <p:sldId id="309" r:id="rId7"/>
    <p:sldId id="262" r:id="rId8"/>
    <p:sldId id="260" r:id="rId9"/>
    <p:sldId id="261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1" r:id="rId18"/>
    <p:sldId id="272" r:id="rId19"/>
    <p:sldId id="273" r:id="rId20"/>
    <p:sldId id="274" r:id="rId21"/>
    <p:sldId id="275" r:id="rId22"/>
    <p:sldId id="276" r:id="rId23"/>
    <p:sldId id="279" r:id="rId24"/>
    <p:sldId id="277" r:id="rId25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117" d="100"/>
          <a:sy n="117" d="100"/>
        </p:scale>
        <p:origin x="510" y="102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0" Type="http://schemas.openxmlformats.org/officeDocument/2006/relationships/tableStyles" Target="tableStyles.xml"/><Relationship Id="rId3" Type="http://schemas.openxmlformats.org/officeDocument/2006/relationships/slide" Target="slides/slide1.xml"/><Relationship Id="rId29" Type="http://schemas.openxmlformats.org/officeDocument/2006/relationships/viewProps" Target="viewProps.xml"/><Relationship Id="rId28" Type="http://schemas.openxmlformats.org/officeDocument/2006/relationships/presProps" Target="presProps.xml"/><Relationship Id="rId27" Type="http://schemas.openxmlformats.org/officeDocument/2006/relationships/handoutMaster" Target="handoutMasters/handoutMaster1.xml"/><Relationship Id="rId26" Type="http://schemas.openxmlformats.org/officeDocument/2006/relationships/notesMaster" Target="notesMasters/notesMaster1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en-US" smtClean="0"/>
            </a:fld>
            <a:endParaRPr lang="en-US"/>
          </a:p>
        </p:txBody>
      </p:sp>
      <p:sp>
        <p:nvSpPr>
          <p:cNvPr id="4" name="Slide Image Placeho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 Placeholder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PhAnim="0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关系图"/>
          <p:cNvPicPr>
            <a:picLocks noChangeAspect="1"/>
          </p:cNvPicPr>
          <p:nvPr/>
        </p:nvPicPr>
        <p:blipFill>
          <a:blip r:embed="rId2"/>
          <a:srcRect r="2528" b="10909"/>
          <a:stretch>
            <a:fillRect/>
          </a:stretch>
        </p:blipFill>
        <p:spPr>
          <a:xfrm>
            <a:off x="239184" y="692150"/>
            <a:ext cx="11885083" cy="61102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2117" y="549275"/>
            <a:ext cx="12192000" cy="1511300"/>
          </a:xfrm>
          <a:prstGeom prst="rect">
            <a:avLst/>
          </a:prstGeom>
          <a:gradFill rotWithShape="0">
            <a:gsLst>
              <a:gs pos="0">
                <a:schemeClr val="bg2">
                  <a:gamma/>
                  <a:tint val="0"/>
                  <a:invGamma/>
                </a:schemeClr>
              </a:gs>
              <a:gs pos="100000">
                <a:schemeClr val="bg2">
                  <a:alpha val="53999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2051" name="Rectangle 3"/>
          <p:cNvSpPr>
            <a:spLocks noChangeArrowheads="1"/>
          </p:cNvSpPr>
          <p:nvPr>
            <p:ph type="subTitle" idx="1"/>
          </p:nvPr>
        </p:nvSpPr>
        <p:spPr>
          <a:xfrm>
            <a:off x="2544233" y="2492375"/>
            <a:ext cx="7393517" cy="1222375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2056" name="Rectangle 8"/>
          <p:cNvSpPr>
            <a:spLocks noChangeArrowheads="1"/>
          </p:cNvSpPr>
          <p:nvPr>
            <p:ph type="ctrTitle"/>
          </p:nvPr>
        </p:nvSpPr>
        <p:spPr>
          <a:xfrm>
            <a:off x="1007533" y="620713"/>
            <a:ext cx="10363200" cy="1470025"/>
          </a:xfrm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11" name="Rectangle 4"/>
          <p:cNvSpPr>
            <a:spLocks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12" name="Rectangle 5"/>
          <p:cNvSpPr>
            <a:spLocks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Rectangle 6"/>
          <p:cNvSpPr>
            <a:spLocks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ldLvl="0" animBg="1"/>
    </p:bldLst>
  </p:timing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2AEB82A-E188-4EC3-A976-6ACB2D5576C4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Замещающая дата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8" name="Замещающий 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9" name="Замещающий 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Замещающая дата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Замещающий 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5" name="Замещающий 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мещающая дата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2AEB82A-E188-4EC3-A976-6ACB2D5576C4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9EFD9D74-47D9-4702-A33C-335B63B48DBF}" type="datetimeFigureOut">
              <a:rPr lang="en-US" smtClean="0"/>
            </a:fld>
            <a:endParaRPr lang="en-US" dirty="0"/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 dirty="0"/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FABC47A4-756D-490B-A52F-7D9E2C9FC05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117" y="333375"/>
            <a:ext cx="12192000" cy="1009650"/>
          </a:xfrm>
          <a:prstGeom prst="rect">
            <a:avLst/>
          </a:prstGeom>
          <a:gradFill rotWithShape="0">
            <a:gsLst>
              <a:gs pos="0">
                <a:schemeClr val="bg2">
                  <a:gamma/>
                  <a:tint val="0"/>
                  <a:invGamma/>
                </a:schemeClr>
              </a:gs>
              <a:gs pos="100000">
                <a:schemeClr val="bg2">
                  <a:alpha val="53999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pic>
        <p:nvPicPr>
          <p:cNvPr id="1027" name="Picture 3" descr="关系图"/>
          <p:cNvPicPr>
            <a:picLocks noChangeAspect="1"/>
          </p:cNvPicPr>
          <p:nvPr/>
        </p:nvPicPr>
        <p:blipFill>
          <a:blip r:embed="rId12"/>
          <a:srcRect t="1094" r="8122" b="13318"/>
          <a:stretch>
            <a:fillRect/>
          </a:stretch>
        </p:blipFill>
        <p:spPr>
          <a:xfrm>
            <a:off x="7730067" y="4438650"/>
            <a:ext cx="4453467" cy="23336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8" name="Rectangle 4"/>
          <p:cNvSpPr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9" name="Rectangle 5"/>
          <p:cNvSpPr/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30" name="Rectangle 6"/>
          <p:cNvSpPr>
            <a:spLocks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760FBDFE-C587-4B4C-A407-44438C67B59E}" type="datetimeFigureOut">
              <a:rPr lang="en-US" smtClean="0"/>
            </a:fld>
            <a:endParaRPr lang="en-US" dirty="0"/>
          </a:p>
        </p:txBody>
      </p:sp>
      <p:sp>
        <p:nvSpPr>
          <p:cNvPr id="1031" name="Rectangle 7"/>
          <p:cNvSpPr>
            <a:spLocks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 bldLvl="0" animBg="1"/>
      <p:bldP spid="1028" grpId="0" bldLvl="0"/>
    </p:bldLst>
  </p:timing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b="1"/>
              <a:t>Планування</a:t>
            </a:r>
            <a:r>
              <a:rPr lang="en-US" altLang="ru-RU" b="1"/>
              <a:t> </a:t>
            </a:r>
            <a:r>
              <a:rPr lang="en-US" altLang="en-US" b="1"/>
              <a:t>ресурсів</a:t>
            </a:r>
            <a:r>
              <a:rPr lang="en-US" altLang="ru-RU" b="1"/>
              <a:t>. </a:t>
            </a:r>
            <a:r>
              <a:rPr lang="en-US" altLang="en-US" b="1"/>
              <a:t>Вирівнювання</a:t>
            </a:r>
            <a:r>
              <a:rPr lang="en-US" altLang="ru-RU" b="1"/>
              <a:t> </a:t>
            </a:r>
            <a:r>
              <a:rPr lang="en-US" altLang="en-US" b="1"/>
              <a:t>завантаження</a:t>
            </a:r>
            <a:r>
              <a:rPr lang="en-US" altLang="ru-RU" b="1"/>
              <a:t> </a:t>
            </a:r>
            <a:r>
              <a:rPr lang="en-US" altLang="en-US" b="1"/>
              <a:t>ресурсів</a:t>
            </a:r>
            <a:r>
              <a:rPr lang="en-US" altLang="ru-RU" b="1"/>
              <a:t> </a:t>
            </a:r>
            <a:r>
              <a:rPr lang="en-US" altLang="en-US" b="1"/>
              <a:t>на</a:t>
            </a:r>
            <a:r>
              <a:rPr lang="en-US" altLang="ru-RU" b="1"/>
              <a:t> </a:t>
            </a:r>
            <a:r>
              <a:rPr lang="en-US" altLang="en-US" b="1"/>
              <a:t>рівні</a:t>
            </a:r>
            <a:r>
              <a:rPr lang="en-US" altLang="ru-RU" b="1"/>
              <a:t> </a:t>
            </a:r>
            <a:r>
              <a:rPr lang="en-US" altLang="en-US" b="1"/>
              <a:t>портфеля</a:t>
            </a:r>
            <a:r>
              <a:rPr lang="en-US" altLang="ru-RU" b="1"/>
              <a:t> </a:t>
            </a:r>
            <a:r>
              <a:rPr lang="en-US" altLang="en-US" b="1"/>
              <a:t>проєктів</a:t>
            </a:r>
            <a:endParaRPr lang="en-US" altLang="en-US" b="1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4606078" y="2734310"/>
            <a:ext cx="7393517" cy="1222375"/>
          </a:xfrm>
        </p:spPr>
        <p:txBody>
          <a:bodyPr/>
          <a:lstStyle/>
          <a:p>
            <a:pPr algn="r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Викладач: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</a:pPr>
            <a:r>
              <a:rPr lang="uk-UA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Бойко Євгенія Григорівна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доцент кафедри управління проєктами,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</a:pPr>
            <a:r>
              <a:rPr lang="uk-UA" altLang="ru-RU" sz="2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к.т.н., доцент</a:t>
            </a:r>
            <a:endParaRPr lang="en-US" sz="24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Управління</a:t>
            </a:r>
            <a:r>
              <a:rPr lang="en-US" altLang="ru-RU"/>
              <a:t> </a:t>
            </a:r>
            <a:r>
              <a:rPr lang="en-US" altLang="en-US"/>
              <a:t>ресурсним</a:t>
            </a:r>
            <a:r>
              <a:rPr lang="en-US" altLang="ru-RU"/>
              <a:t> </a:t>
            </a:r>
            <a:r>
              <a:rPr lang="en-US" altLang="en-US"/>
              <a:t>пулом</a:t>
            </a:r>
            <a:r>
              <a:rPr lang="en-US" altLang="ru-RU"/>
              <a:t> </a:t>
            </a:r>
            <a:r>
              <a:rPr lang="en-US" altLang="en-US"/>
              <a:t>та</a:t>
            </a:r>
            <a:r>
              <a:rPr lang="en-US" altLang="ru-RU"/>
              <a:t> </a:t>
            </a:r>
            <a:r>
              <a:rPr lang="en-US" altLang="en-US"/>
              <a:t>портфелем</a:t>
            </a:r>
            <a:r>
              <a:rPr lang="en-US" altLang="ru-RU"/>
              <a:t> </a:t>
            </a:r>
            <a:r>
              <a:rPr lang="en-US" altLang="en-US"/>
              <a:t>ресурсів</a:t>
            </a:r>
            <a:endParaRPr lang="en-US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None/>
            </a:pPr>
            <a:r>
              <a:rPr lang="en-US" altLang="en-US" sz="2400"/>
              <a:t>Для</a:t>
            </a:r>
            <a:r>
              <a:rPr lang="en-US" altLang="ru-RU" sz="2400"/>
              <a:t> </a:t>
            </a:r>
            <a:r>
              <a:rPr lang="en-US" altLang="en-US" sz="2400"/>
              <a:t>ефективного</a:t>
            </a:r>
            <a:r>
              <a:rPr lang="en-US" altLang="ru-RU" sz="2400"/>
              <a:t> </a:t>
            </a:r>
            <a:r>
              <a:rPr lang="en-US" altLang="en-US" sz="2400"/>
              <a:t>управління</a:t>
            </a:r>
            <a:r>
              <a:rPr lang="en-US" altLang="ru-RU" sz="2400"/>
              <a:t> </a:t>
            </a:r>
            <a:r>
              <a:rPr lang="en-US" altLang="en-US" sz="2400"/>
              <a:t>ресурсним</a:t>
            </a:r>
            <a:r>
              <a:rPr lang="en-US" altLang="ru-RU" sz="2400"/>
              <a:t> </a:t>
            </a:r>
            <a:r>
              <a:rPr lang="en-US" altLang="en-US" sz="2400"/>
              <a:t>пулом</a:t>
            </a:r>
            <a:r>
              <a:rPr lang="en-US" altLang="ru-RU" sz="2400"/>
              <a:t> </a:t>
            </a:r>
            <a:r>
              <a:rPr lang="en-US" altLang="en-US" sz="2400"/>
              <a:t>та</a:t>
            </a:r>
            <a:r>
              <a:rPr lang="en-US" altLang="ru-RU" sz="2400"/>
              <a:t> </a:t>
            </a:r>
            <a:r>
              <a:rPr lang="en-US" altLang="en-US" sz="2400"/>
              <a:t>портфелем</a:t>
            </a:r>
            <a:r>
              <a:rPr lang="en-US" altLang="ru-RU" sz="2400"/>
              <a:t> </a:t>
            </a:r>
            <a:r>
              <a:rPr lang="en-US" altLang="en-US" sz="2400"/>
              <a:t>ресурсів</a:t>
            </a:r>
            <a:r>
              <a:rPr lang="en-US" altLang="ru-RU" sz="2400"/>
              <a:t> </a:t>
            </a:r>
            <a:r>
              <a:rPr lang="en-US" altLang="en-US" sz="2400"/>
              <a:t>необхідно</a:t>
            </a:r>
            <a:r>
              <a:rPr lang="en-US" altLang="ru-RU" sz="2400"/>
              <a:t>:</a:t>
            </a:r>
            <a:endParaRPr lang="en-US" altLang="ru-RU" sz="2400"/>
          </a:p>
          <a:p>
            <a:pPr marL="0" indent="0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None/>
            </a:pPr>
            <a:endParaRPr lang="en-US" altLang="ru-RU" sz="2400"/>
          </a:p>
          <a:p>
            <a:pPr>
              <a:lnSpc>
                <a:spcPct val="100000"/>
              </a:lnSpc>
              <a:spcBef>
                <a:spcPts val="15"/>
              </a:spcBef>
              <a:spcAft>
                <a:spcPts val="0"/>
              </a:spcAft>
            </a:pPr>
            <a:r>
              <a:rPr lang="en-US" altLang="en-US" sz="2400"/>
              <a:t>Планування</a:t>
            </a:r>
            <a:r>
              <a:rPr lang="en-US" altLang="ru-RU" sz="2400"/>
              <a:t>: </a:t>
            </a:r>
            <a:r>
              <a:rPr lang="en-US" altLang="en-US" sz="2400"/>
              <a:t>визначити</a:t>
            </a:r>
            <a:r>
              <a:rPr lang="en-US" altLang="ru-RU" sz="2400"/>
              <a:t> </a:t>
            </a:r>
            <a:r>
              <a:rPr lang="en-US" altLang="en-US" sz="2400"/>
              <a:t>потреби</a:t>
            </a:r>
            <a:r>
              <a:rPr lang="en-US" altLang="ru-RU" sz="2400"/>
              <a:t> </a:t>
            </a:r>
            <a:r>
              <a:rPr lang="en-US" altLang="en-US" sz="2400"/>
              <a:t>в</a:t>
            </a:r>
            <a:r>
              <a:rPr lang="en-US" altLang="ru-RU" sz="2400"/>
              <a:t> </a:t>
            </a:r>
            <a:r>
              <a:rPr lang="en-US" altLang="en-US" sz="2400"/>
              <a:t>ресурсах</a:t>
            </a:r>
            <a:r>
              <a:rPr lang="en-US" altLang="ru-RU" sz="2400"/>
              <a:t> </a:t>
            </a:r>
            <a:r>
              <a:rPr lang="en-US" altLang="en-US" sz="2400"/>
              <a:t>для</a:t>
            </a:r>
            <a:r>
              <a:rPr lang="en-US" altLang="ru-RU" sz="2400"/>
              <a:t> </a:t>
            </a:r>
            <a:r>
              <a:rPr lang="en-US" altLang="en-US" sz="2400"/>
              <a:t>кожного</a:t>
            </a:r>
            <a:r>
              <a:rPr lang="en-US" altLang="ru-RU" sz="2400"/>
              <a:t> </a:t>
            </a:r>
            <a:r>
              <a:rPr lang="en-US" altLang="en-US" sz="2400"/>
              <a:t>проекту</a:t>
            </a:r>
            <a:r>
              <a:rPr lang="en-US" altLang="ru-RU" sz="2400"/>
              <a:t> </a:t>
            </a:r>
            <a:r>
              <a:rPr lang="en-US" altLang="en-US" sz="2400"/>
              <a:t>або</a:t>
            </a:r>
            <a:r>
              <a:rPr lang="en-US" altLang="ru-RU" sz="2400"/>
              <a:t> </a:t>
            </a:r>
            <a:r>
              <a:rPr lang="en-US" altLang="en-US" sz="2400"/>
              <a:t>завдання</a:t>
            </a:r>
            <a:r>
              <a:rPr lang="en-US" altLang="ru-RU" sz="2400"/>
              <a:t>.</a:t>
            </a:r>
            <a:endParaRPr lang="en-US" altLang="ru-RU" sz="2400"/>
          </a:p>
          <a:p>
            <a:pPr>
              <a:lnSpc>
                <a:spcPct val="100000"/>
              </a:lnSpc>
              <a:spcBef>
                <a:spcPts val="15"/>
              </a:spcBef>
              <a:spcAft>
                <a:spcPts val="0"/>
              </a:spcAft>
            </a:pPr>
            <a:r>
              <a:rPr lang="en-US" altLang="en-US" sz="2400"/>
              <a:t>Моніторинг</a:t>
            </a:r>
            <a:r>
              <a:rPr lang="en-US" altLang="ru-RU" sz="2400"/>
              <a:t>: </a:t>
            </a:r>
            <a:r>
              <a:rPr lang="en-US" altLang="en-US" sz="2400"/>
              <a:t>відстежувати</a:t>
            </a:r>
            <a:r>
              <a:rPr lang="en-US" altLang="ru-RU" sz="2400"/>
              <a:t> </a:t>
            </a:r>
            <a:r>
              <a:rPr lang="en-US" altLang="en-US" sz="2400"/>
              <a:t>використання</a:t>
            </a:r>
            <a:r>
              <a:rPr lang="en-US" altLang="ru-RU" sz="2400"/>
              <a:t> </a:t>
            </a:r>
            <a:r>
              <a:rPr lang="en-US" altLang="en-US" sz="2400"/>
              <a:t>ресурсів</a:t>
            </a:r>
            <a:r>
              <a:rPr lang="en-US" altLang="ru-RU" sz="2400"/>
              <a:t> </a:t>
            </a:r>
            <a:r>
              <a:rPr lang="en-US" altLang="en-US" sz="2400"/>
              <a:t>у</a:t>
            </a:r>
            <a:r>
              <a:rPr lang="en-US" altLang="ru-RU" sz="2400"/>
              <a:t> </a:t>
            </a:r>
            <a:r>
              <a:rPr lang="en-US" altLang="en-US" sz="2400"/>
              <a:t>реальному</a:t>
            </a:r>
            <a:r>
              <a:rPr lang="en-US" altLang="ru-RU" sz="2400"/>
              <a:t> </a:t>
            </a:r>
            <a:r>
              <a:rPr lang="en-US" altLang="en-US" sz="2400"/>
              <a:t>часі</a:t>
            </a:r>
            <a:r>
              <a:rPr lang="en-US" altLang="ru-RU" sz="2400"/>
              <a:t>.</a:t>
            </a:r>
            <a:endParaRPr lang="en-US" altLang="ru-RU" sz="2400"/>
          </a:p>
          <a:p>
            <a:pPr>
              <a:lnSpc>
                <a:spcPct val="100000"/>
              </a:lnSpc>
              <a:spcBef>
                <a:spcPts val="15"/>
              </a:spcBef>
              <a:spcAft>
                <a:spcPts val="0"/>
              </a:spcAft>
            </a:pPr>
            <a:r>
              <a:rPr lang="en-US" altLang="en-US" sz="2400"/>
              <a:t>Оптимізація</a:t>
            </a:r>
            <a:r>
              <a:rPr lang="en-US" altLang="ru-RU" sz="2400"/>
              <a:t>: </a:t>
            </a:r>
            <a:r>
              <a:rPr lang="en-US" altLang="en-US" sz="2400"/>
              <a:t>перерозподіляти</a:t>
            </a:r>
            <a:r>
              <a:rPr lang="en-US" altLang="ru-RU" sz="2400"/>
              <a:t> </a:t>
            </a:r>
            <a:r>
              <a:rPr lang="en-US" altLang="en-US" sz="2400"/>
              <a:t>ресурси</a:t>
            </a:r>
            <a:r>
              <a:rPr lang="en-US" altLang="ru-RU" sz="2400"/>
              <a:t> </a:t>
            </a:r>
            <a:r>
              <a:rPr lang="en-US" altLang="en-US" sz="2400"/>
              <a:t>для</a:t>
            </a:r>
            <a:r>
              <a:rPr lang="en-US" altLang="ru-RU" sz="2400"/>
              <a:t> </a:t>
            </a:r>
            <a:r>
              <a:rPr lang="en-US" altLang="en-US" sz="2400"/>
              <a:t>уникнення</a:t>
            </a:r>
            <a:r>
              <a:rPr lang="en-US" altLang="ru-RU" sz="2400"/>
              <a:t> </a:t>
            </a:r>
            <a:r>
              <a:rPr lang="en-US" altLang="en-US" sz="2400"/>
              <a:t>простоїв</a:t>
            </a:r>
            <a:r>
              <a:rPr lang="en-US" altLang="ru-RU" sz="2400"/>
              <a:t> </a:t>
            </a:r>
            <a:r>
              <a:rPr lang="en-US" altLang="en-US" sz="2400"/>
              <a:t>або</a:t>
            </a:r>
            <a:r>
              <a:rPr lang="en-US" altLang="ru-RU" sz="2400"/>
              <a:t> </a:t>
            </a:r>
            <a:r>
              <a:rPr lang="en-US" altLang="en-US" sz="2400"/>
              <a:t>перевантажень</a:t>
            </a:r>
            <a:r>
              <a:rPr lang="en-US" altLang="ru-RU" sz="2400"/>
              <a:t>.</a:t>
            </a:r>
            <a:endParaRPr lang="en-US" altLang="ru-RU" sz="2400"/>
          </a:p>
          <a:p>
            <a:pPr>
              <a:lnSpc>
                <a:spcPct val="100000"/>
              </a:lnSpc>
              <a:spcBef>
                <a:spcPts val="15"/>
              </a:spcBef>
              <a:spcAft>
                <a:spcPts val="0"/>
              </a:spcAft>
            </a:pPr>
            <a:r>
              <a:rPr lang="en-US" altLang="en-US" sz="2400"/>
              <a:t>Аналіз</a:t>
            </a:r>
            <a:r>
              <a:rPr lang="en-US" altLang="ru-RU" sz="2400"/>
              <a:t>: </a:t>
            </a:r>
            <a:r>
              <a:rPr lang="en-US" altLang="en-US" sz="2400"/>
              <a:t>оцінювати</a:t>
            </a:r>
            <a:r>
              <a:rPr lang="en-US" altLang="ru-RU" sz="2400"/>
              <a:t> </a:t>
            </a:r>
            <a:r>
              <a:rPr lang="en-US" altLang="en-US" sz="2400"/>
              <a:t>ефективність</a:t>
            </a:r>
            <a:r>
              <a:rPr lang="en-US" altLang="ru-RU" sz="2400"/>
              <a:t> </a:t>
            </a:r>
            <a:r>
              <a:rPr lang="en-US" altLang="en-US" sz="2400"/>
              <a:t>використання</a:t>
            </a:r>
            <a:r>
              <a:rPr lang="en-US" altLang="ru-RU" sz="2400"/>
              <a:t> </a:t>
            </a:r>
            <a:r>
              <a:rPr lang="en-US" altLang="en-US" sz="2400"/>
              <a:t>ресурсів</a:t>
            </a:r>
            <a:r>
              <a:rPr lang="en-US" altLang="ru-RU" sz="2400"/>
              <a:t> </a:t>
            </a:r>
            <a:r>
              <a:rPr lang="en-US" altLang="en-US" sz="2400"/>
              <a:t>та</a:t>
            </a:r>
            <a:r>
              <a:rPr lang="en-US" altLang="ru-RU" sz="2400"/>
              <a:t> </a:t>
            </a:r>
            <a:r>
              <a:rPr lang="en-US" altLang="en-US" sz="2400"/>
              <a:t>вносити</a:t>
            </a:r>
            <a:r>
              <a:rPr lang="en-US" altLang="ru-RU" sz="2400"/>
              <a:t> </a:t>
            </a:r>
            <a:r>
              <a:rPr lang="en-US" altLang="en-US" sz="2400"/>
              <a:t>корективи</a:t>
            </a:r>
            <a:r>
              <a:rPr lang="en-US" altLang="ru-RU" sz="2400"/>
              <a:t>.</a:t>
            </a:r>
            <a:endParaRPr lang="en-US" altLang="ru-RU" sz="24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Інструменти</a:t>
            </a:r>
            <a:r>
              <a:rPr lang="en-US" altLang="ru-RU"/>
              <a:t> </a:t>
            </a:r>
            <a:r>
              <a:rPr lang="en-US" altLang="en-US"/>
              <a:t>управління</a:t>
            </a:r>
            <a:r>
              <a:rPr lang="en-US" altLang="ru-RU"/>
              <a:t>:</a:t>
            </a:r>
            <a:endParaRPr lang="en-US" altLang="ru-RU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pPr>
              <a:lnSpc>
                <a:spcPct val="100000"/>
              </a:lnSpc>
              <a:spcBef>
                <a:spcPts val="15"/>
              </a:spcBef>
              <a:spcAft>
                <a:spcPts val="0"/>
              </a:spcAft>
            </a:pPr>
            <a:r>
              <a:rPr lang="en-US" altLang="en-US" sz="2400"/>
              <a:t>Програмне</a:t>
            </a:r>
            <a:r>
              <a:rPr lang="en-US" altLang="ru-RU" sz="2400"/>
              <a:t> </a:t>
            </a:r>
            <a:r>
              <a:rPr lang="en-US" altLang="en-US" sz="2400"/>
              <a:t>забезпечення</a:t>
            </a:r>
            <a:r>
              <a:rPr lang="en-US" altLang="ru-RU" sz="2400"/>
              <a:t> </a:t>
            </a:r>
            <a:r>
              <a:rPr lang="en-US" altLang="en-US" sz="2400"/>
              <a:t>для</a:t>
            </a:r>
            <a:r>
              <a:rPr lang="en-US" altLang="ru-RU" sz="2400"/>
              <a:t> </a:t>
            </a:r>
            <a:r>
              <a:rPr lang="en-US" altLang="en-US" sz="2400"/>
              <a:t>управління</a:t>
            </a:r>
            <a:r>
              <a:rPr lang="en-US" altLang="ru-RU" sz="2400"/>
              <a:t> </a:t>
            </a:r>
            <a:r>
              <a:rPr lang="en-US" altLang="en-US" sz="2400"/>
              <a:t>проектами</a:t>
            </a:r>
            <a:r>
              <a:rPr lang="en-US" altLang="ru-RU" sz="2400"/>
              <a:t> (</a:t>
            </a:r>
            <a:r>
              <a:rPr lang="en-US" altLang="en-US" sz="2400"/>
              <a:t>наприклад</a:t>
            </a:r>
            <a:r>
              <a:rPr lang="en-US" altLang="ru-RU" sz="2400"/>
              <a:t>, MS Project, Jira).</a:t>
            </a:r>
            <a:endParaRPr lang="en-US" altLang="ru-RU" sz="2400"/>
          </a:p>
          <a:p>
            <a:pPr>
              <a:lnSpc>
                <a:spcPct val="100000"/>
              </a:lnSpc>
              <a:spcBef>
                <a:spcPts val="15"/>
              </a:spcBef>
              <a:spcAft>
                <a:spcPts val="0"/>
              </a:spcAft>
            </a:pPr>
            <a:endParaRPr lang="en-US" altLang="ru-RU" sz="2400"/>
          </a:p>
          <a:p>
            <a:pPr>
              <a:lnSpc>
                <a:spcPct val="100000"/>
              </a:lnSpc>
              <a:spcBef>
                <a:spcPts val="15"/>
              </a:spcBef>
              <a:spcAft>
                <a:spcPts val="0"/>
              </a:spcAft>
            </a:pPr>
            <a:r>
              <a:rPr lang="en-US" altLang="en-US" sz="2400"/>
              <a:t>Системи</a:t>
            </a:r>
            <a:r>
              <a:rPr lang="en-US" altLang="ru-RU" sz="2400"/>
              <a:t> ERP (Enterprise Resource Planning).</a:t>
            </a:r>
            <a:endParaRPr lang="en-US" altLang="ru-RU" sz="2400"/>
          </a:p>
          <a:p>
            <a:pPr>
              <a:lnSpc>
                <a:spcPct val="100000"/>
              </a:lnSpc>
              <a:spcBef>
                <a:spcPts val="15"/>
              </a:spcBef>
              <a:spcAft>
                <a:spcPts val="0"/>
              </a:spcAft>
            </a:pPr>
            <a:endParaRPr lang="en-US" altLang="ru-RU" sz="2400"/>
          </a:p>
          <a:p>
            <a:pPr>
              <a:lnSpc>
                <a:spcPct val="100000"/>
              </a:lnSpc>
              <a:spcBef>
                <a:spcPts val="15"/>
              </a:spcBef>
              <a:spcAft>
                <a:spcPts val="0"/>
              </a:spcAft>
            </a:pPr>
            <a:r>
              <a:rPr lang="en-US" altLang="en-US" sz="2400"/>
              <a:t>Бази</a:t>
            </a:r>
            <a:r>
              <a:rPr lang="en-US" altLang="ru-RU" sz="2400"/>
              <a:t> </a:t>
            </a:r>
            <a:r>
              <a:rPr lang="en-US" altLang="en-US" sz="2400"/>
              <a:t>даних</a:t>
            </a:r>
            <a:r>
              <a:rPr lang="en-US" altLang="ru-RU" sz="2400"/>
              <a:t> </a:t>
            </a:r>
            <a:r>
              <a:rPr lang="en-US" altLang="en-US" sz="2400"/>
              <a:t>для</a:t>
            </a:r>
            <a:r>
              <a:rPr lang="en-US" altLang="ru-RU" sz="2400"/>
              <a:t> </a:t>
            </a:r>
            <a:r>
              <a:rPr lang="en-US" altLang="en-US" sz="2400"/>
              <a:t>обліку</a:t>
            </a:r>
            <a:r>
              <a:rPr lang="en-US" altLang="ru-RU" sz="2400"/>
              <a:t> </a:t>
            </a:r>
            <a:r>
              <a:rPr lang="en-US" altLang="en-US" sz="2400"/>
              <a:t>ресурсів</a:t>
            </a:r>
            <a:r>
              <a:rPr lang="en-US" altLang="ru-RU" sz="2400"/>
              <a:t>.</a:t>
            </a:r>
            <a:endParaRPr lang="en-US" altLang="ru-RU" sz="24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Планування</a:t>
            </a:r>
            <a:r>
              <a:rPr lang="en-US" altLang="ru-RU"/>
              <a:t> </a:t>
            </a:r>
            <a:r>
              <a:rPr lang="en-US" altLang="en-US"/>
              <a:t>ресурсів</a:t>
            </a:r>
            <a:r>
              <a:rPr lang="en-US" altLang="ru-RU"/>
              <a:t>. </a:t>
            </a:r>
            <a:r>
              <a:rPr lang="en-US" altLang="en-US"/>
              <a:t>Вирівнювання</a:t>
            </a:r>
            <a:r>
              <a:rPr lang="en-US" altLang="ru-RU"/>
              <a:t> </a:t>
            </a:r>
            <a:r>
              <a:rPr lang="en-US" altLang="en-US"/>
              <a:t>завантаження</a:t>
            </a:r>
            <a:r>
              <a:rPr lang="en-US" altLang="ru-RU"/>
              <a:t> </a:t>
            </a:r>
            <a:r>
              <a:rPr lang="en-US" altLang="en-US"/>
              <a:t>ресурсів</a:t>
            </a:r>
            <a:r>
              <a:rPr lang="en-US" altLang="ru-RU"/>
              <a:t> </a:t>
            </a:r>
            <a:r>
              <a:rPr lang="en-US" altLang="en-US"/>
              <a:t>на</a:t>
            </a:r>
            <a:r>
              <a:rPr lang="en-US" altLang="ru-RU"/>
              <a:t> </a:t>
            </a:r>
            <a:r>
              <a:rPr lang="en-US" altLang="en-US"/>
              <a:t>рівні</a:t>
            </a:r>
            <a:r>
              <a:rPr lang="en-US" altLang="ru-RU"/>
              <a:t> </a:t>
            </a:r>
            <a:r>
              <a:rPr lang="en-US" altLang="en-US"/>
              <a:t>портфеля</a:t>
            </a:r>
            <a:r>
              <a:rPr lang="en-US" altLang="ru-RU"/>
              <a:t> </a:t>
            </a:r>
            <a:r>
              <a:rPr lang="en-US" altLang="en-US"/>
              <a:t>проєктів</a:t>
            </a:r>
            <a:endParaRPr lang="en-US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609600" y="2409190"/>
            <a:ext cx="10972800" cy="3717290"/>
          </a:xfrm>
        </p:spPr>
        <p:txBody>
          <a:bodyPr/>
          <a:p>
            <a:pPr marL="0" indent="0" algn="ctr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None/>
            </a:pPr>
            <a:r>
              <a:rPr lang="en-US" altLang="en-US" sz="2400"/>
              <a:t>Планування</a:t>
            </a:r>
            <a:r>
              <a:rPr lang="en-US" altLang="ru-RU" sz="2400"/>
              <a:t> </a:t>
            </a:r>
            <a:r>
              <a:rPr lang="en-US" altLang="en-US" sz="2400"/>
              <a:t>ресурсів</a:t>
            </a:r>
            <a:r>
              <a:rPr lang="en-US" altLang="ru-RU" sz="2400"/>
              <a:t> </a:t>
            </a:r>
            <a:r>
              <a:rPr lang="en-US" altLang="en-US" sz="2400"/>
              <a:t>та</a:t>
            </a:r>
            <a:r>
              <a:rPr lang="en-US" altLang="ru-RU" sz="2400"/>
              <a:t> </a:t>
            </a:r>
            <a:r>
              <a:rPr lang="en-US" altLang="en-US" sz="2400"/>
              <a:t>вирівнювання</a:t>
            </a:r>
            <a:r>
              <a:rPr lang="en-US" altLang="ru-RU" sz="2400"/>
              <a:t> </a:t>
            </a:r>
            <a:r>
              <a:rPr lang="en-US" altLang="en-US" sz="2400"/>
              <a:t>їхнього</a:t>
            </a:r>
            <a:r>
              <a:rPr lang="en-US" altLang="ru-RU" sz="2400"/>
              <a:t> </a:t>
            </a:r>
            <a:r>
              <a:rPr lang="en-US" altLang="en-US" sz="2400"/>
              <a:t>завантаження</a:t>
            </a:r>
            <a:r>
              <a:rPr lang="en-US" altLang="ru-RU" sz="2400"/>
              <a:t> </a:t>
            </a:r>
            <a:r>
              <a:rPr lang="en-US" altLang="en-US" sz="2400"/>
              <a:t>є</a:t>
            </a:r>
            <a:r>
              <a:rPr lang="en-US" altLang="ru-RU" sz="2400"/>
              <a:t> </a:t>
            </a:r>
            <a:r>
              <a:rPr lang="en-US" altLang="en-US" sz="2400"/>
              <a:t>критично</a:t>
            </a:r>
            <a:r>
              <a:rPr lang="en-US" altLang="ru-RU" sz="2400"/>
              <a:t> </a:t>
            </a:r>
            <a:r>
              <a:rPr lang="en-US" altLang="en-US" sz="2400"/>
              <a:t>важливими</a:t>
            </a:r>
            <a:r>
              <a:rPr lang="en-US" altLang="ru-RU" sz="2400"/>
              <a:t> </a:t>
            </a:r>
            <a:r>
              <a:rPr lang="en-US" altLang="en-US" sz="2400"/>
              <a:t>аспектами</a:t>
            </a:r>
            <a:r>
              <a:rPr lang="en-US" altLang="ru-RU" sz="2400"/>
              <a:t> </a:t>
            </a:r>
            <a:r>
              <a:rPr lang="en-US" altLang="en-US" sz="2400"/>
              <a:t>управління</a:t>
            </a:r>
            <a:r>
              <a:rPr lang="en-US" altLang="ru-RU" sz="2400"/>
              <a:t> </a:t>
            </a:r>
            <a:r>
              <a:rPr lang="en-US" altLang="en-US" sz="2400"/>
              <a:t>портфелем</a:t>
            </a:r>
            <a:r>
              <a:rPr lang="en-US" altLang="ru-RU" sz="2400"/>
              <a:t> </a:t>
            </a:r>
            <a:r>
              <a:rPr lang="en-US" altLang="en-US" sz="2400"/>
              <a:t>проєктів</a:t>
            </a:r>
            <a:r>
              <a:rPr lang="en-US" altLang="ru-RU" sz="2400"/>
              <a:t>. </a:t>
            </a:r>
            <a:r>
              <a:rPr lang="en-US" altLang="en-US" sz="2400"/>
              <a:t>Ці</a:t>
            </a:r>
            <a:r>
              <a:rPr lang="en-US" altLang="ru-RU" sz="2400"/>
              <a:t> </a:t>
            </a:r>
            <a:r>
              <a:rPr lang="en-US" altLang="en-US" sz="2400"/>
              <a:t>процеси</a:t>
            </a:r>
            <a:r>
              <a:rPr lang="en-US" altLang="ru-RU" sz="2400"/>
              <a:t> </a:t>
            </a:r>
            <a:r>
              <a:rPr lang="en-US" altLang="en-US" sz="2400"/>
              <a:t>забезпечують</a:t>
            </a:r>
            <a:r>
              <a:rPr lang="en-US" altLang="ru-RU" sz="2400"/>
              <a:t> </a:t>
            </a:r>
            <a:r>
              <a:rPr lang="en-US" altLang="en-US" sz="2400"/>
              <a:t>ефективне</a:t>
            </a:r>
            <a:r>
              <a:rPr lang="en-US" altLang="ru-RU" sz="2400"/>
              <a:t> </a:t>
            </a:r>
            <a:r>
              <a:rPr lang="en-US" altLang="en-US" sz="2400"/>
              <a:t>використання</a:t>
            </a:r>
            <a:r>
              <a:rPr lang="en-US" altLang="ru-RU" sz="2400"/>
              <a:t> </a:t>
            </a:r>
            <a:r>
              <a:rPr lang="en-US" altLang="en-US" sz="2400"/>
              <a:t>ресурсів</a:t>
            </a:r>
            <a:r>
              <a:rPr lang="en-US" altLang="ru-RU" sz="2400"/>
              <a:t>, </a:t>
            </a:r>
            <a:r>
              <a:rPr lang="en-US" altLang="en-US" sz="2400"/>
              <a:t>уникнення</a:t>
            </a:r>
            <a:r>
              <a:rPr lang="en-US" altLang="ru-RU" sz="2400"/>
              <a:t> </a:t>
            </a:r>
            <a:r>
              <a:rPr lang="en-US" altLang="en-US" sz="2400"/>
              <a:t>перевантажень</a:t>
            </a:r>
            <a:r>
              <a:rPr lang="en-US" altLang="ru-RU" sz="2400"/>
              <a:t> </a:t>
            </a:r>
            <a:r>
              <a:rPr lang="en-US" altLang="en-US" sz="2400"/>
              <a:t>або</a:t>
            </a:r>
            <a:r>
              <a:rPr lang="en-US" altLang="ru-RU" sz="2400"/>
              <a:t> </a:t>
            </a:r>
            <a:r>
              <a:rPr lang="en-US" altLang="en-US" sz="2400"/>
              <a:t>простоїв</a:t>
            </a:r>
            <a:r>
              <a:rPr lang="en-US" altLang="ru-RU" sz="2400"/>
              <a:t>, </a:t>
            </a:r>
            <a:r>
              <a:rPr lang="en-US" altLang="en-US" sz="2400"/>
              <a:t>а</a:t>
            </a:r>
            <a:r>
              <a:rPr lang="en-US" altLang="ru-RU" sz="2400"/>
              <a:t> </a:t>
            </a:r>
            <a:r>
              <a:rPr lang="en-US" altLang="en-US" sz="2400"/>
              <a:t>також</a:t>
            </a:r>
            <a:r>
              <a:rPr lang="en-US" altLang="ru-RU" sz="2400"/>
              <a:t> </a:t>
            </a:r>
            <a:r>
              <a:rPr lang="en-US" altLang="en-US" sz="2400"/>
              <a:t>досягнення</a:t>
            </a:r>
            <a:r>
              <a:rPr lang="en-US" altLang="ru-RU" sz="2400"/>
              <a:t> </a:t>
            </a:r>
            <a:r>
              <a:rPr lang="en-US" altLang="en-US" sz="2400"/>
              <a:t>стратегічних</a:t>
            </a:r>
            <a:r>
              <a:rPr lang="en-US" altLang="ru-RU" sz="2400"/>
              <a:t> </a:t>
            </a:r>
            <a:r>
              <a:rPr lang="en-US" altLang="en-US" sz="2400"/>
              <a:t>цілей</a:t>
            </a:r>
            <a:r>
              <a:rPr lang="en-US" altLang="ru-RU" sz="2400"/>
              <a:t> </a:t>
            </a:r>
            <a:r>
              <a:rPr lang="en-US" altLang="en-US" sz="2400"/>
              <a:t>організації</a:t>
            </a:r>
            <a:r>
              <a:rPr lang="en-US" altLang="ru-RU" sz="2400"/>
              <a:t>.</a:t>
            </a:r>
            <a:endParaRPr lang="en-US" altLang="ru-RU" sz="2400"/>
          </a:p>
          <a:p>
            <a:pPr marL="0" indent="0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None/>
            </a:pPr>
            <a:endParaRPr lang="en-US" altLang="ru-RU" sz="2400"/>
          </a:p>
          <a:p>
            <a:pPr marL="0" indent="0" algn="ctr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None/>
            </a:pPr>
            <a:endParaRPr lang="en-US" altLang="ru-RU" sz="24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Планування</a:t>
            </a:r>
            <a:r>
              <a:rPr lang="en-US" altLang="ru-RU"/>
              <a:t> </a:t>
            </a:r>
            <a:r>
              <a:rPr lang="en-US" altLang="en-US"/>
              <a:t>ресурсів</a:t>
            </a:r>
            <a:endParaRPr lang="en-US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 algn="ctr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None/>
            </a:pPr>
            <a:r>
              <a:rPr lang="en-US" altLang="en-US" sz="2400"/>
              <a:t>Планування</a:t>
            </a:r>
            <a:r>
              <a:rPr lang="en-US" altLang="ru-RU" sz="2400"/>
              <a:t> </a:t>
            </a:r>
            <a:r>
              <a:rPr lang="en-US" altLang="en-US" sz="2400"/>
              <a:t>ресурсів</a:t>
            </a:r>
            <a:r>
              <a:rPr lang="en-US" altLang="ru-RU" sz="2400"/>
              <a:t> — </a:t>
            </a:r>
            <a:r>
              <a:rPr lang="en-US" altLang="en-US" sz="2400"/>
              <a:t>це</a:t>
            </a:r>
            <a:r>
              <a:rPr lang="en-US" altLang="ru-RU" sz="2400"/>
              <a:t> </a:t>
            </a:r>
            <a:r>
              <a:rPr lang="en-US" altLang="en-US" sz="2400"/>
              <a:t>процес</a:t>
            </a:r>
            <a:r>
              <a:rPr lang="en-US" altLang="ru-RU" sz="2400"/>
              <a:t> </a:t>
            </a:r>
            <a:r>
              <a:rPr lang="en-US" altLang="en-US" sz="2400"/>
              <a:t>визначення</a:t>
            </a:r>
            <a:r>
              <a:rPr lang="en-US" altLang="ru-RU" sz="2400"/>
              <a:t>, </a:t>
            </a:r>
            <a:r>
              <a:rPr lang="en-US" altLang="en-US" sz="2400"/>
              <a:t>розподілу</a:t>
            </a:r>
            <a:r>
              <a:rPr lang="en-US" altLang="ru-RU" sz="2400"/>
              <a:t> </a:t>
            </a:r>
            <a:r>
              <a:rPr lang="en-US" altLang="en-US" sz="2400"/>
              <a:t>та</a:t>
            </a:r>
            <a:r>
              <a:rPr lang="en-US" altLang="ru-RU" sz="2400"/>
              <a:t> </a:t>
            </a:r>
            <a:r>
              <a:rPr lang="en-US" altLang="en-US" sz="2400"/>
              <a:t>оптимізації</a:t>
            </a:r>
            <a:r>
              <a:rPr lang="en-US" altLang="ru-RU" sz="2400"/>
              <a:t> </a:t>
            </a:r>
            <a:r>
              <a:rPr lang="en-US" altLang="en-US" sz="2400"/>
              <a:t>ресурсів</a:t>
            </a:r>
            <a:r>
              <a:rPr lang="en-US" altLang="ru-RU" sz="2400"/>
              <a:t> (</a:t>
            </a:r>
            <a:r>
              <a:rPr lang="en-US" altLang="en-US" sz="2400"/>
              <a:t>людських</a:t>
            </a:r>
            <a:r>
              <a:rPr lang="en-US" altLang="ru-RU" sz="2400"/>
              <a:t>, </a:t>
            </a:r>
            <a:r>
              <a:rPr lang="en-US" altLang="en-US" sz="2400"/>
              <a:t>фінансових</a:t>
            </a:r>
            <a:r>
              <a:rPr lang="en-US" altLang="ru-RU" sz="2400"/>
              <a:t>, </a:t>
            </a:r>
            <a:r>
              <a:rPr lang="en-US" altLang="en-US" sz="2400"/>
              <a:t>матеріальних</a:t>
            </a:r>
            <a:r>
              <a:rPr lang="en-US" altLang="ru-RU" sz="2400"/>
              <a:t> </a:t>
            </a:r>
            <a:r>
              <a:rPr lang="en-US" altLang="en-US" sz="2400"/>
              <a:t>тощо</a:t>
            </a:r>
            <a:r>
              <a:rPr lang="en-US" altLang="ru-RU" sz="2400"/>
              <a:t>) </a:t>
            </a:r>
            <a:r>
              <a:rPr lang="en-US" altLang="en-US" sz="2400"/>
              <a:t>для</a:t>
            </a:r>
            <a:r>
              <a:rPr lang="en-US" altLang="ru-RU" sz="2400"/>
              <a:t> </a:t>
            </a:r>
            <a:r>
              <a:rPr lang="en-US" altLang="en-US" sz="2400"/>
              <a:t>виконання</a:t>
            </a:r>
            <a:r>
              <a:rPr lang="en-US" altLang="ru-RU" sz="2400"/>
              <a:t> </a:t>
            </a:r>
            <a:r>
              <a:rPr lang="en-US" altLang="en-US" sz="2400"/>
              <a:t>завдань</a:t>
            </a:r>
            <a:r>
              <a:rPr lang="en-US" altLang="ru-RU" sz="2400"/>
              <a:t> </a:t>
            </a:r>
            <a:r>
              <a:rPr lang="en-US" altLang="en-US" sz="2400"/>
              <a:t>у</a:t>
            </a:r>
            <a:r>
              <a:rPr lang="en-US" altLang="ru-RU" sz="2400"/>
              <a:t> </a:t>
            </a:r>
            <a:r>
              <a:rPr lang="en-US" altLang="en-US" sz="2400"/>
              <a:t>межах</a:t>
            </a:r>
            <a:r>
              <a:rPr lang="en-US" altLang="ru-RU" sz="2400"/>
              <a:t> </a:t>
            </a:r>
            <a:r>
              <a:rPr lang="en-US" altLang="en-US" sz="2400"/>
              <a:t>портфеля</a:t>
            </a:r>
            <a:r>
              <a:rPr lang="en-US" altLang="ru-RU" sz="2400"/>
              <a:t> </a:t>
            </a:r>
            <a:r>
              <a:rPr lang="en-US" altLang="en-US" sz="2400"/>
              <a:t>проєктів</a:t>
            </a:r>
            <a:r>
              <a:rPr lang="en-US" altLang="ru-RU" sz="2400"/>
              <a:t>.</a:t>
            </a:r>
            <a:endParaRPr lang="en-US" altLang="ru-RU" sz="24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456883"/>
            <a:ext cx="10972800" cy="1143000"/>
          </a:xfrm>
        </p:spPr>
        <p:txBody>
          <a:bodyPr/>
          <a:p>
            <a:r>
              <a:rPr lang="en-US" altLang="en-US"/>
              <a:t>Основні</a:t>
            </a:r>
            <a:r>
              <a:rPr lang="en-US" altLang="ru-RU"/>
              <a:t> </a:t>
            </a:r>
            <a:r>
              <a:rPr lang="en-US" altLang="en-US"/>
              <a:t>етапи</a:t>
            </a:r>
            <a:r>
              <a:rPr lang="en-US" altLang="ru-RU"/>
              <a:t> </a:t>
            </a:r>
            <a:r>
              <a:rPr lang="en-US" altLang="en-US"/>
              <a:t>планування</a:t>
            </a:r>
            <a:r>
              <a:rPr lang="en-US" altLang="ru-RU"/>
              <a:t> </a:t>
            </a:r>
            <a:r>
              <a:rPr lang="en-US" altLang="en-US"/>
              <a:t>ресурсів</a:t>
            </a:r>
            <a:r>
              <a:rPr lang="en-US" altLang="ru-RU"/>
              <a:t>:</a:t>
            </a:r>
            <a:br>
              <a:rPr lang="en-US" altLang="ru-RU"/>
            </a:br>
            <a:endParaRPr lang="en-US" altLang="ru-RU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None/>
            </a:pPr>
            <a:r>
              <a:rPr lang="en-US" altLang="en-US" sz="2400"/>
              <a:t>1. Визначення</a:t>
            </a:r>
            <a:r>
              <a:rPr lang="en-US" altLang="ru-RU" sz="2400"/>
              <a:t> </a:t>
            </a:r>
            <a:r>
              <a:rPr lang="en-US" altLang="en-US" sz="2400"/>
              <a:t>потреб</a:t>
            </a:r>
            <a:r>
              <a:rPr lang="en-US" altLang="ru-RU" sz="2400"/>
              <a:t> </a:t>
            </a:r>
            <a:r>
              <a:rPr lang="en-US" altLang="en-US" sz="2400"/>
              <a:t>у</a:t>
            </a:r>
            <a:r>
              <a:rPr lang="en-US" altLang="ru-RU" sz="2400"/>
              <a:t> </a:t>
            </a:r>
            <a:r>
              <a:rPr lang="en-US" altLang="en-US" sz="2400"/>
              <a:t>ресурсах</a:t>
            </a:r>
            <a:r>
              <a:rPr lang="en-US" altLang="ru-RU" sz="2400"/>
              <a:t>:</a:t>
            </a:r>
            <a:endParaRPr lang="en-US" altLang="ru-RU" sz="2400"/>
          </a:p>
          <a:p>
            <a:pPr marL="0" indent="0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None/>
            </a:pPr>
            <a:endParaRPr lang="en-US" altLang="ru-RU" sz="2400"/>
          </a:p>
          <a:p>
            <a:pPr>
              <a:lnSpc>
                <a:spcPct val="100000"/>
              </a:lnSpc>
              <a:spcBef>
                <a:spcPts val="15"/>
              </a:spcBef>
              <a:spcAft>
                <a:spcPts val="0"/>
              </a:spcAft>
            </a:pPr>
            <a:r>
              <a:rPr lang="en-US" altLang="en-US" sz="2400"/>
              <a:t>Аналіз</a:t>
            </a:r>
            <a:r>
              <a:rPr lang="en-US" altLang="ru-RU" sz="2400"/>
              <a:t> </a:t>
            </a:r>
            <a:r>
              <a:rPr lang="en-US" altLang="en-US" sz="2400"/>
              <a:t>кожного</a:t>
            </a:r>
            <a:r>
              <a:rPr lang="en-US" altLang="ru-RU" sz="2400"/>
              <a:t> </a:t>
            </a:r>
            <a:r>
              <a:rPr lang="en-US" altLang="en-US" sz="2400"/>
              <a:t>проєкту</a:t>
            </a:r>
            <a:r>
              <a:rPr lang="en-US" altLang="ru-RU" sz="2400"/>
              <a:t> </a:t>
            </a:r>
            <a:r>
              <a:rPr lang="en-US" altLang="en-US" sz="2400"/>
              <a:t>в</a:t>
            </a:r>
            <a:r>
              <a:rPr lang="en-US" altLang="ru-RU" sz="2400"/>
              <a:t> </a:t>
            </a:r>
            <a:r>
              <a:rPr lang="en-US" altLang="en-US" sz="2400"/>
              <a:t>портфелі</a:t>
            </a:r>
            <a:r>
              <a:rPr lang="en-US" altLang="ru-RU" sz="2400"/>
              <a:t> </a:t>
            </a:r>
            <a:r>
              <a:rPr lang="en-US" altLang="en-US" sz="2400"/>
              <a:t>для</a:t>
            </a:r>
            <a:r>
              <a:rPr lang="en-US" altLang="ru-RU" sz="2400"/>
              <a:t> </a:t>
            </a:r>
            <a:r>
              <a:rPr lang="en-US" altLang="en-US" sz="2400"/>
              <a:t>визначення</a:t>
            </a:r>
            <a:r>
              <a:rPr lang="en-US" altLang="ru-RU" sz="2400"/>
              <a:t> </a:t>
            </a:r>
            <a:r>
              <a:rPr lang="en-US" altLang="en-US" sz="2400"/>
              <a:t>необхідних</a:t>
            </a:r>
            <a:r>
              <a:rPr lang="en-US" altLang="ru-RU" sz="2400"/>
              <a:t> </a:t>
            </a:r>
            <a:r>
              <a:rPr lang="en-US" altLang="en-US" sz="2400"/>
              <a:t>ресурсів</a:t>
            </a:r>
            <a:r>
              <a:rPr lang="en-US" altLang="ru-RU" sz="2400"/>
              <a:t>.</a:t>
            </a:r>
            <a:endParaRPr lang="en-US" altLang="ru-RU" sz="2400"/>
          </a:p>
          <a:p>
            <a:pPr>
              <a:lnSpc>
                <a:spcPct val="100000"/>
              </a:lnSpc>
              <a:spcBef>
                <a:spcPts val="15"/>
              </a:spcBef>
              <a:spcAft>
                <a:spcPts val="0"/>
              </a:spcAft>
            </a:pPr>
            <a:endParaRPr lang="en-US" altLang="ru-RU" sz="2400"/>
          </a:p>
          <a:p>
            <a:pPr>
              <a:lnSpc>
                <a:spcPct val="100000"/>
              </a:lnSpc>
              <a:spcBef>
                <a:spcPts val="15"/>
              </a:spcBef>
              <a:spcAft>
                <a:spcPts val="0"/>
              </a:spcAft>
            </a:pPr>
            <a:r>
              <a:rPr lang="en-US" altLang="en-US" sz="2400"/>
              <a:t>Врахування</a:t>
            </a:r>
            <a:r>
              <a:rPr lang="en-US" altLang="ru-RU" sz="2400"/>
              <a:t> </a:t>
            </a:r>
            <a:r>
              <a:rPr lang="en-US" altLang="en-US" sz="2400"/>
              <a:t>часу</a:t>
            </a:r>
            <a:r>
              <a:rPr lang="en-US" altLang="ru-RU" sz="2400"/>
              <a:t>, </a:t>
            </a:r>
            <a:r>
              <a:rPr lang="en-US" altLang="en-US" sz="2400"/>
              <a:t>кількості</a:t>
            </a:r>
            <a:r>
              <a:rPr lang="en-US" altLang="ru-RU" sz="2400"/>
              <a:t> </a:t>
            </a:r>
            <a:r>
              <a:rPr lang="en-US" altLang="en-US" sz="2400"/>
              <a:t>та</a:t>
            </a:r>
            <a:r>
              <a:rPr lang="en-US" altLang="ru-RU" sz="2400"/>
              <a:t> </a:t>
            </a:r>
            <a:r>
              <a:rPr lang="en-US" altLang="en-US" sz="2400"/>
              <a:t>типу</a:t>
            </a:r>
            <a:r>
              <a:rPr lang="en-US" altLang="ru-RU" sz="2400"/>
              <a:t> </a:t>
            </a:r>
            <a:r>
              <a:rPr lang="en-US" altLang="en-US" sz="2400"/>
              <a:t>ресурсів</a:t>
            </a:r>
            <a:r>
              <a:rPr lang="en-US" altLang="ru-RU" sz="2400"/>
              <a:t> (</a:t>
            </a:r>
            <a:r>
              <a:rPr lang="en-US" altLang="en-US" sz="2400"/>
              <a:t>наприклад</a:t>
            </a:r>
            <a:r>
              <a:rPr lang="en-US" altLang="ru-RU" sz="2400"/>
              <a:t>, </a:t>
            </a:r>
            <a:r>
              <a:rPr lang="en-US" altLang="en-US" sz="2400"/>
              <a:t>фахівці</a:t>
            </a:r>
            <a:r>
              <a:rPr lang="en-US" altLang="ru-RU" sz="2400"/>
              <a:t> </a:t>
            </a:r>
            <a:r>
              <a:rPr lang="en-US" altLang="en-US" sz="2400"/>
              <a:t>певної</a:t>
            </a:r>
            <a:r>
              <a:rPr lang="en-US" altLang="ru-RU" sz="2400"/>
              <a:t> </a:t>
            </a:r>
            <a:r>
              <a:rPr lang="en-US" altLang="en-US" sz="2400"/>
              <a:t>кваліфікації</a:t>
            </a:r>
            <a:r>
              <a:rPr lang="en-US" altLang="ru-RU" sz="2400"/>
              <a:t>).</a:t>
            </a:r>
            <a:endParaRPr lang="en-US" altLang="ru-RU" sz="2400"/>
          </a:p>
          <a:p>
            <a:pPr marL="0" indent="0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None/>
            </a:pPr>
            <a:endParaRPr lang="en-US" altLang="ru-RU" sz="2400"/>
          </a:p>
          <a:p>
            <a:pPr marL="0" indent="0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None/>
            </a:pPr>
            <a:r>
              <a:rPr lang="en-US" altLang="en-US" sz="2400"/>
              <a:t>2. Оцінка</a:t>
            </a:r>
            <a:r>
              <a:rPr lang="en-US" altLang="ru-RU" sz="2400"/>
              <a:t> </a:t>
            </a:r>
            <a:r>
              <a:rPr lang="en-US" altLang="en-US" sz="2400"/>
              <a:t>доступних</a:t>
            </a:r>
            <a:r>
              <a:rPr lang="en-US" altLang="ru-RU" sz="2400"/>
              <a:t> </a:t>
            </a:r>
            <a:r>
              <a:rPr lang="en-US" altLang="en-US" sz="2400"/>
              <a:t>ресурсів</a:t>
            </a:r>
            <a:r>
              <a:rPr lang="en-US" altLang="ru-RU" sz="2400"/>
              <a:t>:</a:t>
            </a:r>
            <a:endParaRPr lang="en-US" altLang="ru-RU" sz="2400"/>
          </a:p>
          <a:p>
            <a:pPr>
              <a:lnSpc>
                <a:spcPct val="100000"/>
              </a:lnSpc>
              <a:spcBef>
                <a:spcPts val="15"/>
              </a:spcBef>
              <a:spcAft>
                <a:spcPts val="0"/>
              </a:spcAft>
            </a:pPr>
            <a:endParaRPr lang="en-US" altLang="ru-RU" sz="2400"/>
          </a:p>
          <a:p>
            <a:pPr>
              <a:lnSpc>
                <a:spcPct val="100000"/>
              </a:lnSpc>
              <a:spcBef>
                <a:spcPts val="15"/>
              </a:spcBef>
              <a:spcAft>
                <a:spcPts val="0"/>
              </a:spcAft>
            </a:pPr>
            <a:r>
              <a:rPr lang="en-US" altLang="en-US" sz="2400"/>
              <a:t>Аналіз</a:t>
            </a:r>
            <a:r>
              <a:rPr lang="en-US" altLang="ru-RU" sz="2400"/>
              <a:t> </a:t>
            </a:r>
            <a:r>
              <a:rPr lang="en-US" altLang="en-US" sz="2400"/>
              <a:t>наявних</a:t>
            </a:r>
            <a:r>
              <a:rPr lang="en-US" altLang="ru-RU" sz="2400"/>
              <a:t> </a:t>
            </a:r>
            <a:r>
              <a:rPr lang="en-US" altLang="en-US" sz="2400"/>
              <a:t>ресурсів</a:t>
            </a:r>
            <a:r>
              <a:rPr lang="en-US" altLang="ru-RU" sz="2400"/>
              <a:t> </a:t>
            </a:r>
            <a:r>
              <a:rPr lang="en-US" altLang="en-US" sz="2400"/>
              <a:t>у</a:t>
            </a:r>
            <a:r>
              <a:rPr lang="en-US" altLang="ru-RU" sz="2400"/>
              <a:t> </a:t>
            </a:r>
            <a:r>
              <a:rPr lang="en-US" altLang="en-US" sz="2400"/>
              <a:t>організації</a:t>
            </a:r>
            <a:r>
              <a:rPr lang="en-US" altLang="ru-RU" sz="2400"/>
              <a:t> (</a:t>
            </a:r>
            <a:r>
              <a:rPr lang="en-US" altLang="en-US" sz="2400"/>
              <a:t>ресурсний</a:t>
            </a:r>
            <a:r>
              <a:rPr lang="en-US" altLang="ru-RU" sz="2400"/>
              <a:t> </a:t>
            </a:r>
            <a:r>
              <a:rPr lang="en-US" altLang="en-US" sz="2400"/>
              <a:t>пул</a:t>
            </a:r>
            <a:r>
              <a:rPr lang="en-US" altLang="ru-RU" sz="2400"/>
              <a:t>).</a:t>
            </a:r>
            <a:endParaRPr lang="en-US" altLang="ru-RU" sz="2400"/>
          </a:p>
          <a:p>
            <a:pPr>
              <a:lnSpc>
                <a:spcPct val="100000"/>
              </a:lnSpc>
              <a:spcBef>
                <a:spcPts val="15"/>
              </a:spcBef>
              <a:spcAft>
                <a:spcPts val="0"/>
              </a:spcAft>
            </a:pPr>
            <a:endParaRPr lang="en-US" altLang="ru-RU" sz="2400"/>
          </a:p>
          <a:p>
            <a:pPr>
              <a:lnSpc>
                <a:spcPct val="100000"/>
              </a:lnSpc>
              <a:spcBef>
                <a:spcPts val="15"/>
              </a:spcBef>
              <a:spcAft>
                <a:spcPts val="0"/>
              </a:spcAft>
            </a:pPr>
            <a:r>
              <a:rPr lang="en-US" altLang="en-US" sz="2400"/>
              <a:t>Визначення</a:t>
            </a:r>
            <a:r>
              <a:rPr lang="en-US" altLang="ru-RU" sz="2400"/>
              <a:t> </a:t>
            </a:r>
            <a:r>
              <a:rPr lang="en-US" altLang="en-US" sz="2400"/>
              <a:t>дефіциту</a:t>
            </a:r>
            <a:r>
              <a:rPr lang="en-US" altLang="ru-RU" sz="2400"/>
              <a:t> </a:t>
            </a:r>
            <a:r>
              <a:rPr lang="en-US" altLang="en-US" sz="2400"/>
              <a:t>або</a:t>
            </a:r>
            <a:r>
              <a:rPr lang="en-US" altLang="ru-RU" sz="2400"/>
              <a:t> </a:t>
            </a:r>
            <a:r>
              <a:rPr lang="en-US" altLang="en-US" sz="2400"/>
              <a:t>надлишку</a:t>
            </a:r>
            <a:r>
              <a:rPr lang="en-US" altLang="ru-RU" sz="2400"/>
              <a:t> </a:t>
            </a:r>
            <a:r>
              <a:rPr lang="en-US" altLang="en-US" sz="2400"/>
              <a:t>ресурсів</a:t>
            </a:r>
            <a:r>
              <a:rPr lang="en-US" altLang="ru-RU" sz="2400"/>
              <a:t>.</a:t>
            </a:r>
            <a:endParaRPr lang="en-US" altLang="ru-RU" sz="24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>
                <a:sym typeface="+mn-ea"/>
              </a:rPr>
              <a:t>Основні</a:t>
            </a:r>
            <a:r>
              <a:rPr lang="en-US" altLang="ru-RU">
                <a:sym typeface="+mn-ea"/>
              </a:rPr>
              <a:t> </a:t>
            </a:r>
            <a:r>
              <a:rPr lang="en-US" altLang="en-US">
                <a:sym typeface="+mn-ea"/>
              </a:rPr>
              <a:t>етапи</a:t>
            </a:r>
            <a:r>
              <a:rPr lang="en-US" altLang="ru-RU">
                <a:sym typeface="+mn-ea"/>
              </a:rPr>
              <a:t> </a:t>
            </a:r>
            <a:r>
              <a:rPr lang="en-US" altLang="en-US">
                <a:sym typeface="+mn-ea"/>
              </a:rPr>
              <a:t>планування</a:t>
            </a:r>
            <a:r>
              <a:rPr lang="en-US" altLang="ru-RU">
                <a:sym typeface="+mn-ea"/>
              </a:rPr>
              <a:t> </a:t>
            </a:r>
            <a:r>
              <a:rPr lang="en-US" altLang="en-US">
                <a:sym typeface="+mn-ea"/>
              </a:rPr>
              <a:t>ресурсів</a:t>
            </a:r>
            <a:r>
              <a:rPr lang="en-US" altLang="ru-RU">
                <a:sym typeface="+mn-ea"/>
              </a:rPr>
              <a:t>: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457200" algn="just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None/>
            </a:pPr>
            <a:r>
              <a:rPr lang="en-US" altLang="en-US" sz="2400"/>
              <a:t>3. Розподіл</a:t>
            </a:r>
            <a:r>
              <a:rPr lang="en-US" altLang="ru-RU" sz="2400"/>
              <a:t> </a:t>
            </a:r>
            <a:r>
              <a:rPr lang="en-US" altLang="en-US" sz="2400"/>
              <a:t>ресурсів</a:t>
            </a:r>
            <a:r>
              <a:rPr lang="en-US" altLang="ru-RU" sz="2400"/>
              <a:t>:</a:t>
            </a:r>
            <a:endParaRPr lang="en-US" altLang="ru-RU" sz="2400"/>
          </a:p>
          <a:p>
            <a:pPr marL="0" indent="457200" algn="just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None/>
            </a:pPr>
            <a:endParaRPr lang="en-US" altLang="ru-RU" sz="2400"/>
          </a:p>
          <a:p>
            <a:pPr algn="just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</a:pPr>
            <a:r>
              <a:rPr lang="en-US" altLang="en-US" sz="2400"/>
              <a:t>Призначення</a:t>
            </a:r>
            <a:r>
              <a:rPr lang="en-US" altLang="ru-RU" sz="2400"/>
              <a:t> </a:t>
            </a:r>
            <a:r>
              <a:rPr lang="en-US" altLang="en-US" sz="2400"/>
              <a:t>ресурсів</a:t>
            </a:r>
            <a:r>
              <a:rPr lang="en-US" altLang="ru-RU" sz="2400"/>
              <a:t> </a:t>
            </a:r>
            <a:r>
              <a:rPr lang="en-US" altLang="en-US" sz="2400"/>
              <a:t>на</a:t>
            </a:r>
            <a:r>
              <a:rPr lang="en-US" altLang="ru-RU" sz="2400"/>
              <a:t> </a:t>
            </a:r>
            <a:r>
              <a:rPr lang="en-US" altLang="en-US" sz="2400"/>
              <a:t>конкретні</a:t>
            </a:r>
            <a:r>
              <a:rPr lang="en-US" altLang="ru-RU" sz="2400"/>
              <a:t> </a:t>
            </a:r>
            <a:r>
              <a:rPr lang="en-US" altLang="en-US" sz="2400"/>
              <a:t>проєкти</a:t>
            </a:r>
            <a:r>
              <a:rPr lang="en-US" altLang="ru-RU" sz="2400"/>
              <a:t> </a:t>
            </a:r>
            <a:r>
              <a:rPr lang="en-US" altLang="en-US" sz="2400"/>
              <a:t>з</a:t>
            </a:r>
            <a:r>
              <a:rPr lang="en-US" altLang="ru-RU" sz="2400"/>
              <a:t> </a:t>
            </a:r>
            <a:r>
              <a:rPr lang="en-US" altLang="en-US" sz="2400"/>
              <a:t>урахуванням</a:t>
            </a:r>
            <a:r>
              <a:rPr lang="en-US" altLang="ru-RU" sz="2400"/>
              <a:t> </a:t>
            </a:r>
            <a:r>
              <a:rPr lang="en-US" altLang="en-US" sz="2400"/>
              <a:t>їхньої</a:t>
            </a:r>
            <a:r>
              <a:rPr lang="en-US" altLang="ru-RU" sz="2400"/>
              <a:t> </a:t>
            </a:r>
            <a:r>
              <a:rPr lang="en-US" altLang="en-US" sz="2400"/>
              <a:t>пріоритетності</a:t>
            </a:r>
            <a:r>
              <a:rPr lang="en-US" altLang="ru-RU" sz="2400"/>
              <a:t>.</a:t>
            </a:r>
            <a:endParaRPr lang="en-US" altLang="ru-RU" sz="2400"/>
          </a:p>
          <a:p>
            <a:pPr algn="just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</a:pPr>
            <a:endParaRPr lang="en-US" altLang="ru-RU" sz="2400"/>
          </a:p>
          <a:p>
            <a:pPr algn="just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</a:pPr>
            <a:r>
              <a:rPr lang="en-US" altLang="en-US" sz="2400"/>
              <a:t>Врахування</a:t>
            </a:r>
            <a:r>
              <a:rPr lang="en-US" altLang="ru-RU" sz="2400"/>
              <a:t> </a:t>
            </a:r>
            <a:r>
              <a:rPr lang="en-US" altLang="en-US" sz="2400"/>
              <a:t>обмежень</a:t>
            </a:r>
            <a:r>
              <a:rPr lang="en-US" altLang="ru-RU" sz="2400"/>
              <a:t> (</a:t>
            </a:r>
            <a:r>
              <a:rPr lang="en-US" altLang="en-US" sz="2400"/>
              <a:t>наприклад</a:t>
            </a:r>
            <a:r>
              <a:rPr lang="en-US" altLang="ru-RU" sz="2400"/>
              <a:t>, </a:t>
            </a:r>
            <a:r>
              <a:rPr lang="en-US" altLang="en-US" sz="2400"/>
              <a:t>бюджету</a:t>
            </a:r>
            <a:r>
              <a:rPr lang="en-US" altLang="ru-RU" sz="2400"/>
              <a:t>, </a:t>
            </a:r>
            <a:r>
              <a:rPr lang="en-US" altLang="en-US" sz="2400"/>
              <a:t>часу</a:t>
            </a:r>
            <a:r>
              <a:rPr lang="en-US" altLang="ru-RU" sz="2400"/>
              <a:t>).</a:t>
            </a:r>
            <a:endParaRPr lang="en-US" altLang="ru-RU" sz="2400"/>
          </a:p>
          <a:p>
            <a:pPr marL="0" indent="457200" algn="just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None/>
            </a:pPr>
            <a:endParaRPr lang="en-US" altLang="ru-RU" sz="2400"/>
          </a:p>
          <a:p>
            <a:pPr marL="0" indent="457200" algn="just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None/>
            </a:pPr>
            <a:r>
              <a:rPr lang="en-US" altLang="en-US" sz="2400"/>
              <a:t>4. Створення</a:t>
            </a:r>
            <a:r>
              <a:rPr lang="en-US" altLang="ru-RU" sz="2400"/>
              <a:t> </a:t>
            </a:r>
            <a:r>
              <a:rPr lang="en-US" altLang="en-US" sz="2400"/>
              <a:t>графіків</a:t>
            </a:r>
            <a:r>
              <a:rPr lang="en-US" altLang="ru-RU" sz="2400"/>
              <a:t> </a:t>
            </a:r>
            <a:r>
              <a:rPr lang="en-US" altLang="en-US" sz="2400"/>
              <a:t>використання</a:t>
            </a:r>
            <a:r>
              <a:rPr lang="en-US" altLang="ru-RU" sz="2400"/>
              <a:t> </a:t>
            </a:r>
            <a:r>
              <a:rPr lang="en-US" altLang="en-US" sz="2400"/>
              <a:t>ресурсів</a:t>
            </a:r>
            <a:r>
              <a:rPr lang="en-US" altLang="ru-RU" sz="2400"/>
              <a:t>:</a:t>
            </a:r>
            <a:endParaRPr lang="en-US" altLang="ru-RU" sz="2400"/>
          </a:p>
          <a:p>
            <a:pPr marL="0" indent="457200" algn="just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None/>
            </a:pPr>
            <a:endParaRPr lang="en-US" altLang="ru-RU" sz="2400"/>
          </a:p>
          <a:p>
            <a:pPr marL="0" indent="457200" algn="just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None/>
            </a:pPr>
            <a:r>
              <a:rPr lang="en-US" altLang="en-US" sz="2400"/>
              <a:t>Розробка</a:t>
            </a:r>
            <a:r>
              <a:rPr lang="en-US" altLang="ru-RU" sz="2400"/>
              <a:t> </a:t>
            </a:r>
            <a:r>
              <a:rPr lang="en-US" altLang="en-US" sz="2400"/>
              <a:t>детальних</a:t>
            </a:r>
            <a:r>
              <a:rPr lang="en-US" altLang="ru-RU" sz="2400"/>
              <a:t> </a:t>
            </a:r>
            <a:r>
              <a:rPr lang="en-US" altLang="en-US" sz="2400"/>
              <a:t>графіків</a:t>
            </a:r>
            <a:r>
              <a:rPr lang="en-US" altLang="ru-RU" sz="2400"/>
              <a:t>, </a:t>
            </a:r>
            <a:r>
              <a:rPr lang="en-US" altLang="en-US" sz="2400"/>
              <a:t>які</a:t>
            </a:r>
            <a:r>
              <a:rPr lang="en-US" altLang="ru-RU" sz="2400"/>
              <a:t> </a:t>
            </a:r>
            <a:r>
              <a:rPr lang="en-US" altLang="en-US" sz="2400"/>
              <a:t>показують</a:t>
            </a:r>
            <a:r>
              <a:rPr lang="en-US" altLang="ru-RU" sz="2400"/>
              <a:t>, </a:t>
            </a:r>
            <a:r>
              <a:rPr lang="en-US" altLang="en-US" sz="2400"/>
              <a:t>коли</a:t>
            </a:r>
            <a:r>
              <a:rPr lang="en-US" altLang="ru-RU" sz="2400"/>
              <a:t> </a:t>
            </a:r>
            <a:r>
              <a:rPr lang="en-US" altLang="en-US" sz="2400"/>
              <a:t>та</a:t>
            </a:r>
            <a:r>
              <a:rPr lang="en-US" altLang="ru-RU" sz="2400"/>
              <a:t> </a:t>
            </a:r>
            <a:r>
              <a:rPr lang="en-US" altLang="en-US" sz="2400"/>
              <a:t>як</a:t>
            </a:r>
            <a:r>
              <a:rPr lang="en-US" altLang="ru-RU" sz="2400"/>
              <a:t> </a:t>
            </a:r>
            <a:r>
              <a:rPr lang="en-US" altLang="en-US" sz="2400"/>
              <a:t>ресурси</a:t>
            </a:r>
            <a:r>
              <a:rPr lang="en-US" altLang="ru-RU" sz="2400"/>
              <a:t> </a:t>
            </a:r>
            <a:r>
              <a:rPr lang="en-US" altLang="en-US" sz="2400"/>
              <a:t>будуть</a:t>
            </a:r>
            <a:r>
              <a:rPr lang="en-US" altLang="ru-RU" sz="2400"/>
              <a:t> </a:t>
            </a:r>
            <a:r>
              <a:rPr lang="en-US" altLang="en-US" sz="2400"/>
              <a:t>використовуватися</a:t>
            </a:r>
            <a:r>
              <a:rPr lang="en-US" altLang="ru-RU" sz="2400"/>
              <a:t>.</a:t>
            </a:r>
            <a:endParaRPr lang="en-US" altLang="ru-RU" sz="24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Вирівнювання</a:t>
            </a:r>
            <a:r>
              <a:rPr lang="en-US" altLang="ru-RU"/>
              <a:t> </a:t>
            </a:r>
            <a:r>
              <a:rPr lang="en-US" altLang="en-US"/>
              <a:t>завантаження</a:t>
            </a:r>
            <a:r>
              <a:rPr lang="en-US" altLang="ru-RU"/>
              <a:t> </a:t>
            </a:r>
            <a:r>
              <a:rPr lang="en-US" altLang="en-US"/>
              <a:t>ресурсів</a:t>
            </a:r>
            <a:r>
              <a:rPr lang="en-US" altLang="ru-RU"/>
              <a:t> </a:t>
            </a:r>
            <a:endParaRPr lang="en-US" altLang="ru-RU"/>
          </a:p>
        </p:txBody>
      </p:sp>
      <p:sp>
        <p:nvSpPr>
          <p:cNvPr id="3" name="Замещающее содержимое 2"/>
          <p:cNvSpPr/>
          <p:nvPr>
            <p:ph idx="1"/>
          </p:nvPr>
        </p:nvSpPr>
        <p:spPr/>
        <p:txBody>
          <a:bodyPr/>
          <a:p>
            <a:r>
              <a:rPr lang="en-US" altLang="en-US"/>
              <a:t>Вирівнювання</a:t>
            </a:r>
            <a:r>
              <a:rPr lang="en-US" altLang="ru-RU"/>
              <a:t> </a:t>
            </a:r>
            <a:r>
              <a:rPr lang="en-US" altLang="en-US"/>
              <a:t>завантаження</a:t>
            </a:r>
            <a:r>
              <a:rPr lang="en-US" altLang="ru-RU"/>
              <a:t> </a:t>
            </a:r>
            <a:r>
              <a:rPr lang="en-US" altLang="en-US"/>
              <a:t>ресурсів</a:t>
            </a:r>
            <a:r>
              <a:rPr lang="en-US" altLang="ru-RU"/>
              <a:t> — </a:t>
            </a:r>
            <a:r>
              <a:rPr lang="en-US" altLang="en-US"/>
              <a:t>це</a:t>
            </a:r>
            <a:r>
              <a:rPr lang="en-US" altLang="ru-RU"/>
              <a:t> </a:t>
            </a:r>
            <a:r>
              <a:rPr lang="en-US" altLang="en-US"/>
              <a:t>процес</a:t>
            </a:r>
            <a:r>
              <a:rPr lang="en-US" altLang="ru-RU"/>
              <a:t> </a:t>
            </a:r>
            <a:r>
              <a:rPr lang="en-US" altLang="en-US"/>
              <a:t>оптимізації</a:t>
            </a:r>
            <a:r>
              <a:rPr lang="en-US" altLang="ru-RU"/>
              <a:t> </a:t>
            </a:r>
            <a:r>
              <a:rPr lang="en-US" altLang="en-US"/>
              <a:t>розподілу</a:t>
            </a:r>
            <a:r>
              <a:rPr lang="en-US" altLang="ru-RU"/>
              <a:t> </a:t>
            </a:r>
            <a:r>
              <a:rPr lang="en-US" altLang="en-US"/>
              <a:t>ресурсів</a:t>
            </a:r>
            <a:r>
              <a:rPr lang="en-US" altLang="ru-RU"/>
              <a:t> </a:t>
            </a:r>
            <a:r>
              <a:rPr lang="en-US" altLang="en-US"/>
              <a:t>для</a:t>
            </a:r>
            <a:r>
              <a:rPr lang="en-US" altLang="ru-RU"/>
              <a:t> </a:t>
            </a:r>
            <a:r>
              <a:rPr lang="en-US" altLang="en-US"/>
              <a:t>уникнення</a:t>
            </a:r>
            <a:r>
              <a:rPr lang="en-US" altLang="ru-RU"/>
              <a:t> </a:t>
            </a:r>
            <a:r>
              <a:rPr lang="en-US" altLang="en-US"/>
              <a:t>перевантажень</a:t>
            </a:r>
            <a:r>
              <a:rPr lang="en-US" altLang="ru-RU"/>
              <a:t> </a:t>
            </a:r>
            <a:r>
              <a:rPr lang="en-US" altLang="en-US"/>
              <a:t>або</a:t>
            </a:r>
            <a:r>
              <a:rPr lang="en-US" altLang="ru-RU"/>
              <a:t> </a:t>
            </a:r>
            <a:r>
              <a:rPr lang="en-US" altLang="en-US"/>
              <a:t>простоїв</a:t>
            </a:r>
            <a:r>
              <a:rPr lang="en-US" altLang="ru-RU"/>
              <a:t>. </a:t>
            </a:r>
            <a:r>
              <a:rPr lang="en-US" altLang="en-US"/>
              <a:t>Це</a:t>
            </a:r>
            <a:r>
              <a:rPr lang="en-US" altLang="ru-RU"/>
              <a:t> </a:t>
            </a:r>
            <a:r>
              <a:rPr lang="en-US" altLang="en-US"/>
              <a:t>особливо</a:t>
            </a:r>
            <a:r>
              <a:rPr lang="en-US" altLang="ru-RU"/>
              <a:t> </a:t>
            </a:r>
            <a:r>
              <a:rPr lang="en-US" altLang="en-US"/>
              <a:t>важливо</a:t>
            </a:r>
            <a:r>
              <a:rPr lang="en-US" altLang="ru-RU"/>
              <a:t> </a:t>
            </a:r>
            <a:r>
              <a:rPr lang="en-US" altLang="en-US"/>
              <a:t>на</a:t>
            </a:r>
            <a:r>
              <a:rPr lang="en-US" altLang="ru-RU"/>
              <a:t> </a:t>
            </a:r>
            <a:r>
              <a:rPr lang="en-US" altLang="en-US"/>
              <a:t>рівні</a:t>
            </a:r>
            <a:r>
              <a:rPr lang="en-US" altLang="ru-RU"/>
              <a:t> </a:t>
            </a:r>
            <a:r>
              <a:rPr lang="en-US" altLang="en-US"/>
              <a:t>портфеля</a:t>
            </a:r>
            <a:r>
              <a:rPr lang="en-US" altLang="ru-RU"/>
              <a:t> </a:t>
            </a:r>
            <a:r>
              <a:rPr lang="en-US" altLang="en-US"/>
              <a:t>проєктів</a:t>
            </a:r>
            <a:r>
              <a:rPr lang="en-US" altLang="ru-RU"/>
              <a:t>, </a:t>
            </a:r>
            <a:r>
              <a:rPr lang="en-US" altLang="en-US"/>
              <a:t>де</a:t>
            </a:r>
            <a:r>
              <a:rPr lang="en-US" altLang="ru-RU"/>
              <a:t> </a:t>
            </a:r>
            <a:r>
              <a:rPr lang="en-US" altLang="en-US"/>
              <a:t>ресурси</a:t>
            </a:r>
            <a:r>
              <a:rPr lang="en-US" altLang="ru-RU"/>
              <a:t> </a:t>
            </a:r>
            <a:r>
              <a:rPr lang="en-US" altLang="en-US"/>
              <a:t>часто</a:t>
            </a:r>
            <a:r>
              <a:rPr lang="en-US" altLang="ru-RU"/>
              <a:t> </a:t>
            </a:r>
            <a:r>
              <a:rPr lang="en-US" altLang="en-US"/>
              <a:t>використовуються</a:t>
            </a:r>
            <a:r>
              <a:rPr lang="en-US" altLang="ru-RU"/>
              <a:t> </a:t>
            </a:r>
            <a:r>
              <a:rPr lang="en-US" altLang="en-US"/>
              <a:t>одночасно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кількох</a:t>
            </a:r>
            <a:r>
              <a:rPr lang="en-US" altLang="ru-RU"/>
              <a:t> </a:t>
            </a:r>
            <a:r>
              <a:rPr lang="en-US" altLang="en-US"/>
              <a:t>проєктах</a:t>
            </a:r>
            <a:r>
              <a:rPr lang="en-US" altLang="ru-RU"/>
              <a:t>.</a:t>
            </a:r>
            <a:endParaRPr lang="en-US" altLang="ru-RU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64453"/>
            <a:ext cx="10972800" cy="1143000"/>
          </a:xfrm>
        </p:spPr>
        <p:txBody>
          <a:bodyPr/>
          <a:p>
            <a:r>
              <a:rPr lang="en-US" altLang="en-US"/>
              <a:t>Основні</a:t>
            </a:r>
            <a:r>
              <a:rPr lang="en-US" altLang="ru-RU"/>
              <a:t> </a:t>
            </a:r>
            <a:r>
              <a:rPr lang="en-US" altLang="en-US"/>
              <a:t>підходи</a:t>
            </a:r>
            <a:r>
              <a:rPr lang="en-US" altLang="ru-RU"/>
              <a:t> </a:t>
            </a:r>
            <a:r>
              <a:rPr lang="en-US" altLang="en-US"/>
              <a:t>до</a:t>
            </a:r>
            <a:r>
              <a:rPr lang="en-US" altLang="ru-RU"/>
              <a:t> </a:t>
            </a:r>
            <a:r>
              <a:rPr lang="en-US" altLang="en-US"/>
              <a:t>вирівнювання</a:t>
            </a:r>
            <a:r>
              <a:rPr lang="en-US" altLang="ru-RU"/>
              <a:t> </a:t>
            </a:r>
            <a:r>
              <a:rPr lang="en-US" altLang="en-US"/>
              <a:t>завантаження</a:t>
            </a:r>
            <a:r>
              <a:rPr lang="en-US" altLang="ru-RU"/>
              <a:t> </a:t>
            </a:r>
            <a:r>
              <a:rPr lang="en-US" altLang="en-US"/>
              <a:t>ресурсів</a:t>
            </a:r>
            <a:r>
              <a:rPr lang="en-US" altLang="ru-RU"/>
              <a:t>:</a:t>
            </a:r>
            <a:endParaRPr lang="en-US" altLang="ru-RU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242570" y="1280795"/>
            <a:ext cx="11707495" cy="4845685"/>
          </a:xfrm>
        </p:spPr>
        <p:txBody>
          <a:bodyPr/>
          <a:p>
            <a:pPr marL="0" indent="0" algn="just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None/>
            </a:pPr>
            <a:r>
              <a:rPr lang="en-US" altLang="en-US" sz="2400"/>
              <a:t>1. Вирівнювання</a:t>
            </a:r>
            <a:r>
              <a:rPr lang="en-US" altLang="ru-RU" sz="2400"/>
              <a:t> </a:t>
            </a:r>
            <a:r>
              <a:rPr lang="en-US" altLang="en-US" sz="2400"/>
              <a:t>за</a:t>
            </a:r>
            <a:r>
              <a:rPr lang="en-US" altLang="ru-RU" sz="2400"/>
              <a:t> </a:t>
            </a:r>
            <a:r>
              <a:rPr lang="en-US" altLang="en-US" sz="2400"/>
              <a:t>часом</a:t>
            </a:r>
            <a:r>
              <a:rPr lang="en-US" altLang="ru-RU" sz="2400"/>
              <a:t> (Resource Leveling):</a:t>
            </a:r>
            <a:endParaRPr lang="en-US" altLang="ru-RU" sz="2400"/>
          </a:p>
          <a:p>
            <a:pPr marL="0" indent="0" algn="just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None/>
            </a:pPr>
            <a:endParaRPr lang="en-US" altLang="ru-RU" sz="2400"/>
          </a:p>
          <a:p>
            <a:pPr algn="just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</a:pPr>
            <a:r>
              <a:rPr lang="en-US" altLang="en-US" sz="2400"/>
              <a:t>Зміна</a:t>
            </a:r>
            <a:r>
              <a:rPr lang="en-US" altLang="ru-RU" sz="2400"/>
              <a:t> </a:t>
            </a:r>
            <a:r>
              <a:rPr lang="en-US" altLang="en-US" sz="2400"/>
              <a:t>термінів</a:t>
            </a:r>
            <a:r>
              <a:rPr lang="en-US" altLang="ru-RU" sz="2400"/>
              <a:t> </a:t>
            </a:r>
            <a:r>
              <a:rPr lang="en-US" altLang="en-US" sz="2400"/>
              <a:t>виконання</a:t>
            </a:r>
            <a:r>
              <a:rPr lang="en-US" altLang="ru-RU" sz="2400"/>
              <a:t> </a:t>
            </a:r>
            <a:r>
              <a:rPr lang="en-US" altLang="en-US" sz="2400"/>
              <a:t>завдань</a:t>
            </a:r>
            <a:r>
              <a:rPr lang="en-US" altLang="ru-RU" sz="2400"/>
              <a:t> </a:t>
            </a:r>
            <a:r>
              <a:rPr lang="en-US" altLang="en-US" sz="2400"/>
              <a:t>для</a:t>
            </a:r>
            <a:r>
              <a:rPr lang="en-US" altLang="ru-RU" sz="2400"/>
              <a:t> </a:t>
            </a:r>
            <a:r>
              <a:rPr lang="en-US" altLang="en-US" sz="2400"/>
              <a:t>уникнення</a:t>
            </a:r>
            <a:r>
              <a:rPr lang="en-US" altLang="ru-RU" sz="2400"/>
              <a:t> </a:t>
            </a:r>
            <a:r>
              <a:rPr lang="en-US" altLang="en-US" sz="2400"/>
              <a:t>перевантаження</a:t>
            </a:r>
            <a:r>
              <a:rPr lang="en-US" altLang="ru-RU" sz="2400"/>
              <a:t> </a:t>
            </a:r>
            <a:r>
              <a:rPr lang="en-US" altLang="en-US" sz="2400"/>
              <a:t>ресурсів</a:t>
            </a:r>
            <a:r>
              <a:rPr lang="en-US" altLang="ru-RU" sz="2400"/>
              <a:t>.</a:t>
            </a:r>
            <a:endParaRPr lang="en-US" altLang="ru-RU" sz="2400"/>
          </a:p>
          <a:p>
            <a:pPr algn="just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</a:pPr>
            <a:endParaRPr lang="en-US" altLang="ru-RU" sz="2400"/>
          </a:p>
          <a:p>
            <a:pPr algn="just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</a:pPr>
            <a:r>
              <a:rPr lang="en-US" altLang="en-US" sz="2400"/>
              <a:t>Наприклад</a:t>
            </a:r>
            <a:r>
              <a:rPr lang="en-US" altLang="ru-RU" sz="2400"/>
              <a:t>, </a:t>
            </a:r>
            <a:r>
              <a:rPr lang="en-US" altLang="en-US" sz="2400"/>
              <a:t>якщо</a:t>
            </a:r>
            <a:r>
              <a:rPr lang="en-US" altLang="ru-RU" sz="2400"/>
              <a:t> </a:t>
            </a:r>
            <a:r>
              <a:rPr lang="en-US" altLang="en-US" sz="2400"/>
              <a:t>фахівець</a:t>
            </a:r>
            <a:r>
              <a:rPr lang="en-US" altLang="ru-RU" sz="2400"/>
              <a:t> </a:t>
            </a:r>
            <a:r>
              <a:rPr lang="en-US" altLang="en-US" sz="2400"/>
              <a:t>зайнятий</a:t>
            </a:r>
            <a:r>
              <a:rPr lang="en-US" altLang="ru-RU" sz="2400"/>
              <a:t> </a:t>
            </a:r>
            <a:r>
              <a:rPr lang="en-US" altLang="en-US" sz="2400"/>
              <a:t>у</a:t>
            </a:r>
            <a:r>
              <a:rPr lang="en-US" altLang="ru-RU" sz="2400"/>
              <a:t> </a:t>
            </a:r>
            <a:r>
              <a:rPr lang="en-US" altLang="en-US" sz="2400"/>
              <a:t>двох</a:t>
            </a:r>
            <a:r>
              <a:rPr lang="en-US" altLang="ru-RU" sz="2400"/>
              <a:t> </a:t>
            </a:r>
            <a:r>
              <a:rPr lang="en-US" altLang="en-US" sz="2400"/>
              <a:t>проєктах</a:t>
            </a:r>
            <a:r>
              <a:rPr lang="en-US" altLang="ru-RU" sz="2400"/>
              <a:t> </a:t>
            </a:r>
            <a:r>
              <a:rPr lang="en-US" altLang="en-US" sz="2400"/>
              <a:t>одночасно</a:t>
            </a:r>
            <a:r>
              <a:rPr lang="en-US" altLang="ru-RU" sz="2400"/>
              <a:t>, </a:t>
            </a:r>
            <a:r>
              <a:rPr lang="en-US" altLang="en-US" sz="2400"/>
              <a:t>терміни</a:t>
            </a:r>
            <a:r>
              <a:rPr lang="en-US" altLang="ru-RU" sz="2400"/>
              <a:t> </a:t>
            </a:r>
            <a:r>
              <a:rPr lang="en-US" altLang="en-US" sz="2400"/>
              <a:t>одного</a:t>
            </a:r>
            <a:r>
              <a:rPr lang="en-US" altLang="ru-RU" sz="2400"/>
              <a:t> </a:t>
            </a:r>
            <a:r>
              <a:rPr lang="en-US" altLang="en-US" sz="2400"/>
              <a:t>з</a:t>
            </a:r>
            <a:r>
              <a:rPr lang="en-US" altLang="ru-RU" sz="2400"/>
              <a:t> </a:t>
            </a:r>
            <a:r>
              <a:rPr lang="en-US" altLang="en-US" sz="2400"/>
              <a:t>завдань</a:t>
            </a:r>
            <a:r>
              <a:rPr lang="en-US" altLang="ru-RU" sz="2400"/>
              <a:t> </a:t>
            </a:r>
            <a:r>
              <a:rPr lang="en-US" altLang="en-US" sz="2400"/>
              <a:t>можуть</a:t>
            </a:r>
            <a:r>
              <a:rPr lang="en-US" altLang="ru-RU" sz="2400"/>
              <a:t> </a:t>
            </a:r>
            <a:r>
              <a:rPr lang="en-US" altLang="en-US" sz="2400"/>
              <a:t>бути</a:t>
            </a:r>
            <a:r>
              <a:rPr lang="en-US" altLang="ru-RU" sz="2400"/>
              <a:t> </a:t>
            </a:r>
            <a:r>
              <a:rPr lang="en-US" altLang="en-US" sz="2400"/>
              <a:t>зсунуті</a:t>
            </a:r>
            <a:r>
              <a:rPr lang="en-US" altLang="ru-RU" sz="2400"/>
              <a:t>.</a:t>
            </a:r>
            <a:endParaRPr lang="en-US" altLang="ru-RU" sz="2400"/>
          </a:p>
          <a:p>
            <a:pPr marL="0" indent="0" algn="just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None/>
            </a:pPr>
            <a:endParaRPr lang="en-US" altLang="ru-RU" sz="2400"/>
          </a:p>
          <a:p>
            <a:pPr marL="0" indent="0" algn="just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None/>
            </a:pPr>
            <a:r>
              <a:rPr lang="en-US" altLang="en-US" sz="2400"/>
              <a:t>2. Вирівнювання</a:t>
            </a:r>
            <a:r>
              <a:rPr lang="en-US" altLang="ru-RU" sz="2400"/>
              <a:t> </a:t>
            </a:r>
            <a:r>
              <a:rPr lang="en-US" altLang="en-US" sz="2400"/>
              <a:t>за</a:t>
            </a:r>
            <a:r>
              <a:rPr lang="en-US" altLang="ru-RU" sz="2400"/>
              <a:t> </a:t>
            </a:r>
            <a:r>
              <a:rPr lang="en-US" altLang="en-US" sz="2400"/>
              <a:t>навантаженням</a:t>
            </a:r>
            <a:r>
              <a:rPr lang="en-US" altLang="ru-RU" sz="2400"/>
              <a:t> (Resource Smoothing):</a:t>
            </a:r>
            <a:endParaRPr lang="en-US" altLang="ru-RU" sz="2400"/>
          </a:p>
          <a:p>
            <a:pPr marL="0" indent="0" algn="just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None/>
            </a:pPr>
            <a:endParaRPr lang="en-US" altLang="ru-RU" sz="2400"/>
          </a:p>
          <a:p>
            <a:pPr algn="just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</a:pPr>
            <a:r>
              <a:rPr lang="en-US" altLang="en-US" sz="2400"/>
              <a:t>Оптимізація</a:t>
            </a:r>
            <a:r>
              <a:rPr lang="en-US" altLang="ru-RU" sz="2400"/>
              <a:t> </a:t>
            </a:r>
            <a:r>
              <a:rPr lang="en-US" altLang="en-US" sz="2400"/>
              <a:t>розподілу</a:t>
            </a:r>
            <a:r>
              <a:rPr lang="en-US" altLang="ru-RU" sz="2400"/>
              <a:t> </a:t>
            </a:r>
            <a:r>
              <a:rPr lang="en-US" altLang="en-US" sz="2400"/>
              <a:t>ресурсів</a:t>
            </a:r>
            <a:r>
              <a:rPr lang="en-US" altLang="ru-RU" sz="2400"/>
              <a:t> </a:t>
            </a:r>
            <a:r>
              <a:rPr lang="en-US" altLang="en-US" sz="2400"/>
              <a:t>без</a:t>
            </a:r>
            <a:r>
              <a:rPr lang="en-US" altLang="ru-RU" sz="2400"/>
              <a:t> </a:t>
            </a:r>
            <a:r>
              <a:rPr lang="en-US" altLang="en-US" sz="2400"/>
              <a:t>зміни</a:t>
            </a:r>
            <a:r>
              <a:rPr lang="en-US" altLang="ru-RU" sz="2400"/>
              <a:t> </a:t>
            </a:r>
            <a:r>
              <a:rPr lang="en-US" altLang="en-US" sz="2400"/>
              <a:t>термінів</a:t>
            </a:r>
            <a:r>
              <a:rPr lang="en-US" altLang="ru-RU" sz="2400"/>
              <a:t> </a:t>
            </a:r>
            <a:r>
              <a:rPr lang="en-US" altLang="en-US" sz="2400"/>
              <a:t>проєкту</a:t>
            </a:r>
            <a:r>
              <a:rPr lang="en-US" altLang="ru-RU" sz="2400"/>
              <a:t>.</a:t>
            </a:r>
            <a:endParaRPr lang="en-US" altLang="ru-RU" sz="2400"/>
          </a:p>
          <a:p>
            <a:pPr algn="just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</a:pPr>
            <a:endParaRPr lang="en-US" altLang="ru-RU" sz="2400"/>
          </a:p>
          <a:p>
            <a:pPr algn="just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</a:pPr>
            <a:r>
              <a:rPr lang="en-US" altLang="en-US" sz="2400"/>
              <a:t>Наприклад</a:t>
            </a:r>
            <a:r>
              <a:rPr lang="en-US" altLang="ru-RU" sz="2400"/>
              <a:t>, </a:t>
            </a:r>
            <a:r>
              <a:rPr lang="en-US" altLang="en-US" sz="2400"/>
              <a:t>перерозподіл</a:t>
            </a:r>
            <a:r>
              <a:rPr lang="en-US" altLang="ru-RU" sz="2400"/>
              <a:t> </a:t>
            </a:r>
            <a:r>
              <a:rPr lang="en-US" altLang="en-US" sz="2400"/>
              <a:t>завдань</a:t>
            </a:r>
            <a:r>
              <a:rPr lang="en-US" altLang="ru-RU" sz="2400"/>
              <a:t> </a:t>
            </a:r>
            <a:r>
              <a:rPr lang="en-US" altLang="en-US" sz="2400"/>
              <a:t>між</a:t>
            </a:r>
            <a:r>
              <a:rPr lang="en-US" altLang="ru-RU" sz="2400"/>
              <a:t> </a:t>
            </a:r>
            <a:r>
              <a:rPr lang="en-US" altLang="en-US" sz="2400"/>
              <a:t>фахівцями</a:t>
            </a:r>
            <a:r>
              <a:rPr lang="en-US" altLang="ru-RU" sz="2400"/>
              <a:t> </a:t>
            </a:r>
            <a:r>
              <a:rPr lang="en-US" altLang="en-US" sz="2400"/>
              <a:t>для</a:t>
            </a:r>
            <a:r>
              <a:rPr lang="en-US" altLang="ru-RU" sz="2400"/>
              <a:t> </a:t>
            </a:r>
            <a:r>
              <a:rPr lang="en-US" altLang="en-US" sz="2400"/>
              <a:t>зменшення</a:t>
            </a:r>
            <a:r>
              <a:rPr lang="en-US" altLang="ru-RU" sz="2400"/>
              <a:t> </a:t>
            </a:r>
            <a:r>
              <a:rPr lang="en-US" altLang="en-US" sz="2400"/>
              <a:t>навантаження</a:t>
            </a:r>
            <a:r>
              <a:rPr lang="en-US" altLang="ru-RU" sz="2400"/>
              <a:t>.</a:t>
            </a:r>
            <a:endParaRPr lang="en-US" altLang="ru-RU" sz="24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>
                <a:sym typeface="+mn-ea"/>
              </a:rPr>
              <a:t>Основні</a:t>
            </a:r>
            <a:r>
              <a:rPr lang="en-US" altLang="ru-RU">
                <a:sym typeface="+mn-ea"/>
              </a:rPr>
              <a:t> </a:t>
            </a:r>
            <a:r>
              <a:rPr lang="en-US" altLang="en-US">
                <a:sym typeface="+mn-ea"/>
              </a:rPr>
              <a:t>підходи</a:t>
            </a:r>
            <a:r>
              <a:rPr lang="en-US" altLang="ru-RU">
                <a:sym typeface="+mn-ea"/>
              </a:rPr>
              <a:t> </a:t>
            </a:r>
            <a:r>
              <a:rPr lang="en-US" altLang="en-US">
                <a:sym typeface="+mn-ea"/>
              </a:rPr>
              <a:t>до</a:t>
            </a:r>
            <a:r>
              <a:rPr lang="en-US" altLang="ru-RU">
                <a:sym typeface="+mn-ea"/>
              </a:rPr>
              <a:t> </a:t>
            </a:r>
            <a:r>
              <a:rPr lang="en-US" altLang="en-US">
                <a:sym typeface="+mn-ea"/>
              </a:rPr>
              <a:t>вирівнювання</a:t>
            </a:r>
            <a:r>
              <a:rPr lang="en-US" altLang="ru-RU">
                <a:sym typeface="+mn-ea"/>
              </a:rPr>
              <a:t> </a:t>
            </a:r>
            <a:r>
              <a:rPr lang="en-US" altLang="en-US">
                <a:sym typeface="+mn-ea"/>
              </a:rPr>
              <a:t>завантаження</a:t>
            </a:r>
            <a:r>
              <a:rPr lang="en-US" altLang="ru-RU">
                <a:sym typeface="+mn-ea"/>
              </a:rPr>
              <a:t> </a:t>
            </a:r>
            <a:r>
              <a:rPr lang="en-US" altLang="en-US">
                <a:sym typeface="+mn-ea"/>
              </a:rPr>
              <a:t>ресурсів</a:t>
            </a:r>
            <a:r>
              <a:rPr lang="en-US" altLang="ru-RU">
                <a:sym typeface="+mn-ea"/>
              </a:rPr>
              <a:t>: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altLang="en-US" sz="2400"/>
              <a:t>3. Пріоритизація</a:t>
            </a:r>
            <a:r>
              <a:rPr lang="en-US" altLang="ru-RU" sz="2400"/>
              <a:t> </a:t>
            </a:r>
            <a:r>
              <a:rPr lang="en-US" altLang="en-US" sz="2400"/>
              <a:t>проєктів</a:t>
            </a:r>
            <a:r>
              <a:rPr lang="en-US" altLang="ru-RU" sz="2400"/>
              <a:t>:</a:t>
            </a:r>
            <a:endParaRPr lang="en-US" altLang="ru-RU" sz="2400"/>
          </a:p>
          <a:p>
            <a:pPr marL="0" indent="0">
              <a:buNone/>
            </a:pPr>
            <a:endParaRPr lang="en-US" altLang="ru-RU" sz="2400"/>
          </a:p>
          <a:p>
            <a:r>
              <a:rPr lang="en-US" altLang="en-US" sz="2400"/>
              <a:t>Виділення</a:t>
            </a:r>
            <a:r>
              <a:rPr lang="en-US" altLang="ru-RU" sz="2400"/>
              <a:t> </a:t>
            </a:r>
            <a:r>
              <a:rPr lang="en-US" altLang="en-US" sz="2400"/>
              <a:t>пріоритетних</a:t>
            </a:r>
            <a:r>
              <a:rPr lang="en-US" altLang="ru-RU" sz="2400"/>
              <a:t> </a:t>
            </a:r>
            <a:r>
              <a:rPr lang="en-US" altLang="en-US" sz="2400"/>
              <a:t>проєктів</a:t>
            </a:r>
            <a:r>
              <a:rPr lang="en-US" altLang="ru-RU" sz="2400"/>
              <a:t>, </a:t>
            </a:r>
            <a:r>
              <a:rPr lang="en-US" altLang="en-US" sz="2400"/>
              <a:t>які</a:t>
            </a:r>
            <a:r>
              <a:rPr lang="en-US" altLang="ru-RU" sz="2400"/>
              <a:t> </a:t>
            </a:r>
            <a:r>
              <a:rPr lang="en-US" altLang="en-US" sz="2400"/>
              <a:t>отримують</a:t>
            </a:r>
            <a:r>
              <a:rPr lang="en-US" altLang="ru-RU" sz="2400"/>
              <a:t> </a:t>
            </a:r>
            <a:r>
              <a:rPr lang="en-US" altLang="en-US" sz="2400"/>
              <a:t>ресурси</a:t>
            </a:r>
            <a:r>
              <a:rPr lang="en-US" altLang="ru-RU" sz="2400"/>
              <a:t> </a:t>
            </a:r>
            <a:r>
              <a:rPr lang="en-US" altLang="en-US" sz="2400"/>
              <a:t>в</a:t>
            </a:r>
            <a:r>
              <a:rPr lang="en-US" altLang="ru-RU" sz="2400"/>
              <a:t> </a:t>
            </a:r>
            <a:r>
              <a:rPr lang="en-US" altLang="en-US" sz="2400"/>
              <a:t>першу</a:t>
            </a:r>
            <a:r>
              <a:rPr lang="en-US" altLang="ru-RU" sz="2400"/>
              <a:t> </a:t>
            </a:r>
            <a:r>
              <a:rPr lang="en-US" altLang="en-US" sz="2400"/>
              <a:t>чергу</a:t>
            </a:r>
            <a:r>
              <a:rPr lang="en-US" altLang="ru-RU" sz="2400"/>
              <a:t>.</a:t>
            </a:r>
            <a:endParaRPr lang="en-US" altLang="ru-RU" sz="2400"/>
          </a:p>
          <a:p>
            <a:endParaRPr lang="en-US" altLang="ru-RU" sz="2400"/>
          </a:p>
          <a:p>
            <a:r>
              <a:rPr lang="en-US" altLang="en-US" sz="2400"/>
              <a:t>Наприклад</a:t>
            </a:r>
            <a:r>
              <a:rPr lang="en-US" altLang="ru-RU" sz="2400"/>
              <a:t>, </a:t>
            </a:r>
            <a:r>
              <a:rPr lang="en-US" altLang="en-US" sz="2400"/>
              <a:t>проєкти</a:t>
            </a:r>
            <a:r>
              <a:rPr lang="en-US" altLang="ru-RU" sz="2400"/>
              <a:t> </a:t>
            </a:r>
            <a:r>
              <a:rPr lang="en-US" altLang="en-US" sz="2400"/>
              <a:t>з</a:t>
            </a:r>
            <a:r>
              <a:rPr lang="en-US" altLang="ru-RU" sz="2400"/>
              <a:t> </a:t>
            </a:r>
            <a:r>
              <a:rPr lang="en-US" altLang="en-US" sz="2400"/>
              <a:t>найвищою</a:t>
            </a:r>
            <a:r>
              <a:rPr lang="en-US" altLang="ru-RU" sz="2400"/>
              <a:t> </a:t>
            </a:r>
            <a:r>
              <a:rPr lang="en-US" altLang="en-US" sz="2400"/>
              <a:t>стратегічною</a:t>
            </a:r>
            <a:r>
              <a:rPr lang="en-US" altLang="ru-RU" sz="2400"/>
              <a:t> </a:t>
            </a:r>
            <a:r>
              <a:rPr lang="en-US" altLang="en-US" sz="2400"/>
              <a:t>цінністю</a:t>
            </a:r>
            <a:r>
              <a:rPr lang="en-US" altLang="ru-RU" sz="2400"/>
              <a:t>.</a:t>
            </a:r>
            <a:endParaRPr lang="en-US" altLang="ru-RU" sz="2400"/>
          </a:p>
          <a:p>
            <a:endParaRPr lang="en-US" altLang="ru-RU" sz="2400"/>
          </a:p>
          <a:p>
            <a:pPr marL="0" indent="0">
              <a:buNone/>
            </a:pPr>
            <a:r>
              <a:rPr lang="en-US" altLang="en-US" sz="2400"/>
              <a:t>4. Використання</a:t>
            </a:r>
            <a:r>
              <a:rPr lang="en-US" altLang="ru-RU" sz="2400"/>
              <a:t> </a:t>
            </a:r>
            <a:r>
              <a:rPr lang="en-US" altLang="en-US" sz="2400"/>
              <a:t>резервних</a:t>
            </a:r>
            <a:r>
              <a:rPr lang="en-US" altLang="ru-RU" sz="2400"/>
              <a:t> </a:t>
            </a:r>
            <a:r>
              <a:rPr lang="en-US" altLang="en-US" sz="2400"/>
              <a:t>ресурсів</a:t>
            </a:r>
            <a:r>
              <a:rPr lang="en-US" altLang="ru-RU" sz="2400"/>
              <a:t>:</a:t>
            </a:r>
            <a:endParaRPr lang="en-US" altLang="ru-RU" sz="2400"/>
          </a:p>
          <a:p>
            <a:pPr marL="0" indent="0">
              <a:buNone/>
            </a:pPr>
            <a:endParaRPr lang="en-US" altLang="ru-RU" sz="2400"/>
          </a:p>
          <a:p>
            <a:pPr marL="0" indent="0">
              <a:buNone/>
            </a:pPr>
            <a:r>
              <a:rPr lang="en-US" altLang="en-US" sz="2400"/>
              <a:t>Залучення</a:t>
            </a:r>
            <a:r>
              <a:rPr lang="en-US" altLang="ru-RU" sz="2400"/>
              <a:t> </a:t>
            </a:r>
            <a:r>
              <a:rPr lang="en-US" altLang="en-US" sz="2400"/>
              <a:t>додаткових</a:t>
            </a:r>
            <a:r>
              <a:rPr lang="en-US" altLang="ru-RU" sz="2400"/>
              <a:t> </a:t>
            </a:r>
            <a:r>
              <a:rPr lang="en-US" altLang="en-US" sz="2400"/>
              <a:t>ресурсів</a:t>
            </a:r>
            <a:r>
              <a:rPr lang="en-US" altLang="ru-RU" sz="2400"/>
              <a:t> (</a:t>
            </a:r>
            <a:r>
              <a:rPr lang="en-US" altLang="en-US" sz="2400"/>
              <a:t>наприклад</a:t>
            </a:r>
            <a:r>
              <a:rPr lang="en-US" altLang="ru-RU" sz="2400"/>
              <a:t>, </a:t>
            </a:r>
            <a:r>
              <a:rPr lang="en-US" altLang="en-US" sz="2400"/>
              <a:t>підрядників</a:t>
            </a:r>
            <a:r>
              <a:rPr lang="en-US" altLang="ru-RU" sz="2400"/>
              <a:t> </a:t>
            </a:r>
            <a:r>
              <a:rPr lang="en-US" altLang="en-US" sz="2400"/>
              <a:t>або</a:t>
            </a:r>
            <a:r>
              <a:rPr lang="en-US" altLang="ru-RU" sz="2400"/>
              <a:t> </a:t>
            </a:r>
            <a:r>
              <a:rPr lang="en-US" altLang="en-US" sz="2400"/>
              <a:t>тимчасових</a:t>
            </a:r>
            <a:r>
              <a:rPr lang="en-US" altLang="ru-RU" sz="2400"/>
              <a:t> </a:t>
            </a:r>
            <a:r>
              <a:rPr lang="en-US" altLang="en-US" sz="2400"/>
              <a:t>працівників</a:t>
            </a:r>
            <a:r>
              <a:rPr lang="en-US" altLang="ru-RU" sz="2400"/>
              <a:t>) </a:t>
            </a:r>
            <a:r>
              <a:rPr lang="en-US" altLang="en-US" sz="2400"/>
              <a:t>для</a:t>
            </a:r>
            <a:r>
              <a:rPr lang="en-US" altLang="ru-RU" sz="2400"/>
              <a:t> </a:t>
            </a:r>
            <a:r>
              <a:rPr lang="en-US" altLang="en-US" sz="2400"/>
              <a:t>покриття</a:t>
            </a:r>
            <a:r>
              <a:rPr lang="en-US" altLang="ru-RU" sz="2400"/>
              <a:t> </a:t>
            </a:r>
            <a:r>
              <a:rPr lang="en-US" altLang="en-US" sz="2400"/>
              <a:t>пікового</a:t>
            </a:r>
            <a:r>
              <a:rPr lang="en-US" altLang="ru-RU" sz="2400"/>
              <a:t> </a:t>
            </a:r>
            <a:r>
              <a:rPr lang="en-US" altLang="en-US" sz="2400"/>
              <a:t>навантаження</a:t>
            </a:r>
            <a:r>
              <a:rPr lang="en-US" altLang="ru-RU" sz="2400"/>
              <a:t>.</a:t>
            </a:r>
            <a:endParaRPr lang="en-US" altLang="ru-RU" sz="24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Вирівнювання</a:t>
            </a:r>
            <a:r>
              <a:rPr lang="en-US" altLang="ru-RU"/>
              <a:t> </a:t>
            </a:r>
            <a:r>
              <a:rPr lang="en-US" altLang="en-US"/>
              <a:t>завантаження</a:t>
            </a:r>
            <a:r>
              <a:rPr lang="en-US" altLang="ru-RU"/>
              <a:t> </a:t>
            </a:r>
            <a:r>
              <a:rPr lang="en-US" altLang="en-US"/>
              <a:t>на</a:t>
            </a:r>
            <a:r>
              <a:rPr lang="en-US" altLang="ru-RU"/>
              <a:t> </a:t>
            </a:r>
            <a:r>
              <a:rPr lang="en-US" altLang="en-US"/>
              <a:t>рівні</a:t>
            </a:r>
            <a:r>
              <a:rPr lang="en-US" altLang="ru-RU"/>
              <a:t> </a:t>
            </a:r>
            <a:r>
              <a:rPr lang="en-US" altLang="en-US"/>
              <a:t>портфеля</a:t>
            </a:r>
            <a:r>
              <a:rPr lang="en-US" altLang="ru-RU"/>
              <a:t> </a:t>
            </a:r>
            <a:r>
              <a:rPr lang="en-US" altLang="en-US"/>
              <a:t>проєктів</a:t>
            </a:r>
            <a:r>
              <a:rPr lang="en-US" altLang="ru-RU"/>
              <a:t> </a:t>
            </a:r>
            <a:endParaRPr lang="en-US" altLang="ru-RU"/>
          </a:p>
        </p:txBody>
      </p:sp>
      <p:sp>
        <p:nvSpPr>
          <p:cNvPr id="3" name="Замещающее содержимое 2"/>
          <p:cNvSpPr/>
          <p:nvPr>
            <p:ph idx="1"/>
          </p:nvPr>
        </p:nvSpPr>
        <p:spPr/>
        <p:txBody>
          <a:bodyPr/>
          <a:p>
            <a:r>
              <a:rPr lang="en-US" altLang="en-US"/>
              <a:t>На</a:t>
            </a:r>
            <a:r>
              <a:rPr lang="en-US" altLang="ru-RU"/>
              <a:t> </a:t>
            </a:r>
            <a:r>
              <a:rPr lang="en-US" altLang="en-US"/>
              <a:t>рівні</a:t>
            </a:r>
            <a:r>
              <a:rPr lang="en-US" altLang="ru-RU"/>
              <a:t> </a:t>
            </a:r>
            <a:r>
              <a:rPr lang="en-US" altLang="en-US"/>
              <a:t>портфеля</a:t>
            </a:r>
            <a:r>
              <a:rPr lang="en-US" altLang="ru-RU"/>
              <a:t> </a:t>
            </a:r>
            <a:r>
              <a:rPr lang="en-US" altLang="en-US"/>
              <a:t>проєктів</a:t>
            </a:r>
            <a:r>
              <a:rPr lang="en-US" altLang="ru-RU"/>
              <a:t> </a:t>
            </a:r>
            <a:r>
              <a:rPr lang="en-US" altLang="en-US"/>
              <a:t>вирівнювання</a:t>
            </a:r>
            <a:r>
              <a:rPr lang="en-US" altLang="ru-RU"/>
              <a:t> </a:t>
            </a:r>
            <a:r>
              <a:rPr lang="en-US" altLang="en-US"/>
              <a:t>завантаження</a:t>
            </a:r>
            <a:r>
              <a:rPr lang="en-US" altLang="ru-RU"/>
              <a:t> </a:t>
            </a:r>
            <a:r>
              <a:rPr lang="en-US" altLang="en-US"/>
              <a:t>ресурсів</a:t>
            </a:r>
            <a:r>
              <a:rPr lang="en-US" altLang="ru-RU"/>
              <a:t> </a:t>
            </a:r>
            <a:r>
              <a:rPr lang="en-US" altLang="en-US"/>
              <a:t>має</a:t>
            </a:r>
            <a:r>
              <a:rPr lang="en-US" altLang="ru-RU"/>
              <a:t> </a:t>
            </a:r>
            <a:r>
              <a:rPr lang="en-US" altLang="en-US"/>
              <a:t>свої</a:t>
            </a:r>
            <a:r>
              <a:rPr lang="en-US" altLang="ru-RU"/>
              <a:t> </a:t>
            </a:r>
            <a:r>
              <a:rPr lang="en-US" altLang="en-US"/>
              <a:t>особливості</a:t>
            </a:r>
            <a:r>
              <a:rPr lang="en-US" altLang="ru-RU"/>
              <a:t>, </a:t>
            </a:r>
            <a:r>
              <a:rPr lang="en-US" altLang="en-US"/>
              <a:t>оскільки</a:t>
            </a:r>
            <a:r>
              <a:rPr lang="en-US" altLang="ru-RU"/>
              <a:t> </a:t>
            </a:r>
            <a:r>
              <a:rPr lang="en-US" altLang="en-US"/>
              <a:t>необхідно</a:t>
            </a:r>
            <a:r>
              <a:rPr lang="en-US" altLang="ru-RU"/>
              <a:t> </a:t>
            </a:r>
            <a:r>
              <a:rPr lang="en-US" altLang="en-US"/>
              <a:t>враховувати</a:t>
            </a:r>
            <a:r>
              <a:rPr lang="en-US" altLang="ru-RU"/>
              <a:t> </a:t>
            </a:r>
            <a:r>
              <a:rPr lang="en-US" altLang="en-US"/>
              <a:t>взаємозв</a:t>
            </a:r>
            <a:r>
              <a:rPr lang="en-US" altLang="ru-RU"/>
              <a:t>'</a:t>
            </a:r>
            <a:r>
              <a:rPr lang="en-US" altLang="en-US"/>
              <a:t>язок</a:t>
            </a:r>
            <a:r>
              <a:rPr lang="en-US" altLang="ru-RU"/>
              <a:t> </a:t>
            </a:r>
            <a:r>
              <a:rPr lang="en-US" altLang="en-US"/>
              <a:t>між</a:t>
            </a:r>
            <a:r>
              <a:rPr lang="en-US" altLang="ru-RU"/>
              <a:t> </a:t>
            </a:r>
            <a:r>
              <a:rPr lang="en-US" altLang="en-US"/>
              <a:t>кількома</a:t>
            </a:r>
            <a:r>
              <a:rPr lang="en-US" altLang="ru-RU"/>
              <a:t> </a:t>
            </a:r>
            <a:r>
              <a:rPr lang="en-US" altLang="en-US"/>
              <a:t>проєктами</a:t>
            </a:r>
            <a:r>
              <a:rPr lang="en-US" altLang="ru-RU"/>
              <a:t> </a:t>
            </a:r>
            <a:r>
              <a:rPr lang="en-US" altLang="en-US"/>
              <a:t>та</a:t>
            </a:r>
            <a:r>
              <a:rPr lang="en-US" altLang="ru-RU"/>
              <a:t> </a:t>
            </a:r>
            <a:r>
              <a:rPr lang="en-US" altLang="en-US"/>
              <a:t>їхній</a:t>
            </a:r>
            <a:r>
              <a:rPr lang="en-US" altLang="ru-RU"/>
              <a:t> </a:t>
            </a:r>
            <a:r>
              <a:rPr lang="en-US" altLang="en-US"/>
              <a:t>вплив</a:t>
            </a:r>
            <a:r>
              <a:rPr lang="en-US" altLang="ru-RU"/>
              <a:t> </a:t>
            </a:r>
            <a:r>
              <a:rPr lang="en-US" altLang="en-US"/>
              <a:t>на</a:t>
            </a:r>
            <a:r>
              <a:rPr lang="en-US" altLang="ru-RU"/>
              <a:t> </a:t>
            </a:r>
            <a:r>
              <a:rPr lang="en-US" altLang="en-US"/>
              <a:t>стратегічні</a:t>
            </a:r>
            <a:r>
              <a:rPr lang="en-US" altLang="ru-RU"/>
              <a:t> </a:t>
            </a:r>
            <a:r>
              <a:rPr lang="en-US" altLang="en-US"/>
              <a:t>цілі</a:t>
            </a:r>
            <a:r>
              <a:rPr lang="en-US" altLang="ru-RU"/>
              <a:t> </a:t>
            </a:r>
            <a:r>
              <a:rPr lang="en-US" altLang="en-US"/>
              <a:t>організації</a:t>
            </a:r>
            <a:r>
              <a:rPr lang="en-US" altLang="ru-RU"/>
              <a:t>.</a:t>
            </a:r>
            <a:endParaRPr lang="en-US" alt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uk-UA" altLang="ru-RU"/>
          </a:p>
        </p:txBody>
      </p:sp>
      <p:pic>
        <p:nvPicPr>
          <p:cNvPr id="4" name="Замещающее содержимое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441325" y="1570355"/>
            <a:ext cx="3857625" cy="3717290"/>
          </a:xfrm>
          <a:prstGeom prst="rect">
            <a:avLst/>
          </a:prstGeom>
        </p:spPr>
      </p:pic>
      <p:sp>
        <p:nvSpPr>
          <p:cNvPr id="5" name="Текстовое поле 4"/>
          <p:cNvSpPr txBox="1"/>
          <p:nvPr/>
        </p:nvSpPr>
        <p:spPr>
          <a:xfrm>
            <a:off x="5008245" y="1704340"/>
            <a:ext cx="6487795" cy="3415030"/>
          </a:xfrm>
          <a:prstGeom prst="rect">
            <a:avLst/>
          </a:prstGeom>
        </p:spPr>
        <p:txBody>
          <a:bodyPr wrap="square">
            <a:spAutoFit/>
          </a:bodyPr>
          <a:p>
            <a:pPr marL="0" indent="457200" algn="just"/>
            <a:r>
              <a:rPr lang="en-US" altLang="en-US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У</a:t>
            </a:r>
            <a:r>
              <a:rPr lang="en-US" altLang="ru-RU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 </a:t>
            </a:r>
            <a:r>
              <a:rPr lang="en-US" altLang="en-US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сучасному</a:t>
            </a:r>
            <a:r>
              <a:rPr lang="en-US" altLang="ru-RU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 </a:t>
            </a:r>
            <a:r>
              <a:rPr lang="en-US" altLang="en-US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бізнесі</a:t>
            </a:r>
            <a:r>
              <a:rPr lang="en-US" altLang="ru-RU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 </a:t>
            </a:r>
            <a:r>
              <a:rPr lang="en-US" altLang="en-US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та</a:t>
            </a:r>
            <a:r>
              <a:rPr lang="en-US" altLang="ru-RU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 </a:t>
            </a:r>
            <a:r>
              <a:rPr lang="en-US" altLang="en-US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управлінні</a:t>
            </a:r>
            <a:r>
              <a:rPr lang="en-US" altLang="ru-RU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 </a:t>
            </a:r>
            <a:r>
              <a:rPr lang="en-US" altLang="en-US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проектами</a:t>
            </a:r>
            <a:r>
              <a:rPr lang="en-US" altLang="ru-RU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 </a:t>
            </a:r>
            <a:r>
              <a:rPr lang="en-US" altLang="en-US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ефективне</a:t>
            </a:r>
            <a:r>
              <a:rPr lang="en-US" altLang="ru-RU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 </a:t>
            </a:r>
            <a:r>
              <a:rPr lang="en-US" altLang="en-US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управління</a:t>
            </a:r>
            <a:r>
              <a:rPr lang="en-US" altLang="ru-RU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 </a:t>
            </a:r>
            <a:r>
              <a:rPr lang="en-US" altLang="en-US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ресурсами</a:t>
            </a:r>
            <a:r>
              <a:rPr lang="en-US" altLang="ru-RU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 </a:t>
            </a:r>
            <a:r>
              <a:rPr lang="en-US" altLang="en-US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є</a:t>
            </a:r>
            <a:r>
              <a:rPr lang="en-US" altLang="ru-RU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 </a:t>
            </a:r>
            <a:r>
              <a:rPr lang="en-US" altLang="en-US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ключовим</a:t>
            </a:r>
            <a:r>
              <a:rPr lang="en-US" altLang="ru-RU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 </a:t>
            </a:r>
            <a:r>
              <a:rPr lang="en-US" altLang="en-US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фактором</a:t>
            </a:r>
            <a:r>
              <a:rPr lang="en-US" altLang="ru-RU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 </a:t>
            </a:r>
            <a:r>
              <a:rPr lang="en-US" altLang="en-US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успіху</a:t>
            </a:r>
            <a:r>
              <a:rPr lang="en-US" altLang="ru-RU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. </a:t>
            </a:r>
            <a:r>
              <a:rPr lang="en-US" altLang="en-US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Ресурси</a:t>
            </a:r>
            <a:r>
              <a:rPr lang="en-US" altLang="ru-RU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 — </a:t>
            </a:r>
            <a:r>
              <a:rPr lang="en-US" altLang="en-US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це</a:t>
            </a:r>
            <a:r>
              <a:rPr lang="en-US" altLang="ru-RU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 </a:t>
            </a:r>
            <a:r>
              <a:rPr lang="en-US" altLang="en-US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все</a:t>
            </a:r>
            <a:r>
              <a:rPr lang="en-US" altLang="ru-RU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, </a:t>
            </a:r>
            <a:r>
              <a:rPr lang="en-US" altLang="en-US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що</a:t>
            </a:r>
            <a:r>
              <a:rPr lang="en-US" altLang="ru-RU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 </a:t>
            </a:r>
            <a:r>
              <a:rPr lang="en-US" altLang="en-US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може</a:t>
            </a:r>
            <a:r>
              <a:rPr lang="en-US" altLang="ru-RU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 </a:t>
            </a:r>
            <a:r>
              <a:rPr lang="en-US" altLang="en-US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бути</a:t>
            </a:r>
            <a:r>
              <a:rPr lang="en-US" altLang="ru-RU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 </a:t>
            </a:r>
            <a:r>
              <a:rPr lang="en-US" altLang="en-US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використано</a:t>
            </a:r>
            <a:r>
              <a:rPr lang="en-US" altLang="ru-RU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 </a:t>
            </a:r>
            <a:r>
              <a:rPr lang="en-US" altLang="en-US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для</a:t>
            </a:r>
            <a:r>
              <a:rPr lang="en-US" altLang="ru-RU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 </a:t>
            </a:r>
            <a:r>
              <a:rPr lang="en-US" altLang="en-US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досягнення</a:t>
            </a:r>
            <a:r>
              <a:rPr lang="en-US" altLang="ru-RU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 </a:t>
            </a:r>
            <a:r>
              <a:rPr lang="en-US" altLang="en-US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цілей</a:t>
            </a:r>
            <a:r>
              <a:rPr lang="en-US" altLang="ru-RU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 </a:t>
            </a:r>
            <a:r>
              <a:rPr lang="en-US" altLang="en-US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організації</a:t>
            </a:r>
            <a:r>
              <a:rPr lang="en-US" altLang="ru-RU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 </a:t>
            </a:r>
            <a:r>
              <a:rPr lang="en-US" altLang="en-US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або</a:t>
            </a:r>
            <a:r>
              <a:rPr lang="en-US" altLang="ru-RU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 </a:t>
            </a:r>
            <a:r>
              <a:rPr lang="en-US" altLang="en-US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проекту</a:t>
            </a:r>
            <a:r>
              <a:rPr lang="en-US" altLang="ru-RU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: </a:t>
            </a:r>
            <a:r>
              <a:rPr lang="en-US" altLang="en-US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фінанси</a:t>
            </a:r>
            <a:r>
              <a:rPr lang="en-US" altLang="ru-RU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, </a:t>
            </a:r>
            <a:r>
              <a:rPr lang="en-US" altLang="en-US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персонал</a:t>
            </a:r>
            <a:r>
              <a:rPr lang="en-US" altLang="ru-RU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, </a:t>
            </a:r>
            <a:r>
              <a:rPr lang="en-US" altLang="en-US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обладнання</a:t>
            </a:r>
            <a:r>
              <a:rPr lang="en-US" altLang="ru-RU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, </a:t>
            </a:r>
            <a:r>
              <a:rPr lang="en-US" altLang="en-US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технології</a:t>
            </a:r>
            <a:r>
              <a:rPr lang="en-US" altLang="ru-RU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, </a:t>
            </a:r>
            <a:r>
              <a:rPr lang="en-US" altLang="en-US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час</a:t>
            </a:r>
            <a:r>
              <a:rPr lang="en-US" altLang="ru-RU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 </a:t>
            </a:r>
            <a:r>
              <a:rPr lang="en-US" altLang="en-US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тощо</a:t>
            </a:r>
            <a:r>
              <a:rPr lang="en-US" altLang="ru-RU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. </a:t>
            </a:r>
            <a:r>
              <a:rPr lang="en-US" altLang="en-US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Для</a:t>
            </a:r>
            <a:r>
              <a:rPr lang="en-US" altLang="ru-RU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 </a:t>
            </a:r>
            <a:r>
              <a:rPr lang="en-US" altLang="en-US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оптимізації</a:t>
            </a:r>
            <a:r>
              <a:rPr lang="en-US" altLang="ru-RU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 </a:t>
            </a:r>
            <a:r>
              <a:rPr lang="en-US" altLang="en-US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використання</a:t>
            </a:r>
            <a:r>
              <a:rPr lang="en-US" altLang="ru-RU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 </a:t>
            </a:r>
            <a:r>
              <a:rPr lang="en-US" altLang="en-US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ресурсів</a:t>
            </a:r>
            <a:r>
              <a:rPr lang="en-US" altLang="ru-RU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 </a:t>
            </a:r>
            <a:r>
              <a:rPr lang="en-US" altLang="en-US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використовуються</a:t>
            </a:r>
            <a:r>
              <a:rPr lang="en-US" altLang="ru-RU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 </a:t>
            </a:r>
            <a:r>
              <a:rPr lang="en-US" altLang="en-US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такі</a:t>
            </a:r>
            <a:r>
              <a:rPr lang="en-US" altLang="ru-RU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 </a:t>
            </a:r>
            <a:r>
              <a:rPr lang="en-US" altLang="en-US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поняття</a:t>
            </a:r>
            <a:r>
              <a:rPr lang="en-US" altLang="ru-RU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, </a:t>
            </a:r>
            <a:r>
              <a:rPr lang="en-US" altLang="en-US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як</a:t>
            </a:r>
            <a:r>
              <a:rPr lang="en-US" altLang="ru-RU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 </a:t>
            </a:r>
            <a:r>
              <a:rPr lang="en-US" altLang="en-US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ресурсний</a:t>
            </a:r>
            <a:r>
              <a:rPr lang="en-US" altLang="ru-RU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 </a:t>
            </a:r>
            <a:r>
              <a:rPr lang="en-US" altLang="en-US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пул</a:t>
            </a:r>
            <a:r>
              <a:rPr lang="en-US" altLang="ru-RU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 </a:t>
            </a:r>
            <a:r>
              <a:rPr lang="en-US" altLang="en-US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та</a:t>
            </a:r>
            <a:r>
              <a:rPr lang="en-US" altLang="ru-RU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 </a:t>
            </a:r>
            <a:r>
              <a:rPr lang="en-US" altLang="en-US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портфель</a:t>
            </a:r>
            <a:r>
              <a:rPr lang="en-US" altLang="ru-RU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 </a:t>
            </a:r>
            <a:r>
              <a:rPr lang="en-US" altLang="en-US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ресурсів</a:t>
            </a:r>
            <a:r>
              <a:rPr lang="en-US" altLang="ru-RU" sz="2400" b="0" i="0">
                <a:solidFill>
                  <a:schemeClr val="tx1"/>
                </a:solidFill>
                <a:latin typeface="Times New Roman" panose="02020603050405020304" pitchFamily="18" charset="0"/>
                <a:ea typeface="Inter"/>
                <a:cs typeface="Times New Roman" panose="02020603050405020304" pitchFamily="18" charset="0"/>
              </a:rPr>
              <a:t>.</a:t>
            </a:r>
            <a:endParaRPr lang="en-US" altLang="ru-RU" sz="2400" b="0" i="0">
              <a:solidFill>
                <a:schemeClr val="tx1"/>
              </a:solidFill>
              <a:latin typeface="Times New Roman" panose="02020603050405020304" pitchFamily="18" charset="0"/>
              <a:ea typeface="Inter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Кроки</a:t>
            </a:r>
            <a:r>
              <a:rPr lang="en-US" altLang="ru-RU"/>
              <a:t> </a:t>
            </a:r>
            <a:r>
              <a:rPr lang="en-US" altLang="en-US"/>
              <a:t>для</a:t>
            </a:r>
            <a:r>
              <a:rPr lang="en-US" altLang="ru-RU"/>
              <a:t> </a:t>
            </a:r>
            <a:r>
              <a:rPr lang="en-US" altLang="en-US"/>
              <a:t>вирівнювання</a:t>
            </a:r>
            <a:r>
              <a:rPr lang="en-US" altLang="ru-RU"/>
              <a:t> </a:t>
            </a:r>
            <a:r>
              <a:rPr lang="en-US" altLang="en-US"/>
              <a:t>завантаження</a:t>
            </a:r>
            <a:r>
              <a:rPr lang="en-US" altLang="ru-RU"/>
              <a:t> </a:t>
            </a:r>
            <a:r>
              <a:rPr lang="en-US" altLang="en-US"/>
              <a:t>на</a:t>
            </a:r>
            <a:r>
              <a:rPr lang="en-US" altLang="ru-RU"/>
              <a:t> </a:t>
            </a:r>
            <a:r>
              <a:rPr lang="en-US" altLang="en-US"/>
              <a:t>рівні</a:t>
            </a:r>
            <a:r>
              <a:rPr lang="en-US" altLang="ru-RU"/>
              <a:t> </a:t>
            </a:r>
            <a:r>
              <a:rPr lang="en-US" altLang="en-US"/>
              <a:t>портфеля</a:t>
            </a:r>
            <a:r>
              <a:rPr lang="en-US" altLang="ru-RU"/>
              <a:t>:</a:t>
            </a:r>
            <a:endParaRPr lang="en-US" altLang="ru-RU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altLang="en-US" sz="2400"/>
              <a:t>1. Консолідація</a:t>
            </a:r>
            <a:r>
              <a:rPr lang="en-US" altLang="ru-RU" sz="2400"/>
              <a:t> </a:t>
            </a:r>
            <a:r>
              <a:rPr lang="en-US" altLang="en-US" sz="2400"/>
              <a:t>даних</a:t>
            </a:r>
            <a:r>
              <a:rPr lang="en-US" altLang="ru-RU" sz="2400"/>
              <a:t> </a:t>
            </a:r>
            <a:r>
              <a:rPr lang="en-US" altLang="en-US" sz="2400"/>
              <a:t>про</a:t>
            </a:r>
            <a:r>
              <a:rPr lang="en-US" altLang="ru-RU" sz="2400"/>
              <a:t> </a:t>
            </a:r>
            <a:r>
              <a:rPr lang="en-US" altLang="en-US" sz="2400"/>
              <a:t>ресурси</a:t>
            </a:r>
            <a:r>
              <a:rPr lang="en-US" altLang="ru-RU" sz="2400"/>
              <a:t>:</a:t>
            </a:r>
            <a:endParaRPr lang="en-US" altLang="ru-RU" sz="2400"/>
          </a:p>
          <a:p>
            <a:r>
              <a:rPr lang="en-US" altLang="en-US" sz="2400"/>
              <a:t>Збір</a:t>
            </a:r>
            <a:r>
              <a:rPr lang="en-US" altLang="ru-RU" sz="2400"/>
              <a:t> </a:t>
            </a:r>
            <a:r>
              <a:rPr lang="en-US" altLang="en-US" sz="2400"/>
              <a:t>інформації</a:t>
            </a:r>
            <a:r>
              <a:rPr lang="en-US" altLang="ru-RU" sz="2400"/>
              <a:t> </a:t>
            </a:r>
            <a:r>
              <a:rPr lang="en-US" altLang="en-US" sz="2400"/>
              <a:t>про</a:t>
            </a:r>
            <a:r>
              <a:rPr lang="en-US" altLang="ru-RU" sz="2400"/>
              <a:t> </a:t>
            </a:r>
            <a:r>
              <a:rPr lang="en-US" altLang="en-US" sz="2400"/>
              <a:t>ресурси</a:t>
            </a:r>
            <a:r>
              <a:rPr lang="en-US" altLang="ru-RU" sz="2400"/>
              <a:t>, </a:t>
            </a:r>
            <a:r>
              <a:rPr lang="en-US" altLang="en-US" sz="2400"/>
              <a:t>які</a:t>
            </a:r>
            <a:r>
              <a:rPr lang="en-US" altLang="ru-RU" sz="2400"/>
              <a:t> </a:t>
            </a:r>
            <a:r>
              <a:rPr lang="en-US" altLang="en-US" sz="2400"/>
              <a:t>використовуються</a:t>
            </a:r>
            <a:r>
              <a:rPr lang="en-US" altLang="ru-RU" sz="2400"/>
              <a:t> </a:t>
            </a:r>
            <a:r>
              <a:rPr lang="en-US" altLang="en-US" sz="2400"/>
              <a:t>в</a:t>
            </a:r>
            <a:r>
              <a:rPr lang="en-US" altLang="ru-RU" sz="2400"/>
              <a:t> </a:t>
            </a:r>
            <a:r>
              <a:rPr lang="en-US" altLang="en-US" sz="2400"/>
              <a:t>усіх</a:t>
            </a:r>
            <a:r>
              <a:rPr lang="en-US" altLang="ru-RU" sz="2400"/>
              <a:t> </a:t>
            </a:r>
            <a:r>
              <a:rPr lang="en-US" altLang="en-US" sz="2400"/>
              <a:t>проєктах</a:t>
            </a:r>
            <a:r>
              <a:rPr lang="en-US" altLang="ru-RU" sz="2400"/>
              <a:t> </a:t>
            </a:r>
            <a:r>
              <a:rPr lang="en-US" altLang="en-US" sz="2400"/>
              <a:t>портфеля</a:t>
            </a:r>
            <a:r>
              <a:rPr lang="en-US" altLang="ru-RU" sz="2400"/>
              <a:t>.</a:t>
            </a:r>
            <a:endParaRPr lang="en-US" altLang="ru-RU" sz="2400"/>
          </a:p>
          <a:p>
            <a:r>
              <a:rPr lang="en-US" altLang="en-US" sz="2400"/>
              <a:t>Створення</a:t>
            </a:r>
            <a:r>
              <a:rPr lang="en-US" altLang="ru-RU" sz="2400"/>
              <a:t> </a:t>
            </a:r>
            <a:r>
              <a:rPr lang="en-US" altLang="en-US" sz="2400"/>
              <a:t>єдиного</a:t>
            </a:r>
            <a:r>
              <a:rPr lang="en-US" altLang="ru-RU" sz="2400"/>
              <a:t> </a:t>
            </a:r>
            <a:r>
              <a:rPr lang="en-US" altLang="en-US" sz="2400"/>
              <a:t>графіку</a:t>
            </a:r>
            <a:r>
              <a:rPr lang="en-US" altLang="ru-RU" sz="2400"/>
              <a:t> </a:t>
            </a:r>
            <a:r>
              <a:rPr lang="en-US" altLang="en-US" sz="2400"/>
              <a:t>завантаження</a:t>
            </a:r>
            <a:r>
              <a:rPr lang="en-US" altLang="ru-RU" sz="2400"/>
              <a:t> </a:t>
            </a:r>
            <a:r>
              <a:rPr lang="en-US" altLang="en-US" sz="2400"/>
              <a:t>ресурсів</a:t>
            </a:r>
            <a:r>
              <a:rPr lang="en-US" altLang="ru-RU" sz="2400"/>
              <a:t>.</a:t>
            </a:r>
            <a:endParaRPr lang="en-US" altLang="ru-RU" sz="2400"/>
          </a:p>
          <a:p>
            <a:pPr marL="0" indent="0">
              <a:buNone/>
            </a:pPr>
            <a:endParaRPr lang="en-US" altLang="ru-RU" sz="2400"/>
          </a:p>
          <a:p>
            <a:pPr marL="0" indent="0">
              <a:buNone/>
            </a:pPr>
            <a:r>
              <a:rPr lang="en-US" altLang="en-US" sz="2400"/>
              <a:t>2. Аналіз</a:t>
            </a:r>
            <a:r>
              <a:rPr lang="en-US" altLang="ru-RU" sz="2400"/>
              <a:t> </a:t>
            </a:r>
            <a:r>
              <a:rPr lang="en-US" altLang="en-US" sz="2400"/>
              <a:t>конфліктів</a:t>
            </a:r>
            <a:r>
              <a:rPr lang="en-US" altLang="ru-RU" sz="2400"/>
              <a:t>:</a:t>
            </a:r>
            <a:endParaRPr lang="en-US" altLang="ru-RU" sz="2400"/>
          </a:p>
          <a:p>
            <a:r>
              <a:rPr lang="en-US" altLang="en-US" sz="2400"/>
              <a:t>Виявлення</a:t>
            </a:r>
            <a:r>
              <a:rPr lang="en-US" altLang="ru-RU" sz="2400"/>
              <a:t> </a:t>
            </a:r>
            <a:r>
              <a:rPr lang="en-US" altLang="en-US" sz="2400"/>
              <a:t>ситуацій</a:t>
            </a:r>
            <a:r>
              <a:rPr lang="en-US" altLang="ru-RU" sz="2400"/>
              <a:t>, </a:t>
            </a:r>
            <a:r>
              <a:rPr lang="en-US" altLang="en-US" sz="2400"/>
              <a:t>коли</a:t>
            </a:r>
            <a:r>
              <a:rPr lang="en-US" altLang="ru-RU" sz="2400"/>
              <a:t> </a:t>
            </a:r>
            <a:r>
              <a:rPr lang="en-US" altLang="en-US" sz="2400"/>
              <a:t>один</a:t>
            </a:r>
            <a:r>
              <a:rPr lang="en-US" altLang="ru-RU" sz="2400"/>
              <a:t> </a:t>
            </a:r>
            <a:r>
              <a:rPr lang="en-US" altLang="en-US" sz="2400"/>
              <a:t>ресурс</a:t>
            </a:r>
            <a:r>
              <a:rPr lang="en-US" altLang="ru-RU" sz="2400"/>
              <a:t> </a:t>
            </a:r>
            <a:r>
              <a:rPr lang="en-US" altLang="en-US" sz="2400"/>
              <a:t>використовується</a:t>
            </a:r>
            <a:r>
              <a:rPr lang="en-US" altLang="ru-RU" sz="2400"/>
              <a:t> </a:t>
            </a:r>
            <a:r>
              <a:rPr lang="en-US" altLang="en-US" sz="2400"/>
              <a:t>одночасно</a:t>
            </a:r>
            <a:r>
              <a:rPr lang="en-US" altLang="ru-RU" sz="2400"/>
              <a:t> </a:t>
            </a:r>
            <a:r>
              <a:rPr lang="en-US" altLang="en-US" sz="2400"/>
              <a:t>в</a:t>
            </a:r>
            <a:r>
              <a:rPr lang="en-US" altLang="ru-RU" sz="2400"/>
              <a:t> </a:t>
            </a:r>
            <a:r>
              <a:rPr lang="en-US" altLang="en-US" sz="2400"/>
              <a:t>кількох</a:t>
            </a:r>
            <a:r>
              <a:rPr lang="en-US" altLang="ru-RU" sz="2400"/>
              <a:t> </a:t>
            </a:r>
            <a:r>
              <a:rPr lang="en-US" altLang="en-US" sz="2400"/>
              <a:t>проєктах</a:t>
            </a:r>
            <a:r>
              <a:rPr lang="en-US" altLang="ru-RU" sz="2400"/>
              <a:t>.</a:t>
            </a:r>
            <a:endParaRPr lang="en-US" altLang="ru-RU" sz="2400"/>
          </a:p>
          <a:p>
            <a:r>
              <a:rPr lang="en-US" altLang="en-US" sz="2400"/>
              <a:t>Визначення</a:t>
            </a:r>
            <a:r>
              <a:rPr lang="en-US" altLang="ru-RU" sz="2400"/>
              <a:t> </a:t>
            </a:r>
            <a:r>
              <a:rPr lang="en-US" altLang="en-US" sz="2400"/>
              <a:t>проєктів</a:t>
            </a:r>
            <a:r>
              <a:rPr lang="en-US" altLang="ru-RU" sz="2400"/>
              <a:t>, </a:t>
            </a:r>
            <a:r>
              <a:rPr lang="en-US" altLang="en-US" sz="2400"/>
              <a:t>які</a:t>
            </a:r>
            <a:r>
              <a:rPr lang="en-US" altLang="ru-RU" sz="2400"/>
              <a:t> </a:t>
            </a:r>
            <a:r>
              <a:rPr lang="en-US" altLang="en-US" sz="2400"/>
              <a:t>можуть</a:t>
            </a:r>
            <a:r>
              <a:rPr lang="en-US" altLang="ru-RU" sz="2400"/>
              <a:t> </a:t>
            </a:r>
            <a:r>
              <a:rPr lang="en-US" altLang="en-US" sz="2400"/>
              <a:t>бути</a:t>
            </a:r>
            <a:r>
              <a:rPr lang="en-US" altLang="ru-RU" sz="2400"/>
              <a:t> </a:t>
            </a:r>
            <a:r>
              <a:rPr lang="en-US" altLang="en-US" sz="2400"/>
              <a:t>відкладені</a:t>
            </a:r>
            <a:r>
              <a:rPr lang="en-US" altLang="ru-RU" sz="2400"/>
              <a:t> </a:t>
            </a:r>
            <a:r>
              <a:rPr lang="en-US" altLang="en-US" sz="2400"/>
              <a:t>або</a:t>
            </a:r>
            <a:r>
              <a:rPr lang="en-US" altLang="ru-RU" sz="2400"/>
              <a:t> </a:t>
            </a:r>
            <a:r>
              <a:rPr lang="en-US" altLang="en-US" sz="2400"/>
              <a:t>переплановані</a:t>
            </a:r>
            <a:r>
              <a:rPr lang="en-US" altLang="ru-RU" sz="2400"/>
              <a:t>.</a:t>
            </a:r>
            <a:endParaRPr lang="en-US" altLang="ru-RU" sz="24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>
                <a:sym typeface="+mn-ea"/>
              </a:rPr>
              <a:t>Кроки</a:t>
            </a:r>
            <a:r>
              <a:rPr lang="en-US" altLang="ru-RU">
                <a:sym typeface="+mn-ea"/>
              </a:rPr>
              <a:t> </a:t>
            </a:r>
            <a:r>
              <a:rPr lang="en-US" altLang="en-US">
                <a:sym typeface="+mn-ea"/>
              </a:rPr>
              <a:t>для</a:t>
            </a:r>
            <a:r>
              <a:rPr lang="en-US" altLang="ru-RU">
                <a:sym typeface="+mn-ea"/>
              </a:rPr>
              <a:t> </a:t>
            </a:r>
            <a:r>
              <a:rPr lang="en-US" altLang="en-US">
                <a:sym typeface="+mn-ea"/>
              </a:rPr>
              <a:t>вирівнювання</a:t>
            </a:r>
            <a:r>
              <a:rPr lang="en-US" altLang="ru-RU">
                <a:sym typeface="+mn-ea"/>
              </a:rPr>
              <a:t> </a:t>
            </a:r>
            <a:r>
              <a:rPr lang="en-US" altLang="en-US">
                <a:sym typeface="+mn-ea"/>
              </a:rPr>
              <a:t>завантаження</a:t>
            </a:r>
            <a:r>
              <a:rPr lang="en-US" altLang="ru-RU">
                <a:sym typeface="+mn-ea"/>
              </a:rPr>
              <a:t> </a:t>
            </a:r>
            <a:r>
              <a:rPr lang="en-US" altLang="en-US">
                <a:sym typeface="+mn-ea"/>
              </a:rPr>
              <a:t>на</a:t>
            </a:r>
            <a:r>
              <a:rPr lang="en-US" altLang="ru-RU">
                <a:sym typeface="+mn-ea"/>
              </a:rPr>
              <a:t> </a:t>
            </a:r>
            <a:r>
              <a:rPr lang="en-US" altLang="en-US">
                <a:sym typeface="+mn-ea"/>
              </a:rPr>
              <a:t>рівні</a:t>
            </a:r>
            <a:r>
              <a:rPr lang="en-US" altLang="ru-RU">
                <a:sym typeface="+mn-ea"/>
              </a:rPr>
              <a:t> </a:t>
            </a:r>
            <a:r>
              <a:rPr lang="en-US" altLang="en-US">
                <a:sym typeface="+mn-ea"/>
              </a:rPr>
              <a:t>портфеля</a:t>
            </a:r>
            <a:r>
              <a:rPr lang="en-US" altLang="ru-RU">
                <a:sym typeface="+mn-ea"/>
              </a:rPr>
              <a:t>:</a:t>
            </a:r>
            <a:endParaRPr lang="uk-UA" altLang="ru-RU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altLang="ru-RU" sz="2400"/>
              <a:t> 3. </a:t>
            </a:r>
            <a:r>
              <a:rPr lang="en-US" altLang="en-US" sz="2400"/>
              <a:t>Оптимізація</a:t>
            </a:r>
            <a:r>
              <a:rPr lang="en-US" altLang="ru-RU" sz="2400"/>
              <a:t> </a:t>
            </a:r>
            <a:r>
              <a:rPr lang="en-US" altLang="en-US" sz="2400"/>
              <a:t>розподілу</a:t>
            </a:r>
            <a:r>
              <a:rPr lang="en-US" altLang="ru-RU" sz="2400"/>
              <a:t> </a:t>
            </a:r>
            <a:r>
              <a:rPr lang="en-US" altLang="en-US" sz="2400"/>
              <a:t>ресурсів</a:t>
            </a:r>
            <a:r>
              <a:rPr lang="en-US" altLang="ru-RU" sz="2400"/>
              <a:t>:</a:t>
            </a:r>
            <a:endParaRPr lang="en-US" altLang="ru-RU" sz="2400"/>
          </a:p>
          <a:p>
            <a:r>
              <a:rPr lang="en-US" altLang="en-US" sz="2400"/>
              <a:t>Перерозподіл</a:t>
            </a:r>
            <a:r>
              <a:rPr lang="en-US" altLang="ru-RU" sz="2400"/>
              <a:t> </a:t>
            </a:r>
            <a:r>
              <a:rPr lang="en-US" altLang="en-US" sz="2400"/>
              <a:t>ресурсів</a:t>
            </a:r>
            <a:r>
              <a:rPr lang="en-US" altLang="ru-RU" sz="2400"/>
              <a:t> </a:t>
            </a:r>
            <a:r>
              <a:rPr lang="en-US" altLang="en-US" sz="2400"/>
              <a:t>між</a:t>
            </a:r>
            <a:r>
              <a:rPr lang="en-US" altLang="ru-RU" sz="2400"/>
              <a:t> </a:t>
            </a:r>
            <a:r>
              <a:rPr lang="en-US" altLang="en-US" sz="2400"/>
              <a:t>проєктами</a:t>
            </a:r>
            <a:r>
              <a:rPr lang="en-US" altLang="ru-RU" sz="2400"/>
              <a:t> </a:t>
            </a:r>
            <a:r>
              <a:rPr lang="en-US" altLang="en-US" sz="2400"/>
              <a:t>з</a:t>
            </a:r>
            <a:r>
              <a:rPr lang="en-US" altLang="ru-RU" sz="2400"/>
              <a:t> </a:t>
            </a:r>
            <a:r>
              <a:rPr lang="en-US" altLang="en-US" sz="2400"/>
              <a:t>урахуванням</a:t>
            </a:r>
            <a:r>
              <a:rPr lang="en-US" altLang="ru-RU" sz="2400"/>
              <a:t> </a:t>
            </a:r>
            <a:r>
              <a:rPr lang="en-US" altLang="en-US" sz="2400"/>
              <a:t>їхньої</a:t>
            </a:r>
            <a:r>
              <a:rPr lang="en-US" altLang="ru-RU" sz="2400"/>
              <a:t> </a:t>
            </a:r>
            <a:r>
              <a:rPr lang="en-US" altLang="en-US" sz="2400"/>
              <a:t>пріоритетності</a:t>
            </a:r>
            <a:r>
              <a:rPr lang="en-US" altLang="ru-RU" sz="2400"/>
              <a:t>.</a:t>
            </a:r>
            <a:endParaRPr lang="en-US" altLang="ru-RU" sz="2400"/>
          </a:p>
          <a:p>
            <a:r>
              <a:rPr lang="en-US" altLang="en-US" sz="2400"/>
              <a:t>Використання</a:t>
            </a:r>
            <a:r>
              <a:rPr lang="en-US" altLang="ru-RU" sz="2400"/>
              <a:t> </a:t>
            </a:r>
            <a:r>
              <a:rPr lang="en-US" altLang="en-US" sz="2400"/>
              <a:t>методів</a:t>
            </a:r>
            <a:r>
              <a:rPr lang="en-US" altLang="ru-RU" sz="2400"/>
              <a:t> </a:t>
            </a:r>
            <a:r>
              <a:rPr lang="en-US" altLang="en-US" sz="2400"/>
              <a:t>вирівнювання</a:t>
            </a:r>
            <a:r>
              <a:rPr lang="en-US" altLang="ru-RU" sz="2400"/>
              <a:t> (leveling </a:t>
            </a:r>
            <a:r>
              <a:rPr lang="en-US" altLang="en-US" sz="2400"/>
              <a:t>або</a:t>
            </a:r>
            <a:r>
              <a:rPr lang="en-US" altLang="ru-RU" sz="2400"/>
              <a:t> smoothing).</a:t>
            </a:r>
            <a:endParaRPr lang="en-US" altLang="ru-RU" sz="2400"/>
          </a:p>
          <a:p>
            <a:pPr marL="0" indent="0">
              <a:buNone/>
            </a:pPr>
            <a:endParaRPr lang="en-US" altLang="ru-RU" sz="2400"/>
          </a:p>
          <a:p>
            <a:pPr marL="0" indent="0">
              <a:buNone/>
            </a:pPr>
            <a:r>
              <a:rPr lang="en-US" altLang="en-US" sz="2400"/>
              <a:t>4. Моніторинг</a:t>
            </a:r>
            <a:r>
              <a:rPr lang="en-US" altLang="ru-RU" sz="2400"/>
              <a:t> </a:t>
            </a:r>
            <a:r>
              <a:rPr lang="en-US" altLang="en-US" sz="2400"/>
              <a:t>та</a:t>
            </a:r>
            <a:r>
              <a:rPr lang="en-US" altLang="ru-RU" sz="2400"/>
              <a:t> </a:t>
            </a:r>
            <a:r>
              <a:rPr lang="en-US" altLang="en-US" sz="2400"/>
              <a:t>корективи</a:t>
            </a:r>
            <a:r>
              <a:rPr lang="en-US" altLang="ru-RU" sz="2400"/>
              <a:t>:</a:t>
            </a:r>
            <a:endParaRPr lang="en-US" altLang="ru-RU" sz="2400"/>
          </a:p>
          <a:p>
            <a:r>
              <a:rPr lang="en-US" altLang="en-US" sz="2400"/>
              <a:t>Постійне</a:t>
            </a:r>
            <a:r>
              <a:rPr lang="en-US" altLang="ru-RU" sz="2400"/>
              <a:t> </a:t>
            </a:r>
            <a:r>
              <a:rPr lang="en-US" altLang="en-US" sz="2400"/>
              <a:t>відстеження</a:t>
            </a:r>
            <a:r>
              <a:rPr lang="en-US" altLang="ru-RU" sz="2400"/>
              <a:t> </a:t>
            </a:r>
            <a:r>
              <a:rPr lang="en-US" altLang="en-US" sz="2400"/>
              <a:t>використання</a:t>
            </a:r>
            <a:r>
              <a:rPr lang="en-US" altLang="ru-RU" sz="2400"/>
              <a:t> </a:t>
            </a:r>
            <a:r>
              <a:rPr lang="en-US" altLang="en-US" sz="2400"/>
              <a:t>ресурсів</a:t>
            </a:r>
            <a:r>
              <a:rPr lang="en-US" altLang="ru-RU" sz="2400"/>
              <a:t>.</a:t>
            </a:r>
            <a:endParaRPr lang="en-US" altLang="ru-RU" sz="2400"/>
          </a:p>
          <a:p>
            <a:r>
              <a:rPr lang="en-US" altLang="en-US" sz="2400"/>
              <a:t>Внесення</a:t>
            </a:r>
            <a:r>
              <a:rPr lang="en-US" altLang="ru-RU" sz="2400"/>
              <a:t> </a:t>
            </a:r>
            <a:r>
              <a:rPr lang="en-US" altLang="en-US" sz="2400"/>
              <a:t>змін</a:t>
            </a:r>
            <a:r>
              <a:rPr lang="en-US" altLang="ru-RU" sz="2400"/>
              <a:t> </a:t>
            </a:r>
            <a:r>
              <a:rPr lang="en-US" altLang="en-US" sz="2400"/>
              <a:t>у</a:t>
            </a:r>
            <a:r>
              <a:rPr lang="en-US" altLang="ru-RU" sz="2400"/>
              <a:t> </a:t>
            </a:r>
            <a:r>
              <a:rPr lang="en-US" altLang="en-US" sz="2400"/>
              <a:t>розподіл</a:t>
            </a:r>
            <a:r>
              <a:rPr lang="en-US" altLang="ru-RU" sz="2400"/>
              <a:t> </a:t>
            </a:r>
            <a:r>
              <a:rPr lang="en-US" altLang="en-US" sz="2400"/>
              <a:t>ресурсів</a:t>
            </a:r>
            <a:r>
              <a:rPr lang="en-US" altLang="ru-RU" sz="2400"/>
              <a:t> </a:t>
            </a:r>
            <a:r>
              <a:rPr lang="en-US" altLang="en-US" sz="2400"/>
              <a:t>у</a:t>
            </a:r>
            <a:r>
              <a:rPr lang="en-US" altLang="ru-RU" sz="2400"/>
              <a:t> </a:t>
            </a:r>
            <a:r>
              <a:rPr lang="en-US" altLang="en-US" sz="2400"/>
              <a:t>разі</a:t>
            </a:r>
            <a:r>
              <a:rPr lang="en-US" altLang="ru-RU" sz="2400"/>
              <a:t> </a:t>
            </a:r>
            <a:r>
              <a:rPr lang="en-US" altLang="en-US" sz="2400"/>
              <a:t>виникнення</a:t>
            </a:r>
            <a:r>
              <a:rPr lang="en-US" altLang="ru-RU" sz="2400"/>
              <a:t> </a:t>
            </a:r>
            <a:r>
              <a:rPr lang="en-US" altLang="en-US" sz="2400"/>
              <a:t>нових</a:t>
            </a:r>
            <a:r>
              <a:rPr lang="en-US" altLang="ru-RU" sz="2400"/>
              <a:t> </a:t>
            </a:r>
            <a:r>
              <a:rPr lang="en-US" altLang="en-US" sz="2400"/>
              <a:t>обставин</a:t>
            </a:r>
            <a:r>
              <a:rPr lang="en-US" altLang="ru-RU" sz="2400"/>
              <a:t> (</a:t>
            </a:r>
            <a:r>
              <a:rPr lang="en-US" altLang="en-US" sz="2400"/>
              <a:t>наприклад</a:t>
            </a:r>
            <a:r>
              <a:rPr lang="en-US" altLang="ru-RU" sz="2400"/>
              <a:t>, </a:t>
            </a:r>
            <a:r>
              <a:rPr lang="en-US" altLang="en-US" sz="2400"/>
              <a:t>затримки</a:t>
            </a:r>
            <a:r>
              <a:rPr lang="en-US" altLang="ru-RU" sz="2400"/>
              <a:t> </a:t>
            </a:r>
            <a:r>
              <a:rPr lang="en-US" altLang="en-US" sz="2400"/>
              <a:t>в</a:t>
            </a:r>
            <a:r>
              <a:rPr lang="en-US" altLang="ru-RU" sz="2400"/>
              <a:t> </a:t>
            </a:r>
            <a:r>
              <a:rPr lang="en-US" altLang="en-US" sz="2400"/>
              <a:t>одному</a:t>
            </a:r>
            <a:r>
              <a:rPr lang="en-US" altLang="ru-RU" sz="2400"/>
              <a:t> </a:t>
            </a:r>
            <a:r>
              <a:rPr lang="en-US" altLang="en-US" sz="2400"/>
              <a:t>з</a:t>
            </a:r>
            <a:r>
              <a:rPr lang="en-US" altLang="ru-RU" sz="2400"/>
              <a:t> </a:t>
            </a:r>
            <a:r>
              <a:rPr lang="en-US" altLang="en-US" sz="2400"/>
              <a:t>проєктів</a:t>
            </a:r>
            <a:r>
              <a:rPr lang="en-US" altLang="ru-RU" sz="2400"/>
              <a:t>).</a:t>
            </a:r>
            <a:endParaRPr lang="en-US" altLang="ru-RU" sz="24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ru-RU"/>
              <a:t> </a:t>
            </a:r>
            <a:r>
              <a:rPr lang="en-US" altLang="en-US"/>
              <a:t>Інструменти</a:t>
            </a:r>
            <a:r>
              <a:rPr lang="en-US" altLang="ru-RU"/>
              <a:t> </a:t>
            </a:r>
            <a:r>
              <a:rPr lang="en-US" altLang="en-US"/>
              <a:t>для</a:t>
            </a:r>
            <a:r>
              <a:rPr lang="en-US" altLang="ru-RU"/>
              <a:t> </a:t>
            </a:r>
            <a:r>
              <a:rPr lang="en-US" altLang="en-US"/>
              <a:t>планування</a:t>
            </a:r>
            <a:r>
              <a:rPr lang="en-US" altLang="ru-RU"/>
              <a:t> </a:t>
            </a:r>
            <a:r>
              <a:rPr lang="en-US" altLang="en-US"/>
              <a:t>та</a:t>
            </a:r>
            <a:r>
              <a:rPr lang="en-US" altLang="ru-RU"/>
              <a:t> </a:t>
            </a:r>
            <a:r>
              <a:rPr lang="en-US" altLang="en-US"/>
              <a:t>вирівнювання</a:t>
            </a:r>
            <a:r>
              <a:rPr lang="en-US" altLang="ru-RU"/>
              <a:t> </a:t>
            </a:r>
            <a:r>
              <a:rPr lang="en-US" altLang="en-US"/>
              <a:t>ресурсів</a:t>
            </a:r>
            <a:endParaRPr lang="en-US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Font typeface="Wingdings" panose="05000000000000000000" charset="0"/>
              <a:buNone/>
            </a:pPr>
            <a:r>
              <a:rPr lang="en-US" altLang="en-US" sz="2400"/>
              <a:t>Для</a:t>
            </a:r>
            <a:r>
              <a:rPr lang="en-US" altLang="ru-RU" sz="2400"/>
              <a:t> </a:t>
            </a:r>
            <a:r>
              <a:rPr lang="en-US" altLang="en-US" sz="2400"/>
              <a:t>ефективного</a:t>
            </a:r>
            <a:r>
              <a:rPr lang="en-US" altLang="ru-RU" sz="2400"/>
              <a:t> </a:t>
            </a:r>
            <a:r>
              <a:rPr lang="en-US" altLang="en-US" sz="2400"/>
              <a:t>планування</a:t>
            </a:r>
            <a:r>
              <a:rPr lang="en-US" altLang="ru-RU" sz="2400"/>
              <a:t> </a:t>
            </a:r>
            <a:r>
              <a:rPr lang="en-US" altLang="en-US" sz="2400"/>
              <a:t>та</a:t>
            </a:r>
            <a:r>
              <a:rPr lang="en-US" altLang="ru-RU" sz="2400"/>
              <a:t> </a:t>
            </a:r>
            <a:r>
              <a:rPr lang="en-US" altLang="en-US" sz="2400"/>
              <a:t>вирівнювання</a:t>
            </a:r>
            <a:r>
              <a:rPr lang="en-US" altLang="ru-RU" sz="2400"/>
              <a:t> </a:t>
            </a:r>
            <a:r>
              <a:rPr lang="en-US" altLang="en-US" sz="2400"/>
              <a:t>ресурсів</a:t>
            </a:r>
            <a:r>
              <a:rPr lang="en-US" altLang="ru-RU" sz="2400"/>
              <a:t> </a:t>
            </a:r>
            <a:r>
              <a:rPr lang="en-US" altLang="en-US" sz="2400"/>
              <a:t>використовуються</a:t>
            </a:r>
            <a:r>
              <a:rPr lang="en-US" altLang="ru-RU" sz="2400"/>
              <a:t> </a:t>
            </a:r>
            <a:r>
              <a:rPr lang="en-US" altLang="en-US" sz="2400"/>
              <a:t>спеціалізовані</a:t>
            </a:r>
            <a:r>
              <a:rPr lang="en-US" altLang="ru-RU" sz="2400"/>
              <a:t> </a:t>
            </a:r>
            <a:r>
              <a:rPr lang="en-US" altLang="en-US" sz="2400"/>
              <a:t>інструменти</a:t>
            </a:r>
            <a:r>
              <a:rPr lang="en-US" altLang="ru-RU" sz="2400"/>
              <a:t> </a:t>
            </a:r>
            <a:r>
              <a:rPr lang="en-US" altLang="en-US" sz="2400"/>
              <a:t>та</a:t>
            </a:r>
            <a:r>
              <a:rPr lang="en-US" altLang="ru-RU" sz="2400"/>
              <a:t> </a:t>
            </a:r>
            <a:r>
              <a:rPr lang="en-US" altLang="en-US" sz="2400"/>
              <a:t>програмне</a:t>
            </a:r>
            <a:r>
              <a:rPr lang="en-US" altLang="ru-RU" sz="2400"/>
              <a:t> </a:t>
            </a:r>
            <a:r>
              <a:rPr lang="en-US" altLang="en-US" sz="2400"/>
              <a:t>забезпечення</a:t>
            </a:r>
            <a:r>
              <a:rPr lang="en-US" altLang="ru-RU" sz="2400"/>
              <a:t>:</a:t>
            </a:r>
            <a:endParaRPr lang="en-US" altLang="ru-RU" sz="2400"/>
          </a:p>
          <a:p>
            <a:pPr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Font typeface="Wingdings" panose="05000000000000000000" charset="0"/>
              <a:buChar char="§"/>
            </a:pPr>
            <a:endParaRPr lang="en-US" altLang="ru-RU" sz="2400"/>
          </a:p>
          <a:p>
            <a:pPr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Font typeface="Wingdings" panose="05000000000000000000" charset="0"/>
              <a:buChar char="§"/>
            </a:pPr>
            <a:r>
              <a:rPr lang="en-US" altLang="ru-RU" sz="2400"/>
              <a:t>Microsoft Project: </a:t>
            </a:r>
            <a:r>
              <a:rPr lang="en-US" altLang="en-US" sz="2400"/>
              <a:t>дозволяє</a:t>
            </a:r>
            <a:r>
              <a:rPr lang="en-US" altLang="ru-RU" sz="2400"/>
              <a:t> </a:t>
            </a:r>
            <a:r>
              <a:rPr lang="en-US" altLang="en-US" sz="2400"/>
              <a:t>створювати</a:t>
            </a:r>
            <a:r>
              <a:rPr lang="en-US" altLang="ru-RU" sz="2400"/>
              <a:t> </a:t>
            </a:r>
            <a:r>
              <a:rPr lang="en-US" altLang="en-US" sz="2400"/>
              <a:t>графіки</a:t>
            </a:r>
            <a:r>
              <a:rPr lang="en-US" altLang="ru-RU" sz="2400"/>
              <a:t> </a:t>
            </a:r>
            <a:r>
              <a:rPr lang="en-US" altLang="en-US" sz="2400"/>
              <a:t>використання</a:t>
            </a:r>
            <a:r>
              <a:rPr lang="en-US" altLang="ru-RU" sz="2400"/>
              <a:t> </a:t>
            </a:r>
            <a:r>
              <a:rPr lang="en-US" altLang="en-US" sz="2400"/>
              <a:t>ресурсів</a:t>
            </a:r>
            <a:r>
              <a:rPr lang="en-US" altLang="ru-RU" sz="2400"/>
              <a:t> </a:t>
            </a:r>
            <a:r>
              <a:rPr lang="en-US" altLang="en-US" sz="2400"/>
              <a:t>та</a:t>
            </a:r>
            <a:r>
              <a:rPr lang="en-US" altLang="ru-RU" sz="2400"/>
              <a:t> </a:t>
            </a:r>
            <a:r>
              <a:rPr lang="en-US" altLang="en-US" sz="2400"/>
              <a:t>виконувати</a:t>
            </a:r>
            <a:r>
              <a:rPr lang="en-US" altLang="ru-RU" sz="2400"/>
              <a:t> </a:t>
            </a:r>
            <a:r>
              <a:rPr lang="en-US" altLang="en-US" sz="2400"/>
              <a:t>вирівнювання</a:t>
            </a:r>
            <a:r>
              <a:rPr lang="en-US" altLang="ru-RU" sz="2400"/>
              <a:t>.</a:t>
            </a:r>
            <a:endParaRPr lang="en-US" altLang="ru-RU" sz="2400"/>
          </a:p>
          <a:p>
            <a:pPr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Font typeface="Wingdings" panose="05000000000000000000" charset="0"/>
              <a:buChar char="§"/>
            </a:pPr>
            <a:endParaRPr lang="en-US" altLang="ru-RU" sz="2400"/>
          </a:p>
          <a:p>
            <a:pPr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Font typeface="Wingdings" panose="05000000000000000000" charset="0"/>
              <a:buChar char="§"/>
            </a:pPr>
            <a:r>
              <a:rPr lang="en-US" altLang="ru-RU" sz="2400"/>
              <a:t>Jira: </a:t>
            </a:r>
            <a:r>
              <a:rPr lang="en-US" altLang="en-US" sz="2400"/>
              <a:t>корисний</a:t>
            </a:r>
            <a:r>
              <a:rPr lang="en-US" altLang="ru-RU" sz="2400"/>
              <a:t> </a:t>
            </a:r>
            <a:r>
              <a:rPr lang="en-US" altLang="en-US" sz="2400"/>
              <a:t>для</a:t>
            </a:r>
            <a:r>
              <a:rPr lang="en-US" altLang="ru-RU" sz="2400"/>
              <a:t> </a:t>
            </a:r>
            <a:r>
              <a:rPr lang="en-US" altLang="en-US" sz="2400"/>
              <a:t>управління</a:t>
            </a:r>
            <a:r>
              <a:rPr lang="en-US" altLang="ru-RU" sz="2400"/>
              <a:t> </a:t>
            </a:r>
            <a:r>
              <a:rPr lang="en-US" altLang="en-US" sz="2400"/>
              <a:t>ресурсами</a:t>
            </a:r>
            <a:r>
              <a:rPr lang="en-US" altLang="ru-RU" sz="2400"/>
              <a:t> </a:t>
            </a:r>
            <a:r>
              <a:rPr lang="en-US" altLang="en-US" sz="2400"/>
              <a:t>в</a:t>
            </a:r>
            <a:r>
              <a:rPr lang="en-US" altLang="ru-RU" sz="2400"/>
              <a:t> Agile-</a:t>
            </a:r>
            <a:r>
              <a:rPr lang="en-US" altLang="en-US" sz="2400"/>
              <a:t>проєктах</a:t>
            </a:r>
            <a:r>
              <a:rPr lang="en-US" altLang="ru-RU" sz="2400"/>
              <a:t>.</a:t>
            </a:r>
            <a:endParaRPr lang="en-US" altLang="ru-RU" sz="2400"/>
          </a:p>
          <a:p>
            <a:pPr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Font typeface="Wingdings" panose="05000000000000000000" charset="0"/>
              <a:buChar char="§"/>
            </a:pPr>
            <a:endParaRPr lang="en-US" altLang="ru-RU" sz="2400"/>
          </a:p>
          <a:p>
            <a:pPr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Font typeface="Wingdings" panose="05000000000000000000" charset="0"/>
              <a:buChar char="§"/>
            </a:pPr>
            <a:r>
              <a:rPr lang="en-US" altLang="ru-RU" sz="2400"/>
              <a:t>Primavera P6: </a:t>
            </a:r>
            <a:r>
              <a:rPr lang="en-US" altLang="en-US" sz="2400"/>
              <a:t>потужний</a:t>
            </a:r>
            <a:r>
              <a:rPr lang="en-US" altLang="ru-RU" sz="2400"/>
              <a:t> </a:t>
            </a:r>
            <a:r>
              <a:rPr lang="en-US" altLang="en-US" sz="2400"/>
              <a:t>інструмент</a:t>
            </a:r>
            <a:r>
              <a:rPr lang="en-US" altLang="ru-RU" sz="2400"/>
              <a:t> </a:t>
            </a:r>
            <a:r>
              <a:rPr lang="en-US" altLang="en-US" sz="2400"/>
              <a:t>для</a:t>
            </a:r>
            <a:r>
              <a:rPr lang="en-US" altLang="ru-RU" sz="2400"/>
              <a:t> </a:t>
            </a:r>
            <a:r>
              <a:rPr lang="en-US" altLang="en-US" sz="2400"/>
              <a:t>управління</a:t>
            </a:r>
            <a:r>
              <a:rPr lang="en-US" altLang="ru-RU" sz="2400"/>
              <a:t> </a:t>
            </a:r>
            <a:r>
              <a:rPr lang="en-US" altLang="en-US" sz="2400"/>
              <a:t>портфелями</a:t>
            </a:r>
            <a:r>
              <a:rPr lang="en-US" altLang="ru-RU" sz="2400"/>
              <a:t> </a:t>
            </a:r>
            <a:r>
              <a:rPr lang="en-US" altLang="en-US" sz="2400"/>
              <a:t>проєктів</a:t>
            </a:r>
            <a:r>
              <a:rPr lang="en-US" altLang="ru-RU" sz="2400"/>
              <a:t>.</a:t>
            </a:r>
            <a:endParaRPr lang="en-US" altLang="ru-RU" sz="2400"/>
          </a:p>
          <a:p>
            <a:pPr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Font typeface="Wingdings" panose="05000000000000000000" charset="0"/>
              <a:buChar char="§"/>
            </a:pPr>
            <a:endParaRPr lang="en-US" altLang="ru-RU" sz="2400"/>
          </a:p>
          <a:p>
            <a:pPr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Font typeface="Wingdings" panose="05000000000000000000" charset="0"/>
              <a:buChar char="§"/>
            </a:pPr>
            <a:r>
              <a:rPr lang="en-US" altLang="ru-RU" sz="2400"/>
              <a:t>Smartsheet: </a:t>
            </a:r>
            <a:r>
              <a:rPr lang="en-US" altLang="en-US" sz="2400"/>
              <a:t>забезпечує</a:t>
            </a:r>
            <a:r>
              <a:rPr lang="en-US" altLang="ru-RU" sz="2400"/>
              <a:t> </a:t>
            </a:r>
            <a:r>
              <a:rPr lang="en-US" altLang="en-US" sz="2400"/>
              <a:t>спільну</a:t>
            </a:r>
            <a:r>
              <a:rPr lang="en-US" altLang="ru-RU" sz="2400"/>
              <a:t> </a:t>
            </a:r>
            <a:r>
              <a:rPr lang="en-US" altLang="en-US" sz="2400"/>
              <a:t>роботу</a:t>
            </a:r>
            <a:r>
              <a:rPr lang="en-US" altLang="ru-RU" sz="2400"/>
              <a:t> </a:t>
            </a:r>
            <a:r>
              <a:rPr lang="en-US" altLang="en-US" sz="2400"/>
              <a:t>над</a:t>
            </a:r>
            <a:r>
              <a:rPr lang="en-US" altLang="ru-RU" sz="2400"/>
              <a:t> </a:t>
            </a:r>
            <a:r>
              <a:rPr lang="en-US" altLang="en-US" sz="2400"/>
              <a:t>плануванням</a:t>
            </a:r>
            <a:r>
              <a:rPr lang="en-US" altLang="ru-RU" sz="2400"/>
              <a:t> </a:t>
            </a:r>
            <a:r>
              <a:rPr lang="en-US" altLang="en-US" sz="2400"/>
              <a:t>ресурсів</a:t>
            </a:r>
            <a:r>
              <a:rPr lang="en-US" altLang="ru-RU" sz="2400"/>
              <a:t>.</a:t>
            </a:r>
            <a:endParaRPr lang="en-US" altLang="ru-RU" sz="24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 algn="just">
              <a:buNone/>
            </a:pPr>
            <a:r>
              <a:rPr lang="en-US" altLang="en-US" sz="2400"/>
              <a:t>Планування</a:t>
            </a:r>
            <a:r>
              <a:rPr lang="en-US" altLang="ru-RU" sz="2400"/>
              <a:t> </a:t>
            </a:r>
            <a:r>
              <a:rPr lang="en-US" altLang="en-US" sz="2400"/>
              <a:t>ресурсів</a:t>
            </a:r>
            <a:r>
              <a:rPr lang="en-US" altLang="ru-RU" sz="2400"/>
              <a:t> </a:t>
            </a:r>
            <a:r>
              <a:rPr lang="en-US" altLang="en-US" sz="2400"/>
              <a:t>та</a:t>
            </a:r>
            <a:r>
              <a:rPr lang="en-US" altLang="ru-RU" sz="2400"/>
              <a:t> </a:t>
            </a:r>
            <a:r>
              <a:rPr lang="en-US" altLang="en-US" sz="2400"/>
              <a:t>вирівнювання</a:t>
            </a:r>
            <a:r>
              <a:rPr lang="en-US" altLang="ru-RU" sz="2400"/>
              <a:t> </a:t>
            </a:r>
            <a:r>
              <a:rPr lang="en-US" altLang="en-US" sz="2400"/>
              <a:t>їхнього</a:t>
            </a:r>
            <a:r>
              <a:rPr lang="en-US" altLang="ru-RU" sz="2400"/>
              <a:t> </a:t>
            </a:r>
            <a:r>
              <a:rPr lang="en-US" altLang="en-US" sz="2400"/>
              <a:t>завантаження</a:t>
            </a:r>
            <a:r>
              <a:rPr lang="en-US" altLang="ru-RU" sz="2400"/>
              <a:t> </a:t>
            </a:r>
            <a:r>
              <a:rPr lang="en-US" altLang="en-US" sz="2400"/>
              <a:t>на</a:t>
            </a:r>
            <a:r>
              <a:rPr lang="en-US" altLang="ru-RU" sz="2400"/>
              <a:t> </a:t>
            </a:r>
            <a:r>
              <a:rPr lang="en-US" altLang="en-US" sz="2400"/>
              <a:t>рівні</a:t>
            </a:r>
            <a:r>
              <a:rPr lang="en-US" altLang="ru-RU" sz="2400"/>
              <a:t> </a:t>
            </a:r>
            <a:r>
              <a:rPr lang="en-US" altLang="en-US" sz="2400"/>
              <a:t>портфеля</a:t>
            </a:r>
            <a:r>
              <a:rPr lang="en-US" altLang="ru-RU" sz="2400"/>
              <a:t> </a:t>
            </a:r>
            <a:r>
              <a:rPr lang="en-US" altLang="en-US" sz="2400"/>
              <a:t>проєктів</a:t>
            </a:r>
            <a:r>
              <a:rPr lang="en-US" altLang="ru-RU" sz="2400"/>
              <a:t> </a:t>
            </a:r>
            <a:r>
              <a:rPr lang="en-US" altLang="en-US" sz="2400"/>
              <a:t>є</a:t>
            </a:r>
            <a:r>
              <a:rPr lang="en-US" altLang="ru-RU" sz="2400"/>
              <a:t> </a:t>
            </a:r>
            <a:r>
              <a:rPr lang="en-US" altLang="en-US" sz="2400"/>
              <a:t>ключовими</a:t>
            </a:r>
            <a:r>
              <a:rPr lang="en-US" altLang="ru-RU" sz="2400"/>
              <a:t> </a:t>
            </a:r>
            <a:r>
              <a:rPr lang="en-US" altLang="en-US" sz="2400"/>
              <a:t>процесами</a:t>
            </a:r>
            <a:r>
              <a:rPr lang="en-US" altLang="ru-RU" sz="2400"/>
              <a:t> </a:t>
            </a:r>
            <a:r>
              <a:rPr lang="en-US" altLang="en-US" sz="2400"/>
              <a:t>для</a:t>
            </a:r>
            <a:r>
              <a:rPr lang="en-US" altLang="ru-RU" sz="2400"/>
              <a:t> </a:t>
            </a:r>
            <a:r>
              <a:rPr lang="en-US" altLang="en-US" sz="2400"/>
              <a:t>досягнення</a:t>
            </a:r>
            <a:r>
              <a:rPr lang="en-US" altLang="ru-RU" sz="2400"/>
              <a:t> </a:t>
            </a:r>
            <a:r>
              <a:rPr lang="en-US" altLang="en-US" sz="2400"/>
              <a:t>ефективності</a:t>
            </a:r>
            <a:r>
              <a:rPr lang="en-US" altLang="ru-RU" sz="2400"/>
              <a:t> </a:t>
            </a:r>
            <a:r>
              <a:rPr lang="en-US" altLang="en-US" sz="2400"/>
              <a:t>та</a:t>
            </a:r>
            <a:r>
              <a:rPr lang="en-US" altLang="ru-RU" sz="2400"/>
              <a:t> </a:t>
            </a:r>
            <a:r>
              <a:rPr lang="en-US" altLang="en-US" sz="2400"/>
              <a:t>успіху</a:t>
            </a:r>
            <a:r>
              <a:rPr lang="en-US" altLang="ru-RU" sz="2400"/>
              <a:t> </a:t>
            </a:r>
            <a:r>
              <a:rPr lang="en-US" altLang="en-US" sz="2400"/>
              <a:t>організації</a:t>
            </a:r>
            <a:r>
              <a:rPr lang="en-US" altLang="ru-RU" sz="2400"/>
              <a:t>. </a:t>
            </a:r>
            <a:r>
              <a:rPr lang="en-US" altLang="en-US" sz="2400"/>
              <a:t>Ці</a:t>
            </a:r>
            <a:r>
              <a:rPr lang="en-US" altLang="ru-RU" sz="2400"/>
              <a:t> </a:t>
            </a:r>
            <a:r>
              <a:rPr lang="en-US" altLang="en-US" sz="2400"/>
              <a:t>процеси</a:t>
            </a:r>
            <a:r>
              <a:rPr lang="en-US" altLang="ru-RU" sz="2400"/>
              <a:t> </a:t>
            </a:r>
            <a:r>
              <a:rPr lang="en-US" altLang="en-US" sz="2400"/>
              <a:t>дозволяють</a:t>
            </a:r>
            <a:r>
              <a:rPr lang="en-US" altLang="ru-RU" sz="2400"/>
              <a:t>:</a:t>
            </a:r>
            <a:endParaRPr lang="en-US" altLang="ru-RU" sz="2400"/>
          </a:p>
          <a:p>
            <a:pPr marL="0" indent="0" algn="just">
              <a:buNone/>
            </a:pPr>
            <a:endParaRPr lang="en-US" altLang="ru-RU" sz="2400"/>
          </a:p>
          <a:p>
            <a:pPr algn="just"/>
            <a:r>
              <a:rPr lang="en-US" altLang="en-US" sz="2400"/>
              <a:t>Уникнути</a:t>
            </a:r>
            <a:r>
              <a:rPr lang="en-US" altLang="ru-RU" sz="2400"/>
              <a:t> </a:t>
            </a:r>
            <a:r>
              <a:rPr lang="en-US" altLang="en-US" sz="2400"/>
              <a:t>перевантаження</a:t>
            </a:r>
            <a:r>
              <a:rPr lang="en-US" altLang="ru-RU" sz="2400"/>
              <a:t> </a:t>
            </a:r>
            <a:r>
              <a:rPr lang="en-US" altLang="en-US" sz="2400"/>
              <a:t>ресурсів</a:t>
            </a:r>
            <a:r>
              <a:rPr lang="en-US" altLang="ru-RU" sz="2400"/>
              <a:t>.</a:t>
            </a:r>
            <a:endParaRPr lang="en-US" altLang="ru-RU" sz="2400"/>
          </a:p>
          <a:p>
            <a:pPr algn="just"/>
            <a:r>
              <a:rPr lang="en-US" altLang="en-US" sz="2400"/>
              <a:t>Забезпечити</a:t>
            </a:r>
            <a:r>
              <a:rPr lang="en-US" altLang="ru-RU" sz="2400"/>
              <a:t> </a:t>
            </a:r>
            <a:r>
              <a:rPr lang="en-US" altLang="en-US" sz="2400"/>
              <a:t>своєчасне</a:t>
            </a:r>
            <a:r>
              <a:rPr lang="en-US" altLang="ru-RU" sz="2400"/>
              <a:t> </a:t>
            </a:r>
            <a:r>
              <a:rPr lang="en-US" altLang="en-US" sz="2400"/>
              <a:t>виконання</a:t>
            </a:r>
            <a:r>
              <a:rPr lang="en-US" altLang="ru-RU" sz="2400"/>
              <a:t> </a:t>
            </a:r>
            <a:r>
              <a:rPr lang="en-US" altLang="en-US" sz="2400"/>
              <a:t>проєктів</a:t>
            </a:r>
            <a:r>
              <a:rPr lang="en-US" altLang="ru-RU" sz="2400"/>
              <a:t>.</a:t>
            </a:r>
            <a:endParaRPr lang="en-US" altLang="ru-RU" sz="2400"/>
          </a:p>
          <a:p>
            <a:pPr algn="just"/>
            <a:r>
              <a:rPr lang="en-US" altLang="en-US" sz="2400"/>
              <a:t>Оптимізувати</a:t>
            </a:r>
            <a:r>
              <a:rPr lang="en-US" altLang="ru-RU" sz="2400"/>
              <a:t> </a:t>
            </a:r>
            <a:r>
              <a:rPr lang="en-US" altLang="en-US" sz="2400"/>
              <a:t>використання</a:t>
            </a:r>
            <a:r>
              <a:rPr lang="en-US" altLang="ru-RU" sz="2400"/>
              <a:t> </a:t>
            </a:r>
            <a:r>
              <a:rPr lang="en-US" altLang="en-US" sz="2400"/>
              <a:t>доступних</a:t>
            </a:r>
            <a:r>
              <a:rPr lang="en-US" altLang="ru-RU" sz="2400"/>
              <a:t> </a:t>
            </a:r>
            <a:r>
              <a:rPr lang="en-US" altLang="en-US" sz="2400"/>
              <a:t>ресурсів</a:t>
            </a:r>
            <a:r>
              <a:rPr lang="en-US" altLang="ru-RU" sz="2400"/>
              <a:t>.</a:t>
            </a:r>
            <a:endParaRPr lang="en-US" altLang="ru-RU" sz="2400"/>
          </a:p>
          <a:p>
            <a:pPr marL="0" indent="0" algn="just">
              <a:buNone/>
            </a:pPr>
            <a:endParaRPr lang="en-US" altLang="ru-RU" sz="2400"/>
          </a:p>
          <a:p>
            <a:pPr marL="0" indent="0" algn="just">
              <a:buNone/>
            </a:pPr>
            <a:r>
              <a:rPr lang="en-US" altLang="en-US" sz="2400"/>
              <a:t>Для</a:t>
            </a:r>
            <a:r>
              <a:rPr lang="en-US" altLang="ru-RU" sz="2400"/>
              <a:t> </a:t>
            </a:r>
            <a:r>
              <a:rPr lang="en-US" altLang="en-US" sz="2400"/>
              <a:t>успішного</a:t>
            </a:r>
            <a:r>
              <a:rPr lang="en-US" altLang="ru-RU" sz="2400"/>
              <a:t> </a:t>
            </a:r>
            <a:r>
              <a:rPr lang="en-US" altLang="en-US" sz="2400"/>
              <a:t>вирівнювання</a:t>
            </a:r>
            <a:r>
              <a:rPr lang="en-US" altLang="ru-RU" sz="2400"/>
              <a:t> </a:t>
            </a:r>
            <a:r>
              <a:rPr lang="en-US" altLang="en-US" sz="2400"/>
              <a:t>завантаження</a:t>
            </a:r>
            <a:r>
              <a:rPr lang="en-US" altLang="ru-RU" sz="2400"/>
              <a:t> </a:t>
            </a:r>
            <a:r>
              <a:rPr lang="en-US" altLang="en-US" sz="2400"/>
              <a:t>необхідно</a:t>
            </a:r>
            <a:r>
              <a:rPr lang="en-US" altLang="ru-RU" sz="2400"/>
              <a:t> </a:t>
            </a:r>
            <a:r>
              <a:rPr lang="en-US" altLang="en-US" sz="2400"/>
              <a:t>використовувати</a:t>
            </a:r>
            <a:r>
              <a:rPr lang="en-US" altLang="ru-RU" sz="2400"/>
              <a:t> </a:t>
            </a:r>
            <a:r>
              <a:rPr lang="en-US" altLang="en-US" sz="2400"/>
              <a:t>сучасні</a:t>
            </a:r>
            <a:r>
              <a:rPr lang="en-US" altLang="ru-RU" sz="2400"/>
              <a:t> </a:t>
            </a:r>
            <a:r>
              <a:rPr lang="en-US" altLang="en-US" sz="2400"/>
              <a:t>інструменти</a:t>
            </a:r>
            <a:r>
              <a:rPr lang="en-US" altLang="ru-RU" sz="2400"/>
              <a:t>, </a:t>
            </a:r>
            <a:r>
              <a:rPr lang="en-US" altLang="en-US" sz="2400"/>
              <a:t>враховувати</a:t>
            </a:r>
            <a:r>
              <a:rPr lang="en-US" altLang="ru-RU" sz="2400"/>
              <a:t> </a:t>
            </a:r>
            <a:r>
              <a:rPr lang="en-US" altLang="en-US" sz="2400"/>
              <a:t>пріоритети</a:t>
            </a:r>
            <a:r>
              <a:rPr lang="en-US" altLang="ru-RU" sz="2400"/>
              <a:t> </a:t>
            </a:r>
            <a:r>
              <a:rPr lang="en-US" altLang="en-US" sz="2400"/>
              <a:t>проєктів</a:t>
            </a:r>
            <a:r>
              <a:rPr lang="en-US" altLang="ru-RU" sz="2400"/>
              <a:t> </a:t>
            </a:r>
            <a:r>
              <a:rPr lang="en-US" altLang="en-US" sz="2400"/>
              <a:t>та</a:t>
            </a:r>
            <a:r>
              <a:rPr lang="en-US" altLang="ru-RU" sz="2400"/>
              <a:t> </a:t>
            </a:r>
            <a:r>
              <a:rPr lang="en-US" altLang="en-US" sz="2400"/>
              <a:t>постійно</a:t>
            </a:r>
            <a:r>
              <a:rPr lang="en-US" altLang="ru-RU" sz="2400"/>
              <a:t> </a:t>
            </a:r>
            <a:r>
              <a:rPr lang="en-US" altLang="en-US" sz="2400"/>
              <a:t>моніторити</a:t>
            </a:r>
            <a:r>
              <a:rPr lang="en-US" altLang="ru-RU" sz="2400"/>
              <a:t> </a:t>
            </a:r>
            <a:r>
              <a:rPr lang="en-US" altLang="en-US" sz="2400"/>
              <a:t>стан</a:t>
            </a:r>
            <a:r>
              <a:rPr lang="en-US" altLang="ru-RU" sz="2400"/>
              <a:t> </a:t>
            </a:r>
            <a:r>
              <a:rPr lang="en-US" altLang="en-US" sz="2400"/>
              <a:t>ресурсів</a:t>
            </a:r>
            <a:r>
              <a:rPr lang="en-US" altLang="ru-RU" sz="2400"/>
              <a:t>.</a:t>
            </a:r>
            <a:endParaRPr lang="en-US" altLang="ru-RU"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Ресурсний</a:t>
            </a:r>
            <a:r>
              <a:rPr lang="en-US" altLang="ru-RU"/>
              <a:t> </a:t>
            </a:r>
            <a:r>
              <a:rPr lang="en-US" altLang="en-US"/>
              <a:t>пул</a:t>
            </a:r>
            <a:endParaRPr lang="en-US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sz="half" idx="1"/>
          </p:nvPr>
        </p:nvSpPr>
        <p:spPr/>
        <p:txBody>
          <a:bodyPr/>
          <a:p>
            <a:pPr marL="0" indent="0" algn="ctr">
              <a:buNone/>
            </a:pPr>
            <a:r>
              <a:rPr lang="en-US" altLang="en-US" sz="2400"/>
              <a:t>Ресурсний</a:t>
            </a:r>
            <a:r>
              <a:rPr lang="en-US" altLang="ru-RU" sz="2400"/>
              <a:t> </a:t>
            </a:r>
            <a:r>
              <a:rPr lang="en-US" altLang="en-US" sz="2400"/>
              <a:t>пул</a:t>
            </a:r>
            <a:r>
              <a:rPr lang="en-US" altLang="ru-RU" sz="2400"/>
              <a:t> — </a:t>
            </a:r>
            <a:r>
              <a:rPr lang="en-US" altLang="en-US" sz="2400"/>
              <a:t>це</a:t>
            </a:r>
            <a:r>
              <a:rPr lang="en-US" altLang="ru-RU" sz="2400"/>
              <a:t> </a:t>
            </a:r>
            <a:r>
              <a:rPr lang="en-US" altLang="en-US" sz="2400"/>
              <a:t>централізоване</a:t>
            </a:r>
            <a:r>
              <a:rPr lang="en-US" altLang="ru-RU" sz="2400"/>
              <a:t> </a:t>
            </a:r>
            <a:r>
              <a:rPr lang="en-US" altLang="en-US" sz="2400"/>
              <a:t>сховище</a:t>
            </a:r>
            <a:r>
              <a:rPr lang="en-US" altLang="ru-RU" sz="2400"/>
              <a:t> </a:t>
            </a:r>
            <a:r>
              <a:rPr lang="en-US" altLang="en-US" sz="2400"/>
              <a:t>або</a:t>
            </a:r>
            <a:r>
              <a:rPr lang="en-US" altLang="ru-RU" sz="2400"/>
              <a:t> </a:t>
            </a:r>
            <a:r>
              <a:rPr lang="en-US" altLang="en-US" sz="2400"/>
              <a:t>набір</a:t>
            </a:r>
            <a:r>
              <a:rPr lang="en-US" altLang="ru-RU" sz="2400"/>
              <a:t> </a:t>
            </a:r>
            <a:r>
              <a:rPr lang="en-US" altLang="en-US" sz="2400"/>
              <a:t>ресурсів</a:t>
            </a:r>
            <a:r>
              <a:rPr lang="en-US" altLang="ru-RU" sz="2400"/>
              <a:t>, </a:t>
            </a:r>
            <a:r>
              <a:rPr lang="en-US" altLang="en-US" sz="2400"/>
              <a:t>які</a:t>
            </a:r>
            <a:r>
              <a:rPr lang="en-US" altLang="ru-RU" sz="2400"/>
              <a:t> </a:t>
            </a:r>
            <a:r>
              <a:rPr lang="en-US" altLang="en-US" sz="2400"/>
              <a:t>можуть</a:t>
            </a:r>
            <a:r>
              <a:rPr lang="en-US" altLang="ru-RU" sz="2400"/>
              <a:t> </a:t>
            </a:r>
            <a:r>
              <a:rPr lang="en-US" altLang="en-US" sz="2400"/>
              <a:t>бути</a:t>
            </a:r>
            <a:r>
              <a:rPr lang="en-US" altLang="ru-RU" sz="2400"/>
              <a:t> </a:t>
            </a:r>
            <a:r>
              <a:rPr lang="en-US" altLang="en-US" sz="2400"/>
              <a:t>розподілені</a:t>
            </a:r>
            <a:r>
              <a:rPr lang="en-US" altLang="ru-RU" sz="2400"/>
              <a:t> </a:t>
            </a:r>
            <a:r>
              <a:rPr lang="en-US" altLang="en-US" sz="2400"/>
              <a:t>між</a:t>
            </a:r>
            <a:r>
              <a:rPr lang="en-US" altLang="ru-RU" sz="2400"/>
              <a:t> </a:t>
            </a:r>
            <a:r>
              <a:rPr lang="en-US" altLang="en-US" sz="2400"/>
              <a:t>різними</a:t>
            </a:r>
            <a:r>
              <a:rPr lang="en-US" altLang="ru-RU" sz="2400"/>
              <a:t> </a:t>
            </a:r>
            <a:r>
              <a:rPr lang="en-US" altLang="en-US" sz="2400"/>
              <a:t>проектами</a:t>
            </a:r>
            <a:r>
              <a:rPr lang="en-US" altLang="ru-RU" sz="2400"/>
              <a:t>, </a:t>
            </a:r>
            <a:r>
              <a:rPr lang="en-US" altLang="en-US" sz="2400"/>
              <a:t>відділами</a:t>
            </a:r>
            <a:r>
              <a:rPr lang="en-US" altLang="ru-RU" sz="2400"/>
              <a:t> </a:t>
            </a:r>
            <a:r>
              <a:rPr lang="en-US" altLang="en-US" sz="2400"/>
              <a:t>або</a:t>
            </a:r>
            <a:r>
              <a:rPr lang="en-US" altLang="ru-RU" sz="2400"/>
              <a:t> </a:t>
            </a:r>
            <a:r>
              <a:rPr lang="en-US" altLang="en-US" sz="2400"/>
              <a:t>завданнями</a:t>
            </a:r>
            <a:r>
              <a:rPr lang="en-US" altLang="ru-RU" sz="2400"/>
              <a:t> </a:t>
            </a:r>
            <a:r>
              <a:rPr lang="en-US" altLang="en-US" sz="2400"/>
              <a:t>в</a:t>
            </a:r>
            <a:r>
              <a:rPr lang="en-US" altLang="ru-RU" sz="2400"/>
              <a:t> </a:t>
            </a:r>
            <a:r>
              <a:rPr lang="en-US" altLang="en-US" sz="2400"/>
              <a:t>межах</a:t>
            </a:r>
            <a:r>
              <a:rPr lang="en-US" altLang="ru-RU" sz="2400"/>
              <a:t> </a:t>
            </a:r>
            <a:r>
              <a:rPr lang="en-US" altLang="en-US" sz="2400"/>
              <a:t>організації</a:t>
            </a:r>
            <a:r>
              <a:rPr lang="en-US" altLang="ru-RU" sz="2400"/>
              <a:t>. </a:t>
            </a:r>
            <a:r>
              <a:rPr lang="en-US" altLang="en-US" sz="2400"/>
              <a:t>Основна</a:t>
            </a:r>
            <a:r>
              <a:rPr lang="en-US" altLang="ru-RU" sz="2400"/>
              <a:t> </a:t>
            </a:r>
            <a:r>
              <a:rPr lang="en-US" altLang="en-US" sz="2400"/>
              <a:t>мета</a:t>
            </a:r>
            <a:r>
              <a:rPr lang="en-US" altLang="ru-RU" sz="2400"/>
              <a:t> </a:t>
            </a:r>
            <a:r>
              <a:rPr lang="en-US" altLang="en-US" sz="2400"/>
              <a:t>ресурсного</a:t>
            </a:r>
            <a:r>
              <a:rPr lang="en-US" altLang="ru-RU" sz="2400"/>
              <a:t> </a:t>
            </a:r>
            <a:r>
              <a:rPr lang="en-US" altLang="en-US" sz="2400"/>
              <a:t>пулу</a:t>
            </a:r>
            <a:r>
              <a:rPr lang="en-US" altLang="ru-RU" sz="2400"/>
              <a:t> — </a:t>
            </a:r>
            <a:r>
              <a:rPr lang="en-US" altLang="en-US" sz="2400"/>
              <a:t>забезпечити</a:t>
            </a:r>
            <a:r>
              <a:rPr lang="en-US" altLang="ru-RU" sz="2400"/>
              <a:t> </a:t>
            </a:r>
            <a:r>
              <a:rPr lang="en-US" altLang="en-US" sz="2400"/>
              <a:t>гнучкість</a:t>
            </a:r>
            <a:r>
              <a:rPr lang="en-US" altLang="ru-RU" sz="2400"/>
              <a:t> </a:t>
            </a:r>
            <a:r>
              <a:rPr lang="en-US" altLang="en-US" sz="2400"/>
              <a:t>та</a:t>
            </a:r>
            <a:r>
              <a:rPr lang="en-US" altLang="ru-RU" sz="2400"/>
              <a:t> </a:t>
            </a:r>
            <a:r>
              <a:rPr lang="en-US" altLang="en-US" sz="2400"/>
              <a:t>ефективність</a:t>
            </a:r>
            <a:r>
              <a:rPr lang="en-US" altLang="ru-RU" sz="2400"/>
              <a:t> </a:t>
            </a:r>
            <a:r>
              <a:rPr lang="en-US" altLang="en-US" sz="2400"/>
              <a:t>у</a:t>
            </a:r>
            <a:r>
              <a:rPr lang="en-US" altLang="ru-RU" sz="2400"/>
              <a:t> </a:t>
            </a:r>
            <a:r>
              <a:rPr lang="en-US" altLang="en-US" sz="2400"/>
              <a:t>використанні</a:t>
            </a:r>
            <a:r>
              <a:rPr lang="en-US" altLang="ru-RU" sz="2400"/>
              <a:t> </a:t>
            </a:r>
            <a:r>
              <a:rPr lang="en-US" altLang="en-US" sz="2400"/>
              <a:t>ресурсів</a:t>
            </a:r>
            <a:r>
              <a:rPr lang="en-US" altLang="ru-RU" sz="2400"/>
              <a:t>.</a:t>
            </a:r>
            <a:endParaRPr lang="en-US" altLang="ru-RU" sz="2400"/>
          </a:p>
        </p:txBody>
      </p:sp>
      <p:pic>
        <p:nvPicPr>
          <p:cNvPr id="4" name="Замещающее содержимое 3"/>
          <p:cNvPicPr>
            <a:picLocks noChangeAspect="1"/>
          </p:cNvPicPr>
          <p:nvPr>
            <p:ph sz="half" idx="2"/>
          </p:nvPr>
        </p:nvPicPr>
        <p:blipFill>
          <a:blip r:embed="rId1"/>
          <a:stretch>
            <a:fillRect/>
          </a:stretch>
        </p:blipFill>
        <p:spPr>
          <a:xfrm>
            <a:off x="6939915" y="1773555"/>
            <a:ext cx="4353560" cy="314833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Основні</a:t>
            </a:r>
            <a:r>
              <a:rPr lang="en-US" altLang="ru-RU"/>
              <a:t> </a:t>
            </a:r>
            <a:r>
              <a:rPr lang="en-US" altLang="en-US"/>
              <a:t>характеристики</a:t>
            </a:r>
            <a:r>
              <a:rPr lang="en-US" altLang="ru-RU"/>
              <a:t> </a:t>
            </a:r>
            <a:r>
              <a:rPr lang="en-US" altLang="en-US"/>
              <a:t>ресурсного</a:t>
            </a:r>
            <a:r>
              <a:rPr lang="en-US" altLang="ru-RU"/>
              <a:t> </a:t>
            </a:r>
            <a:r>
              <a:rPr lang="en-US" altLang="en-US"/>
              <a:t>пулу</a:t>
            </a:r>
            <a:r>
              <a:rPr lang="en-US" altLang="ru-RU"/>
              <a:t>:</a:t>
            </a:r>
            <a:endParaRPr lang="en-US" altLang="ru-RU"/>
          </a:p>
        </p:txBody>
      </p:sp>
      <p:sp>
        <p:nvSpPr>
          <p:cNvPr id="3" name="Замещающее содержимое 2"/>
          <p:cNvSpPr/>
          <p:nvPr>
            <p:ph idx="1"/>
          </p:nvPr>
        </p:nvSpPr>
        <p:spPr>
          <a:xfrm>
            <a:off x="609600" y="1600200"/>
            <a:ext cx="10972165" cy="4526280"/>
          </a:xfrm>
        </p:spPr>
        <p:txBody>
          <a:bodyPr/>
          <a:p>
            <a:r>
              <a:rPr lang="en-US" altLang="en-US"/>
              <a:t>Централізація</a:t>
            </a:r>
            <a:r>
              <a:rPr lang="en-US" altLang="ru-RU"/>
              <a:t>: </a:t>
            </a:r>
            <a:r>
              <a:rPr lang="en-US" altLang="en-US"/>
              <a:t>всі</a:t>
            </a:r>
            <a:r>
              <a:rPr lang="en-US" altLang="ru-RU"/>
              <a:t> </a:t>
            </a:r>
            <a:r>
              <a:rPr lang="en-US" altLang="en-US"/>
              <a:t>ресурси</a:t>
            </a:r>
            <a:r>
              <a:rPr lang="en-US" altLang="ru-RU"/>
              <a:t> </a:t>
            </a:r>
            <a:r>
              <a:rPr lang="en-US" altLang="en-US"/>
              <a:t>зберігаються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одному</a:t>
            </a:r>
            <a:r>
              <a:rPr lang="en-US" altLang="ru-RU"/>
              <a:t> </a:t>
            </a:r>
            <a:r>
              <a:rPr lang="en-US" altLang="en-US"/>
              <a:t>місці</a:t>
            </a:r>
            <a:r>
              <a:rPr lang="en-US" altLang="ru-RU"/>
              <a:t>, </a:t>
            </a:r>
            <a:r>
              <a:rPr lang="en-US" altLang="en-US"/>
              <a:t>що</a:t>
            </a:r>
            <a:r>
              <a:rPr lang="en-US" altLang="ru-RU"/>
              <a:t> </a:t>
            </a:r>
            <a:r>
              <a:rPr lang="en-US" altLang="en-US"/>
              <a:t>дозволяє</a:t>
            </a:r>
            <a:r>
              <a:rPr lang="en-US" altLang="ru-RU"/>
              <a:t> </a:t>
            </a:r>
            <a:r>
              <a:rPr lang="en-US" altLang="en-US"/>
              <a:t>легко</a:t>
            </a:r>
            <a:r>
              <a:rPr lang="en-US" altLang="ru-RU"/>
              <a:t> </a:t>
            </a:r>
            <a:r>
              <a:rPr lang="en-US" altLang="en-US"/>
              <a:t>керувати</a:t>
            </a:r>
            <a:r>
              <a:rPr lang="en-US" altLang="ru-RU"/>
              <a:t> </a:t>
            </a:r>
            <a:r>
              <a:rPr lang="en-US" altLang="en-US"/>
              <a:t>ними</a:t>
            </a:r>
            <a:r>
              <a:rPr lang="en-US" altLang="ru-RU"/>
              <a:t>.</a:t>
            </a:r>
            <a:endParaRPr lang="en-US" altLang="ru-RU"/>
          </a:p>
          <a:p>
            <a:endParaRPr lang="en-US" altLang="ru-RU"/>
          </a:p>
          <a:p>
            <a:r>
              <a:rPr lang="en-US" altLang="en-US"/>
              <a:t>Гнучкість</a:t>
            </a:r>
            <a:r>
              <a:rPr lang="en-US" altLang="ru-RU"/>
              <a:t>: </a:t>
            </a:r>
            <a:r>
              <a:rPr lang="en-US" altLang="en-US"/>
              <a:t>ресурси</a:t>
            </a:r>
            <a:r>
              <a:rPr lang="en-US" altLang="ru-RU"/>
              <a:t> </a:t>
            </a:r>
            <a:r>
              <a:rPr lang="en-US" altLang="en-US"/>
              <a:t>можуть</a:t>
            </a:r>
            <a:r>
              <a:rPr lang="en-US" altLang="ru-RU"/>
              <a:t> </a:t>
            </a:r>
            <a:r>
              <a:rPr lang="en-US" altLang="en-US"/>
              <a:t>бути</a:t>
            </a:r>
            <a:r>
              <a:rPr lang="en-US" altLang="ru-RU"/>
              <a:t> </a:t>
            </a:r>
            <a:r>
              <a:rPr lang="en-US" altLang="en-US"/>
              <a:t>швидко</a:t>
            </a:r>
            <a:r>
              <a:rPr lang="en-US" altLang="ru-RU"/>
              <a:t> </a:t>
            </a:r>
            <a:r>
              <a:rPr lang="en-US" altLang="en-US"/>
              <a:t>перерозподілені</a:t>
            </a:r>
            <a:r>
              <a:rPr lang="en-US" altLang="ru-RU"/>
              <a:t> </a:t>
            </a:r>
            <a:r>
              <a:rPr lang="en-US" altLang="en-US"/>
              <a:t>між</a:t>
            </a:r>
            <a:r>
              <a:rPr lang="en-US" altLang="ru-RU"/>
              <a:t> </a:t>
            </a:r>
            <a:r>
              <a:rPr lang="en-US" altLang="en-US"/>
              <a:t>проектами</a:t>
            </a:r>
            <a:r>
              <a:rPr lang="en-US" altLang="ru-RU"/>
              <a:t> </a:t>
            </a:r>
            <a:r>
              <a:rPr lang="en-US" altLang="en-US"/>
              <a:t>залежно</a:t>
            </a:r>
            <a:r>
              <a:rPr lang="en-US" altLang="ru-RU"/>
              <a:t> </a:t>
            </a:r>
            <a:r>
              <a:rPr lang="en-US" altLang="en-US"/>
              <a:t>від</a:t>
            </a:r>
            <a:r>
              <a:rPr lang="en-US" altLang="ru-RU"/>
              <a:t> </a:t>
            </a:r>
            <a:r>
              <a:rPr lang="en-US" altLang="en-US"/>
              <a:t>потреб</a:t>
            </a:r>
            <a:r>
              <a:rPr lang="en-US" altLang="ru-RU"/>
              <a:t>.</a:t>
            </a:r>
            <a:endParaRPr lang="en-US" altLang="ru-RU"/>
          </a:p>
          <a:p>
            <a:endParaRPr lang="en-US" altLang="ru-RU"/>
          </a:p>
          <a:p>
            <a:r>
              <a:rPr lang="en-US" altLang="en-US"/>
              <a:t>Оптимізація</a:t>
            </a:r>
            <a:r>
              <a:rPr lang="en-US" altLang="ru-RU"/>
              <a:t>: </a:t>
            </a:r>
            <a:r>
              <a:rPr lang="en-US" altLang="en-US"/>
              <a:t>забезпечується</a:t>
            </a:r>
            <a:r>
              <a:rPr lang="en-US" altLang="ru-RU"/>
              <a:t> </a:t>
            </a:r>
            <a:r>
              <a:rPr lang="en-US" altLang="en-US"/>
              <a:t>максимальне</a:t>
            </a:r>
            <a:r>
              <a:rPr lang="en-US" altLang="ru-RU"/>
              <a:t> </a:t>
            </a:r>
            <a:r>
              <a:rPr lang="en-US" altLang="en-US"/>
              <a:t>використання</a:t>
            </a:r>
            <a:r>
              <a:rPr lang="en-US" altLang="ru-RU"/>
              <a:t> </a:t>
            </a:r>
            <a:r>
              <a:rPr lang="en-US" altLang="en-US"/>
              <a:t>ресурсів</a:t>
            </a:r>
            <a:r>
              <a:rPr lang="en-US" altLang="ru-RU"/>
              <a:t>, </a:t>
            </a:r>
            <a:r>
              <a:rPr lang="en-US" altLang="en-US"/>
              <a:t>уникнення</a:t>
            </a:r>
            <a:r>
              <a:rPr lang="en-US" altLang="ru-RU"/>
              <a:t> </a:t>
            </a:r>
            <a:r>
              <a:rPr lang="en-US" altLang="en-US"/>
              <a:t>простоїв</a:t>
            </a:r>
            <a:r>
              <a:rPr lang="en-US" altLang="ru-RU"/>
              <a:t> </a:t>
            </a:r>
            <a:r>
              <a:rPr lang="en-US" altLang="en-US"/>
              <a:t>або</a:t>
            </a:r>
            <a:r>
              <a:rPr lang="en-US" altLang="ru-RU"/>
              <a:t> </a:t>
            </a:r>
            <a:r>
              <a:rPr lang="en-US" altLang="en-US"/>
              <a:t>надмірного</a:t>
            </a:r>
            <a:r>
              <a:rPr lang="en-US" altLang="ru-RU"/>
              <a:t> </a:t>
            </a:r>
            <a:r>
              <a:rPr lang="en-US" altLang="en-US"/>
              <a:t>навантаження</a:t>
            </a:r>
            <a:r>
              <a:rPr lang="en-US" altLang="ru-RU"/>
              <a:t>.</a:t>
            </a:r>
            <a:endParaRPr lang="en-US" alt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Приклади</a:t>
            </a:r>
            <a:r>
              <a:rPr lang="en-US" altLang="ru-RU"/>
              <a:t> </a:t>
            </a:r>
            <a:r>
              <a:rPr lang="en-US" altLang="en-US"/>
              <a:t>ресурсних</a:t>
            </a:r>
            <a:r>
              <a:rPr lang="en-US" altLang="ru-RU"/>
              <a:t> </a:t>
            </a:r>
            <a:r>
              <a:rPr lang="en-US" altLang="en-US"/>
              <a:t>пулів</a:t>
            </a:r>
            <a:r>
              <a:rPr lang="en-US" altLang="ru-RU"/>
              <a:t>:</a:t>
            </a:r>
            <a:endParaRPr lang="en-US" altLang="ru-RU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/>
              <a:t>Пул</a:t>
            </a:r>
            <a:r>
              <a:rPr lang="en-US" altLang="ru-RU"/>
              <a:t> </a:t>
            </a:r>
            <a:r>
              <a:rPr lang="en-US" altLang="en-US"/>
              <a:t>фахівців</a:t>
            </a:r>
            <a:r>
              <a:rPr lang="en-US" altLang="ru-RU"/>
              <a:t> (</a:t>
            </a:r>
            <a:r>
              <a:rPr lang="en-US" altLang="en-US"/>
              <a:t>наприклад</a:t>
            </a:r>
            <a:r>
              <a:rPr lang="en-US" altLang="ru-RU"/>
              <a:t>, </a:t>
            </a:r>
            <a:r>
              <a:rPr lang="en-US" altLang="en-US"/>
              <a:t>програмістів</a:t>
            </a:r>
            <a:r>
              <a:rPr lang="en-US" altLang="ru-RU"/>
              <a:t>, </a:t>
            </a:r>
            <a:r>
              <a:rPr lang="en-US" altLang="en-US"/>
              <a:t>інженерів</a:t>
            </a:r>
            <a:r>
              <a:rPr lang="en-US" altLang="ru-RU"/>
              <a:t>, </a:t>
            </a:r>
            <a:r>
              <a:rPr lang="en-US" altLang="en-US"/>
              <a:t>аналітиків</a:t>
            </a:r>
            <a:r>
              <a:rPr lang="en-US" altLang="ru-RU"/>
              <a:t>).</a:t>
            </a:r>
            <a:endParaRPr lang="en-US" altLang="ru-RU"/>
          </a:p>
          <a:p>
            <a:endParaRPr lang="en-US" altLang="ru-RU"/>
          </a:p>
          <a:p>
            <a:r>
              <a:rPr lang="en-US" altLang="en-US"/>
              <a:t>Пул</a:t>
            </a:r>
            <a:r>
              <a:rPr lang="en-US" altLang="ru-RU"/>
              <a:t> </a:t>
            </a:r>
            <a:r>
              <a:rPr lang="en-US" altLang="en-US"/>
              <a:t>обладнання</a:t>
            </a:r>
            <a:r>
              <a:rPr lang="en-US" altLang="ru-RU"/>
              <a:t> (</a:t>
            </a:r>
            <a:r>
              <a:rPr lang="en-US" altLang="en-US"/>
              <a:t>наприклад</a:t>
            </a:r>
            <a:r>
              <a:rPr lang="en-US" altLang="ru-RU"/>
              <a:t>, </a:t>
            </a:r>
            <a:r>
              <a:rPr lang="en-US" altLang="en-US"/>
              <a:t>сервери</a:t>
            </a:r>
            <a:r>
              <a:rPr lang="en-US" altLang="ru-RU"/>
              <a:t>, </a:t>
            </a:r>
            <a:r>
              <a:rPr lang="en-US" altLang="en-US"/>
              <a:t>транспортні</a:t>
            </a:r>
            <a:r>
              <a:rPr lang="en-US" altLang="ru-RU"/>
              <a:t> </a:t>
            </a:r>
            <a:r>
              <a:rPr lang="en-US" altLang="en-US"/>
              <a:t>засоби</a:t>
            </a:r>
            <a:r>
              <a:rPr lang="en-US" altLang="ru-RU"/>
              <a:t>).</a:t>
            </a:r>
            <a:endParaRPr lang="en-US" altLang="ru-RU"/>
          </a:p>
          <a:p>
            <a:endParaRPr lang="en-US" altLang="ru-RU"/>
          </a:p>
          <a:p>
            <a:r>
              <a:rPr lang="en-US" altLang="en-US"/>
              <a:t>Пул</a:t>
            </a:r>
            <a:r>
              <a:rPr lang="en-US" altLang="ru-RU"/>
              <a:t> </a:t>
            </a:r>
            <a:r>
              <a:rPr lang="en-US" altLang="en-US"/>
              <a:t>фінансових</a:t>
            </a:r>
            <a:r>
              <a:rPr lang="en-US" altLang="ru-RU"/>
              <a:t> </a:t>
            </a:r>
            <a:r>
              <a:rPr lang="en-US" altLang="en-US"/>
              <a:t>ресурсів</a:t>
            </a:r>
            <a:r>
              <a:rPr lang="en-US" altLang="ru-RU"/>
              <a:t> (</a:t>
            </a:r>
            <a:r>
              <a:rPr lang="en-US" altLang="en-US"/>
              <a:t>наприклад</a:t>
            </a:r>
            <a:r>
              <a:rPr lang="en-US" altLang="ru-RU"/>
              <a:t>, </a:t>
            </a:r>
            <a:r>
              <a:rPr lang="en-US" altLang="en-US"/>
              <a:t>бюджетні</a:t>
            </a:r>
            <a:r>
              <a:rPr lang="en-US" altLang="ru-RU"/>
              <a:t> </a:t>
            </a:r>
            <a:r>
              <a:rPr lang="en-US" altLang="en-US"/>
              <a:t>кошти</a:t>
            </a:r>
            <a:r>
              <a:rPr lang="en-US" altLang="ru-RU"/>
              <a:t>).</a:t>
            </a:r>
            <a:endParaRPr lang="en-US" alt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мещающее содержимое 1"/>
          <p:cNvSpPr/>
          <p:nvPr>
            <p:ph idx="1"/>
          </p:nvPr>
        </p:nvSpPr>
        <p:spPr/>
        <p:txBody>
          <a:bodyPr/>
          <a:p>
            <a:pPr marL="0" indent="0" algn="ctr">
              <a:buNone/>
            </a:pPr>
            <a:r>
              <a:rPr lang="en-US" altLang="en-US" b="1"/>
              <a:t>Портфель</a:t>
            </a:r>
            <a:r>
              <a:rPr lang="en-US" altLang="ru-RU" b="1"/>
              <a:t> </a:t>
            </a:r>
            <a:r>
              <a:rPr lang="en-US" altLang="en-US" b="1"/>
              <a:t>ресурсів</a:t>
            </a:r>
            <a:r>
              <a:rPr lang="en-US" altLang="ru-RU"/>
              <a:t> — </a:t>
            </a:r>
            <a:r>
              <a:rPr lang="en-US" altLang="en-US"/>
              <a:t>це</a:t>
            </a:r>
            <a:r>
              <a:rPr lang="en-US" altLang="ru-RU"/>
              <a:t> </a:t>
            </a:r>
            <a:r>
              <a:rPr lang="en-US" altLang="en-US"/>
              <a:t>структурований</a:t>
            </a:r>
            <a:r>
              <a:rPr lang="en-US" altLang="ru-RU"/>
              <a:t> </a:t>
            </a:r>
            <a:r>
              <a:rPr lang="en-US" altLang="en-US"/>
              <a:t>набір</a:t>
            </a:r>
            <a:r>
              <a:rPr lang="en-US" altLang="ru-RU"/>
              <a:t> </a:t>
            </a:r>
            <a:r>
              <a:rPr lang="en-US" altLang="en-US"/>
              <a:t>ресурсів</a:t>
            </a:r>
            <a:r>
              <a:rPr lang="en-US" altLang="ru-RU"/>
              <a:t>, </a:t>
            </a:r>
            <a:r>
              <a:rPr lang="en-US" altLang="en-US"/>
              <a:t>які</a:t>
            </a:r>
            <a:r>
              <a:rPr lang="en-US" altLang="ru-RU"/>
              <a:t> </a:t>
            </a:r>
            <a:r>
              <a:rPr lang="en-US" altLang="en-US"/>
              <a:t>доступні</a:t>
            </a:r>
            <a:r>
              <a:rPr lang="en-US" altLang="ru-RU"/>
              <a:t> </a:t>
            </a:r>
            <a:r>
              <a:rPr lang="en-US" altLang="en-US"/>
              <a:t>організації</a:t>
            </a:r>
            <a:r>
              <a:rPr lang="en-US" altLang="ru-RU"/>
              <a:t> </a:t>
            </a:r>
            <a:r>
              <a:rPr lang="en-US" altLang="en-US"/>
              <a:t>для</a:t>
            </a:r>
            <a:r>
              <a:rPr lang="en-US" altLang="ru-RU"/>
              <a:t> </a:t>
            </a:r>
            <a:r>
              <a:rPr lang="en-US" altLang="en-US"/>
              <a:t>виконання</a:t>
            </a:r>
            <a:r>
              <a:rPr lang="en-US" altLang="ru-RU"/>
              <a:t> </a:t>
            </a:r>
            <a:r>
              <a:rPr lang="en-US" altLang="en-US"/>
              <a:t>її</a:t>
            </a:r>
            <a:r>
              <a:rPr lang="en-US" altLang="ru-RU"/>
              <a:t> </a:t>
            </a:r>
            <a:r>
              <a:rPr lang="en-US" altLang="en-US"/>
              <a:t>стратегічних</a:t>
            </a:r>
            <a:r>
              <a:rPr lang="en-US" altLang="ru-RU"/>
              <a:t> </a:t>
            </a:r>
            <a:r>
              <a:rPr lang="en-US" altLang="en-US"/>
              <a:t>цілей</a:t>
            </a:r>
            <a:r>
              <a:rPr lang="en-US" altLang="ru-RU"/>
              <a:t>. </a:t>
            </a:r>
            <a:r>
              <a:rPr lang="en-US" altLang="en-US"/>
              <a:t>Портфель</a:t>
            </a:r>
            <a:r>
              <a:rPr lang="en-US" altLang="ru-RU"/>
              <a:t> </a:t>
            </a:r>
            <a:r>
              <a:rPr lang="en-US" altLang="en-US"/>
              <a:t>ресурсів</a:t>
            </a:r>
            <a:r>
              <a:rPr lang="en-US" altLang="ru-RU"/>
              <a:t> </a:t>
            </a:r>
            <a:r>
              <a:rPr lang="en-US" altLang="en-US"/>
              <a:t>включає</a:t>
            </a:r>
            <a:r>
              <a:rPr lang="en-US" altLang="ru-RU"/>
              <a:t> </a:t>
            </a:r>
            <a:r>
              <a:rPr lang="en-US" altLang="en-US"/>
              <a:t>всі</a:t>
            </a:r>
            <a:r>
              <a:rPr lang="en-US" altLang="ru-RU"/>
              <a:t> </a:t>
            </a:r>
            <a:r>
              <a:rPr lang="en-US" altLang="en-US"/>
              <a:t>види</a:t>
            </a:r>
            <a:r>
              <a:rPr lang="en-US" altLang="ru-RU"/>
              <a:t> </a:t>
            </a:r>
            <a:r>
              <a:rPr lang="en-US" altLang="en-US"/>
              <a:t>ресурсів</a:t>
            </a:r>
            <a:r>
              <a:rPr lang="en-US" altLang="ru-RU"/>
              <a:t>, </a:t>
            </a:r>
            <a:r>
              <a:rPr lang="en-US" altLang="en-US"/>
              <a:t>які</a:t>
            </a:r>
            <a:r>
              <a:rPr lang="en-US" altLang="ru-RU"/>
              <a:t> </a:t>
            </a:r>
            <a:r>
              <a:rPr lang="en-US" altLang="en-US"/>
              <a:t>можуть</a:t>
            </a:r>
            <a:r>
              <a:rPr lang="en-US" altLang="ru-RU"/>
              <a:t> </a:t>
            </a:r>
            <a:r>
              <a:rPr lang="en-US" altLang="en-US"/>
              <a:t>бути</a:t>
            </a:r>
            <a:r>
              <a:rPr lang="en-US" altLang="ru-RU"/>
              <a:t> </a:t>
            </a:r>
            <a:r>
              <a:rPr lang="en-US" altLang="en-US"/>
              <a:t>використані</a:t>
            </a:r>
            <a:r>
              <a:rPr lang="en-US" altLang="ru-RU"/>
              <a:t> </a:t>
            </a:r>
            <a:r>
              <a:rPr lang="en-US" altLang="en-US"/>
              <a:t>для</a:t>
            </a:r>
            <a:r>
              <a:rPr lang="en-US" altLang="ru-RU"/>
              <a:t> </a:t>
            </a:r>
            <a:r>
              <a:rPr lang="en-US" altLang="en-US"/>
              <a:t>реалізації</a:t>
            </a:r>
            <a:r>
              <a:rPr lang="en-US" altLang="ru-RU"/>
              <a:t> </a:t>
            </a:r>
            <a:r>
              <a:rPr lang="en-US" altLang="en-US"/>
              <a:t>проектів</a:t>
            </a:r>
            <a:r>
              <a:rPr lang="en-US" altLang="ru-RU"/>
              <a:t>, </a:t>
            </a:r>
            <a:r>
              <a:rPr lang="en-US" altLang="en-US"/>
              <a:t>програм</a:t>
            </a:r>
            <a:r>
              <a:rPr lang="en-US" altLang="ru-RU"/>
              <a:t> </a:t>
            </a:r>
            <a:r>
              <a:rPr lang="en-US" altLang="en-US"/>
              <a:t>або</a:t>
            </a:r>
            <a:r>
              <a:rPr lang="en-US" altLang="ru-RU"/>
              <a:t> </a:t>
            </a:r>
            <a:r>
              <a:rPr lang="en-US" altLang="en-US"/>
              <a:t>операційної</a:t>
            </a:r>
            <a:r>
              <a:rPr lang="en-US" altLang="ru-RU"/>
              <a:t> </a:t>
            </a:r>
            <a:r>
              <a:rPr lang="en-US" altLang="en-US"/>
              <a:t>діяльності</a:t>
            </a:r>
            <a:r>
              <a:rPr lang="en-US" altLang="ru-RU"/>
              <a:t>.</a:t>
            </a:r>
            <a:endParaRPr lang="en-US" altLang="ru-RU"/>
          </a:p>
        </p:txBody>
      </p:sp>
      <p:sp>
        <p:nvSpPr>
          <p:cNvPr id="3" name="Текстовое поле 2"/>
          <p:cNvSpPr txBox="1"/>
          <p:nvPr/>
        </p:nvSpPr>
        <p:spPr>
          <a:xfrm>
            <a:off x="3356610" y="841058"/>
            <a:ext cx="5080000" cy="337185"/>
          </a:xfrm>
          <a:prstGeom prst="rect">
            <a:avLst/>
          </a:prstGeom>
        </p:spPr>
        <p:txBody>
          <a:bodyPr>
            <a:spAutoFit/>
          </a:bodyPr>
          <a:p>
            <a:pPr marL="0" indent="0"/>
            <a:r>
              <a:rPr lang="en-US" altLang="zh-CN" sz="1600" i="0">
                <a:solidFill>
                  <a:schemeClr val="tx1"/>
                </a:solidFill>
                <a:latin typeface="Inter"/>
                <a:ea typeface="Inter"/>
              </a:rPr>
              <a:t> </a:t>
            </a:r>
            <a:endParaRPr lang="en-US" altLang="zh-CN" sz="1600" i="0">
              <a:solidFill>
                <a:schemeClr val="tx1"/>
              </a:solidFill>
              <a:latin typeface="Inter"/>
              <a:ea typeface="Inter"/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09600" y="253048"/>
            <a:ext cx="10972800" cy="1143000"/>
          </a:xfrm>
        </p:spPr>
        <p:txBody>
          <a:bodyPr/>
          <a:p>
            <a:r>
              <a:rPr lang="en-US" altLang="zh-CN">
                <a:solidFill>
                  <a:schemeClr val="tx1"/>
                </a:solidFill>
                <a:ea typeface="Inter"/>
                <a:cs typeface="+mj-lt"/>
                <a:sym typeface="+mn-ea"/>
              </a:rPr>
              <a:t>Портфель ресурсів</a:t>
            </a:r>
            <a:endParaRPr lang="en-US" altLang="ru-RU">
              <a:cs typeface="+mj-l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мещающее содержимое 1"/>
          <p:cNvSpPr/>
          <p:nvPr>
            <p:ph idx="1"/>
          </p:nvPr>
        </p:nvSpPr>
        <p:spPr/>
        <p:txBody>
          <a:bodyPr/>
          <a:p>
            <a:r>
              <a:rPr lang="en-US" altLang="en-US"/>
              <a:t>Фінансові</a:t>
            </a:r>
            <a:r>
              <a:rPr lang="en-US" altLang="ru-RU"/>
              <a:t> </a:t>
            </a:r>
            <a:r>
              <a:rPr lang="en-US" altLang="en-US"/>
              <a:t>ресурси</a:t>
            </a:r>
            <a:r>
              <a:rPr lang="en-US" altLang="ru-RU"/>
              <a:t>: </a:t>
            </a:r>
            <a:r>
              <a:rPr lang="en-US" altLang="en-US"/>
              <a:t>кошти</a:t>
            </a:r>
            <a:r>
              <a:rPr lang="en-US" altLang="ru-RU"/>
              <a:t>, </a:t>
            </a:r>
            <a:r>
              <a:rPr lang="en-US" altLang="en-US"/>
              <a:t>інвестиції</a:t>
            </a:r>
            <a:r>
              <a:rPr lang="en-US" altLang="ru-RU"/>
              <a:t>, </a:t>
            </a:r>
            <a:r>
              <a:rPr lang="en-US" altLang="en-US"/>
              <a:t>бюджет</a:t>
            </a:r>
            <a:r>
              <a:rPr lang="en-US" altLang="ru-RU"/>
              <a:t>.</a:t>
            </a:r>
            <a:endParaRPr lang="en-US" altLang="ru-RU"/>
          </a:p>
          <a:p>
            <a:r>
              <a:rPr lang="en-US" altLang="en-US"/>
              <a:t>Людські</a:t>
            </a:r>
            <a:r>
              <a:rPr lang="en-US" altLang="ru-RU"/>
              <a:t> </a:t>
            </a:r>
            <a:r>
              <a:rPr lang="en-US" altLang="en-US"/>
              <a:t>ресурси</a:t>
            </a:r>
            <a:r>
              <a:rPr lang="en-US" altLang="ru-RU"/>
              <a:t>: </a:t>
            </a:r>
            <a:r>
              <a:rPr lang="en-US" altLang="en-US"/>
              <a:t>персонал</a:t>
            </a:r>
            <a:r>
              <a:rPr lang="en-US" altLang="ru-RU"/>
              <a:t>, </a:t>
            </a:r>
            <a:r>
              <a:rPr lang="en-US" altLang="en-US"/>
              <a:t>їхні</a:t>
            </a:r>
            <a:r>
              <a:rPr lang="en-US" altLang="ru-RU"/>
              <a:t> </a:t>
            </a:r>
            <a:r>
              <a:rPr lang="en-US" altLang="en-US"/>
              <a:t>навички</a:t>
            </a:r>
            <a:r>
              <a:rPr lang="en-US" altLang="ru-RU"/>
              <a:t> </a:t>
            </a:r>
            <a:r>
              <a:rPr lang="en-US" altLang="en-US"/>
              <a:t>та</a:t>
            </a:r>
            <a:r>
              <a:rPr lang="en-US" altLang="ru-RU"/>
              <a:t> </a:t>
            </a:r>
            <a:r>
              <a:rPr lang="en-US" altLang="en-US"/>
              <a:t>компетенції</a:t>
            </a:r>
            <a:r>
              <a:rPr lang="en-US" altLang="ru-RU"/>
              <a:t>.</a:t>
            </a:r>
            <a:endParaRPr lang="en-US" altLang="ru-RU"/>
          </a:p>
          <a:p>
            <a:r>
              <a:rPr lang="en-US" altLang="en-US"/>
              <a:t>Матеріальні</a:t>
            </a:r>
            <a:r>
              <a:rPr lang="en-US" altLang="ru-RU"/>
              <a:t> </a:t>
            </a:r>
            <a:r>
              <a:rPr lang="en-US" altLang="en-US"/>
              <a:t>ресурси</a:t>
            </a:r>
            <a:r>
              <a:rPr lang="en-US" altLang="ru-RU"/>
              <a:t>: </a:t>
            </a:r>
            <a:r>
              <a:rPr lang="en-US" altLang="en-US"/>
              <a:t>обладнання</a:t>
            </a:r>
            <a:r>
              <a:rPr lang="en-US" altLang="ru-RU"/>
              <a:t>, </a:t>
            </a:r>
            <a:r>
              <a:rPr lang="en-US" altLang="en-US"/>
              <a:t>техніка</a:t>
            </a:r>
            <a:r>
              <a:rPr lang="en-US" altLang="ru-RU"/>
              <a:t>, </a:t>
            </a:r>
            <a:r>
              <a:rPr lang="en-US" altLang="en-US"/>
              <a:t>приміщення</a:t>
            </a:r>
            <a:r>
              <a:rPr lang="en-US" altLang="ru-RU"/>
              <a:t>.</a:t>
            </a:r>
            <a:endParaRPr lang="en-US" altLang="ru-RU"/>
          </a:p>
          <a:p>
            <a:r>
              <a:rPr lang="en-US" altLang="en-US"/>
              <a:t>Інформаційні</a:t>
            </a:r>
            <a:r>
              <a:rPr lang="en-US" altLang="ru-RU"/>
              <a:t> </a:t>
            </a:r>
            <a:r>
              <a:rPr lang="en-US" altLang="en-US"/>
              <a:t>ресурси</a:t>
            </a:r>
            <a:r>
              <a:rPr lang="en-US" altLang="ru-RU"/>
              <a:t>: </a:t>
            </a:r>
            <a:r>
              <a:rPr lang="en-US" altLang="en-US"/>
              <a:t>бази</a:t>
            </a:r>
            <a:r>
              <a:rPr lang="en-US" altLang="ru-RU"/>
              <a:t> </a:t>
            </a:r>
            <a:r>
              <a:rPr lang="en-US" altLang="en-US"/>
              <a:t>даних</a:t>
            </a:r>
            <a:r>
              <a:rPr lang="en-US" altLang="ru-RU"/>
              <a:t>, </a:t>
            </a:r>
            <a:r>
              <a:rPr lang="en-US" altLang="en-US"/>
              <a:t>знання</a:t>
            </a:r>
            <a:r>
              <a:rPr lang="en-US" altLang="ru-RU"/>
              <a:t>, </a:t>
            </a:r>
            <a:r>
              <a:rPr lang="en-US" altLang="en-US"/>
              <a:t>технології</a:t>
            </a:r>
            <a:r>
              <a:rPr lang="en-US" altLang="ru-RU"/>
              <a:t>.</a:t>
            </a:r>
            <a:endParaRPr lang="en-US" altLang="ru-RU"/>
          </a:p>
          <a:p>
            <a:r>
              <a:rPr lang="en-US" altLang="en-US"/>
              <a:t>Часові</a:t>
            </a:r>
            <a:r>
              <a:rPr lang="en-US" altLang="ru-RU"/>
              <a:t> </a:t>
            </a:r>
            <a:r>
              <a:rPr lang="en-US" altLang="en-US"/>
              <a:t>ресурси</a:t>
            </a:r>
            <a:r>
              <a:rPr lang="en-US" altLang="ru-RU"/>
              <a:t>: </a:t>
            </a:r>
            <a:r>
              <a:rPr lang="en-US" altLang="en-US"/>
              <a:t>час</a:t>
            </a:r>
            <a:r>
              <a:rPr lang="en-US" altLang="ru-RU"/>
              <a:t>, </a:t>
            </a:r>
            <a:r>
              <a:rPr lang="en-US" altLang="en-US"/>
              <a:t>виділений</a:t>
            </a:r>
            <a:r>
              <a:rPr lang="en-US" altLang="ru-RU"/>
              <a:t> </a:t>
            </a:r>
            <a:r>
              <a:rPr lang="en-US" altLang="en-US"/>
              <a:t>на</a:t>
            </a:r>
            <a:r>
              <a:rPr lang="en-US" altLang="ru-RU"/>
              <a:t> </a:t>
            </a:r>
            <a:r>
              <a:rPr lang="en-US" altLang="en-US"/>
              <a:t>виконання</a:t>
            </a:r>
            <a:r>
              <a:rPr lang="en-US" altLang="ru-RU"/>
              <a:t> </a:t>
            </a:r>
            <a:r>
              <a:rPr lang="en-US" altLang="en-US"/>
              <a:t>завдань</a:t>
            </a:r>
            <a:r>
              <a:rPr lang="en-US" altLang="ru-RU"/>
              <a:t>.</a:t>
            </a:r>
            <a:endParaRPr lang="en-US" alt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09600" y="253048"/>
            <a:ext cx="10972800" cy="1143000"/>
          </a:xfrm>
        </p:spPr>
        <p:txBody>
          <a:bodyPr/>
          <a:p>
            <a:r>
              <a:rPr lang="en-US" altLang="zh-CN">
                <a:solidFill>
                  <a:schemeClr val="tx1"/>
                </a:solidFill>
                <a:latin typeface="Arial" panose="020B0604020202020204" pitchFamily="34" charset="0"/>
                <a:ea typeface="Inter"/>
                <a:cs typeface="Arial" panose="020B0604020202020204" pitchFamily="34" charset="0"/>
                <a:sym typeface="+mn-ea"/>
              </a:rPr>
              <a:t>Основні елементи портфеля ресурсів:</a:t>
            </a:r>
            <a:endParaRPr lang="en-US" alt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Переваги</a:t>
            </a:r>
            <a:r>
              <a:rPr lang="en-US" altLang="ru-RU"/>
              <a:t> </a:t>
            </a:r>
            <a:r>
              <a:rPr lang="en-US" altLang="en-US"/>
              <a:t>портфеля</a:t>
            </a:r>
            <a:r>
              <a:rPr lang="en-US" altLang="ru-RU"/>
              <a:t> </a:t>
            </a:r>
            <a:r>
              <a:rPr lang="en-US" altLang="en-US"/>
              <a:t>ресурсів</a:t>
            </a:r>
            <a:r>
              <a:rPr lang="en-US" altLang="ru-RU"/>
              <a:t>:</a:t>
            </a:r>
            <a:endParaRPr lang="en-US" altLang="ru-RU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pPr>
              <a:lnSpc>
                <a:spcPct val="100000"/>
              </a:lnSpc>
              <a:spcBef>
                <a:spcPts val="15"/>
              </a:spcBef>
              <a:spcAft>
                <a:spcPts val="0"/>
              </a:spcAft>
            </a:pPr>
            <a:r>
              <a:rPr lang="en-US" altLang="en-US" sz="2400"/>
              <a:t>Стратегічне</a:t>
            </a:r>
            <a:r>
              <a:rPr lang="en-US" altLang="ru-RU" sz="2400"/>
              <a:t> </a:t>
            </a:r>
            <a:r>
              <a:rPr lang="en-US" altLang="en-US" sz="2400"/>
              <a:t>планування</a:t>
            </a:r>
            <a:r>
              <a:rPr lang="en-US" altLang="ru-RU" sz="2400"/>
              <a:t>: </a:t>
            </a:r>
            <a:r>
              <a:rPr lang="en-US" altLang="en-US" sz="2400"/>
              <a:t>дозволяє</a:t>
            </a:r>
            <a:r>
              <a:rPr lang="en-US" altLang="ru-RU" sz="2400"/>
              <a:t> </a:t>
            </a:r>
            <a:r>
              <a:rPr lang="en-US" altLang="en-US" sz="2400"/>
              <a:t>узгоджувати</a:t>
            </a:r>
            <a:r>
              <a:rPr lang="en-US" altLang="ru-RU" sz="2400"/>
              <a:t> </a:t>
            </a:r>
            <a:r>
              <a:rPr lang="en-US" altLang="en-US" sz="2400"/>
              <a:t>ресурси</a:t>
            </a:r>
            <a:r>
              <a:rPr lang="en-US" altLang="ru-RU" sz="2400"/>
              <a:t> </a:t>
            </a:r>
            <a:r>
              <a:rPr lang="en-US" altLang="en-US" sz="2400"/>
              <a:t>з</a:t>
            </a:r>
            <a:r>
              <a:rPr lang="en-US" altLang="ru-RU" sz="2400"/>
              <a:t> </a:t>
            </a:r>
            <a:r>
              <a:rPr lang="en-US" altLang="en-US" sz="2400"/>
              <a:t>цілями</a:t>
            </a:r>
            <a:r>
              <a:rPr lang="en-US" altLang="ru-RU" sz="2400"/>
              <a:t> </a:t>
            </a:r>
            <a:r>
              <a:rPr lang="en-US" altLang="en-US" sz="2400"/>
              <a:t>організації</a:t>
            </a:r>
            <a:r>
              <a:rPr lang="en-US" altLang="ru-RU" sz="2400"/>
              <a:t>.</a:t>
            </a:r>
            <a:endParaRPr lang="en-US" altLang="ru-RU" sz="2400"/>
          </a:p>
          <a:p>
            <a:pPr>
              <a:lnSpc>
                <a:spcPct val="100000"/>
              </a:lnSpc>
              <a:spcBef>
                <a:spcPts val="15"/>
              </a:spcBef>
              <a:spcAft>
                <a:spcPts val="0"/>
              </a:spcAft>
            </a:pPr>
            <a:endParaRPr lang="en-US" altLang="ru-RU" sz="2400"/>
          </a:p>
          <a:p>
            <a:pPr>
              <a:lnSpc>
                <a:spcPct val="100000"/>
              </a:lnSpc>
              <a:spcBef>
                <a:spcPts val="15"/>
              </a:spcBef>
              <a:spcAft>
                <a:spcPts val="0"/>
              </a:spcAft>
            </a:pPr>
            <a:r>
              <a:rPr lang="en-US" altLang="en-US" sz="2400"/>
              <a:t>Баланс</a:t>
            </a:r>
            <a:r>
              <a:rPr lang="en-US" altLang="ru-RU" sz="2400"/>
              <a:t>: </a:t>
            </a:r>
            <a:r>
              <a:rPr lang="en-US" altLang="en-US" sz="2400"/>
              <a:t>забезпечує</a:t>
            </a:r>
            <a:r>
              <a:rPr lang="en-US" altLang="ru-RU" sz="2400"/>
              <a:t> </a:t>
            </a:r>
            <a:r>
              <a:rPr lang="en-US" altLang="en-US" sz="2400"/>
              <a:t>рівномірне</a:t>
            </a:r>
            <a:r>
              <a:rPr lang="en-US" altLang="ru-RU" sz="2400"/>
              <a:t> </a:t>
            </a:r>
            <a:r>
              <a:rPr lang="en-US" altLang="en-US" sz="2400"/>
              <a:t>розподілення</a:t>
            </a:r>
            <a:r>
              <a:rPr lang="en-US" altLang="ru-RU" sz="2400"/>
              <a:t> </a:t>
            </a:r>
            <a:r>
              <a:rPr lang="en-US" altLang="en-US" sz="2400"/>
              <a:t>ресурсів</a:t>
            </a:r>
            <a:r>
              <a:rPr lang="en-US" altLang="ru-RU" sz="2400"/>
              <a:t> </a:t>
            </a:r>
            <a:r>
              <a:rPr lang="en-US" altLang="en-US" sz="2400"/>
              <a:t>між</a:t>
            </a:r>
            <a:r>
              <a:rPr lang="en-US" altLang="ru-RU" sz="2400"/>
              <a:t> </a:t>
            </a:r>
            <a:r>
              <a:rPr lang="en-US" altLang="en-US" sz="2400"/>
              <a:t>проектами</a:t>
            </a:r>
            <a:r>
              <a:rPr lang="en-US" altLang="ru-RU" sz="2400"/>
              <a:t>.</a:t>
            </a:r>
            <a:endParaRPr lang="en-US" altLang="ru-RU" sz="2400"/>
          </a:p>
          <a:p>
            <a:pPr>
              <a:lnSpc>
                <a:spcPct val="100000"/>
              </a:lnSpc>
              <a:spcBef>
                <a:spcPts val="15"/>
              </a:spcBef>
              <a:spcAft>
                <a:spcPts val="0"/>
              </a:spcAft>
            </a:pPr>
            <a:endParaRPr lang="en-US" altLang="ru-RU" sz="2400"/>
          </a:p>
          <a:p>
            <a:pPr>
              <a:lnSpc>
                <a:spcPct val="100000"/>
              </a:lnSpc>
              <a:spcBef>
                <a:spcPts val="15"/>
              </a:spcBef>
              <a:spcAft>
                <a:spcPts val="0"/>
              </a:spcAft>
            </a:pPr>
            <a:r>
              <a:rPr lang="en-US" altLang="en-US" sz="2400"/>
              <a:t>Контроль</a:t>
            </a:r>
            <a:r>
              <a:rPr lang="en-US" altLang="ru-RU" sz="2400"/>
              <a:t>: </a:t>
            </a:r>
            <a:r>
              <a:rPr lang="en-US" altLang="en-US" sz="2400"/>
              <a:t>дозволяє</a:t>
            </a:r>
            <a:r>
              <a:rPr lang="en-US" altLang="ru-RU" sz="2400"/>
              <a:t> </a:t>
            </a:r>
            <a:r>
              <a:rPr lang="en-US" altLang="en-US" sz="2400"/>
              <a:t>відстежувати</a:t>
            </a:r>
            <a:r>
              <a:rPr lang="en-US" altLang="ru-RU" sz="2400"/>
              <a:t> </a:t>
            </a:r>
            <a:r>
              <a:rPr lang="en-US" altLang="en-US" sz="2400"/>
              <a:t>використання</a:t>
            </a:r>
            <a:r>
              <a:rPr lang="en-US" altLang="ru-RU" sz="2400"/>
              <a:t> </a:t>
            </a:r>
            <a:r>
              <a:rPr lang="en-US" altLang="en-US" sz="2400"/>
              <a:t>ресурсів</a:t>
            </a:r>
            <a:r>
              <a:rPr lang="en-US" altLang="ru-RU" sz="2400"/>
              <a:t> </a:t>
            </a:r>
            <a:r>
              <a:rPr lang="en-US" altLang="en-US" sz="2400"/>
              <a:t>та</a:t>
            </a:r>
            <a:r>
              <a:rPr lang="en-US" altLang="ru-RU" sz="2400"/>
              <a:t> </a:t>
            </a:r>
            <a:r>
              <a:rPr lang="en-US" altLang="en-US" sz="2400"/>
              <a:t>уникнути</a:t>
            </a:r>
            <a:r>
              <a:rPr lang="en-US" altLang="ru-RU" sz="2400"/>
              <a:t> </a:t>
            </a:r>
            <a:r>
              <a:rPr lang="en-US" altLang="en-US" sz="2400"/>
              <a:t>їхнього</a:t>
            </a:r>
            <a:r>
              <a:rPr lang="en-US" altLang="ru-RU" sz="2400"/>
              <a:t> </a:t>
            </a:r>
            <a:r>
              <a:rPr lang="en-US" altLang="en-US" sz="2400"/>
              <a:t>дефіциту</a:t>
            </a:r>
            <a:r>
              <a:rPr lang="en-US" altLang="ru-RU" sz="2400"/>
              <a:t>.</a:t>
            </a:r>
            <a:endParaRPr lang="en-US" altLang="ru-RU" sz="2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Відмінності</a:t>
            </a:r>
            <a:r>
              <a:rPr lang="en-US" altLang="ru-RU"/>
              <a:t> </a:t>
            </a:r>
            <a:r>
              <a:rPr lang="en-US" altLang="en-US"/>
              <a:t>між</a:t>
            </a:r>
            <a:r>
              <a:rPr lang="en-US" altLang="ru-RU"/>
              <a:t> </a:t>
            </a:r>
            <a:r>
              <a:rPr lang="en-US" altLang="en-US"/>
              <a:t>ресурсним</a:t>
            </a:r>
            <a:r>
              <a:rPr lang="en-US" altLang="ru-RU"/>
              <a:t> </a:t>
            </a:r>
            <a:r>
              <a:rPr lang="en-US" altLang="en-US"/>
              <a:t>пулом</a:t>
            </a:r>
            <a:r>
              <a:rPr lang="en-US" altLang="ru-RU"/>
              <a:t> </a:t>
            </a:r>
            <a:r>
              <a:rPr lang="en-US" altLang="en-US"/>
              <a:t>та</a:t>
            </a:r>
            <a:r>
              <a:rPr lang="en-US" altLang="ru-RU"/>
              <a:t> </a:t>
            </a:r>
            <a:r>
              <a:rPr lang="en-US" altLang="en-US"/>
              <a:t>портфелем</a:t>
            </a:r>
            <a:r>
              <a:rPr lang="en-US" altLang="ru-RU"/>
              <a:t> </a:t>
            </a:r>
            <a:r>
              <a:rPr lang="en-US" altLang="en-US"/>
              <a:t>ресурсів</a:t>
            </a:r>
            <a:endParaRPr lang="en-US" altLang="en-US"/>
          </a:p>
        </p:txBody>
      </p:sp>
      <p:graphicFrame>
        <p:nvGraphicFramePr>
          <p:cNvPr id="4" name="Замещающее содержимое 3"/>
          <p:cNvGraphicFramePr/>
          <p:nvPr>
            <p:ph idx="1"/>
          </p:nvPr>
        </p:nvGraphicFramePr>
        <p:xfrm>
          <a:off x="609600" y="1600200"/>
          <a:ext cx="10972800" cy="1955800"/>
        </p:xfrm>
        <a:graphic>
          <a:graphicData uri="http://schemas.openxmlformats.org/drawingml/2006/table">
            <a:tbl>
              <a:tblPr/>
              <a:tblGrid>
                <a:gridCol w="3235325"/>
                <a:gridCol w="3535045"/>
                <a:gridCol w="4202430"/>
              </a:tblGrid>
              <a:tr h="177800">
                <a:tc>
                  <a:txBody>
                    <a:bodyPr/>
                    <a:p>
                      <a:pPr algn="ctr" fontAlgn="ctr"/>
                      <a:r>
                        <a:rPr lang="en-US" altLang="zh-CN" sz="2000" b="1" i="0">
                          <a:solidFill>
                            <a:srgbClr val="000000"/>
                          </a:solidFill>
                          <a:latin typeface="Arial" panose="020B0604020202020204"/>
                          <a:ea typeface="Arial" panose="020B0604020202020204"/>
                        </a:rPr>
                        <a:t>Критерій</a:t>
                      </a:r>
                      <a:endParaRPr lang="en-US" altLang="zh-CN" sz="2000" b="1" i="0">
                        <a:solidFill>
                          <a:srgbClr val="000000"/>
                        </a:solidFill>
                        <a:latin typeface="Arial" panose="020B0604020202020204"/>
                        <a:ea typeface="Arial" panose="020B0604020202020204"/>
                      </a:endParaRPr>
                    </a:p>
                  </a:txBody>
                  <a:tcPr marL="6667" marR="6667" marT="6667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2000" b="1" i="0">
                          <a:solidFill>
                            <a:srgbClr val="000000"/>
                          </a:solidFill>
                          <a:latin typeface="Arial" panose="020B0604020202020204"/>
                          <a:ea typeface="Arial" panose="020B0604020202020204"/>
                        </a:rPr>
                        <a:t>Ресурсний пул</a:t>
                      </a:r>
                      <a:endParaRPr lang="en-US" altLang="zh-CN" sz="2000" b="1" i="0">
                        <a:solidFill>
                          <a:srgbClr val="000000"/>
                        </a:solidFill>
                        <a:latin typeface="Arial" panose="020B0604020202020204"/>
                        <a:ea typeface="Arial" panose="020B0604020202020204"/>
                      </a:endParaRPr>
                    </a:p>
                  </a:txBody>
                  <a:tcPr marL="6667" marR="6667" marT="6667" marB="0" anchor="ctr" anchorCtr="0">
                    <a:lnL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2000" b="1" i="0">
                          <a:solidFill>
                            <a:srgbClr val="000000"/>
                          </a:solidFill>
                          <a:latin typeface="Arial" panose="020B0604020202020204"/>
                          <a:ea typeface="Arial" panose="020B0604020202020204"/>
                        </a:rPr>
                        <a:t>Портфель ресурсів</a:t>
                      </a:r>
                      <a:endParaRPr lang="en-US" altLang="zh-CN" sz="2000" b="1" i="0">
                        <a:solidFill>
                          <a:srgbClr val="000000"/>
                        </a:solidFill>
                        <a:latin typeface="Arial" panose="020B0604020202020204"/>
                        <a:ea typeface="Arial" panose="020B0604020202020204"/>
                      </a:endParaRPr>
                    </a:p>
                  </a:txBody>
                  <a:tcPr marL="6667" marR="6667" marT="6667" marB="0" anchor="ctr" anchorCtr="0">
                    <a:lnL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33400">
                <a:tc>
                  <a:txBody>
                    <a:bodyPr/>
                    <a:p>
                      <a:pPr algn="ctr" fontAlgn="ctr"/>
                      <a:r>
                        <a:rPr lang="en-US" altLang="zh-CN" sz="2000" b="1" i="0">
                          <a:solidFill>
                            <a:srgbClr val="000000"/>
                          </a:solidFill>
                          <a:latin typeface="Arial" panose="020B0604020202020204"/>
                          <a:ea typeface="Arial" panose="020B0604020202020204"/>
                        </a:rPr>
                        <a:t>Мета</a:t>
                      </a:r>
                      <a:endParaRPr lang="en-US" altLang="zh-CN" sz="2000" b="1" i="0">
                        <a:solidFill>
                          <a:srgbClr val="000000"/>
                        </a:solidFill>
                        <a:latin typeface="Arial" panose="020B0604020202020204"/>
                        <a:ea typeface="Arial" panose="020B0604020202020204"/>
                      </a:endParaRPr>
                    </a:p>
                  </a:txBody>
                  <a:tcPr marL="6667" marR="6667" marT="6667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2000" b="0" i="0">
                          <a:solidFill>
                            <a:srgbClr val="000000"/>
                          </a:solidFill>
                          <a:latin typeface="Arial" panose="020B0604020202020204"/>
                          <a:ea typeface="Arial" panose="020B0604020202020204"/>
                        </a:rPr>
                        <a:t>Оптимізація використання ресурсів</a:t>
                      </a:r>
                      <a:endParaRPr lang="en-US" altLang="zh-CN" sz="2000" b="0" i="0">
                        <a:solidFill>
                          <a:srgbClr val="000000"/>
                        </a:solidFill>
                        <a:latin typeface="Arial" panose="020B0604020202020204"/>
                        <a:ea typeface="Arial" panose="020B0604020202020204"/>
                      </a:endParaRPr>
                    </a:p>
                  </a:txBody>
                  <a:tcPr marL="6667" marR="6667" marT="6667" marB="0" anchor="ctr" anchorCtr="0">
                    <a:lnL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2000" b="0" i="0">
                          <a:solidFill>
                            <a:srgbClr val="000000"/>
                          </a:solidFill>
                          <a:latin typeface="Arial" panose="020B0604020202020204"/>
                          <a:ea typeface="Arial" panose="020B0604020202020204"/>
                        </a:rPr>
                        <a:t>Стратегічне управління ресурсами</a:t>
                      </a:r>
                      <a:endParaRPr lang="en-US" altLang="zh-CN" sz="2000" b="0" i="0">
                        <a:solidFill>
                          <a:srgbClr val="000000"/>
                        </a:solidFill>
                        <a:latin typeface="Arial" panose="020B0604020202020204"/>
                        <a:ea typeface="Arial" panose="020B0604020202020204"/>
                      </a:endParaRPr>
                    </a:p>
                  </a:txBody>
                  <a:tcPr marL="6667" marR="6667" marT="6667" marB="0" anchor="ctr" anchorCtr="0">
                    <a:lnL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33400">
                <a:tc>
                  <a:txBody>
                    <a:bodyPr/>
                    <a:p>
                      <a:pPr algn="ctr" fontAlgn="ctr"/>
                      <a:r>
                        <a:rPr lang="en-US" altLang="zh-CN" sz="2000" b="1" i="0">
                          <a:solidFill>
                            <a:srgbClr val="000000"/>
                          </a:solidFill>
                          <a:latin typeface="Arial" panose="020B0604020202020204"/>
                          <a:ea typeface="Arial" panose="020B0604020202020204"/>
                        </a:rPr>
                        <a:t>Склад</a:t>
                      </a:r>
                      <a:endParaRPr lang="en-US" altLang="zh-CN" sz="2000" b="1" i="0">
                        <a:solidFill>
                          <a:srgbClr val="000000"/>
                        </a:solidFill>
                        <a:latin typeface="Arial" panose="020B0604020202020204"/>
                        <a:ea typeface="Arial" panose="020B0604020202020204"/>
                      </a:endParaRPr>
                    </a:p>
                  </a:txBody>
                  <a:tcPr marL="6667" marR="6667" marT="6667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2000" b="0" i="0">
                          <a:solidFill>
                            <a:srgbClr val="000000"/>
                          </a:solidFill>
                          <a:latin typeface="Arial" panose="020B0604020202020204"/>
                          <a:ea typeface="Arial" panose="020B0604020202020204"/>
                        </a:rPr>
                        <a:t>Один тип ресурсів (наприклад, персонал)</a:t>
                      </a:r>
                      <a:endParaRPr lang="en-US" altLang="zh-CN" sz="2000" b="0" i="0">
                        <a:solidFill>
                          <a:srgbClr val="000000"/>
                        </a:solidFill>
                        <a:latin typeface="Arial" panose="020B0604020202020204"/>
                        <a:ea typeface="Arial" panose="020B0604020202020204"/>
                      </a:endParaRPr>
                    </a:p>
                  </a:txBody>
                  <a:tcPr marL="6667" marR="6667" marT="6667" marB="0" anchor="ctr" anchorCtr="0">
                    <a:lnL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2000" b="0" i="0">
                          <a:solidFill>
                            <a:srgbClr val="000000"/>
                          </a:solidFill>
                          <a:latin typeface="Arial" panose="020B0604020202020204"/>
                          <a:ea typeface="Arial" panose="020B0604020202020204"/>
                        </a:rPr>
                        <a:t>Всі види ресурсів (фінанси, люди, техніка)</a:t>
                      </a:r>
                      <a:endParaRPr lang="en-US" altLang="zh-CN" sz="2000" b="0" i="0">
                        <a:solidFill>
                          <a:srgbClr val="000000"/>
                        </a:solidFill>
                        <a:latin typeface="Arial" panose="020B0604020202020204"/>
                        <a:ea typeface="Arial" panose="020B0604020202020204"/>
                      </a:endParaRPr>
                    </a:p>
                  </a:txBody>
                  <a:tcPr marL="6667" marR="6667" marT="6667" marB="0" anchor="ctr" anchorCtr="0">
                    <a:lnL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5600">
                <a:tc>
                  <a:txBody>
                    <a:bodyPr/>
                    <a:p>
                      <a:pPr algn="ctr" fontAlgn="ctr"/>
                      <a:r>
                        <a:rPr lang="en-US" altLang="zh-CN" sz="2000" b="1" i="0">
                          <a:solidFill>
                            <a:srgbClr val="000000"/>
                          </a:solidFill>
                          <a:latin typeface="Arial" panose="020B0604020202020204"/>
                          <a:ea typeface="Arial" panose="020B0604020202020204"/>
                        </a:rPr>
                        <a:t>Рівень управління</a:t>
                      </a:r>
                      <a:endParaRPr lang="en-US" altLang="zh-CN" sz="2000" b="1" i="0">
                        <a:solidFill>
                          <a:srgbClr val="000000"/>
                        </a:solidFill>
                        <a:latin typeface="Arial" panose="020B0604020202020204"/>
                        <a:ea typeface="Arial" panose="020B0604020202020204"/>
                      </a:endParaRPr>
                    </a:p>
                  </a:txBody>
                  <a:tcPr marL="6667" marR="6667" marT="6667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2000" b="0" i="0">
                          <a:solidFill>
                            <a:srgbClr val="000000"/>
                          </a:solidFill>
                          <a:latin typeface="Arial" panose="020B0604020202020204"/>
                          <a:ea typeface="Arial" panose="020B0604020202020204"/>
                        </a:rPr>
                        <a:t>Оперативний (проектний)</a:t>
                      </a:r>
                      <a:endParaRPr lang="en-US" altLang="zh-CN" sz="2000" b="0" i="0">
                        <a:solidFill>
                          <a:srgbClr val="000000"/>
                        </a:solidFill>
                        <a:latin typeface="Arial" panose="020B0604020202020204"/>
                        <a:ea typeface="Arial" panose="020B0604020202020204"/>
                      </a:endParaRPr>
                    </a:p>
                  </a:txBody>
                  <a:tcPr marL="6667" marR="6667" marT="6667" marB="0" anchor="ctr" anchorCtr="0">
                    <a:lnL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2000" b="0" i="0">
                          <a:solidFill>
                            <a:srgbClr val="000000"/>
                          </a:solidFill>
                          <a:latin typeface="Arial" panose="020B0604020202020204"/>
                          <a:ea typeface="Arial" panose="020B0604020202020204"/>
                        </a:rPr>
                        <a:t>Стратегічний (організаційний)</a:t>
                      </a:r>
                      <a:endParaRPr lang="en-US" altLang="zh-CN" sz="2000" b="0" i="0">
                        <a:solidFill>
                          <a:srgbClr val="000000"/>
                        </a:solidFill>
                        <a:latin typeface="Arial" panose="020B0604020202020204"/>
                        <a:ea typeface="Arial" panose="020B0604020202020204"/>
                      </a:endParaRPr>
                    </a:p>
                  </a:txBody>
                  <a:tcPr marL="6667" marR="6667" marT="6667" marB="0" anchor="ctr" anchorCtr="0">
                    <a:lnL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5600">
                <a:tc>
                  <a:txBody>
                    <a:bodyPr/>
                    <a:p>
                      <a:pPr algn="ctr" fontAlgn="ctr"/>
                      <a:r>
                        <a:rPr lang="en-US" altLang="zh-CN" sz="2000" b="1" i="0">
                          <a:solidFill>
                            <a:srgbClr val="000000"/>
                          </a:solidFill>
                          <a:latin typeface="Arial" panose="020B0604020202020204"/>
                          <a:ea typeface="Arial" panose="020B0604020202020204"/>
                        </a:rPr>
                        <a:t>Гнучкість</a:t>
                      </a:r>
                      <a:endParaRPr lang="en-US" altLang="zh-CN" sz="2000" b="1" i="0">
                        <a:solidFill>
                          <a:srgbClr val="000000"/>
                        </a:solidFill>
                        <a:latin typeface="Arial" panose="020B0604020202020204"/>
                        <a:ea typeface="Arial" panose="020B0604020202020204"/>
                      </a:endParaRPr>
                    </a:p>
                  </a:txBody>
                  <a:tcPr marL="6667" marR="6667" marT="6667" marB="0" anchor="ctr" anchorCtr="0">
                    <a:lnL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2000" b="0" i="0">
                          <a:solidFill>
                            <a:srgbClr val="000000"/>
                          </a:solidFill>
                          <a:latin typeface="Arial" panose="020B0604020202020204"/>
                          <a:ea typeface="Arial" panose="020B0604020202020204"/>
                        </a:rPr>
                        <a:t>Висока (швидке перерозподілення)</a:t>
                      </a:r>
                      <a:endParaRPr lang="en-US" altLang="zh-CN" sz="2000" b="0" i="0">
                        <a:solidFill>
                          <a:srgbClr val="000000"/>
                        </a:solidFill>
                        <a:latin typeface="Arial" panose="020B0604020202020204"/>
                        <a:ea typeface="Arial" panose="020B0604020202020204"/>
                      </a:endParaRPr>
                    </a:p>
                  </a:txBody>
                  <a:tcPr marL="6667" marR="6667" marT="6667" marB="0" anchor="ctr" anchorCtr="0">
                    <a:lnL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en-US" altLang="zh-CN" sz="2000" b="0" i="0">
                          <a:solidFill>
                            <a:srgbClr val="000000"/>
                          </a:solidFill>
                          <a:latin typeface="Arial" panose="020B0604020202020204"/>
                          <a:ea typeface="Arial" panose="020B0604020202020204"/>
                        </a:rPr>
                        <a:t>Обмежена (залежить від стратегії)</a:t>
                      </a:r>
                      <a:endParaRPr lang="en-US" altLang="zh-CN" sz="2000" b="0" i="0">
                        <a:solidFill>
                          <a:srgbClr val="000000"/>
                        </a:solidFill>
                        <a:latin typeface="Arial" panose="020B0604020202020204"/>
                        <a:ea typeface="Arial" panose="020B0604020202020204"/>
                      </a:endParaRPr>
                    </a:p>
                  </a:txBody>
                  <a:tcPr marL="6667" marR="6667" marT="6667" marB="0" anchor="ctr" anchorCtr="0">
                    <a:lnL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Business Cooperate">
  <a:themeElements>
    <a:clrScheme name="Business Cooper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siness Cooperate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Business Cooper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7304</Words>
  <Application>WPS Presentation</Application>
  <PresentationFormat>宽屏</PresentationFormat>
  <Paragraphs>210</Paragraphs>
  <Slides>23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23</vt:i4>
      </vt:variant>
    </vt:vector>
  </HeadingPairs>
  <TitlesOfParts>
    <vt:vector size="36" baseType="lpstr">
      <vt:lpstr>Arial</vt:lpstr>
      <vt:lpstr>SimSun</vt:lpstr>
      <vt:lpstr>Wingdings</vt:lpstr>
      <vt:lpstr>Times New Roman</vt:lpstr>
      <vt:lpstr>Inter</vt:lpstr>
      <vt:lpstr>Segoe Print</vt:lpstr>
      <vt:lpstr>Microsoft YaHei</vt:lpstr>
      <vt:lpstr>Arial Unicode MS</vt:lpstr>
      <vt:lpstr>Wingdings</vt:lpstr>
      <vt:lpstr>Segoe UI</vt:lpstr>
      <vt:lpstr>Arial</vt:lpstr>
      <vt:lpstr>Franklin Gothic Book</vt:lpstr>
      <vt:lpstr>Business Cooperate</vt:lpstr>
      <vt:lpstr>Формування та управління командою ІТ проєкту</vt:lpstr>
      <vt:lpstr>Команда ІТ проєкту</vt:lpstr>
      <vt:lpstr>Формування команди ІТ проєкту</vt:lpstr>
      <vt:lpstr>Ролі та обов’язки в команді ІТ проєкту</vt:lpstr>
      <vt:lpstr>PowerPoint 演示文稿</vt:lpstr>
      <vt:lpstr>Основні характеристики ресурсного пулу:</vt:lpstr>
      <vt:lpstr>Портфель ресурсів</vt:lpstr>
      <vt:lpstr>Проджект-менеджер (Project Manager) </vt:lpstr>
      <vt:lpstr>Scrum-майстер (Scrum Master)</vt:lpstr>
      <vt:lpstr>Технічний лідер (Tech Lead)</vt:lpstr>
      <vt:lpstr>Розробники (Developers)</vt:lpstr>
      <vt:lpstr>QA-інженер (Quality Assurance Engineer)</vt:lpstr>
      <vt:lpstr>Дизайнер (UI/UX Designer)</vt:lpstr>
      <vt:lpstr>Бізнес-аналітик (Business Analyst)</vt:lpstr>
      <vt:lpstr>Організаційна структура проєкту</vt:lpstr>
      <vt:lpstr>Схема функціональної організаційної структури управління </vt:lpstr>
      <vt:lpstr>Матрична структура управління</vt:lpstr>
      <vt:lpstr>Матрична структура управління</vt:lpstr>
      <vt:lpstr>Матрична організація в управлінні проектами </vt:lpstr>
      <vt:lpstr>Матрична структура управління</vt:lpstr>
      <vt:lpstr>Схема слабкої матричної структури</vt:lpstr>
      <vt:lpstr>Пояснення до схеми:</vt:lpstr>
      <vt:lpstr>Сильна матрична структура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Євгенія Бойко</cp:lastModifiedBy>
  <cp:revision>25</cp:revision>
  <dcterms:created xsi:type="dcterms:W3CDTF">2025-03-09T19:52:00Z</dcterms:created>
  <dcterms:modified xsi:type="dcterms:W3CDTF">2025-03-13T23:24:42Z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1049-12.2.0.20326</vt:lpwstr>
  </property>
  <property fmtid="{D5CDD505-2E9C-101B-9397-08002B2CF9AE}" pid="3" name="ICV">
    <vt:lpwstr>84EEA110602B4EF99D4582FD9BAF5446_11</vt:lpwstr>
  </property>
</Properties>
</file>