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0308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itchFamily="34" charset="0"/>
                <a:cs typeface="Arial" pitchFamily="34" charset="0"/>
              </a:rPr>
              <a:t>Міграція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(з лат.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«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migrate»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«</a:t>
            </a:r>
            <a:r>
              <a:rPr lang="uk-UA" sz="2000" b="1" dirty="0">
                <a:latin typeface="Arial" pitchFamily="34" charset="0"/>
                <a:cs typeface="Arial" pitchFamily="34" charset="0"/>
              </a:rPr>
              <a:t>migro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»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переміщення, переселення)</a:t>
            </a:r>
          </a:p>
          <a:p>
            <a:pPr algn="ctr"/>
            <a:r>
              <a:rPr lang="uk-UA" sz="2000" dirty="0">
                <a:latin typeface="Arial" pitchFamily="34" charset="0"/>
                <a:cs typeface="Arial" pitchFamily="34" charset="0"/>
              </a:rPr>
              <a:t>означає: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1) переселення, переміщення людей, етносів, їхніх частин або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окремих представників, пов’язане зі зміною постійного місця проживання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або з поверненням до нього;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2) переміщення, переселення населення 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середині країни або з однієї країни в іншу;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3) соціально-економічний і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демографічний процес, що являє собою сукупність переміщень, і який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здійснюється людьми між країнами, районами, поселеннями;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4) переміщення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людей через територіальні межі або інші території зі зміною місця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проживання назавжди або на тривалий період часу;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5) переселення,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переміщення населення, в середині країни – внутрішні міграції, з однієї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країни в іншу – зовнішні міграції: еміграція й імміграція;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6) переміщення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людей, пов’язане зі зміною місця проживання;</a:t>
            </a:r>
          </a:p>
        </p:txBody>
      </p:sp>
    </p:spTree>
    <p:extLst>
      <p:ext uri="{BB962C8B-B14F-4D97-AF65-F5344CB8AC3E}">
        <p14:creationId xmlns:p14="http://schemas.microsoft.com/office/powerpoint/2010/main" val="110090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620688"/>
            <a:ext cx="3880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Arial" pitchFamily="34" charset="0"/>
                <a:cs typeface="Arial" pitchFamily="34" charset="0"/>
              </a:rPr>
              <a:t>Закономірності міграцій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0545" y="1412776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Arial" pitchFamily="34" charset="0"/>
                <a:cs typeface="Arial" pitchFamily="34" charset="0"/>
              </a:rPr>
              <a:t>Традиційні закономірності міграції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тенденції відтоку населення в міста з сільської місцевості;</a:t>
            </a:r>
          </a:p>
          <a:p>
            <a:pPr marL="342900" indent="-342900" algn="just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концентрація населення у великих містах,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шлюбна, навчальна, трудова міграція, поворотні хвилі міграції; тенденції загального зниження інтенсивності поселень; розвиток тимчасових форм територіальної рухливості.</a:t>
            </a:r>
          </a:p>
        </p:txBody>
      </p:sp>
    </p:spTree>
    <p:extLst>
      <p:ext uri="{BB962C8B-B14F-4D97-AF65-F5344CB8AC3E}">
        <p14:creationId xmlns:p14="http://schemas.microsoft.com/office/powerpoint/2010/main" val="93663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itchFamily="34" charset="0"/>
                <a:cs typeface="Arial" pitchFamily="34" charset="0"/>
              </a:rPr>
              <a:t>Нові закономірності міграції: </a:t>
            </a:r>
          </a:p>
          <a:p>
            <a:pPr algn="ctr"/>
            <a:endParaRPr lang="uk-UA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b="1" dirty="0">
                <a:latin typeface="Arial" pitchFamily="34" charset="0"/>
                <a:cs typeface="Arial" pitchFamily="34" charset="0"/>
              </a:rPr>
              <a:t>-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участь у міграційних процесах людей старіше або молодше працездатного віку;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відсутність стабільного матеріального забезпечення людей працездатного віку, внаслідок відсутності (нехай навіть тимчасової) роботи і житла;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>
                <a:latin typeface="Arial" pitchFamily="34" charset="0"/>
                <a:cs typeface="Arial" pitchFamily="34" charset="0"/>
              </a:rPr>
              <a:t>- Зростання додаткових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соціальних, економічних, демографічних навантажень на працездатне населення в місцях переселення мігрантів; поява біженців і вимушених переселенців;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зміна величини і сальдо міграції для більшості територій; трансформація основних причин і чинників міграції.</a:t>
            </a:r>
          </a:p>
        </p:txBody>
      </p:sp>
    </p:spTree>
    <p:extLst>
      <p:ext uri="{BB962C8B-B14F-4D97-AF65-F5344CB8AC3E}">
        <p14:creationId xmlns:p14="http://schemas.microsoft.com/office/powerpoint/2010/main" val="406117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759" y="95660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7) переміщення людей, пов’язане зі зміною місця проживання і місця роботи;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 8) процес переселення людей з метою облаштування і працевлаштування.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400" dirty="0">
                <a:latin typeface="Arial" pitchFamily="34" charset="0"/>
                <a:cs typeface="Arial" pitchFamily="34" charset="0"/>
              </a:rPr>
              <a:t>Отже, 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міграція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– переміщення людей між країнами, адміністративно-територіальними утвореннями, поселеннями, пов’язане з тимчасовою або постійною зміною проживання, роботи, уклада життя.</a:t>
            </a:r>
          </a:p>
        </p:txBody>
      </p:sp>
    </p:spTree>
    <p:extLst>
      <p:ext uri="{BB962C8B-B14F-4D97-AF65-F5344CB8AC3E}">
        <p14:creationId xmlns:p14="http://schemas.microsoft.com/office/powerpoint/2010/main" val="337149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dirty="0">
                <a:latin typeface="Arial" pitchFamily="34" charset="0"/>
                <a:cs typeface="Arial" pitchFamily="34" charset="0"/>
              </a:rPr>
              <a:t>Основні ознаки, що дозволяють ідентифікувати міграцію серед інших переміщень населення: </a:t>
            </a:r>
          </a:p>
          <a:p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600" dirty="0">
                <a:latin typeface="Arial" pitchFamily="34" charset="0"/>
                <a:cs typeface="Arial" pitchFamily="34" charset="0"/>
              </a:rPr>
              <a:t>а) переміщення людей, переселення, пересування, тобто – процес; </a:t>
            </a:r>
          </a:p>
          <a:p>
            <a:pPr algn="just"/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600" dirty="0">
                <a:latin typeface="Arial" pitchFamily="34" charset="0"/>
                <a:cs typeface="Arial" pitchFamily="34" charset="0"/>
              </a:rPr>
              <a:t>б) перетинання в процесі рухів як державних, так і адміністративних меж територій;</a:t>
            </a:r>
          </a:p>
          <a:p>
            <a:pPr algn="just"/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600" dirty="0">
                <a:latin typeface="Arial" pitchFamily="34" charset="0"/>
                <a:cs typeface="Arial" pitchFamily="34" charset="0"/>
              </a:rPr>
              <a:t>в) тимчасова або постійна зміна місця проживання або роботи;</a:t>
            </a:r>
          </a:p>
          <a:p>
            <a:pPr algn="just"/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600" dirty="0">
                <a:latin typeface="Arial" pitchFamily="34" charset="0"/>
                <a:cs typeface="Arial" pitchFamily="34" charset="0"/>
              </a:rPr>
              <a:t>г) метою міграції є поліпшення соціально-економічного стану. </a:t>
            </a:r>
          </a:p>
        </p:txBody>
      </p:sp>
    </p:spTree>
    <p:extLst>
      <p:ext uri="{BB962C8B-B14F-4D97-AF65-F5344CB8AC3E}">
        <p14:creationId xmlns:p14="http://schemas.microsoft.com/office/powerpoint/2010/main" val="313009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680" y="476672"/>
            <a:ext cx="87477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Arial" pitchFamily="34" charset="0"/>
                <a:cs typeface="Arial" pitchFamily="34" charset="0"/>
              </a:rPr>
              <a:t>Критерії та види міграцій</a:t>
            </a:r>
          </a:p>
          <a:p>
            <a:pPr algn="ctr"/>
            <a:endParaRPr lang="uk-UA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1)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причинами: 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соціально-економічні (трудові, в пошуках заробітків,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займають провідне місце серед міграцій за обсягами мігрантів); екологічні (вимушені переселення з забрудненої території);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політичні;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сімейно-побутові (возз’єднання родин); релігійні; етнонаціональні;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2)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територіальною ознакою (напрямом переміщення): 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внутрішні (всередині країни); 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зовнішні (за межі країни); 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3)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часовою ознакою (терміном міграції):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постійні (незворотні); 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тимчасові;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сезонні;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кочові;</a:t>
            </a: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- маятникові;</a:t>
            </a:r>
          </a:p>
        </p:txBody>
      </p:sp>
    </p:spTree>
    <p:extLst>
      <p:ext uri="{BB962C8B-B14F-4D97-AF65-F5344CB8AC3E}">
        <p14:creationId xmlns:p14="http://schemas.microsoft.com/office/powerpoint/2010/main" val="29740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28343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Arial" pitchFamily="34" charset="0"/>
                <a:cs typeface="Arial" pitchFamily="34" charset="0"/>
              </a:rPr>
              <a:t>4)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способом реалізації (залежно від форми організації):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організовані (за набором на певні роботи);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неорганізовані або стихійні (люди їдуть без наперед відомого місця</a:t>
            </a:r>
          </a:p>
          <a:p>
            <a:r>
              <a:rPr lang="uk-UA" sz="2000" dirty="0">
                <a:latin typeface="Arial" pitchFamily="34" charset="0"/>
                <a:cs typeface="Arial" pitchFamily="34" charset="0"/>
              </a:rPr>
              <a:t>проживання та праці);</a:t>
            </a:r>
          </a:p>
          <a:p>
            <a:endParaRPr lang="uk-UA" sz="2000" dirty="0"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latin typeface="Arial" pitchFamily="34" charset="0"/>
                <a:cs typeface="Arial" pitchFamily="34" charset="0"/>
              </a:rPr>
              <a:t>5)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відношенням до країни (зовнішні міграції):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еміграція (за межі країни, в якій мешкали);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імміграція (в іншу країну);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іноді окремо розглядають транзитну міграцію;</a:t>
            </a:r>
          </a:p>
          <a:p>
            <a:endParaRPr lang="uk-UA" sz="2000" dirty="0"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latin typeface="Arial" pitchFamily="34" charset="0"/>
                <a:cs typeface="Arial" pitchFamily="34" charset="0"/>
              </a:rPr>
              <a:t>6)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ступенем контрольованості: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легальна;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нелегальна;</a:t>
            </a:r>
          </a:p>
          <a:p>
            <a:endParaRPr lang="uk-UA" sz="2000" dirty="0"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latin typeface="Arial" pitchFamily="34" charset="0"/>
                <a:cs typeface="Arial" pitchFamily="34" charset="0"/>
              </a:rPr>
              <a:t>7) </a:t>
            </a:r>
            <a:r>
              <a:rPr lang="uk-UA" sz="2000" b="1" i="1" dirty="0">
                <a:latin typeface="Arial" pitchFamily="34" charset="0"/>
                <a:cs typeface="Arial" pitchFamily="34" charset="0"/>
              </a:rPr>
              <a:t>за формою переміщення: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добровільні;</a:t>
            </a:r>
          </a:p>
          <a:p>
            <a:pPr marL="342900" indent="-342900">
              <a:buFontTx/>
              <a:buChar char="-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примусові.</a:t>
            </a:r>
          </a:p>
        </p:txBody>
      </p:sp>
    </p:spTree>
    <p:extLst>
      <p:ext uri="{BB962C8B-B14F-4D97-AF65-F5344CB8AC3E}">
        <p14:creationId xmlns:p14="http://schemas.microsoft.com/office/powerpoint/2010/main" val="91637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47667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latin typeface="Arial" pitchFamily="34" charset="0"/>
                <a:cs typeface="Arial" pitchFamily="34" charset="0"/>
              </a:rPr>
              <a:t>Міграція за відношенням до країни: еміграція та імміграція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82341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latin typeface="Arial" pitchFamily="34" charset="0"/>
                <a:cs typeface="Arial" pitchFamily="34" charset="0"/>
              </a:rPr>
              <a:t>Еміграція – переселення, вимушене чи добровільне переміщення людей з своєї вітчизни в іншу країну світу з економічних, політичних, релігійних причин. </a:t>
            </a:r>
          </a:p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Еміграція може бути:</a:t>
            </a:r>
          </a:p>
          <a:p>
            <a:r>
              <a:rPr lang="uk-UA" sz="2200" b="1" i="1" dirty="0">
                <a:latin typeface="Arial" pitchFamily="34" charset="0"/>
                <a:cs typeface="Arial" pitchFamily="34" charset="0"/>
              </a:rPr>
              <a:t>- довготривалою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з метою постійного мешкання;</a:t>
            </a:r>
          </a:p>
          <a:p>
            <a:r>
              <a:rPr lang="uk-UA" sz="2200" b="1" i="1" dirty="0">
                <a:latin typeface="Arial" pitchFamily="34" charset="0"/>
                <a:cs typeface="Arial" pitchFamily="34" charset="0"/>
              </a:rPr>
              <a:t>- тимчасовою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, якщо емігранти через певний час повертаються;</a:t>
            </a:r>
          </a:p>
          <a:p>
            <a:r>
              <a:rPr lang="uk-UA" sz="2200" b="1" i="1" dirty="0">
                <a:latin typeface="Arial" pitchFamily="34" charset="0"/>
                <a:cs typeface="Arial" pitchFamily="34" charset="0"/>
              </a:rPr>
              <a:t>- сезонною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– у певну пору року або на періодичні заробітки.</a:t>
            </a:r>
          </a:p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i="1" dirty="0">
                <a:latin typeface="Arial" pitchFamily="34" charset="0"/>
                <a:cs typeface="Arial" pitchFamily="34" charset="0"/>
              </a:rPr>
              <a:t>Залежно від причин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, що зумовлюють переселення, вирізняють еміграцію економічну і політичну. </a:t>
            </a:r>
          </a:p>
        </p:txBody>
      </p:sp>
    </p:spTree>
    <p:extLst>
      <p:ext uri="{BB962C8B-B14F-4D97-AF65-F5344CB8AC3E}">
        <p14:creationId xmlns:p14="http://schemas.microsoft.com/office/powerpoint/2010/main" val="71519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20840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i="1" dirty="0">
                <a:latin typeface="Arial" pitchFamily="34" charset="0"/>
                <a:cs typeface="Arial" pitchFamily="34" charset="0"/>
              </a:rPr>
              <a:t>Імміграція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– в’їзд до чужої країни на постійне або тривале навчання, працевлаштування, «втеча» від дискримінації, переслідувань тощо.</a:t>
            </a:r>
          </a:p>
          <a:p>
            <a:pPr algn="just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200" b="1" i="1" dirty="0">
                <a:latin typeface="Arial" pitchFamily="34" charset="0"/>
                <a:cs typeface="Arial" pitchFamily="34" charset="0"/>
              </a:rPr>
              <a:t>Іммігрант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– іноземець чи особа без громадянства, що отримала дозвіл на імміграцію і прибула в країну на постійне проживання, або, перебуваючи в країні на законних підставах, отримала дозвіл на імміграцію і залишилася на постійне проживання. </a:t>
            </a:r>
          </a:p>
        </p:txBody>
      </p:sp>
    </p:spTree>
    <p:extLst>
      <p:ext uri="{BB962C8B-B14F-4D97-AF65-F5344CB8AC3E}">
        <p14:creationId xmlns:p14="http://schemas.microsoft.com/office/powerpoint/2010/main" val="3826263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5168" y="33265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Verdana" pitchFamily="34" charset="0"/>
              </a:rPr>
              <a:t>Структура міграції:</a:t>
            </a:r>
          </a:p>
          <a:p>
            <a:pPr algn="just"/>
            <a:endParaRPr lang="uk-UA" sz="2000" dirty="0">
              <a:latin typeface="Verdana" pitchFamily="34" charset="0"/>
            </a:endParaRPr>
          </a:p>
          <a:p>
            <a:pPr algn="just"/>
            <a:r>
              <a:rPr lang="uk-UA" sz="2000" dirty="0">
                <a:latin typeface="Verdana" pitchFamily="34" charset="0"/>
              </a:rPr>
              <a:t>1) в залежності від соціального статусу – мігранти, що займають різний соціальний рівень;</a:t>
            </a:r>
          </a:p>
          <a:p>
            <a:pPr algn="just"/>
            <a:endParaRPr lang="uk-UA" sz="2000" dirty="0">
              <a:latin typeface="Verdana" pitchFamily="34" charset="0"/>
            </a:endParaRPr>
          </a:p>
          <a:p>
            <a:pPr algn="just"/>
            <a:r>
              <a:rPr lang="uk-UA" sz="2000" dirty="0">
                <a:latin typeface="Verdana" pitchFamily="34" charset="0"/>
              </a:rPr>
              <a:t>2) в залежності від національної належності – мігранти домінуючого етносу і представники інших народів країни вибуття, а також мігранти етнічно близьких і різних спільностей;</a:t>
            </a:r>
          </a:p>
          <a:p>
            <a:pPr algn="just"/>
            <a:endParaRPr lang="uk-UA" sz="2000" dirty="0">
              <a:latin typeface="Verdana" pitchFamily="34" charset="0"/>
            </a:endParaRPr>
          </a:p>
          <a:p>
            <a:pPr algn="just"/>
            <a:r>
              <a:rPr lang="uk-UA" sz="2000" dirty="0">
                <a:latin typeface="Verdana" pitchFamily="34" charset="0"/>
              </a:rPr>
              <a:t>3) в залежності від політичних орієнтацій – мігранти, що їдуть по політичних мотивах, і ті, чиї політичні інтереси збігаються з діяльністю політичної еліти держав;</a:t>
            </a:r>
          </a:p>
          <a:p>
            <a:pPr algn="just"/>
            <a:endParaRPr lang="uk-UA" sz="2000" dirty="0">
              <a:latin typeface="Verdana" pitchFamily="34" charset="0"/>
            </a:endParaRPr>
          </a:p>
          <a:p>
            <a:pPr algn="just"/>
            <a:r>
              <a:rPr lang="uk-UA" sz="2000" dirty="0">
                <a:latin typeface="Verdana" pitchFamily="34" charset="0"/>
              </a:rPr>
              <a:t>4) в залежності від причин, що спонукали змінити місце проживання, мігранти, які їдуть у зв’язку з міжнаціональною напруженістю, і ті, хто їде по економічним, екологічним причинам тощо; </a:t>
            </a:r>
          </a:p>
        </p:txBody>
      </p:sp>
    </p:spTree>
    <p:extLst>
      <p:ext uri="{BB962C8B-B14F-4D97-AF65-F5344CB8AC3E}">
        <p14:creationId xmlns:p14="http://schemas.microsoft.com/office/powerpoint/2010/main" val="181254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5) в залежності від тривалості міграційного процесу, кінцевого пункту прибуття, можливості соціальної адаптації мігрантів, неясності часових меж вищезазначених процесів, а також можливих перспектив;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6) в залежності від ступеня участі державних органів – скоординована, цілеспрямована, різнорівнева робота органів влади і невміння, а, часом, небажання здійснювати роботу по забезпеченню міграції;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7) в залежності від мети – мігранти, які прагнуть змінити свій соціально-політичний статус, і ті, хто не бажає удосконалювати свій професійний рівень; 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8) в залежності від ступеня урбанізації – мігранти, що переїжджають з великих або маленьких міст, і тих, хто прибуває з сільської місцевості;</a:t>
            </a:r>
          </a:p>
          <a:p>
            <a:pPr algn="just"/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dirty="0">
                <a:latin typeface="Arial" pitchFamily="34" charset="0"/>
                <a:cs typeface="Arial" pitchFamily="34" charset="0"/>
              </a:rPr>
              <a:t>9) в залежності від потужності міграційних потоків – мігранти, що представляють регіони масового і локального виїзду населення.</a:t>
            </a:r>
          </a:p>
        </p:txBody>
      </p:sp>
    </p:spTree>
    <p:extLst>
      <p:ext uri="{BB962C8B-B14F-4D97-AF65-F5344CB8AC3E}">
        <p14:creationId xmlns:p14="http://schemas.microsoft.com/office/powerpoint/2010/main" val="422238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99</TotalTime>
  <Words>947</Words>
  <Application>Microsoft Office PowerPoint</Application>
  <PresentationFormat>Экран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Palatino Linotype</vt:lpstr>
      <vt:lpstr>Verdana</vt:lpstr>
      <vt:lpstr>Wingdings</vt:lpstr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Перегуда Євген Вікторович</cp:lastModifiedBy>
  <cp:revision>16</cp:revision>
  <dcterms:modified xsi:type="dcterms:W3CDTF">2025-01-11T20:31:44Z</dcterms:modified>
</cp:coreProperties>
</file>