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831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168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71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367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921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641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572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663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07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5580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225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BF3D6-26B5-45EC-8627-60A2E2C9D6D1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669E6-4692-47C4-8547-C2ED2919111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463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3964" y="637309"/>
            <a:ext cx="11831781" cy="5355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 smtClean="0"/>
              <a:t>ЛЕКЦІЯ 4. ОСНОВИ КОНСТИТУЦІЙНОГО ПРАВА УКРАЇНИ</a:t>
            </a:r>
          </a:p>
          <a:p>
            <a:endParaRPr lang="ru-RU" dirty="0" smtClean="0"/>
          </a:p>
          <a:p>
            <a:r>
              <a:rPr lang="ru-RU" sz="3200" dirty="0" smtClean="0"/>
              <a:t>1.</a:t>
            </a:r>
            <a:r>
              <a:rPr lang="ru-RU" dirty="0" smtClean="0"/>
              <a:t>	</a:t>
            </a:r>
            <a:r>
              <a:rPr lang="ru-RU" sz="3600" dirty="0" err="1" smtClean="0"/>
              <a:t>Конституційне</a:t>
            </a:r>
            <a:r>
              <a:rPr lang="ru-RU" sz="3600" dirty="0" smtClean="0"/>
              <a:t> право, </a:t>
            </a:r>
            <a:r>
              <a:rPr lang="ru-RU" sz="3600" dirty="0" err="1" smtClean="0"/>
              <a:t>його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особливості</a:t>
            </a:r>
            <a:r>
              <a:rPr lang="ru-RU" sz="3600" dirty="0" smtClean="0"/>
              <a:t> та </a:t>
            </a:r>
            <a:r>
              <a:rPr lang="ru-RU" sz="3600" dirty="0" err="1" smtClean="0"/>
              <a:t>місце</a:t>
            </a:r>
            <a:r>
              <a:rPr lang="ru-RU" sz="3600" dirty="0" smtClean="0"/>
              <a:t> в </a:t>
            </a:r>
            <a:r>
              <a:rPr lang="ru-RU" sz="3600" dirty="0" err="1" smtClean="0"/>
              <a:t>системі</a:t>
            </a:r>
            <a:r>
              <a:rPr lang="ru-RU" sz="3600" dirty="0" smtClean="0"/>
              <a:t> </a:t>
            </a:r>
            <a:r>
              <a:rPr lang="ru-RU" sz="3600" dirty="0" err="1" smtClean="0"/>
              <a:t>законодавства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2.	Загальні засади конституційного ладу України.</a:t>
            </a:r>
          </a:p>
          <a:p>
            <a:r>
              <a:rPr lang="ru-RU" sz="3600" dirty="0" smtClean="0"/>
              <a:t>3.	</a:t>
            </a:r>
            <a:r>
              <a:rPr lang="ru-RU" sz="3600" dirty="0" err="1" smtClean="0"/>
              <a:t>Народовладдя</a:t>
            </a:r>
            <a:r>
              <a:rPr lang="ru-RU" sz="3600" dirty="0" smtClean="0"/>
              <a:t> в </a:t>
            </a:r>
            <a:r>
              <a:rPr lang="ru-RU" sz="3600" dirty="0" err="1" smtClean="0"/>
              <a:t>Україні</a:t>
            </a:r>
            <a:r>
              <a:rPr lang="ru-RU" sz="3600" dirty="0" smtClean="0"/>
              <a:t> та </a:t>
            </a:r>
            <a:r>
              <a:rPr lang="ru-RU" sz="3600" dirty="0" err="1" smtClean="0"/>
              <a:t>форми</a:t>
            </a:r>
            <a:r>
              <a:rPr lang="ru-RU" sz="3600" dirty="0" smtClean="0"/>
              <a:t> </a:t>
            </a:r>
            <a:r>
              <a:rPr lang="ru-RU" sz="3600" dirty="0" err="1" smtClean="0"/>
              <a:t>його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здійснення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4.	</a:t>
            </a:r>
            <a:r>
              <a:rPr lang="ru-RU" sz="3600" dirty="0" err="1" smtClean="0"/>
              <a:t>Громадянство</a:t>
            </a:r>
            <a:r>
              <a:rPr lang="ru-RU" sz="3600" dirty="0" smtClean="0"/>
              <a:t> України як один з </a:t>
            </a:r>
            <a:r>
              <a:rPr lang="ru-RU" sz="3600" dirty="0" err="1" smtClean="0"/>
              <a:t>інститутів</a:t>
            </a:r>
            <a:r>
              <a:rPr lang="ru-RU" sz="3600" dirty="0" smtClean="0"/>
              <a:t> конституційного права.</a:t>
            </a:r>
          </a:p>
          <a:p>
            <a:r>
              <a:rPr lang="ru-RU" sz="3600" dirty="0" smtClean="0"/>
              <a:t>5.	</a:t>
            </a:r>
            <a:r>
              <a:rPr lang="ru-RU" sz="3600" dirty="0" err="1" smtClean="0"/>
              <a:t>Конституційні</a:t>
            </a:r>
            <a:r>
              <a:rPr lang="ru-RU" sz="3600" dirty="0" smtClean="0"/>
              <a:t> права, </a:t>
            </a:r>
            <a:r>
              <a:rPr lang="ru-RU" sz="3600" dirty="0" err="1" smtClean="0"/>
              <a:t>свободи</a:t>
            </a:r>
            <a:r>
              <a:rPr lang="ru-RU" sz="3600" dirty="0" smtClean="0"/>
              <a:t> та </a:t>
            </a:r>
            <a:r>
              <a:rPr lang="ru-RU" sz="3600" dirty="0" err="1" smtClean="0"/>
              <a:t>обов'язки</a:t>
            </a:r>
            <a:r>
              <a:rPr lang="ru-RU" sz="3600" dirty="0" smtClean="0"/>
              <a:t> </a:t>
            </a:r>
            <a:r>
              <a:rPr lang="ru-RU" sz="3600" dirty="0" err="1" smtClean="0"/>
              <a:t>громадян</a:t>
            </a:r>
            <a:r>
              <a:rPr lang="ru-RU" sz="3600" dirty="0" smtClean="0"/>
              <a:t> України.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866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900" b="1" dirty="0" err="1" smtClean="0"/>
              <a:t>Виборча</a:t>
            </a:r>
            <a:r>
              <a:rPr lang="ru-RU" sz="4900" b="1" dirty="0" smtClean="0"/>
              <a:t> система </a:t>
            </a:r>
            <a:r>
              <a:rPr lang="ru-RU" sz="4900" b="1" dirty="0" err="1"/>
              <a:t>України</a:t>
            </a:r>
            <a:r>
              <a:rPr lang="ru-RU" sz="4900" b="1" dirty="0"/>
              <a:t> </a:t>
            </a:r>
            <a:r>
              <a:rPr lang="ru-RU" sz="4900" b="1" dirty="0" smtClean="0"/>
              <a:t>– </a:t>
            </a:r>
            <a:br>
              <a:rPr lang="ru-RU" sz="4900" b="1" dirty="0" smtClean="0"/>
            </a:br>
            <a:r>
              <a:rPr lang="ru-RU" sz="4000" b="1" dirty="0" err="1" smtClean="0"/>
              <a:t>передбачений</a:t>
            </a:r>
            <a:r>
              <a:rPr lang="ru-RU" sz="4000" b="1" dirty="0" smtClean="0"/>
              <a:t> </a:t>
            </a:r>
            <a:r>
              <a:rPr lang="ru-RU" sz="4000" b="1" dirty="0" err="1"/>
              <a:t>законодавством</a:t>
            </a:r>
            <a:r>
              <a:rPr lang="ru-RU" sz="4000" b="1" dirty="0"/>
              <a:t> порядок </a:t>
            </a:r>
            <a:r>
              <a:rPr lang="ru-RU" sz="4000" b="1" dirty="0" err="1"/>
              <a:t>формування</a:t>
            </a:r>
            <a:r>
              <a:rPr lang="ru-RU" sz="4000" b="1" dirty="0"/>
              <a:t> </a:t>
            </a:r>
            <a:r>
              <a:rPr lang="ru-RU" sz="4000" b="1" dirty="0" err="1"/>
              <a:t>представницьких</a:t>
            </a:r>
            <a:r>
              <a:rPr lang="ru-RU" sz="4000" b="1" dirty="0"/>
              <a:t> </a:t>
            </a:r>
            <a:r>
              <a:rPr lang="ru-RU" sz="4000" b="1" dirty="0" err="1"/>
              <a:t>органів</a:t>
            </a:r>
            <a:r>
              <a:rPr lang="ru-RU" sz="4000" b="1" dirty="0"/>
              <a:t> держави. </a:t>
            </a:r>
            <a:endParaRPr lang="uk-UA" sz="40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355626"/>
              </p:ext>
            </p:extLst>
          </p:nvPr>
        </p:nvGraphicFramePr>
        <p:xfrm>
          <a:off x="838200" y="1825625"/>
          <a:ext cx="10515600" cy="4895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4028816569"/>
                    </a:ext>
                  </a:extLst>
                </a:gridCol>
              </a:tblGrid>
              <a:tr h="659158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принципи виборчого права:</a:t>
                      </a:r>
                      <a:endParaRPr lang="uk-UA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507792"/>
                  </a:ext>
                </a:extLst>
              </a:tr>
              <a:tr h="3625952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Принцип загальності.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Принцип рівного та прямого виборчого права.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Таємність голосування.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Принцип вільного й рівноправного висунення кандидатів.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Гласність і відкритість виборчого права.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Рівність можливостей для всіх кандидатів у проведенні виборчої кампанії.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Принцип неупередженості до кандидатів.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3200" b="1" dirty="0" smtClean="0"/>
                        <a:t>Принцип свободи агітації. 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316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8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5734"/>
            <a:ext cx="10515600" cy="13841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err="1" smtClean="0"/>
              <a:t>Громадянство</a:t>
            </a:r>
            <a:r>
              <a:rPr lang="ru-RU" b="1" dirty="0" smtClean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smtClean="0"/>
              <a:t>-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err="1" smtClean="0"/>
              <a:t>визначена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юридична</a:t>
            </a:r>
            <a:r>
              <a:rPr lang="ru-RU" sz="3600" b="1" dirty="0" smtClean="0"/>
              <a:t> </a:t>
            </a:r>
            <a:r>
              <a:rPr lang="ru-RU" sz="3600" b="1" dirty="0" err="1"/>
              <a:t>належність</a:t>
            </a:r>
            <a:r>
              <a:rPr lang="ru-RU" sz="3600" b="1" dirty="0"/>
              <a:t> </a:t>
            </a:r>
            <a:r>
              <a:rPr lang="ru-RU" sz="3600" b="1" dirty="0" err="1"/>
              <a:t>людини</a:t>
            </a:r>
            <a:r>
              <a:rPr lang="ru-RU" sz="3600" b="1" dirty="0"/>
              <a:t> до держави, </a:t>
            </a:r>
            <a:r>
              <a:rPr lang="ru-RU" sz="3600" b="1" dirty="0" err="1"/>
              <a:t>сталий</a:t>
            </a:r>
            <a:r>
              <a:rPr lang="ru-RU" sz="3600" b="1" dirty="0"/>
              <a:t> </a:t>
            </a:r>
            <a:r>
              <a:rPr lang="ru-RU" sz="3600" b="1" dirty="0" err="1"/>
              <a:t>правовий</a:t>
            </a:r>
            <a:r>
              <a:rPr lang="ru-RU" sz="3600" b="1" dirty="0"/>
              <a:t> </a:t>
            </a:r>
            <a:r>
              <a:rPr lang="ru-RU" sz="3600" b="1" dirty="0" err="1"/>
              <a:t>зв'язок</a:t>
            </a:r>
            <a:r>
              <a:rPr lang="ru-RU" sz="3600" b="1" dirty="0"/>
              <a:t> особи </a:t>
            </a:r>
            <a:r>
              <a:rPr lang="ru-RU" sz="3600" b="1" dirty="0" err="1"/>
              <a:t>із</a:t>
            </a:r>
            <a:r>
              <a:rPr lang="ru-RU" sz="3600" b="1" dirty="0"/>
              <a:t> конкретною державою.</a:t>
            </a:r>
            <a:br>
              <a:rPr lang="ru-RU" sz="3600" b="1" dirty="0"/>
            </a:br>
            <a:endParaRPr lang="uk-UA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0778763"/>
              </p:ext>
            </p:extLst>
          </p:nvPr>
        </p:nvGraphicFramePr>
        <p:xfrm>
          <a:off x="838200" y="1825625"/>
          <a:ext cx="10515600" cy="5082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395523423"/>
                    </a:ext>
                  </a:extLst>
                </a:gridCol>
              </a:tblGrid>
              <a:tr h="659158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ПРИНЦИПИ ГРОМАДЯНСТВА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214481"/>
                  </a:ext>
                </a:extLst>
              </a:tr>
              <a:tr h="4422996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єдиного громадянства - громадянства держави Україна;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запобігання виникненню випадків безгромадянства;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неможливості позбавлення громадянина України громадянства України;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визнання права громадянина України на зміну громадянства;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неможливості автоматичного набуття громадянства України іноземцем чи особою без громадянства і автоматичного припинення громадянства України; 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рівності перед законом громадян України; </a:t>
                      </a:r>
                    </a:p>
                    <a:p>
                      <a:pPr marL="457200" indent="-457200" algn="l">
                        <a:lnSpc>
                          <a:spcPct val="8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dirty="0" smtClean="0"/>
                        <a:t>збереження громадянства України незалежно від місця проживання громадянина України.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79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45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574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uk-UA" b="1" dirty="0"/>
              <a:t>Громадянами України є: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8661" y="1825624"/>
            <a:ext cx="11767930" cy="485347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/>
              <a:t>1)	</a:t>
            </a:r>
            <a:r>
              <a:rPr lang="ru-RU" b="1" dirty="0" err="1"/>
              <a:t>усі</a:t>
            </a:r>
            <a:r>
              <a:rPr lang="ru-RU" b="1" dirty="0"/>
              <a:t> </a:t>
            </a:r>
            <a:r>
              <a:rPr lang="ru-RU" b="1" dirty="0" err="1"/>
              <a:t>громадяни</a:t>
            </a:r>
            <a:r>
              <a:rPr lang="ru-RU" b="1" dirty="0"/>
              <a:t> </a:t>
            </a:r>
            <a:r>
              <a:rPr lang="ru-RU" b="1" dirty="0" err="1"/>
              <a:t>колишнього</a:t>
            </a:r>
            <a:r>
              <a:rPr lang="ru-RU" b="1" dirty="0"/>
              <a:t> СРСР, </a:t>
            </a:r>
            <a:r>
              <a:rPr lang="ru-RU" dirty="0" err="1"/>
              <a:t>які</a:t>
            </a:r>
            <a:r>
              <a:rPr lang="ru-RU" dirty="0"/>
              <a:t> на момент </a:t>
            </a:r>
            <a:r>
              <a:rPr lang="ru-RU" dirty="0" err="1"/>
              <a:t>проголошення</a:t>
            </a:r>
            <a:r>
              <a:rPr lang="ru-RU" dirty="0"/>
              <a:t> </a:t>
            </a:r>
            <a:r>
              <a:rPr lang="ru-RU" dirty="0" err="1"/>
              <a:t>незалежності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/>
              <a:t>проживали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;</a:t>
            </a:r>
          </a:p>
          <a:p>
            <a:r>
              <a:rPr lang="ru-RU" dirty="0"/>
              <a:t>2)	</a:t>
            </a:r>
            <a:r>
              <a:rPr lang="ru-RU" b="1" dirty="0"/>
              <a:t>особи,</a:t>
            </a:r>
            <a:r>
              <a:rPr lang="ru-RU" dirty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/>
              <a:t>на момент </a:t>
            </a:r>
            <a:r>
              <a:rPr lang="ru-RU" dirty="0" err="1"/>
              <a:t>набрання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</a:t>
            </a:r>
            <a:r>
              <a:rPr lang="ru-RU" dirty="0" smtClean="0"/>
              <a:t>Закону </a:t>
            </a:r>
            <a:r>
              <a:rPr lang="ru-RU" dirty="0" err="1"/>
              <a:t>України</a:t>
            </a:r>
            <a:r>
              <a:rPr lang="ru-RU" dirty="0"/>
              <a:t> «Про </a:t>
            </a:r>
            <a:r>
              <a:rPr lang="ru-RU" dirty="0" err="1"/>
              <a:t>громадянство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» (13 листопада 1991 року) </a:t>
            </a:r>
            <a:r>
              <a:rPr lang="ru-RU" b="1" dirty="0"/>
              <a:t>проживали в </a:t>
            </a:r>
            <a:r>
              <a:rPr lang="ru-RU" b="1" dirty="0" err="1"/>
              <a:t>Україні</a:t>
            </a:r>
            <a:r>
              <a:rPr lang="ru-RU" b="1" dirty="0"/>
              <a:t> і не </a:t>
            </a:r>
            <a:r>
              <a:rPr lang="ru-RU" b="1" dirty="0" err="1"/>
              <a:t>були</a:t>
            </a:r>
            <a:r>
              <a:rPr lang="ru-RU" b="1" dirty="0"/>
              <a:t> </a:t>
            </a:r>
            <a:r>
              <a:rPr lang="ru-RU" b="1" dirty="0" err="1"/>
              <a:t>громадянами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держав;</a:t>
            </a:r>
          </a:p>
          <a:p>
            <a:r>
              <a:rPr lang="ru-RU" dirty="0"/>
              <a:t>3)	</a:t>
            </a:r>
            <a:r>
              <a:rPr lang="ru-RU" b="1" dirty="0"/>
              <a:t>особи,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прибули</a:t>
            </a:r>
            <a:r>
              <a:rPr lang="ru-RU" b="1" dirty="0"/>
              <a:t> в </a:t>
            </a:r>
            <a:r>
              <a:rPr lang="ru-RU" b="1" dirty="0" err="1"/>
              <a:t>Україну</a:t>
            </a:r>
            <a:r>
              <a:rPr lang="ru-RU" b="1" dirty="0"/>
              <a:t> на </a:t>
            </a:r>
            <a:r>
              <a:rPr lang="ru-RU" b="1" dirty="0" err="1"/>
              <a:t>постійне</a:t>
            </a:r>
            <a:r>
              <a:rPr lang="ru-RU" b="1" dirty="0"/>
              <a:t> </a:t>
            </a:r>
            <a:r>
              <a:rPr lang="ru-RU" b="1" dirty="0" err="1"/>
              <a:t>проживання</a:t>
            </a:r>
            <a:r>
              <a:rPr lang="ru-RU" b="1" dirty="0"/>
              <a:t> </a:t>
            </a:r>
            <a:r>
              <a:rPr lang="ru-RU" dirty="0" err="1"/>
              <a:t>після</a:t>
            </a:r>
            <a:r>
              <a:rPr lang="ru-RU" dirty="0"/>
              <a:t> 13 листопада 1991 року </a:t>
            </a:r>
            <a:r>
              <a:rPr lang="ru-RU" b="1" dirty="0"/>
              <a:t>і </a:t>
            </a:r>
            <a:r>
              <a:rPr lang="ru-RU" b="1" dirty="0" err="1"/>
              <a:t>яким</a:t>
            </a:r>
            <a:r>
              <a:rPr lang="ru-RU" b="1" dirty="0"/>
              <a:t> у </a:t>
            </a:r>
            <a:r>
              <a:rPr lang="ru-RU" b="1" dirty="0" err="1"/>
              <a:t>паспорті</a:t>
            </a:r>
            <a:r>
              <a:rPr lang="ru-RU" b="1" dirty="0"/>
              <a:t> </a:t>
            </a:r>
            <a:r>
              <a:rPr lang="ru-RU" b="1" dirty="0" err="1"/>
              <a:t>громадянина</a:t>
            </a:r>
            <a:r>
              <a:rPr lang="ru-RU" b="1" dirty="0"/>
              <a:t> </a:t>
            </a:r>
            <a:r>
              <a:rPr lang="ru-RU" b="1" dirty="0" err="1"/>
              <a:t>колишнього</a:t>
            </a:r>
            <a:r>
              <a:rPr lang="ru-RU" b="1" dirty="0"/>
              <a:t> СРСР </a:t>
            </a:r>
            <a:r>
              <a:rPr lang="ru-RU" dirty="0" err="1"/>
              <a:t>зразка</a:t>
            </a:r>
            <a:r>
              <a:rPr lang="ru-RU" dirty="0"/>
              <a:t> 1974 року органами </a:t>
            </a:r>
            <a:r>
              <a:rPr lang="ru-RU" dirty="0" err="1"/>
              <a:t>внутрішніх</a:t>
            </a:r>
            <a:r>
              <a:rPr lang="ru-RU" dirty="0"/>
              <a:t> справ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b="1" dirty="0"/>
              <a:t>внесено </a:t>
            </a:r>
            <a:r>
              <a:rPr lang="ru-RU" b="1" dirty="0" err="1"/>
              <a:t>напис</a:t>
            </a:r>
            <a:r>
              <a:rPr lang="ru-RU" b="1" dirty="0"/>
              <a:t> «</a:t>
            </a:r>
            <a:r>
              <a:rPr lang="ru-RU" b="1" dirty="0" err="1"/>
              <a:t>громадянин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», </a:t>
            </a:r>
            <a:r>
              <a:rPr lang="ru-RU" dirty="0"/>
              <a:t>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b="1" dirty="0" err="1"/>
              <a:t>діти</a:t>
            </a:r>
            <a:r>
              <a:rPr lang="ru-RU" b="1" dirty="0"/>
              <a:t> таких </a:t>
            </a:r>
            <a:r>
              <a:rPr lang="ru-RU" b="1" dirty="0" err="1"/>
              <a:t>осіб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прибули</a:t>
            </a:r>
            <a:r>
              <a:rPr lang="ru-RU" b="1" dirty="0"/>
              <a:t> разом з батьками в </a:t>
            </a:r>
            <a:r>
              <a:rPr lang="ru-RU" b="1" dirty="0" err="1"/>
              <a:t>Україну</a:t>
            </a:r>
            <a:r>
              <a:rPr lang="ru-RU" b="1" dirty="0"/>
              <a:t>, </a:t>
            </a:r>
            <a:r>
              <a:rPr lang="ru-RU" dirty="0" err="1"/>
              <a:t>якщо</a:t>
            </a:r>
            <a:r>
              <a:rPr lang="ru-RU" dirty="0"/>
              <a:t> на момент </a:t>
            </a:r>
            <a:r>
              <a:rPr lang="ru-RU" dirty="0" err="1"/>
              <a:t>прибуття</a:t>
            </a:r>
            <a:r>
              <a:rPr lang="ru-RU" dirty="0"/>
              <a:t> в </a:t>
            </a:r>
            <a:r>
              <a:rPr lang="ru-RU" dirty="0" err="1"/>
              <a:t>Україну</a:t>
            </a:r>
            <a:r>
              <a:rPr lang="ru-RU" dirty="0"/>
              <a:t> вони не </a:t>
            </a:r>
            <a:r>
              <a:rPr lang="ru-RU" dirty="0" err="1"/>
              <a:t>досягли</a:t>
            </a:r>
            <a:r>
              <a:rPr lang="ru-RU" dirty="0"/>
              <a:t> </a:t>
            </a:r>
            <a:r>
              <a:rPr lang="ru-RU" dirty="0" err="1"/>
              <a:t>повноліття</a:t>
            </a:r>
            <a:r>
              <a:rPr lang="ru-RU" dirty="0"/>
              <a:t>;</a:t>
            </a:r>
          </a:p>
          <a:p>
            <a:r>
              <a:rPr lang="ru-RU" dirty="0"/>
              <a:t>4)	</a:t>
            </a:r>
            <a:r>
              <a:rPr lang="ru-RU" b="1" dirty="0"/>
              <a:t>особи,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набули</a:t>
            </a:r>
            <a:r>
              <a:rPr lang="ru-RU" b="1" dirty="0"/>
              <a:t> </a:t>
            </a:r>
            <a:r>
              <a:rPr lang="ru-RU" b="1" dirty="0" err="1"/>
              <a:t>громадянства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66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769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err="1"/>
              <a:t>Умовами</a:t>
            </a:r>
            <a:r>
              <a:rPr lang="ru-RU" sz="4000" b="1" dirty="0"/>
              <a:t> </a:t>
            </a:r>
            <a:r>
              <a:rPr lang="ru-RU" sz="4000" b="1" dirty="0" err="1"/>
              <a:t>прийняття</a:t>
            </a:r>
            <a:r>
              <a:rPr lang="ru-RU" sz="4000" b="1" dirty="0"/>
              <a:t> до </a:t>
            </a:r>
            <a:r>
              <a:rPr lang="ru-RU" sz="4000" b="1" dirty="0" err="1"/>
              <a:t>громадянства</a:t>
            </a:r>
            <a:r>
              <a:rPr lang="ru-RU" sz="4000" b="1" dirty="0"/>
              <a:t> </a:t>
            </a:r>
            <a:r>
              <a:rPr lang="ru-RU" sz="4000" b="1" dirty="0" err="1"/>
              <a:t>України</a:t>
            </a:r>
            <a:r>
              <a:rPr lang="ru-RU" sz="4000" b="1" dirty="0"/>
              <a:t> 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2818"/>
            <a:ext cx="10515600" cy="552615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визнання </a:t>
            </a:r>
            <a:r>
              <a:rPr lang="uk-UA" sz="3200" b="1" dirty="0"/>
              <a:t>і дотримання Конституції України та законів України;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зобов'язання </a:t>
            </a:r>
            <a:r>
              <a:rPr lang="uk-UA" sz="3200" b="1" dirty="0"/>
              <a:t>припинити іноземне громадянство або </a:t>
            </a:r>
            <a:r>
              <a:rPr lang="uk-UA" sz="3200" b="1" dirty="0" err="1"/>
              <a:t>неперебування</a:t>
            </a:r>
            <a:r>
              <a:rPr lang="uk-UA" sz="3200" b="1" dirty="0"/>
              <a:t> в іноземному громадянстві;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безперервне </a:t>
            </a:r>
            <a:r>
              <a:rPr lang="uk-UA" sz="3200" b="1" dirty="0"/>
              <a:t>проживання на законних підставах на території України протягом останніх п'яти років;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отримання </a:t>
            </a:r>
            <a:r>
              <a:rPr lang="uk-UA" sz="3200" b="1" dirty="0"/>
              <a:t>дозволу на постійне проживання в Україні;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володіння </a:t>
            </a:r>
            <a:r>
              <a:rPr lang="uk-UA" sz="3200" b="1" dirty="0"/>
              <a:t>державною мовою або її розуміння в обсязі, достатньому для спілкування;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наявність </a:t>
            </a:r>
            <a:r>
              <a:rPr lang="uk-UA" sz="3200" b="1" dirty="0"/>
              <a:t>законних джерел існування. Ця умова не поширюється на осіб, яким надано статус біженця в Україні або притулок в Україні.</a:t>
            </a:r>
          </a:p>
        </p:txBody>
      </p:sp>
    </p:spTree>
    <p:extLst>
      <p:ext uri="{BB962C8B-B14F-4D97-AF65-F5344CB8AC3E}">
        <p14:creationId xmlns:p14="http://schemas.microsoft.com/office/powerpoint/2010/main" val="7664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7205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uk-UA" b="1" dirty="0"/>
              <a:t>Громадянство України втрачається: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83" y="1451112"/>
            <a:ext cx="11728174" cy="522798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/>
              <a:t>якщо громадянин України 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добровільно </a:t>
            </a:r>
            <a:r>
              <a:rPr lang="uk-UA" sz="3200" b="1" dirty="0"/>
              <a:t>набув громадянства іншої держави.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якщо </a:t>
            </a:r>
            <a:r>
              <a:rPr lang="uk-UA" sz="3200" b="1" dirty="0"/>
              <a:t>іноземець набув громадянство України і не подав документів про вихід із громадянства іншої країни;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якщо </a:t>
            </a:r>
            <a:r>
              <a:rPr lang="uk-UA" sz="3200" b="1" dirty="0"/>
              <a:t>іноземець набув громадянство України і скористався правами чи виконав обов'язки громадянина іншої країни;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якщо </a:t>
            </a:r>
            <a:r>
              <a:rPr lang="uk-UA" sz="3200" b="1" dirty="0"/>
              <a:t>іноземець набув громадянство України по підробленими документах;</a:t>
            </a:r>
          </a:p>
          <a:p>
            <a:pPr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3200" b="1" dirty="0" smtClean="0"/>
              <a:t>якщо </a:t>
            </a:r>
            <a:r>
              <a:rPr lang="uk-UA" sz="3200" b="1" dirty="0"/>
              <a:t>громадянин України без згоди державних органів України добровільно вступив на </a:t>
            </a:r>
            <a:r>
              <a:rPr lang="uk-UA" sz="3200" b="1" dirty="0" err="1"/>
              <a:t>вйськову</a:t>
            </a:r>
            <a:r>
              <a:rPr lang="uk-UA" sz="3200" b="1" dirty="0"/>
              <a:t>, державну службу, у правоохоронні органи і </a:t>
            </a:r>
            <a:r>
              <a:rPr lang="uk-UA" sz="3200" b="1" dirty="0" err="1"/>
              <a:t>т.п</a:t>
            </a:r>
            <a:r>
              <a:rPr lang="uk-UA" sz="3200" b="1" dirty="0"/>
              <a:t>. іншої держави.</a:t>
            </a:r>
          </a:p>
        </p:txBody>
      </p:sp>
    </p:spTree>
    <p:extLst>
      <p:ext uri="{BB962C8B-B14F-4D97-AF65-F5344CB8AC3E}">
        <p14:creationId xmlns:p14="http://schemas.microsoft.com/office/powerpoint/2010/main" val="103629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22" y="166344"/>
            <a:ext cx="10515600" cy="1085988"/>
          </a:xfrm>
        </p:spPr>
        <p:txBody>
          <a:bodyPr/>
          <a:lstStyle/>
          <a:p>
            <a:pPr algn="ctr"/>
            <a:r>
              <a:rPr lang="ru-RU" b="1" dirty="0" smtClean="0"/>
              <a:t>права </a:t>
            </a:r>
            <a:r>
              <a:rPr lang="ru-RU" b="1" dirty="0"/>
              <a:t>і </a:t>
            </a:r>
            <a:r>
              <a:rPr lang="ru-RU" b="1" dirty="0" smtClean="0"/>
              <a:t>свобода </a:t>
            </a:r>
            <a:r>
              <a:rPr lang="ru-RU" b="1" dirty="0"/>
              <a:t>людини і громадянина 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77841"/>
              </p:ext>
            </p:extLst>
          </p:nvPr>
        </p:nvGraphicFramePr>
        <p:xfrm>
          <a:off x="0" y="1110005"/>
          <a:ext cx="11986591" cy="5910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2453">
                  <a:extLst>
                    <a:ext uri="{9D8B030D-6E8A-4147-A177-3AD203B41FA5}">
                      <a16:colId xmlns:a16="http://schemas.microsoft.com/office/drawing/2014/main" val="978354156"/>
                    </a:ext>
                  </a:extLst>
                </a:gridCol>
                <a:gridCol w="6014138">
                  <a:extLst>
                    <a:ext uri="{9D8B030D-6E8A-4147-A177-3AD203B41FA5}">
                      <a16:colId xmlns:a16="http://schemas.microsoft.com/office/drawing/2014/main" val="3470873161"/>
                    </a:ext>
                  </a:extLst>
                </a:gridCol>
              </a:tblGrid>
              <a:tr h="977212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3200" dirty="0" smtClean="0"/>
                        <a:t>Люди є </a:t>
                      </a:r>
                      <a:r>
                        <a:rPr lang="ru-RU" sz="3200" dirty="0" err="1" smtClean="0"/>
                        <a:t>вільними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від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народження</a:t>
                      </a:r>
                      <a:r>
                        <a:rPr lang="ru-RU" sz="3200" dirty="0" smtClean="0"/>
                        <a:t>, </a:t>
                      </a:r>
                      <a:r>
                        <a:rPr lang="ru-RU" sz="3200" dirty="0" err="1" smtClean="0"/>
                        <a:t>ніхто</a:t>
                      </a:r>
                      <a:r>
                        <a:rPr lang="ru-RU" sz="3200" dirty="0" smtClean="0"/>
                        <a:t> не </a:t>
                      </a:r>
                      <a:r>
                        <a:rPr lang="ru-RU" sz="3200" dirty="0" err="1" smtClean="0"/>
                        <a:t>має</a:t>
                      </a:r>
                      <a:r>
                        <a:rPr lang="ru-RU" sz="3200" dirty="0" smtClean="0"/>
                        <a:t> права </a:t>
                      </a:r>
                      <a:r>
                        <a:rPr lang="ru-RU" sz="3200" dirty="0" err="1" smtClean="0"/>
                        <a:t>порушувати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їх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природні</a:t>
                      </a:r>
                      <a:r>
                        <a:rPr lang="ru-RU" sz="3200" dirty="0" smtClean="0"/>
                        <a:t> права. 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125751"/>
                  </a:ext>
                </a:extLst>
              </a:tr>
              <a:tr h="1134687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3200" b="1" dirty="0" smtClean="0"/>
                        <a:t>Людина </a:t>
                      </a:r>
                      <a:r>
                        <a:rPr lang="ru-RU" sz="3200" b="1" dirty="0" err="1" smtClean="0"/>
                        <a:t>має</a:t>
                      </a:r>
                      <a:r>
                        <a:rPr lang="ru-RU" sz="3200" b="1" dirty="0" smtClean="0"/>
                        <a:t> право </a:t>
                      </a:r>
                      <a:r>
                        <a:rPr lang="ru-RU" sz="3200" b="1" dirty="0" err="1" smtClean="0"/>
                        <a:t>робити</a:t>
                      </a:r>
                      <a:r>
                        <a:rPr lang="ru-RU" sz="3200" b="1" dirty="0" smtClean="0"/>
                        <a:t> все, за </a:t>
                      </a:r>
                      <a:r>
                        <a:rPr lang="ru-RU" sz="3200" b="1" dirty="0" err="1" smtClean="0"/>
                        <a:t>винятком</a:t>
                      </a:r>
                      <a:r>
                        <a:rPr lang="ru-RU" sz="3200" b="1" dirty="0" smtClean="0"/>
                        <a:t> того, </a:t>
                      </a:r>
                      <a:r>
                        <a:rPr lang="ru-RU" sz="3200" b="1" dirty="0" err="1" smtClean="0"/>
                        <a:t>що</a:t>
                      </a:r>
                      <a:r>
                        <a:rPr lang="ru-RU" sz="3200" b="1" dirty="0" smtClean="0"/>
                        <a:t> прямо заборонено </a:t>
                      </a:r>
                      <a:r>
                        <a:rPr lang="ru-RU" sz="3200" b="1" dirty="0" err="1" smtClean="0"/>
                        <a:t>чинним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законодавством</a:t>
                      </a:r>
                      <a:r>
                        <a:rPr lang="ru-RU" sz="3200" b="1" dirty="0" smtClean="0"/>
                        <a:t>.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b="1" dirty="0" err="1" smtClean="0"/>
                        <a:t>Ст</a:t>
                      </a:r>
                      <a:r>
                        <a:rPr lang="uk-UA" sz="3200" b="1" dirty="0" smtClean="0"/>
                        <a:t> 19</a:t>
                      </a:r>
                      <a:r>
                        <a:rPr lang="uk-UA" sz="3200" b="1" baseline="0" dirty="0" smtClean="0"/>
                        <a:t> Конституції України</a:t>
                      </a:r>
                      <a:endParaRPr lang="uk-UA" sz="3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758533"/>
                  </a:ext>
                </a:extLst>
              </a:tr>
              <a:tr h="564571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ПРАВА ЛЮДИНИ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ПРАВА ГРОМАДЯНИНА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146174"/>
                  </a:ext>
                </a:extLst>
              </a:tr>
              <a:tr h="3180448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право на </a:t>
                      </a:r>
                      <a:r>
                        <a:rPr lang="ru-RU" sz="2800" b="1" dirty="0" err="1" smtClean="0"/>
                        <a:t>життя</a:t>
                      </a:r>
                      <a:r>
                        <a:rPr lang="ru-RU" sz="2800" b="1" dirty="0" smtClean="0"/>
                        <a:t> (ст. 27),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право на </a:t>
                      </a:r>
                      <a:r>
                        <a:rPr lang="ru-RU" sz="2800" b="1" dirty="0" err="1" smtClean="0"/>
                        <a:t>повагу</a:t>
                      </a:r>
                      <a:r>
                        <a:rPr lang="ru-RU" sz="2800" b="1" dirty="0" smtClean="0"/>
                        <a:t> до </a:t>
                      </a:r>
                      <a:r>
                        <a:rPr lang="ru-RU" sz="2800" b="1" dirty="0" err="1" smtClean="0"/>
                        <a:t>гідності</a:t>
                      </a:r>
                      <a:r>
                        <a:rPr lang="ru-RU" sz="2800" b="1" dirty="0" smtClean="0"/>
                        <a:t> людини (ст. 28),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право на свободу та </a:t>
                      </a:r>
                      <a:r>
                        <a:rPr lang="ru-RU" sz="2800" b="1" dirty="0" err="1" smtClean="0"/>
                        <a:t>особисту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недоторканність</a:t>
                      </a:r>
                      <a:r>
                        <a:rPr lang="ru-RU" sz="2800" b="1" dirty="0" smtClean="0"/>
                        <a:t> (ст. 29),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 право на </a:t>
                      </a:r>
                      <a:r>
                        <a:rPr lang="ru-RU" sz="2800" b="1" dirty="0" err="1" smtClean="0"/>
                        <a:t>невтручання</a:t>
                      </a:r>
                      <a:r>
                        <a:rPr lang="ru-RU" sz="2800" b="1" dirty="0" smtClean="0"/>
                        <a:t> в </a:t>
                      </a:r>
                      <a:r>
                        <a:rPr lang="ru-RU" sz="2800" b="1" dirty="0" err="1" smtClean="0"/>
                        <a:t>особисте</a:t>
                      </a:r>
                      <a:r>
                        <a:rPr lang="ru-RU" sz="2800" b="1" dirty="0" smtClean="0"/>
                        <a:t> і </a:t>
                      </a:r>
                      <a:r>
                        <a:rPr lang="ru-RU" sz="2800" b="1" dirty="0" err="1" smtClean="0"/>
                        <a:t>сімейне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життя</a:t>
                      </a:r>
                      <a:r>
                        <a:rPr lang="ru-RU" sz="2800" b="1" dirty="0" smtClean="0"/>
                        <a:t> (ст. 32) 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право на свободу </a:t>
                      </a:r>
                      <a:r>
                        <a:rPr lang="ru-RU" sz="2800" b="1" dirty="0" err="1" smtClean="0"/>
                        <a:t>об'єднання</a:t>
                      </a:r>
                      <a:r>
                        <a:rPr lang="ru-RU" sz="2800" b="1" dirty="0" smtClean="0"/>
                        <a:t> в </a:t>
                      </a:r>
                      <a:r>
                        <a:rPr lang="ru-RU" sz="2800" b="1" dirty="0" err="1" smtClean="0"/>
                        <a:t>політичні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партії</a:t>
                      </a:r>
                      <a:r>
                        <a:rPr lang="ru-RU" sz="2800" b="1" dirty="0" smtClean="0"/>
                        <a:t> та </a:t>
                      </a:r>
                      <a:r>
                        <a:rPr lang="ru-RU" sz="2800" b="1" dirty="0" err="1" smtClean="0"/>
                        <a:t>громадські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організації</a:t>
                      </a:r>
                      <a:r>
                        <a:rPr lang="ru-RU" sz="2800" b="1" dirty="0" smtClean="0"/>
                        <a:t> (ст. 36),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 право </a:t>
                      </a:r>
                      <a:r>
                        <a:rPr lang="ru-RU" sz="2800" b="1" dirty="0" err="1" smtClean="0"/>
                        <a:t>брати</a:t>
                      </a:r>
                      <a:r>
                        <a:rPr lang="ru-RU" sz="2800" b="1" dirty="0" smtClean="0"/>
                        <a:t> участь в </a:t>
                      </a:r>
                      <a:r>
                        <a:rPr lang="ru-RU" sz="2800" b="1" dirty="0" err="1" smtClean="0"/>
                        <a:t>управлінні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державними</a:t>
                      </a:r>
                      <a:r>
                        <a:rPr lang="ru-RU" sz="2800" b="1" dirty="0" smtClean="0"/>
                        <a:t> справами (ст. 38),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 право на </a:t>
                      </a:r>
                      <a:r>
                        <a:rPr lang="ru-RU" sz="2800" b="1" dirty="0" err="1" smtClean="0"/>
                        <a:t>проведення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зборів</a:t>
                      </a:r>
                      <a:r>
                        <a:rPr lang="ru-RU" sz="2800" b="1" dirty="0" smtClean="0"/>
                        <a:t>, </a:t>
                      </a:r>
                      <a:r>
                        <a:rPr lang="ru-RU" sz="2800" b="1" dirty="0" err="1" smtClean="0"/>
                        <a:t>мітингів</a:t>
                      </a:r>
                      <a:r>
                        <a:rPr lang="ru-RU" sz="2800" b="1" dirty="0" smtClean="0"/>
                        <a:t>, </a:t>
                      </a:r>
                      <a:r>
                        <a:rPr lang="ru-RU" sz="2800" b="1" dirty="0" err="1" smtClean="0"/>
                        <a:t>демонстрацій</a:t>
                      </a:r>
                      <a:r>
                        <a:rPr lang="ru-RU" sz="2800" b="1" dirty="0" smtClean="0"/>
                        <a:t> (ст. 39),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право на </a:t>
                      </a:r>
                      <a:r>
                        <a:rPr lang="ru-RU" sz="2800" b="1" dirty="0" err="1" smtClean="0"/>
                        <a:t>соціальний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захист</a:t>
                      </a:r>
                      <a:r>
                        <a:rPr lang="ru-RU" sz="2800" b="1" dirty="0" smtClean="0"/>
                        <a:t> (ст. 46)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045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69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710674"/>
              </p:ext>
            </p:extLst>
          </p:nvPr>
        </p:nvGraphicFramePr>
        <p:xfrm>
          <a:off x="198783" y="258418"/>
          <a:ext cx="11827565" cy="6297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8817">
                  <a:extLst>
                    <a:ext uri="{9D8B030D-6E8A-4147-A177-3AD203B41FA5}">
                      <a16:colId xmlns:a16="http://schemas.microsoft.com/office/drawing/2014/main" val="1436498106"/>
                    </a:ext>
                  </a:extLst>
                </a:gridCol>
                <a:gridCol w="8368748">
                  <a:extLst>
                    <a:ext uri="{9D8B030D-6E8A-4147-A177-3AD203B41FA5}">
                      <a16:colId xmlns:a16="http://schemas.microsoft.com/office/drawing/2014/main" val="1203580392"/>
                    </a:ext>
                  </a:extLst>
                </a:gridCol>
              </a:tblGrid>
              <a:tr h="428496"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ОСНОВНІ КОНСТИТУЦІЙНІ ПРАВА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164267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Громадянські 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err="1" smtClean="0"/>
                        <a:t>фізичне</a:t>
                      </a:r>
                      <a:r>
                        <a:rPr lang="ru-RU" sz="3200" b="1" dirty="0" smtClean="0"/>
                        <a:t> та </a:t>
                      </a:r>
                      <a:r>
                        <a:rPr lang="ru-RU" sz="3200" b="1" dirty="0" err="1" smtClean="0"/>
                        <a:t>біологічне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існування</a:t>
                      </a:r>
                      <a:r>
                        <a:rPr lang="ru-RU" sz="3200" b="1" dirty="0" smtClean="0"/>
                        <a:t>, </a:t>
                      </a:r>
                      <a:r>
                        <a:rPr lang="ru-RU" sz="3200" b="1" dirty="0" err="1" smtClean="0"/>
                        <a:t>задоволення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матеріальних</a:t>
                      </a:r>
                      <a:r>
                        <a:rPr lang="ru-RU" sz="3200" b="1" dirty="0" smtClean="0"/>
                        <a:t>, </a:t>
                      </a:r>
                      <a:r>
                        <a:rPr lang="ru-RU" sz="3200" b="1" dirty="0" err="1" smtClean="0"/>
                        <a:t>духовних</a:t>
                      </a:r>
                      <a:r>
                        <a:rPr lang="ru-RU" sz="3200" b="1" dirty="0" smtClean="0"/>
                        <a:t> і </a:t>
                      </a:r>
                      <a:r>
                        <a:rPr lang="ru-RU" sz="3200" b="1" dirty="0" err="1" smtClean="0"/>
                        <a:t>деяких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інших</a:t>
                      </a:r>
                      <a:r>
                        <a:rPr lang="ru-RU" sz="3200" b="1" dirty="0" smtClean="0"/>
                        <a:t> потреб;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593273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Політичні 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smtClean="0"/>
                        <a:t>участь у </a:t>
                      </a:r>
                      <a:r>
                        <a:rPr lang="ru-RU" sz="3200" b="1" dirty="0" err="1" smtClean="0"/>
                        <a:t>громадському</a:t>
                      </a:r>
                      <a:r>
                        <a:rPr lang="ru-RU" sz="3200" b="1" dirty="0" smtClean="0"/>
                        <a:t> та державному </a:t>
                      </a:r>
                      <a:r>
                        <a:rPr lang="ru-RU" sz="3200" b="1" dirty="0" err="1" smtClean="0"/>
                        <a:t>житті</a:t>
                      </a:r>
                      <a:r>
                        <a:rPr lang="ru-RU" sz="3200" b="1" dirty="0" smtClean="0"/>
                        <a:t>;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199535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Економічні 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smtClean="0"/>
                        <a:t>участь у </a:t>
                      </a:r>
                      <a:r>
                        <a:rPr lang="ru-RU" sz="3200" b="1" dirty="0" err="1" smtClean="0"/>
                        <a:t>виробництві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матеріальних</a:t>
                      </a:r>
                      <a:r>
                        <a:rPr lang="ru-RU" sz="3200" b="1" dirty="0" smtClean="0"/>
                        <a:t> благ;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526708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Соціальні 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err="1" smtClean="0"/>
                        <a:t>забезпечення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належних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соціальних</a:t>
                      </a:r>
                      <a:r>
                        <a:rPr lang="ru-RU" sz="3200" b="1" dirty="0" smtClean="0"/>
                        <a:t> умов </a:t>
                      </a:r>
                      <a:r>
                        <a:rPr lang="ru-RU" sz="3200" b="1" dirty="0" err="1" smtClean="0"/>
                        <a:t>життя</a:t>
                      </a:r>
                      <a:r>
                        <a:rPr lang="ru-RU" sz="3200" b="1" dirty="0" smtClean="0"/>
                        <a:t>;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522481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Екологічні 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err="1" smtClean="0"/>
                        <a:t>безпечне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екологічне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середовище</a:t>
                      </a:r>
                      <a:r>
                        <a:rPr lang="ru-RU" sz="3200" b="1" dirty="0" smtClean="0"/>
                        <a:t>;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146740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Культурні 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smtClean="0"/>
                        <a:t>доступ до </a:t>
                      </a:r>
                      <a:r>
                        <a:rPr lang="ru-RU" sz="3200" b="1" dirty="0" err="1" smtClean="0"/>
                        <a:t>духовних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цінностей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свого</a:t>
                      </a:r>
                      <a:r>
                        <a:rPr lang="ru-RU" sz="3200" b="1" dirty="0" smtClean="0"/>
                        <a:t> народу (</a:t>
                      </a:r>
                      <a:r>
                        <a:rPr lang="ru-RU" sz="3200" b="1" dirty="0" err="1" smtClean="0"/>
                        <a:t>нації</a:t>
                      </a:r>
                      <a:r>
                        <a:rPr lang="ru-RU" sz="3200" b="1" dirty="0" smtClean="0"/>
                        <a:t>) та </a:t>
                      </a:r>
                      <a:r>
                        <a:rPr lang="ru-RU" sz="3200" b="1" dirty="0" err="1" smtClean="0"/>
                        <a:t>всього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людства</a:t>
                      </a:r>
                      <a:r>
                        <a:rPr lang="ru-RU" sz="3200" b="1" dirty="0" smtClean="0"/>
                        <a:t>; 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336660"/>
                  </a:ext>
                </a:extLst>
              </a:tr>
              <a:tr h="42849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Сімейні права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ru-RU" sz="3200" b="1" dirty="0" err="1" smtClean="0"/>
                        <a:t>вільно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розпоряджатися</a:t>
                      </a:r>
                      <a:r>
                        <a:rPr lang="ru-RU" sz="3200" b="1" dirty="0" smtClean="0"/>
                        <a:t> собою в </a:t>
                      </a:r>
                      <a:r>
                        <a:rPr lang="ru-RU" sz="3200" b="1" dirty="0" err="1" smtClean="0"/>
                        <a:t>сімейних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правовідносинах</a:t>
                      </a:r>
                      <a:r>
                        <a:rPr lang="ru-RU" sz="3200" b="1" dirty="0" smtClean="0"/>
                        <a:t>. 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271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24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3304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err="1"/>
              <a:t>Конституція</a:t>
            </a:r>
            <a:r>
              <a:rPr lang="ru-RU" sz="4000" b="1" dirty="0"/>
              <a:t> </a:t>
            </a:r>
            <a:r>
              <a:rPr lang="ru-RU" sz="4000" b="1" dirty="0" err="1"/>
              <a:t>України</a:t>
            </a:r>
            <a:r>
              <a:rPr lang="ru-RU" sz="4000" b="1" dirty="0"/>
              <a:t> у </a:t>
            </a:r>
            <a:r>
              <a:rPr lang="ru-RU" sz="4000" b="1" dirty="0" err="1"/>
              <a:t>статтях</a:t>
            </a:r>
            <a:r>
              <a:rPr lang="ru-RU" sz="4000" b="1" dirty="0"/>
              <a:t> 51,53, 65-68 </a:t>
            </a:r>
            <a:r>
              <a:rPr lang="ru-RU" sz="4000" b="1" dirty="0" err="1"/>
              <a:t>визначила</a:t>
            </a:r>
            <a:r>
              <a:rPr lang="ru-RU" sz="4000" b="1" dirty="0"/>
              <a:t> </a:t>
            </a:r>
            <a:r>
              <a:rPr lang="ru-RU" sz="4000" b="1" dirty="0" err="1"/>
              <a:t>такі</a:t>
            </a:r>
            <a:r>
              <a:rPr lang="ru-RU" sz="4000" b="1" dirty="0"/>
              <a:t> </a:t>
            </a:r>
            <a:r>
              <a:rPr lang="ru-RU" sz="4000" b="1" dirty="0" err="1"/>
              <a:t>обов'язки</a:t>
            </a:r>
            <a:r>
              <a:rPr lang="ru-RU" sz="4000" b="1" dirty="0"/>
              <a:t> </a:t>
            </a:r>
            <a:r>
              <a:rPr lang="ru-RU" sz="4000" b="1" dirty="0" err="1"/>
              <a:t>громадян</a:t>
            </a:r>
            <a:r>
              <a:rPr lang="ru-RU" sz="4000" b="1" dirty="0"/>
              <a:t> </a:t>
            </a:r>
            <a:r>
              <a:rPr lang="ru-RU" sz="4000" b="1" dirty="0" err="1"/>
              <a:t>України</a:t>
            </a:r>
            <a:r>
              <a:rPr lang="ru-RU" sz="4000" b="1" dirty="0"/>
              <a:t>: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612" y="1922106"/>
            <a:ext cx="11737910" cy="479593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Захищати </a:t>
            </a:r>
            <a:r>
              <a:rPr lang="uk-UA" b="1" dirty="0"/>
              <a:t>Вітчизну, незалежність і територіальну цілісність.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Шанувати </a:t>
            </a:r>
            <a:r>
              <a:rPr lang="uk-UA" b="1" dirty="0"/>
              <a:t>державні символи.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Не </a:t>
            </a:r>
            <a:r>
              <a:rPr lang="uk-UA" b="1" dirty="0"/>
              <a:t>заподіювати шкоду природі, культурній спадщині, відшкодовувати завдані збитки.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Сплачувати </a:t>
            </a:r>
            <a:r>
              <a:rPr lang="uk-UA" b="1" dirty="0"/>
              <a:t>податки і збори в порядку і розмірах, встановлених </a:t>
            </a:r>
            <a:r>
              <a:rPr lang="uk-UA" b="1" dirty="0" smtClean="0"/>
              <a:t>законом.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Неухильно </a:t>
            </a:r>
            <a:r>
              <a:rPr lang="uk-UA" b="1" dirty="0"/>
              <a:t>додержуватися Конституції і законів України.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Не </a:t>
            </a:r>
            <a:r>
              <a:rPr lang="uk-UA" b="1" dirty="0"/>
              <a:t>посягати на права і свободи, честь і гідність інших людей.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Обов'язок </a:t>
            </a:r>
            <a:r>
              <a:rPr lang="uk-UA" b="1" dirty="0"/>
              <a:t>батьків утримувати дітей до повноліття і обов'язок дітей піклуватися про своїх непрацездатних батьків.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 smtClean="0"/>
              <a:t>Отримати </a:t>
            </a:r>
            <a:r>
              <a:rPr lang="uk-UA" b="1" dirty="0"/>
              <a:t>повну загальну середню освіту.</a:t>
            </a:r>
          </a:p>
        </p:txBody>
      </p:sp>
    </p:spTree>
    <p:extLst>
      <p:ext uri="{BB962C8B-B14F-4D97-AF65-F5344CB8AC3E}">
        <p14:creationId xmlns:p14="http://schemas.microsoft.com/office/powerpoint/2010/main" val="16251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296" y="417443"/>
            <a:ext cx="11748052" cy="55707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/>
              <a:t>Конституційне</a:t>
            </a:r>
            <a:r>
              <a:rPr lang="ru-RU" sz="4400" b="1" dirty="0" smtClean="0"/>
              <a:t> право України </a:t>
            </a:r>
          </a:p>
          <a:p>
            <a:pPr algn="ctr"/>
            <a:r>
              <a:rPr lang="ru-RU" sz="4400" b="1" dirty="0" err="1" smtClean="0"/>
              <a:t>це</a:t>
            </a:r>
            <a:r>
              <a:rPr lang="ru-RU" sz="4400" b="1" dirty="0" smtClean="0"/>
              <a:t> система </a:t>
            </a:r>
            <a:r>
              <a:rPr lang="ru-RU" sz="4400" b="1" dirty="0" err="1" smtClean="0"/>
              <a:t>правових</a:t>
            </a:r>
            <a:r>
              <a:rPr lang="ru-RU" sz="4400" b="1" dirty="0" smtClean="0"/>
              <a:t> норм і нормативно-</a:t>
            </a:r>
            <a:r>
              <a:rPr lang="ru-RU" sz="4400" b="1" dirty="0" err="1" smtClean="0"/>
              <a:t>правових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актів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що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регулюють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відносини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пов'язані</a:t>
            </a:r>
            <a:r>
              <a:rPr lang="ru-RU" sz="4400" b="1" dirty="0" smtClean="0"/>
              <a:t> з: </a:t>
            </a:r>
          </a:p>
          <a:p>
            <a:pPr algn="ctr"/>
            <a:endParaRPr lang="ru-RU" sz="36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b="1" dirty="0" smtClean="0"/>
              <a:t>основами конституційного ладу,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b="1" dirty="0" smtClean="0"/>
              <a:t>правового статусу особи,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b="1" dirty="0" smtClean="0"/>
              <a:t>народовладдям,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3600" b="1" dirty="0" smtClean="0"/>
              <a:t>територіальним устроєм держави.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32405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661" y="318051"/>
            <a:ext cx="11748052" cy="58785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/>
              <a:t>Структура конституційного права України :</a:t>
            </a:r>
          </a:p>
          <a:p>
            <a:pPr>
              <a:lnSpc>
                <a:spcPct val="75000"/>
              </a:lnSpc>
            </a:pPr>
            <a:r>
              <a:rPr lang="uk-UA" dirty="0" smtClean="0"/>
              <a:t>-	</a:t>
            </a:r>
            <a:r>
              <a:rPr lang="uk-UA" sz="3200" b="1" dirty="0" smtClean="0"/>
              <a:t>відносини політичного характеру </a:t>
            </a:r>
            <a:r>
              <a:rPr lang="uk-UA" sz="3200" dirty="0" smtClean="0"/>
              <a:t>(форма правління, форма державного устрою);</a:t>
            </a:r>
          </a:p>
          <a:p>
            <a:pPr>
              <a:lnSpc>
                <a:spcPct val="75000"/>
              </a:lnSpc>
            </a:pPr>
            <a:r>
              <a:rPr lang="uk-UA" sz="3200" dirty="0" smtClean="0"/>
              <a:t>-	</a:t>
            </a:r>
            <a:r>
              <a:rPr lang="uk-UA" sz="3200" b="1" dirty="0" smtClean="0"/>
              <a:t>найважливіші економічні відносини</a:t>
            </a:r>
            <a:r>
              <a:rPr lang="uk-UA" sz="3200" dirty="0" smtClean="0"/>
              <a:t> (існуючі форми власності та механізми її захисту);</a:t>
            </a:r>
          </a:p>
          <a:p>
            <a:pPr>
              <a:lnSpc>
                <a:spcPct val="75000"/>
              </a:lnSpc>
            </a:pPr>
            <a:r>
              <a:rPr lang="uk-UA" sz="3200" dirty="0" smtClean="0"/>
              <a:t>-	</a:t>
            </a:r>
            <a:r>
              <a:rPr lang="uk-UA" sz="3200" b="1" dirty="0" smtClean="0"/>
              <a:t>відносини, що стосуються правового статусу людини і громадянина</a:t>
            </a:r>
            <a:r>
              <a:rPr lang="uk-UA" sz="3200" dirty="0" smtClean="0"/>
              <a:t> (громадянство, основні права, свободи, обов'язки та ступінь їх гарантованості з боку держави);</a:t>
            </a:r>
          </a:p>
          <a:p>
            <a:pPr>
              <a:lnSpc>
                <a:spcPct val="75000"/>
              </a:lnSpc>
            </a:pPr>
            <a:r>
              <a:rPr lang="uk-UA" sz="3200" dirty="0" smtClean="0"/>
              <a:t>-	</a:t>
            </a:r>
            <a:r>
              <a:rPr lang="uk-UA" sz="3200" b="1" dirty="0" smtClean="0"/>
              <a:t>відносини, що складаються в процесі реалізації права народу України на самовизначення і пов'язані з державно-територіальним устроєм України;</a:t>
            </a:r>
          </a:p>
          <a:p>
            <a:pPr>
              <a:lnSpc>
                <a:spcPct val="75000"/>
              </a:lnSpc>
            </a:pPr>
            <a:r>
              <a:rPr lang="uk-UA" sz="3200" dirty="0" smtClean="0"/>
              <a:t>-	</a:t>
            </a:r>
            <a:r>
              <a:rPr lang="uk-UA" sz="3200" b="1" dirty="0" smtClean="0"/>
              <a:t>відносини щодо організації та діяльності державного апарату України;</a:t>
            </a:r>
          </a:p>
          <a:p>
            <a:pPr>
              <a:lnSpc>
                <a:spcPct val="75000"/>
              </a:lnSpc>
            </a:pPr>
            <a:r>
              <a:rPr lang="uk-UA" sz="3200" dirty="0" smtClean="0"/>
              <a:t>-	</a:t>
            </a:r>
            <a:r>
              <a:rPr lang="uk-UA" sz="3200" b="1" dirty="0" smtClean="0"/>
              <a:t>відносини, які визначають діяльність органів місцевого самоврядування.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6488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051" y="139149"/>
            <a:ext cx="11608905" cy="60077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/>
              <a:t>Принципи конституційно-правового регулювання:</a:t>
            </a:r>
          </a:p>
          <a:p>
            <a:endParaRPr lang="uk-UA" dirty="0"/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верховенство права;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верховенство і пряма дії Конституції та законів у системі нормативно-правових актів;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загальна демократія;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політичний, економічний та ідеологічний плюралізм;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поділ влади;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гуманізм;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пріоритетність норм і принципів міжнародного права порівняно з вітчизняним законодавством;</a:t>
            </a:r>
          </a:p>
          <a:p>
            <a:pPr marL="457200" indent="-457200">
              <a:lnSpc>
                <a:spcPct val="85000"/>
              </a:lnSpc>
              <a:buFont typeface="Wingdings" panose="05000000000000000000" pitchFamily="2" charset="2"/>
              <a:buChar char="§"/>
            </a:pPr>
            <a:r>
              <a:rPr lang="uk-UA" sz="3200" dirty="0" smtClean="0"/>
              <a:t>державним та іншим гарантуванням прав, свобод і обов'язків людини і громадянина, народовладдя, захисту суверенітету й територіальної цілісності України і т. д.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648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006470" cy="88720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Загальні засади конституційного ладу України.</a:t>
            </a:r>
            <a:br>
              <a:rPr lang="ru-RU" b="1" dirty="0" smtClean="0"/>
            </a:br>
            <a:r>
              <a:rPr lang="ru-RU" sz="4000" b="1" dirty="0" smtClean="0"/>
              <a:t>(Розділ І – 20 статей)</a:t>
            </a:r>
            <a:endParaRPr lang="uk-UA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610139"/>
            <a:ext cx="12006470" cy="52629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ru-RU" sz="3200" b="1" i="1" dirty="0" smtClean="0"/>
              <a:t>Ст.1. </a:t>
            </a:r>
            <a:r>
              <a:rPr lang="ru-RU" sz="3200" b="1" dirty="0" smtClean="0"/>
              <a:t>Україна –  суверенна, незалежна, демократична, соціальною, правовою державою. </a:t>
            </a:r>
          </a:p>
          <a:p>
            <a:pPr>
              <a:lnSpc>
                <a:spcPct val="75000"/>
              </a:lnSpc>
            </a:pPr>
            <a:endParaRPr lang="ru-RU" sz="3200" b="1" dirty="0"/>
          </a:p>
          <a:p>
            <a:pPr>
              <a:lnSpc>
                <a:spcPct val="75000"/>
              </a:lnSpc>
            </a:pPr>
            <a:r>
              <a:rPr lang="ru-RU" sz="3200" b="1" i="1" dirty="0" smtClean="0"/>
              <a:t>Ст.2. </a:t>
            </a:r>
            <a:r>
              <a:rPr lang="ru-RU" sz="3200" b="1" dirty="0" smtClean="0"/>
              <a:t>Україна –  унітара держава.</a:t>
            </a:r>
          </a:p>
          <a:p>
            <a:pPr>
              <a:lnSpc>
                <a:spcPct val="75000"/>
              </a:lnSpc>
            </a:pPr>
            <a:endParaRPr lang="ru-RU" sz="3200" b="1" dirty="0" smtClean="0"/>
          </a:p>
          <a:p>
            <a:pPr>
              <a:lnSpc>
                <a:spcPct val="75000"/>
              </a:lnSpc>
            </a:pPr>
            <a:r>
              <a:rPr lang="ru-RU" sz="3200" b="1" i="1" dirty="0" smtClean="0"/>
              <a:t>Ч. 1 ст. 5. </a:t>
            </a:r>
            <a:r>
              <a:rPr lang="ru-RU" sz="3200" b="1" dirty="0" smtClean="0"/>
              <a:t>Україна – </a:t>
            </a:r>
            <a:r>
              <a:rPr lang="ru-RU" sz="3200" b="1" dirty="0" err="1" smtClean="0"/>
              <a:t>республіка</a:t>
            </a:r>
            <a:endParaRPr lang="ru-RU" sz="3200" b="1" dirty="0" smtClean="0"/>
          </a:p>
          <a:p>
            <a:pPr>
              <a:lnSpc>
                <a:spcPct val="75000"/>
              </a:lnSpc>
            </a:pPr>
            <a:endParaRPr lang="uk-UA" sz="3200" b="1" dirty="0" smtClean="0"/>
          </a:p>
          <a:p>
            <a:pPr>
              <a:lnSpc>
                <a:spcPct val="75000"/>
              </a:lnSpc>
            </a:pPr>
            <a:r>
              <a:rPr lang="ru-RU" sz="3200" b="1" dirty="0" err="1" smtClean="0"/>
              <a:t>Конституція</a:t>
            </a:r>
            <a:r>
              <a:rPr lang="ru-RU" sz="3200" b="1" dirty="0" smtClean="0"/>
              <a:t> України </a:t>
            </a:r>
            <a:r>
              <a:rPr lang="ru-RU" sz="3200" b="1" dirty="0" err="1" smtClean="0"/>
              <a:t>визначила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такі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символи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нашої</a:t>
            </a:r>
            <a:r>
              <a:rPr lang="ru-RU" sz="3200" b="1" dirty="0" smtClean="0"/>
              <a:t> Держави: </a:t>
            </a:r>
            <a:r>
              <a:rPr lang="ru-RU" sz="3200" b="1" dirty="0" err="1" smtClean="0"/>
              <a:t>Державний</a:t>
            </a:r>
            <a:r>
              <a:rPr lang="ru-RU" sz="3200" b="1" dirty="0" smtClean="0"/>
              <a:t> Прапор, </a:t>
            </a:r>
            <a:r>
              <a:rPr lang="ru-RU" sz="3200" b="1" dirty="0" err="1" smtClean="0"/>
              <a:t>Державний</a:t>
            </a:r>
            <a:r>
              <a:rPr lang="ru-RU" sz="3200" b="1" dirty="0" smtClean="0"/>
              <a:t> Герб, </a:t>
            </a:r>
            <a:r>
              <a:rPr lang="ru-RU" sz="3200" b="1" dirty="0" err="1" smtClean="0"/>
              <a:t>Державний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Гімн</a:t>
            </a:r>
            <a:r>
              <a:rPr lang="ru-RU" sz="3200" b="1" dirty="0" smtClean="0"/>
              <a:t>. </a:t>
            </a:r>
          </a:p>
          <a:p>
            <a:pPr>
              <a:lnSpc>
                <a:spcPct val="75000"/>
              </a:lnSpc>
            </a:pPr>
            <a:endParaRPr lang="ru-RU" sz="3200" b="1" dirty="0"/>
          </a:p>
          <a:p>
            <a:pPr>
              <a:lnSpc>
                <a:spcPct val="75000"/>
              </a:lnSpc>
            </a:pPr>
            <a:r>
              <a:rPr lang="ru-RU" sz="3200" b="1" dirty="0" err="1" smtClean="0"/>
              <a:t>Столиця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Укра</a:t>
            </a:r>
            <a:r>
              <a:rPr lang="uk-UA" sz="3200" b="1" dirty="0" smtClean="0"/>
              <a:t>ї</a:t>
            </a:r>
            <a:r>
              <a:rPr lang="ru-RU" sz="3200" b="1" dirty="0" smtClean="0"/>
              <a:t>ни – м. </a:t>
            </a:r>
            <a:r>
              <a:rPr lang="ru-RU" sz="3200" b="1" dirty="0" err="1" smtClean="0"/>
              <a:t>Київ</a:t>
            </a:r>
            <a:endParaRPr lang="ru-RU" sz="3200" b="1" dirty="0" smtClean="0"/>
          </a:p>
          <a:p>
            <a:pPr>
              <a:lnSpc>
                <a:spcPct val="75000"/>
              </a:lnSpc>
            </a:pPr>
            <a:endParaRPr lang="ru-RU" sz="3200" b="1" dirty="0"/>
          </a:p>
          <a:p>
            <a:pPr>
              <a:lnSpc>
                <a:spcPct val="75000"/>
              </a:lnSpc>
            </a:pPr>
            <a:r>
              <a:rPr lang="ru-RU" sz="3200" b="1" dirty="0" smtClean="0"/>
              <a:t>ст. 6. «</a:t>
            </a:r>
            <a:r>
              <a:rPr lang="ru-RU" sz="3200" b="1" dirty="0" err="1" smtClean="0"/>
              <a:t>Державна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влада</a:t>
            </a:r>
            <a:r>
              <a:rPr lang="ru-RU" sz="3200" b="1" dirty="0" smtClean="0"/>
              <a:t> в </a:t>
            </a:r>
            <a:r>
              <a:rPr lang="ru-RU" sz="3200" b="1" dirty="0" err="1" smtClean="0"/>
              <a:t>Україні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здійснюється</a:t>
            </a:r>
            <a:r>
              <a:rPr lang="ru-RU" sz="3200" b="1" dirty="0" smtClean="0"/>
              <a:t> на засадах </a:t>
            </a:r>
            <a:r>
              <a:rPr lang="ru-RU" sz="3200" b="1" dirty="0" err="1" smtClean="0"/>
              <a:t>її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поділу</a:t>
            </a:r>
            <a:r>
              <a:rPr lang="ru-RU" sz="3200" b="1" dirty="0" smtClean="0"/>
              <a:t> на </a:t>
            </a:r>
            <a:r>
              <a:rPr lang="ru-RU" sz="3200" b="1" dirty="0" err="1" smtClean="0"/>
              <a:t>законодавчу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виконавчу</a:t>
            </a:r>
            <a:r>
              <a:rPr lang="ru-RU" sz="3200" b="1" dirty="0" smtClean="0"/>
              <a:t> та </a:t>
            </a:r>
            <a:r>
              <a:rPr lang="ru-RU" sz="3200" b="1" dirty="0" err="1" smtClean="0"/>
              <a:t>судову</a:t>
            </a:r>
            <a:r>
              <a:rPr lang="ru-RU" sz="3200" b="1" dirty="0" smtClean="0"/>
              <a:t>».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4792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7565" y="198783"/>
            <a:ext cx="11330609" cy="8470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ru-RU" dirty="0" smtClean="0"/>
              <a:t> </a:t>
            </a:r>
            <a:r>
              <a:rPr lang="ru-RU" sz="3200" b="1" i="1" dirty="0" err="1" smtClean="0"/>
              <a:t>Ст</a:t>
            </a:r>
            <a:r>
              <a:rPr lang="ru-RU" sz="3200" b="1" i="1" dirty="0" smtClean="0"/>
              <a:t> 7.</a:t>
            </a:r>
            <a:r>
              <a:rPr lang="ru-RU" sz="3200" b="1" dirty="0" smtClean="0"/>
              <a:t>  </a:t>
            </a:r>
            <a:r>
              <a:rPr lang="ru-RU" sz="3200" b="1" dirty="0" err="1" smtClean="0"/>
              <a:t>Конституційне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визнання</a:t>
            </a:r>
            <a:r>
              <a:rPr lang="ru-RU" sz="3200" b="1" dirty="0" smtClean="0"/>
              <a:t> і </a:t>
            </a:r>
            <a:r>
              <a:rPr lang="ru-RU" sz="3200" b="1" dirty="0" err="1" smtClean="0"/>
              <a:t>гарантування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місцевого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самоврядування</a:t>
            </a:r>
            <a:r>
              <a:rPr lang="ru-RU" sz="3200" b="1" dirty="0"/>
              <a:t>.</a:t>
            </a:r>
            <a:endParaRPr lang="uk-UA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783" y="1292087"/>
            <a:ext cx="11708295" cy="52629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uk-UA" sz="3200" b="1" i="1" dirty="0" smtClean="0"/>
              <a:t>У статтях 8, 9 і 19.  </a:t>
            </a:r>
            <a:r>
              <a:rPr lang="uk-UA" sz="3200" b="1" dirty="0" smtClean="0"/>
              <a:t>Закріплено основні принципи побудови та функціонування національної правової системи:</a:t>
            </a:r>
          </a:p>
          <a:p>
            <a:pPr>
              <a:lnSpc>
                <a:spcPct val="75000"/>
              </a:lnSpc>
            </a:pPr>
            <a:endParaRPr lang="uk-UA" sz="3200" b="1" dirty="0" smtClean="0"/>
          </a:p>
          <a:p>
            <a:pPr marL="514350" indent="-514350">
              <a:lnSpc>
                <a:spcPct val="75000"/>
              </a:lnSpc>
              <a:buAutoNum type="arabicParenR"/>
            </a:pPr>
            <a:r>
              <a:rPr lang="uk-UA" sz="3200" b="1" dirty="0" smtClean="0"/>
              <a:t>верховенство права;</a:t>
            </a:r>
          </a:p>
          <a:p>
            <a:pPr>
              <a:lnSpc>
                <a:spcPct val="75000"/>
              </a:lnSpc>
            </a:pPr>
            <a:r>
              <a:rPr lang="uk-UA" sz="3200" b="1" dirty="0" smtClean="0"/>
              <a:t>2) найвища юридична сила Конституції;</a:t>
            </a:r>
          </a:p>
          <a:p>
            <a:pPr>
              <a:lnSpc>
                <a:spcPct val="75000"/>
              </a:lnSpc>
            </a:pPr>
            <a:r>
              <a:rPr lang="uk-UA" sz="3200" b="1" dirty="0" smtClean="0"/>
              <a:t>3) визнання положень Конституції нормами прямої дії. </a:t>
            </a:r>
          </a:p>
          <a:p>
            <a:pPr>
              <a:lnSpc>
                <a:spcPct val="75000"/>
              </a:lnSpc>
            </a:pPr>
            <a:endParaRPr lang="ru-RU" sz="3200" b="1" dirty="0"/>
          </a:p>
          <a:p>
            <a:pPr>
              <a:lnSpc>
                <a:spcPct val="75000"/>
              </a:lnSpc>
            </a:pPr>
            <a:r>
              <a:rPr lang="ru-RU" sz="3200" b="1" i="1" dirty="0"/>
              <a:t>Ст. 10-12. </a:t>
            </a:r>
            <a:r>
              <a:rPr lang="ru-RU" sz="3200" b="1" dirty="0" err="1"/>
              <a:t>Врегульовують</a:t>
            </a:r>
            <a:r>
              <a:rPr lang="ru-RU" sz="3200" b="1" dirty="0"/>
              <a:t> </a:t>
            </a:r>
            <a:r>
              <a:rPr lang="ru-RU" sz="3200" b="1" dirty="0" err="1"/>
              <a:t>основи</a:t>
            </a:r>
            <a:r>
              <a:rPr lang="ru-RU" sz="3200" b="1" dirty="0"/>
              <a:t> </a:t>
            </a:r>
            <a:r>
              <a:rPr lang="ru-RU" sz="3200" b="1" dirty="0" err="1"/>
              <a:t>національного</a:t>
            </a:r>
            <a:r>
              <a:rPr lang="ru-RU" sz="3200" b="1" dirty="0"/>
              <a:t> </a:t>
            </a:r>
            <a:r>
              <a:rPr lang="ru-RU" sz="3200" b="1" dirty="0" err="1"/>
              <a:t>розвитку</a:t>
            </a:r>
            <a:r>
              <a:rPr lang="ru-RU" sz="3200" b="1" dirty="0"/>
              <a:t> та </a:t>
            </a:r>
            <a:r>
              <a:rPr lang="ru-RU" sz="3200" b="1" dirty="0" err="1"/>
              <a:t>міжнаціональних</a:t>
            </a:r>
            <a:r>
              <a:rPr lang="ru-RU" sz="3200" b="1" dirty="0"/>
              <a:t> </a:t>
            </a:r>
            <a:r>
              <a:rPr lang="ru-RU" sz="3200" b="1" dirty="0" err="1"/>
              <a:t>відносин</a:t>
            </a:r>
            <a:r>
              <a:rPr lang="ru-RU" sz="3200" b="1" dirty="0"/>
              <a:t>.</a:t>
            </a:r>
          </a:p>
          <a:p>
            <a:pPr>
              <a:lnSpc>
                <a:spcPct val="75000"/>
              </a:lnSpc>
            </a:pPr>
            <a:endParaRPr lang="ru-RU" sz="3200" b="1" dirty="0"/>
          </a:p>
          <a:p>
            <a:pPr>
              <a:lnSpc>
                <a:spcPct val="75000"/>
              </a:lnSpc>
            </a:pPr>
            <a:r>
              <a:rPr lang="ru-RU" sz="3200" b="1" i="1" dirty="0"/>
              <a:t>Ст. 13, 14, 16. </a:t>
            </a:r>
            <a:r>
              <a:rPr lang="ru-RU" sz="3200" b="1" dirty="0" err="1"/>
              <a:t>Закріплюють</a:t>
            </a:r>
            <a:r>
              <a:rPr lang="ru-RU" sz="3200" b="1" dirty="0"/>
              <a:t> </a:t>
            </a:r>
            <a:r>
              <a:rPr lang="ru-RU" sz="3200" b="1" dirty="0" err="1"/>
              <a:t>основні</a:t>
            </a:r>
            <a:r>
              <a:rPr lang="ru-RU" sz="3200" b="1" dirty="0"/>
              <a:t> засади </a:t>
            </a:r>
            <a:r>
              <a:rPr lang="ru-RU" sz="3200" b="1" dirty="0" err="1"/>
              <a:t>економічних</a:t>
            </a:r>
            <a:r>
              <a:rPr lang="ru-RU" sz="3200" b="1" dirty="0"/>
              <a:t> </a:t>
            </a:r>
            <a:r>
              <a:rPr lang="ru-RU" sz="3200" b="1" dirty="0" err="1"/>
              <a:t>відносин</a:t>
            </a:r>
            <a:r>
              <a:rPr lang="ru-RU" sz="3200" b="1" dirty="0"/>
              <a:t>.</a:t>
            </a:r>
          </a:p>
          <a:p>
            <a:pPr>
              <a:lnSpc>
                <a:spcPct val="75000"/>
              </a:lnSpc>
            </a:pPr>
            <a:endParaRPr lang="ru-RU" sz="3200" dirty="0"/>
          </a:p>
          <a:p>
            <a:pPr>
              <a:lnSpc>
                <a:spcPct val="75000"/>
              </a:lnSpc>
            </a:pP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407883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052" y="196975"/>
            <a:ext cx="11679984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endParaRPr lang="uk-UA" sz="3200" b="1" i="1" dirty="0" smtClean="0"/>
          </a:p>
          <a:p>
            <a:pPr>
              <a:lnSpc>
                <a:spcPct val="75000"/>
              </a:lnSpc>
            </a:pPr>
            <a:endParaRPr lang="uk-UA" sz="3200" b="1" i="1" dirty="0"/>
          </a:p>
          <a:p>
            <a:pPr>
              <a:lnSpc>
                <a:spcPct val="75000"/>
              </a:lnSpc>
            </a:pPr>
            <a:endParaRPr lang="uk-UA" sz="3200" b="1" i="1" dirty="0" smtClean="0"/>
          </a:p>
          <a:p>
            <a:pPr>
              <a:lnSpc>
                <a:spcPct val="75000"/>
              </a:lnSpc>
            </a:pPr>
            <a:r>
              <a:rPr lang="uk-UA" sz="3200" b="1" i="1" dirty="0" smtClean="0"/>
              <a:t>Ст. 15. </a:t>
            </a:r>
            <a:r>
              <a:rPr lang="uk-UA" sz="3200" b="1" dirty="0" smtClean="0"/>
              <a:t>Гарантує побудову суспільного життя «на засадах політичної, економічної та ідеологічної багатоманітності».</a:t>
            </a:r>
          </a:p>
          <a:p>
            <a:pPr>
              <a:lnSpc>
                <a:spcPct val="75000"/>
              </a:lnSpc>
            </a:pPr>
            <a:endParaRPr lang="uk-UA" sz="3200" b="1" dirty="0"/>
          </a:p>
          <a:p>
            <a:pPr>
              <a:lnSpc>
                <a:spcPct val="75000"/>
              </a:lnSpc>
            </a:pPr>
            <a:r>
              <a:rPr lang="uk-UA" sz="3200" b="1" i="1" dirty="0" smtClean="0"/>
              <a:t>У ст. 17.  </a:t>
            </a:r>
            <a:r>
              <a:rPr lang="uk-UA" sz="3200" b="1" dirty="0" smtClean="0"/>
              <a:t>Визначено вихідні положення захисту суверенітету і територіальної цілісності, економічної та інформаційної безпеки України.</a:t>
            </a:r>
          </a:p>
          <a:p>
            <a:pPr>
              <a:lnSpc>
                <a:spcPct val="75000"/>
              </a:lnSpc>
            </a:pPr>
            <a:endParaRPr lang="uk-UA" sz="3200" b="1" dirty="0"/>
          </a:p>
          <a:p>
            <a:pPr>
              <a:lnSpc>
                <a:spcPct val="75000"/>
              </a:lnSpc>
            </a:pPr>
            <a:r>
              <a:rPr lang="uk-UA" sz="3200" b="1" dirty="0" smtClean="0"/>
              <a:t>Стаття 18 Конституції закріплює спрямування зовнішньополітичної діяльності України на забезпечення її національних інтересів і безпеки.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7552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661" y="365126"/>
            <a:ext cx="11807687" cy="807692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/>
              <a:t>Народовладдя</a:t>
            </a:r>
            <a:r>
              <a:rPr lang="ru-RU" sz="4000" b="1" dirty="0" smtClean="0"/>
              <a:t> в </a:t>
            </a:r>
            <a:r>
              <a:rPr lang="ru-RU" sz="4000" b="1" dirty="0" err="1" smtClean="0"/>
              <a:t>Україні</a:t>
            </a:r>
            <a:r>
              <a:rPr lang="ru-RU" sz="4000" b="1" dirty="0" smtClean="0"/>
              <a:t> та </a:t>
            </a:r>
            <a:r>
              <a:rPr lang="ru-RU" sz="4000" b="1" dirty="0" err="1" smtClean="0"/>
              <a:t>форми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його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здійснення</a:t>
            </a:r>
            <a:r>
              <a:rPr lang="ru-RU" sz="4000" b="1" dirty="0" smtClean="0"/>
              <a:t>.</a:t>
            </a:r>
            <a:endParaRPr lang="uk-UA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172818"/>
            <a:ext cx="5157787" cy="1093303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>
              <a:lnSpc>
                <a:spcPct val="75000"/>
              </a:lnSpc>
            </a:pPr>
            <a:r>
              <a:rPr lang="uk-UA" sz="3000" dirty="0" smtClean="0"/>
              <a:t>Безпосередня демократія </a:t>
            </a:r>
          </a:p>
          <a:p>
            <a:pPr algn="ctr">
              <a:lnSpc>
                <a:spcPct val="75000"/>
              </a:lnSpc>
            </a:pPr>
            <a:r>
              <a:rPr lang="uk-UA" dirty="0" smtClean="0"/>
              <a:t>(пряме волевиявлення народу)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8662" y="2266122"/>
            <a:ext cx="5778914" cy="3923541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референдум;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обговорення</a:t>
            </a:r>
            <a:r>
              <a:rPr lang="ru-RU" b="1" dirty="0" smtClean="0"/>
              <a:t> </a:t>
            </a:r>
            <a:r>
              <a:rPr lang="ru-RU" b="1" dirty="0" err="1" smtClean="0"/>
              <a:t>проектів</a:t>
            </a:r>
            <a:r>
              <a:rPr lang="ru-RU" b="1" dirty="0" smtClean="0"/>
              <a:t> </a:t>
            </a:r>
            <a:r>
              <a:rPr lang="ru-RU" b="1" dirty="0" err="1" smtClean="0"/>
              <a:t>нормативних</a:t>
            </a:r>
            <a:r>
              <a:rPr lang="ru-RU" b="1" dirty="0" smtClean="0"/>
              <a:t> </a:t>
            </a:r>
            <a:r>
              <a:rPr lang="ru-RU" b="1" dirty="0" err="1" smtClean="0"/>
              <a:t>актів</a:t>
            </a:r>
            <a:r>
              <a:rPr lang="ru-RU" b="1" dirty="0" smtClean="0"/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участь у </a:t>
            </a:r>
            <a:r>
              <a:rPr lang="ru-RU" b="1" dirty="0" err="1" smtClean="0"/>
              <a:t>виборах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органів</a:t>
            </a:r>
            <a:r>
              <a:rPr lang="ru-RU" b="1" dirty="0" smtClean="0"/>
              <a:t> </a:t>
            </a:r>
            <a:r>
              <a:rPr lang="ru-RU" b="1" dirty="0" err="1" smtClean="0"/>
              <a:t>державної</a:t>
            </a:r>
            <a:r>
              <a:rPr lang="ru-RU" b="1" dirty="0" smtClean="0"/>
              <a:t> </a:t>
            </a:r>
            <a:r>
              <a:rPr lang="ru-RU" b="1" dirty="0" err="1" smtClean="0"/>
              <a:t>влади</a:t>
            </a:r>
            <a:r>
              <a:rPr lang="ru-RU" b="1" dirty="0" smtClean="0"/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загальні</a:t>
            </a:r>
            <a:r>
              <a:rPr lang="ru-RU" b="1" dirty="0" smtClean="0"/>
              <a:t> </a:t>
            </a:r>
            <a:r>
              <a:rPr lang="ru-RU" b="1" dirty="0" err="1" smtClean="0"/>
              <a:t>збори</a:t>
            </a:r>
            <a:r>
              <a:rPr lang="ru-RU" b="1" dirty="0" smtClean="0"/>
              <a:t>  </a:t>
            </a:r>
            <a:r>
              <a:rPr lang="ru-RU" b="1" dirty="0" err="1" smtClean="0"/>
              <a:t>громадян</a:t>
            </a:r>
            <a:r>
              <a:rPr lang="ru-RU" b="1" dirty="0" smtClean="0"/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звіти</a:t>
            </a:r>
            <a:r>
              <a:rPr lang="ru-RU" b="1" dirty="0" smtClean="0"/>
              <a:t> </a:t>
            </a:r>
            <a:r>
              <a:rPr lang="ru-RU" b="1" dirty="0" err="1" smtClean="0"/>
              <a:t>депутатів</a:t>
            </a:r>
            <a:r>
              <a:rPr lang="ru-RU" b="1" dirty="0" smtClean="0"/>
              <a:t> і </a:t>
            </a:r>
            <a:r>
              <a:rPr lang="ru-RU" b="1" dirty="0" err="1" smtClean="0"/>
              <a:t>виконавчих</a:t>
            </a:r>
            <a:r>
              <a:rPr lang="ru-RU" b="1" dirty="0" smtClean="0"/>
              <a:t> </a:t>
            </a:r>
            <a:r>
              <a:rPr lang="ru-RU" b="1" dirty="0" err="1" smtClean="0"/>
              <a:t>органів</a:t>
            </a:r>
            <a:r>
              <a:rPr lang="ru-RU" b="1" dirty="0" smtClean="0"/>
              <a:t> перед </a:t>
            </a:r>
            <a:r>
              <a:rPr lang="ru-RU" b="1" dirty="0" err="1" smtClean="0"/>
              <a:t>населенням</a:t>
            </a:r>
            <a:r>
              <a:rPr lang="ru-RU" b="1" dirty="0" smtClean="0"/>
              <a:t>.</a:t>
            </a:r>
          </a:p>
          <a:p>
            <a:endParaRPr lang="uk-UA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172818"/>
            <a:ext cx="5183188" cy="1093303"/>
          </a:xfrm>
          <a:solidFill>
            <a:srgbClr val="FFC000"/>
          </a:solidFill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endParaRPr lang="uk-UA" sz="2000" dirty="0" smtClean="0"/>
          </a:p>
          <a:p>
            <a:pPr>
              <a:lnSpc>
                <a:spcPct val="75000"/>
              </a:lnSpc>
            </a:pPr>
            <a:endParaRPr lang="uk-UA" sz="2000" dirty="0"/>
          </a:p>
          <a:p>
            <a:pPr>
              <a:lnSpc>
                <a:spcPct val="75000"/>
              </a:lnSpc>
            </a:pPr>
            <a:endParaRPr lang="uk-UA" sz="2000" dirty="0" smtClean="0"/>
          </a:p>
          <a:p>
            <a:pPr>
              <a:lnSpc>
                <a:spcPct val="75000"/>
              </a:lnSpc>
            </a:pPr>
            <a:endParaRPr lang="uk-UA" sz="2000" dirty="0"/>
          </a:p>
          <a:p>
            <a:pPr>
              <a:lnSpc>
                <a:spcPct val="75000"/>
              </a:lnSpc>
            </a:pPr>
            <a:endParaRPr lang="uk-UA" sz="2000" dirty="0" smtClean="0"/>
          </a:p>
          <a:p>
            <a:pPr algn="ctr">
              <a:lnSpc>
                <a:spcPct val="75000"/>
              </a:lnSpc>
            </a:pPr>
            <a:r>
              <a:rPr lang="uk-UA" sz="3200" dirty="0" smtClean="0"/>
              <a:t>Представницька демократія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22504" y="2266121"/>
            <a:ext cx="5183188" cy="4333461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засіб</a:t>
            </a:r>
            <a:r>
              <a:rPr lang="ru-RU" b="1" dirty="0" smtClean="0"/>
              <a:t> реалізації волі народу через обраних ним представників в </a:t>
            </a:r>
            <a:r>
              <a:rPr lang="ru-RU" b="1" dirty="0" err="1" smtClean="0"/>
              <a:t>органи</a:t>
            </a:r>
            <a:r>
              <a:rPr lang="ru-RU" b="1" dirty="0" smtClean="0"/>
              <a:t> </a:t>
            </a:r>
            <a:r>
              <a:rPr lang="ru-RU" b="1" dirty="0" err="1" smtClean="0"/>
              <a:t>влади</a:t>
            </a:r>
            <a:r>
              <a:rPr lang="ru-RU" b="1" dirty="0" smtClean="0"/>
              <a:t>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народних</a:t>
            </a:r>
            <a:r>
              <a:rPr lang="ru-RU" b="1" dirty="0" smtClean="0"/>
              <a:t> </a:t>
            </a:r>
            <a:r>
              <a:rPr lang="ru-RU" b="1" dirty="0" err="1" smtClean="0"/>
              <a:t>депутатів</a:t>
            </a:r>
            <a:r>
              <a:rPr lang="ru-RU" b="1" dirty="0" smtClean="0"/>
              <a:t>, Президента,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 </a:t>
            </a:r>
            <a:r>
              <a:rPr lang="ru-RU" b="1" dirty="0" err="1" smtClean="0"/>
              <a:t>депутатів</a:t>
            </a:r>
            <a:r>
              <a:rPr lang="ru-RU" b="1" dirty="0" smtClean="0"/>
              <a:t> </a:t>
            </a:r>
            <a:r>
              <a:rPr lang="ru-RU" b="1" dirty="0" err="1" smtClean="0"/>
              <a:t>Верховної</a:t>
            </a:r>
            <a:r>
              <a:rPr lang="ru-RU" b="1" dirty="0" smtClean="0"/>
              <a:t> Ради </a:t>
            </a:r>
            <a:r>
              <a:rPr lang="ru-RU" b="1" dirty="0" err="1" smtClean="0"/>
              <a:t>Автономної</a:t>
            </a:r>
            <a:r>
              <a:rPr lang="ru-RU" b="1" dirty="0" smtClean="0"/>
              <a:t> </a:t>
            </a:r>
            <a:r>
              <a:rPr lang="ru-RU" b="1" dirty="0" err="1" smtClean="0"/>
              <a:t>Республіки</a:t>
            </a:r>
            <a:r>
              <a:rPr lang="ru-RU" b="1" dirty="0" smtClean="0"/>
              <a:t> </a:t>
            </a:r>
            <a:r>
              <a:rPr lang="ru-RU" b="1" dirty="0" err="1" smtClean="0"/>
              <a:t>Крим</a:t>
            </a:r>
            <a:r>
              <a:rPr lang="ru-RU" b="1" dirty="0" smtClean="0"/>
              <a:t>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err="1" smtClean="0"/>
              <a:t>депутатів</a:t>
            </a:r>
            <a:r>
              <a:rPr lang="ru-RU" b="1" dirty="0" smtClean="0"/>
              <a:t> </a:t>
            </a:r>
            <a:r>
              <a:rPr lang="ru-RU" b="1" dirty="0" err="1" smtClean="0"/>
              <a:t>органів</a:t>
            </a:r>
            <a:r>
              <a:rPr lang="ru-RU" b="1" dirty="0" smtClean="0"/>
              <a:t> </a:t>
            </a:r>
            <a:r>
              <a:rPr lang="ru-RU" b="1" dirty="0" err="1" smtClean="0"/>
              <a:t>місцевого</a:t>
            </a:r>
            <a:r>
              <a:rPr lang="ru-RU" b="1" dirty="0" smtClean="0"/>
              <a:t> </a:t>
            </a:r>
            <a:r>
              <a:rPr lang="ru-RU" b="1" dirty="0" err="1" smtClean="0"/>
              <a:t>самоврядування</a:t>
            </a:r>
            <a:r>
              <a:rPr lang="ru-RU" b="1" dirty="0" smtClean="0"/>
              <a:t>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2718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7565" y="365125"/>
            <a:ext cx="11569147" cy="333223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/>
              <a:t>Референдум </a:t>
            </a:r>
            <a:r>
              <a:rPr lang="ru-RU" b="1" dirty="0" smtClean="0"/>
              <a:t>–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це</a:t>
            </a:r>
            <a:r>
              <a:rPr lang="ru-RU" sz="3600" b="1" dirty="0" smtClean="0"/>
              <a:t> </a:t>
            </a:r>
            <a:r>
              <a:rPr lang="ru-RU" sz="3600" b="1" dirty="0" err="1"/>
              <a:t>голосування</a:t>
            </a:r>
            <a:r>
              <a:rPr lang="ru-RU" sz="3600" b="1" dirty="0"/>
              <a:t> </a:t>
            </a:r>
            <a:r>
              <a:rPr lang="ru-RU" sz="3600" b="1" dirty="0" err="1"/>
              <a:t>населення</a:t>
            </a:r>
            <a:r>
              <a:rPr lang="ru-RU" sz="3600" b="1" dirty="0"/>
              <a:t> </a:t>
            </a:r>
            <a:r>
              <a:rPr lang="ru-RU" sz="3600" b="1" dirty="0" err="1"/>
              <a:t>всієї</a:t>
            </a:r>
            <a:r>
              <a:rPr lang="ru-RU" sz="3600" b="1" dirty="0"/>
              <a:t> держави </a:t>
            </a:r>
            <a:r>
              <a:rPr lang="ru-RU" sz="3600" b="1" dirty="0" err="1" smtClean="0"/>
              <a:t>або</a:t>
            </a:r>
            <a:r>
              <a:rPr lang="ru-RU" sz="3600" b="1" dirty="0" smtClean="0"/>
              <a:t> </a:t>
            </a:r>
            <a:r>
              <a:rPr lang="ru-RU" sz="3600" b="1" dirty="0" err="1"/>
              <a:t>певної</a:t>
            </a:r>
            <a:r>
              <a:rPr lang="ru-RU" sz="3600" b="1" dirty="0"/>
              <a:t> </a:t>
            </a:r>
            <a:r>
              <a:rPr lang="ru-RU" sz="3600" b="1" dirty="0" err="1"/>
              <a:t>частини</a:t>
            </a:r>
            <a:r>
              <a:rPr lang="ru-RU" sz="3600" b="1" dirty="0"/>
              <a:t> </a:t>
            </a:r>
            <a:r>
              <a:rPr lang="ru-RU" sz="3600" b="1" dirty="0" err="1"/>
              <a:t>її</a:t>
            </a:r>
            <a:r>
              <a:rPr lang="ru-RU" sz="3600" b="1" dirty="0"/>
              <a:t> </a:t>
            </a:r>
            <a:r>
              <a:rPr lang="ru-RU" sz="3600" b="1" dirty="0" err="1"/>
              <a:t>населення</a:t>
            </a:r>
            <a:r>
              <a:rPr lang="ru-RU" sz="3600" b="1" dirty="0"/>
              <a:t> </a:t>
            </a:r>
            <a:r>
              <a:rPr lang="ru-RU" sz="3600" b="1" dirty="0" smtClean="0"/>
              <a:t>з </a:t>
            </a:r>
            <a:r>
              <a:rPr lang="ru-RU" sz="3600" b="1" dirty="0"/>
              <a:t>метою </a:t>
            </a:r>
            <a:r>
              <a:rPr lang="ru-RU" sz="3600" b="1" dirty="0" err="1"/>
              <a:t>вирішення</a:t>
            </a:r>
            <a:r>
              <a:rPr lang="ru-RU" sz="3600" b="1" dirty="0"/>
              <a:t> </a:t>
            </a:r>
            <a:r>
              <a:rPr lang="ru-RU" sz="3600" b="1" dirty="0" err="1"/>
              <a:t>найважливіших</a:t>
            </a:r>
            <a:r>
              <a:rPr lang="ru-RU" sz="3600" b="1" dirty="0"/>
              <a:t> </a:t>
            </a:r>
            <a:r>
              <a:rPr lang="ru-RU" sz="3600" b="1" dirty="0" err="1"/>
              <a:t>питань</a:t>
            </a:r>
            <a:r>
              <a:rPr lang="ru-RU" sz="3600" b="1" dirty="0"/>
              <a:t> державного та </a:t>
            </a:r>
            <a:r>
              <a:rPr lang="ru-RU" sz="3600" b="1" dirty="0" err="1"/>
              <a:t>суспільного</a:t>
            </a:r>
            <a:r>
              <a:rPr lang="ru-RU" sz="3600" b="1" dirty="0"/>
              <a:t> </a:t>
            </a:r>
            <a:r>
              <a:rPr lang="ru-RU" sz="3600" b="1" dirty="0" err="1"/>
              <a:t>життя</a:t>
            </a:r>
            <a:r>
              <a:rPr lang="ru-RU" sz="3600" b="1" dirty="0"/>
              <a:t>.</a:t>
            </a:r>
            <a:endParaRPr lang="uk-UA" sz="36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59027" y="3697356"/>
            <a:ext cx="11807686" cy="316064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3300" b="1" dirty="0" smtClean="0"/>
              <a:t>Не </a:t>
            </a:r>
            <a:r>
              <a:rPr lang="ru-RU" sz="3300" b="1" dirty="0" err="1"/>
              <a:t>допускається</a:t>
            </a:r>
            <a:r>
              <a:rPr lang="ru-RU" sz="3300" b="1" dirty="0"/>
              <a:t> </a:t>
            </a:r>
            <a:r>
              <a:rPr lang="ru-RU" sz="3300" b="1" dirty="0" err="1"/>
              <a:t>проведення</a:t>
            </a:r>
            <a:r>
              <a:rPr lang="ru-RU" sz="3300" b="1" dirty="0"/>
              <a:t> </a:t>
            </a:r>
            <a:r>
              <a:rPr lang="ru-RU" sz="3300" b="1" dirty="0" err="1"/>
              <a:t>референдумів</a:t>
            </a:r>
            <a:r>
              <a:rPr lang="ru-RU" sz="3300" b="1" dirty="0"/>
              <a:t> </a:t>
            </a:r>
            <a:r>
              <a:rPr lang="ru-RU" sz="3300" b="1" dirty="0" err="1"/>
              <a:t>щодо</a:t>
            </a:r>
            <a:r>
              <a:rPr lang="ru-RU" sz="3300" b="1" dirty="0"/>
              <a:t> </a:t>
            </a:r>
            <a:r>
              <a:rPr lang="ru-RU" sz="3300" b="1" dirty="0" err="1"/>
              <a:t>законопроектів</a:t>
            </a:r>
            <a:r>
              <a:rPr lang="ru-RU" sz="3300" b="1" dirty="0"/>
              <a:t> з </a:t>
            </a:r>
            <a:r>
              <a:rPr lang="ru-RU" sz="3300" b="1" dirty="0" err="1"/>
              <a:t>питань</a:t>
            </a:r>
            <a:r>
              <a:rPr lang="ru-RU" sz="3300" b="1" dirty="0"/>
              <a:t> </a:t>
            </a:r>
            <a:r>
              <a:rPr lang="ru-RU" sz="3300" b="1" dirty="0" err="1"/>
              <a:t>податків</a:t>
            </a:r>
            <a:r>
              <a:rPr lang="ru-RU" sz="3300" b="1" dirty="0"/>
              <a:t>, бюджету та </a:t>
            </a:r>
            <a:r>
              <a:rPr lang="ru-RU" sz="3300" b="1" dirty="0" err="1"/>
              <a:t>амністії</a:t>
            </a:r>
            <a:r>
              <a:rPr lang="ru-RU" sz="3300" b="1" dirty="0" smtClean="0"/>
              <a:t>.</a:t>
            </a:r>
          </a:p>
          <a:p>
            <a:r>
              <a:rPr lang="uk-UA" sz="3300" b="1" dirty="0"/>
              <a:t>Ініціатива щодо проведення референдуму визнається народною, </a:t>
            </a:r>
            <a:r>
              <a:rPr lang="uk-UA" sz="3300" b="1" dirty="0" smtClean="0"/>
              <a:t>якщо </a:t>
            </a:r>
            <a:r>
              <a:rPr lang="uk-UA" sz="3300" b="1" dirty="0"/>
              <a:t>відповідна вимога виходить не менш як від 3 млн громадян України, які мають право голосу. </a:t>
            </a:r>
          </a:p>
          <a:p>
            <a:r>
              <a:rPr lang="uk-UA" sz="3300" b="1" dirty="0" smtClean="0"/>
              <a:t>Підписи </a:t>
            </a:r>
            <a:r>
              <a:rPr lang="uk-UA" sz="3300" b="1" dirty="0"/>
              <a:t>під вимогою про призначення референдуму повинні бути зібрані не менш як у 2/3 областей і не менш як по 100 тис. підписів у кожній з них.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2287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1056</Words>
  <Application>Microsoft Office PowerPoint</Application>
  <PresentationFormat>Широкоэкранный</PresentationFormat>
  <Paragraphs>161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Загальні засади конституційного ладу України. (Розділ І – 20 статей)</vt:lpstr>
      <vt:lpstr>Презентация PowerPoint</vt:lpstr>
      <vt:lpstr>Презентация PowerPoint</vt:lpstr>
      <vt:lpstr>Народовладдя в Україні та форми його здійснення.</vt:lpstr>
      <vt:lpstr>Референдум –  це голосування населення всієї держави або певної частини її населення з метою вирішення найважливіших питань державного та суспільного життя.</vt:lpstr>
      <vt:lpstr>Виборча система України –  передбачений законодавством порядок формування представницьких органів держави. </vt:lpstr>
      <vt:lpstr> Громадянство України - визначена юридична належність людини до держави, сталий правовий зв'язок особи із конкретною державою. </vt:lpstr>
      <vt:lpstr>Громадянами України є:</vt:lpstr>
      <vt:lpstr>Умовами прийняття до громадянства України </vt:lpstr>
      <vt:lpstr>Громадянство України втрачається:</vt:lpstr>
      <vt:lpstr>права і свобода людини і громадянина </vt:lpstr>
      <vt:lpstr>Презентация PowerPoint</vt:lpstr>
      <vt:lpstr>Конституція України у статтях 51,53, 65-68 визначила такі обов'язки громадян України: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28</cp:revision>
  <dcterms:created xsi:type="dcterms:W3CDTF">2018-09-11T19:02:43Z</dcterms:created>
  <dcterms:modified xsi:type="dcterms:W3CDTF">2018-09-12T19:26:57Z</dcterms:modified>
</cp:coreProperties>
</file>