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90C39-A638-4F29-B261-4ADB071F05E5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3B38C-48AB-4901-8364-E838A0C1AE7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7609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3B38C-48AB-4901-8364-E838A0C1AE73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7036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C805-EC22-4288-8DDF-44004CB6A140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4BFF-66F2-45A2-A931-9A27BC36F50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666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C805-EC22-4288-8DDF-44004CB6A140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4BFF-66F2-45A2-A931-9A27BC36F50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6760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C805-EC22-4288-8DDF-44004CB6A140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4BFF-66F2-45A2-A931-9A27BC36F50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5211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C805-EC22-4288-8DDF-44004CB6A140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4BFF-66F2-45A2-A931-9A27BC36F50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6936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C805-EC22-4288-8DDF-44004CB6A140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4BFF-66F2-45A2-A931-9A27BC36F50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4007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C805-EC22-4288-8DDF-44004CB6A140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4BFF-66F2-45A2-A931-9A27BC36F50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5533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C805-EC22-4288-8DDF-44004CB6A140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4BFF-66F2-45A2-A931-9A27BC36F50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1016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C805-EC22-4288-8DDF-44004CB6A140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4BFF-66F2-45A2-A931-9A27BC36F50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068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C805-EC22-4288-8DDF-44004CB6A140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4BFF-66F2-45A2-A931-9A27BC36F50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891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C805-EC22-4288-8DDF-44004CB6A140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4BFF-66F2-45A2-A931-9A27BC36F50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2322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C805-EC22-4288-8DDF-44004CB6A140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4BFF-66F2-45A2-A931-9A27BC36F50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8411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0C805-EC22-4288-8DDF-44004CB6A140}" type="datetimeFigureOut">
              <a:rPr lang="uk-UA" smtClean="0"/>
              <a:t>12.09.2018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C4BFF-66F2-45A2-A931-9A27BC36F50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84883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5652" y="646766"/>
            <a:ext cx="1186732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/>
              <a:t>ЛЕКЦІЯ 3. ПРАВОВА ПОВЕДІНКА, ПРАВОПОРУШЕННЯ І ЮРИДИЧНА ВІДПОВІДАЛЬНІСТЬ</a:t>
            </a:r>
          </a:p>
          <a:p>
            <a:r>
              <a:rPr lang="uk-UA" sz="3600" dirty="0" smtClean="0"/>
              <a:t>1.	</a:t>
            </a:r>
            <a:r>
              <a:rPr lang="uk-UA" sz="3600" b="1" dirty="0" smtClean="0"/>
              <a:t>Поняття законності і правопорядку. Правомірна поведінка.</a:t>
            </a:r>
          </a:p>
          <a:p>
            <a:r>
              <a:rPr lang="uk-UA" sz="3600" b="1" dirty="0" smtClean="0"/>
              <a:t>2.	Правопорушення: поняття, види, ознаки і склад.</a:t>
            </a:r>
          </a:p>
          <a:p>
            <a:r>
              <a:rPr lang="uk-UA" sz="3600" b="1" dirty="0" smtClean="0"/>
              <a:t>3.	Обставини, що виключають злочинність, діяння і відповідальність за дії, які зовні схожі на правопорушення.</a:t>
            </a:r>
          </a:p>
          <a:p>
            <a:r>
              <a:rPr lang="uk-UA" sz="3600" b="1" dirty="0" smtClean="0"/>
              <a:t>4.	Юридична відповідальність: поняття, принципи, функції та види.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128315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1673"/>
            <a:ext cx="10515600" cy="256309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/>
              <a:t>З А К О Н </a:t>
            </a:r>
            <a:r>
              <a:rPr lang="ru-RU" sz="4900" b="1" dirty="0" err="1" smtClean="0"/>
              <a:t>Н</a:t>
            </a:r>
            <a:r>
              <a:rPr lang="ru-RU" sz="4900" b="1" dirty="0" smtClean="0"/>
              <a:t> </a:t>
            </a:r>
            <a:r>
              <a:rPr lang="uk-UA" sz="4900" b="1" dirty="0" smtClean="0"/>
              <a:t>І С Т Ь</a:t>
            </a:r>
            <a:r>
              <a:rPr lang="ru-RU" sz="4900" b="1" dirty="0" smtClean="0"/>
              <a:t> – </a:t>
            </a:r>
            <a:br>
              <a:rPr lang="ru-RU" sz="4900" b="1" dirty="0" smtClean="0"/>
            </a:br>
            <a:r>
              <a:rPr lang="ru-RU" sz="3600" b="1" dirty="0" err="1" smtClean="0"/>
              <a:t>це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такий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правовий</a:t>
            </a:r>
            <a:r>
              <a:rPr lang="ru-RU" sz="3600" b="1" dirty="0" smtClean="0"/>
              <a:t> режим </a:t>
            </a:r>
            <a:r>
              <a:rPr lang="ru-RU" sz="3600" b="1" dirty="0" err="1" smtClean="0"/>
              <a:t>суспільного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життя</a:t>
            </a:r>
            <a:r>
              <a:rPr lang="ru-RU" sz="3600" b="1" dirty="0" smtClean="0"/>
              <a:t>, при </a:t>
            </a:r>
            <a:r>
              <a:rPr lang="ru-RU" sz="3600" b="1" dirty="0" err="1" smtClean="0"/>
              <a:t>якому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здійснюється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точне</a:t>
            </a:r>
            <a:r>
              <a:rPr lang="ru-RU" sz="3600" b="1" dirty="0" smtClean="0"/>
              <a:t> і </a:t>
            </a:r>
            <a:r>
              <a:rPr lang="ru-RU" sz="3600" b="1" dirty="0" err="1" smtClean="0"/>
              <a:t>неухильне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дотримання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законів</a:t>
            </a:r>
            <a:r>
              <a:rPr lang="ru-RU" sz="3600" b="1" dirty="0" smtClean="0"/>
              <a:t> і </a:t>
            </a:r>
            <a:r>
              <a:rPr lang="ru-RU" sz="3600" b="1" dirty="0" err="1" smtClean="0"/>
              <a:t>інших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нормативних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актів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всіма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суб'єктами</a:t>
            </a:r>
            <a:r>
              <a:rPr lang="ru-RU" sz="3600" b="1" dirty="0" smtClean="0"/>
              <a:t> права.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95600"/>
            <a:ext cx="10515600" cy="32813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err="1" smtClean="0"/>
              <a:t>Принципи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законності</a:t>
            </a:r>
            <a:r>
              <a:rPr lang="ru-RU" sz="3600" b="1" dirty="0" smtClean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/>
              <a:t>	</a:t>
            </a:r>
            <a:r>
              <a:rPr lang="ru-RU" sz="3200" dirty="0" err="1" smtClean="0"/>
              <a:t>панування</a:t>
            </a:r>
            <a:r>
              <a:rPr lang="ru-RU" sz="3200" dirty="0" smtClean="0"/>
              <a:t>, верховенство </a:t>
            </a:r>
            <a:r>
              <a:rPr lang="ru-RU" sz="3200" dirty="0" err="1" smtClean="0"/>
              <a:t>законів</a:t>
            </a:r>
            <a:r>
              <a:rPr lang="ru-RU" sz="3200" dirty="0" smtClean="0"/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/>
              <a:t>	</a:t>
            </a:r>
            <a:r>
              <a:rPr lang="ru-RU" sz="3200" dirty="0" err="1" smtClean="0"/>
              <a:t>рівність</a:t>
            </a:r>
            <a:r>
              <a:rPr lang="ru-RU" sz="3200" dirty="0" smtClean="0"/>
              <a:t> </a:t>
            </a:r>
            <a:r>
              <a:rPr lang="ru-RU" sz="3200" dirty="0" err="1" smtClean="0"/>
              <a:t>всіх</a:t>
            </a:r>
            <a:r>
              <a:rPr lang="ru-RU" sz="3200" dirty="0" smtClean="0"/>
              <a:t> перед законом, </a:t>
            </a:r>
            <a:r>
              <a:rPr lang="ru-RU" sz="3200" dirty="0" err="1" smtClean="0"/>
              <a:t>однакова</a:t>
            </a:r>
            <a:r>
              <a:rPr lang="ru-RU" sz="3200" dirty="0" smtClean="0"/>
              <a:t> </a:t>
            </a:r>
            <a:r>
              <a:rPr lang="ru-RU" sz="3200" dirty="0" err="1" smtClean="0"/>
              <a:t>захищеність</a:t>
            </a:r>
            <a:r>
              <a:rPr lang="ru-RU" sz="3200" dirty="0" smtClean="0"/>
              <a:t> </a:t>
            </a:r>
            <a:r>
              <a:rPr lang="ru-RU" sz="3200" dirty="0" err="1" smtClean="0"/>
              <a:t>всіх</a:t>
            </a:r>
            <a:r>
              <a:rPr lang="ru-RU" sz="3200" dirty="0" smtClean="0"/>
              <a:t> прав;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/>
              <a:t> 	</a:t>
            </a:r>
            <a:r>
              <a:rPr lang="ru-RU" sz="3200" dirty="0" err="1" smtClean="0"/>
              <a:t>неприпустимість</a:t>
            </a:r>
            <a:r>
              <a:rPr lang="ru-RU" sz="3200" dirty="0" smtClean="0"/>
              <a:t> </a:t>
            </a:r>
            <a:r>
              <a:rPr lang="ru-RU" sz="3200" dirty="0" err="1" smtClean="0"/>
              <a:t>свавілля</a:t>
            </a:r>
            <a:r>
              <a:rPr lang="ru-RU" sz="3200" dirty="0" smtClean="0"/>
              <a:t> в </a:t>
            </a:r>
            <a:r>
              <a:rPr lang="ru-RU" sz="3200" dirty="0" err="1" smtClean="0"/>
              <a:t>діяльності</a:t>
            </a:r>
            <a:r>
              <a:rPr lang="ru-RU" sz="3200" dirty="0" smtClean="0"/>
              <a:t> </a:t>
            </a:r>
            <a:r>
              <a:rPr lang="ru-RU" sz="3200" dirty="0" err="1" smtClean="0"/>
              <a:t>посадовців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1183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9026" y="1"/>
            <a:ext cx="12351025" cy="1630016"/>
          </a:xfrm>
        </p:spPr>
        <p:txBody>
          <a:bodyPr>
            <a:normAutofit fontScale="90000"/>
          </a:bodyPr>
          <a:lstStyle/>
          <a:p>
            <a:pPr algn="ctr">
              <a:lnSpc>
                <a:spcPct val="75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/>
              <a:t>П  Р А В О П О Р Я Д О К – </a:t>
            </a:r>
            <a:br>
              <a:rPr lang="ru-RU" sz="4900" b="1" dirty="0" smtClean="0"/>
            </a:br>
            <a:r>
              <a:rPr lang="ru-RU" dirty="0" err="1" smtClean="0"/>
              <a:t>це</a:t>
            </a:r>
            <a:r>
              <a:rPr lang="ru-RU" dirty="0" smtClean="0"/>
              <a:t> заснована на </a:t>
            </a:r>
            <a:r>
              <a:rPr lang="ru-RU" dirty="0" err="1" smtClean="0"/>
              <a:t>праві</a:t>
            </a:r>
            <a:r>
              <a:rPr lang="ru-RU" dirty="0" smtClean="0"/>
              <a:t> і </a:t>
            </a:r>
            <a:r>
              <a:rPr lang="ru-RU" dirty="0" err="1" smtClean="0"/>
              <a:t>законності</a:t>
            </a:r>
            <a:r>
              <a:rPr lang="ru-RU" dirty="0" smtClean="0"/>
              <a:t> </a:t>
            </a:r>
            <a:r>
              <a:rPr lang="ru-RU" dirty="0" err="1" smtClean="0"/>
              <a:t>організація</a:t>
            </a:r>
            <a:r>
              <a:rPr lang="ru-RU" dirty="0" smtClean="0"/>
              <a:t> </a:t>
            </a:r>
            <a:r>
              <a:rPr lang="ru-RU" dirty="0" err="1" smtClean="0"/>
              <a:t>суспільного</a:t>
            </a:r>
            <a:r>
              <a:rPr lang="ru-RU" dirty="0" smtClean="0"/>
              <a:t> </a:t>
            </a:r>
            <a:r>
              <a:rPr lang="ru-RU" dirty="0" err="1" smtClean="0"/>
              <a:t>життя</a:t>
            </a:r>
            <a:r>
              <a:rPr lang="ru-RU" dirty="0" smtClean="0"/>
              <a:t>. 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6100085"/>
              </p:ext>
            </p:extLst>
          </p:nvPr>
        </p:nvGraphicFramePr>
        <p:xfrm>
          <a:off x="-159026" y="1808921"/>
          <a:ext cx="12351026" cy="52246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2174">
                  <a:extLst>
                    <a:ext uri="{9D8B030D-6E8A-4147-A177-3AD203B41FA5}">
                      <a16:colId xmlns:a16="http://schemas.microsoft.com/office/drawing/2014/main" val="402336661"/>
                    </a:ext>
                  </a:extLst>
                </a:gridCol>
                <a:gridCol w="3424416">
                  <a:extLst>
                    <a:ext uri="{9D8B030D-6E8A-4147-A177-3AD203B41FA5}">
                      <a16:colId xmlns:a16="http://schemas.microsoft.com/office/drawing/2014/main" val="1702446737"/>
                    </a:ext>
                  </a:extLst>
                </a:gridCol>
                <a:gridCol w="2730726">
                  <a:extLst>
                    <a:ext uri="{9D8B030D-6E8A-4147-A177-3AD203B41FA5}">
                      <a16:colId xmlns:a16="http://schemas.microsoft.com/office/drawing/2014/main" val="1621607134"/>
                    </a:ext>
                  </a:extLst>
                </a:gridCol>
                <a:gridCol w="3323710">
                  <a:extLst>
                    <a:ext uri="{9D8B030D-6E8A-4147-A177-3AD203B41FA5}">
                      <a16:colId xmlns:a16="http://schemas.microsoft.com/office/drawing/2014/main" val="46044376"/>
                    </a:ext>
                  </a:extLst>
                </a:gridCol>
              </a:tblGrid>
              <a:tr h="894522">
                <a:tc gridSpan="4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800" dirty="0" err="1" smtClean="0"/>
                        <a:t>Засоби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проведення</a:t>
                      </a:r>
                      <a:r>
                        <a:rPr lang="ru-RU" sz="2800" dirty="0" smtClean="0"/>
                        <a:t> в </a:t>
                      </a:r>
                      <a:r>
                        <a:rPr lang="ru-RU" sz="2800" dirty="0" err="1" smtClean="0"/>
                        <a:t>життя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вимог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законності</a:t>
                      </a:r>
                      <a:r>
                        <a:rPr lang="ru-RU" sz="2800" dirty="0" smtClean="0"/>
                        <a:t> (і, </a:t>
                      </a:r>
                      <a:r>
                        <a:rPr lang="ru-RU" sz="2800" dirty="0" err="1" smtClean="0"/>
                        <a:t>відповідно</a:t>
                      </a:r>
                      <a:r>
                        <a:rPr lang="ru-RU" sz="2800" dirty="0" smtClean="0"/>
                        <a:t>, правопорядку) </a:t>
                      </a:r>
                      <a:r>
                        <a:rPr lang="ru-RU" sz="2800" dirty="0" err="1" smtClean="0"/>
                        <a:t>називаються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гарантіями</a:t>
                      </a:r>
                      <a:r>
                        <a:rPr lang="ru-RU" dirty="0" smtClean="0"/>
                        <a:t>. </a:t>
                      </a:r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160300"/>
                  </a:ext>
                </a:extLst>
              </a:tr>
              <a:tr h="995721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dirty="0" smtClean="0"/>
                        <a:t>Економічні</a:t>
                      </a:r>
                      <a:r>
                        <a:rPr lang="uk-UA" sz="2800" b="1" baseline="0" dirty="0" smtClean="0"/>
                        <a:t> </a:t>
                      </a:r>
                      <a:r>
                        <a:rPr lang="uk-UA" sz="2800" b="1" dirty="0" smtClean="0"/>
                        <a:t>гарантії</a:t>
                      </a:r>
                      <a:endParaRPr lang="uk-U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dirty="0" smtClean="0"/>
                        <a:t>Політичні гарантії</a:t>
                      </a:r>
                      <a:endParaRPr lang="uk-U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dirty="0" smtClean="0"/>
                        <a:t>Духовно-культурні гарантії</a:t>
                      </a:r>
                      <a:endParaRPr lang="uk-UA" sz="28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dirty="0" smtClean="0"/>
                        <a:t>Юридичні</a:t>
                      </a:r>
                      <a:r>
                        <a:rPr lang="uk-UA" sz="2800" b="1" baseline="0" dirty="0" smtClean="0"/>
                        <a:t> гарантії</a:t>
                      </a:r>
                      <a:endParaRPr lang="uk-UA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93575641"/>
                  </a:ext>
                </a:extLst>
              </a:tr>
              <a:tr h="3278524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600" b="1" dirty="0" smtClean="0"/>
                        <a:t>рівність всіх форм власності,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600" b="1" dirty="0" smtClean="0"/>
                        <a:t> наявність громадянського суспільства,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600" b="1" dirty="0" smtClean="0"/>
                        <a:t>громадян-власників, вільне заняття підприємницькою діяльністю</a:t>
                      </a:r>
                      <a:endParaRPr lang="uk-UA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dirty="0" smtClean="0"/>
                        <a:t>розвинена система</a:t>
                      </a:r>
                      <a:r>
                        <a:rPr lang="uk-UA" sz="2800" b="1" baseline="0" dirty="0" smtClean="0"/>
                        <a:t> </a:t>
                      </a:r>
                      <a:r>
                        <a:rPr lang="uk-UA" sz="2800" b="1" dirty="0" smtClean="0"/>
                        <a:t>народовладдя, гарантованість політичних прав і свобод громадян, багатопартійна політична система, діяльність в країні політичної опозиції</a:t>
                      </a:r>
                      <a:endParaRPr lang="uk-U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/>
                        <a:t>висока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правова</a:t>
                      </a:r>
                      <a:r>
                        <a:rPr lang="ru-RU" sz="2800" b="1" dirty="0" smtClean="0"/>
                        <a:t> культура і </a:t>
                      </a:r>
                      <a:r>
                        <a:rPr lang="ru-RU" sz="2800" b="1" dirty="0" err="1" smtClean="0"/>
                        <a:t>розвинена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правосвідомість</a:t>
                      </a:r>
                      <a:endParaRPr lang="uk-UA" sz="28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800" b="1" dirty="0" err="1" smtClean="0"/>
                        <a:t>правовий</a:t>
                      </a:r>
                      <a:r>
                        <a:rPr lang="ru-RU" sz="2800" b="1" dirty="0" smtClean="0"/>
                        <a:t> контроль, </a:t>
                      </a:r>
                      <a:r>
                        <a:rPr lang="ru-RU" sz="2800" b="1" dirty="0" err="1" smtClean="0"/>
                        <a:t>розслідування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злочинів</a:t>
                      </a:r>
                      <a:r>
                        <a:rPr lang="ru-RU" sz="2800" b="1" dirty="0" smtClean="0"/>
                        <a:t>, система </a:t>
                      </a:r>
                      <a:r>
                        <a:rPr lang="ru-RU" sz="2800" b="1" dirty="0" err="1" smtClean="0"/>
                        <a:t>правосуддя</a:t>
                      </a:r>
                      <a:r>
                        <a:rPr lang="ru-RU" sz="2800" b="1" dirty="0" smtClean="0"/>
                        <a:t>, </a:t>
                      </a:r>
                      <a:r>
                        <a:rPr lang="ru-RU" sz="2800" b="1" dirty="0" err="1" smtClean="0"/>
                        <a:t>юридична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відповідальність</a:t>
                      </a:r>
                      <a:r>
                        <a:rPr lang="ru-RU" sz="2800" b="1" dirty="0" smtClean="0"/>
                        <a:t>, заходи </a:t>
                      </a:r>
                      <a:r>
                        <a:rPr lang="ru-RU" sz="2800" b="1" dirty="0" err="1" smtClean="0"/>
                        <a:t>попереджувальної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дії</a:t>
                      </a:r>
                      <a:r>
                        <a:rPr lang="ru-RU" sz="2800" b="1" dirty="0" smtClean="0"/>
                        <a:t> </a:t>
                      </a:r>
                      <a:endParaRPr lang="uk-UA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16446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13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78904"/>
            <a:ext cx="10515600" cy="2564295"/>
          </a:xfrm>
        </p:spPr>
        <p:txBody>
          <a:bodyPr>
            <a:noAutofit/>
          </a:bodyPr>
          <a:lstStyle/>
          <a:p>
            <a:pPr algn="ctr">
              <a:lnSpc>
                <a:spcPct val="75000"/>
              </a:lnSpc>
            </a:pP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4000" b="1" dirty="0" smtClean="0"/>
              <a:t>П р а в о п о р у ш е н н я — </a:t>
            </a:r>
            <a:br>
              <a:rPr lang="uk-UA" sz="4000" b="1" dirty="0" smtClean="0"/>
            </a:br>
            <a:r>
              <a:rPr lang="uk-UA" sz="3200" dirty="0" smtClean="0"/>
              <a:t> </a:t>
            </a:r>
            <a:r>
              <a:rPr lang="uk-UA" sz="3200" b="1" dirty="0" smtClean="0"/>
              <a:t>це дія або бездіяльність, якими порушуються норми права;</a:t>
            </a:r>
            <a:br>
              <a:rPr lang="uk-UA" sz="3200" b="1" dirty="0" smtClean="0"/>
            </a:br>
            <a:r>
              <a:rPr lang="uk-UA" sz="3200" b="1" dirty="0" smtClean="0"/>
              <a:t> це винна поведінка  особи, яка суперечить нормам права, заподіює шкоду іншим особам чи суспільству</a:t>
            </a:r>
            <a:br>
              <a:rPr lang="uk-UA" sz="3200" b="1" dirty="0" smtClean="0"/>
            </a:br>
            <a:r>
              <a:rPr lang="uk-UA" sz="3200" b="1" dirty="0" smtClean="0"/>
              <a:t> і має наслідком юридичну відповідальність</a:t>
            </a:r>
            <a:endParaRPr lang="uk-UA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0082154"/>
              </p:ext>
            </p:extLst>
          </p:nvPr>
        </p:nvGraphicFramePr>
        <p:xfrm>
          <a:off x="838200" y="2386010"/>
          <a:ext cx="10515600" cy="4173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492401940"/>
                    </a:ext>
                  </a:extLst>
                </a:gridCol>
              </a:tblGrid>
              <a:tr h="83476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Глобальні</a:t>
                      </a:r>
                      <a:r>
                        <a:rPr lang="ru-RU" sz="2400" dirty="0" smtClean="0"/>
                        <a:t> причини </a:t>
                      </a:r>
                      <a:r>
                        <a:rPr lang="ru-RU" sz="2400" dirty="0" err="1" smtClean="0"/>
                        <a:t>правопорушень</a:t>
                      </a:r>
                      <a:r>
                        <a:rPr lang="ru-RU" sz="2400" dirty="0" smtClean="0"/>
                        <a:t> –</a:t>
                      </a:r>
                      <a:r>
                        <a:rPr lang="ru-RU" sz="2400" baseline="0" dirty="0" smtClean="0"/>
                        <a:t> </a:t>
                      </a:r>
                    </a:p>
                    <a:p>
                      <a:pPr algn="ctr"/>
                      <a:r>
                        <a:rPr lang="ru-RU" sz="2400" dirty="0" smtClean="0"/>
                        <a:t> </a:t>
                      </a:r>
                      <a:r>
                        <a:rPr lang="ru-RU" sz="2400" dirty="0" err="1" smtClean="0"/>
                        <a:t>соціальні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400" dirty="0" err="1" smtClean="0"/>
                        <a:t>суперечності</a:t>
                      </a:r>
                      <a:r>
                        <a:rPr lang="ru-RU" sz="2400" dirty="0" smtClean="0"/>
                        <a:t>, </a:t>
                      </a:r>
                      <a:r>
                        <a:rPr lang="ru-RU" sz="2400" dirty="0" err="1" smtClean="0"/>
                        <a:t>які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400" dirty="0" err="1" smtClean="0"/>
                        <a:t>завжди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400" dirty="0" err="1" smtClean="0"/>
                        <a:t>існують</a:t>
                      </a:r>
                      <a:r>
                        <a:rPr lang="ru-RU" sz="2400" dirty="0" smtClean="0"/>
                        <a:t> у </a:t>
                      </a:r>
                      <a:r>
                        <a:rPr lang="ru-RU" sz="2400" dirty="0" err="1" smtClean="0"/>
                        <a:t>суспільстві</a:t>
                      </a:r>
                      <a:r>
                        <a:rPr lang="ru-RU" dirty="0" smtClean="0"/>
                        <a:t>. </a:t>
                      </a:r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530721"/>
                  </a:ext>
                </a:extLst>
              </a:tr>
              <a:tr h="83476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 smtClean="0"/>
                        <a:t>Основні</a:t>
                      </a:r>
                      <a:r>
                        <a:rPr lang="ru-RU" sz="3200" b="1" dirty="0" smtClean="0"/>
                        <a:t> причини </a:t>
                      </a:r>
                      <a:r>
                        <a:rPr lang="ru-RU" sz="3200" b="1" dirty="0" err="1" smtClean="0"/>
                        <a:t>виникнення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окремих</a:t>
                      </a:r>
                      <a:r>
                        <a:rPr lang="ru-RU" sz="3200" b="1" dirty="0" smtClean="0"/>
                        <a:t> </a:t>
                      </a:r>
                      <a:r>
                        <a:rPr lang="ru-RU" sz="3200" b="1" dirty="0" err="1" smtClean="0"/>
                        <a:t>правопорушень</a:t>
                      </a:r>
                      <a:r>
                        <a:rPr lang="ru-RU" sz="3200" b="1" dirty="0" smtClean="0"/>
                        <a:t>:</a:t>
                      </a:r>
                      <a:endParaRPr lang="uk-UA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920903"/>
                  </a:ext>
                </a:extLst>
              </a:tr>
              <a:tr h="834763">
                <a:tc>
                  <a:txBody>
                    <a:bodyPr/>
                    <a:lstStyle/>
                    <a:p>
                      <a:r>
                        <a:rPr lang="uk-UA" sz="3600" b="1" dirty="0" smtClean="0"/>
                        <a:t>-	відсутність почуття особистої відповідальності;</a:t>
                      </a:r>
                      <a:endParaRPr lang="uk-UA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715986"/>
                  </a:ext>
                </a:extLst>
              </a:tr>
              <a:tr h="834763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-	незнання закону </a:t>
                      </a:r>
                      <a:r>
                        <a:rPr lang="ru-RU" sz="3600" b="1" dirty="0" err="1" smtClean="0"/>
                        <a:t>або</a:t>
                      </a:r>
                      <a:r>
                        <a:rPr lang="ru-RU" sz="3600" b="1" dirty="0" smtClean="0"/>
                        <a:t> неповага до </a:t>
                      </a:r>
                      <a:r>
                        <a:rPr lang="ru-RU" sz="3600" b="1" dirty="0" err="1" smtClean="0"/>
                        <a:t>нього</a:t>
                      </a:r>
                      <a:r>
                        <a:rPr lang="ru-RU" sz="3600" b="1" dirty="0" smtClean="0"/>
                        <a:t>;</a:t>
                      </a:r>
                      <a:endParaRPr lang="uk-UA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604069"/>
                  </a:ext>
                </a:extLst>
              </a:tr>
              <a:tr h="834763">
                <a:tc>
                  <a:txBody>
                    <a:bodyPr/>
                    <a:lstStyle/>
                    <a:p>
                      <a:r>
                        <a:rPr lang="uk-UA" sz="3600" b="1" dirty="0" smtClean="0"/>
                        <a:t>-	почуття безкарності.</a:t>
                      </a:r>
                      <a:endParaRPr lang="uk-UA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582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188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7814"/>
          </a:xfrm>
        </p:spPr>
        <p:txBody>
          <a:bodyPr/>
          <a:lstStyle/>
          <a:p>
            <a:pPr algn="ctr"/>
            <a:r>
              <a:rPr lang="uk-UA" b="1" dirty="0" smtClean="0"/>
              <a:t>Правопорушення поділяють на: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52940"/>
            <a:ext cx="12192000" cy="5486399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FFFF00"/>
                </a:solidFill>
              </a:rPr>
              <a:t>дисциплінарні</a:t>
            </a:r>
            <a:r>
              <a:rPr lang="uk-UA" sz="3200" dirty="0" smtClean="0"/>
              <a:t> — порушення навчальної або виробничої дисципліни, внутрішнього розпорядку підприємства, організації, установи;</a:t>
            </a:r>
          </a:p>
          <a:p>
            <a:r>
              <a:rPr lang="uk-UA" sz="3200" b="1" dirty="0" smtClean="0">
                <a:solidFill>
                  <a:srgbClr val="FFFF00"/>
                </a:solidFill>
              </a:rPr>
              <a:t>майнові</a:t>
            </a:r>
            <a:r>
              <a:rPr lang="uk-UA" sz="3200" dirty="0" smtClean="0"/>
              <a:t>— </a:t>
            </a:r>
            <a:r>
              <a:rPr lang="uk-UA" sz="3200" dirty="0" smtClean="0"/>
              <a:t>нанесення матеріального збитку, порушення інших майнових або особистих немайнових прав і інтересів </a:t>
            </a:r>
            <a:r>
              <a:rPr lang="uk-UA" sz="3200" dirty="0" smtClean="0"/>
              <a:t>людей;</a:t>
            </a:r>
            <a:endParaRPr lang="uk-UA" sz="3200" dirty="0" smtClean="0"/>
          </a:p>
          <a:p>
            <a:r>
              <a:rPr lang="uk-UA" sz="3200" b="1" dirty="0" smtClean="0">
                <a:solidFill>
                  <a:srgbClr val="FFFF00"/>
                </a:solidFill>
              </a:rPr>
              <a:t>адміністративні</a:t>
            </a:r>
            <a:r>
              <a:rPr lang="uk-UA" sz="3200" dirty="0" smtClean="0"/>
              <a:t> — порушення правопорядку в громадських місцях, порядку управління всіма сторонами суспільного </a:t>
            </a:r>
            <a:r>
              <a:rPr lang="uk-UA" sz="3200" dirty="0" smtClean="0"/>
              <a:t>життя. </a:t>
            </a:r>
            <a:endParaRPr lang="uk-UA" sz="3200" dirty="0" smtClean="0"/>
          </a:p>
          <a:p>
            <a:r>
              <a:rPr lang="uk-UA" sz="3200" b="1" dirty="0" smtClean="0">
                <a:solidFill>
                  <a:srgbClr val="FFFF00"/>
                </a:solidFill>
              </a:rPr>
              <a:t>кримінальн</a:t>
            </a:r>
            <a:r>
              <a:rPr lang="uk-UA" sz="3200" dirty="0" smtClean="0">
                <a:solidFill>
                  <a:srgbClr val="FFFF00"/>
                </a:solidFill>
              </a:rPr>
              <a:t>і</a:t>
            </a:r>
            <a:r>
              <a:rPr lang="uk-UA" sz="3200" dirty="0" smtClean="0"/>
              <a:t> </a:t>
            </a:r>
            <a:r>
              <a:rPr lang="uk-UA" sz="3200" dirty="0" smtClean="0">
                <a:solidFill>
                  <a:srgbClr val="FFFF00"/>
                </a:solidFill>
              </a:rPr>
              <a:t>-</a:t>
            </a:r>
            <a:r>
              <a:rPr lang="uk-UA" sz="3200" dirty="0" smtClean="0"/>
              <a:t> </a:t>
            </a:r>
            <a:r>
              <a:rPr lang="uk-UA" sz="3200" dirty="0" smtClean="0">
                <a:solidFill>
                  <a:srgbClr val="FFFF00"/>
                </a:solidFill>
              </a:rPr>
              <a:t>злочини </a:t>
            </a:r>
            <a:r>
              <a:rPr lang="uk-UA" sz="3200" dirty="0" smtClean="0"/>
              <a:t>— це суспільна небезпечне винне діяння (дія або бездіяльність), вчинене суб'єктом злочину.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3297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/>
              <a:t>Обставини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що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виключають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злочинність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діяння</a:t>
            </a:r>
            <a:r>
              <a:rPr lang="ru-RU" sz="4000" b="1" dirty="0" smtClean="0"/>
              <a:t>.</a:t>
            </a:r>
            <a:endParaRPr lang="uk-UA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7930" y="1391478"/>
            <a:ext cx="11569148" cy="528761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uk-UA" dirty="0" smtClean="0"/>
              <a:t>	</a:t>
            </a:r>
            <a:r>
              <a:rPr lang="uk-UA" sz="3200" dirty="0" smtClean="0"/>
              <a:t>необхідна оборона,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3200" dirty="0" smtClean="0"/>
              <a:t>	крайня необхідність,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3200" dirty="0" smtClean="0"/>
              <a:t>	вчинення шкоди внаслідок непереборної сили (сил стихії),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3200" dirty="0" smtClean="0"/>
              <a:t>	затримання особи, що вчинила </a:t>
            </a:r>
            <a:r>
              <a:rPr lang="uk-UA" sz="3200" dirty="0" smtClean="0"/>
              <a:t>злочин,</a:t>
            </a:r>
            <a:endParaRPr lang="uk-UA" sz="32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uk-UA" sz="3200" dirty="0" smtClean="0"/>
              <a:t>	виконання законного наказу чи розпорядження законним керівником,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3200" dirty="0" smtClean="0"/>
              <a:t>	дії у стані фізичного та / або психічного </a:t>
            </a:r>
            <a:r>
              <a:rPr lang="uk-UA" sz="3200" dirty="0" smtClean="0"/>
              <a:t>примусу,</a:t>
            </a:r>
            <a:endParaRPr lang="uk-UA" sz="32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uk-UA" sz="3200" dirty="0" smtClean="0"/>
              <a:t>	казус -  подія, наслідки якої не викликані умислом або необережністю особи. Казус виключає відповідальність особи, яка вчинила правопорушення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50573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64516"/>
            <a:ext cx="10515600" cy="2020266"/>
          </a:xfrm>
        </p:spPr>
        <p:txBody>
          <a:bodyPr>
            <a:normAutofit fontScale="90000"/>
          </a:bodyPr>
          <a:lstStyle/>
          <a:p>
            <a:pPr algn="ctr">
              <a:lnSpc>
                <a:spcPct val="75000"/>
              </a:lnSpc>
            </a:pPr>
            <a:r>
              <a:rPr lang="uk-UA" sz="4900" b="1" dirty="0" smtClean="0"/>
              <a:t>Юридична відповідальність –</a:t>
            </a:r>
            <a:br>
              <a:rPr lang="uk-UA" sz="4900" b="1" dirty="0" smtClean="0"/>
            </a:br>
            <a:r>
              <a:rPr lang="ru-RU" sz="4000" b="1" dirty="0" err="1" smtClean="0"/>
              <a:t>це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передбачене</a:t>
            </a:r>
            <a:r>
              <a:rPr lang="ru-RU" sz="4000" b="1" dirty="0" smtClean="0"/>
              <a:t> законом і </a:t>
            </a:r>
            <a:r>
              <a:rPr lang="ru-RU" sz="4000" b="1" dirty="0" err="1" smtClean="0"/>
              <a:t>застосоване</a:t>
            </a:r>
            <a:r>
              <a:rPr lang="ru-RU" sz="4000" b="1" dirty="0" smtClean="0"/>
              <a:t> органами </a:t>
            </a:r>
            <a:r>
              <a:rPr lang="ru-RU" sz="4000" b="1" dirty="0" err="1" smtClean="0"/>
              <a:t>держави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примусове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обмеження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або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позбавлення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правопорушника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певних</a:t>
            </a:r>
            <a:r>
              <a:rPr lang="ru-RU" sz="4000" b="1" dirty="0" smtClean="0"/>
              <a:t> благ</a:t>
            </a:r>
            <a:r>
              <a:rPr lang="uk-UA" sz="4000" b="1" dirty="0" smtClean="0"/>
              <a:t> </a:t>
            </a:r>
            <a:endParaRPr lang="uk-UA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661" y="2643808"/>
            <a:ext cx="11787809" cy="4214191"/>
          </a:xfrm>
        </p:spPr>
        <p:txBody>
          <a:bodyPr/>
          <a:lstStyle/>
          <a:p>
            <a:pPr marL="0" indent="0" algn="ctr">
              <a:buNone/>
            </a:pPr>
            <a:r>
              <a:rPr lang="uk-UA" sz="3200" b="1" dirty="0" smtClean="0"/>
              <a:t>Ознаки юридичної відповідальності: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 smtClean="0"/>
              <a:t>відповідальність лише за законом.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 smtClean="0"/>
              <a:t>відповідальність саме (і тільки) за правопорушення.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 smtClean="0"/>
              <a:t> відповідальність завжди перед державою.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 smtClean="0"/>
              <a:t>примусова караюча відповідальність.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 smtClean="0"/>
              <a:t> юридична відповідальність завжди поєднується  з моральною відповідальністю.</a:t>
            </a:r>
          </a:p>
          <a:p>
            <a:pPr marL="0" indent="0" algn="ctr">
              <a:buNone/>
            </a:pPr>
            <a:r>
              <a:rPr lang="ru-RU" sz="3600" b="1" dirty="0" smtClean="0"/>
              <a:t>Незнання закону не </a:t>
            </a:r>
            <a:r>
              <a:rPr lang="ru-RU" sz="3600" b="1" dirty="0" err="1" smtClean="0"/>
              <a:t>звільняє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від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відповідальності</a:t>
            </a:r>
            <a:r>
              <a:rPr lang="ru-RU" sz="3600" b="1" dirty="0" smtClean="0"/>
              <a:t>.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309778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Види юридичної відповідальності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53471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1.	</a:t>
            </a:r>
            <a:r>
              <a:rPr lang="uk-UA" sz="3000" b="1" dirty="0" smtClean="0">
                <a:solidFill>
                  <a:srgbClr val="FFFF00"/>
                </a:solidFill>
              </a:rPr>
              <a:t>Дисциплінарна </a:t>
            </a:r>
            <a:r>
              <a:rPr lang="uk-UA" sz="3000" dirty="0" smtClean="0"/>
              <a:t>— настає за порушення трудової, навчальної, військової дисципліни.</a:t>
            </a:r>
          </a:p>
          <a:p>
            <a:r>
              <a:rPr lang="uk-UA" sz="3000" dirty="0" smtClean="0"/>
              <a:t>2.	</a:t>
            </a:r>
            <a:r>
              <a:rPr lang="uk-UA" sz="3000" b="1" dirty="0" smtClean="0">
                <a:solidFill>
                  <a:srgbClr val="FFFF00"/>
                </a:solidFill>
              </a:rPr>
              <a:t>Матеріальна</a:t>
            </a:r>
            <a:r>
              <a:rPr lang="uk-UA" sz="3000" dirty="0" smtClean="0"/>
              <a:t> — настає при нанесенні матеріального збитку підприємству, установі, організації.</a:t>
            </a:r>
          </a:p>
          <a:p>
            <a:r>
              <a:rPr lang="uk-UA" sz="3000" dirty="0" smtClean="0"/>
              <a:t>3.	</a:t>
            </a:r>
            <a:r>
              <a:rPr lang="uk-UA" sz="3000" b="1" dirty="0" smtClean="0">
                <a:solidFill>
                  <a:srgbClr val="FFFF00"/>
                </a:solidFill>
              </a:rPr>
              <a:t>Цивільна</a:t>
            </a:r>
            <a:r>
              <a:rPr lang="uk-UA" sz="3000" dirty="0" smtClean="0"/>
              <a:t> — наступає головним чином за невиконання договірних зобов'язань, за спричинення шкоди.</a:t>
            </a:r>
          </a:p>
          <a:p>
            <a:r>
              <a:rPr lang="uk-UA" sz="3000" dirty="0" smtClean="0"/>
              <a:t>4.	</a:t>
            </a:r>
            <a:r>
              <a:rPr lang="uk-UA" sz="3000" b="1" dirty="0" smtClean="0">
                <a:solidFill>
                  <a:srgbClr val="FFFF00"/>
                </a:solidFill>
              </a:rPr>
              <a:t>Адміністративна</a:t>
            </a:r>
            <a:r>
              <a:rPr lang="uk-UA" sz="3000" dirty="0" smtClean="0"/>
              <a:t> — настає за здійснення адміністративних правопорушень, передбачених Кодексом України про адміністративні правопорушення або іншим адміністративним законодавством.</a:t>
            </a:r>
          </a:p>
          <a:p>
            <a:r>
              <a:rPr lang="uk-UA" sz="3000" dirty="0" smtClean="0"/>
              <a:t>5.	</a:t>
            </a:r>
            <a:r>
              <a:rPr lang="uk-UA" sz="3000" b="1" dirty="0" smtClean="0">
                <a:solidFill>
                  <a:srgbClr val="FFFF00"/>
                </a:solidFill>
              </a:rPr>
              <a:t>Кримінальна </a:t>
            </a:r>
            <a:r>
              <a:rPr lang="uk-UA" sz="3000" dirty="0" smtClean="0"/>
              <a:t>— настає за здійснення злочину, передбаченого КК України.</a:t>
            </a:r>
            <a:endParaRPr lang="uk-UA" sz="3000" dirty="0"/>
          </a:p>
        </p:txBody>
      </p:sp>
    </p:spTree>
    <p:extLst>
      <p:ext uri="{BB962C8B-B14F-4D97-AF65-F5344CB8AC3E}">
        <p14:creationId xmlns:p14="http://schemas.microsoft.com/office/powerpoint/2010/main" val="329291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137</TotalTime>
  <Words>249</Words>
  <Application>Microsoft Office PowerPoint</Application>
  <PresentationFormat>Широкоэкранный</PresentationFormat>
  <Paragraphs>57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 З А К О Н Н І С Т Ь –  це такий правовий режим суспільного життя, при якому здійснюється точне і неухильне дотримання законів і інших нормативних актів всіма суб'єктами права.</vt:lpstr>
      <vt:lpstr> П  Р А В О П О Р Я Д О К –  це заснована на праві і законності організація суспільного життя. </vt:lpstr>
      <vt:lpstr> П р а в о п о р у ш е н н я —   це дія або бездіяльність, якими порушуються норми права;  це винна поведінка  особи, яка суперечить нормам права, заподіює шкоду іншим особам чи суспільству  і має наслідком юридичну відповідальність</vt:lpstr>
      <vt:lpstr>Правопорушення поділяють на:</vt:lpstr>
      <vt:lpstr>Обставини, що виключають злочинність діяння.</vt:lpstr>
      <vt:lpstr>Юридична відповідальність – це передбачене законом і застосоване органами держави примусове обмеження або позбавлення правопорушника певних благ </vt:lpstr>
      <vt:lpstr>Види юридичної відповідальності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14</cp:revision>
  <dcterms:created xsi:type="dcterms:W3CDTF">2018-09-10T17:12:12Z</dcterms:created>
  <dcterms:modified xsi:type="dcterms:W3CDTF">2018-09-12T16:33:47Z</dcterms:modified>
</cp:coreProperties>
</file>