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3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2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6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9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1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0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6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3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0790-72FF-4FA7-8646-8A880630AF96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247A-FBEF-4946-BDA9-BE89D631D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6. ВЫБРОСЫ ПАРНИКОВЫХ ГАЗОВ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5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глобального потепления в 21 раз сильнее, чем 1 кг диоксида углерода, а 1 кг N</a:t>
            </a:r>
            <a:r>
              <a:rPr lang="ru-RU" baseline="30000" dirty="0"/>
              <a:t>2</a:t>
            </a:r>
            <a:r>
              <a:rPr lang="ru-RU" dirty="0"/>
              <a:t>О в 310 раз сильнее, чем 1 кг СО</a:t>
            </a:r>
            <a:r>
              <a:rPr lang="ru-RU" baseline="30000" dirty="0"/>
              <a:t>2</a:t>
            </a:r>
            <a:r>
              <a:rPr lang="ru-RU" dirty="0"/>
              <a:t>. Расчет эмиссии ПГ может основываться на статистических данных государственных органов по тем видам деятельности, которые приводят к изменению концентраций ПГ в атмосфере (учитывая источники выбросов и поглощения ПГ). Например, ежегодные данные о эмиссии ПГ из источников сжигания топлива могут рассчитываться на основе сведений о количестве использованного топлива за год. Ежегодные данные о эмиссии метана в сельском хозяйстве в связи с кишечной ферментацией могут рассчитываться на основе данных о численности различных видов животных.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1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Переводные коэффициенты эмиссии связывают объем выбросов со статистическими данными об антропогенной деятельности. Упрощенный метод расчета объема выбросов ПГ можно описать следующим образом: </a:t>
            </a:r>
          </a:p>
          <a:p>
            <a:r>
              <a:rPr lang="ru-RU" dirty="0"/>
              <a:t>Выбросы ПГ = (данные об антропогенной деятельности) х коэффициент эмиссии </a:t>
            </a:r>
          </a:p>
          <a:p>
            <a:r>
              <a:rPr lang="ru-RU" dirty="0"/>
              <a:t>Можно применять как международно-принятые коэффициенты эмиссии, разработанные в рамках РКИК ООН, так и национальные коэффициенты эмиссии. Значения объемов выбросов ПГ рекомендуется оценивать ежегодно, предполагая, что процесс достижения прогнозируемых значений выбросов к 2010 году будет протекать "линейно", т.е. начиная с базового года процесс сокращения или стабилизации выбросов будет протекать равномерно. Разница между прогнозируемым линейным значением и фактическим значением для конкретного года может обозначаться как "+" (прогресс) или "-" (запаздывание).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46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Существует множество моделей, признанных на международном уровне и позволяющих осуществлять расчеты кратковременных и долговременных сценариев выбросов ПГ в разных секторах экономики. МГЭИК опубликовал три вида сценариев: "сценарии с отсутствием каких-либо мер", "сценарии с условием принятия мер" и "сценарии с условием принятия дополнительных мер". Сценарии изменения выбросов на национальном уровне разрабатываются на основе государственных программ социально-экономического развития, особое внимание в них уделяется приоритетным секторам экономики, которые являются основными источниками выбросов ПГ.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4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а) Краткое определение</a:t>
            </a:r>
            <a:r>
              <a:rPr lang="ru-RU" dirty="0"/>
              <a:t>: (i) объем выбросов парниковых газов (ПГ) общий, в том числе по видам экономической деятельности, в расчете на душу населения и на единицу ВВП (в постоянных ценах в долларах США, в ППС в долларах США и в постоянных ценах в национальной валюте). В список ПГ, включенных в приложение А к </a:t>
            </a:r>
            <a:r>
              <a:rPr lang="ru-RU" dirty="0">
                <a:solidFill>
                  <a:srgbClr val="FF0000"/>
                </a:solidFill>
              </a:rPr>
              <a:t>Киотскому протоколу РКИК ООН</a:t>
            </a:r>
            <a:r>
              <a:rPr lang="ru-RU" dirty="0"/>
              <a:t>, входят: двуокись углерода (CO</a:t>
            </a:r>
            <a:r>
              <a:rPr lang="ru-RU" baseline="30000" dirty="0"/>
              <a:t>2</a:t>
            </a:r>
            <a:r>
              <a:rPr lang="ru-RU" dirty="0"/>
              <a:t>), метан (СH</a:t>
            </a:r>
            <a:r>
              <a:rPr lang="ru-RU" baseline="30000" dirty="0"/>
              <a:t>4</a:t>
            </a:r>
            <a:r>
              <a:rPr lang="ru-RU" dirty="0"/>
              <a:t>), закись азота (N</a:t>
            </a:r>
            <a:r>
              <a:rPr lang="ru-RU" baseline="30000" dirty="0"/>
              <a:t>2</a:t>
            </a:r>
            <a:r>
              <a:rPr lang="ru-RU" dirty="0"/>
              <a:t>О), гидрофторуглероды (ГФУ), </a:t>
            </a:r>
            <a:r>
              <a:rPr lang="ru-RU" dirty="0" err="1"/>
              <a:t>перфторуглероды</a:t>
            </a:r>
            <a:r>
              <a:rPr lang="ru-RU" dirty="0"/>
              <a:t> (ПФУ), </a:t>
            </a:r>
            <a:r>
              <a:rPr lang="ru-RU" dirty="0" err="1"/>
              <a:t>шестифтористая</a:t>
            </a:r>
            <a:r>
              <a:rPr lang="ru-RU" dirty="0"/>
              <a:t> сера (SF</a:t>
            </a:r>
            <a:r>
              <a:rPr lang="ru-RU" baseline="30000" dirty="0"/>
              <a:t>6</a:t>
            </a:r>
            <a:r>
              <a:rPr lang="ru-RU" dirty="0"/>
              <a:t>); (</a:t>
            </a:r>
            <a:r>
              <a:rPr lang="ru-RU" dirty="0" err="1"/>
              <a:t>ii</a:t>
            </a:r>
            <a:r>
              <a:rPr lang="ru-RU" dirty="0"/>
              <a:t>) характеристика нынешних тенденций изменения </a:t>
            </a:r>
            <a:r>
              <a:rPr lang="ru-RU" dirty="0" smtClean="0"/>
              <a:t>антропогенных </a:t>
            </a:r>
            <a:r>
              <a:rPr lang="ru-RU" dirty="0"/>
              <a:t>выбросов ПГ в свете целевых показателей стран.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 err="1"/>
              <a:t>iii</a:t>
            </a:r>
            <a:r>
              <a:rPr lang="ru-RU" dirty="0"/>
              <a:t>) прогнозируемые тенденции изменения антропогенных выбросов ПГ в стране.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5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b) Единица измерения</a:t>
            </a:r>
            <a:r>
              <a:rPr lang="ru-RU" dirty="0"/>
              <a:t>: миллионы тонн CO</a:t>
            </a:r>
            <a:r>
              <a:rPr lang="ru-RU" baseline="30000" dirty="0"/>
              <a:t>2</a:t>
            </a:r>
            <a:r>
              <a:rPr lang="ru-RU" dirty="0"/>
              <a:t>-эквивалента. Эта единица измерения используется как для расчета общего количества ПГ, так и по видам экономической деятельности. В целях межгосударственного сопоставления показатели могут представляться в тысячах тонн на км</a:t>
            </a:r>
            <a:r>
              <a:rPr lang="ru-RU" baseline="30000" dirty="0"/>
              <a:t>2 </a:t>
            </a:r>
            <a:r>
              <a:rPr lang="ru-RU" dirty="0"/>
              <a:t>территории страны и в тоннах на душу населения и единицу ВВП (выраженную в постоянных ценах в долларах США, в ППС в долларах США или в национальной валюте).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0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Значимость для экологической политики </a:t>
            </a:r>
            <a:endParaRPr lang="ru-RU" dirty="0"/>
          </a:p>
          <a:p>
            <a:r>
              <a:rPr lang="ru-RU" b="1" dirty="0"/>
              <a:t>a) Цель</a:t>
            </a:r>
            <a:r>
              <a:rPr lang="ru-RU" dirty="0"/>
              <a:t>: данный показатель позволяет определить не только степень существующего и ожидаемого давления выбросов ПГ на окружающую среду, но и свидетельствует об эффективности проводимой национальной политики, направленной на сокращение выбросов ПГ в сравнении с целевыми показателями, а также об уровне продвижения стран на пути достижения их конкретных целей.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2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b) Проблема: </a:t>
            </a:r>
            <a:r>
              <a:rPr lang="ru-RU" dirty="0"/>
              <a:t>суть проблемы состоит в негативном воздействии увеличивающихся концентраций ПГ на глобальную температуру и климат Земли, а также потенциальных неблагоприятных последствий этого изменения для экосистем, населенных пунктов, сельского хозяйства и других видов социально-экономической деятельности</a:t>
            </a:r>
            <a:r>
              <a:rPr lang="ru-RU" dirty="0" smtClean="0"/>
              <a:t>.</a:t>
            </a:r>
          </a:p>
          <a:p>
            <a:r>
              <a:rPr lang="ru-RU" dirty="0"/>
              <a:t>Это связано с тем, что объемы выбросов CO</a:t>
            </a:r>
            <a:r>
              <a:rPr lang="ru-RU" baseline="30000" dirty="0"/>
              <a:t>2 </a:t>
            </a:r>
            <a:r>
              <a:rPr lang="ru-RU" dirty="0"/>
              <a:t>и других ПГ по-прежнему увеличиваются во многих странах, несмотря на определенный прогресс, достигнутый по снижению зависимости экономического роста от количества выбросов CO</a:t>
            </a:r>
            <a:r>
              <a:rPr lang="ru-RU" baseline="30000" dirty="0"/>
              <a:t>2</a:t>
            </a:r>
            <a:r>
              <a:rPr lang="ru-RU" dirty="0"/>
              <a:t>. Основные задачи заключаются в ограничении выбросов CO</a:t>
            </a:r>
            <a:r>
              <a:rPr lang="ru-RU" baseline="30000" dirty="0"/>
              <a:t>2 </a:t>
            </a:r>
            <a:r>
              <a:rPr lang="ru-RU" dirty="0"/>
              <a:t>и других ПГ, стабилизации концентраций ПГ в атмосфере на таком уровне, который </a:t>
            </a:r>
            <a:r>
              <a:rPr lang="ru-RU" dirty="0" smtClean="0"/>
              <a:t>не </a:t>
            </a:r>
            <a:r>
              <a:rPr lang="ru-RU" dirty="0"/>
              <a:t>оказывал бы негативного воздействия на климатическую систему.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3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Решение их возможно при условии достижения целевых показателей сокращения выбросов ПГ путем заключения международных соглашений или осуществления соответствующих национальных стратегий, объединения усилий, направленных на реализацию сопутствующих вопросов, а также на дальнейшее снижение зависимости экономического роста от выбросов ПГ. Объем будущих выбросов ПГ в значительной степени будет зависеть от тенденций развития экономики, а также от применяемых технологий и социальных преобразований. Сценарий развития страны, в рамках которого особое внимание уделяется приоритетным секторам экономики, являющимися основными источниками выбросов, представляет собой материал для анализа последствий реализации предполагаемых тенденций и стратегий сокращения выбросов ПГ.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0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Киотском протоколе к РКИК ООН предусматривается, что к 2008-2012 гг. Стороны, включенные в приложение 1 (главным образом, индустриально развитые страны), в индивидуальном порядке или совместно сократят свои совокупные выбросы шести ПГ, входящих в так называемую “корзину ПГ”, на 5% по сравнению с </a:t>
            </a:r>
            <a:r>
              <a:rPr lang="ru-RU" dirty="0" smtClean="0"/>
              <a:t>уровнем </a:t>
            </a:r>
            <a:r>
              <a:rPr lang="ru-RU" dirty="0"/>
              <a:t>1990 года. Чтобы достичь этого группового целевого показателя, каждая страна должна выполнить стоящие перед ней задачи по сокращению выбросов ПГ. Например, Российская Федерация и Украина должны стабилизировать свои уровни выбросов, а страны ЕС-15 - сократить их на 8%.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08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Сбор данных и расчеты: </a:t>
            </a:r>
            <a:r>
              <a:rPr lang="ru-RU" dirty="0"/>
              <a:t>каждый из ПГ оказывает свое воздействие на процесс глобального потепления в зависимости от времени его пребывания в атмосфере и способности поглощать тепло. На долю трех ПГ, т.е. CO</a:t>
            </a:r>
            <a:r>
              <a:rPr lang="ru-RU" baseline="30000" dirty="0"/>
              <a:t>2</a:t>
            </a:r>
            <a:r>
              <a:rPr lang="ru-RU" dirty="0"/>
              <a:t>, CН</a:t>
            </a:r>
            <a:r>
              <a:rPr lang="ru-RU" baseline="30000" dirty="0"/>
              <a:t>4 </a:t>
            </a:r>
            <a:r>
              <a:rPr lang="ru-RU" dirty="0"/>
              <a:t>и N</a:t>
            </a:r>
            <a:r>
              <a:rPr lang="ru-RU" baseline="30000" dirty="0"/>
              <a:t>2</a:t>
            </a:r>
            <a:r>
              <a:rPr lang="ru-RU" dirty="0"/>
              <a:t>О, приходится около 98% объема экологической нагрузки, вызывающей изменение климата.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725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расчета агрегированных эмиссий и представления общего графика, описывающего проблематику изменения климата, данные о выбросах разных ПГ выражаются в CO</a:t>
            </a:r>
            <a:r>
              <a:rPr lang="ru-RU" baseline="30000" dirty="0"/>
              <a:t>2</a:t>
            </a:r>
            <a:r>
              <a:rPr lang="ru-RU" dirty="0"/>
              <a:t>-эквиваленте, основанном на принципе потенциала глобального потепления (ПГП). ПГП это показатель, который описывает способность ПГ в течение определенного периода времени (как правило, 100 лет) поглощать инфракрасное излучение (тепловую радиацию), исходящее от поверхности Земли, и тем самым способствовать глобальному потеплению. Например, значение ПГП метана (СН</a:t>
            </a:r>
            <a:r>
              <a:rPr lang="ru-RU" baseline="30000" dirty="0"/>
              <a:t>4</a:t>
            </a:r>
            <a:r>
              <a:rPr lang="ru-RU" dirty="0"/>
              <a:t>) составляет 21, значение ПГП закиси азота (N</a:t>
            </a:r>
            <a:r>
              <a:rPr lang="ru-RU" baseline="30000" dirty="0"/>
              <a:t>2</a:t>
            </a:r>
            <a:r>
              <a:rPr lang="ru-RU" dirty="0"/>
              <a:t>O) составляет 310- это означает, что 1 кг метана воздействует на процесс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319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1020</Words>
  <Application>Microsoft Office PowerPoint</Application>
  <PresentationFormat>Широкоэкранный</PresentationFormat>
  <Paragraphs>17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6. ВЫБРОСЫ ПАРНИКОВЫХ ГАЗОВ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ВЫБРОСЫ ПАРНИКОВЫХ ГАЗОВ</dc:title>
  <dc:creator>Пользователь Windows</dc:creator>
  <cp:lastModifiedBy>Пользователь Windows</cp:lastModifiedBy>
  <cp:revision>4</cp:revision>
  <dcterms:created xsi:type="dcterms:W3CDTF">2019-11-26T12:48:17Z</dcterms:created>
  <dcterms:modified xsi:type="dcterms:W3CDTF">2020-03-16T09:35:59Z</dcterms:modified>
</cp:coreProperties>
</file>