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61" r:id="rId8"/>
    <p:sldId id="282" r:id="rId9"/>
    <p:sldId id="283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D9E1-FF00-489B-ABCD-7559EAEBB0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D32D-3DEB-41D1-82F4-8811F58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D9E1-FF00-489B-ABCD-7559EAEBB0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D32D-3DEB-41D1-82F4-8811F58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6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D9E1-FF00-489B-ABCD-7559EAEBB0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D32D-3DEB-41D1-82F4-8811F58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D9E1-FF00-489B-ABCD-7559EAEBB0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D32D-3DEB-41D1-82F4-8811F58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4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D9E1-FF00-489B-ABCD-7559EAEBB0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D32D-3DEB-41D1-82F4-8811F58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D9E1-FF00-489B-ABCD-7559EAEBB0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D32D-3DEB-41D1-82F4-8811F58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2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D9E1-FF00-489B-ABCD-7559EAEBB0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D32D-3DEB-41D1-82F4-8811F58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5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D9E1-FF00-489B-ABCD-7559EAEBB0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D32D-3DEB-41D1-82F4-8811F58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6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D9E1-FF00-489B-ABCD-7559EAEBB0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D32D-3DEB-41D1-82F4-8811F58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5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D9E1-FF00-489B-ABCD-7559EAEBB0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D32D-3DEB-41D1-82F4-8811F58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D9E1-FF00-489B-ABCD-7559EAEBB0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D32D-3DEB-41D1-82F4-8811F58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9D9E1-FF00-489B-ABCD-7559EAEBB08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D32D-3DEB-41D1-82F4-8811F58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2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86%D0%BD%D0%B4%D0%B8%D0%BA%D0%B0%D1%82%D0%BE%D1%80%D0%B8_%D1%81%D1%82%D0%B0%D0%BB%D0%BE%D0%B3%D0%BE_%D1%80%D0%BE%D0%B7%D0%B2%D0%B8%D1%82%D0%BA%D1%83#cite_note-3" TargetMode="External"/><Relationship Id="rId2" Type="http://schemas.openxmlformats.org/officeDocument/2006/relationships/hyperlink" Target="https://uk.wikipedia.org/wiki/%D0%9E%D1%80%D0%B3%D0%B0%D0%BD%D1%96%D0%B7%D0%B0%D1%86%D1%96%D1%8F_%D0%B5%D0%BA%D0%BE%D0%BD%D0%BE%D0%BC%D1%96%D1%87%D0%BD%D0%BE%D0%B3%D0%BE_%D1%81%D0%BF%D1%96%D0%B2%D1%80%D0%BE%D0%B1%D1%96%D1%82%D0%BD%D0%B8%D1%86%D1%82%D0%B2%D0%B0_%D1%82%D0%B0_%D1%80%D0%BE%D0%B7%D0%B2%D0%B8%D1%82%D0%BA%D1%8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86%D0%BD%D0%B4%D0%B8%D0%BA%D0%B0%D1%82%D0%BE%D1%80%D0%B8_%D1%81%D1%82%D0%B0%D0%BB%D0%BE%D0%B3%D0%BE_%D1%80%D0%BE%D0%B7%D0%B2%D0%B8%D1%82%D0%BA%D1%83#cite_note-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E%D1%80%D0%B3%D0%B0%D0%BD%D1%96%D0%B7%D0%B0%D1%86%D1%96%D1%8F_%D0%B5%D0%BA%D0%BE%D0%BD%D0%BE%D0%BC%D1%96%D1%87%D0%BD%D0%BE%D0%B3%D0%BE_%D1%81%D0%BF%D1%96%D0%B2%D1%80%D0%BE%D0%B1%D1%96%D1%82%D0%BD%D0%B8%D1%86%D1%82%D0%B2%D0%B0_%D1%82%D0%B0_%D1%80%D0%BE%D0%B7%D0%B2%D0%B8%D1%82%D0%BA%D1%8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A%D0%BE%D0%BC%D1%96%D1%81%D1%96%D1%8F_%D0%9E%D0%9E%D0%9D_%D0%B7%D1%96_%D1%81%D1%82%D0%B0%D0%BB%D0%BE%D0%B3%D0%BE_%D1%80%D0%BE%D0%B7%D0%B2%D0%B8%D1%82%D0%BA%D1%8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Індикатори сталого розвитку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1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194" y="1825625"/>
            <a:ext cx="82016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1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625" y="1825625"/>
            <a:ext cx="76307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4266"/>
            <a:ext cx="10515600" cy="40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731" y="1825625"/>
            <a:ext cx="88505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60215"/>
            <a:ext cx="10515600" cy="30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 </a:t>
            </a:r>
            <a:r>
              <a:rPr lang="ru-RU" sz="3200" dirty="0" err="1"/>
              <a:t>Рівень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країни</a:t>
            </a:r>
            <a:r>
              <a:rPr lang="ru-RU" sz="3200" dirty="0"/>
              <a:t> за </a:t>
            </a:r>
            <a:r>
              <a:rPr lang="ru-RU" sz="3200" dirty="0" err="1"/>
              <a:t>економічними</a:t>
            </a:r>
            <a:r>
              <a:rPr lang="ru-RU" sz="3200" dirty="0"/>
              <a:t>, </a:t>
            </a:r>
            <a:r>
              <a:rPr lang="ru-RU" sz="3200" dirty="0" err="1"/>
              <a:t>соціальними</a:t>
            </a:r>
            <a:r>
              <a:rPr lang="ru-RU" sz="3200" dirty="0"/>
              <a:t> та </a:t>
            </a:r>
            <a:r>
              <a:rPr lang="ru-RU" sz="3200" dirty="0" err="1"/>
              <a:t>екологічними</a:t>
            </a:r>
            <a:r>
              <a:rPr lang="ru-RU" sz="3200" dirty="0"/>
              <a:t> </a:t>
            </a:r>
            <a:r>
              <a:rPr lang="ru-RU" sz="3200" dirty="0" err="1"/>
              <a:t>показниками</a:t>
            </a:r>
            <a:r>
              <a:rPr lang="ru-RU" sz="3200" dirty="0"/>
              <a:t> </a:t>
            </a:r>
            <a:r>
              <a:rPr lang="ru-RU" sz="3200" dirty="0" err="1"/>
              <a:t>дає</a:t>
            </a:r>
            <a:r>
              <a:rPr lang="ru-RU" sz="3200" dirty="0"/>
              <a:t> </a:t>
            </a:r>
            <a:r>
              <a:rPr lang="ru-RU" sz="3200" dirty="0" err="1"/>
              <a:t>змогу</a:t>
            </a:r>
            <a:r>
              <a:rPr lang="ru-RU" sz="3200" dirty="0"/>
              <a:t> </a:t>
            </a:r>
            <a:r>
              <a:rPr lang="ru-RU" sz="3200" dirty="0" err="1"/>
              <a:t>оцінити</a:t>
            </a:r>
            <a:r>
              <a:rPr lang="ru-RU" sz="3200" dirty="0"/>
              <a:t> </a:t>
            </a:r>
            <a:r>
              <a:rPr lang="ru-RU" sz="3200" dirty="0" err="1"/>
              <a:t>міжнародні</a:t>
            </a:r>
            <a:r>
              <a:rPr lang="ru-RU" sz="3200" dirty="0"/>
              <a:t> </a:t>
            </a:r>
            <a:r>
              <a:rPr lang="ru-RU" sz="3200" dirty="0" err="1"/>
              <a:t>індекси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тією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іншою</a:t>
            </a:r>
            <a:r>
              <a:rPr lang="ru-RU" sz="3200" dirty="0"/>
              <a:t> </a:t>
            </a:r>
            <a:r>
              <a:rPr lang="ru-RU" sz="3200" dirty="0" err="1"/>
              <a:t>мірою</a:t>
            </a:r>
            <a:r>
              <a:rPr lang="ru-RU" sz="3200" dirty="0"/>
              <a:t> </a:t>
            </a:r>
            <a:r>
              <a:rPr lang="ru-RU" sz="3200" dirty="0" err="1"/>
              <a:t>визначають</a:t>
            </a:r>
            <a:r>
              <a:rPr lang="ru-RU" sz="3200" dirty="0"/>
              <a:t> </a:t>
            </a:r>
            <a:r>
              <a:rPr lang="ru-RU" sz="3200" dirty="0" err="1"/>
              <a:t>сталий</a:t>
            </a:r>
            <a:r>
              <a:rPr lang="ru-RU" sz="3200" dirty="0"/>
              <a:t> </a:t>
            </a:r>
            <a:r>
              <a:rPr lang="ru-RU" sz="3200" dirty="0" err="1"/>
              <a:t>розвиток</a:t>
            </a:r>
            <a:r>
              <a:rPr lang="ru-RU" sz="3200" dirty="0"/>
              <a:t> держав за </a:t>
            </a:r>
            <a:r>
              <a:rPr lang="ru-RU" sz="3200" dirty="0" err="1"/>
              <a:t>різноманітними</a:t>
            </a:r>
            <a:r>
              <a:rPr lang="ru-RU" sz="3200" dirty="0"/>
              <a:t> рейтингами. </a:t>
            </a:r>
            <a:r>
              <a:rPr lang="ru-RU" sz="3200" dirty="0" err="1"/>
              <a:t>Під</a:t>
            </a:r>
            <a:r>
              <a:rPr lang="ru-RU" sz="3200" dirty="0"/>
              <a:t> час </a:t>
            </a:r>
            <a:r>
              <a:rPr lang="ru-RU" sz="3200" dirty="0" err="1"/>
              <a:t>визначення</a:t>
            </a:r>
            <a:r>
              <a:rPr lang="ru-RU" sz="3200" dirty="0"/>
              <a:t> рейтингу </a:t>
            </a:r>
            <a:r>
              <a:rPr lang="ru-RU" sz="3200" dirty="0" err="1"/>
              <a:t>країни</a:t>
            </a:r>
            <a:r>
              <a:rPr lang="ru-RU" sz="3200" dirty="0"/>
              <a:t> за </a:t>
            </a:r>
            <a:r>
              <a:rPr lang="ru-RU" sz="3200" dirty="0" err="1"/>
              <a:t>тим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іншим</a:t>
            </a:r>
            <a:r>
              <a:rPr lang="ru-RU" sz="3200" dirty="0"/>
              <a:t> </a:t>
            </a:r>
            <a:r>
              <a:rPr lang="ru-RU" sz="3200" dirty="0" err="1"/>
              <a:t>індексом</a:t>
            </a:r>
            <a:r>
              <a:rPr lang="ru-RU" sz="3200" dirty="0"/>
              <a:t> </a:t>
            </a:r>
            <a:r>
              <a:rPr lang="ru-RU" sz="3200" dirty="0" err="1"/>
              <a:t>комбінація</a:t>
            </a:r>
            <a:r>
              <a:rPr lang="ru-RU" sz="3200" dirty="0"/>
              <a:t> </a:t>
            </a:r>
            <a:r>
              <a:rPr lang="ru-RU" sz="3200" dirty="0" err="1"/>
              <a:t>даних</a:t>
            </a:r>
            <a:r>
              <a:rPr lang="ru-RU" sz="3200" dirty="0"/>
              <a:t> </a:t>
            </a:r>
            <a:r>
              <a:rPr lang="ru-RU" sz="3200" dirty="0" err="1"/>
              <a:t>зазвичай</a:t>
            </a:r>
            <a:r>
              <a:rPr lang="ru-RU" sz="3200" dirty="0"/>
              <a:t> </a:t>
            </a:r>
            <a:r>
              <a:rPr lang="ru-RU" sz="3200" dirty="0" err="1"/>
              <a:t>отримується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загальнодоступних</a:t>
            </a:r>
            <a:r>
              <a:rPr lang="ru-RU" sz="3200" dirty="0"/>
              <a:t> </a:t>
            </a:r>
            <a:r>
              <a:rPr lang="ru-RU" sz="3200" dirty="0" err="1"/>
              <a:t>джерел</a:t>
            </a:r>
            <a:r>
              <a:rPr lang="ru-RU" sz="3200" dirty="0"/>
              <a:t>, </a:t>
            </a:r>
            <a:r>
              <a:rPr lang="ru-RU" sz="3200" dirty="0" err="1"/>
              <a:t>основним</a:t>
            </a:r>
            <a:r>
              <a:rPr lang="ru-RU" sz="3200" dirty="0"/>
              <a:t> з </a:t>
            </a:r>
            <a:r>
              <a:rPr lang="ru-RU" sz="3200" dirty="0" err="1"/>
              <a:t>яких</a:t>
            </a:r>
            <a:r>
              <a:rPr lang="ru-RU" sz="3200" dirty="0"/>
              <a:t> є </a:t>
            </a:r>
            <a:r>
              <a:rPr lang="ru-RU" sz="3200" dirty="0" err="1"/>
              <a:t>інтегрована</a:t>
            </a:r>
            <a:r>
              <a:rPr lang="ru-RU" sz="3200" dirty="0"/>
              <a:t> </a:t>
            </a:r>
            <a:r>
              <a:rPr lang="ru-RU" sz="3200" dirty="0" err="1"/>
              <a:t>звітність</a:t>
            </a:r>
            <a:r>
              <a:rPr lang="ru-RU" sz="3200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787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 Для </a:t>
            </a:r>
            <a:r>
              <a:rPr lang="ru-RU" dirty="0" err="1"/>
              <a:t>поліпшення</a:t>
            </a:r>
            <a:r>
              <a:rPr lang="ru-RU" dirty="0"/>
              <a:t> рейтингу </a:t>
            </a:r>
            <a:r>
              <a:rPr lang="ru-RU" dirty="0" err="1"/>
              <a:t>України</a:t>
            </a:r>
            <a:r>
              <a:rPr lang="ru-RU" dirty="0"/>
              <a:t> за </a:t>
            </a:r>
            <a:r>
              <a:rPr lang="ru-RU" dirty="0" err="1"/>
              <a:t>індексами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комплексно </a:t>
            </a:r>
            <a:r>
              <a:rPr lang="ru-RU" dirty="0" err="1"/>
              <a:t>розглянути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враховуються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розрахунку</a:t>
            </a:r>
            <a:r>
              <a:rPr lang="ru-RU" dirty="0"/>
              <a:t> кожного </a:t>
            </a:r>
            <a:r>
              <a:rPr lang="ru-RU" dirty="0" err="1"/>
              <a:t>індексу</a:t>
            </a:r>
            <a:r>
              <a:rPr lang="ru-RU" dirty="0"/>
              <a:t> та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обліково-аналітичної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еколого-соціально-економічні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розкриватися</a:t>
            </a:r>
            <a:r>
              <a:rPr lang="ru-RU" dirty="0"/>
              <a:t> в </a:t>
            </a:r>
            <a:r>
              <a:rPr lang="ru-RU" dirty="0" err="1"/>
              <a:t>інтегрованих</a:t>
            </a:r>
            <a:r>
              <a:rPr lang="ru-RU" dirty="0"/>
              <a:t> </a:t>
            </a:r>
            <a:r>
              <a:rPr lang="ru-RU" dirty="0" err="1"/>
              <a:t>звітах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0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err="1">
                <a:solidFill>
                  <a:srgbClr val="FF0000"/>
                </a:solidFill>
              </a:rPr>
              <a:t>Екологічний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складник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сталого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розвитку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 ресурсами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 У 2016 р. </a:t>
            </a:r>
            <a:r>
              <a:rPr lang="ru-RU" dirty="0" err="1"/>
              <a:t>Україна</a:t>
            </a:r>
            <a:r>
              <a:rPr lang="ru-RU" dirty="0"/>
              <a:t> в рейтингу </a:t>
            </a:r>
            <a:r>
              <a:rPr lang="ru-RU" dirty="0" err="1"/>
              <a:t>посіла</a:t>
            </a:r>
            <a:r>
              <a:rPr lang="ru-RU" dirty="0"/>
              <a:t> 44-ту </a:t>
            </a:r>
            <a:r>
              <a:rPr lang="ru-RU" dirty="0" err="1"/>
              <a:t>позицію</a:t>
            </a:r>
            <a:r>
              <a:rPr lang="ru-RU" dirty="0"/>
              <a:t>, </a:t>
            </a:r>
            <a:r>
              <a:rPr lang="ru-RU" dirty="0" err="1"/>
              <a:t>поліпшивши</a:t>
            </a:r>
            <a:r>
              <a:rPr lang="ru-RU" dirty="0"/>
              <a:t> за 10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на 25%. </a:t>
            </a:r>
            <a:r>
              <a:rPr lang="ru-RU" dirty="0" err="1"/>
              <a:t>Країни</a:t>
            </a:r>
            <a:r>
              <a:rPr lang="ru-RU" dirty="0"/>
              <a:t> в рейтингу </a:t>
            </a:r>
            <a:r>
              <a:rPr lang="ru-RU" dirty="0" err="1"/>
              <a:t>розподіляються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, </a:t>
            </a:r>
            <a:r>
              <a:rPr lang="ru-RU" dirty="0" err="1"/>
              <a:t>об’єднаних</a:t>
            </a:r>
            <a:r>
              <a:rPr lang="ru-RU" dirty="0"/>
              <a:t> у </a:t>
            </a:r>
            <a:r>
              <a:rPr lang="ru-RU" dirty="0" err="1"/>
              <a:t>дев’ять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, </a:t>
            </a:r>
            <a:r>
              <a:rPr lang="ru-RU" dirty="0" err="1"/>
              <a:t>розгорнутий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та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 err="1"/>
              <a:t>Україна</a:t>
            </a:r>
            <a:r>
              <a:rPr lang="ru-RU" dirty="0"/>
              <a:t> в рейтингу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у 2016 </a:t>
            </a:r>
            <a:r>
              <a:rPr lang="ru-RU" dirty="0" err="1"/>
              <a:t>році</a:t>
            </a:r>
            <a:r>
              <a:rPr lang="ru-RU" dirty="0"/>
              <a:t> [</a:t>
            </a:r>
            <a:r>
              <a:rPr lang="ru-RU" dirty="0" err="1"/>
              <a:t>Електронний</a:t>
            </a:r>
            <a:r>
              <a:rPr lang="ru-RU" dirty="0"/>
              <a:t> ресурс]. – Режим доступу: </a:t>
            </a:r>
            <a:r>
              <a:rPr lang="en-US" dirty="0"/>
              <a:t>http://edclub.com.ua/ </a:t>
            </a:r>
            <a:r>
              <a:rPr lang="en-US" dirty="0" err="1"/>
              <a:t>analityka</a:t>
            </a:r>
            <a:r>
              <a:rPr lang="en-US" dirty="0"/>
              <a:t>/ukrayina-v-reytyngu-ekologichnoyi-efektyvnosti-u-2016-roci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2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закріплено</a:t>
            </a:r>
            <a:r>
              <a:rPr lang="ru-RU" dirty="0"/>
              <a:t> </a:t>
            </a:r>
            <a:r>
              <a:rPr lang="en-US" dirty="0"/>
              <a:t>VIII </a:t>
            </a:r>
            <a:r>
              <a:rPr lang="ru-RU" dirty="0" err="1"/>
              <a:t>розділом</a:t>
            </a:r>
            <a:r>
              <a:rPr lang="ru-RU" dirty="0"/>
              <a:t> ПКУ, де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методичні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обсяги</a:t>
            </a:r>
            <a:r>
              <a:rPr lang="ru-RU" dirty="0"/>
              <a:t> та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викидаються</a:t>
            </a:r>
            <a:r>
              <a:rPr lang="ru-RU" dirty="0"/>
              <a:t> в </a:t>
            </a:r>
            <a:r>
              <a:rPr lang="ru-RU" dirty="0" err="1"/>
              <a:t>атмосферне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стаціонарними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; </a:t>
            </a:r>
            <a:r>
              <a:rPr lang="ru-RU" dirty="0" err="1"/>
              <a:t>обсяги</a:t>
            </a:r>
            <a:r>
              <a:rPr lang="ru-RU" dirty="0"/>
              <a:t> та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скидаються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у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; </a:t>
            </a:r>
            <a:r>
              <a:rPr lang="ru-RU" dirty="0" err="1"/>
              <a:t>обсяги</a:t>
            </a:r>
            <a:r>
              <a:rPr lang="ru-RU" dirty="0"/>
              <a:t> та </a:t>
            </a:r>
            <a:r>
              <a:rPr lang="ru-RU" dirty="0" err="1"/>
              <a:t>види</a:t>
            </a:r>
            <a:r>
              <a:rPr lang="ru-RU" dirty="0"/>
              <a:t> (</a:t>
            </a:r>
            <a:r>
              <a:rPr lang="ru-RU" dirty="0" err="1"/>
              <a:t>класи</a:t>
            </a:r>
            <a:r>
              <a:rPr lang="ru-RU" dirty="0"/>
              <a:t>) </a:t>
            </a:r>
            <a:r>
              <a:rPr lang="ru-RU" dirty="0" err="1"/>
              <a:t>розміщених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та </a:t>
            </a:r>
            <a:r>
              <a:rPr lang="ru-RU" dirty="0" err="1"/>
              <a:t>видів</a:t>
            </a:r>
            <a:r>
              <a:rPr lang="ru-RU" dirty="0"/>
              <a:t> (</a:t>
            </a:r>
            <a:r>
              <a:rPr lang="ru-RU" dirty="0" err="1"/>
              <a:t>класів</a:t>
            </a:r>
            <a:r>
              <a:rPr lang="ru-RU" dirty="0"/>
              <a:t>) </a:t>
            </a:r>
            <a:r>
              <a:rPr lang="ru-RU" dirty="0" err="1"/>
              <a:t>відходів</a:t>
            </a:r>
            <a:r>
              <a:rPr lang="ru-RU" dirty="0"/>
              <a:t> як </a:t>
            </a:r>
            <a:r>
              <a:rPr lang="ru-RU" dirty="0" err="1"/>
              <a:t>вторинної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розміщуються</a:t>
            </a:r>
            <a:r>
              <a:rPr lang="ru-RU" dirty="0"/>
              <a:t> на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 (</a:t>
            </a:r>
            <a:r>
              <a:rPr lang="ru-RU" dirty="0" err="1"/>
              <a:t>об’єктах</a:t>
            </a:r>
            <a:r>
              <a:rPr lang="ru-RU" dirty="0"/>
              <a:t>)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; </a:t>
            </a:r>
            <a:r>
              <a:rPr lang="ru-RU" dirty="0" err="1"/>
              <a:t>обсяги</a:t>
            </a:r>
            <a:r>
              <a:rPr lang="ru-RU" dirty="0"/>
              <a:t> та </a:t>
            </a:r>
            <a:r>
              <a:rPr lang="ru-RU" dirty="0" err="1"/>
              <a:t>категорія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та/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установлений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строк;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електричної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виробленої</a:t>
            </a:r>
            <a:r>
              <a:rPr lang="ru-RU" dirty="0"/>
              <a:t> </a:t>
            </a:r>
            <a:r>
              <a:rPr lang="ru-RU" dirty="0" err="1"/>
              <a:t>експлуатуючими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 </a:t>
            </a:r>
            <a:r>
              <a:rPr lang="ru-RU" dirty="0" err="1"/>
              <a:t>ядерних</a:t>
            </a:r>
            <a:r>
              <a:rPr lang="ru-RU" dirty="0"/>
              <a:t> установок (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електростанцій</a:t>
            </a:r>
            <a:r>
              <a:rPr lang="ru-RU" dirty="0"/>
              <a:t>) [18].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51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інтегрованому</a:t>
            </a:r>
            <a:r>
              <a:rPr lang="ru-RU" dirty="0" smtClean="0"/>
              <a:t> </a:t>
            </a:r>
            <a:r>
              <a:rPr lang="ru-RU" dirty="0" err="1" smtClean="0"/>
              <a:t>звіті</a:t>
            </a:r>
            <a:r>
              <a:rPr lang="ru-RU" dirty="0" smtClean="0"/>
              <a:t> в </a:t>
            </a:r>
            <a:r>
              <a:rPr lang="ru-RU" dirty="0" err="1" smtClean="0"/>
              <a:t>розрізі</a:t>
            </a:r>
            <a:r>
              <a:rPr lang="ru-RU" dirty="0" smtClean="0"/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екологічного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складника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наводити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: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вторинної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;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; </a:t>
            </a:r>
            <a:r>
              <a:rPr lang="ru-RU" dirty="0" err="1" smtClean="0"/>
              <a:t>питоме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в натуральному </a:t>
            </a:r>
            <a:r>
              <a:rPr lang="ru-RU" dirty="0" err="1" smtClean="0"/>
              <a:t>вираженні</a:t>
            </a:r>
            <a:r>
              <a:rPr lang="ru-RU" dirty="0" smtClean="0"/>
              <a:t>;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свіжої</a:t>
            </a:r>
            <a:r>
              <a:rPr lang="ru-RU" dirty="0" smtClean="0"/>
              <a:t> води для </a:t>
            </a:r>
            <a:r>
              <a:rPr lang="ru-RU" dirty="0" err="1" smtClean="0"/>
              <a:t>власних</a:t>
            </a:r>
            <a:r>
              <a:rPr lang="ru-RU" dirty="0" smtClean="0"/>
              <a:t> потреб; </a:t>
            </a:r>
            <a:r>
              <a:rPr lang="ru-RU" dirty="0" err="1" smtClean="0"/>
              <a:t>питома</a:t>
            </a:r>
            <a:r>
              <a:rPr lang="ru-RU" dirty="0" smtClean="0"/>
              <a:t> вага води,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повторно; </a:t>
            </a:r>
            <a:r>
              <a:rPr lang="ru-RU" dirty="0" err="1" smtClean="0"/>
              <a:t>викиди</a:t>
            </a:r>
            <a:r>
              <a:rPr lang="ru-RU" dirty="0" smtClean="0"/>
              <a:t> </a:t>
            </a:r>
            <a:r>
              <a:rPr lang="ru-RU" dirty="0" err="1" smtClean="0"/>
              <a:t>парникових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; </a:t>
            </a:r>
            <a:r>
              <a:rPr lang="ru-RU" dirty="0" err="1" smtClean="0"/>
              <a:t>викиди</a:t>
            </a:r>
            <a:r>
              <a:rPr lang="ru-RU" dirty="0" smtClean="0"/>
              <a:t> </a:t>
            </a:r>
            <a:r>
              <a:rPr lang="ru-RU" dirty="0" err="1"/>
              <a:t>речовин</a:t>
            </a:r>
            <a:r>
              <a:rPr lang="ru-RU" dirty="0"/>
              <a:t> в </a:t>
            </a:r>
            <a:r>
              <a:rPr lang="ru-RU" dirty="0" err="1"/>
              <a:t>атмосферне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; </a:t>
            </a:r>
            <a:r>
              <a:rPr lang="ru-RU" dirty="0" err="1"/>
              <a:t>питомі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натуральному </a:t>
            </a:r>
            <a:r>
              <a:rPr lang="ru-RU" dirty="0" err="1"/>
              <a:t>вираженні</a:t>
            </a:r>
            <a:r>
              <a:rPr lang="ru-RU" dirty="0"/>
              <a:t>; </a:t>
            </a:r>
            <a:r>
              <a:rPr lang="ru-RU" dirty="0" err="1"/>
              <a:t>скиди</a:t>
            </a:r>
            <a:r>
              <a:rPr lang="ru-RU" dirty="0"/>
              <a:t> </a:t>
            </a:r>
            <a:r>
              <a:rPr lang="ru-RU" dirty="0" err="1"/>
              <a:t>стічних</a:t>
            </a:r>
            <a:r>
              <a:rPr lang="ru-RU" dirty="0"/>
              <a:t> вод; </a:t>
            </a:r>
            <a:r>
              <a:rPr lang="ru-RU" dirty="0" err="1"/>
              <a:t>питомі</a:t>
            </a:r>
            <a:r>
              <a:rPr lang="ru-RU" dirty="0"/>
              <a:t> </a:t>
            </a:r>
            <a:r>
              <a:rPr lang="ru-RU" dirty="0" err="1"/>
              <a:t>скиди</a:t>
            </a:r>
            <a:r>
              <a:rPr lang="ru-RU" dirty="0"/>
              <a:t> </a:t>
            </a:r>
            <a:r>
              <a:rPr lang="ru-RU" dirty="0" err="1"/>
              <a:t>стічних</a:t>
            </a:r>
            <a:r>
              <a:rPr lang="ru-RU" dirty="0"/>
              <a:t> вод у натуральному </a:t>
            </a:r>
            <a:r>
              <a:rPr lang="ru-RU" dirty="0" err="1"/>
              <a:t>вираженні</a:t>
            </a:r>
            <a:r>
              <a:rPr lang="ru-RU" dirty="0"/>
              <a:t>; </a:t>
            </a:r>
            <a:r>
              <a:rPr lang="ru-RU" dirty="0" err="1"/>
              <a:t>скиди</a:t>
            </a:r>
            <a:r>
              <a:rPr lang="ru-RU" dirty="0"/>
              <a:t> </a:t>
            </a:r>
            <a:r>
              <a:rPr lang="ru-RU" dirty="0" err="1"/>
              <a:t>забруднених</a:t>
            </a:r>
            <a:r>
              <a:rPr lang="ru-RU" dirty="0"/>
              <a:t> </a:t>
            </a:r>
            <a:r>
              <a:rPr lang="ru-RU" dirty="0" err="1"/>
              <a:t>стічних</a:t>
            </a:r>
            <a:r>
              <a:rPr lang="ru-RU" dirty="0"/>
              <a:t> вод;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; </a:t>
            </a:r>
            <a:r>
              <a:rPr lang="ru-RU" dirty="0" err="1"/>
              <a:t>питомий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у натуральному </a:t>
            </a:r>
            <a:r>
              <a:rPr lang="ru-RU" dirty="0" err="1"/>
              <a:t>вираженні</a:t>
            </a:r>
            <a:r>
              <a:rPr lang="ru-RU" dirty="0"/>
              <a:t>;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суттєвих</a:t>
            </a:r>
            <a:r>
              <a:rPr lang="ru-RU" dirty="0"/>
              <a:t> </a:t>
            </a:r>
            <a:r>
              <a:rPr lang="ru-RU" dirty="0" err="1"/>
              <a:t>аварій</a:t>
            </a:r>
            <a:r>
              <a:rPr lang="ru-RU" dirty="0"/>
              <a:t> з </a:t>
            </a:r>
            <a:r>
              <a:rPr lang="ru-RU" dirty="0" err="1"/>
              <a:t>екологічною</a:t>
            </a:r>
            <a:r>
              <a:rPr lang="ru-RU" dirty="0"/>
              <a:t> шкодою; </a:t>
            </a:r>
            <a:r>
              <a:rPr lang="ru-RU" dirty="0" err="1"/>
              <a:t>екологічна</a:t>
            </a:r>
            <a:r>
              <a:rPr lang="ru-RU" dirty="0"/>
              <a:t> шкода,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відшкодована</a:t>
            </a:r>
            <a:r>
              <a:rPr lang="ru-RU" dirty="0"/>
              <a:t>; </a:t>
            </a:r>
            <a:r>
              <a:rPr lang="ru-RU" dirty="0" err="1"/>
              <a:t>ініціативи</a:t>
            </a:r>
            <a:r>
              <a:rPr lang="ru-RU" dirty="0"/>
              <a:t> з </a:t>
            </a:r>
            <a:r>
              <a:rPr lang="ru-RU" dirty="0" err="1"/>
              <a:t>пом’якшення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(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 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та масштаб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пом’якшення</a:t>
            </a:r>
            <a:r>
              <a:rPr lang="ru-RU" dirty="0"/>
              <a:t>; </a:t>
            </a:r>
            <a:r>
              <a:rPr lang="ru-RU" dirty="0" err="1"/>
              <a:t>інвестиції</a:t>
            </a:r>
            <a:r>
              <a:rPr lang="ru-RU" dirty="0"/>
              <a:t> в </a:t>
            </a:r>
            <a:r>
              <a:rPr lang="ru-RU" dirty="0" err="1"/>
              <a:t>об’єкти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нарахованого</a:t>
            </a:r>
            <a:r>
              <a:rPr lang="ru-RU" dirty="0"/>
              <a:t> та </a:t>
            </a:r>
            <a:r>
              <a:rPr lang="ru-RU" dirty="0" err="1"/>
              <a:t>сплаченого</a:t>
            </a:r>
            <a:r>
              <a:rPr lang="ru-RU" dirty="0"/>
              <a:t> у </a:t>
            </a:r>
            <a:r>
              <a:rPr lang="ru-RU" dirty="0" err="1"/>
              <a:t>звітному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0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Індикатори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сталого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розвитку</a:t>
            </a:r>
            <a:r>
              <a:rPr lang="ru-RU" dirty="0"/>
              <a:t> (</a:t>
            </a:r>
            <a:r>
              <a:rPr lang="ru-RU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index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sustainable</a:t>
            </a:r>
            <a:r>
              <a:rPr lang="ru-RU" i="1" dirty="0"/>
              <a:t> </a:t>
            </a:r>
            <a:r>
              <a:rPr lang="ru-RU" i="1" dirty="0" err="1"/>
              <a:t>development</a:t>
            </a:r>
            <a:r>
              <a:rPr lang="ru-RU" dirty="0"/>
              <a:t>) — </a:t>
            </a:r>
            <a:r>
              <a:rPr lang="ru-RU" dirty="0" err="1" smtClean="0"/>
              <a:t>показники</a:t>
            </a:r>
            <a:r>
              <a:rPr lang="ru-RU" dirty="0" smtClean="0"/>
              <a:t> (</a:t>
            </a:r>
            <a:r>
              <a:rPr lang="ru-RU" dirty="0" err="1" smtClean="0"/>
              <a:t>які</a:t>
            </a:r>
            <a:r>
              <a:rPr lang="ru-RU" dirty="0" smtClean="0"/>
              <a:t>  </a:t>
            </a:r>
            <a:r>
              <a:rPr lang="ru-RU" dirty="0" err="1" smtClean="0"/>
              <a:t>виводяться</a:t>
            </a:r>
            <a:r>
              <a:rPr lang="ru-RU" dirty="0" smtClean="0"/>
              <a:t> з </a:t>
            </a:r>
            <a:r>
              <a:rPr lang="ru-RU" dirty="0" err="1" smtClean="0"/>
              <a:t>первинних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для </a:t>
            </a:r>
            <a:r>
              <a:rPr lang="ru-RU" dirty="0" err="1" smtClean="0"/>
              <a:t>інтерпретації</a:t>
            </a:r>
            <a:r>
              <a:rPr lang="ru-RU" dirty="0" smtClean="0"/>
              <a:t> </a:t>
            </a:r>
            <a:r>
              <a:rPr lang="ru-RU" dirty="0" err="1" smtClean="0"/>
              <a:t>вимірів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знати стан та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u="sng" dirty="0" smtClean="0">
                <a:solidFill>
                  <a:srgbClr val="FF0000"/>
                </a:solidFill>
              </a:rPr>
              <a:t>в </a:t>
            </a:r>
            <a:r>
              <a:rPr lang="ru-RU" u="sng" dirty="0" err="1" smtClean="0">
                <a:solidFill>
                  <a:srgbClr val="FF0000"/>
                </a:solidFill>
              </a:rPr>
              <a:t>економічних</a:t>
            </a:r>
            <a:r>
              <a:rPr lang="ru-RU" u="sng" dirty="0" smtClean="0">
                <a:solidFill>
                  <a:srgbClr val="FF0000"/>
                </a:solidFill>
              </a:rPr>
              <a:t>, </a:t>
            </a:r>
            <a:r>
              <a:rPr lang="ru-RU" u="sng" dirty="0" err="1" smtClean="0">
                <a:solidFill>
                  <a:srgbClr val="FF0000"/>
                </a:solidFill>
              </a:rPr>
              <a:t>соціальних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u="sng" dirty="0" err="1" smtClean="0">
                <a:solidFill>
                  <a:srgbClr val="FF0000"/>
                </a:solidFill>
              </a:rPr>
              <a:t>або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u="sng" dirty="0" err="1" smtClean="0">
                <a:solidFill>
                  <a:srgbClr val="FF0000"/>
                </a:solidFill>
              </a:rPr>
              <a:t>екологічних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u="sng" dirty="0" err="1" smtClean="0">
                <a:solidFill>
                  <a:srgbClr val="FF0000"/>
                </a:solidFill>
              </a:rPr>
              <a:t>складових</a:t>
            </a:r>
            <a:r>
              <a:rPr lang="ru-RU" u="sng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Основною метою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індексів</a:t>
            </a:r>
            <a:r>
              <a:rPr lang="ru-RU" dirty="0" smtClean="0"/>
              <a:t> є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для прогнозу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та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 </a:t>
            </a:r>
            <a:r>
              <a:rPr lang="ru-RU" dirty="0" err="1" smtClean="0"/>
              <a:t>існуючих</a:t>
            </a:r>
            <a:r>
              <a:rPr lang="ru-RU" dirty="0" smtClean="0"/>
              <a:t> проблем.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відсутні</a:t>
            </a:r>
            <a:r>
              <a:rPr lang="ru-RU" dirty="0" smtClean="0"/>
              <a:t> </a:t>
            </a:r>
            <a:r>
              <a:rPr lang="ru-RU" dirty="0" err="1" smtClean="0"/>
              <a:t>обосновані</a:t>
            </a:r>
            <a:r>
              <a:rPr lang="ru-RU" dirty="0" smtClean="0"/>
              <a:t> </a:t>
            </a:r>
            <a:r>
              <a:rPr lang="ru-RU" dirty="0" err="1" smtClean="0"/>
              <a:t>кількісні</a:t>
            </a:r>
            <a:r>
              <a:rPr lang="ru-RU" dirty="0" smtClean="0"/>
              <a:t> </a:t>
            </a:r>
            <a:r>
              <a:rPr lang="ru-RU" dirty="0" err="1" smtClean="0"/>
              <a:t>критерії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вимірювати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сталості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держав,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 та </a:t>
            </a:r>
            <a:r>
              <a:rPr lang="ru-RU" dirty="0" err="1" smtClean="0"/>
              <a:t>територій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0061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err="1">
                <a:solidFill>
                  <a:srgbClr val="FF0000"/>
                </a:solidFill>
              </a:rPr>
              <a:t>Економічний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складник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оціненою</a:t>
            </a:r>
            <a:r>
              <a:rPr lang="ru-RU" dirty="0"/>
              <a:t> за </a:t>
            </a:r>
            <a:r>
              <a:rPr lang="ru-RU" dirty="0" err="1"/>
              <a:t>індексами</a:t>
            </a:r>
            <a:r>
              <a:rPr lang="ru-RU" dirty="0"/>
              <a:t> </a:t>
            </a:r>
            <a:r>
              <a:rPr lang="ru-RU" dirty="0" err="1"/>
              <a:t>продовольчої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та </a:t>
            </a:r>
            <a:r>
              <a:rPr lang="ru-RU" dirty="0" err="1"/>
              <a:t>процвітання</a:t>
            </a:r>
            <a:r>
              <a:rPr lang="ru-RU" dirty="0"/>
              <a:t>. </a:t>
            </a:r>
            <a:r>
              <a:rPr lang="ru-RU" dirty="0" err="1"/>
              <a:t>Продовольча</a:t>
            </a:r>
            <a:r>
              <a:rPr lang="ru-RU" dirty="0"/>
              <a:t> 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Глобальний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продовольчої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враховує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доступності</a:t>
            </a:r>
            <a:r>
              <a:rPr lang="ru-RU" dirty="0"/>
              <a:t> та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; </a:t>
            </a:r>
            <a:r>
              <a:rPr lang="ru-RU" dirty="0" err="1"/>
              <a:t>наявність</a:t>
            </a:r>
            <a:r>
              <a:rPr lang="ru-RU" dirty="0"/>
              <a:t> і </a:t>
            </a:r>
            <a:r>
              <a:rPr lang="ru-RU" dirty="0" err="1"/>
              <a:t>достатність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;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і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 </a:t>
            </a:r>
            <a:r>
              <a:rPr lang="ru-RU" dirty="0" err="1"/>
              <a:t>Інтегрований</a:t>
            </a:r>
            <a:r>
              <a:rPr lang="ru-RU" dirty="0"/>
              <a:t> </a:t>
            </a:r>
            <a:r>
              <a:rPr lang="ru-RU" dirty="0" err="1"/>
              <a:t>звіт</a:t>
            </a:r>
            <a:r>
              <a:rPr lang="ru-RU" dirty="0"/>
              <a:t> повинен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, </a:t>
            </a:r>
            <a:r>
              <a:rPr lang="ru-RU" dirty="0" err="1"/>
              <a:t>інвестиції</a:t>
            </a:r>
            <a:r>
              <a:rPr lang="ru-RU" dirty="0"/>
              <a:t> в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сертифікатів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en-US" dirty="0"/>
              <a:t>ISO 9000 </a:t>
            </a:r>
            <a:r>
              <a:rPr lang="ru-RU" dirty="0"/>
              <a:t>у </a:t>
            </a:r>
            <a:r>
              <a:rPr lang="ru-RU" dirty="0" err="1"/>
              <a:t>харчовій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та </a:t>
            </a:r>
            <a:r>
              <a:rPr lang="ru-RU" dirty="0" err="1"/>
              <a:t>сертифікатів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менеджменту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мотиваційні</a:t>
            </a:r>
            <a:r>
              <a:rPr lang="ru-RU" dirty="0"/>
              <a:t> заходи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 smtClean="0"/>
              <a:t>безкоштовного</a:t>
            </a:r>
            <a:r>
              <a:rPr lang="ru-RU" dirty="0" smtClean="0"/>
              <a:t> та </a:t>
            </a:r>
            <a:r>
              <a:rPr lang="ru-RU" dirty="0" err="1" smtClean="0"/>
              <a:t>пільгового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9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2016 р.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визначення</a:t>
            </a:r>
            <a:r>
              <a:rPr lang="ru-RU" dirty="0"/>
              <a:t> рейтингу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сильних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(</a:t>
            </a:r>
            <a:r>
              <a:rPr lang="ru-RU" dirty="0" err="1"/>
              <a:t>кількісна</a:t>
            </a:r>
            <a:r>
              <a:rPr lang="ru-RU" dirty="0"/>
              <a:t> характеристика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75 </a:t>
            </a:r>
            <a:r>
              <a:rPr lang="ru-RU" dirty="0" err="1"/>
              <a:t>пунктів</a:t>
            </a:r>
            <a:r>
              <a:rPr lang="ru-RU" dirty="0"/>
              <a:t>)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названі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: </a:t>
            </a:r>
            <a:r>
              <a:rPr lang="ru-RU" dirty="0" err="1"/>
              <a:t>невисока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яке </a:t>
            </a:r>
            <a:r>
              <a:rPr lang="ru-RU" dirty="0" err="1"/>
              <a:t>перебуває</a:t>
            </a:r>
            <a:r>
              <a:rPr lang="ru-RU" dirty="0"/>
              <a:t> за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</a:t>
            </a:r>
            <a:r>
              <a:rPr lang="ru-RU" dirty="0" err="1"/>
              <a:t>бідності</a:t>
            </a:r>
            <a:r>
              <a:rPr lang="ru-RU" dirty="0"/>
              <a:t> (</a:t>
            </a:r>
            <a:r>
              <a:rPr lang="ru-RU" dirty="0" err="1"/>
              <a:t>витрачає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$1,90 за день на особу), 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продовольства</a:t>
            </a:r>
            <a:r>
              <a:rPr lang="ru-RU" dirty="0"/>
              <a:t>, </a:t>
            </a:r>
            <a:r>
              <a:rPr lang="ru-RU" dirty="0" err="1"/>
              <a:t>невисокі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продовольства</a:t>
            </a:r>
            <a:r>
              <a:rPr lang="ru-RU" dirty="0"/>
              <a:t>, </a:t>
            </a:r>
            <a:r>
              <a:rPr lang="ru-RU" dirty="0" err="1"/>
              <a:t>низькі</a:t>
            </a:r>
            <a:r>
              <a:rPr lang="ru-RU" dirty="0"/>
              <a:t> </a:t>
            </a:r>
            <a:r>
              <a:rPr lang="ru-RU" dirty="0" err="1"/>
              <a:t>ввізні</a:t>
            </a:r>
            <a:r>
              <a:rPr lang="ru-RU" dirty="0"/>
              <a:t> </a:t>
            </a:r>
            <a:r>
              <a:rPr lang="ru-RU" dirty="0" err="1"/>
              <a:t>мита</a:t>
            </a:r>
            <a:r>
              <a:rPr lang="ru-RU" dirty="0"/>
              <a:t>, </a:t>
            </a:r>
            <a:r>
              <a:rPr lang="ru-RU" dirty="0" err="1"/>
              <a:t>достатнє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та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продовольства</a:t>
            </a:r>
            <a:r>
              <a:rPr lang="ru-RU" dirty="0"/>
              <a:t>. </a:t>
            </a:r>
            <a:r>
              <a:rPr lang="ru-RU" dirty="0" err="1"/>
              <a:t>Слабкими</a:t>
            </a:r>
            <a:r>
              <a:rPr lang="ru-RU" dirty="0"/>
              <a:t> сторонами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названі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, </a:t>
            </a:r>
            <a:r>
              <a:rPr lang="ru-RU" dirty="0" err="1"/>
              <a:t>ризики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нестабільності</a:t>
            </a:r>
            <a:r>
              <a:rPr lang="ru-RU" dirty="0"/>
              <a:t>, </a:t>
            </a:r>
            <a:r>
              <a:rPr lang="ru-RU" dirty="0" err="1"/>
              <a:t>низьке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ВВП на душу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7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розраховується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10 </a:t>
            </a:r>
            <a:r>
              <a:rPr lang="ru-RU" dirty="0" err="1"/>
              <a:t>кількісних</a:t>
            </a:r>
            <a:r>
              <a:rPr lang="ru-RU" dirty="0"/>
              <a:t> і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згрупованих</a:t>
            </a:r>
            <a:r>
              <a:rPr lang="ru-RU" dirty="0"/>
              <a:t> у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індикатори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: верховенство права (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власності</a:t>
            </a:r>
            <a:r>
              <a:rPr lang="ru-RU" dirty="0"/>
              <a:t>, свобода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); </a:t>
            </a:r>
            <a:r>
              <a:rPr lang="ru-RU" dirty="0" err="1"/>
              <a:t>обмеження</a:t>
            </a:r>
            <a:r>
              <a:rPr lang="ru-RU" dirty="0"/>
              <a:t> уряду (</a:t>
            </a:r>
            <a:r>
              <a:rPr lang="ru-RU" dirty="0" err="1"/>
              <a:t>фіскальна</a:t>
            </a:r>
            <a:r>
              <a:rPr lang="ru-RU" dirty="0"/>
              <a:t> свобода,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); </a:t>
            </a:r>
            <a:r>
              <a:rPr lang="ru-RU" dirty="0" err="1"/>
              <a:t>регуляторна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(свобода </a:t>
            </a:r>
            <a:r>
              <a:rPr lang="ru-RU" dirty="0" err="1"/>
              <a:t>бізнесу</a:t>
            </a:r>
            <a:r>
              <a:rPr lang="ru-RU" dirty="0"/>
              <a:t>, свобода ринку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монетарна</a:t>
            </a:r>
            <a:r>
              <a:rPr lang="ru-RU" dirty="0"/>
              <a:t> свобода); </a:t>
            </a:r>
            <a:r>
              <a:rPr lang="ru-RU" dirty="0" err="1"/>
              <a:t>відкритість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(свобода </a:t>
            </a:r>
            <a:r>
              <a:rPr lang="ru-RU" dirty="0" err="1"/>
              <a:t>торгівлі</a:t>
            </a:r>
            <a:r>
              <a:rPr lang="ru-RU" dirty="0"/>
              <a:t>, свобода </a:t>
            </a:r>
            <a:r>
              <a:rPr lang="ru-RU" dirty="0" err="1"/>
              <a:t>інвестицій</a:t>
            </a:r>
            <a:r>
              <a:rPr lang="ru-RU" dirty="0"/>
              <a:t>, </a:t>
            </a:r>
            <a:r>
              <a:rPr lang="ru-RU" dirty="0" err="1"/>
              <a:t>фінансова</a:t>
            </a:r>
            <a:r>
              <a:rPr lang="ru-RU" dirty="0"/>
              <a:t> свобода). </a:t>
            </a:r>
            <a:r>
              <a:rPr lang="ru-RU" dirty="0" err="1"/>
              <a:t>Кожна</a:t>
            </a:r>
            <a:r>
              <a:rPr lang="ru-RU" dirty="0"/>
              <a:t> з десяти </a:t>
            </a:r>
            <a:r>
              <a:rPr lang="ru-RU" dirty="0" err="1"/>
              <a:t>економічних</a:t>
            </a:r>
            <a:r>
              <a:rPr lang="ru-RU" dirty="0"/>
              <a:t> свобод у рамках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оцінюється</a:t>
            </a:r>
            <a:r>
              <a:rPr lang="ru-RU" dirty="0"/>
              <a:t> за шкалою </a:t>
            </a:r>
            <a:r>
              <a:rPr lang="ru-RU" dirty="0" err="1"/>
              <a:t>від</a:t>
            </a:r>
            <a:r>
              <a:rPr lang="ru-RU" dirty="0"/>
              <a:t> 0 до 100 </a:t>
            </a:r>
            <a:r>
              <a:rPr lang="ru-RU" dirty="0" err="1"/>
              <a:t>балів</a:t>
            </a:r>
            <a:r>
              <a:rPr lang="ru-RU" dirty="0"/>
              <a:t> (табл. 2). </a:t>
            </a:r>
            <a:r>
              <a:rPr lang="ru-RU" dirty="0" err="1"/>
              <a:t>Україна</a:t>
            </a:r>
            <a:r>
              <a:rPr lang="ru-RU" dirty="0"/>
              <a:t> в 2016 р. в </a:t>
            </a:r>
            <a:r>
              <a:rPr lang="ru-RU" dirty="0" err="1"/>
              <a:t>рейтинговій</a:t>
            </a:r>
            <a:r>
              <a:rPr lang="ru-RU" dirty="0"/>
              <a:t> </a:t>
            </a:r>
            <a:r>
              <a:rPr lang="ru-RU" dirty="0" err="1"/>
              <a:t>оцінці</a:t>
            </a:r>
            <a:r>
              <a:rPr lang="ru-RU" dirty="0"/>
              <a:t> </a:t>
            </a:r>
            <a:r>
              <a:rPr lang="ru-RU" dirty="0" err="1"/>
              <a:t>посіла</a:t>
            </a:r>
            <a:r>
              <a:rPr lang="ru-RU" dirty="0"/>
              <a:t> 162-е </a:t>
            </a:r>
            <a:r>
              <a:rPr lang="ru-RU" dirty="0" err="1"/>
              <a:t>місце</a:t>
            </a:r>
            <a:r>
              <a:rPr lang="ru-RU" dirty="0"/>
              <a:t> з-</a:t>
            </a:r>
            <a:r>
              <a:rPr lang="ru-RU" dirty="0" err="1"/>
              <a:t>поміж</a:t>
            </a:r>
            <a:r>
              <a:rPr lang="ru-RU" dirty="0"/>
              <a:t> 178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і </a:t>
            </a:r>
            <a:r>
              <a:rPr lang="ru-RU" dirty="0" err="1"/>
              <a:t>визнана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 з </a:t>
            </a:r>
            <a:r>
              <a:rPr lang="ru-RU" dirty="0" err="1"/>
              <a:t>невільною</a:t>
            </a:r>
            <a:r>
              <a:rPr lang="ru-RU" dirty="0"/>
              <a:t> </a:t>
            </a:r>
            <a:r>
              <a:rPr lang="ru-RU" dirty="0" err="1"/>
              <a:t>економікою</a:t>
            </a:r>
            <a:r>
              <a:rPr lang="ru-RU" dirty="0"/>
              <a:t> – </a:t>
            </a: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становить 46,8 </a:t>
            </a:r>
            <a:r>
              <a:rPr lang="ru-RU" dirty="0" err="1"/>
              <a:t>балів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100 </a:t>
            </a:r>
            <a:r>
              <a:rPr lang="ru-RU" dirty="0" err="1"/>
              <a:t>можливих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083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759" y="1825625"/>
            <a:ext cx="92564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1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6" y="531223"/>
            <a:ext cx="11982993" cy="56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39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Руководство по применению экологических показателей в странах Восточной Европы, Кавказа и Центральной Азии и Руководство по подготовке оценочных докладов по охране окружающей среды, основанных на применении экологических показателей в странах Восточной Европы, Кавказа и Центральной Азии, которые были одобрены Комитетом ЕЭК ООН по экологической политике в мае 2007 года и направлены на Шестую конференцию министров "Окружающая среда для Европы" (Белград, Сербия, октябрь 2007 года).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Два основних підходу до побудови індексів та індикаторів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1.Побудова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індикаторів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 можно </a:t>
            </a:r>
            <a:r>
              <a:rPr lang="ru-RU" dirty="0" err="1" smtClean="0"/>
              <a:t>судити</a:t>
            </a:r>
            <a:r>
              <a:rPr lang="ru-RU" dirty="0" smtClean="0"/>
              <a:t> про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аспекти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: </a:t>
            </a:r>
            <a:r>
              <a:rPr lang="ru-RU" dirty="0" err="1" smtClean="0"/>
              <a:t>екологічних</a:t>
            </a:r>
            <a:r>
              <a:rPr lang="ru-RU" dirty="0" smtClean="0"/>
              <a:t>, </a:t>
            </a:r>
            <a:r>
              <a:rPr lang="ru-RU" dirty="0" err="1" smtClean="0"/>
              <a:t>соціальних</a:t>
            </a:r>
            <a:r>
              <a:rPr lang="ru-RU" dirty="0" smtClean="0"/>
              <a:t>, </a:t>
            </a:r>
            <a:r>
              <a:rPr lang="ru-RU" dirty="0" err="1" smtClean="0"/>
              <a:t>економічних</a:t>
            </a:r>
            <a:r>
              <a:rPr lang="ru-RU" dirty="0" smtClean="0"/>
              <a:t> та </a:t>
            </a:r>
            <a:r>
              <a:rPr lang="ru-RU" dirty="0" err="1" smtClean="0"/>
              <a:t>інш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Визначаються</a:t>
            </a:r>
            <a:r>
              <a:rPr lang="ru-RU" dirty="0" smtClean="0"/>
              <a:t> </a:t>
            </a:r>
            <a:r>
              <a:rPr lang="ru-RU" dirty="0" err="1" smtClean="0"/>
              <a:t>інтегральні</a:t>
            </a:r>
            <a:r>
              <a:rPr lang="ru-RU" dirty="0" smtClean="0"/>
              <a:t>  </a:t>
            </a:r>
            <a:r>
              <a:rPr lang="ru-RU" dirty="0" err="1" smtClean="0"/>
              <a:t>узагальнені</a:t>
            </a:r>
            <a:r>
              <a:rPr lang="ru-RU" dirty="0" smtClean="0"/>
              <a:t> </a:t>
            </a:r>
            <a:r>
              <a:rPr lang="ru-RU" dirty="0" err="1" smtClean="0"/>
              <a:t>індекси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можно </a:t>
            </a:r>
            <a:r>
              <a:rPr lang="ru-RU" dirty="0"/>
              <a:t>комплексно </a:t>
            </a:r>
            <a:r>
              <a:rPr lang="ru-RU" dirty="0" err="1" smtClean="0"/>
              <a:t>судити</a:t>
            </a:r>
            <a:r>
              <a:rPr lang="ru-RU" dirty="0" smtClean="0"/>
              <a:t> про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 smtClean="0"/>
              <a:t>узагальненні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 </a:t>
            </a:r>
            <a:r>
              <a:rPr lang="ru-RU" dirty="0"/>
              <a:t>в </a:t>
            </a:r>
            <a:r>
              <a:rPr lang="ru-RU" dirty="0" err="1" smtClean="0"/>
              <a:t>індекси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у </a:t>
            </a:r>
            <a:r>
              <a:rPr lang="ru-RU" dirty="0" err="1" smtClean="0"/>
              <a:t>визначенні</a:t>
            </a:r>
            <a:r>
              <a:rPr lang="ru-RU" dirty="0" smtClean="0"/>
              <a:t> </a:t>
            </a:r>
            <a:r>
              <a:rPr lang="ru-RU" dirty="0" err="1" smtClean="0"/>
              <a:t>вагових</a:t>
            </a:r>
            <a:r>
              <a:rPr lang="ru-RU" dirty="0" smtClean="0"/>
              <a:t> </a:t>
            </a:r>
            <a:r>
              <a:rPr lang="ru-RU" dirty="0" err="1" smtClean="0"/>
              <a:t>коефіцієнтів</a:t>
            </a:r>
            <a:r>
              <a:rPr lang="ru-RU" dirty="0" smtClean="0"/>
              <a:t> без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значимості</a:t>
            </a:r>
            <a:r>
              <a:rPr lang="ru-RU" dirty="0" smtClean="0"/>
              <a:t>  та </a:t>
            </a:r>
            <a:r>
              <a:rPr lang="ru-RU" dirty="0" err="1" smtClean="0"/>
              <a:t>зайвої</a:t>
            </a:r>
            <a:r>
              <a:rPr lang="ru-RU" dirty="0" smtClean="0"/>
              <a:t> </a:t>
            </a:r>
            <a:r>
              <a:rPr lang="ru-RU" dirty="0" err="1" smtClean="0"/>
              <a:t>суб’єктивності</a:t>
            </a:r>
            <a:r>
              <a:rPr lang="ru-RU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6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126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Зазвичай узагальнені показники підрозділяються на наступні групи:</a:t>
            </a:r>
            <a:endParaRPr lang="en-US" dirty="0" smtClean="0"/>
          </a:p>
          <a:p>
            <a:r>
              <a:rPr lang="uk-UA" dirty="0" smtClean="0"/>
              <a:t>1.соціально-економічні;</a:t>
            </a:r>
          </a:p>
          <a:p>
            <a:r>
              <a:rPr lang="uk-UA" dirty="0" smtClean="0"/>
              <a:t>2. еколого-економічні;</a:t>
            </a:r>
          </a:p>
          <a:p>
            <a:r>
              <a:rPr lang="uk-UA" dirty="0" smtClean="0"/>
              <a:t>3. соціально-екологічні;</a:t>
            </a:r>
          </a:p>
          <a:p>
            <a:r>
              <a:rPr lang="uk-UA" dirty="0" smtClean="0"/>
              <a:t>4. еколого-</a:t>
            </a:r>
            <a:r>
              <a:rPr lang="uk-UA" dirty="0" err="1" smtClean="0"/>
              <a:t>соціо</a:t>
            </a:r>
            <a:r>
              <a:rPr lang="uk-UA" dirty="0" smtClean="0"/>
              <a:t>-екологічні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2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Система </a:t>
            </a:r>
            <a:r>
              <a:rPr lang="ru-RU" b="1" dirty="0" err="1">
                <a:solidFill>
                  <a:srgbClr val="FF0000"/>
                </a:solidFill>
              </a:rPr>
              <a:t>індикаторів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  <a:hlinkClick r:id="rId2" tooltip="Організація економічного співробітництва та розвитку"/>
              </a:rPr>
              <a:t>ОЕСР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система </a:t>
            </a:r>
            <a:r>
              <a:rPr lang="ru-RU" dirty="0" err="1"/>
              <a:t>еко-індикаторів</a:t>
            </a:r>
            <a:r>
              <a:rPr lang="ru-RU" dirty="0"/>
              <a:t> </a:t>
            </a:r>
            <a:r>
              <a:rPr lang="ru-RU" dirty="0" err="1">
                <a:hlinkClick r:id="rId2" tooltip="Організація економічного співробітництва та розвитку"/>
              </a:rPr>
              <a:t>Організації</a:t>
            </a:r>
            <a:r>
              <a:rPr lang="ru-RU" dirty="0">
                <a:hlinkClick r:id="rId2" tooltip="Організація економічного співробітництва та розвитку"/>
              </a:rPr>
              <a:t> </a:t>
            </a:r>
            <a:r>
              <a:rPr lang="ru-RU" dirty="0" err="1">
                <a:hlinkClick r:id="rId2" tooltip="Організація економічного співробітництва та розвитку"/>
              </a:rPr>
              <a:t>економічного</a:t>
            </a:r>
            <a:r>
              <a:rPr lang="ru-RU" dirty="0">
                <a:hlinkClick r:id="rId2" tooltip="Організація економічного співробітництва та розвитку"/>
              </a:rPr>
              <a:t> </a:t>
            </a:r>
            <a:r>
              <a:rPr lang="ru-RU" dirty="0" err="1">
                <a:hlinkClick r:id="rId2" tooltip="Організація економічного співробітництва та розвитку"/>
              </a:rPr>
              <a:t>співробітництва</a:t>
            </a:r>
            <a:r>
              <a:rPr lang="ru-RU" dirty="0">
                <a:hlinkClick r:id="rId2" tooltip="Організація економічного співробітництва та розвитку"/>
              </a:rPr>
              <a:t> та </a:t>
            </a:r>
            <a:r>
              <a:rPr lang="ru-RU" dirty="0" err="1">
                <a:hlinkClick r:id="rId2" tooltip="Організація економічного співробітництва та розвитку"/>
              </a:rPr>
              <a:t>розвитку</a:t>
            </a:r>
            <a:r>
              <a:rPr lang="ru-RU" dirty="0"/>
              <a:t> (ОЕСР). Вони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:</a:t>
            </a:r>
          </a:p>
          <a:p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;</a:t>
            </a:r>
          </a:p>
          <a:p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наборів</a:t>
            </a:r>
            <a:r>
              <a:rPr lang="ru-RU" dirty="0"/>
              <a:t> </a:t>
            </a:r>
            <a:r>
              <a:rPr lang="ru-RU" dirty="0" err="1"/>
              <a:t>галузевих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природоохоронних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в </a:t>
            </a:r>
            <a:r>
              <a:rPr lang="ru-RU" dirty="0" err="1"/>
              <a:t>галузеву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;</a:t>
            </a:r>
          </a:p>
          <a:p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виводяться</a:t>
            </a:r>
            <a:r>
              <a:rPr lang="ru-RU" dirty="0"/>
              <a:t> з </a:t>
            </a:r>
            <a:r>
              <a:rPr lang="ru-RU" dirty="0" err="1"/>
              <a:t>природоохоронної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 — для </a:t>
            </a:r>
            <a:r>
              <a:rPr lang="ru-RU" dirty="0" err="1"/>
              <a:t>забезпечення</a:t>
            </a:r>
            <a:r>
              <a:rPr lang="ru-RU" dirty="0"/>
              <a:t> як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природоохоронних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в </a:t>
            </a:r>
            <a:r>
              <a:rPr lang="ru-RU" dirty="0" err="1"/>
              <a:t>галузеву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, так і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</a:t>
            </a:r>
          </a:p>
          <a:p>
            <a:r>
              <a:rPr lang="ru-RU" dirty="0"/>
              <a:t>Система </a:t>
            </a:r>
            <a:r>
              <a:rPr lang="ru-RU" dirty="0" err="1"/>
              <a:t>індикаторів</a:t>
            </a:r>
            <a:r>
              <a:rPr lang="ru-RU" dirty="0"/>
              <a:t> </a:t>
            </a:r>
            <a:r>
              <a:rPr lang="ru-RU" dirty="0">
                <a:hlinkClick r:id="rId2" tooltip="Організація економічного співробітництва та розвитку"/>
              </a:rPr>
              <a:t>ОЕСР</a:t>
            </a:r>
            <a:r>
              <a:rPr lang="ru-RU" dirty="0"/>
              <a:t> 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взаємозв'язки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економікою</a:t>
            </a:r>
            <a:r>
              <a:rPr lang="ru-RU" dirty="0"/>
              <a:t> і </a:t>
            </a:r>
            <a:r>
              <a:rPr lang="ru-RU" dirty="0" err="1"/>
              <a:t>захистом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економіко-екологічні</a:t>
            </a:r>
            <a:r>
              <a:rPr lang="ru-RU" dirty="0"/>
              <a:t> та </a:t>
            </a:r>
            <a:r>
              <a:rPr lang="ru-RU" dirty="0" err="1"/>
              <a:t>соціально-екологічні</a:t>
            </a:r>
            <a:r>
              <a:rPr lang="ru-RU" dirty="0"/>
              <a:t> </a:t>
            </a:r>
            <a:r>
              <a:rPr lang="ru-RU" dirty="0" err="1"/>
              <a:t>взаємозв'язки</a:t>
            </a:r>
            <a:r>
              <a:rPr lang="ru-RU" dirty="0"/>
              <a:t>.</a:t>
            </a:r>
            <a:r>
              <a:rPr lang="ru-RU" baseline="30000" dirty="0">
                <a:hlinkClick r:id="rId3"/>
              </a:rPr>
              <a:t>[3]</a:t>
            </a:r>
            <a:r>
              <a:rPr lang="ru-RU" baseline="30000" dirty="0">
                <a:hlinkClick r:id="rId4"/>
              </a:rPr>
              <a:t>[4]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ru-RU" dirty="0" err="1"/>
              <a:t>індикаторів</a:t>
            </a:r>
            <a:r>
              <a:rPr lang="ru-RU" dirty="0"/>
              <a:t> </a:t>
            </a:r>
            <a:r>
              <a:rPr lang="ru-RU" dirty="0">
                <a:hlinkClick r:id="rId2" tooltip="Організація економічного співробітництва та розвитку"/>
              </a:rPr>
              <a:t>ОЕСР</a:t>
            </a:r>
            <a:r>
              <a:rPr lang="ru-RU" dirty="0"/>
              <a:t> </a:t>
            </a:r>
            <a:r>
              <a:rPr lang="ru-RU" dirty="0" err="1"/>
              <a:t>являє</a:t>
            </a:r>
            <a:r>
              <a:rPr lang="ru-RU" dirty="0"/>
              <a:t> собою модель «</a:t>
            </a:r>
            <a:r>
              <a:rPr lang="ru-RU" dirty="0" err="1"/>
              <a:t>тиск</a:t>
            </a:r>
            <a:r>
              <a:rPr lang="ru-RU" dirty="0"/>
              <a:t>-стан-</a:t>
            </a:r>
            <a:r>
              <a:rPr lang="ru-RU" dirty="0" err="1"/>
              <a:t>реакція</a:t>
            </a:r>
            <a:r>
              <a:rPr lang="ru-RU" dirty="0"/>
              <a:t>» (ТСР). Модель ТСР </a:t>
            </a:r>
            <a:r>
              <a:rPr lang="ru-RU" dirty="0" err="1"/>
              <a:t>працює</a:t>
            </a:r>
            <a:r>
              <a:rPr lang="ru-RU" dirty="0"/>
              <a:t> таким чином: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завдає</a:t>
            </a:r>
            <a:r>
              <a:rPr lang="ru-RU" dirty="0"/>
              <a:t> «</a:t>
            </a:r>
            <a:r>
              <a:rPr lang="ru-RU" dirty="0" err="1"/>
              <a:t>тиск</a:t>
            </a:r>
            <a:r>
              <a:rPr lang="ru-RU" dirty="0"/>
              <a:t>» на </a:t>
            </a:r>
            <a:r>
              <a:rPr lang="ru-RU" dirty="0" err="1"/>
              <a:t>довкілля</a:t>
            </a:r>
            <a:r>
              <a:rPr lang="ru-RU" dirty="0"/>
              <a:t> і </a:t>
            </a:r>
            <a:r>
              <a:rPr lang="ru-RU" dirty="0" err="1"/>
              <a:t>змінює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(«стан»);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реагує</a:t>
            </a:r>
            <a:r>
              <a:rPr lang="ru-RU" dirty="0"/>
              <a:t> на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шляхом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змінами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і </a:t>
            </a:r>
            <a:r>
              <a:rPr lang="ru-RU" dirty="0" err="1"/>
              <a:t>поведінки</a:t>
            </a:r>
            <a:r>
              <a:rPr lang="ru-RU" dirty="0"/>
              <a:t> («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тиск</a:t>
            </a:r>
            <a:r>
              <a:rPr lang="ru-RU" dirty="0"/>
              <a:t>»).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3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0711" y="1825625"/>
            <a:ext cx="55505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2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Системи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індикаторів</a:t>
            </a:r>
            <a:r>
              <a:rPr lang="ru-RU" b="1" dirty="0">
                <a:solidFill>
                  <a:srgbClr val="FF0000"/>
                </a:solidFill>
              </a:rPr>
              <a:t> КСР ООН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Одна </a:t>
            </a:r>
            <a:r>
              <a:rPr lang="ru-RU" dirty="0"/>
              <a:t>з </a:t>
            </a:r>
            <a:r>
              <a:rPr lang="ru-RU" dirty="0" err="1"/>
              <a:t>найповніших</a:t>
            </a:r>
            <a:r>
              <a:rPr lang="ru-RU" dirty="0"/>
              <a:t> за </a:t>
            </a:r>
            <a:r>
              <a:rPr lang="ru-RU" dirty="0" err="1"/>
              <a:t>охопленням</a:t>
            </a:r>
            <a:r>
              <a:rPr lang="ru-RU" dirty="0"/>
              <a:t> систем </a:t>
            </a:r>
            <a:r>
              <a:rPr lang="ru-RU" dirty="0" err="1"/>
              <a:t>індикаторів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 </a:t>
            </a:r>
            <a:r>
              <a:rPr lang="ru-RU" dirty="0">
                <a:hlinkClick r:id="rId2" tooltip="Комісія ООН зі сталого розвитку"/>
              </a:rPr>
              <a:t>КСР ООН</a:t>
            </a:r>
            <a:r>
              <a:rPr lang="ru-RU" dirty="0"/>
              <a:t>. </a:t>
            </a:r>
            <a:r>
              <a:rPr lang="ru-RU" dirty="0" err="1"/>
              <a:t>Індикатори</a:t>
            </a:r>
            <a:r>
              <a:rPr lang="ru-RU" dirty="0"/>
              <a:t> </a:t>
            </a:r>
            <a:r>
              <a:rPr lang="ru-RU" dirty="0" err="1"/>
              <a:t>розбиті</a:t>
            </a:r>
            <a:r>
              <a:rPr lang="ru-RU" dirty="0"/>
              <a:t> на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</a:t>
            </a:r>
          </a:p>
          <a:p>
            <a:r>
              <a:rPr lang="ru-RU" dirty="0" err="1"/>
              <a:t>індикатори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</a:t>
            </a:r>
          </a:p>
          <a:p>
            <a:r>
              <a:rPr lang="ru-RU" dirty="0" err="1"/>
              <a:t>індикатори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</a:t>
            </a:r>
          </a:p>
          <a:p>
            <a:r>
              <a:rPr lang="ru-RU" dirty="0" err="1"/>
              <a:t>індикатори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</a:t>
            </a:r>
            <a:r>
              <a:rPr lang="ru-RU" dirty="0" err="1"/>
              <a:t>включаючи</a:t>
            </a:r>
            <a:r>
              <a:rPr lang="ru-RU" dirty="0"/>
              <a:t> характеристики води, </a:t>
            </a:r>
            <a:r>
              <a:rPr lang="ru-RU" dirty="0" err="1"/>
              <a:t>суші</a:t>
            </a:r>
            <a:r>
              <a:rPr lang="ru-RU" dirty="0"/>
              <a:t>, </a:t>
            </a:r>
            <a:r>
              <a:rPr lang="ru-RU" dirty="0" err="1"/>
              <a:t>атмосфери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);</a:t>
            </a:r>
          </a:p>
          <a:p>
            <a:r>
              <a:rPr lang="ru-RU" dirty="0" err="1"/>
              <a:t>індикатори</a:t>
            </a:r>
            <a:r>
              <a:rPr lang="ru-RU" dirty="0"/>
              <a:t> </a:t>
            </a:r>
            <a:r>
              <a:rPr lang="ru-RU" dirty="0" err="1"/>
              <a:t>інституційних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</a:t>
            </a:r>
            <a:r>
              <a:rPr lang="ru-RU" dirty="0" err="1"/>
              <a:t>програмування</a:t>
            </a:r>
            <a:r>
              <a:rPr lang="ru-RU" dirty="0"/>
              <a:t> та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,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, </a:t>
            </a:r>
            <a:r>
              <a:rPr lang="ru-RU" dirty="0" err="1"/>
              <a:t>інформаційне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0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Запропоновані</a:t>
            </a:r>
            <a:r>
              <a:rPr lang="ru-RU" dirty="0"/>
              <a:t> </a:t>
            </a:r>
            <a:r>
              <a:rPr lang="ru-RU" dirty="0" err="1" smtClean="0"/>
              <a:t>індикатори</a:t>
            </a:r>
            <a:r>
              <a:rPr lang="ru-RU" dirty="0" smtClean="0"/>
              <a:t> КСР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перетворень</a:t>
            </a:r>
            <a:r>
              <a:rPr lang="ru-RU" dirty="0"/>
              <a:t>, </a:t>
            </a:r>
            <a:r>
              <a:rPr lang="ru-RU" dirty="0" err="1"/>
              <a:t>пристосування</a:t>
            </a:r>
            <a:r>
              <a:rPr lang="ru-RU" dirty="0"/>
              <a:t> до </a:t>
            </a:r>
            <a:r>
              <a:rPr lang="ru-RU" dirty="0" err="1"/>
              <a:t>конкретних</a:t>
            </a:r>
            <a:r>
              <a:rPr lang="ru-RU" dirty="0"/>
              <a:t> умов, а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 — </a:t>
            </a:r>
            <a:r>
              <a:rPr lang="ru-RU" dirty="0" err="1"/>
              <a:t>розширення</a:t>
            </a:r>
            <a:r>
              <a:rPr lang="ru-RU" dirty="0"/>
              <a:t> для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r>
              <a:rPr lang="ru-RU" dirty="0" err="1"/>
              <a:t>Індикатори</a:t>
            </a:r>
            <a:r>
              <a:rPr lang="ru-RU" dirty="0"/>
              <a:t> </a:t>
            </a:r>
            <a:r>
              <a:rPr lang="ru-RU" dirty="0" err="1"/>
              <a:t>розбито</a:t>
            </a:r>
            <a:r>
              <a:rPr lang="ru-RU" dirty="0"/>
              <a:t> на три </a:t>
            </a:r>
            <a:r>
              <a:rPr lang="ru-RU" dirty="0" err="1"/>
              <a:t>категорії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спрямованості</a:t>
            </a:r>
            <a:r>
              <a:rPr lang="ru-RU" dirty="0"/>
              <a:t>:</a:t>
            </a:r>
          </a:p>
          <a:p>
            <a:r>
              <a:rPr lang="ru-RU" dirty="0" err="1"/>
              <a:t>індикатори</a:t>
            </a:r>
            <a:r>
              <a:rPr lang="ru-RU" dirty="0"/>
              <a:t> — </a:t>
            </a:r>
            <a:r>
              <a:rPr lang="ru-RU" dirty="0" err="1"/>
              <a:t>рушійна</a:t>
            </a:r>
            <a:r>
              <a:rPr lang="ru-RU" dirty="0"/>
              <a:t> сила,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людську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процеси</a:t>
            </a:r>
            <a:r>
              <a:rPr lang="ru-RU" dirty="0"/>
              <a:t> і характеристики,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сталий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;</a:t>
            </a:r>
          </a:p>
          <a:p>
            <a:r>
              <a:rPr lang="ru-RU" dirty="0" err="1"/>
              <a:t>індикатори</a:t>
            </a:r>
            <a:r>
              <a:rPr lang="ru-RU" dirty="0"/>
              <a:t> стану,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поточний</a:t>
            </a:r>
            <a:r>
              <a:rPr lang="ru-RU" dirty="0"/>
              <a:t> стан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</a:t>
            </a:r>
          </a:p>
          <a:p>
            <a:r>
              <a:rPr lang="ru-RU" dirty="0" err="1"/>
              <a:t>індикатори</a:t>
            </a:r>
            <a:r>
              <a:rPr lang="ru-RU" dirty="0"/>
              <a:t> </a:t>
            </a:r>
            <a:r>
              <a:rPr lang="ru-RU" dirty="0" err="1"/>
              <a:t>реагування</a:t>
            </a:r>
            <a:r>
              <a:rPr lang="ru-RU" dirty="0"/>
              <a:t>,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якийсь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реагування</a:t>
            </a:r>
            <a:r>
              <a:rPr lang="ru-RU" dirty="0"/>
              <a:t> для </a:t>
            </a:r>
            <a:r>
              <a:rPr lang="ru-RU" dirty="0" err="1"/>
              <a:t>зміни</a:t>
            </a:r>
            <a:r>
              <a:rPr lang="ru-RU" dirty="0"/>
              <a:t> поточного стану.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19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979</Words>
  <Application>Microsoft Office PowerPoint</Application>
  <PresentationFormat>Широкоэкранный</PresentationFormat>
  <Paragraphs>42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Індикатори сталого розвитку</vt:lpstr>
      <vt:lpstr>Презентация PowerPoint</vt:lpstr>
      <vt:lpstr>Два основних підходу до побудови індексів та індикаторів</vt:lpstr>
      <vt:lpstr> </vt:lpstr>
      <vt:lpstr>Система індикаторів ОЕСР</vt:lpstr>
      <vt:lpstr>Презентация PowerPoint</vt:lpstr>
      <vt:lpstr>Презентация PowerPoint</vt:lpstr>
      <vt:lpstr>Системи індикаторів КСР ООН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Індикатори сталого розвитку</dc:title>
  <dc:creator>Пользователь Windows</dc:creator>
  <cp:lastModifiedBy>Пользователь Windows</cp:lastModifiedBy>
  <cp:revision>19</cp:revision>
  <dcterms:created xsi:type="dcterms:W3CDTF">2019-11-25T11:04:25Z</dcterms:created>
  <dcterms:modified xsi:type="dcterms:W3CDTF">2020-03-16T09:34:55Z</dcterms:modified>
</cp:coreProperties>
</file>