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60" r:id="rId2"/>
    <p:sldId id="258" r:id="rId3"/>
    <p:sldId id="261" r:id="rId4"/>
    <p:sldId id="262" r:id="rId5"/>
    <p:sldId id="266" r:id="rId6"/>
    <p:sldId id="263" r:id="rId7"/>
    <p:sldId id="259" r:id="rId8"/>
    <p:sldId id="264" r:id="rId9"/>
    <p:sldId id="265" r:id="rId10"/>
    <p:sldId id="267" r:id="rId11"/>
    <p:sldId id="268" r:id="rId12"/>
    <p:sldId id="256" r:id="rId13"/>
    <p:sldId id="257"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775EEC6-D114-4BF7-80F7-6116CAC6A379}"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F4D749A-EF88-414E-A7E1-68FB52D87F3A}"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541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75EEC6-D114-4BF7-80F7-6116CAC6A379}"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242343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75EEC6-D114-4BF7-80F7-6116CAC6A379}"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294992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75EEC6-D114-4BF7-80F7-6116CAC6A379}"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356547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775EEC6-D114-4BF7-80F7-6116CAC6A379}" type="datetimeFigureOut">
              <a:rPr lang="uk-UA" smtClean="0"/>
              <a:t>12.10.2025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F4D749A-EF88-414E-A7E1-68FB52D87F3A}"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26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775EEC6-D114-4BF7-80F7-6116CAC6A379}"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160401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775EEC6-D114-4BF7-80F7-6116CAC6A379}" type="datetimeFigureOut">
              <a:rPr lang="uk-UA" smtClean="0"/>
              <a:t>12.10.2025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148965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775EEC6-D114-4BF7-80F7-6116CAC6A379}" type="datetimeFigureOut">
              <a:rPr lang="uk-UA" smtClean="0"/>
              <a:t>12.10.2025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894280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775EEC6-D114-4BF7-80F7-6116CAC6A379}" type="datetimeFigureOut">
              <a:rPr lang="uk-UA" smtClean="0"/>
              <a:t>12.10.2025</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1331066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775EEC6-D114-4BF7-80F7-6116CAC6A379}" type="datetimeFigureOut">
              <a:rPr lang="uk-UA" smtClean="0"/>
              <a:t>12.10.2025</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F4D749A-EF88-414E-A7E1-68FB52D87F3A}" type="slidenum">
              <a:rPr lang="uk-UA" smtClean="0"/>
              <a:t>‹#›</a:t>
            </a:fld>
            <a:endParaRPr lang="uk-UA"/>
          </a:p>
        </p:txBody>
      </p:sp>
    </p:spTree>
    <p:extLst>
      <p:ext uri="{BB962C8B-B14F-4D97-AF65-F5344CB8AC3E}">
        <p14:creationId xmlns:p14="http://schemas.microsoft.com/office/powerpoint/2010/main" val="215762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775EEC6-D114-4BF7-80F7-6116CAC6A379}" type="datetimeFigureOut">
              <a:rPr lang="uk-UA" smtClean="0"/>
              <a:t>12.10.2025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F4D749A-EF88-414E-A7E1-68FB52D87F3A}" type="slidenum">
              <a:rPr lang="uk-UA" smtClean="0"/>
              <a:t>‹#›</a:t>
            </a:fld>
            <a:endParaRPr lang="uk-UA"/>
          </a:p>
        </p:txBody>
      </p:sp>
    </p:spTree>
    <p:extLst>
      <p:ext uri="{BB962C8B-B14F-4D97-AF65-F5344CB8AC3E}">
        <p14:creationId xmlns:p14="http://schemas.microsoft.com/office/powerpoint/2010/main" val="14030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775EEC6-D114-4BF7-80F7-6116CAC6A379}" type="datetimeFigureOut">
              <a:rPr lang="uk-UA" smtClean="0"/>
              <a:t>12.10.2025</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F4D749A-EF88-414E-A7E1-68FB52D87F3A}"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547017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DBD14-2CCC-5B93-EBF1-7E4C1161977E}"/>
            </a:ext>
          </a:extLst>
        </p:cNvPr>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BAF1B017-C204-FED6-21DE-43F641E979FA}"/>
              </a:ext>
            </a:extLst>
          </p:cNvPr>
          <p:cNvSpPr>
            <a:spLocks noGrp="1"/>
          </p:cNvSpPr>
          <p:nvPr>
            <p:ph type="subTitle" idx="1"/>
          </p:nvPr>
        </p:nvSpPr>
        <p:spPr/>
        <p:txBody>
          <a:bodyPr/>
          <a:lstStyle/>
          <a:p>
            <a:pPr algn="r"/>
            <a:r>
              <a:rPr lang="uk-UA" dirty="0"/>
              <a:t>Лекція 4</a:t>
            </a:r>
          </a:p>
        </p:txBody>
      </p:sp>
      <p:sp>
        <p:nvSpPr>
          <p:cNvPr id="9" name="TextBox 8">
            <a:extLst>
              <a:ext uri="{FF2B5EF4-FFF2-40B4-BE49-F238E27FC236}">
                <a16:creationId xmlns:a16="http://schemas.microsoft.com/office/drawing/2014/main" id="{D2648E1D-4AB4-FB00-4F88-541169D98B98}"/>
              </a:ext>
            </a:extLst>
          </p:cNvPr>
          <p:cNvSpPr txBox="1"/>
          <p:nvPr/>
        </p:nvSpPr>
        <p:spPr>
          <a:xfrm>
            <a:off x="1066800" y="1617550"/>
            <a:ext cx="10058400" cy="2492990"/>
          </a:xfrm>
          <a:prstGeom prst="rect">
            <a:avLst/>
          </a:prstGeom>
          <a:noFill/>
        </p:spPr>
        <p:txBody>
          <a:bodyPr wrap="square">
            <a:spAutoFit/>
          </a:bodyPr>
          <a:lstStyle/>
          <a:p>
            <a:pPr algn="ctr"/>
            <a:r>
              <a:rPr lang="uk-UA" sz="3200" dirty="0"/>
              <a:t>Загальнонаукові методи дослідження. Методи емпіричного дослідження. Методи теоретичного пізнання. </a:t>
            </a:r>
            <a:r>
              <a:rPr lang="uk-UA" sz="3200" dirty="0" err="1"/>
              <a:t>Загальнологічні</a:t>
            </a:r>
            <a:r>
              <a:rPr lang="uk-UA" sz="3200" dirty="0"/>
              <a:t> методи і прийоми дослідження. </a:t>
            </a:r>
            <a:r>
              <a:rPr lang="ru-RU" sz="2800" dirty="0"/>
              <a:t>ФОРМУЛЮВАННЯ МЕТИ І ЗАВДАНЬ НАУКОВИХ ДОСЛІДЖЕНЬ. ОБ’ЄКТ І ПРЕДМЕТ НАУКОВИХ ДОСЛІДЖЕНЬ</a:t>
            </a:r>
            <a:endParaRPr lang="uk-UA" sz="3200" dirty="0"/>
          </a:p>
        </p:txBody>
      </p:sp>
    </p:spTree>
    <p:extLst>
      <p:ext uri="{BB962C8B-B14F-4D97-AF65-F5344CB8AC3E}">
        <p14:creationId xmlns:p14="http://schemas.microsoft.com/office/powerpoint/2010/main" val="3526425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D5BE21-92C5-5F56-27AF-208BB1653669}"/>
              </a:ext>
            </a:extLst>
          </p:cNvPr>
          <p:cNvSpPr txBox="1"/>
          <p:nvPr/>
        </p:nvSpPr>
        <p:spPr>
          <a:xfrm>
            <a:off x="1163995" y="1382591"/>
            <a:ext cx="10060732" cy="1323439"/>
          </a:xfrm>
          <a:prstGeom prst="rect">
            <a:avLst/>
          </a:prstGeom>
          <a:noFill/>
        </p:spPr>
        <p:txBody>
          <a:bodyPr wrap="square">
            <a:spAutoFit/>
          </a:bodyPr>
          <a:lstStyle/>
          <a:p>
            <a:pPr>
              <a:buNone/>
            </a:pPr>
            <a:r>
              <a:rPr lang="uk-UA" sz="2000" b="1" noProof="0" dirty="0"/>
              <a:t>Різниця між об’єктом і предметом:</a:t>
            </a:r>
            <a:endParaRPr lang="uk-UA" sz="2000" noProof="0" dirty="0"/>
          </a:p>
          <a:p>
            <a:endParaRPr lang="uk-UA" sz="2000" noProof="0" dirty="0"/>
          </a:p>
          <a:p>
            <a:r>
              <a:rPr lang="uk-UA" sz="2000" b="1" noProof="0" dirty="0"/>
              <a:t>Об’єкт</a:t>
            </a:r>
            <a:r>
              <a:rPr lang="uk-UA" sz="2000" noProof="0" dirty="0"/>
              <a:t> – ширше поняття (система загалом).</a:t>
            </a:r>
          </a:p>
          <a:p>
            <a:r>
              <a:rPr lang="uk-UA" sz="2000" b="1" noProof="0" dirty="0"/>
              <a:t>Предмет</a:t>
            </a:r>
            <a:r>
              <a:rPr lang="uk-UA" sz="2000" noProof="0" dirty="0"/>
              <a:t> – більш вузький аспект, який досліджується (конкретна методика).</a:t>
            </a:r>
          </a:p>
        </p:txBody>
      </p:sp>
      <p:sp>
        <p:nvSpPr>
          <p:cNvPr id="7" name="TextBox 6">
            <a:extLst>
              <a:ext uri="{FF2B5EF4-FFF2-40B4-BE49-F238E27FC236}">
                <a16:creationId xmlns:a16="http://schemas.microsoft.com/office/drawing/2014/main" id="{5C61903D-569D-E341-70D3-5A74567818A0}"/>
              </a:ext>
            </a:extLst>
          </p:cNvPr>
          <p:cNvSpPr txBox="1"/>
          <p:nvPr/>
        </p:nvSpPr>
        <p:spPr>
          <a:xfrm>
            <a:off x="1163995" y="3010497"/>
            <a:ext cx="9920772" cy="1754326"/>
          </a:xfrm>
          <a:prstGeom prst="rect">
            <a:avLst/>
          </a:prstGeom>
          <a:noFill/>
        </p:spPr>
        <p:txBody>
          <a:bodyPr wrap="square">
            <a:spAutoFit/>
          </a:bodyPr>
          <a:lstStyle/>
          <a:p>
            <a:pPr>
              <a:buNone/>
            </a:pPr>
            <a:r>
              <a:rPr lang="uk-UA" b="1" dirty="0"/>
              <a:t>Типові помилки при формулюванні мети, завдань, об’єкта і предмета</a:t>
            </a:r>
          </a:p>
          <a:p>
            <a:pPr>
              <a:buNone/>
            </a:pPr>
            <a:endParaRPr lang="uk-UA" b="1" dirty="0"/>
          </a:p>
          <a:p>
            <a:pPr>
              <a:buFont typeface="+mj-lt"/>
              <a:buAutoNum type="arabicPeriod"/>
            </a:pPr>
            <a:r>
              <a:rPr lang="uk-UA" dirty="0"/>
              <a:t> Занадто широка або розмита мета.</a:t>
            </a:r>
          </a:p>
          <a:p>
            <a:pPr>
              <a:buFont typeface="+mj-lt"/>
              <a:buAutoNum type="arabicPeriod"/>
            </a:pPr>
            <a:r>
              <a:rPr lang="uk-UA" dirty="0"/>
              <a:t> Незв’язані між собою завдання.</a:t>
            </a:r>
          </a:p>
          <a:p>
            <a:pPr>
              <a:buFont typeface="+mj-lt"/>
              <a:buAutoNum type="arabicPeriod"/>
            </a:pPr>
            <a:r>
              <a:rPr lang="uk-UA" dirty="0"/>
              <a:t> Підміна предмета об’єктом і навпаки.</a:t>
            </a:r>
          </a:p>
          <a:p>
            <a:pPr>
              <a:buFont typeface="+mj-lt"/>
              <a:buAutoNum type="arabicPeriod"/>
            </a:pPr>
            <a:r>
              <a:rPr lang="uk-UA" dirty="0"/>
              <a:t> Відсутність логічного зв’язку між метою, завданнями і висновками</a:t>
            </a:r>
            <a:r>
              <a:rPr lang="uk-UA" b="1" dirty="0"/>
              <a:t>.</a:t>
            </a:r>
            <a:endParaRPr lang="uk-UA" dirty="0"/>
          </a:p>
        </p:txBody>
      </p:sp>
    </p:spTree>
    <p:extLst>
      <p:ext uri="{BB962C8B-B14F-4D97-AF65-F5344CB8AC3E}">
        <p14:creationId xmlns:p14="http://schemas.microsoft.com/office/powerpoint/2010/main" val="527135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EB9B55C-29C7-4294-8FB6-CA1FF1263EB3}"/>
              </a:ext>
            </a:extLst>
          </p:cNvPr>
          <p:cNvSpPr txBox="1"/>
          <p:nvPr/>
        </p:nvSpPr>
        <p:spPr>
          <a:xfrm>
            <a:off x="1259633" y="1098037"/>
            <a:ext cx="10077061" cy="4832092"/>
          </a:xfrm>
          <a:prstGeom prst="rect">
            <a:avLst/>
          </a:prstGeom>
          <a:noFill/>
        </p:spPr>
        <p:txBody>
          <a:bodyPr wrap="square">
            <a:spAutoFit/>
          </a:bodyPr>
          <a:lstStyle/>
          <a:p>
            <a:pPr algn="ctr"/>
            <a:r>
              <a:rPr lang="uk-UA" sz="2400" b="1" noProof="0" dirty="0"/>
              <a:t>Практична значущість </a:t>
            </a:r>
          </a:p>
          <a:p>
            <a:pPr algn="ctr"/>
            <a:endParaRPr lang="uk-UA" sz="2400" b="1" noProof="0" dirty="0"/>
          </a:p>
          <a:p>
            <a:pPr algn="just"/>
            <a:r>
              <a:rPr lang="uk-UA" sz="2000" b="1" noProof="0" dirty="0"/>
              <a:t>Практична значущість (цінність) (теми, результатів) </a:t>
            </a:r>
            <a:r>
              <a:rPr lang="uk-UA" sz="2000" noProof="0" dirty="0"/>
              <a:t>характеризується реальними застосуваннями отриманих результатів дослідження у практичній діяльності людини. Вона залежить від характеру конкретного наукового дослідження. </a:t>
            </a:r>
          </a:p>
          <a:p>
            <a:pPr algn="just"/>
            <a:r>
              <a:rPr lang="uk-UA" sz="2000" noProof="0" dirty="0"/>
              <a:t>Може полягати у наявності актів про впровадження результатів дослідження на практиці зацікавленими організаціями, установами, тощо; використанні наукових результатів у навчальному процесі закладів освіти; участі в розробленні державних і регіональних програм розвитку певної галузі народного господарства; використанні результатів для підготовки нових нормативних і методичних документів. </a:t>
            </a:r>
          </a:p>
          <a:p>
            <a:pPr algn="just"/>
            <a:r>
              <a:rPr lang="uk-UA" sz="2000" noProof="0" dirty="0"/>
              <a:t>Практичну цінність мають методики, схеми, інженерні розрахункові формули, алгоритмічне та програмне забезпечення, рекомендації, тощо. Для визначення практичної цінності очікуваних результатів необхідно обґрунтувати їх використання для конкретної галузі науки, потреб розвитку соціально-економічної системи України, бажано також провести аналіз конкурентоздатності очікуваних результатів у світі</a:t>
            </a:r>
          </a:p>
        </p:txBody>
      </p:sp>
    </p:spTree>
    <p:extLst>
      <p:ext uri="{BB962C8B-B14F-4D97-AF65-F5344CB8AC3E}">
        <p14:creationId xmlns:p14="http://schemas.microsoft.com/office/powerpoint/2010/main" val="3545975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4FB6D7-7A15-9B71-9D2C-D774D65E84E9}"/>
              </a:ext>
            </a:extLst>
          </p:cNvPr>
          <p:cNvSpPr>
            <a:spLocks noGrp="1"/>
          </p:cNvSpPr>
          <p:nvPr>
            <p:ph type="ctrTitle"/>
          </p:nvPr>
        </p:nvSpPr>
        <p:spPr/>
        <p:txBody>
          <a:bodyPr>
            <a:normAutofit/>
          </a:bodyPr>
          <a:lstStyle/>
          <a:p>
            <a:pPr algn="ctr"/>
            <a:r>
              <a:rPr lang="uk-UA" sz="4000" b="0" i="0" u="none" strike="noStrike" dirty="0">
                <a:solidFill>
                  <a:srgbClr val="000000"/>
                </a:solidFill>
                <a:effectLst/>
                <a:latin typeface="Times New Roman" panose="02020603050405020304" pitchFamily="18" charset="0"/>
              </a:rPr>
              <a:t>Нові інформаційні технології в наукових дослідженнях. Теорія та практика обробки даних з використанням інформаційних технологій. Комп’ютерні та інформаційні мережі. Телеконференції. Новітні технології обміну інформацією. Електронні бібліотеки </a:t>
            </a:r>
            <a:endParaRPr lang="uk-UA" sz="19900" dirty="0"/>
          </a:p>
        </p:txBody>
      </p:sp>
    </p:spTree>
    <p:extLst>
      <p:ext uri="{BB962C8B-B14F-4D97-AF65-F5344CB8AC3E}">
        <p14:creationId xmlns:p14="http://schemas.microsoft.com/office/powerpoint/2010/main" val="3026767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8F8CB-E46A-7788-F27A-5143388E73BB}"/>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1F1DD94-8BA8-5A5D-A710-F644244159C4}"/>
              </a:ext>
            </a:extLst>
          </p:cNvPr>
          <p:cNvSpPr txBox="1"/>
          <p:nvPr/>
        </p:nvSpPr>
        <p:spPr>
          <a:xfrm>
            <a:off x="715735" y="149816"/>
            <a:ext cx="10760529" cy="923330"/>
          </a:xfrm>
          <a:prstGeom prst="rect">
            <a:avLst/>
          </a:prstGeom>
          <a:noFill/>
        </p:spPr>
        <p:txBody>
          <a:bodyPr wrap="square">
            <a:spAutoFit/>
          </a:bodyPr>
          <a:lstStyle/>
          <a:p>
            <a:pPr algn="just"/>
            <a:r>
              <a:rPr lang="uk-UA" dirty="0"/>
              <a:t>Сучасні наукові дослідження все більше залежать від інформаційних технологій (ІТ). Завдяки їм з'являються нові методи збору, обробки та аналізу даних, що значно прискорює процес отримання результатів та відкриття нових закономірностей.</a:t>
            </a:r>
          </a:p>
        </p:txBody>
      </p:sp>
      <p:sp>
        <p:nvSpPr>
          <p:cNvPr id="11" name="TextBox 10">
            <a:extLst>
              <a:ext uri="{FF2B5EF4-FFF2-40B4-BE49-F238E27FC236}">
                <a16:creationId xmlns:a16="http://schemas.microsoft.com/office/drawing/2014/main" id="{859F5683-2625-D726-0697-CBBDDEC4DE86}"/>
              </a:ext>
            </a:extLst>
          </p:cNvPr>
          <p:cNvSpPr txBox="1"/>
          <p:nvPr/>
        </p:nvSpPr>
        <p:spPr>
          <a:xfrm>
            <a:off x="865026" y="920621"/>
            <a:ext cx="10760528" cy="5016758"/>
          </a:xfrm>
          <a:prstGeom prst="rect">
            <a:avLst/>
          </a:prstGeom>
          <a:noFill/>
        </p:spPr>
        <p:txBody>
          <a:bodyPr wrap="square">
            <a:spAutoFit/>
          </a:bodyPr>
          <a:lstStyle/>
          <a:p>
            <a:pPr algn="ctr">
              <a:buNone/>
            </a:pPr>
            <a:r>
              <a:rPr lang="uk-UA" sz="2000" b="1" dirty="0"/>
              <a:t>Основні напрями використання ІТ у наукових дослідженнях</a:t>
            </a:r>
          </a:p>
          <a:p>
            <a:pPr>
              <a:buNone/>
            </a:pPr>
            <a:r>
              <a:rPr lang="uk-UA" sz="2000" b="1" dirty="0"/>
              <a:t>2.1. Обробка великих даних (</a:t>
            </a:r>
            <a:r>
              <a:rPr lang="en-US" sz="2000" b="1" dirty="0"/>
              <a:t>Big Data)</a:t>
            </a:r>
          </a:p>
          <a:p>
            <a:pPr>
              <a:buFont typeface="Arial" panose="020B0604020202020204" pitchFamily="34" charset="0"/>
              <a:buChar char="•"/>
            </a:pPr>
            <a:r>
              <a:rPr lang="uk-UA" sz="2000" dirty="0"/>
              <a:t>Масиви даних стають настільки великими, що традиційні методи обробки вже не працюють.</a:t>
            </a:r>
          </a:p>
          <a:p>
            <a:r>
              <a:rPr lang="uk-UA" sz="2000" i="1" dirty="0"/>
              <a:t>Приклади</a:t>
            </a:r>
            <a:r>
              <a:rPr lang="uk-UA" sz="2000" dirty="0"/>
              <a:t>: астрономія (аналіз даних телескопів), генетика, соціологія (аналіз поведінки людей через соцмережі).</a:t>
            </a:r>
          </a:p>
          <a:p>
            <a:r>
              <a:rPr lang="uk-UA" sz="2000" i="1" dirty="0"/>
              <a:t>Інструменти:</a:t>
            </a:r>
            <a:r>
              <a:rPr lang="uk-UA" sz="2000" dirty="0"/>
              <a:t> </a:t>
            </a:r>
            <a:r>
              <a:rPr lang="en-US" sz="2000" dirty="0"/>
              <a:t>Hadoop, Apache Spark, Google </a:t>
            </a:r>
            <a:r>
              <a:rPr lang="en-US" sz="2000" dirty="0" err="1"/>
              <a:t>BigQuery</a:t>
            </a:r>
            <a:r>
              <a:rPr lang="en-US" sz="2000" dirty="0"/>
              <a:t>.</a:t>
            </a:r>
          </a:p>
          <a:p>
            <a:pPr>
              <a:buNone/>
            </a:pPr>
            <a:r>
              <a:rPr lang="en-US" sz="2000" b="1" dirty="0"/>
              <a:t>2.2. </a:t>
            </a:r>
            <a:r>
              <a:rPr lang="uk-UA" sz="2000" b="1" dirty="0"/>
              <a:t>Машинне навчання та штучний інтелект</a:t>
            </a:r>
          </a:p>
          <a:p>
            <a:pPr>
              <a:buFont typeface="Arial" panose="020B0604020202020204" pitchFamily="34" charset="0"/>
              <a:buChar char="•"/>
            </a:pPr>
            <a:r>
              <a:rPr lang="uk-UA" sz="2000" dirty="0"/>
              <a:t>Автоматизація аналізу даних і створення прогнозів.</a:t>
            </a:r>
          </a:p>
          <a:p>
            <a:r>
              <a:rPr lang="uk-UA" sz="2000" i="1" dirty="0"/>
              <a:t>Приклад:</a:t>
            </a:r>
            <a:r>
              <a:rPr lang="uk-UA" sz="2000" dirty="0"/>
              <a:t> розпізнавання хвороб за медичними зображеннями, прогнозування кліматичних змін.</a:t>
            </a:r>
          </a:p>
          <a:p>
            <a:r>
              <a:rPr lang="uk-UA" sz="2000" dirty="0"/>
              <a:t>Популярні бібліотеки: </a:t>
            </a:r>
            <a:r>
              <a:rPr lang="en-US" sz="2000" dirty="0"/>
              <a:t>TensorFlow, </a:t>
            </a:r>
            <a:r>
              <a:rPr lang="en-US" sz="2000" dirty="0" err="1"/>
              <a:t>PyTorch</a:t>
            </a:r>
            <a:r>
              <a:rPr lang="en-US" sz="2000" dirty="0"/>
              <a:t>, Scikit-learn.</a:t>
            </a:r>
          </a:p>
          <a:p>
            <a:pPr>
              <a:buNone/>
            </a:pPr>
            <a:r>
              <a:rPr lang="en-US" sz="2000" b="1" dirty="0"/>
              <a:t>2.3. </a:t>
            </a:r>
            <a:r>
              <a:rPr lang="uk-UA" sz="2000" b="1" dirty="0"/>
              <a:t>Хмарні технології</a:t>
            </a:r>
          </a:p>
          <a:p>
            <a:pPr>
              <a:buFont typeface="Arial" panose="020B0604020202020204" pitchFamily="34" charset="0"/>
              <a:buChar char="•"/>
            </a:pPr>
            <a:r>
              <a:rPr lang="uk-UA" sz="2000" dirty="0"/>
              <a:t>Доступ до обчислювальних ресурсів через інтернет без потреби у власному обладнанні.</a:t>
            </a:r>
          </a:p>
          <a:p>
            <a:r>
              <a:rPr lang="uk-UA" sz="2000" i="1" dirty="0"/>
              <a:t>Приклад</a:t>
            </a:r>
            <a:r>
              <a:rPr lang="uk-UA" sz="2000" dirty="0"/>
              <a:t>: </a:t>
            </a:r>
            <a:r>
              <a:rPr lang="en-US" sz="2000" dirty="0"/>
              <a:t>Google Cloud, Amazon Web Services (AWS), Microsoft Azure.</a:t>
            </a:r>
          </a:p>
          <a:p>
            <a:r>
              <a:rPr lang="uk-UA" sz="2000" dirty="0"/>
              <a:t>Використання для моделювання складних процесів, зберігання та аналізу даних.</a:t>
            </a:r>
          </a:p>
          <a:p>
            <a:pPr>
              <a:buNone/>
            </a:pPr>
            <a:r>
              <a:rPr lang="uk-UA" sz="2000" b="1" dirty="0"/>
              <a:t>2.4. Віртуальна та доповнена реальність</a:t>
            </a:r>
          </a:p>
          <a:p>
            <a:pPr>
              <a:buFont typeface="Arial" panose="020B0604020202020204" pitchFamily="34" charset="0"/>
              <a:buChar char="•"/>
            </a:pPr>
            <a:r>
              <a:rPr lang="uk-UA" sz="2000" dirty="0"/>
              <a:t>Віртуальні лабораторії та візуалізація складних процесів.</a:t>
            </a:r>
          </a:p>
        </p:txBody>
      </p:sp>
      <p:sp>
        <p:nvSpPr>
          <p:cNvPr id="13" name="TextBox 12">
            <a:extLst>
              <a:ext uri="{FF2B5EF4-FFF2-40B4-BE49-F238E27FC236}">
                <a16:creationId xmlns:a16="http://schemas.microsoft.com/office/drawing/2014/main" id="{AF18031E-8DDB-15D1-0171-D9172E304D47}"/>
              </a:ext>
            </a:extLst>
          </p:cNvPr>
          <p:cNvSpPr txBox="1"/>
          <p:nvPr/>
        </p:nvSpPr>
        <p:spPr>
          <a:xfrm>
            <a:off x="940059" y="5847575"/>
            <a:ext cx="6097554" cy="400110"/>
          </a:xfrm>
          <a:prstGeom prst="rect">
            <a:avLst/>
          </a:prstGeom>
          <a:noFill/>
        </p:spPr>
        <p:txBody>
          <a:bodyPr wrap="square">
            <a:spAutoFit/>
          </a:bodyPr>
          <a:lstStyle/>
          <a:p>
            <a:r>
              <a:rPr lang="uk-UA" sz="2000" i="1" dirty="0"/>
              <a:t>Приклад:</a:t>
            </a:r>
            <a:r>
              <a:rPr lang="uk-UA" sz="2000" dirty="0"/>
              <a:t> віртуальні симулятори</a:t>
            </a:r>
          </a:p>
        </p:txBody>
      </p:sp>
    </p:spTree>
    <p:extLst>
      <p:ext uri="{BB962C8B-B14F-4D97-AF65-F5344CB8AC3E}">
        <p14:creationId xmlns:p14="http://schemas.microsoft.com/office/powerpoint/2010/main" val="3750610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CC47AC-CB5B-73A0-39A1-BA91DD12529D}"/>
              </a:ext>
            </a:extLst>
          </p:cNvPr>
          <p:cNvSpPr txBox="1"/>
          <p:nvPr/>
        </p:nvSpPr>
        <p:spPr>
          <a:xfrm>
            <a:off x="1136001" y="1064777"/>
            <a:ext cx="10107385" cy="4524315"/>
          </a:xfrm>
          <a:prstGeom prst="rect">
            <a:avLst/>
          </a:prstGeom>
          <a:noFill/>
        </p:spPr>
        <p:txBody>
          <a:bodyPr wrap="square">
            <a:spAutoFit/>
          </a:bodyPr>
          <a:lstStyle/>
          <a:p>
            <a:pPr algn="just">
              <a:buNone/>
            </a:pPr>
            <a:r>
              <a:rPr lang="uk-UA" sz="2400" b="1" dirty="0"/>
              <a:t>Нові методи співпраці та публікацій</a:t>
            </a:r>
          </a:p>
          <a:p>
            <a:pPr algn="just">
              <a:buNone/>
            </a:pPr>
            <a:endParaRPr lang="uk-UA" sz="2400" b="1" dirty="0"/>
          </a:p>
          <a:p>
            <a:pPr algn="just">
              <a:buFont typeface="Arial" panose="020B0604020202020204" pitchFamily="34" charset="0"/>
              <a:buChar char="•"/>
            </a:pPr>
            <a:r>
              <a:rPr lang="uk-UA" sz="2400" dirty="0"/>
              <a:t>Онлайн-платформи для спільної роботи: </a:t>
            </a:r>
            <a:r>
              <a:rPr lang="en-US" sz="2400" dirty="0"/>
              <a:t>GitHub, Overleaf.</a:t>
            </a:r>
          </a:p>
          <a:p>
            <a:pPr algn="just">
              <a:buFont typeface="Arial" panose="020B0604020202020204" pitchFamily="34" charset="0"/>
              <a:buChar char="•"/>
            </a:pPr>
            <a:r>
              <a:rPr lang="uk-UA" sz="2400" dirty="0"/>
              <a:t>Відкритий доступ до даних і результатів досліджень: </a:t>
            </a:r>
            <a:r>
              <a:rPr lang="en-US" sz="2400" dirty="0"/>
              <a:t>Open Science Framework, </a:t>
            </a:r>
            <a:r>
              <a:rPr lang="en-US" sz="2400" dirty="0" err="1"/>
              <a:t>arXiv</a:t>
            </a:r>
            <a:r>
              <a:rPr lang="en-US" sz="2400" dirty="0"/>
              <a:t>.</a:t>
            </a:r>
          </a:p>
          <a:p>
            <a:pPr algn="just">
              <a:buFont typeface="Arial" panose="020B0604020202020204" pitchFamily="34" charset="0"/>
              <a:buChar char="•"/>
            </a:pPr>
            <a:r>
              <a:rPr lang="uk-UA" sz="2400" dirty="0"/>
              <a:t>Блокчейн для захисту авторських прав і перевірки достовірності даних.</a:t>
            </a:r>
          </a:p>
          <a:p>
            <a:pPr algn="just">
              <a:buNone/>
            </a:pPr>
            <a:endParaRPr lang="uk-UA" sz="2400" b="1" dirty="0"/>
          </a:p>
          <a:p>
            <a:pPr algn="just">
              <a:buNone/>
            </a:pPr>
            <a:r>
              <a:rPr lang="uk-UA" sz="2400" b="1" dirty="0"/>
              <a:t>Проблеми та виклики</a:t>
            </a:r>
          </a:p>
          <a:p>
            <a:pPr algn="just">
              <a:buNone/>
            </a:pPr>
            <a:endParaRPr lang="uk-UA" sz="2400" b="1" dirty="0"/>
          </a:p>
          <a:p>
            <a:pPr algn="just">
              <a:buFont typeface="Arial" panose="020B0604020202020204" pitchFamily="34" charset="0"/>
              <a:buChar char="•"/>
            </a:pPr>
            <a:r>
              <a:rPr lang="uk-UA" sz="2400" dirty="0"/>
              <a:t>Забезпечення кібербезпеки.</a:t>
            </a:r>
          </a:p>
          <a:p>
            <a:pPr algn="just">
              <a:buFont typeface="Arial" panose="020B0604020202020204" pitchFamily="34" charset="0"/>
              <a:buChar char="•"/>
            </a:pPr>
            <a:r>
              <a:rPr lang="uk-UA" sz="2400" dirty="0"/>
              <a:t>Питання етики при використанні ШІ.</a:t>
            </a:r>
          </a:p>
          <a:p>
            <a:pPr algn="just">
              <a:buFont typeface="Arial" panose="020B0604020202020204" pitchFamily="34" charset="0"/>
              <a:buChar char="•"/>
            </a:pPr>
            <a:r>
              <a:rPr lang="uk-UA" sz="2400" dirty="0"/>
              <a:t>Необхідність підвищення цифрової грамотності науковців.</a:t>
            </a:r>
          </a:p>
        </p:txBody>
      </p:sp>
    </p:spTree>
    <p:extLst>
      <p:ext uri="{BB962C8B-B14F-4D97-AF65-F5344CB8AC3E}">
        <p14:creationId xmlns:p14="http://schemas.microsoft.com/office/powerpoint/2010/main" val="3789233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87B7C-8DFC-1568-814F-4F58880EB86B}"/>
            </a:ext>
          </a:extLst>
        </p:cNvPr>
        <p:cNvGrpSpPr/>
        <p:nvPr/>
      </p:nvGrpSpPr>
      <p:grpSpPr>
        <a:xfrm>
          <a:off x="0" y="0"/>
          <a:ext cx="0" cy="0"/>
          <a:chOff x="0" y="0"/>
          <a:chExt cx="0" cy="0"/>
        </a:xfrm>
      </p:grpSpPr>
    </p:spTree>
    <p:extLst>
      <p:ext uri="{BB962C8B-B14F-4D97-AF65-F5344CB8AC3E}">
        <p14:creationId xmlns:p14="http://schemas.microsoft.com/office/powerpoint/2010/main" val="4126421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D5A80-1D77-4D13-5C00-C6038BD22E0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F6E9B3F-83D3-85D0-09B6-95C8B4E9CC57}"/>
              </a:ext>
            </a:extLst>
          </p:cNvPr>
          <p:cNvSpPr txBox="1"/>
          <p:nvPr/>
        </p:nvSpPr>
        <p:spPr>
          <a:xfrm>
            <a:off x="622428" y="1605382"/>
            <a:ext cx="10704545" cy="4708981"/>
          </a:xfrm>
          <a:prstGeom prst="rect">
            <a:avLst/>
          </a:prstGeom>
          <a:noFill/>
        </p:spPr>
        <p:txBody>
          <a:bodyPr wrap="square">
            <a:spAutoFit/>
          </a:bodyPr>
          <a:lstStyle/>
          <a:p>
            <a:pPr algn="ctr"/>
            <a:r>
              <a:rPr lang="uk-UA" sz="2000" b="1" noProof="0" dirty="0"/>
              <a:t>Мета і завдання наукового дослідження </a:t>
            </a:r>
          </a:p>
          <a:p>
            <a:pPr algn="just"/>
            <a:endParaRPr lang="uk-UA" sz="2000" dirty="0"/>
          </a:p>
          <a:p>
            <a:pPr algn="just"/>
            <a:r>
              <a:rPr lang="uk-UA" sz="2000" noProof="0" dirty="0"/>
              <a:t>Після формулювання наукової проблеми і доведення, що частина проблеми, яка є темою даних наукових досліджень, ще не розроблена і не висвітлена у спеціальній літературі, необхідно перейти до формулювання мети дослідження і зазначення конкретних завдань, які вирішуватимуться для досягнення поставленої мети. </a:t>
            </a:r>
          </a:p>
          <a:p>
            <a:pPr algn="just"/>
            <a:endParaRPr lang="uk-UA" sz="2000" noProof="0" dirty="0"/>
          </a:p>
          <a:p>
            <a:pPr algn="just"/>
            <a:r>
              <a:rPr lang="uk-UA" sz="2000" b="1" noProof="0" dirty="0"/>
              <a:t>Мета дослідження</a:t>
            </a:r>
            <a:r>
              <a:rPr lang="uk-UA" sz="2000" noProof="0" dirty="0"/>
              <a:t> – це очікуваний результат, до якого прагне дослідник.</a:t>
            </a:r>
          </a:p>
          <a:p>
            <a:pPr algn="just"/>
            <a:endParaRPr lang="uk-UA" sz="2000" noProof="0" dirty="0"/>
          </a:p>
          <a:p>
            <a:pPr algn="just"/>
            <a:r>
              <a:rPr lang="uk-UA" sz="2000" noProof="0" dirty="0"/>
              <a:t>Мета дослідження – це запланований результат, який повинен бути конструктивним, тобто спрямованим на вироблення суспільно корисного продукту з кращими, ніж було раніше, показниками якості або процесу досягнення якості. Поставлена мета обов‘язково повинна бути досягнута, досягнення мети повинно чітко визначатись у висновках науково-дослідної роботи. Не слід формулювати мету як «Дослідження…», «Вивчення…», тому що ці слова вказують на спосіб досягнення мети, а не на саму мету.</a:t>
            </a:r>
          </a:p>
        </p:txBody>
      </p:sp>
      <p:sp>
        <p:nvSpPr>
          <p:cNvPr id="8" name="TextBox 7">
            <a:extLst>
              <a:ext uri="{FF2B5EF4-FFF2-40B4-BE49-F238E27FC236}">
                <a16:creationId xmlns:a16="http://schemas.microsoft.com/office/drawing/2014/main" id="{F18ED809-06EC-3E4C-53BA-03437E88FF27}"/>
              </a:ext>
            </a:extLst>
          </p:cNvPr>
          <p:cNvSpPr txBox="1"/>
          <p:nvPr/>
        </p:nvSpPr>
        <p:spPr>
          <a:xfrm>
            <a:off x="622428" y="720118"/>
            <a:ext cx="10704545" cy="1015663"/>
          </a:xfrm>
          <a:prstGeom prst="rect">
            <a:avLst/>
          </a:prstGeom>
          <a:noFill/>
        </p:spPr>
        <p:txBody>
          <a:bodyPr wrap="square">
            <a:spAutoFit/>
          </a:bodyPr>
          <a:lstStyle/>
          <a:p>
            <a:pPr algn="just"/>
            <a:r>
              <a:rPr lang="uk-UA" sz="2000" noProof="0" dirty="0"/>
              <a:t>Наукове дослідження починається з чітко визначеної мети та завдань. </a:t>
            </a:r>
          </a:p>
          <a:p>
            <a:pPr algn="just"/>
            <a:r>
              <a:rPr lang="uk-UA" sz="2000" noProof="0" dirty="0"/>
              <a:t>Від правильного формулювання залежить логіка побудови роботи, вибір методів та аналіз отриманих результатів.</a:t>
            </a:r>
          </a:p>
        </p:txBody>
      </p:sp>
    </p:spTree>
    <p:extLst>
      <p:ext uri="{BB962C8B-B14F-4D97-AF65-F5344CB8AC3E}">
        <p14:creationId xmlns:p14="http://schemas.microsoft.com/office/powerpoint/2010/main" val="998418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D50DA-8938-0D59-A7A1-89827B9FB6D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0F1589C-2B18-4E1F-AD8E-3749685C6EAD}"/>
              </a:ext>
            </a:extLst>
          </p:cNvPr>
          <p:cNvSpPr txBox="1"/>
          <p:nvPr/>
        </p:nvSpPr>
        <p:spPr>
          <a:xfrm>
            <a:off x="921009" y="468506"/>
            <a:ext cx="10349981" cy="3785652"/>
          </a:xfrm>
          <a:prstGeom prst="rect">
            <a:avLst/>
          </a:prstGeom>
          <a:noFill/>
        </p:spPr>
        <p:txBody>
          <a:bodyPr wrap="square">
            <a:spAutoFit/>
          </a:bodyPr>
          <a:lstStyle/>
          <a:p>
            <a:pPr algn="just"/>
            <a:r>
              <a:rPr lang="uk-UA" sz="2000" dirty="0"/>
              <a:t>Мета роботи зазвичай тісно переплітається з назвою науково-дослідної роботи (сформульованою темою дослідження) і повинна чітко вказувати, що саме досягається даним дослідженням. </a:t>
            </a:r>
          </a:p>
          <a:p>
            <a:pPr algn="just"/>
            <a:r>
              <a:rPr lang="uk-UA" sz="2000" dirty="0"/>
              <a:t>Для досягнення поставленої мети в науково-дослідній роботі потрібно вирішити конкретні завдання (задачі), які визначаються у формі перерахунку (вивчити…, описати…, встановити…, визначити…, виявити… та інше). </a:t>
            </a:r>
          </a:p>
          <a:p>
            <a:pPr algn="just"/>
            <a:r>
              <a:rPr lang="uk-UA" sz="2000" dirty="0"/>
              <a:t>Формулювати такі завдання необхідно дуже ретельно, оскільки описання їх вирішення і становить зміст розділів науково-дослідної роботи, а заголовки таких розділів за звичай визначаються саме з формулювання завдань наукового дослідження. Завдання визначають сукупність цілей і конкретизують мету наукового дослідження. Вони перебувають у взаємозалежності між собою, бо відносяться до єдиного цілого. Здебільшого їх розбивають на послідовні етапи, виконання яких приводить до досягнення поставленої мети. </a:t>
            </a:r>
          </a:p>
        </p:txBody>
      </p:sp>
      <p:sp>
        <p:nvSpPr>
          <p:cNvPr id="5" name="TextBox 4">
            <a:extLst>
              <a:ext uri="{FF2B5EF4-FFF2-40B4-BE49-F238E27FC236}">
                <a16:creationId xmlns:a16="http://schemas.microsoft.com/office/drawing/2014/main" id="{0E6CC0CA-D49F-A2A1-5ECF-75D632EB1B67}"/>
              </a:ext>
            </a:extLst>
          </p:cNvPr>
          <p:cNvSpPr txBox="1"/>
          <p:nvPr/>
        </p:nvSpPr>
        <p:spPr>
          <a:xfrm>
            <a:off x="921010" y="4887981"/>
            <a:ext cx="10349980" cy="369332"/>
          </a:xfrm>
          <a:prstGeom prst="rect">
            <a:avLst/>
          </a:prstGeom>
          <a:noFill/>
        </p:spPr>
        <p:txBody>
          <a:bodyPr wrap="square">
            <a:spAutoFit/>
          </a:bodyPr>
          <a:lstStyle/>
          <a:p>
            <a:r>
              <a:rPr lang="uk-UA" noProof="0" dirty="0"/>
              <a:t>Загалом для одного дослідника кількість завдань наукового дослідження коливається від 3 до 5…8. </a:t>
            </a:r>
          </a:p>
        </p:txBody>
      </p:sp>
    </p:spTree>
    <p:extLst>
      <p:ext uri="{BB962C8B-B14F-4D97-AF65-F5344CB8AC3E}">
        <p14:creationId xmlns:p14="http://schemas.microsoft.com/office/powerpoint/2010/main" val="922189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1EC07-9259-0032-3EDC-9380F6BDD49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6ACFD2A-2907-DDFB-626C-1C3C8454661B}"/>
              </a:ext>
            </a:extLst>
          </p:cNvPr>
          <p:cNvSpPr txBox="1"/>
          <p:nvPr/>
        </p:nvSpPr>
        <p:spPr>
          <a:xfrm>
            <a:off x="1126282" y="234353"/>
            <a:ext cx="9939435" cy="2862322"/>
          </a:xfrm>
          <a:prstGeom prst="rect">
            <a:avLst/>
          </a:prstGeom>
          <a:noFill/>
        </p:spPr>
        <p:txBody>
          <a:bodyPr wrap="square">
            <a:spAutoFit/>
          </a:bodyPr>
          <a:lstStyle/>
          <a:p>
            <a:r>
              <a:rPr lang="uk-UA" sz="2000" b="1" noProof="0" dirty="0"/>
              <a:t>Приклад 1: </a:t>
            </a:r>
          </a:p>
          <a:p>
            <a:pPr algn="just"/>
            <a:r>
              <a:rPr lang="uk-UA" sz="2000" noProof="0" dirty="0"/>
              <a:t>У якості прикладу розглянемо науково-дослідну робота, на тему «Методологія багатокласової діагностики складних просторових об’єктів». </a:t>
            </a:r>
          </a:p>
          <a:p>
            <a:pPr algn="just"/>
            <a:endParaRPr lang="uk-UA" sz="2000" dirty="0"/>
          </a:p>
          <a:p>
            <a:pPr algn="just"/>
            <a:r>
              <a:rPr lang="uk-UA" sz="2000" noProof="0" dirty="0"/>
              <a:t>Метою дослідження є розробка методології багатокласової діагностики багатоосередкових пошкоджень складних просторових об‘єктів на основі методів багатокласового розпізнавання та технологій штучного інтелекту, аналітичних методів оцінювання пошкоджень та прогнозування зміни технічного функціонального стану об‘єктів.</a:t>
            </a:r>
          </a:p>
        </p:txBody>
      </p:sp>
      <p:sp>
        <p:nvSpPr>
          <p:cNvPr id="5" name="TextBox 4">
            <a:extLst>
              <a:ext uri="{FF2B5EF4-FFF2-40B4-BE49-F238E27FC236}">
                <a16:creationId xmlns:a16="http://schemas.microsoft.com/office/drawing/2014/main" id="{730F6689-1B57-68FC-67AD-FA7015C0A583}"/>
              </a:ext>
            </a:extLst>
          </p:cNvPr>
          <p:cNvSpPr txBox="1"/>
          <p:nvPr/>
        </p:nvSpPr>
        <p:spPr>
          <a:xfrm>
            <a:off x="1126282" y="3170577"/>
            <a:ext cx="9939434" cy="2862322"/>
          </a:xfrm>
          <a:prstGeom prst="rect">
            <a:avLst/>
          </a:prstGeom>
          <a:noFill/>
        </p:spPr>
        <p:txBody>
          <a:bodyPr wrap="square">
            <a:spAutoFit/>
          </a:bodyPr>
          <a:lstStyle/>
          <a:p>
            <a:pPr>
              <a:buNone/>
            </a:pPr>
            <a:endParaRPr lang="uk-UA" sz="2000" b="1" noProof="0" dirty="0"/>
          </a:p>
          <a:p>
            <a:pPr>
              <a:buNone/>
            </a:pPr>
            <a:r>
              <a:rPr lang="uk-UA" sz="2000" b="1" noProof="0" dirty="0"/>
              <a:t>Приклад 2:</a:t>
            </a:r>
            <a:endParaRPr lang="uk-UA" sz="2000" noProof="0" dirty="0"/>
          </a:p>
          <a:p>
            <a:r>
              <a:rPr lang="uk-UA" sz="2000" noProof="0" dirty="0"/>
              <a:t>Мета: Розробити модель оптимізації енергоспоживання в розумному будинку.</a:t>
            </a:r>
          </a:p>
          <a:p>
            <a:pPr>
              <a:buNone/>
            </a:pPr>
            <a:endParaRPr lang="uk-UA" sz="2000" b="1" noProof="0" dirty="0"/>
          </a:p>
          <a:p>
            <a:pPr>
              <a:buNone/>
            </a:pPr>
            <a:r>
              <a:rPr lang="uk-UA" sz="2000" b="1" noProof="0" dirty="0"/>
              <a:t>Основні вимоги до мети:</a:t>
            </a:r>
            <a:endParaRPr lang="uk-UA" sz="2000" noProof="0" dirty="0"/>
          </a:p>
          <a:p>
            <a:r>
              <a:rPr lang="uk-UA" sz="2000" noProof="0" dirty="0"/>
              <a:t>1. Конкретність і чіткість.</a:t>
            </a:r>
          </a:p>
          <a:p>
            <a:r>
              <a:rPr lang="uk-UA" sz="2000" noProof="0" dirty="0"/>
              <a:t>2. Досяжність і реалістичність.</a:t>
            </a:r>
          </a:p>
          <a:p>
            <a:r>
              <a:rPr lang="uk-UA" sz="2000" noProof="0" dirty="0"/>
              <a:t>3. Відповідність актуальним науковим проблемам.</a:t>
            </a:r>
          </a:p>
          <a:p>
            <a:r>
              <a:rPr lang="uk-UA" sz="2000" noProof="0" dirty="0"/>
              <a:t>4. Орієнтація на результат.</a:t>
            </a:r>
          </a:p>
        </p:txBody>
      </p:sp>
    </p:spTree>
    <p:extLst>
      <p:ext uri="{BB962C8B-B14F-4D97-AF65-F5344CB8AC3E}">
        <p14:creationId xmlns:p14="http://schemas.microsoft.com/office/powerpoint/2010/main" val="28938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EB1051-D99C-8331-23F9-3F108CF27FCD}"/>
              </a:ext>
            </a:extLst>
          </p:cNvPr>
          <p:cNvSpPr txBox="1"/>
          <p:nvPr/>
        </p:nvSpPr>
        <p:spPr>
          <a:xfrm>
            <a:off x="1191987" y="950463"/>
            <a:ext cx="10032740" cy="707886"/>
          </a:xfrm>
          <a:prstGeom prst="rect">
            <a:avLst/>
          </a:prstGeom>
          <a:noFill/>
        </p:spPr>
        <p:txBody>
          <a:bodyPr wrap="square">
            <a:spAutoFit/>
          </a:bodyPr>
          <a:lstStyle/>
          <a:p>
            <a:r>
              <a:rPr lang="uk-UA" sz="2000" b="1" noProof="0" dirty="0"/>
              <a:t>Завдання дослідження</a:t>
            </a:r>
            <a:r>
              <a:rPr lang="uk-UA" sz="2000" noProof="0" dirty="0"/>
              <a:t> – це конкретні етапи для досягнення мети. Вони визначають план дій.</a:t>
            </a:r>
          </a:p>
        </p:txBody>
      </p:sp>
      <p:sp>
        <p:nvSpPr>
          <p:cNvPr id="8" name="TextBox 7">
            <a:extLst>
              <a:ext uri="{FF2B5EF4-FFF2-40B4-BE49-F238E27FC236}">
                <a16:creationId xmlns:a16="http://schemas.microsoft.com/office/drawing/2014/main" id="{343D54FC-9F6E-E1C0-D33A-9DE6AA21C409}"/>
              </a:ext>
            </a:extLst>
          </p:cNvPr>
          <p:cNvSpPr txBox="1"/>
          <p:nvPr/>
        </p:nvSpPr>
        <p:spPr>
          <a:xfrm>
            <a:off x="3729913" y="2124089"/>
            <a:ext cx="6097554" cy="2246769"/>
          </a:xfrm>
          <a:prstGeom prst="rect">
            <a:avLst/>
          </a:prstGeom>
          <a:noFill/>
        </p:spPr>
        <p:txBody>
          <a:bodyPr wrap="square">
            <a:spAutoFit/>
          </a:bodyPr>
          <a:lstStyle/>
          <a:p>
            <a:pPr>
              <a:buNone/>
            </a:pPr>
            <a:r>
              <a:rPr lang="uk-UA" sz="2000" b="1" dirty="0"/>
              <a:t>Завдання зазвичай включають:</a:t>
            </a:r>
            <a:endParaRPr lang="uk-UA" sz="2000" dirty="0"/>
          </a:p>
          <a:p>
            <a:pPr>
              <a:buFont typeface="+mj-lt"/>
              <a:buAutoNum type="arabicPeriod"/>
            </a:pPr>
            <a:r>
              <a:rPr lang="uk-UA" sz="2000" dirty="0"/>
              <a:t>Аналіз літератури та визначення теоретичної бази.</a:t>
            </a:r>
          </a:p>
          <a:p>
            <a:pPr>
              <a:buFont typeface="+mj-lt"/>
              <a:buAutoNum type="arabicPeriod"/>
            </a:pPr>
            <a:r>
              <a:rPr lang="uk-UA" sz="2000" dirty="0"/>
              <a:t>Формулювання гіпотез.</a:t>
            </a:r>
          </a:p>
          <a:p>
            <a:pPr>
              <a:buFont typeface="+mj-lt"/>
              <a:buAutoNum type="arabicPeriod"/>
            </a:pPr>
            <a:r>
              <a:rPr lang="uk-UA" sz="2000" dirty="0"/>
              <a:t>Розробку методики дослідження.</a:t>
            </a:r>
          </a:p>
          <a:p>
            <a:pPr>
              <a:buFont typeface="+mj-lt"/>
              <a:buAutoNum type="arabicPeriod"/>
            </a:pPr>
            <a:r>
              <a:rPr lang="uk-UA" sz="2000" dirty="0"/>
              <a:t>Збір і обробку даних.</a:t>
            </a:r>
          </a:p>
          <a:p>
            <a:pPr>
              <a:buFont typeface="+mj-lt"/>
              <a:buAutoNum type="arabicPeriod"/>
            </a:pPr>
            <a:r>
              <a:rPr lang="uk-UA" sz="2000" dirty="0"/>
              <a:t>Аналіз та інтерпретацію результатів.</a:t>
            </a:r>
          </a:p>
          <a:p>
            <a:pPr>
              <a:buFont typeface="+mj-lt"/>
              <a:buAutoNum type="arabicPeriod"/>
            </a:pPr>
            <a:r>
              <a:rPr lang="uk-UA" sz="2000" dirty="0"/>
              <a:t>Формулювання висновків.</a:t>
            </a:r>
          </a:p>
        </p:txBody>
      </p:sp>
      <p:sp>
        <p:nvSpPr>
          <p:cNvPr id="10" name="TextBox 9">
            <a:extLst>
              <a:ext uri="{FF2B5EF4-FFF2-40B4-BE49-F238E27FC236}">
                <a16:creationId xmlns:a16="http://schemas.microsoft.com/office/drawing/2014/main" id="{6A21EAAA-C40A-51D1-9956-A1AC02CF9783}"/>
              </a:ext>
            </a:extLst>
          </p:cNvPr>
          <p:cNvSpPr txBox="1"/>
          <p:nvPr/>
        </p:nvSpPr>
        <p:spPr>
          <a:xfrm>
            <a:off x="1191987" y="4471023"/>
            <a:ext cx="9612862" cy="1323439"/>
          </a:xfrm>
          <a:prstGeom prst="rect">
            <a:avLst/>
          </a:prstGeom>
          <a:noFill/>
        </p:spPr>
        <p:txBody>
          <a:bodyPr wrap="square">
            <a:spAutoFit/>
          </a:bodyPr>
          <a:lstStyle/>
          <a:p>
            <a:pPr>
              <a:buNone/>
            </a:pPr>
            <a:r>
              <a:rPr lang="uk-UA" sz="2000" b="1" noProof="0"/>
              <a:t>Приклад:</a:t>
            </a:r>
            <a:endParaRPr lang="uk-UA" sz="2000" noProof="0"/>
          </a:p>
          <a:p>
            <a:pPr>
              <a:buFont typeface="Arial" panose="020B0604020202020204" pitchFamily="34" charset="0"/>
              <a:buChar char="•"/>
            </a:pPr>
            <a:r>
              <a:rPr lang="uk-UA" sz="2000" noProof="0" dirty="0"/>
              <a:t>Проаналізувати існуючі підходи до енергозбереження.</a:t>
            </a:r>
          </a:p>
          <a:p>
            <a:pPr>
              <a:buFont typeface="Arial" panose="020B0604020202020204" pitchFamily="34" charset="0"/>
              <a:buChar char="•"/>
            </a:pPr>
            <a:r>
              <a:rPr lang="uk-UA" sz="2000" noProof="0" dirty="0"/>
              <a:t>Розробити математичну модель оптимізації.</a:t>
            </a:r>
          </a:p>
          <a:p>
            <a:pPr>
              <a:buFont typeface="Arial" panose="020B0604020202020204" pitchFamily="34" charset="0"/>
              <a:buChar char="•"/>
            </a:pPr>
            <a:r>
              <a:rPr lang="uk-UA" sz="2000" noProof="0" dirty="0"/>
              <a:t>Перевірити модель на прикладі реальних даних.</a:t>
            </a:r>
          </a:p>
        </p:txBody>
      </p:sp>
    </p:spTree>
    <p:extLst>
      <p:ext uri="{BB962C8B-B14F-4D97-AF65-F5344CB8AC3E}">
        <p14:creationId xmlns:p14="http://schemas.microsoft.com/office/powerpoint/2010/main" val="148629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3BE2D-E89B-92F1-EE10-70A7D8764B3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42653B2-0B5A-0846-AA5B-52B3F79754FA}"/>
              </a:ext>
            </a:extLst>
          </p:cNvPr>
          <p:cNvSpPr txBox="1"/>
          <p:nvPr/>
        </p:nvSpPr>
        <p:spPr>
          <a:xfrm>
            <a:off x="1080795" y="213345"/>
            <a:ext cx="10030409" cy="5909310"/>
          </a:xfrm>
          <a:prstGeom prst="rect">
            <a:avLst/>
          </a:prstGeom>
          <a:noFill/>
        </p:spPr>
        <p:txBody>
          <a:bodyPr wrap="square">
            <a:spAutoFit/>
          </a:bodyPr>
          <a:lstStyle/>
          <a:p>
            <a:pPr algn="just"/>
            <a:r>
              <a:rPr lang="uk-UA" b="1" dirty="0"/>
              <a:t>Завдання (задачі), які необхідно вирішити для досягнення поставленої мети Прикладу 1 з темою: </a:t>
            </a:r>
            <a:r>
              <a:rPr lang="uk-UA" sz="1800" noProof="0" dirty="0"/>
              <a:t>«Методологія багатокласової діагностики складних просторових об’єктів». </a:t>
            </a:r>
          </a:p>
          <a:p>
            <a:pPr algn="just"/>
            <a:endParaRPr lang="uk-UA" b="1" dirty="0"/>
          </a:p>
          <a:p>
            <a:pPr marL="342900" indent="-342900" algn="just">
              <a:buAutoNum type="arabicPeriod"/>
            </a:pPr>
            <a:r>
              <a:rPr lang="uk-UA" dirty="0"/>
              <a:t>Виконати аналіз сучасних підходів, принципів і методів багатокласової діагностики багатоосередкових пошкоджень складних просторових об‘єктів та визначити вимоги до нової методології. </a:t>
            </a:r>
          </a:p>
          <a:p>
            <a:pPr marL="342900" indent="-342900" algn="just">
              <a:buAutoNum type="arabicPeriod"/>
            </a:pPr>
            <a:r>
              <a:rPr lang="uk-UA" dirty="0"/>
              <a:t>Обґрунтувати принципи та підходи до формування багатовимірних векторів діагностичних ознак, які характеризують множину класів технічного функціонального стану просторових об‘єктів зі зварними та заклепаними з‘єднаннями елементів конструкцій. </a:t>
            </a:r>
          </a:p>
          <a:p>
            <a:pPr marL="342900" indent="-342900" algn="just">
              <a:buAutoNum type="arabicPeriod"/>
            </a:pPr>
            <a:r>
              <a:rPr lang="uk-UA" dirty="0"/>
              <a:t>Обґрунтувати вибір нейронної мережі, розробити блок-схему, алгоритмічне та програмне забезпечення нейромережевого класифікатора для багатокласової діагностики. </a:t>
            </a:r>
          </a:p>
          <a:p>
            <a:pPr marL="342900" indent="-342900" algn="just">
              <a:buAutoNum type="arabicPeriod"/>
            </a:pPr>
            <a:r>
              <a:rPr lang="uk-UA" dirty="0"/>
              <a:t>Сформувати навчальну та тестову множини багатовимірних векторів діагностичних ознак, виконати навчання та тестування розробленого класифікатора. </a:t>
            </a:r>
          </a:p>
          <a:p>
            <a:pPr marL="342900" indent="-342900" algn="just">
              <a:buAutoNum type="arabicPeriod"/>
            </a:pPr>
            <a:r>
              <a:rPr lang="uk-UA" dirty="0"/>
              <a:t>Виконати моделювання процесу діагностики та встановити залежності вірогідності багатокласового розпізнавання стану об‘єкта від характеристик класифікатора, розмірності множини навчальних векторів ознак, розмірності векторів та значень ознак для різних класів технічних станів. </a:t>
            </a:r>
          </a:p>
          <a:p>
            <a:pPr marL="342900" indent="-342900" algn="just">
              <a:buAutoNum type="arabicPeriod"/>
            </a:pPr>
            <a:r>
              <a:rPr lang="uk-UA" dirty="0"/>
              <a:t>Розробити методичне, алгоритмічне та програмне забезпечення для оцінювання багатоосередкового пошкодження за багатовимірними векторами діагностичних ознак. </a:t>
            </a:r>
          </a:p>
          <a:p>
            <a:pPr marL="342900" indent="-342900" algn="just">
              <a:buAutoNum type="arabicPeriod"/>
            </a:pPr>
            <a:r>
              <a:rPr lang="uk-UA" dirty="0"/>
              <a:t>Розробити методики та провести модельні експерименти для оцінювання та локалізації багатоосередкового пошкодження, виконати аналіз статистичної стійкості отриманих оцінок</a:t>
            </a:r>
          </a:p>
        </p:txBody>
      </p:sp>
    </p:spTree>
    <p:extLst>
      <p:ext uri="{BB962C8B-B14F-4D97-AF65-F5344CB8AC3E}">
        <p14:creationId xmlns:p14="http://schemas.microsoft.com/office/powerpoint/2010/main" val="306470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46777-CD6A-5244-86A4-58063C01899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E2036CA-0BC9-CE46-0631-40E8E170E420}"/>
              </a:ext>
            </a:extLst>
          </p:cNvPr>
          <p:cNvSpPr txBox="1"/>
          <p:nvPr/>
        </p:nvSpPr>
        <p:spPr>
          <a:xfrm>
            <a:off x="1224254" y="0"/>
            <a:ext cx="10023410" cy="4401205"/>
          </a:xfrm>
          <a:prstGeom prst="rect">
            <a:avLst/>
          </a:prstGeom>
          <a:noFill/>
        </p:spPr>
        <p:txBody>
          <a:bodyPr wrap="square">
            <a:spAutoFit/>
          </a:bodyPr>
          <a:lstStyle/>
          <a:p>
            <a:pPr algn="ctr"/>
            <a:r>
              <a:rPr lang="uk-UA" sz="2000" b="1" dirty="0"/>
              <a:t>Об‘єкт і предмет наукового дослідження </a:t>
            </a:r>
          </a:p>
          <a:p>
            <a:pPr algn="just"/>
            <a:r>
              <a:rPr lang="uk-UA" sz="2000" dirty="0"/>
              <a:t>Об‘єкт і предмет дослідження співвідносяться між собою як загальне і часткове. </a:t>
            </a:r>
          </a:p>
          <a:p>
            <a:pPr algn="just"/>
            <a:r>
              <a:rPr lang="uk-UA" sz="2000" dirty="0"/>
              <a:t>Об‘єктом дослідження є процес, явище або матеріальний об‘єкт (прилад, система), що породжує проблемну ситуацію і обране для вивчення. </a:t>
            </a:r>
          </a:p>
          <a:p>
            <a:pPr>
              <a:buNone/>
            </a:pPr>
            <a:endParaRPr lang="uk-UA" sz="2000" b="1" dirty="0"/>
          </a:p>
          <a:p>
            <a:pPr>
              <a:buNone/>
            </a:pPr>
            <a:r>
              <a:rPr lang="uk-UA" sz="2000" b="1" dirty="0"/>
              <a:t>Об’єкт дослідження</a:t>
            </a:r>
            <a:r>
              <a:rPr lang="uk-UA" sz="2000" dirty="0"/>
              <a:t> – це процес або явище, що породжує проблему і підлягає вивченню.</a:t>
            </a:r>
          </a:p>
          <a:p>
            <a:pPr>
              <a:buNone/>
            </a:pPr>
            <a:endParaRPr lang="uk-UA" sz="2000" b="1" dirty="0"/>
          </a:p>
          <a:p>
            <a:pPr>
              <a:buNone/>
            </a:pPr>
            <a:r>
              <a:rPr lang="uk-UA" sz="2000" b="1" dirty="0"/>
              <a:t>Приклад:</a:t>
            </a:r>
            <a:endParaRPr lang="uk-UA" sz="2000" dirty="0"/>
          </a:p>
          <a:p>
            <a:r>
              <a:rPr lang="uk-UA" sz="2000" dirty="0"/>
              <a:t>Об’єкт: Система енергоспоживання розумного будинку.</a:t>
            </a:r>
          </a:p>
          <a:p>
            <a:pPr algn="just"/>
            <a:endParaRPr lang="uk-UA" sz="2000" dirty="0"/>
          </a:p>
          <a:p>
            <a:pPr algn="just"/>
            <a:r>
              <a:rPr lang="uk-UA" sz="2000" dirty="0"/>
              <a:t>Предмет дослідження міститься в межах об‘єкта і виділяється як його частина, на яку спрямована основна увага дослідника. Тобто, предметом наукового дослідження є розглянутий в роботі бік об‘єкта дослідження та його досліджувані якість і галузь використання. Предмет визначає тему наукових досліджень.</a:t>
            </a:r>
          </a:p>
        </p:txBody>
      </p:sp>
      <p:sp>
        <p:nvSpPr>
          <p:cNvPr id="8" name="TextBox 7">
            <a:extLst>
              <a:ext uri="{FF2B5EF4-FFF2-40B4-BE49-F238E27FC236}">
                <a16:creationId xmlns:a16="http://schemas.microsoft.com/office/drawing/2014/main" id="{28281DA1-8F93-864C-35F2-15A5573D0417}"/>
              </a:ext>
            </a:extLst>
          </p:cNvPr>
          <p:cNvSpPr txBox="1"/>
          <p:nvPr/>
        </p:nvSpPr>
        <p:spPr>
          <a:xfrm>
            <a:off x="1224253" y="4491145"/>
            <a:ext cx="10023409" cy="1631216"/>
          </a:xfrm>
          <a:prstGeom prst="rect">
            <a:avLst/>
          </a:prstGeom>
          <a:noFill/>
        </p:spPr>
        <p:txBody>
          <a:bodyPr wrap="square">
            <a:spAutoFit/>
          </a:bodyPr>
          <a:lstStyle/>
          <a:p>
            <a:pPr algn="just">
              <a:buNone/>
            </a:pPr>
            <a:r>
              <a:rPr lang="uk-UA" sz="2000" b="1" noProof="0" dirty="0"/>
              <a:t>Предмет дослідження</a:t>
            </a:r>
            <a:r>
              <a:rPr lang="uk-UA" sz="2000" noProof="0" dirty="0"/>
              <a:t> – це конкретний аспект, частина об’єкта, яка досліджується саме в цьому науковому проєкті.</a:t>
            </a:r>
          </a:p>
          <a:p>
            <a:pPr algn="just">
              <a:buNone/>
            </a:pPr>
            <a:endParaRPr lang="uk-UA" sz="2000" b="1" noProof="0" dirty="0"/>
          </a:p>
          <a:p>
            <a:pPr algn="just">
              <a:buNone/>
            </a:pPr>
            <a:r>
              <a:rPr lang="uk-UA" sz="2000" b="1" noProof="0" dirty="0"/>
              <a:t>Приклад:</a:t>
            </a:r>
            <a:endParaRPr lang="uk-UA" sz="2000" noProof="0" dirty="0"/>
          </a:p>
          <a:p>
            <a:pPr algn="just"/>
            <a:r>
              <a:rPr lang="uk-UA" sz="2000" noProof="0" dirty="0"/>
              <a:t>Предмет: Методи оптимізації споживання електроенергії в системі «Розумний будинок».</a:t>
            </a:r>
          </a:p>
        </p:txBody>
      </p:sp>
    </p:spTree>
    <p:extLst>
      <p:ext uri="{BB962C8B-B14F-4D97-AF65-F5344CB8AC3E}">
        <p14:creationId xmlns:p14="http://schemas.microsoft.com/office/powerpoint/2010/main" val="112301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CF665E-4514-3436-9C86-99A6A92DB6CB}"/>
              </a:ext>
            </a:extLst>
          </p:cNvPr>
          <p:cNvSpPr txBox="1"/>
          <p:nvPr/>
        </p:nvSpPr>
        <p:spPr>
          <a:xfrm>
            <a:off x="1126672" y="1280841"/>
            <a:ext cx="10098054" cy="3785652"/>
          </a:xfrm>
          <a:prstGeom prst="rect">
            <a:avLst/>
          </a:prstGeom>
          <a:noFill/>
        </p:spPr>
        <p:txBody>
          <a:bodyPr wrap="square">
            <a:spAutoFit/>
          </a:bodyPr>
          <a:lstStyle/>
          <a:p>
            <a:r>
              <a:rPr lang="uk-UA" sz="2000" b="1" dirty="0"/>
              <a:t>Приклад: </a:t>
            </a:r>
          </a:p>
          <a:p>
            <a:endParaRPr lang="uk-UA" sz="2000" dirty="0"/>
          </a:p>
          <a:p>
            <a:pPr algn="just"/>
            <a:r>
              <a:rPr lang="uk-UA" sz="2000" dirty="0"/>
              <a:t>У якості прикладу науково-дослідна робота </a:t>
            </a:r>
            <a:r>
              <a:rPr lang="uk-UA" sz="2000" b="1" dirty="0"/>
              <a:t>Приклад 1 </a:t>
            </a:r>
            <a:r>
              <a:rPr lang="uk-UA" sz="2000" dirty="0"/>
              <a:t>«Методологія багатокласової діагностики складних просторових об’єктів». </a:t>
            </a:r>
          </a:p>
          <a:p>
            <a:pPr algn="just"/>
            <a:endParaRPr lang="uk-UA" sz="2000" b="1" dirty="0"/>
          </a:p>
          <a:p>
            <a:pPr algn="just"/>
            <a:r>
              <a:rPr lang="uk-UA" sz="2000" b="1" dirty="0"/>
              <a:t>Об’єкт дослідження: </a:t>
            </a:r>
            <a:r>
              <a:rPr lang="uk-UA" sz="2000" dirty="0"/>
              <a:t>деформаційні, вібраційні та акустичні процеси, що протікають в об‘єктах контролю з багатоосередковим пошкодженням під час експлуатації і несуть інформацію про їх функціональний технічний стан. </a:t>
            </a:r>
          </a:p>
          <a:p>
            <a:pPr algn="just"/>
            <a:endParaRPr lang="uk-UA" sz="2000" dirty="0"/>
          </a:p>
          <a:p>
            <a:pPr algn="just"/>
            <a:r>
              <a:rPr lang="uk-UA" sz="2000" b="1" dirty="0"/>
              <a:t>Предмет дослідження: </a:t>
            </a:r>
            <a:r>
              <a:rPr lang="uk-UA" sz="2000" dirty="0"/>
              <a:t>принципи, методи та засоби реалізації багатокласової діагностики на основі сучасних інформаційних технологій для складних просторових об‘єктів з багатоосередковим пошкодженням.</a:t>
            </a:r>
          </a:p>
        </p:txBody>
      </p:sp>
    </p:spTree>
    <p:extLst>
      <p:ext uri="{BB962C8B-B14F-4D97-AF65-F5344CB8AC3E}">
        <p14:creationId xmlns:p14="http://schemas.microsoft.com/office/powerpoint/2010/main" val="754451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82CAE0-BC5F-10C5-A39E-640FD92CDC4F}"/>
              </a:ext>
            </a:extLst>
          </p:cNvPr>
          <p:cNvSpPr txBox="1"/>
          <p:nvPr/>
        </p:nvSpPr>
        <p:spPr>
          <a:xfrm>
            <a:off x="1126672" y="669400"/>
            <a:ext cx="10126046" cy="4832092"/>
          </a:xfrm>
          <a:prstGeom prst="rect">
            <a:avLst/>
          </a:prstGeom>
          <a:noFill/>
        </p:spPr>
        <p:txBody>
          <a:bodyPr wrap="square">
            <a:spAutoFit/>
          </a:bodyPr>
          <a:lstStyle/>
          <a:p>
            <a:pPr algn="ctr"/>
            <a:r>
              <a:rPr lang="uk-UA" sz="2400" b="1" dirty="0"/>
              <a:t>ОЧІКУВАНІ РЕЗУЛЬТАТИ ДОСЛІДЖЕНЬ, ЇХ НАУКОВА НОВИЗНА ТА ПРАКТИЧНА ЗНАЧУЩІСТЬ</a:t>
            </a:r>
          </a:p>
          <a:p>
            <a:endParaRPr lang="uk-UA" sz="2000" dirty="0"/>
          </a:p>
          <a:p>
            <a:pPr algn="ctr"/>
            <a:r>
              <a:rPr lang="uk-UA" sz="2000" b="1" dirty="0"/>
              <a:t>Наукова новизна </a:t>
            </a:r>
          </a:p>
          <a:p>
            <a:pPr algn="ctr"/>
            <a:endParaRPr lang="uk-UA" sz="2000" b="1" dirty="0"/>
          </a:p>
          <a:p>
            <a:pPr algn="just"/>
            <a:r>
              <a:rPr lang="uk-UA" sz="2000" b="1" dirty="0"/>
              <a:t>Очікувані результати наукових досліджень </a:t>
            </a:r>
            <a:r>
              <a:rPr lang="uk-UA" sz="2000" dirty="0"/>
              <a:t>– це попередні описи теорій, концепцій, закономірностей, функціональних та аналітичних залежностей, методів, моделей, схем, методик, алгоритмів, інших положень, що створюватимуться, змінюватимуться та/або доповнюватимуться автором при виконанні наукових досліджень. </a:t>
            </a:r>
          </a:p>
          <a:p>
            <a:pPr algn="just"/>
            <a:endParaRPr lang="uk-UA" sz="2000" dirty="0"/>
          </a:p>
          <a:p>
            <a:pPr algn="just"/>
            <a:r>
              <a:rPr lang="uk-UA" sz="2000" dirty="0"/>
              <a:t>В Законі України про наукову та науково-технічну діяльність (Відомості Верховної Ради України, 2016 р., № 3, ст. 25) зі змінами наведено терміни та їх визначення, зокрема: «………….. </a:t>
            </a:r>
          </a:p>
          <a:p>
            <a:pPr algn="just"/>
            <a:r>
              <a:rPr lang="uk-UA" sz="2000" dirty="0"/>
              <a:t>22) </a:t>
            </a:r>
            <a:r>
              <a:rPr lang="uk-UA" sz="2000" i="1" dirty="0"/>
              <a:t>науковий результат </a:t>
            </a:r>
            <a:r>
              <a:rPr lang="uk-UA" sz="2000" dirty="0"/>
              <a:t>- нове наукове знання, одержане в процесі фундаментальних або прикладних наукових досліджень та зафіксоване на носіях інформації.</a:t>
            </a:r>
          </a:p>
        </p:txBody>
      </p:sp>
    </p:spTree>
    <p:extLst>
      <p:ext uri="{BB962C8B-B14F-4D97-AF65-F5344CB8AC3E}">
        <p14:creationId xmlns:p14="http://schemas.microsoft.com/office/powerpoint/2010/main" val="3002138161"/>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68</TotalTime>
  <Words>1510</Words>
  <Application>Microsoft Office PowerPoint</Application>
  <PresentationFormat>Широкоэкранный</PresentationFormat>
  <Paragraphs>122</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Times New Roman</vt:lpstr>
      <vt:lpstr>Ретро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Нові інформаційні технології в наукових дослідженнях. Теорія та практика обробки даних з використанням інформаційних технологій. Комп’ютерні та інформаційні мережі. Телеконференції. Новітні технології обміну інформацією. Електронні бібліотеки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Рябчун Юлія Володимирівна</dc:creator>
  <cp:lastModifiedBy>Рябчун Юлія Володимирівна</cp:lastModifiedBy>
  <cp:revision>2</cp:revision>
  <dcterms:created xsi:type="dcterms:W3CDTF">2025-03-21T07:06:43Z</dcterms:created>
  <dcterms:modified xsi:type="dcterms:W3CDTF">2025-10-12T16:36:20Z</dcterms:modified>
</cp:coreProperties>
</file>