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2"/>
  </p:notesMasterIdLst>
  <p:sldIdLst>
    <p:sldId id="257" r:id="rId2"/>
    <p:sldId id="258" r:id="rId3"/>
    <p:sldId id="299" r:id="rId4"/>
    <p:sldId id="287" r:id="rId5"/>
    <p:sldId id="261" r:id="rId6"/>
    <p:sldId id="291" r:id="rId7"/>
    <p:sldId id="293" r:id="rId8"/>
    <p:sldId id="306" r:id="rId9"/>
    <p:sldId id="312" r:id="rId10"/>
    <p:sldId id="313" r:id="rId11"/>
    <p:sldId id="259" r:id="rId12"/>
    <p:sldId id="260" r:id="rId13"/>
    <p:sldId id="294" r:id="rId14"/>
    <p:sldId id="263" r:id="rId15"/>
    <p:sldId id="296" r:id="rId16"/>
    <p:sldId id="295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5" r:id="rId25"/>
    <p:sldId id="308" r:id="rId26"/>
    <p:sldId id="309" r:id="rId27"/>
    <p:sldId id="310" r:id="rId28"/>
    <p:sldId id="279" r:id="rId29"/>
    <p:sldId id="314" r:id="rId30"/>
    <p:sldId id="265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FFFF99"/>
    <a:srgbClr val="00FF00"/>
    <a:srgbClr val="FFFF00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03363CC7-F977-4BD4-9AF1-FCDA4F56F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872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8084D1A-74B1-47E6-9F23-E04F18C06E52}" type="slidenum">
              <a:rPr lang="ru-RU" altLang="ru-RU">
                <a:latin typeface="Arial" panose="020B0604020202020204" pitchFamily="34" charset="0"/>
              </a:rPr>
              <a:pPr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0DC13A7-6530-4234-8CDB-81D4C8D4BD3E}" type="slidenum">
              <a:rPr lang="ru-RU" altLang="ru-RU">
                <a:latin typeface="Arial" panose="020B0604020202020204" pitchFamily="34" charset="0"/>
              </a:rPr>
              <a:pPr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79C2D-3FA4-4B0C-840C-87D7D26B215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D6E4-11AB-4781-9FA8-6D24D4A2257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53F3-E05F-4105-948C-7BBAE2766F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C5D63-4B27-4E8D-A99A-0A6D61303A6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C522B-63AF-42B5-A264-0BC84E0753D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D3CA5-CDB3-4448-8B47-94B91FF3882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758A9A-3259-4A59-990F-8C42D8ACF54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03C46-E118-4F0E-9E85-F92BB5CDD16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ACAB9-C57D-4C47-B01D-B5C20223261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4AE6F-05F1-4338-8910-C16863FCBD8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82C47-259A-4AD4-9162-34ADF117DC2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537575-01CF-48B2-AB92-B150EDE1AD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28600" y="1124744"/>
            <a:ext cx="8686800" cy="244827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800" dirty="0"/>
              <a:t>«</a:t>
            </a:r>
            <a:r>
              <a:rPr lang="uk-UA" sz="4000" dirty="0"/>
              <a:t>ЕТНОС. НАЦІЯ. ДЕРЖАВА</a:t>
            </a:r>
            <a:r>
              <a:rPr lang="uk-UA" sz="4800" dirty="0"/>
              <a:t>» </a:t>
            </a:r>
            <a:br>
              <a:rPr lang="uk-UA" sz="4800" dirty="0">
                <a:solidFill>
                  <a:schemeClr val="hlink"/>
                </a:solidFill>
              </a:rPr>
            </a:br>
            <a:endParaRPr lang="ru-RU" sz="4800" dirty="0">
              <a:solidFill>
                <a:schemeClr val="hlink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27AAFC1B-19E3-487F-A228-9592C302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48720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8457E1AD-83B3-49B9-9521-7AEED75B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284538"/>
            <a:ext cx="53625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Содержимое 2">
            <a:extLst>
              <a:ext uri="{FF2B5EF4-FFF2-40B4-BE49-F238E27FC236}">
                <a16:creationId xmlns:a16="http://schemas.microsoft.com/office/drawing/2014/main" id="{80461D0F-506C-449A-B933-B11831FA8AD4}"/>
              </a:ext>
            </a:extLst>
          </p:cNvPr>
          <p:cNvSpPr txBox="1">
            <a:spLocks/>
          </p:cNvSpPr>
          <p:nvPr/>
        </p:nvSpPr>
        <p:spPr bwMode="auto">
          <a:xfrm>
            <a:off x="323850" y="3852863"/>
            <a:ext cx="30241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ru-RU" sz="2200" i="1"/>
              <a:t>– елемент етносу, що має культурні особливості (гуцули, бойки, лемки). Інколи їх називають субетносами.</a:t>
            </a:r>
          </a:p>
        </p:txBody>
      </p:sp>
      <p:sp>
        <p:nvSpPr>
          <p:cNvPr id="8197" name="Содержимое 2">
            <a:extLst>
              <a:ext uri="{FF2B5EF4-FFF2-40B4-BE49-F238E27FC236}">
                <a16:creationId xmlns:a16="http://schemas.microsoft.com/office/drawing/2014/main" id="{6B416580-1C0F-408D-94AD-2CE7AD16BDF9}"/>
              </a:ext>
            </a:extLst>
          </p:cNvPr>
          <p:cNvSpPr txBox="1">
            <a:spLocks/>
          </p:cNvSpPr>
          <p:nvPr/>
        </p:nvSpPr>
        <p:spPr bwMode="auto">
          <a:xfrm>
            <a:off x="5076825" y="144463"/>
            <a:ext cx="38163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ru-RU" sz="2400" b="1" i="1"/>
              <a:t>Етнографічна (етнічна)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ru-RU" sz="2400" b="1" i="1"/>
              <a:t>група</a:t>
            </a:r>
            <a:r>
              <a:rPr lang="uk-UA" altLang="ru-RU" sz="2400" i="1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5F07EEEC-289F-4EB9-8129-7F91E6BB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>
                <a:latin typeface="Arial" panose="020B0604020202020204" pitchFamily="34" charset="0"/>
                <a:cs typeface="Arial" panose="020B0604020202020204" pitchFamily="34" charset="0"/>
              </a:rPr>
              <a:t>Способи утворення етносів</a:t>
            </a:r>
            <a:endParaRPr lang="ru-RU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4F22BF2-49A7-4590-A4AE-6FA14FF281A8}"/>
              </a:ext>
            </a:extLst>
          </p:cNvPr>
          <p:cNvSpPr/>
          <p:nvPr/>
        </p:nvSpPr>
        <p:spPr>
          <a:xfrm>
            <a:off x="2987675" y="620713"/>
            <a:ext cx="2808288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Об</a:t>
            </a:r>
            <a:r>
              <a:rPr lang="en-US" sz="2400" dirty="0"/>
              <a:t>’</a:t>
            </a:r>
            <a:r>
              <a:rPr lang="uk-UA" sz="2400" dirty="0" err="1"/>
              <a:t>єднавчі</a:t>
            </a:r>
            <a:endParaRPr lang="ru-RU" sz="24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0199295-5CD3-4C12-8D76-8CC84871823E}"/>
              </a:ext>
            </a:extLst>
          </p:cNvPr>
          <p:cNvSpPr/>
          <p:nvPr/>
        </p:nvSpPr>
        <p:spPr>
          <a:xfrm>
            <a:off x="0" y="620713"/>
            <a:ext cx="22320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Консолідація (злиття </a:t>
            </a:r>
            <a:r>
              <a:rPr lang="uk-UA" sz="2000" dirty="0" err="1"/>
              <a:t>етногра-фічних</a:t>
            </a:r>
            <a:r>
              <a:rPr lang="uk-UA" sz="2000" dirty="0"/>
              <a:t> груп)</a:t>
            </a:r>
            <a:endParaRPr lang="ru-RU" sz="2000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742A0EA-9848-4E1B-A271-5A45EB1F4CF9}"/>
              </a:ext>
            </a:extLst>
          </p:cNvPr>
          <p:cNvSpPr/>
          <p:nvPr/>
        </p:nvSpPr>
        <p:spPr>
          <a:xfrm>
            <a:off x="6732588" y="620713"/>
            <a:ext cx="23034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Асиміляція </a:t>
            </a:r>
            <a:r>
              <a:rPr lang="uk-UA" dirty="0"/>
              <a:t>(поглинання одного етносу іншим)</a:t>
            </a:r>
            <a:endParaRPr lang="ru-RU" dirty="0"/>
          </a:p>
        </p:txBody>
      </p:sp>
      <p:pic>
        <p:nvPicPr>
          <p:cNvPr id="9222" name="Picture 14">
            <a:extLst>
              <a:ext uri="{FF2B5EF4-FFF2-40B4-BE49-F238E27FC236}">
                <a16:creationId xmlns:a16="http://schemas.microsoft.com/office/drawing/2014/main" id="{3BB6956B-22D5-440F-935F-C08B6170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937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>
            <a:extLst>
              <a:ext uri="{FF2B5EF4-FFF2-40B4-BE49-F238E27FC236}">
                <a16:creationId xmlns:a16="http://schemas.microsoft.com/office/drawing/2014/main" id="{EBFC8E82-D01C-43B3-AA82-223377B5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429125"/>
            <a:ext cx="50514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>
            <a:extLst>
              <a:ext uri="{FF2B5EF4-FFF2-40B4-BE49-F238E27FC236}">
                <a16:creationId xmlns:a16="http://schemas.microsoft.com/office/drawing/2014/main" id="{6704EF98-F3B6-4D06-B476-76975CBB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562100"/>
            <a:ext cx="35290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638224E-28E1-42F3-AEFA-EAC428AE4AA0}"/>
              </a:ext>
            </a:extLst>
          </p:cNvPr>
          <p:cNvCxnSpPr>
            <a:stCxn id="5" idx="2"/>
          </p:cNvCxnSpPr>
          <p:nvPr/>
        </p:nvCxnSpPr>
        <p:spPr>
          <a:xfrm flipH="1">
            <a:off x="2232025" y="1160463"/>
            <a:ext cx="755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58ADEBC-3FDC-4A26-B71A-A99F86EC4279}"/>
              </a:ext>
            </a:extLst>
          </p:cNvPr>
          <p:cNvCxnSpPr>
            <a:stCxn id="5" idx="6"/>
          </p:cNvCxnSpPr>
          <p:nvPr/>
        </p:nvCxnSpPr>
        <p:spPr>
          <a:xfrm>
            <a:off x="5795963" y="1160463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DAA382A0-F5ED-4EBC-B096-9BFA81B0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888" y="95250"/>
            <a:ext cx="3322637" cy="1252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Способи поділу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28FEDFA-68B2-420B-A0E2-10D717701284}"/>
              </a:ext>
            </a:extLst>
          </p:cNvPr>
          <p:cNvSpPr/>
          <p:nvPr/>
        </p:nvSpPr>
        <p:spPr>
          <a:xfrm>
            <a:off x="20638" y="220663"/>
            <a:ext cx="2339975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Парціація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(розділення етносу)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D553843-BFDA-45AA-A45F-FCE0899FCCB1}"/>
              </a:ext>
            </a:extLst>
          </p:cNvPr>
          <p:cNvSpPr/>
          <p:nvPr/>
        </p:nvSpPr>
        <p:spPr>
          <a:xfrm>
            <a:off x="6696075" y="193675"/>
            <a:ext cx="23891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Сепарація (відділення від етносу)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10">
            <a:extLst>
              <a:ext uri="{FF2B5EF4-FFF2-40B4-BE49-F238E27FC236}">
                <a16:creationId xmlns:a16="http://schemas.microsoft.com/office/drawing/2014/main" id="{2A3D962B-1754-45DC-94A2-12787BD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47800"/>
            <a:ext cx="37290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>
            <a:extLst>
              <a:ext uri="{FF2B5EF4-FFF2-40B4-BE49-F238E27FC236}">
                <a16:creationId xmlns:a16="http://schemas.microsoft.com/office/drawing/2014/main" id="{28CBC0E2-8B4E-45B2-8152-D03DD880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025"/>
            <a:ext cx="4324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>
            <a:extLst>
              <a:ext uri="{FF2B5EF4-FFF2-40B4-BE49-F238E27FC236}">
                <a16:creationId xmlns:a16="http://schemas.microsoft.com/office/drawing/2014/main" id="{981D52BF-8D3E-4A78-9D7B-990F6AA1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47800"/>
            <a:ext cx="464343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>
            <a:extLst>
              <a:ext uri="{FF2B5EF4-FFF2-40B4-BE49-F238E27FC236}">
                <a16:creationId xmlns:a16="http://schemas.microsoft.com/office/drawing/2014/main" id="{F7F35038-83D5-4337-A27F-69C9F72D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83038"/>
            <a:ext cx="43180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E97D007-1B5B-4326-B95C-02D4E7739419}"/>
              </a:ext>
            </a:extLst>
          </p:cNvPr>
          <p:cNvCxnSpPr>
            <a:stCxn id="4" idx="2"/>
            <a:endCxn id="5" idx="3"/>
          </p:cNvCxnSpPr>
          <p:nvPr/>
        </p:nvCxnSpPr>
        <p:spPr>
          <a:xfrm flipH="1">
            <a:off x="2360613" y="722313"/>
            <a:ext cx="676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BB10830-DA7C-45CA-904E-E89984C37808}"/>
              </a:ext>
            </a:extLst>
          </p:cNvPr>
          <p:cNvCxnSpPr>
            <a:endCxn id="6" idx="1"/>
          </p:cNvCxnSpPr>
          <p:nvPr/>
        </p:nvCxnSpPr>
        <p:spPr>
          <a:xfrm>
            <a:off x="6022975" y="625475"/>
            <a:ext cx="673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7389813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НАЦІЯ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Поняття “нації” (лат. “</a:t>
            </a:r>
            <a:r>
              <a:rPr lang="en-US" b="1" dirty="0" err="1"/>
              <a:t>natio</a:t>
            </a:r>
            <a:r>
              <a:rPr lang="uk-UA" b="1" dirty="0"/>
              <a:t>”</a:t>
            </a:r>
            <a:r>
              <a:rPr lang="en-US" b="1" dirty="0"/>
              <a:t>)</a:t>
            </a:r>
            <a:r>
              <a:rPr lang="uk-UA" b="1" dirty="0"/>
              <a:t> виникло як протиставлення вищих верств суспільства народу (“</a:t>
            </a:r>
            <a:r>
              <a:rPr lang="en-US" b="1" dirty="0"/>
              <a:t>demos</a:t>
            </a:r>
            <a:r>
              <a:rPr lang="uk-UA" b="1" dirty="0"/>
              <a:t>”)</a:t>
            </a:r>
          </a:p>
          <a:p>
            <a:pPr marL="609600" indent="-609600" eaLnBrk="1" hangingPunct="1">
              <a:defRPr/>
            </a:pPr>
            <a:r>
              <a:rPr lang="uk-UA" sz="2800" b="1" dirty="0" err="1"/>
              <a:t>Ф.Тьоніс</a:t>
            </a:r>
            <a:r>
              <a:rPr lang="uk-UA" sz="2800" b="1" dirty="0"/>
              <a:t> (Німеччина): “Народ – це первісний елемент суспільного життя, природна речовина, нація – специфічне модерне поняття, ідея, соціологічний ідеал</a:t>
            </a:r>
          </a:p>
          <a:p>
            <a:pPr marL="609600" indent="-609600" eaLnBrk="1" hangingPunct="1">
              <a:defRPr/>
            </a:pPr>
            <a:r>
              <a:rPr lang="uk-UA" sz="2800" b="1" dirty="0"/>
              <a:t>Дідро, Д</a:t>
            </a:r>
            <a:r>
              <a:rPr lang="en-US" sz="2800" b="1" dirty="0"/>
              <a:t>’</a:t>
            </a:r>
            <a:r>
              <a:rPr lang="uk-UA" sz="2800" b="1" dirty="0" err="1"/>
              <a:t>ламбер</a:t>
            </a:r>
            <a:r>
              <a:rPr lang="uk-UA" sz="2800" b="1" dirty="0"/>
              <a:t> (Франція): нація – це “пани і шляхта”, а народ – решта населення. Нація – це народ, який </a:t>
            </a:r>
            <a:r>
              <a:rPr lang="uk-UA" sz="2800" b="1" dirty="0" err="1"/>
              <a:t>самоусвідомив</a:t>
            </a:r>
            <a:r>
              <a:rPr lang="uk-UA" sz="2800" b="1" dirty="0"/>
              <a:t> себе, та його частина, для якої чинна ідея нації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sz="2800" b="1" dirty="0"/>
              <a:t>Всього існує біля 100 наукових визначень нації, найпоширеніші з них – етнічне і політичне.</a:t>
            </a:r>
          </a:p>
          <a:p>
            <a:pPr marL="609600" indent="-609600" eaLnBrk="1" hangingPunct="1">
              <a:defRPr/>
            </a:pPr>
            <a:endParaRPr lang="uk-UA" sz="3600" b="1" dirty="0">
              <a:solidFill>
                <a:srgbClr val="00FF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uk-UA" sz="3600" b="1" dirty="0"/>
          </a:p>
          <a:p>
            <a:pPr marL="609600" indent="-609600" eaLnBrk="1" hangingPunct="1">
              <a:defRPr/>
            </a:pPr>
            <a:endParaRPr lang="uk-UA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B34FE0EB-E9B4-4BC4-887D-583049F1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38" y="4508500"/>
            <a:ext cx="8229600" cy="21320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Нація </a:t>
            </a: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– соціальна спільнота, яку об’єднують </a:t>
            </a:r>
            <a:r>
              <a:rPr lang="uk-UA" altLang="ru-RU" sz="2200" u="sng">
                <a:latin typeface="Arial" panose="020B0604020202020204" pitchFamily="34" charset="0"/>
                <a:cs typeface="Arial" panose="020B0604020202020204" pitchFamily="34" charset="0"/>
              </a:rPr>
              <a:t>єдина держава (або </a:t>
            </a:r>
            <a:r>
              <a:rPr lang="uk-UA" altLang="ru-RU" sz="2200" i="1" u="sng">
                <a:latin typeface="Arial" panose="020B0604020202020204" pitchFamily="34" charset="0"/>
                <a:cs typeface="Arial" panose="020B0604020202020204" pitchFamily="34" charset="0"/>
              </a:rPr>
              <a:t>прагнення</a:t>
            </a:r>
            <a:r>
              <a:rPr lang="uk-UA" altLang="ru-RU" sz="2200" u="sng">
                <a:latin typeface="Arial" panose="020B0604020202020204" pitchFamily="34" charset="0"/>
                <a:cs typeface="Arial" panose="020B0604020202020204" pitchFamily="34" charset="0"/>
              </a:rPr>
              <a:t> до неї)</a:t>
            </a: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, єдині громадянство, юридичні права та обов’язки, </a:t>
            </a:r>
            <a:r>
              <a:rPr lang="uk-UA" altLang="ru-RU" sz="2200" u="sng">
                <a:latin typeface="Arial" panose="020B0604020202020204" pitchFamily="34" charset="0"/>
                <a:cs typeface="Arial" panose="020B0604020202020204" pitchFamily="34" charset="0"/>
              </a:rPr>
              <a:t>усвідомлення як єдиної спільноти</a:t>
            </a: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, спільність історії, культурних традицій.</a:t>
            </a:r>
            <a:endParaRPr lang="ru-RU" altLang="ru-RU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AE1B1E7-7C76-42E0-8E90-CE208449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0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859F1B3E-00B6-49DB-A994-7AEB3AAD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213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u="sng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u="sng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u="sng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u="sng" dirty="0"/>
              <a:t>Основні теорії нації:</a:t>
            </a:r>
            <a:r>
              <a:rPr lang="uk-UA" b="1" dirty="0"/>
              <a:t> політична, психологічна, культурологічна, </a:t>
            </a:r>
            <a:r>
              <a:rPr lang="uk-UA" b="1" dirty="0" err="1"/>
              <a:t>історико-економічна</a:t>
            </a:r>
            <a:r>
              <a:rPr lang="uk-UA" b="1" dirty="0"/>
              <a:t> та етнічна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dirty="0"/>
              <a:t>Політична теорія нації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На поч. 17 ст. – Г. </a:t>
            </a:r>
            <a:r>
              <a:rPr lang="uk-UA" sz="2800" b="1" dirty="0" err="1"/>
              <a:t>Гроцій</a:t>
            </a:r>
            <a:r>
              <a:rPr lang="uk-UA" sz="2800" b="1" dirty="0"/>
              <a:t> (Голландія): </a:t>
            </a:r>
            <a:r>
              <a:rPr lang="uk-UA" sz="2800" b="1" dirty="0" err="1"/>
              <a:t>“нація</a:t>
            </a:r>
            <a:r>
              <a:rPr lang="uk-UA" sz="2800" b="1" dirty="0"/>
              <a:t> – велика кількість родин однієї … крові, які народилися в одній … країні і живуть під одним… </a:t>
            </a:r>
            <a:r>
              <a:rPr lang="uk-UA" sz="2800" b="1" dirty="0" err="1"/>
              <a:t>урядом”</a:t>
            </a:r>
            <a:r>
              <a:rPr lang="uk-UA" sz="2800" b="1" dirty="0"/>
              <a:t> або “ певна кількість людей, які мешкають у цьому регіоні, підпорядковуються цьому урядові і різняться від інших своєрідним </a:t>
            </a:r>
            <a:r>
              <a:rPr lang="uk-UA" sz="2800" b="1" dirty="0" err="1"/>
              <a:t>характером”</a:t>
            </a:r>
            <a:endParaRPr lang="uk-UA" sz="28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П. </a:t>
            </a:r>
            <a:r>
              <a:rPr lang="uk-UA" sz="2800" b="1" dirty="0" err="1"/>
              <a:t>Манчіні</a:t>
            </a:r>
            <a:r>
              <a:rPr lang="uk-UA" sz="2800" b="1" dirty="0"/>
              <a:t> (Італія) : </a:t>
            </a:r>
            <a:r>
              <a:rPr lang="uk-UA" sz="2800" b="1" dirty="0" err="1"/>
              <a:t>“об</a:t>
            </a:r>
            <a:r>
              <a:rPr lang="en-US" sz="2800" b="1" dirty="0"/>
              <a:t>’</a:t>
            </a:r>
            <a:r>
              <a:rPr lang="uk-UA" sz="2800" b="1" dirty="0" err="1"/>
              <a:t>єктивні</a:t>
            </a:r>
            <a:r>
              <a:rPr lang="uk-UA" sz="2800" b="1" dirty="0"/>
              <a:t> ознаки </a:t>
            </a:r>
            <a:r>
              <a:rPr lang="uk-UA" sz="2800" b="1" dirty="0" err="1"/>
              <a:t>нації”</a:t>
            </a:r>
            <a:r>
              <a:rPr lang="uk-UA" sz="2800" b="1" dirty="0"/>
              <a:t>: територія проживання, походження, мова, звичаї і побут, переживання і історична доля, законодавство. </a:t>
            </a:r>
            <a:r>
              <a:rPr lang="uk-UA" sz="2800" b="1" dirty="0" err="1"/>
              <a:t>“Особлива</a:t>
            </a:r>
            <a:r>
              <a:rPr lang="uk-UA" sz="2800" b="1" dirty="0"/>
              <a:t> умова існування </a:t>
            </a:r>
            <a:r>
              <a:rPr lang="uk-UA" sz="2800" b="1" dirty="0" err="1"/>
              <a:t>нації”</a:t>
            </a:r>
            <a:r>
              <a:rPr lang="uk-UA" sz="2800" b="1" dirty="0"/>
              <a:t> – національна свідомість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sz="2800" b="1" dirty="0">
              <a:solidFill>
                <a:srgbClr val="00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uk-UA" sz="3600" b="1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633"/>
            <a:ext cx="9144000" cy="6624736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Акцент на людській спільноті, що проживає в одній державі – головна особливість політичної теорії нації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b="1" dirty="0" err="1"/>
              <a:t>“Американська</a:t>
            </a:r>
            <a:r>
              <a:rPr lang="uk-UA" b="1" dirty="0"/>
              <a:t> </a:t>
            </a:r>
            <a:r>
              <a:rPr lang="uk-UA" b="1" dirty="0" err="1"/>
              <a:t>енциклопедія”</a:t>
            </a:r>
            <a:r>
              <a:rPr lang="uk-UA" b="1" dirty="0"/>
              <a:t>: нація – велика кількість людей, котрі вважають себе групою і мають </a:t>
            </a:r>
            <a:r>
              <a:rPr lang="uk-UA" b="1" dirty="0" err="1"/>
              <a:t>“лояльність</a:t>
            </a:r>
            <a:r>
              <a:rPr lang="uk-UA" b="1" dirty="0"/>
              <a:t> до </a:t>
            </a:r>
            <a:r>
              <a:rPr lang="uk-UA" b="1" dirty="0" err="1"/>
              <a:t>групи”</a:t>
            </a:r>
            <a:r>
              <a:rPr lang="uk-UA" b="1" dirty="0"/>
              <a:t>. Серед головних ознак нації – не тільки спільна мова, культура, релігія та історія, а й політичні інститути (нація – це політичний організм, або держава)</a:t>
            </a:r>
          </a:p>
          <a:p>
            <a:pPr marL="609600" indent="-609600" eaLnBrk="1" hangingPunct="1">
              <a:defRPr/>
            </a:pPr>
            <a:r>
              <a:rPr lang="uk-UA" b="1" dirty="0"/>
              <a:t>Т.</a:t>
            </a:r>
            <a:r>
              <a:rPr lang="uk-UA" b="1" dirty="0" err="1"/>
              <a:t>Масарик</a:t>
            </a:r>
            <a:r>
              <a:rPr lang="uk-UA" b="1" dirty="0"/>
              <a:t> (Чехія): націю творять політичні, господарські та суспільні принципи і літературна мова. Проте головною є політична централізація</a:t>
            </a:r>
          </a:p>
          <a:p>
            <a:pPr marL="609600" indent="-609600" eaLnBrk="1" hangingPunct="1">
              <a:defRPr/>
            </a:pPr>
            <a:r>
              <a:rPr lang="uk-UA" b="1" dirty="0"/>
              <a:t>Ентоні Сміт (США): утворення націй – наслідок </a:t>
            </a:r>
            <a:r>
              <a:rPr lang="uk-UA" b="1" dirty="0" err="1"/>
              <a:t>“енергійної</a:t>
            </a:r>
            <a:r>
              <a:rPr lang="uk-UA" b="1" dirty="0"/>
              <a:t> програми політичного </a:t>
            </a:r>
            <a:r>
              <a:rPr lang="uk-UA" b="1" dirty="0" err="1"/>
              <a:t>згуртування”</a:t>
            </a:r>
            <a:r>
              <a:rPr lang="uk-UA" b="1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800" b="1" dirty="0"/>
              <a:t>Головні ознаки модерних націй: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Єдиний юридичний кодекс (спільні права та </a:t>
            </a:r>
            <a:r>
              <a:rPr lang="uk-UA" sz="2400" b="1" dirty="0" err="1"/>
              <a:t>обов</a:t>
            </a:r>
            <a:r>
              <a:rPr lang="en-US" sz="2400" b="1" dirty="0"/>
              <a:t>’</a:t>
            </a:r>
            <a:r>
              <a:rPr lang="uk-UA" sz="2400" b="1" dirty="0" err="1"/>
              <a:t>язки</a:t>
            </a:r>
            <a:r>
              <a:rPr lang="uk-UA" sz="2400" b="1" dirty="0"/>
              <a:t>, для незалежних – право громадянства)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Об</a:t>
            </a:r>
            <a:r>
              <a:rPr lang="en-US" sz="2400" b="1" dirty="0"/>
              <a:t>’</a:t>
            </a:r>
            <a:r>
              <a:rPr lang="uk-UA" sz="2400" b="1" dirty="0" err="1"/>
              <a:t>єднана</a:t>
            </a:r>
            <a:r>
              <a:rPr lang="uk-UA" sz="2400" b="1" dirty="0"/>
              <a:t> економіка з вільним пересуванням людей та товарів по всій національній території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Компактна територія, бажано з </a:t>
            </a:r>
            <a:r>
              <a:rPr lang="uk-UA" sz="2400" b="1" dirty="0" err="1"/>
              <a:t>“природними”</a:t>
            </a:r>
            <a:r>
              <a:rPr lang="uk-UA" sz="2400" b="1" dirty="0"/>
              <a:t> захисними кордонами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Єдина політична культура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dirty="0"/>
              <a:t>Г. </a:t>
            </a:r>
            <a:r>
              <a:rPr lang="uk-UA" sz="2800" b="1" dirty="0" err="1"/>
              <a:t>Сетон-Уотсон</a:t>
            </a:r>
            <a:r>
              <a:rPr lang="uk-UA" sz="2800" b="1" dirty="0"/>
              <a:t> (США) : крім вищезгаданого додає, що нація повинна мати </a:t>
            </a:r>
            <a:r>
              <a:rPr lang="uk-UA" sz="2800" b="1" dirty="0" err="1"/>
              <a:t>“правову</a:t>
            </a:r>
            <a:r>
              <a:rPr lang="uk-UA" sz="2800" b="1" dirty="0"/>
              <a:t> державну </a:t>
            </a:r>
            <a:r>
              <a:rPr lang="uk-UA" sz="2800" b="1" dirty="0" err="1"/>
              <a:t>структуру”</a:t>
            </a:r>
            <a:endParaRPr lang="uk-UA" sz="28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dirty="0"/>
              <a:t>К.</a:t>
            </a:r>
            <a:r>
              <a:rPr lang="uk-UA" sz="2800" b="1" dirty="0" err="1"/>
              <a:t>Дойч</a:t>
            </a:r>
            <a:r>
              <a:rPr lang="uk-UA" sz="2800" b="1" dirty="0"/>
              <a:t> (США) : </a:t>
            </a:r>
            <a:r>
              <a:rPr lang="uk-UA" sz="2800" b="1" dirty="0" err="1"/>
              <a:t>“нація</a:t>
            </a:r>
            <a:r>
              <a:rPr lang="uk-UA" sz="2800" b="1" dirty="0"/>
              <a:t> – це народ, який володіє </a:t>
            </a:r>
            <a:r>
              <a:rPr lang="uk-UA" sz="2800" b="1" dirty="0" err="1"/>
              <a:t>державою”</a:t>
            </a:r>
            <a:r>
              <a:rPr lang="uk-UA" sz="2800" b="1" dirty="0"/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dirty="0"/>
              <a:t>М.Вебер (США) : нація – громадська спільнота людей, об</a:t>
            </a:r>
            <a:r>
              <a:rPr lang="en-US" sz="2800" b="1" dirty="0"/>
              <a:t>’</a:t>
            </a:r>
            <a:r>
              <a:rPr lang="uk-UA" sz="2800" b="1" dirty="0" err="1"/>
              <a:t>єднаних</a:t>
            </a:r>
            <a:r>
              <a:rPr lang="uk-UA" sz="2800" b="1" dirty="0"/>
              <a:t> спільністю мови, звичаїв, релігії, історичної долі, закріплених у національно-історичній </a:t>
            </a:r>
            <a:r>
              <a:rPr lang="uk-UA" sz="2800" b="1" dirty="0" err="1"/>
              <a:t>пам</a:t>
            </a:r>
            <a:r>
              <a:rPr lang="en-US" sz="2800" b="1" dirty="0"/>
              <a:t>’</a:t>
            </a:r>
            <a:r>
              <a:rPr lang="uk-UA" sz="2800" b="1" dirty="0"/>
              <a:t>яті народу, що прагне створювати суверенну державність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uk-UA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9135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dirty="0"/>
              <a:t>Психологічна теорія нації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Концепція “духу народу” (Дж. Віко, І.Кант, Й.-Г. Фіхте, Ф.</a:t>
            </a:r>
            <a:r>
              <a:rPr lang="uk-UA" sz="2800" b="1" dirty="0" err="1"/>
              <a:t>Шеллінг</a:t>
            </a:r>
            <a:r>
              <a:rPr lang="uk-UA" sz="2800" b="1" dirty="0"/>
              <a:t>): народ – </a:t>
            </a:r>
            <a:r>
              <a:rPr lang="uk-UA" sz="2800" b="1" dirty="0" err="1"/>
              <a:t>“історичний</a:t>
            </a:r>
            <a:r>
              <a:rPr lang="uk-UA" sz="2800" b="1" dirty="0"/>
              <a:t> </a:t>
            </a:r>
            <a:r>
              <a:rPr lang="uk-UA" sz="2800" b="1" dirty="0" err="1"/>
              <a:t>індивідуум”</a:t>
            </a:r>
            <a:r>
              <a:rPr lang="uk-UA" sz="2800" b="1" dirty="0"/>
              <a:t>, що є носієм особливої форми людського духу; будь-які національні спільноти, політичні і державні інституції  – проекція в просторі і часі </a:t>
            </a:r>
            <a:r>
              <a:rPr lang="uk-UA" sz="2800" b="1" dirty="0" err="1"/>
              <a:t>“духу</a:t>
            </a:r>
            <a:r>
              <a:rPr lang="uk-UA" sz="2800" b="1" dirty="0"/>
              <a:t> </a:t>
            </a:r>
            <a:r>
              <a:rPr lang="uk-UA" sz="2800" b="1" dirty="0" err="1"/>
              <a:t>народу”</a:t>
            </a:r>
            <a:endParaRPr lang="uk-UA" sz="28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Й.-Г. Фіхте (Німеччина): національний принцип – не природний, а духовний; головне у національній приналежності – духовність і віра в свободу цієї духовності і прагнення її вдосконалення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 err="1"/>
              <a:t>Дж.Віко</a:t>
            </a:r>
            <a:r>
              <a:rPr lang="uk-UA" sz="2800" b="1" dirty="0"/>
              <a:t>: як і суспільство, нація проходить стадії виникнення, стабільності і занепаду. Спільним у всіх націй є наявність певного політичного механізму</a:t>
            </a:r>
          </a:p>
        </p:txBody>
      </p:sp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27463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>
                <a:solidFill>
                  <a:srgbClr val="FFFF00"/>
                </a:solidFill>
              </a:rPr>
              <a:t> </a:t>
            </a:r>
            <a:endParaRPr lang="ru-RU"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Е.</a:t>
            </a:r>
            <a:r>
              <a:rPr lang="uk-UA" sz="2800" b="1" dirty="0" err="1"/>
              <a:t>Ренан</a:t>
            </a:r>
            <a:r>
              <a:rPr lang="uk-UA" sz="2800" b="1" dirty="0"/>
              <a:t>: до найсуттєвіших елементів </a:t>
            </a:r>
            <a:r>
              <a:rPr lang="uk-UA" sz="2800" b="1" dirty="0" err="1"/>
              <a:t>націотворення</a:t>
            </a:r>
            <a:r>
              <a:rPr lang="uk-UA" sz="2800" b="1" dirty="0"/>
              <a:t> відносив </a:t>
            </a:r>
            <a:r>
              <a:rPr lang="uk-UA" sz="2800" b="1" dirty="0" err="1"/>
              <a:t>“духовну</a:t>
            </a:r>
            <a:r>
              <a:rPr lang="uk-UA" sz="2800" b="1" dirty="0"/>
              <a:t> </a:t>
            </a:r>
            <a:r>
              <a:rPr lang="uk-UA" sz="2800" b="1" dirty="0" err="1"/>
              <a:t>спільність”</a:t>
            </a:r>
            <a:r>
              <a:rPr lang="uk-UA" sz="2800" b="1" dirty="0"/>
              <a:t>. Нація – </a:t>
            </a:r>
            <a:r>
              <a:rPr lang="uk-UA" sz="2800" b="1" dirty="0" err="1"/>
              <a:t>“щоденний</a:t>
            </a:r>
            <a:r>
              <a:rPr lang="uk-UA" sz="2800" b="1" dirty="0"/>
              <a:t> </a:t>
            </a:r>
            <a:r>
              <a:rPr lang="uk-UA" sz="2800" b="1" dirty="0" err="1"/>
              <a:t>плебісцит”</a:t>
            </a:r>
            <a:r>
              <a:rPr lang="uk-UA" sz="2800" b="1" dirty="0"/>
              <a:t>, що ґрунтується на бажанні людей жити разом (</a:t>
            </a:r>
            <a:r>
              <a:rPr lang="uk-UA" sz="2800" b="1" u="sng" dirty="0"/>
              <a:t>основа психологічної теорії нації</a:t>
            </a:r>
            <a:r>
              <a:rPr lang="uk-UA" sz="2800" b="1" dirty="0"/>
              <a:t> – вияв масової свідомості та колективної волі). Головний сенс нації: </a:t>
            </a:r>
            <a:r>
              <a:rPr lang="uk-UA" sz="2800" b="1" dirty="0" err="1"/>
              <a:t>“великі</a:t>
            </a:r>
            <a:r>
              <a:rPr lang="uk-UA" sz="2800" b="1" dirty="0"/>
              <a:t> скупчення людей із здоровим глуздом і палаючим серцем створюють моральну свідомість, що називається </a:t>
            </a:r>
            <a:r>
              <a:rPr lang="uk-UA" sz="2800" b="1" dirty="0" err="1"/>
              <a:t>нацією”</a:t>
            </a:r>
            <a:r>
              <a:rPr lang="uk-UA" sz="2800" b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О.Бауер: національний феномен визначає </a:t>
            </a:r>
            <a:r>
              <a:rPr lang="uk-UA" sz="2800" b="1" u="sng" dirty="0"/>
              <a:t>специфічний національний характер.</a:t>
            </a:r>
            <a:r>
              <a:rPr lang="uk-UA" sz="2800" b="1" dirty="0"/>
              <a:t> Виникнення національної свідомості залежить від самоусвідомлення власної відмінності. У ході формування </a:t>
            </a:r>
            <a:r>
              <a:rPr lang="uk-UA" sz="2800" b="1" dirty="0" err="1"/>
              <a:t>“справжньої</a:t>
            </a:r>
            <a:r>
              <a:rPr lang="uk-UA" sz="2800" b="1" dirty="0"/>
              <a:t> </a:t>
            </a:r>
            <a:r>
              <a:rPr lang="uk-UA" sz="2800" b="1" dirty="0" err="1"/>
              <a:t>нації”</a:t>
            </a:r>
            <a:r>
              <a:rPr lang="uk-UA" sz="2800" b="1" dirty="0"/>
              <a:t> відбуваються внутрішня консолідація нації та усунення суспільних відмінностей у народі (повне самовизначення – націоналізація –  можливе тільки при соціалізмі)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75326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uk-UA" sz="1200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uk-UA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uk-UA" b="1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ПОНЯТТЯ “ЕТНОС” ТА “НАЦІЯ” У СВІТОВІЙ ПОЛІТИЧНІЙ ДУМЦІ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defRPr/>
            </a:pPr>
            <a:r>
              <a:rPr lang="uk-UA" sz="2800" b="1" dirty="0"/>
              <a:t>80-ті рр. 18 ст. – Й.</a:t>
            </a:r>
            <a:r>
              <a:rPr lang="uk-UA" sz="2800" b="1" dirty="0" err="1"/>
              <a:t>Гердер</a:t>
            </a:r>
            <a:r>
              <a:rPr lang="uk-UA" sz="2800" b="1" dirty="0"/>
              <a:t> (Німеччина): людина належить до певної групи (соціальної, конфесійної, професійної, етнічної). </a:t>
            </a:r>
            <a:r>
              <a:rPr lang="uk-UA" sz="2800" b="1" dirty="0" err="1"/>
              <a:t>Етнічність</a:t>
            </a:r>
            <a:r>
              <a:rPr lang="uk-UA" sz="2800" b="1" dirty="0"/>
              <a:t> – природний стан речей, а </a:t>
            </a:r>
            <a:r>
              <a:rPr lang="uk-UA" sz="2800" b="1" dirty="0" err="1"/>
              <a:t>“народ</a:t>
            </a:r>
            <a:r>
              <a:rPr lang="uk-UA" sz="2800" b="1" dirty="0"/>
              <a:t> – це природне утворення, подібне до родини, тільки значно </a:t>
            </a:r>
            <a:r>
              <a:rPr lang="uk-UA" sz="2800" b="1" dirty="0" err="1"/>
              <a:t>ширше”</a:t>
            </a:r>
            <a:endParaRPr lang="uk-UA" sz="2800" b="1" dirty="0"/>
          </a:p>
          <a:p>
            <a:pPr marL="609600" indent="-609600" eaLnBrk="1" hangingPunct="1">
              <a:defRPr/>
            </a:pPr>
            <a:r>
              <a:rPr lang="uk-UA" sz="2800" b="1" dirty="0"/>
              <a:t>Даніель </a:t>
            </a:r>
            <a:r>
              <a:rPr lang="uk-UA" sz="2800" b="1" dirty="0" err="1"/>
              <a:t>Жуто-Лі</a:t>
            </a:r>
            <a:r>
              <a:rPr lang="uk-UA" sz="2800" b="1" dirty="0"/>
              <a:t> (Канада): </a:t>
            </a:r>
            <a:r>
              <a:rPr lang="uk-UA" sz="2800" b="1" dirty="0" err="1"/>
              <a:t>“етнічна</a:t>
            </a:r>
            <a:r>
              <a:rPr lang="uk-UA" sz="2800" b="1" dirty="0"/>
              <a:t> </a:t>
            </a:r>
            <a:r>
              <a:rPr lang="uk-UA" sz="2800" b="1" dirty="0" err="1"/>
              <a:t>група”</a:t>
            </a:r>
            <a:r>
              <a:rPr lang="uk-UA" sz="2800" b="1" dirty="0"/>
              <a:t> – сума всіх осіб, які мають спільні атрибути (</a:t>
            </a:r>
            <a:r>
              <a:rPr lang="uk-UA" sz="2800" b="1" dirty="0" err="1"/>
              <a:t>“данності”</a:t>
            </a:r>
            <a:r>
              <a:rPr lang="uk-UA" sz="2800" b="1" dirty="0"/>
              <a:t>): </a:t>
            </a:r>
            <a:r>
              <a:rPr lang="uk-UA" sz="2800" b="1" dirty="0" err="1"/>
              <a:t>“біологічна</a:t>
            </a:r>
            <a:r>
              <a:rPr lang="uk-UA" sz="2800" b="1" dirty="0"/>
              <a:t> раса та родові </a:t>
            </a:r>
            <a:r>
              <a:rPr lang="uk-UA" sz="2800" b="1" dirty="0" err="1"/>
              <a:t>зв</a:t>
            </a:r>
            <a:r>
              <a:rPr lang="en-US" sz="2800" b="1" dirty="0"/>
              <a:t>’</a:t>
            </a:r>
            <a:r>
              <a:rPr lang="uk-UA" sz="2800" b="1" dirty="0" err="1"/>
              <a:t>язки</a:t>
            </a:r>
            <a:r>
              <a:rPr lang="uk-UA" sz="2800" b="1" dirty="0"/>
              <a:t> або елементи матеріальної культури, способи дії і </a:t>
            </a:r>
            <a:r>
              <a:rPr lang="uk-UA" sz="2800" b="1" dirty="0" err="1"/>
              <a:t>поведінки”</a:t>
            </a:r>
            <a:r>
              <a:rPr lang="uk-UA" sz="2800" b="1" dirty="0"/>
              <a:t>      (у західній </a:t>
            </a:r>
            <a:r>
              <a:rPr lang="uk-UA" sz="2800" b="1" dirty="0" err="1"/>
              <a:t>етнополітології</a:t>
            </a:r>
            <a:r>
              <a:rPr lang="uk-UA" sz="2800" b="1" dirty="0"/>
              <a:t> терміни </a:t>
            </a:r>
            <a:r>
              <a:rPr lang="uk-UA" sz="2800" b="1" dirty="0" err="1"/>
              <a:t>“етнос”</a:t>
            </a:r>
            <a:r>
              <a:rPr lang="uk-UA" sz="2800" b="1" dirty="0"/>
              <a:t> і </a:t>
            </a:r>
            <a:r>
              <a:rPr lang="uk-UA" sz="2800" b="1" dirty="0" err="1"/>
              <a:t>“етнічна</a:t>
            </a:r>
            <a:r>
              <a:rPr lang="uk-UA" sz="2800" b="1" dirty="0"/>
              <a:t> </a:t>
            </a:r>
            <a:r>
              <a:rPr lang="uk-UA" sz="2800" b="1" dirty="0" err="1"/>
              <a:t>група”</a:t>
            </a:r>
            <a:r>
              <a:rPr lang="uk-UA" sz="2800" b="1" dirty="0"/>
              <a:t> – синоніми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uk-UA" b="1" u="sng" dirty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uk-UA" sz="4400" b="1" dirty="0"/>
          </a:p>
          <a:p>
            <a:pPr marL="609600" indent="-609600" eaLnBrk="1" hangingPunct="1">
              <a:defRPr/>
            </a:pPr>
            <a:endParaRPr lang="uk-UA" sz="4400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sz="2800" b="1" dirty="0"/>
              <a:t>У концепції О.Бауера нація фактично ототожнюється з суспільством (історія людства – це історія націй, типологія яких відповідає стадіям генезису суспільства). Чинники </a:t>
            </a:r>
            <a:r>
              <a:rPr lang="uk-UA" sz="2800" b="1" dirty="0" err="1"/>
              <a:t>націотворення</a:t>
            </a:r>
            <a:r>
              <a:rPr lang="uk-UA" sz="2800" b="1" dirty="0"/>
              <a:t> – спадкова передача набутих фізичних та психічних якостей та спадковість культури через традицію. Основа культурної єдності – феномен людської психіки </a:t>
            </a:r>
          </a:p>
          <a:p>
            <a:pPr marL="609600" indent="-609600" eaLnBrk="1" hangingPunct="1">
              <a:defRPr/>
            </a:pPr>
            <a:r>
              <a:rPr lang="uk-UA" sz="2800" b="1" dirty="0"/>
              <a:t>Е.Дюркгейм (Франція): народність – це людська громада, члени якої з етнічних та історичних причин хочуть утворити державу</a:t>
            </a:r>
          </a:p>
          <a:p>
            <a:pPr marL="609600" indent="-609600" eaLnBrk="1" hangingPunct="1">
              <a:defRPr/>
            </a:pPr>
            <a:r>
              <a:rPr lang="uk-UA" sz="2800" b="1" dirty="0"/>
              <a:t>Д.</a:t>
            </a:r>
            <a:r>
              <a:rPr lang="uk-UA" sz="2800" b="1" dirty="0" err="1"/>
              <a:t>Широ</a:t>
            </a:r>
            <a:r>
              <a:rPr lang="uk-UA" sz="2800" b="1" dirty="0"/>
              <a:t> (США): нація – групова солідарність людей, що мають багато спільного (інтереси, звички та ін. ) для створення власної держави</a:t>
            </a:r>
          </a:p>
          <a:p>
            <a:pPr marL="609600" indent="-609600" eaLnBrk="1" hangingPunct="1">
              <a:defRPr/>
            </a:pPr>
            <a:r>
              <a:rPr lang="uk-UA" sz="2800" b="1" dirty="0"/>
              <a:t>С.</a:t>
            </a:r>
            <a:r>
              <a:rPr lang="uk-UA" sz="2800" b="1" dirty="0" err="1"/>
              <a:t>Харкслі</a:t>
            </a:r>
            <a:r>
              <a:rPr lang="uk-UA" sz="2800" b="1" dirty="0"/>
              <a:t>, А.</a:t>
            </a:r>
            <a:r>
              <a:rPr lang="uk-UA" sz="2800" b="1" dirty="0" err="1"/>
              <a:t>Хеддок</a:t>
            </a:r>
            <a:r>
              <a:rPr lang="uk-UA" sz="2800" b="1" dirty="0"/>
              <a:t>: нація – людська спільнота, об</a:t>
            </a:r>
            <a:r>
              <a:rPr lang="en-US" sz="2800" b="1" dirty="0"/>
              <a:t>’</a:t>
            </a:r>
            <a:r>
              <a:rPr lang="uk-UA" sz="2800" b="1" dirty="0" err="1"/>
              <a:t>єднана</a:t>
            </a:r>
            <a:r>
              <a:rPr lang="uk-UA" sz="2800" b="1" dirty="0"/>
              <a:t> думкою про своє спільне походження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686800" cy="6597650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Культурологічна теорія нації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defRPr/>
            </a:pPr>
            <a:r>
              <a:rPr lang="uk-UA" b="1" dirty="0" err="1"/>
              <a:t>К.Реннер</a:t>
            </a:r>
            <a:r>
              <a:rPr lang="uk-UA" b="1" dirty="0"/>
              <a:t> (Австрія): нація – “культурне співтовариство”: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Для формування нації необхідні національно-духовна культура та спільна літературна мова.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Вирішальну роль у творенні нації відіграє єдність духовних інтересів.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uk-UA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b="1" dirty="0"/>
              <a:t>Нація – це спільнота людей, які однаково говорять і думають</a:t>
            </a:r>
          </a:p>
          <a:p>
            <a:pPr marL="609600" indent="-609600" eaLnBrk="1" hangingPunct="1">
              <a:defRPr/>
            </a:pPr>
            <a:endParaRPr lang="ru-RU" sz="2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59765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dirty="0" err="1"/>
              <a:t>Історико-економічна</a:t>
            </a:r>
            <a:r>
              <a:rPr lang="uk-UA" b="1" dirty="0"/>
              <a:t> теорія нації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dirty="0"/>
              <a:t>Нація – продукт суспільного розвитку</a:t>
            </a:r>
            <a:r>
              <a:rPr lang="uk-UA" sz="2800" b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К.Каутський (Німеччина): нація – спільність людей, що розмовляють однією мовою та має повсякденні економічні відносини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К.Маркс, Ф.Енгельс (Німеччина): нація – не загальнонаціональна, а національно-класова спільнота. Національні почуття – залишкові, які, як і релігія, належать до хибної ідеологічної орієнтації</a:t>
            </a:r>
          </a:p>
        </p:txBody>
      </p:sp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00013"/>
            <a:ext cx="8229600" cy="100013"/>
          </a:xfrm>
        </p:spPr>
        <p:txBody>
          <a:bodyPr/>
          <a:lstStyle/>
          <a:p>
            <a:pPr eaLnBrk="1" hangingPunct="1">
              <a:defRPr/>
            </a:pPr>
            <a:endParaRPr lang="ru-RU"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b="1" dirty="0"/>
              <a:t>Етнічна теорія нації</a:t>
            </a:r>
            <a:endParaRPr lang="en-US" b="1" dirty="0"/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sz="1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Е.Сміт: спільність походження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Нація – </a:t>
            </a:r>
            <a:r>
              <a:rPr lang="uk-UA" sz="2800" b="1" dirty="0" err="1"/>
              <a:t>“надродина”</a:t>
            </a:r>
            <a:r>
              <a:rPr lang="uk-UA" sz="2800" b="1" dirty="0"/>
              <a:t> – всі її представники – родичі, мають спільного предка (кровна спорідненість)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Важлива роль мобілізації народу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800" b="1" dirty="0"/>
              <a:t>З вчення </a:t>
            </a:r>
            <a:r>
              <a:rPr lang="uk-UA" sz="2800" b="1" dirty="0" err="1"/>
              <a:t>Гердера</a:t>
            </a:r>
            <a:r>
              <a:rPr lang="uk-UA" sz="2800" b="1" dirty="0"/>
              <a:t> про </a:t>
            </a:r>
            <a:r>
              <a:rPr lang="uk-UA" sz="2800" b="1" dirty="0" err="1"/>
              <a:t>“особливий</a:t>
            </a:r>
            <a:r>
              <a:rPr lang="uk-UA" sz="2800" b="1" dirty="0"/>
              <a:t> </a:t>
            </a:r>
            <a:r>
              <a:rPr lang="uk-UA" sz="2800" b="1" dirty="0" err="1"/>
              <a:t>геній”</a:t>
            </a:r>
            <a:r>
              <a:rPr lang="uk-UA" sz="2800" b="1" dirty="0"/>
              <a:t> нації (спосіб мислення, дій і спілкування) випливає ідея </a:t>
            </a:r>
            <a:r>
              <a:rPr lang="uk-UA" sz="2800" b="1" dirty="0" err="1"/>
              <a:t>“колективного</a:t>
            </a:r>
            <a:r>
              <a:rPr lang="uk-UA" sz="2800" b="1" dirty="0"/>
              <a:t> Я”, апеляція до </a:t>
            </a:r>
            <a:r>
              <a:rPr lang="uk-UA" sz="2800" b="1" dirty="0" err="1"/>
              <a:t>”етнічного</a:t>
            </a:r>
            <a:r>
              <a:rPr lang="uk-UA" sz="2800" b="1" dirty="0"/>
              <a:t> </a:t>
            </a:r>
            <a:r>
              <a:rPr lang="uk-UA" sz="2800" b="1" dirty="0" err="1"/>
              <a:t>минулого”</a:t>
            </a:r>
            <a:endParaRPr lang="uk-UA" sz="28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Р.</a:t>
            </a:r>
            <a:r>
              <a:rPr lang="uk-UA" sz="2800" b="1" dirty="0" err="1"/>
              <a:t>Аліано</a:t>
            </a:r>
            <a:r>
              <a:rPr lang="uk-UA" sz="2800" b="1" dirty="0"/>
              <a:t> (США): “в міру того, як держава стає живим організмом з окремою волею та власними інтересами, нація  виникає як саме життя й душа цього </a:t>
            </a:r>
            <a:r>
              <a:rPr lang="uk-UA" sz="2800" b="1" dirty="0" err="1"/>
              <a:t>організму”</a:t>
            </a:r>
            <a:endParaRPr lang="uk-UA" sz="28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Б.Андерсен: нація – етнічна спільнота; як політична спільність вона є спільністю не більш ніж уявною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80400" cy="60483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b="1" u="sng" dirty="0" err="1"/>
              <a:t>“етнічна</a:t>
            </a:r>
            <a:r>
              <a:rPr lang="uk-UA" b="1" u="sng" dirty="0"/>
              <a:t> </a:t>
            </a:r>
            <a:r>
              <a:rPr lang="uk-UA" b="1" u="sng" dirty="0" err="1"/>
              <a:t>нація”</a:t>
            </a:r>
            <a:r>
              <a:rPr lang="uk-UA" b="1" dirty="0"/>
              <a:t> – велика політизована етнічна група, яка характеризується спільною культурою та спільним уявним походженням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dirty="0"/>
              <a:t>Я.</a:t>
            </a:r>
            <a:r>
              <a:rPr lang="uk-UA" sz="2800" b="1" dirty="0" err="1"/>
              <a:t>Крейсі</a:t>
            </a:r>
            <a:r>
              <a:rPr lang="uk-UA" sz="2800" b="1" dirty="0"/>
              <a:t>, В.</a:t>
            </a:r>
            <a:r>
              <a:rPr lang="uk-UA" sz="2800" b="1" dirty="0" err="1"/>
              <a:t>Велімські</a:t>
            </a:r>
            <a:r>
              <a:rPr lang="uk-UA" sz="2800" b="1" dirty="0"/>
              <a:t>: політичні нації мають власну державу, але не мають власної окремої мови, а етнічні нації мають власну мову, але не мають власної держави. Нації, що мають і власну мову, і власну державу – </a:t>
            </a:r>
            <a:r>
              <a:rPr lang="uk-UA" sz="2800" b="1" dirty="0" err="1"/>
              <a:t>“повномасштабні”</a:t>
            </a:r>
            <a:endParaRPr lang="uk-UA" sz="28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dirty="0"/>
              <a:t>М.</a:t>
            </a:r>
            <a:r>
              <a:rPr lang="uk-UA" sz="2800" b="1" dirty="0" err="1"/>
              <a:t>Мосс</a:t>
            </a:r>
            <a:r>
              <a:rPr lang="uk-UA" sz="2800" b="1" dirty="0"/>
              <a:t>: сформував концепцію </a:t>
            </a:r>
            <a:r>
              <a:rPr lang="uk-UA" sz="2800" b="1" dirty="0" err="1"/>
              <a:t>“досконалої</a:t>
            </a:r>
            <a:r>
              <a:rPr lang="uk-UA" sz="2800" b="1" dirty="0"/>
              <a:t> </a:t>
            </a:r>
            <a:r>
              <a:rPr lang="uk-UA" sz="2800" b="1" dirty="0" err="1"/>
              <a:t>нації”</a:t>
            </a:r>
            <a:r>
              <a:rPr lang="uk-UA" sz="2800" b="1" dirty="0"/>
              <a:t>, що має суверенітет, центральну демократичну владу, мову та національний характер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br>
              <a:rPr lang="uk-UA" sz="3200">
                <a:solidFill>
                  <a:srgbClr val="FFFF00"/>
                </a:solidFill>
              </a:rPr>
            </a:br>
            <a:br>
              <a:rPr lang="en-US" sz="3200">
                <a:solidFill>
                  <a:srgbClr val="00FF00"/>
                </a:solidFill>
              </a:rPr>
            </a:br>
            <a:br>
              <a:rPr lang="uk-UA" sz="3200">
                <a:solidFill>
                  <a:srgbClr val="00FF00"/>
                </a:solidFill>
              </a:rPr>
            </a:br>
            <a:endParaRPr lang="ru-RU" sz="3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8640"/>
            <a:ext cx="8229600" cy="6524625"/>
          </a:xfrm>
        </p:spPr>
        <p:txBody>
          <a:bodyPr/>
          <a:lstStyle/>
          <a:p>
            <a:pPr eaLnBrk="1" hangingPunct="1">
              <a:defRPr/>
            </a:pPr>
            <a:endParaRPr lang="uk-UA" b="1" dirty="0"/>
          </a:p>
          <a:p>
            <a:pPr eaLnBrk="1" hangingPunct="1">
              <a:defRPr/>
            </a:pPr>
            <a:endParaRPr lang="uk-UA" b="1" dirty="0"/>
          </a:p>
          <a:p>
            <a:pPr eaLnBrk="1" hangingPunct="1">
              <a:defRPr/>
            </a:pPr>
            <a:r>
              <a:rPr lang="uk-UA" sz="2400" b="1" dirty="0"/>
              <a:t>Нація –</a:t>
            </a:r>
            <a:r>
              <a:rPr lang="uk-UA" sz="2400" dirty="0"/>
              <a:t> </a:t>
            </a:r>
            <a:r>
              <a:rPr lang="uk-UA" sz="2400" b="1" dirty="0" err="1"/>
              <a:t>етносоціальна</a:t>
            </a:r>
            <a:r>
              <a:rPr lang="uk-UA" sz="2400" b="1" dirty="0"/>
              <a:t> (і не завжди </a:t>
            </a:r>
            <a:r>
              <a:rPr lang="uk-UA" sz="2400" b="1" dirty="0" err="1"/>
              <a:t>кровнородинна</a:t>
            </a:r>
            <a:r>
              <a:rPr lang="uk-UA" sz="2400" b="1" dirty="0"/>
              <a:t>) спільність з сформованим усталеним самоусвідомленням своєї ідентичності (спільність історичної долі, психології і характеру, прихильність до національних матеріальних та духовних цінностей, символіки), а також територіально-мовною та економічною єдністю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1825" y="692696"/>
            <a:ext cx="9144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800" b="1" dirty="0"/>
              <a:t>Держава – інститут політичної влади, політико-правова форма існування нації; </a:t>
            </a:r>
            <a:r>
              <a:rPr lang="uk-UA" sz="2800" b="1" dirty="0" err="1"/>
              <a:t>етнополітичний</a:t>
            </a:r>
            <a:r>
              <a:rPr lang="uk-UA" sz="2800" b="1" dirty="0"/>
              <a:t> механізм, що є не лише формою співіснування </a:t>
            </a:r>
            <a:r>
              <a:rPr lang="uk-UA" sz="2800" b="1" dirty="0" err="1"/>
              <a:t>різноетнічних</a:t>
            </a:r>
            <a:r>
              <a:rPr lang="uk-UA" sz="2800" b="1" dirty="0"/>
              <a:t> груп в межах єдиної території, а й способом реалізації національної ідеї у вигляді певного політичного ідеалу та права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800" b="1" u="sng" dirty="0"/>
              <a:t>Функції держави як </a:t>
            </a:r>
            <a:r>
              <a:rPr lang="uk-UA" sz="2800" b="1" u="sng" dirty="0" err="1"/>
              <a:t>етнополітичного</a:t>
            </a:r>
            <a:r>
              <a:rPr lang="uk-UA" sz="2800" b="1" u="sng" dirty="0"/>
              <a:t> механізму: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Статусна –  визначення народом як </a:t>
            </a:r>
            <a:r>
              <a:rPr lang="uk-UA" sz="2800" b="1" dirty="0" err="1"/>
              <a:t>суб</a:t>
            </a:r>
            <a:r>
              <a:rPr lang="en-US" sz="2800" b="1" dirty="0"/>
              <a:t>’</a:t>
            </a:r>
            <a:r>
              <a:rPr lang="uk-UA" sz="2800" b="1" dirty="0" err="1"/>
              <a:t>єктом</a:t>
            </a:r>
            <a:r>
              <a:rPr lang="uk-UA" sz="2800" b="1" dirty="0"/>
              <a:t> державності власної юрисдикції на певній території, що є у його підпорядкуванні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Захисна – захист ресурсного потенціалу життєзабезпечення того чи іншого народу (земля, вода, корисні копалини тощо)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Стратегічна – визначення пріоритетних напрямів у зміцненні національної безпеки, пошук партнерів та союзників, що не обмежують суверенітет нації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Фільтруюча – </a:t>
            </a:r>
            <a:r>
              <a:rPr lang="uk-UA" sz="2800" b="1" dirty="0" err="1"/>
              <a:t>відфільтровування</a:t>
            </a:r>
            <a:r>
              <a:rPr lang="uk-UA" sz="2800" b="1" dirty="0"/>
              <a:t> впливів, що можуть підірвати державну стабільність і безпеку, загрожувати її культурному чи інформаційному простору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800" b="1" dirty="0"/>
              <a:t>Репрезентативна – державна символіка – </a:t>
            </a:r>
            <a:r>
              <a:rPr lang="uk-UA" sz="2800" b="1" dirty="0" err="1"/>
              <a:t>диференціюючі</a:t>
            </a:r>
            <a:r>
              <a:rPr lang="uk-UA" sz="2800" b="1" dirty="0"/>
              <a:t> та мобілізуючі знаково-символічні аспекти політичного буття етносу та нації, консолідує націю на подальший розвиток та розквіт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6E926614-DBE1-4C88-AE14-B6DA227C74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8913"/>
          <a:ext cx="4643438" cy="611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56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Історичні та неісторичні</a:t>
                      </a:r>
                      <a:r>
                        <a:rPr lang="uk-UA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2000" baseline="0" dirty="0">
                          <a:latin typeface="Arial" pitchFamily="34" charset="0"/>
                          <a:cs typeface="Arial" pitchFamily="34" charset="0"/>
                        </a:rPr>
                        <a:t>(Г.Ф.</a:t>
                      </a:r>
                      <a:r>
                        <a:rPr lang="uk-UA" sz="2000" baseline="0" dirty="0" err="1">
                          <a:latin typeface="Arial" pitchFamily="34" charset="0"/>
                          <a:cs typeface="Arial" pitchFamily="34" charset="0"/>
                        </a:rPr>
                        <a:t>В.Гегель</a:t>
                      </a:r>
                      <a:r>
                        <a:rPr lang="uk-UA" sz="2000" baseline="0" dirty="0">
                          <a:latin typeface="Arial" pitchFamily="34" charset="0"/>
                          <a:cs typeface="Arial" pitchFamily="34" charset="0"/>
                        </a:rPr>
                        <a:t>, І.</a:t>
                      </a:r>
                      <a:r>
                        <a:rPr lang="uk-UA" sz="2000" baseline="0" dirty="0" err="1">
                          <a:latin typeface="Arial" pitchFamily="34" charset="0"/>
                          <a:cs typeface="Arial" pitchFamily="34" charset="0"/>
                        </a:rPr>
                        <a:t>Лисяк-Рудницький</a:t>
                      </a:r>
                      <a:r>
                        <a:rPr lang="uk-UA" sz="20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92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Політичні та етнічні 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(Ф.</a:t>
                      </a:r>
                      <a:r>
                        <a:rPr lang="uk-UA" sz="2000" dirty="0" err="1">
                          <a:latin typeface="Arial" pitchFamily="34" charset="0"/>
                          <a:cs typeface="Arial" pitchFamily="34" charset="0"/>
                        </a:rPr>
                        <a:t>Майнеке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6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Політичні, етнічні та повномасштабні 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(Я.</a:t>
                      </a:r>
                      <a:r>
                        <a:rPr lang="uk-UA" sz="2000" dirty="0" err="1">
                          <a:latin typeface="Arial" pitchFamily="34" charset="0"/>
                          <a:cs typeface="Arial" pitchFamily="34" charset="0"/>
                        </a:rPr>
                        <a:t>Крейсі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, В.</a:t>
                      </a:r>
                      <a:r>
                        <a:rPr lang="uk-UA" sz="2000" dirty="0" err="1">
                          <a:latin typeface="Arial" pitchFamily="34" charset="0"/>
                          <a:cs typeface="Arial" pitchFamily="34" charset="0"/>
                        </a:rPr>
                        <a:t>Велімські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92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Територіальні та </a:t>
                      </a:r>
                      <a:r>
                        <a:rPr lang="uk-UA" sz="2000" b="1" dirty="0" err="1">
                          <a:latin typeface="Arial" pitchFamily="34" charset="0"/>
                          <a:cs typeface="Arial" pitchFamily="34" charset="0"/>
                        </a:rPr>
                        <a:t>безтериторіальні</a:t>
                      </a: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(цигани)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Єдині та розділені </a:t>
                      </a: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(корейці)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Титульні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Діаспорні </a:t>
                      </a:r>
                      <a:r>
                        <a:rPr lang="uk-UA" sz="2000" b="0" dirty="0">
                          <a:latin typeface="Arial" pitchFamily="34" charset="0"/>
                          <a:cs typeface="Arial" pitchFamily="34" charset="0"/>
                        </a:rPr>
                        <a:t>(вірмени)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356" name="Picture 3">
            <a:extLst>
              <a:ext uri="{FF2B5EF4-FFF2-40B4-BE49-F238E27FC236}">
                <a16:creationId xmlns:a16="http://schemas.microsoft.com/office/drawing/2014/main" id="{BC192489-11AC-4008-87C2-74EF62CD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89463"/>
            <a:ext cx="30353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Заголовок 1">
            <a:extLst>
              <a:ext uri="{FF2B5EF4-FFF2-40B4-BE49-F238E27FC236}">
                <a16:creationId xmlns:a16="http://schemas.microsoft.com/office/drawing/2014/main" id="{CFB699C2-983C-4817-93C2-38954949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333375"/>
            <a:ext cx="3756025" cy="792163"/>
          </a:xfrm>
        </p:spPr>
        <p:txBody>
          <a:bodyPr/>
          <a:lstStyle/>
          <a:p>
            <a:r>
              <a:rPr lang="uk-UA" altLang="ru-RU" sz="3600" b="1"/>
              <a:t>Типологія націй</a:t>
            </a:r>
            <a:endParaRPr lang="ru-RU" altLang="ru-RU" sz="36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EEA16207-4C63-4890-98E5-3F6EF638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73167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А.</a:t>
            </a:r>
            <a:r>
              <a:rPr lang="uk-UA" sz="2800" b="1" dirty="0" err="1"/>
              <a:t>Білинський</a:t>
            </a:r>
            <a:r>
              <a:rPr lang="uk-UA" sz="2800" b="1" dirty="0"/>
              <a:t> (Німеччина): </a:t>
            </a:r>
            <a:r>
              <a:rPr lang="uk-UA" sz="2800" b="1" dirty="0" err="1"/>
              <a:t>“народ</a:t>
            </a:r>
            <a:r>
              <a:rPr lang="uk-UA" sz="2800" b="1" dirty="0"/>
              <a:t> є групою, поєднаною кровними </a:t>
            </a:r>
            <a:r>
              <a:rPr lang="uk-UA" sz="2800" b="1" dirty="0" err="1"/>
              <a:t>зв</a:t>
            </a:r>
            <a:r>
              <a:rPr lang="en-US" sz="2800" b="1" dirty="0"/>
              <a:t>’</a:t>
            </a:r>
            <a:r>
              <a:rPr lang="uk-UA" sz="2800" b="1" dirty="0" err="1"/>
              <a:t>язками”</a:t>
            </a:r>
            <a:r>
              <a:rPr lang="uk-UA" sz="2800" b="1" dirty="0"/>
              <a:t> (біологічна єдність)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Р.</a:t>
            </a:r>
            <a:r>
              <a:rPr lang="uk-UA" sz="2800" b="1" dirty="0" err="1"/>
              <a:t>Шермерхон</a:t>
            </a:r>
            <a:r>
              <a:rPr lang="uk-UA" sz="2800" b="1" dirty="0"/>
              <a:t> (США): </a:t>
            </a:r>
            <a:r>
              <a:rPr lang="uk-UA" sz="2800" b="1" dirty="0" err="1"/>
              <a:t>“етнічність”</a:t>
            </a:r>
            <a:r>
              <a:rPr lang="uk-UA" sz="2800" b="1" dirty="0"/>
              <a:t> – </a:t>
            </a:r>
            <a:r>
              <a:rPr lang="uk-UA" sz="2800" b="1" dirty="0" err="1"/>
              <a:t>“синтетичний</a:t>
            </a:r>
            <a:r>
              <a:rPr lang="uk-UA" sz="2800" b="1" dirty="0"/>
              <a:t> термін, що стосується багатьох ознак чи компонентів, які визначають природу будь-якої етнічної </a:t>
            </a:r>
            <a:r>
              <a:rPr lang="uk-UA" sz="2800" b="1" dirty="0" err="1"/>
              <a:t>групи”</a:t>
            </a:r>
            <a:endParaRPr lang="uk-UA" sz="28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800" b="1" dirty="0"/>
              <a:t>Р.</a:t>
            </a:r>
            <a:r>
              <a:rPr lang="uk-UA" sz="2800" b="1" dirty="0" err="1"/>
              <a:t>Рокет</a:t>
            </a:r>
            <a:r>
              <a:rPr lang="uk-UA" sz="2800" b="1" dirty="0"/>
              <a:t> (США): </a:t>
            </a:r>
            <a:r>
              <a:rPr lang="uk-UA" sz="2800" b="1" dirty="0" err="1"/>
              <a:t>“етнічні</a:t>
            </a:r>
            <a:r>
              <a:rPr lang="uk-UA" sz="2800" b="1" dirty="0"/>
              <a:t> групи соціально розрізняються на основі культурного критерію (релігійна приналежність, національність, мова), члени етнічних груп мають схильність до почуття солідарності чи загальної </a:t>
            </a:r>
            <a:r>
              <a:rPr lang="uk-UA" sz="2800" b="1" dirty="0" err="1"/>
              <a:t>самосвідомості”</a:t>
            </a:r>
            <a:r>
              <a:rPr lang="uk-UA" sz="2800" b="1" dirty="0"/>
              <a:t>. 1977 р. – монографія </a:t>
            </a:r>
            <a:r>
              <a:rPr lang="uk-UA" sz="2800" b="1" dirty="0" err="1"/>
              <a:t>“Етнічні</a:t>
            </a:r>
            <a:r>
              <a:rPr lang="uk-UA" sz="2800" b="1" dirty="0"/>
              <a:t> конфлікти у сучасному </a:t>
            </a:r>
            <a:r>
              <a:rPr lang="uk-UA" sz="2800" b="1" dirty="0" err="1"/>
              <a:t>світі”</a:t>
            </a:r>
            <a:r>
              <a:rPr lang="uk-UA" sz="2800" b="1" dirty="0"/>
              <a:t>: етнічні групи відрізняються расою, мовою або релігією, мають почуття солідарності між членами своєї групи та відмінності від членів інших етнічних груп </a:t>
            </a:r>
            <a:r>
              <a:rPr lang="uk-UA" sz="2800" b="1" u="sng" dirty="0"/>
              <a:t>(</a:t>
            </a:r>
            <a:r>
              <a:rPr lang="uk-UA" sz="2800" b="1" u="sng" dirty="0" err="1"/>
              <a:t>“ми</a:t>
            </a:r>
            <a:r>
              <a:rPr lang="uk-UA" sz="2800" b="1" u="sng" dirty="0"/>
              <a:t> – </a:t>
            </a:r>
            <a:r>
              <a:rPr lang="uk-UA" sz="2800" b="1" u="sng" dirty="0" err="1"/>
              <a:t>вони”</a:t>
            </a:r>
            <a:r>
              <a:rPr lang="uk-UA" sz="2800" b="1" u="sng" dirty="0"/>
              <a:t>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uk-UA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ED47045-9B17-417B-82B9-55F4C206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3716338"/>
            <a:ext cx="4978400" cy="503237"/>
          </a:xfrm>
        </p:spPr>
        <p:txBody>
          <a:bodyPr/>
          <a:lstStyle/>
          <a:p>
            <a:r>
              <a:rPr lang="uk-UA" altLang="ru-RU" sz="3600" b="1"/>
              <a:t>Національна меншина</a:t>
            </a:r>
            <a:endParaRPr lang="ru-RU" altLang="ru-RU" sz="3600" b="1"/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8328110F-3E5E-4A6A-8FCC-330933A1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868863"/>
            <a:ext cx="7921625" cy="1081087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2200" i="1">
                <a:latin typeface="Arial" panose="020B0604020202020204" pitchFamily="34" charset="0"/>
                <a:cs typeface="Arial" panose="020B0604020202020204" pitchFamily="34" charset="0"/>
              </a:rPr>
              <a:t>група людей, яка відрізняється за етнічною приналежністю від більшості населення держави і не є в ній автохтонною</a:t>
            </a:r>
            <a:endParaRPr lang="ru-RU" alt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CD34BE5-B5BE-47A2-A068-13F85EA3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9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850D336-FCAD-4D7A-A301-B6D8FDA3BEA0}"/>
              </a:ext>
            </a:extLst>
          </p:cNvPr>
          <p:cNvSpPr txBox="1">
            <a:spLocks/>
          </p:cNvSpPr>
          <p:nvPr/>
        </p:nvSpPr>
        <p:spPr bwMode="auto">
          <a:xfrm>
            <a:off x="4787900" y="0"/>
            <a:ext cx="43561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2200" b="1" i="1" dirty="0">
                <a:ea typeface="+mj-ea"/>
              </a:rPr>
              <a:t>Демократія – це не влада більшості, а захист меншості</a:t>
            </a:r>
            <a:r>
              <a:rPr lang="uk-UA" sz="2200" i="1" dirty="0">
                <a:ea typeface="+mj-ea"/>
              </a:rPr>
              <a:t>.</a:t>
            </a:r>
          </a:p>
          <a:p>
            <a:pPr algn="r" eaLnBrk="0" hangingPunct="0">
              <a:defRPr/>
            </a:pPr>
            <a:r>
              <a:rPr lang="uk-UA" sz="2200" i="1" dirty="0">
                <a:ea typeface="+mj-ea"/>
              </a:rPr>
              <a:t>А. Камю, французький філософ</a:t>
            </a:r>
            <a:endParaRPr lang="ru-RU" sz="2200" i="1" dirty="0"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dirty="0"/>
              <a:t>Індикатори визначення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dirty="0" err="1"/>
              <a:t>“етносу”</a:t>
            </a:r>
            <a:r>
              <a:rPr lang="uk-UA" sz="2400" b="1" dirty="0"/>
              <a:t> (етнічної групи)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dirty="0"/>
              <a:t>у західній політології: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b="1" dirty="0"/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Біологічний (раса та спільне походження)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Культурний (мова, релігія, звичаї, традиції)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Історичний (спільність історії та історичної долі)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Психологічний (родова свідомість та спільні почуття)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dirty="0"/>
              <a:t>Постійним і головним індикатором є спільне етнічне походження людей, яке частіше вважається міфологемою. Етнос усвідомлюється швидше як етнічна, а не соціальна спільність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defRPr/>
            </a:pPr>
            <a:endParaRPr lang="en-US" sz="2800" b="1" dirty="0"/>
          </a:p>
          <a:p>
            <a:pPr marL="609600" indent="-609600" eaLnBrk="1" hangingPunct="1">
              <a:defRPr/>
            </a:pPr>
            <a:endParaRPr lang="en-US" sz="2800" b="1" dirty="0"/>
          </a:p>
          <a:p>
            <a:pPr marL="609600" indent="-609600" eaLnBrk="1" hangingPunct="1">
              <a:defRPr/>
            </a:pPr>
            <a:r>
              <a:rPr lang="uk-UA" sz="2800" b="1" dirty="0"/>
              <a:t>Макс Вебер (США): етнічні групи – об</a:t>
            </a:r>
            <a:r>
              <a:rPr lang="en-US" sz="2800" b="1" dirty="0"/>
              <a:t>’</a:t>
            </a:r>
            <a:r>
              <a:rPr lang="uk-UA" sz="2800" b="1" dirty="0"/>
              <a:t>єднання людей, </a:t>
            </a:r>
            <a:r>
              <a:rPr lang="uk-UA" sz="2800" b="1" dirty="0" err="1"/>
              <a:t>“які</a:t>
            </a:r>
            <a:r>
              <a:rPr lang="uk-UA" sz="2800" b="1" dirty="0"/>
              <a:t> підтримують </a:t>
            </a:r>
            <a:r>
              <a:rPr lang="uk-UA" sz="2800" b="1" dirty="0" err="1"/>
              <a:t>суб</a:t>
            </a:r>
            <a:r>
              <a:rPr lang="en-US" sz="2800" b="1" dirty="0"/>
              <a:t>’</a:t>
            </a:r>
            <a:r>
              <a:rPr lang="uk-UA" sz="2800" b="1" dirty="0" err="1"/>
              <a:t>єктивну</a:t>
            </a:r>
            <a:r>
              <a:rPr lang="uk-UA" sz="2800" b="1" dirty="0"/>
              <a:t>  віру у своє спільне </a:t>
            </a:r>
            <a:r>
              <a:rPr lang="uk-UA" sz="2800" b="1" dirty="0" err="1"/>
              <a:t>походження”</a:t>
            </a:r>
            <a:endParaRPr lang="uk-UA" sz="2800" b="1" dirty="0"/>
          </a:p>
          <a:p>
            <a:pPr marL="609600" indent="-609600" eaLnBrk="1" hangingPunct="1">
              <a:defRPr/>
            </a:pPr>
            <a:r>
              <a:rPr lang="uk-UA" sz="2800" b="1" dirty="0"/>
              <a:t>Ентоні Сміт (США): історичні та символіко-культурні атрибути етнічної ідентичності. Етнічна група – </a:t>
            </a:r>
            <a:r>
              <a:rPr lang="uk-UA" sz="2800" b="1" dirty="0" err="1"/>
              <a:t>“тип</a:t>
            </a:r>
            <a:r>
              <a:rPr lang="uk-UA" sz="2800" b="1" dirty="0"/>
              <a:t> культурної спільноти, що надає великої ваги міфові про спільне походження та історичній </a:t>
            </a:r>
            <a:r>
              <a:rPr lang="uk-UA" sz="2800" b="1" dirty="0" err="1"/>
              <a:t>пам</a:t>
            </a:r>
            <a:r>
              <a:rPr lang="en-US" sz="2800" b="1" dirty="0"/>
              <a:t>’</a:t>
            </a:r>
            <a:r>
              <a:rPr lang="uk-UA" sz="2800" b="1" dirty="0"/>
              <a:t>яті і вирізняється однією або кількома </a:t>
            </a:r>
            <a:r>
              <a:rPr lang="uk-UA" sz="2800" b="1" dirty="0" err="1"/>
              <a:t>інституціями”</a:t>
            </a:r>
            <a:r>
              <a:rPr lang="uk-UA" sz="2800" b="1" dirty="0"/>
              <a:t> 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uk-UA" sz="2400" b="1" u="sng" dirty="0"/>
              <a:t>Атрибути етнічної групи: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Групова власна назва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Міф про спільних предків та спільна історична </a:t>
            </a:r>
            <a:r>
              <a:rPr lang="uk-UA" sz="2400" b="1" dirty="0" err="1"/>
              <a:t>пам</a:t>
            </a:r>
            <a:r>
              <a:rPr lang="uk-UA" sz="2400" b="1" dirty="0"/>
              <a:t> </a:t>
            </a:r>
            <a:r>
              <a:rPr lang="en-US" sz="2400" b="1" dirty="0"/>
              <a:t>’</a:t>
            </a:r>
            <a:r>
              <a:rPr lang="uk-UA" sz="2400" b="1" dirty="0"/>
              <a:t>ять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Елементи спільної культури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 err="1"/>
              <a:t>Зв</a:t>
            </a:r>
            <a:r>
              <a:rPr lang="uk-UA" sz="2400" b="1" dirty="0"/>
              <a:t> </a:t>
            </a:r>
            <a:r>
              <a:rPr lang="en-US" sz="2400" b="1" dirty="0"/>
              <a:t>’</a:t>
            </a:r>
            <a:r>
              <a:rPr lang="uk-UA" sz="2400" b="1" dirty="0" err="1"/>
              <a:t>язок</a:t>
            </a:r>
            <a:r>
              <a:rPr lang="uk-UA" sz="2400" b="1" dirty="0"/>
              <a:t> з конкретним </a:t>
            </a:r>
            <a:r>
              <a:rPr lang="uk-UA" sz="2400" b="1" dirty="0" err="1"/>
              <a:t>“рідним</a:t>
            </a:r>
            <a:r>
              <a:rPr lang="uk-UA" sz="2400" b="1" dirty="0"/>
              <a:t> </a:t>
            </a:r>
            <a:r>
              <a:rPr lang="uk-UA" sz="2400" b="1" dirty="0" err="1"/>
              <a:t>краєм”</a:t>
            </a:r>
            <a:endParaRPr lang="uk-UA" sz="2400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sz="2400" b="1" dirty="0"/>
              <a:t>Почуття солідарності у значної частини населення </a:t>
            </a:r>
          </a:p>
          <a:p>
            <a:pPr marL="609600" indent="-609600" eaLnBrk="1" hangingPunct="1">
              <a:defRPr/>
            </a:pPr>
            <a:endParaRPr lang="uk-UA" sz="2400" b="1" dirty="0">
              <a:solidFill>
                <a:srgbClr val="00FF00"/>
              </a:solidFill>
            </a:endParaRP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3600">
                <a:solidFill>
                  <a:srgbClr val="FFFF00"/>
                </a:solidFill>
              </a:rPr>
              <a:t> </a:t>
            </a:r>
            <a:endParaRPr lang="ru-RU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uk-UA" sz="2800" b="1" dirty="0"/>
              <a:t>Російські вчені М.Бердяєв, В.Вернадський та Л.</a:t>
            </a:r>
            <a:r>
              <a:rPr lang="uk-UA" sz="2800" b="1" dirty="0" err="1"/>
              <a:t>Гумільов</a:t>
            </a:r>
            <a:r>
              <a:rPr lang="uk-UA" sz="2800" b="1" dirty="0"/>
              <a:t> визначали “етнос” як категорію передусім географічну, біологічну та культурно-історичну </a:t>
            </a:r>
          </a:p>
          <a:p>
            <a:pPr marL="609600" indent="-609600" eaLnBrk="1" hangingPunct="1">
              <a:defRPr/>
            </a:pPr>
            <a:r>
              <a:rPr lang="uk-UA" sz="2800" b="1" dirty="0"/>
              <a:t>М.Бердяєв : </a:t>
            </a:r>
            <a:r>
              <a:rPr lang="uk-UA" sz="2800" b="1" dirty="0" err="1"/>
              <a:t>“Судьба</a:t>
            </a:r>
            <a:r>
              <a:rPr lang="uk-UA" sz="2800" b="1" dirty="0"/>
              <a:t> </a:t>
            </a:r>
            <a:r>
              <a:rPr lang="uk-UA" sz="2800" b="1" dirty="0" err="1"/>
              <a:t>России“</a:t>
            </a:r>
            <a:r>
              <a:rPr lang="uk-UA" sz="2800" b="1" dirty="0"/>
              <a:t>: національність – складне історичне утворення, що формується внаслідок кровного змішування рас і племен, численних перерозподілів земель, з якими вона </a:t>
            </a:r>
            <a:r>
              <a:rPr lang="uk-UA" sz="2800" b="1" dirty="0" err="1"/>
              <a:t>пов</a:t>
            </a:r>
            <a:r>
              <a:rPr lang="en-US" sz="2800" b="1" dirty="0"/>
              <a:t>’</a:t>
            </a:r>
            <a:r>
              <a:rPr lang="uk-UA" sz="2800" b="1" dirty="0" err="1"/>
              <a:t>язує</a:t>
            </a:r>
            <a:r>
              <a:rPr lang="uk-UA" sz="2800" b="1" dirty="0"/>
              <a:t> власну долю, а також духовно-культурного процесу, який і утворює її неповторний духовний образ. </a:t>
            </a:r>
            <a:r>
              <a:rPr lang="uk-UA" sz="2800" b="1" u="sng" dirty="0"/>
              <a:t>Ні раса, ні мова, ні релігія, ні територія не можуть послугувати для визначення національності, яка є певною таємницею, містичною та ірраціональною за своєю суттю.</a:t>
            </a:r>
            <a:r>
              <a:rPr lang="uk-UA" sz="2800" b="1" dirty="0"/>
              <a:t> </a:t>
            </a:r>
            <a:r>
              <a:rPr lang="uk-UA" sz="2800" b="1" dirty="0" err="1"/>
              <a:t>“Треба</a:t>
            </a:r>
            <a:r>
              <a:rPr lang="uk-UA" sz="2800" b="1" dirty="0"/>
              <a:t> бути в національності, брати участь у її творчому процесі, щоб до кінця знати її </a:t>
            </a:r>
            <a:r>
              <a:rPr lang="uk-UA" sz="2800" b="1" dirty="0" err="1"/>
              <a:t>таємницю”</a:t>
            </a:r>
            <a:endParaRPr lang="uk-UA" sz="2800" b="1" dirty="0"/>
          </a:p>
          <a:p>
            <a:pPr marL="609600" indent="-609600" eaLnBrk="1" hangingPunct="1">
              <a:defRPr/>
            </a:pP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27463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/>
              <a:t> </a:t>
            </a:r>
            <a:endParaRPr lang="ru-RU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988"/>
            <a:ext cx="9144000" cy="72009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uk-UA" altLang="ru-RU" sz="2800" b="1" dirty="0">
                <a:effectLst/>
              </a:rPr>
              <a:t>Л.</a:t>
            </a:r>
            <a:r>
              <a:rPr lang="uk-UA" altLang="ru-RU" sz="2800" b="1" dirty="0" err="1">
                <a:effectLst/>
              </a:rPr>
              <a:t>Гумільов</a:t>
            </a:r>
            <a:r>
              <a:rPr lang="uk-UA" altLang="ru-RU" sz="2800" b="1" dirty="0">
                <a:effectLst/>
              </a:rPr>
              <a:t>: етнос – “специфічна форма існування виду </a:t>
            </a:r>
            <a:r>
              <a:rPr lang="en-US" altLang="ru-RU" sz="2800" b="1" dirty="0">
                <a:effectLst/>
              </a:rPr>
              <a:t>Homo Sapiens</a:t>
            </a:r>
            <a:r>
              <a:rPr lang="uk-UA" altLang="ru-RU" sz="2800" b="1" dirty="0">
                <a:effectLst/>
              </a:rPr>
              <a:t>”, стійка динамічна система людських організмів, що має особливу внутрішню структуру.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800" b="1" dirty="0">
                <a:effectLst/>
              </a:rPr>
              <a:t>Згідно методам системного аналізу етнос: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uk-UA" altLang="ru-RU" sz="2400" b="1" dirty="0">
                <a:effectLst/>
              </a:rPr>
              <a:t>Система, що розвивається в історичному часі, має початок і кінець.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uk-UA" altLang="ru-RU" sz="2400" b="1" dirty="0">
                <a:effectLst/>
              </a:rPr>
              <a:t>Універсальним критерієм відмінності етносів може служити стереотип поведінки, що передається спадково, але не генетично.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uk-UA" altLang="ru-RU" sz="2400" b="1" dirty="0">
                <a:effectLst/>
              </a:rPr>
              <a:t>Системними </a:t>
            </a:r>
            <a:r>
              <a:rPr lang="uk-UA" altLang="ru-RU" sz="2400" b="1" dirty="0" err="1">
                <a:effectLst/>
              </a:rPr>
              <a:t>зв</a:t>
            </a:r>
            <a:r>
              <a:rPr lang="en-US" altLang="ru-RU" sz="2400" b="1" dirty="0">
                <a:effectLst/>
              </a:rPr>
              <a:t>’</a:t>
            </a:r>
            <a:r>
              <a:rPr lang="uk-UA" altLang="ru-RU" sz="2400" b="1" dirty="0" err="1">
                <a:effectLst/>
              </a:rPr>
              <a:t>язками</a:t>
            </a:r>
            <a:r>
              <a:rPr lang="uk-UA" altLang="ru-RU" sz="2400" b="1" dirty="0">
                <a:effectLst/>
              </a:rPr>
              <a:t> в ньому виступають не свідомі відносини, а відчування “свого” та “чужого”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uk-UA" altLang="ru-RU" sz="2400" b="1" dirty="0">
                <a:effectLst/>
              </a:rPr>
              <a:t>Єдність етносу підтримується </a:t>
            </a:r>
            <a:r>
              <a:rPr lang="uk-UA" altLang="ru-RU" sz="2400" b="1" dirty="0" err="1">
                <a:effectLst/>
              </a:rPr>
              <a:t>геобіохімічною</a:t>
            </a:r>
            <a:r>
              <a:rPr lang="uk-UA" altLang="ru-RU" sz="2400" b="1" dirty="0">
                <a:effectLst/>
              </a:rPr>
              <a:t> енергією біосфери (явище пасіонарності)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800" b="1" dirty="0">
                <a:effectLst/>
              </a:rPr>
              <a:t>Головна ознака даної системи – визнання етнічним колективом своєї єдності. Етнос – природна, а не суспільна спільність.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b="1" dirty="0"/>
              <a:t>Етнос –</a:t>
            </a:r>
            <a:r>
              <a:rPr lang="uk-UA" sz="2800" dirty="0"/>
              <a:t> </a:t>
            </a:r>
            <a:r>
              <a:rPr lang="uk-UA" sz="2800" b="1" dirty="0"/>
              <a:t>сталий колектив людей, що склався в результаті природного розвитку на основі специфічних</a:t>
            </a:r>
            <a:r>
              <a:rPr lang="uk-UA" sz="2800" dirty="0"/>
              <a:t> </a:t>
            </a:r>
            <a:r>
              <a:rPr lang="uk-UA" sz="2800" b="1" dirty="0"/>
              <a:t>стереотипів свідомості і поведінки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800" b="1" dirty="0"/>
              <a:t>Головна ознака існування етносу – визнання етнічним колективом своєї єдності і відмінності від інших (</a:t>
            </a:r>
            <a:r>
              <a:rPr lang="uk-UA" sz="2800" b="1" dirty="0" err="1"/>
              <a:t>“ми-вони”</a:t>
            </a:r>
            <a:r>
              <a:rPr lang="uk-UA" sz="2800" b="1" dirty="0"/>
              <a:t>). Це – матеріально-виробнича, мовно-культурна та ментальна спорідненість народу, який ще не став </a:t>
            </a:r>
            <a:r>
              <a:rPr lang="uk-UA" sz="2800" b="1" dirty="0" err="1"/>
              <a:t>суб</a:t>
            </a:r>
            <a:r>
              <a:rPr lang="en-US" sz="2800" b="1" dirty="0"/>
              <a:t>’</a:t>
            </a:r>
            <a:r>
              <a:rPr lang="uk-UA" sz="2800" b="1" dirty="0" err="1"/>
              <a:t>єктом</a:t>
            </a:r>
            <a:r>
              <a:rPr lang="uk-UA" sz="2800" b="1" dirty="0"/>
              <a:t> державності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800" b="1" dirty="0"/>
              <a:t>Розвиток етносу –  етногенез – проходив внаслідок відповідних змін в цивілізації. У світі немає етносів, які б пройшли всі стадії суспільно-економічного розвитку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1144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>
            <a:extLst>
              <a:ext uri="{FF2B5EF4-FFF2-40B4-BE49-F238E27FC236}">
                <a16:creationId xmlns:a16="http://schemas.microsoft.com/office/drawing/2014/main" id="{5EE71E3F-F432-48C9-8D2C-CF6B0042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24175"/>
            <a:ext cx="3671887" cy="390525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Атрибути етнічної спільноти </a:t>
            </a:r>
            <a:r>
              <a:rPr lang="uk-UA" altLang="ru-RU" sz="2000">
                <a:latin typeface="Arial" panose="020B0604020202020204" pitchFamily="34" charset="0"/>
                <a:cs typeface="Arial" panose="020B0604020202020204" pitchFamily="34" charset="0"/>
              </a:rPr>
              <a:t>за Е.Смітом – групова самоназва, міф про спільних предків, історична пам’ять, спільна культура, зв’язок з «рідним краєм», почуття солідарності.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Історичні форми </a:t>
            </a:r>
            <a:r>
              <a:rPr lang="uk-UA" altLang="ru-RU" sz="2000">
                <a:latin typeface="Arial" panose="020B0604020202020204" pitchFamily="34" charset="0"/>
                <a:cs typeface="Arial" panose="020B0604020202020204" pitchFamily="34" charset="0"/>
              </a:rPr>
              <a:t>етнічних спільнот – племена, народності.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2B772178-85DA-43AE-AF83-E525F5C0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439F03B8-AAE5-4C05-9568-1B0F9931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89275"/>
            <a:ext cx="50768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Содержимое 2">
            <a:extLst>
              <a:ext uri="{FF2B5EF4-FFF2-40B4-BE49-F238E27FC236}">
                <a16:creationId xmlns:a16="http://schemas.microsoft.com/office/drawing/2014/main" id="{694965BA-51BA-4366-A54B-73FF7DF000A5}"/>
              </a:ext>
            </a:extLst>
          </p:cNvPr>
          <p:cNvSpPr txBox="1">
            <a:spLocks/>
          </p:cNvSpPr>
          <p:nvPr/>
        </p:nvSpPr>
        <p:spPr bwMode="auto">
          <a:xfrm>
            <a:off x="4572000" y="0"/>
            <a:ext cx="4572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ru-RU" sz="2800" b="1" i="1"/>
              <a:t>Етноси</a:t>
            </a:r>
            <a:r>
              <a:rPr lang="uk-UA" altLang="ru-RU" sz="2800" i="1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uk-UA" altLang="ru-RU" sz="2200" i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ru-RU" sz="2200" i="1"/>
              <a:t>усталені сукупності людей, які мають спільні походження, ареал, етнічні властивості (мова, культура, свідомість, самоназва).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14831</TotalTime>
  <Words>2285</Words>
  <Application>Microsoft Office PowerPoint</Application>
  <PresentationFormat>Экран (4:3)</PresentationFormat>
  <Paragraphs>160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Garamond</vt:lpstr>
      <vt:lpstr>Palatino Linotype</vt:lpstr>
      <vt:lpstr>Wingdings</vt:lpstr>
      <vt:lpstr>Базовая</vt:lpstr>
      <vt:lpstr>«ЕТНОС. НАЦІЯ. ДЕРЖАВА» 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Способи утворення етносів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Типологія націй</vt:lpstr>
      <vt:lpstr>Презентация PowerPoint</vt:lpstr>
      <vt:lpstr>Національна меншина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Перегуда Євген Вікторович</cp:lastModifiedBy>
  <cp:revision>525</cp:revision>
  <dcterms:created xsi:type="dcterms:W3CDTF">2008-03-28T13:30:52Z</dcterms:created>
  <dcterms:modified xsi:type="dcterms:W3CDTF">2025-01-11T21:03:37Z</dcterms:modified>
</cp:coreProperties>
</file>