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9" d="100"/>
          <a:sy n="69" d="100"/>
        </p:scale>
        <p:origin x="75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39D04F6-BE3B-4A1E-93D8-8ED4DE4154C4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27CCFDB-4AFF-4061-B864-8C293F01A3D6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8060791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27CCFDB-4AFF-4061-B864-8C293F01A3D6}" type="slidenum">
              <a:rPr lang="uk-UA" smtClean="0"/>
              <a:t>6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8724229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9037368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4619446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0930493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892803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3493197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8123741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580059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4278525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2411323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6059353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94657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857C78-7668-4A7E-A06B-36ADDB9EEC20}" type="datetimeFigureOut">
              <a:rPr lang="uk-UA" smtClean="0"/>
              <a:t>01.10.2018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DF75A3-EB0E-4A16-BDA6-8A280D8A99F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551087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37930" y="337930"/>
            <a:ext cx="11549270" cy="6401753"/>
          </a:xfrm>
          <a:prstGeom prst="rect">
            <a:avLst/>
          </a:prstGeom>
          <a:solidFill>
            <a:schemeClr val="bg2"/>
          </a:solidFill>
        </p:spPr>
        <p:txBody>
          <a:bodyPr wrap="square">
            <a:spAutoFit/>
          </a:bodyPr>
          <a:lstStyle/>
          <a:p>
            <a:pPr algn="ctr"/>
            <a:r>
              <a:rPr lang="uk-UA" sz="3600" b="1" dirty="0" smtClean="0"/>
              <a:t>ЛЕКЦІЯ 8. ОСНОВИ СІМЕЙНОГО ТА ЖИТЛОВОГО ПРАВА УКРАЇНИ</a:t>
            </a:r>
          </a:p>
          <a:p>
            <a:endParaRPr lang="uk-UA" dirty="0" smtClean="0"/>
          </a:p>
          <a:p>
            <a:r>
              <a:rPr lang="uk-UA" sz="3200" b="1" dirty="0" smtClean="0"/>
              <a:t>1.	Сім’я та шлюб за сімейним законодавством.</a:t>
            </a:r>
          </a:p>
          <a:p>
            <a:r>
              <a:rPr lang="uk-UA" sz="3200" b="1" dirty="0" smtClean="0"/>
              <a:t>2.	Умови і порядок укладання та розірвання шлюбу. Шлюбний контракт.</a:t>
            </a:r>
          </a:p>
          <a:p>
            <a:r>
              <a:rPr lang="uk-UA" sz="3200" b="1" dirty="0" smtClean="0"/>
              <a:t>3.	Особисті та майнові права та обов'язки подружжя.</a:t>
            </a:r>
          </a:p>
          <a:p>
            <a:r>
              <a:rPr lang="uk-UA" sz="3200" b="1" dirty="0" smtClean="0"/>
              <a:t>4.	Взаємні права та обов’язки батьків та дітей.</a:t>
            </a:r>
          </a:p>
          <a:p>
            <a:r>
              <a:rPr lang="uk-UA" sz="3200" b="1" dirty="0" smtClean="0"/>
              <a:t>5.	Опіка і піклування.</a:t>
            </a:r>
          </a:p>
          <a:p>
            <a:r>
              <a:rPr lang="uk-UA" sz="3200" b="1" dirty="0" smtClean="0"/>
              <a:t>6.	Загальна характеристика житлового законодавства України.</a:t>
            </a:r>
          </a:p>
          <a:p>
            <a:r>
              <a:rPr lang="uk-UA" sz="3200" b="1" dirty="0" smtClean="0"/>
              <a:t>7.	Порядок надання житла громадянам, які потребують поліпшення житлових умов.</a:t>
            </a:r>
            <a:endParaRPr lang="uk-UA" sz="3200" b="1" dirty="0"/>
          </a:p>
        </p:txBody>
      </p:sp>
    </p:spTree>
    <p:extLst>
      <p:ext uri="{BB962C8B-B14F-4D97-AF65-F5344CB8AC3E}">
        <p14:creationId xmlns:p14="http://schemas.microsoft.com/office/powerpoint/2010/main" val="1744198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8904" y="0"/>
            <a:ext cx="11847444" cy="2186609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pPr algn="ctr">
              <a:lnSpc>
                <a:spcPct val="75000"/>
              </a:lnSpc>
            </a:pPr>
            <a:r>
              <a:rPr lang="uk-UA" sz="4000" dirty="0" smtClean="0"/>
              <a:t/>
            </a:r>
            <a:br>
              <a:rPr lang="uk-UA" sz="4000" dirty="0" smtClean="0"/>
            </a:br>
            <a:r>
              <a:rPr lang="uk-UA" sz="4000" dirty="0"/>
              <a:t/>
            </a:r>
            <a:br>
              <a:rPr lang="uk-UA" sz="4000" dirty="0"/>
            </a:br>
            <a:r>
              <a:rPr lang="uk-UA" sz="4000" dirty="0" smtClean="0"/>
              <a:t/>
            </a:r>
            <a:br>
              <a:rPr lang="uk-UA" sz="4000" dirty="0" smtClean="0"/>
            </a:br>
            <a:r>
              <a:rPr lang="uk-UA" sz="4900" b="1" dirty="0" smtClean="0"/>
              <a:t>Житлове </a:t>
            </a:r>
            <a:r>
              <a:rPr lang="uk-UA" sz="4900" b="1" dirty="0"/>
              <a:t>право України — </a:t>
            </a:r>
            <a:r>
              <a:rPr lang="uk-UA" sz="4900" b="1" dirty="0" smtClean="0"/>
              <a:t/>
            </a:r>
            <a:br>
              <a:rPr lang="uk-UA" sz="4900" b="1" dirty="0" smtClean="0"/>
            </a:br>
            <a:r>
              <a:rPr lang="uk-UA" sz="3600" b="1" dirty="0" smtClean="0"/>
              <a:t>це </a:t>
            </a:r>
            <a:r>
              <a:rPr lang="uk-UA" sz="3600" b="1" dirty="0"/>
              <a:t>сукупність правових норм, що регулюють житлові правовідносини між громадянами та громадян з державними і громадськими організаціями у процесі реалізації конституційного права людини і громадянина на житло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78904" y="2186609"/>
            <a:ext cx="12013096" cy="4651513"/>
          </a:xfrm>
          <a:solidFill>
            <a:schemeClr val="accent5">
              <a:lumMod val="20000"/>
              <a:lumOff val="80000"/>
            </a:schemeClr>
          </a:solidFill>
        </p:spPr>
        <p:txBody>
          <a:bodyPr>
            <a:normAutofit fontScale="92500" lnSpcReduction="20000"/>
          </a:bodyPr>
          <a:lstStyle/>
          <a:p>
            <a:pPr algn="ctr"/>
            <a:r>
              <a:rPr lang="uk-UA" sz="3200" b="1" dirty="0" smtClean="0">
                <a:solidFill>
                  <a:srgbClr val="0070C0"/>
                </a:solidFill>
              </a:rPr>
              <a:t>Стаття 47 Конституції України:</a:t>
            </a:r>
          </a:p>
          <a:p>
            <a:pPr algn="ctr">
              <a:lnSpc>
                <a:spcPct val="75000"/>
              </a:lnSpc>
            </a:pPr>
            <a:r>
              <a:rPr lang="uk-UA" sz="3200" b="1" dirty="0" smtClean="0">
                <a:solidFill>
                  <a:srgbClr val="0070C0"/>
                </a:solidFill>
              </a:rPr>
              <a:t>Кожен має право на житло. Держава створює умови, за яких кожний громадянин матиме змогу побудувати житло, придбати його у власність або взяти в оренду...</a:t>
            </a:r>
          </a:p>
          <a:p>
            <a:pPr algn="ctr">
              <a:lnSpc>
                <a:spcPct val="75000"/>
              </a:lnSpc>
            </a:pPr>
            <a:endParaRPr lang="uk-UA" sz="3200" b="1" dirty="0" smtClean="0">
              <a:solidFill>
                <a:srgbClr val="0070C0"/>
              </a:solidFill>
            </a:endParaRPr>
          </a:p>
          <a:p>
            <a:pPr algn="ctr">
              <a:lnSpc>
                <a:spcPct val="75000"/>
              </a:lnSpc>
            </a:pPr>
            <a:r>
              <a:rPr lang="uk-UA" sz="3200" b="1" dirty="0" smtClean="0">
                <a:solidFill>
                  <a:srgbClr val="002060"/>
                </a:solidFill>
              </a:rPr>
              <a:t>Для забезпечення  права на житло держава має створювати відповідні умови — стимулювати будівництво, реконструювати будинки, запроваджувати програми кредитування будівництва житла тощо.</a:t>
            </a:r>
          </a:p>
          <a:p>
            <a:pPr algn="ctr">
              <a:lnSpc>
                <a:spcPct val="75000"/>
              </a:lnSpc>
            </a:pPr>
            <a:r>
              <a:rPr lang="uk-UA" sz="3200" b="1" dirty="0" smtClean="0"/>
              <a:t> </a:t>
            </a:r>
            <a:r>
              <a:rPr lang="uk-UA" sz="3200" b="1" dirty="0" smtClean="0">
                <a:solidFill>
                  <a:srgbClr val="00B050"/>
                </a:solidFill>
              </a:rPr>
              <a:t>Громадянам, які потребують соціального захисту (ветерани війни і праці, учасники воєнних дій, інваліди, сироти, особи, які постраждали внаслідок Чорнобильської катастрофи), житло надається державою та органами місцевого самоврядування безоплатно або за доступну для них плату.</a:t>
            </a:r>
            <a:endParaRPr lang="uk-UA" sz="3200" b="1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67224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8904" y="298174"/>
            <a:ext cx="11827566" cy="655983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algn="ctr"/>
            <a:r>
              <a:rPr lang="uk-UA" sz="4000" b="1" dirty="0" smtClean="0"/>
              <a:t>Особи, які потребують поліпшення житлових умов</a:t>
            </a:r>
            <a:endParaRPr lang="uk-UA" sz="4000" b="1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78904" y="954157"/>
            <a:ext cx="11827566" cy="5724939"/>
          </a:xfrm>
          <a:solidFill>
            <a:schemeClr val="accent6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 marL="457200" indent="-457200">
              <a:buFont typeface="Wingdings" panose="05000000000000000000" pitchFamily="2" charset="2"/>
              <a:buChar char="Ø"/>
            </a:pPr>
            <a:r>
              <a:rPr lang="uk-UA" sz="2800" b="1" dirty="0" smtClean="0">
                <a:solidFill>
                  <a:schemeClr val="tx1"/>
                </a:solidFill>
              </a:rPr>
              <a:t>забезпечені житлом нижче від установленого в даній місцевості рівня;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uk-UA" sz="2800" b="1" dirty="0" smtClean="0">
                <a:solidFill>
                  <a:schemeClr val="tx1"/>
                </a:solidFill>
              </a:rPr>
              <a:t>проживають у приміщеннях, які не відповідають установленим санітарним і технічним нормам;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uk-UA" sz="2800" b="1" dirty="0" smtClean="0">
                <a:solidFill>
                  <a:schemeClr val="tx1"/>
                </a:solidFill>
              </a:rPr>
              <a:t>хворіють на тяжкі форми деяких хронічних захворювань, через що не можуть проживати в комунальних квартирах чи в одній кімнаті з членами своєї сім'ї;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uk-UA" sz="2800" b="1" dirty="0" smtClean="0">
                <a:solidFill>
                  <a:schemeClr val="tx1"/>
                </a:solidFill>
              </a:rPr>
              <a:t>проживають за договором піднайму жилого приміщення в будинках державного чи громадського житлового фонду або за договором найму в жилих приміщеннях житлово- будівельних кооперативів;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uk-UA" sz="2800" b="1" dirty="0" smtClean="0">
                <a:solidFill>
                  <a:schemeClr val="tx1"/>
                </a:solidFill>
              </a:rPr>
              <a:t>упродовж довгого часу проживають за договором найму (оренди) в будинках (квартирах), що належать громадянам за правом приватної власності;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uk-UA" sz="2800" b="1" dirty="0" smtClean="0">
                <a:solidFill>
                  <a:schemeClr val="tx1"/>
                </a:solidFill>
              </a:rPr>
              <a:t>проживають в гуртожитках.</a:t>
            </a:r>
            <a:endParaRPr lang="uk-UA" sz="28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873695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8904" y="159026"/>
            <a:ext cx="11827566" cy="1697483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algn="ctr">
              <a:lnSpc>
                <a:spcPct val="70000"/>
              </a:lnSpc>
            </a:pPr>
            <a:r>
              <a:rPr lang="uk-UA" sz="4900" b="1" dirty="0" smtClean="0"/>
              <a:t>Сімейне право</a:t>
            </a:r>
            <a:r>
              <a:rPr lang="en-US" sz="4900" b="1" dirty="0" smtClean="0"/>
              <a:t> </a:t>
            </a:r>
            <a:r>
              <a:rPr lang="uk-UA" sz="4900" b="1" dirty="0" smtClean="0"/>
              <a:t>– </a:t>
            </a:r>
            <a:br>
              <a:rPr lang="uk-UA" sz="4900" b="1" dirty="0" smtClean="0"/>
            </a:br>
            <a:r>
              <a:rPr lang="uk-UA" sz="3200" b="1" dirty="0" smtClean="0"/>
              <a:t>сукупність правових норм, які регулюють особисті немайнові і пов'язані з ними майнові відносини людей, які виникають на основі шлюбу і сім'ї.</a:t>
            </a:r>
            <a:endParaRPr lang="uk-UA" sz="3200" b="1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4199816"/>
              </p:ext>
            </p:extLst>
          </p:nvPr>
        </p:nvGraphicFramePr>
        <p:xfrm>
          <a:off x="178901" y="2036619"/>
          <a:ext cx="11827568" cy="48741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13784">
                  <a:extLst>
                    <a:ext uri="{9D8B030D-6E8A-4147-A177-3AD203B41FA5}">
                      <a16:colId xmlns:a16="http://schemas.microsoft.com/office/drawing/2014/main" val="1622699655"/>
                    </a:ext>
                  </a:extLst>
                </a:gridCol>
                <a:gridCol w="5913784">
                  <a:extLst>
                    <a:ext uri="{9D8B030D-6E8A-4147-A177-3AD203B41FA5}">
                      <a16:colId xmlns:a16="http://schemas.microsoft.com/office/drawing/2014/main" val="3031277664"/>
                    </a:ext>
                  </a:extLst>
                </a:gridCol>
              </a:tblGrid>
              <a:tr h="587291">
                <a:tc>
                  <a:txBody>
                    <a:bodyPr/>
                    <a:lstStyle/>
                    <a:p>
                      <a:pPr algn="ctr"/>
                      <a:r>
                        <a:rPr lang="uk-UA" sz="3600" dirty="0" smtClean="0"/>
                        <a:t>Сімейне право регулює:</a:t>
                      </a:r>
                      <a:endParaRPr lang="uk-UA" sz="3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3600" dirty="0" smtClean="0"/>
                        <a:t>Принципи сімейного :</a:t>
                      </a:r>
                      <a:endParaRPr lang="uk-UA" sz="3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3229666"/>
                  </a:ext>
                </a:extLst>
              </a:tr>
              <a:tr h="4234090"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порядок і умови вступу до шлюбу і його припинення;</a:t>
                      </a:r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endParaRPr lang="uk-UA" sz="2800" b="1" dirty="0" smtClean="0"/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особисті і майнові відносини, що виникають в сім'ї між подружжям, між батьками і дітьми, між іншими членами сім'ї;</a:t>
                      </a:r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endParaRPr lang="uk-UA" sz="2800" b="1" dirty="0" smtClean="0"/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відносини, що виникають у зв'язку з усиновленням, опікою і піклуванням, усиновленням дітей;</a:t>
                      </a:r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endParaRPr lang="uk-UA" sz="2800" b="1" dirty="0" smtClean="0"/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порядок реєстрації актів цивільного стану.</a:t>
                      </a:r>
                      <a:endParaRPr lang="uk-U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одношлюбність (моногамія); </a:t>
                      </a:r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endParaRPr lang="uk-UA" sz="2800" b="1" dirty="0" smtClean="0"/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свобода і добровільність при вступі до шлюбу;</a:t>
                      </a:r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endParaRPr lang="uk-UA" sz="2800" b="1" dirty="0" smtClean="0"/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свобода розірвання шлюбу, проте під контролем держави;</a:t>
                      </a:r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endParaRPr lang="uk-UA" sz="2800" b="1" dirty="0" smtClean="0"/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повна рівність жінки і чоловіка в особистих і майнових правах;</a:t>
                      </a:r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endParaRPr lang="uk-UA" sz="2800" b="1" dirty="0" smtClean="0"/>
                    </a:p>
                    <a:p>
                      <a:pPr marL="457200" indent="-457200">
                        <a:lnSpc>
                          <a:spcPct val="6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2800" b="1" dirty="0" smtClean="0"/>
                        <a:t>моральна і </a:t>
                      </a:r>
                      <a:r>
                        <a:rPr lang="ru-RU" sz="2800" b="1" dirty="0" err="1" smtClean="0"/>
                        <a:t>матеріальна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підтримка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членів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сім'ї</a:t>
                      </a:r>
                      <a:r>
                        <a:rPr lang="ru-RU" sz="2800" b="1" dirty="0" smtClean="0"/>
                        <a:t> державою.</a:t>
                      </a:r>
                      <a:endParaRPr lang="uk-UA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756302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207909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38539" y="365125"/>
            <a:ext cx="11807687" cy="1325563"/>
          </a:xfrm>
          <a:solidFill>
            <a:srgbClr val="FFC000"/>
          </a:solidFill>
          <a:ln>
            <a:solidFill>
              <a:schemeClr val="accent1"/>
            </a:solidFill>
          </a:ln>
        </p:spPr>
        <p:txBody>
          <a:bodyPr>
            <a:normAutofit fontScale="90000"/>
          </a:bodyPr>
          <a:lstStyle/>
          <a:p>
            <a:pPr algn="ctr">
              <a:lnSpc>
                <a:spcPct val="70000"/>
              </a:lnSpc>
            </a:pPr>
            <a:r>
              <a:rPr lang="uk-UA" sz="4900" b="1" dirty="0"/>
              <a:t>Шлюб </a:t>
            </a:r>
            <a:r>
              <a:rPr lang="uk-UA" sz="4900" b="1" dirty="0" smtClean="0"/>
              <a:t>– </a:t>
            </a:r>
            <a:r>
              <a:rPr lang="uk-UA" sz="3600" dirty="0" smtClean="0"/>
              <a:t/>
            </a:r>
            <a:br>
              <a:rPr lang="uk-UA" sz="3600" dirty="0" smtClean="0"/>
            </a:br>
            <a:r>
              <a:rPr lang="uk-UA" b="1" dirty="0" smtClean="0"/>
              <a:t>це </a:t>
            </a:r>
            <a:r>
              <a:rPr lang="uk-UA" b="1" dirty="0"/>
              <a:t>добровільний союз чоловіка і жінки з метою створення сім'ї. 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238539" y="1997839"/>
            <a:ext cx="11807687" cy="4893647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rgbClr val="FF0000"/>
            </a:solidFill>
          </a:ln>
        </p:spPr>
        <p:txBody>
          <a:bodyPr wrap="square">
            <a:spAutoFit/>
          </a:bodyPr>
          <a:lstStyle/>
          <a:p>
            <a:pPr marL="571500" indent="-571500">
              <a:lnSpc>
                <a:spcPct val="75000"/>
              </a:lnSpc>
              <a:buFont typeface="Wingdings" panose="05000000000000000000" pitchFamily="2" charset="2"/>
              <a:buChar char="Ø"/>
            </a:pPr>
            <a:r>
              <a:rPr lang="uk-UA" sz="3200" b="1" dirty="0"/>
              <a:t>Закон розглядає союз подружжя як довічний, не припускаючи укладання шлюбу на певний </a:t>
            </a:r>
            <a:r>
              <a:rPr lang="uk-UA" sz="3200" b="1" dirty="0" smtClean="0"/>
              <a:t>строк.</a:t>
            </a:r>
          </a:p>
          <a:p>
            <a:pPr marL="571500" indent="-571500">
              <a:lnSpc>
                <a:spcPct val="75000"/>
              </a:lnSpc>
              <a:buFont typeface="Wingdings" panose="05000000000000000000" pitchFamily="2" charset="2"/>
              <a:buChar char="Ø"/>
            </a:pPr>
            <a:r>
              <a:rPr lang="uk-UA" sz="3200" b="1" dirty="0" smtClean="0"/>
              <a:t>Укладання </a:t>
            </a:r>
            <a:r>
              <a:rPr lang="uk-UA" sz="3200" b="1" dirty="0"/>
              <a:t>і реєстрація шлюбу відбуваються в органах реєстрації актів громадянського стану (РАГС</a:t>
            </a:r>
            <a:r>
              <a:rPr lang="uk-UA" sz="3200" b="1" dirty="0" smtClean="0"/>
              <a:t>). Тільки </a:t>
            </a:r>
            <a:r>
              <a:rPr lang="uk-UA" sz="3200" b="1" dirty="0"/>
              <a:t>такий </a:t>
            </a:r>
            <a:r>
              <a:rPr lang="uk-UA" sz="3200" b="1" dirty="0" smtClean="0"/>
              <a:t>шлюб признається Державою.</a:t>
            </a:r>
          </a:p>
          <a:p>
            <a:pPr marL="571500" indent="-571500">
              <a:lnSpc>
                <a:spcPct val="75000"/>
              </a:lnSpc>
              <a:buFont typeface="Wingdings" panose="05000000000000000000" pitchFamily="2" charset="2"/>
              <a:buChar char="Ø"/>
            </a:pPr>
            <a:r>
              <a:rPr lang="uk-UA" sz="3200" b="1" dirty="0" smtClean="0"/>
              <a:t>Особи, які укладають або перебувають у шлюбі, мають право за власним бажанням укласти угоду (шлюбний контракт) про вирішення питань життя сім'ї.</a:t>
            </a:r>
          </a:p>
          <a:p>
            <a:pPr marL="571500" indent="-571500">
              <a:lnSpc>
                <a:spcPct val="75000"/>
              </a:lnSpc>
              <a:buFont typeface="Wingdings" panose="05000000000000000000" pitchFamily="2" charset="2"/>
              <a:buChar char="Ø"/>
            </a:pPr>
            <a:r>
              <a:rPr lang="uk-UA" sz="3200" b="1" dirty="0" smtClean="0"/>
              <a:t>Проживання </a:t>
            </a:r>
            <a:r>
              <a:rPr lang="uk-UA" sz="3200" b="1" dirty="0" smtClean="0"/>
              <a:t>однією сім'єю жінки та чоловіка без реєстрації шлюбу не є підставою дня виникнення у них прав і обов'язків подружжя.</a:t>
            </a:r>
          </a:p>
          <a:p>
            <a:pPr marL="571500" indent="-571500">
              <a:lnSpc>
                <a:spcPct val="75000"/>
              </a:lnSpc>
              <a:buFont typeface="Wingdings" panose="05000000000000000000" pitchFamily="2" charset="2"/>
              <a:buChar char="Ø"/>
            </a:pPr>
            <a:r>
              <a:rPr lang="uk-UA" sz="3200" b="1" dirty="0" smtClean="0"/>
              <a:t>Релігійний </a:t>
            </a:r>
            <a:r>
              <a:rPr lang="uk-UA" sz="3200" b="1" dirty="0"/>
              <a:t>обряд </a:t>
            </a:r>
            <a:r>
              <a:rPr lang="uk-UA" sz="3200" b="1" dirty="0" smtClean="0"/>
              <a:t>шлюбу не </a:t>
            </a:r>
            <a:r>
              <a:rPr lang="uk-UA" sz="3200" b="1" dirty="0"/>
              <a:t>має правового значення і є особистою справою громадян.</a:t>
            </a:r>
          </a:p>
        </p:txBody>
      </p:sp>
    </p:spTree>
    <p:extLst>
      <p:ext uri="{BB962C8B-B14F-4D97-AF65-F5344CB8AC3E}">
        <p14:creationId xmlns:p14="http://schemas.microsoft.com/office/powerpoint/2010/main" val="60852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28179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err="1" smtClean="0"/>
              <a:t>Умови</a:t>
            </a:r>
            <a:r>
              <a:rPr lang="ru-RU" b="1" dirty="0" smtClean="0"/>
              <a:t> </a:t>
            </a:r>
            <a:r>
              <a:rPr lang="ru-RU" b="1" dirty="0"/>
              <a:t>для </a:t>
            </a:r>
            <a:r>
              <a:rPr lang="ru-RU" b="1" dirty="0" err="1"/>
              <a:t>вступу</a:t>
            </a:r>
            <a:r>
              <a:rPr lang="ru-RU" b="1" dirty="0"/>
              <a:t> у </a:t>
            </a:r>
            <a:r>
              <a:rPr lang="ru-RU" b="1" dirty="0" err="1" smtClean="0"/>
              <a:t>шлюб</a:t>
            </a:r>
            <a:r>
              <a:rPr lang="ru-RU" b="1" dirty="0"/>
              <a:t>:</a:t>
            </a:r>
            <a:br>
              <a:rPr lang="ru-RU" b="1" dirty="0"/>
            </a:br>
            <a:endParaRPr lang="uk-UA" b="1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556591" y="1331843"/>
            <a:ext cx="11251096" cy="507831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square">
            <a:sp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uk-UA" sz="3600" b="1" dirty="0" smtClean="0"/>
              <a:t>взаємна </a:t>
            </a:r>
            <a:r>
              <a:rPr lang="uk-UA" sz="3600" b="1" dirty="0"/>
              <a:t>згода осіб, які </a:t>
            </a:r>
            <a:r>
              <a:rPr lang="uk-UA" sz="3600" b="1" dirty="0" smtClean="0"/>
              <a:t>вступають; 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uk-UA" sz="3600" b="1" dirty="0" smtClean="0"/>
              <a:t>досягнення </a:t>
            </a:r>
            <a:r>
              <a:rPr lang="uk-UA" sz="3600" b="1" dirty="0"/>
              <a:t>ними шлюбного віку</a:t>
            </a:r>
            <a:r>
              <a:rPr lang="uk-UA" sz="3600" b="1" dirty="0" smtClean="0"/>
              <a:t>.</a:t>
            </a:r>
          </a:p>
          <a:p>
            <a:endParaRPr lang="uk-UA" sz="3600" b="1" dirty="0"/>
          </a:p>
          <a:p>
            <a:pPr algn="ctr"/>
            <a:r>
              <a:rPr lang="uk-UA" sz="3600" b="1" u="sng" dirty="0"/>
              <a:t>Шлюбний вік в Україні встановлений </a:t>
            </a:r>
            <a:endParaRPr lang="uk-UA" sz="3600" b="1" u="sng" dirty="0" smtClean="0"/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uk-UA" sz="3600" b="1" dirty="0" smtClean="0"/>
              <a:t>з </a:t>
            </a:r>
            <a:r>
              <a:rPr lang="uk-UA" sz="3600" b="1" dirty="0"/>
              <a:t>18 років для </a:t>
            </a:r>
            <a:r>
              <a:rPr lang="uk-UA" sz="3600" b="1" dirty="0" smtClean="0"/>
              <a:t>чоловіків;  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uk-UA" sz="3600" b="1" dirty="0" smtClean="0"/>
              <a:t>з </a:t>
            </a:r>
            <a:r>
              <a:rPr lang="uk-UA" sz="3600" b="1" dirty="0"/>
              <a:t>17 років для жінок. </a:t>
            </a:r>
            <a:endParaRPr lang="uk-UA" sz="3600" b="1" dirty="0" smtClean="0"/>
          </a:p>
          <a:p>
            <a:endParaRPr lang="uk-UA" sz="3600" b="1" dirty="0" smtClean="0"/>
          </a:p>
          <a:p>
            <a:r>
              <a:rPr lang="uk-UA" sz="3600" b="1" dirty="0" smtClean="0"/>
              <a:t>У </a:t>
            </a:r>
            <a:r>
              <a:rPr lang="uk-UA" sz="3600" b="1" dirty="0"/>
              <a:t>виняткових випадках суди можуть знижувати шлюбний вік ( з 14 р.)</a:t>
            </a:r>
          </a:p>
        </p:txBody>
      </p:sp>
    </p:spTree>
    <p:extLst>
      <p:ext uri="{BB962C8B-B14F-4D97-AF65-F5344CB8AC3E}">
        <p14:creationId xmlns:p14="http://schemas.microsoft.com/office/powerpoint/2010/main" val="2212044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27571"/>
          </a:xfrm>
          <a:solidFill>
            <a:schemeClr val="accent6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 algn="ctr"/>
            <a:r>
              <a:rPr lang="uk-UA" sz="4000" b="1" dirty="0"/>
              <a:t>Укладення шлюбу не допускається: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218661" y="1451113"/>
            <a:ext cx="11688417" cy="5176802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txBody>
          <a:bodyPr wrap="square">
            <a:spAutoFit/>
          </a:bodyPr>
          <a:lstStyle/>
          <a:p>
            <a:pPr marL="457200" indent="-457200">
              <a:buFont typeface="Wingdings" panose="05000000000000000000" pitchFamily="2" charset="2"/>
              <a:buChar char="ü"/>
            </a:pPr>
            <a:r>
              <a:rPr lang="uk-UA" sz="2800" b="1" dirty="0" smtClean="0"/>
              <a:t>між особами, з яких хоча б один перебуває в іншому шлюбі;</a:t>
            </a:r>
          </a:p>
          <a:p>
            <a:pPr marL="457200" indent="-457200">
              <a:buFont typeface="Wingdings" panose="05000000000000000000" pitchFamily="2" charset="2"/>
              <a:buChar char="ü"/>
            </a:pPr>
            <a:r>
              <a:rPr lang="uk-UA" sz="2800" b="1" dirty="0" smtClean="0"/>
              <a:t>між родичами по прямій висхідній і низхідній лінії;</a:t>
            </a:r>
          </a:p>
          <a:p>
            <a:pPr marL="457200" indent="-457200">
              <a:buFont typeface="Wingdings" panose="05000000000000000000" pitchFamily="2" charset="2"/>
              <a:buChar char="ü"/>
            </a:pPr>
            <a:r>
              <a:rPr lang="uk-UA" sz="2800" b="1" dirty="0" smtClean="0"/>
              <a:t>між повнорідними і неповнорідними братами і сестрами;</a:t>
            </a:r>
          </a:p>
          <a:p>
            <a:pPr marL="457200" indent="-457200">
              <a:buFont typeface="Wingdings" panose="05000000000000000000" pitchFamily="2" charset="2"/>
              <a:buChar char="ü"/>
            </a:pPr>
            <a:r>
              <a:rPr lang="uk-UA" sz="2800" b="1" dirty="0" smtClean="0"/>
              <a:t>між двоюрідними братом і сестрою, рідними тіткою, дядьком і племінником, племінницею;</a:t>
            </a:r>
          </a:p>
          <a:p>
            <a:pPr marL="457200" indent="-457200">
              <a:buFont typeface="Wingdings" panose="05000000000000000000" pitchFamily="2" charset="2"/>
              <a:buChar char="ü"/>
            </a:pPr>
            <a:r>
              <a:rPr lang="uk-UA" sz="2800" b="1" dirty="0" smtClean="0"/>
              <a:t>між усиновителями і усиновленими;</a:t>
            </a:r>
          </a:p>
          <a:p>
            <a:pPr marL="457200" indent="-457200">
              <a:buFont typeface="Wingdings" panose="05000000000000000000" pitchFamily="2" charset="2"/>
              <a:buChar char="ü"/>
            </a:pPr>
            <a:r>
              <a:rPr lang="uk-UA" sz="2800" b="1" dirty="0" smtClean="0"/>
              <a:t>між особами, з яких хоча б одне визнане судом недієздатним унаслідок душевної хвороби або недоумства.</a:t>
            </a:r>
          </a:p>
          <a:p>
            <a:pPr marL="457200" indent="-457200">
              <a:buFont typeface="Wingdings" panose="05000000000000000000" pitchFamily="2" charset="2"/>
              <a:buChar char="ü"/>
            </a:pPr>
            <a:endParaRPr lang="uk-UA" sz="2800" b="1" dirty="0" smtClean="0"/>
          </a:p>
          <a:p>
            <a:pPr>
              <a:lnSpc>
                <a:spcPct val="70000"/>
              </a:lnSpc>
            </a:pPr>
            <a:r>
              <a:rPr lang="uk-UA" sz="2800" b="1" dirty="0" smtClean="0"/>
              <a:t>Порушення вказаних умов, а також у разі реєстрації шлюбу без наміру створити сім'ю (фіктивний шлюб) шлюб в судовому порядку може бути визнаний недійсним.</a:t>
            </a:r>
          </a:p>
          <a:p>
            <a:pPr>
              <a:lnSpc>
                <a:spcPct val="70000"/>
              </a:lnSpc>
            </a:pPr>
            <a:endParaRPr lang="ru-RU" sz="2800" b="1" dirty="0"/>
          </a:p>
        </p:txBody>
      </p:sp>
    </p:spTree>
    <p:extLst>
      <p:ext uri="{BB962C8B-B14F-4D97-AF65-F5344CB8AC3E}">
        <p14:creationId xmlns:p14="http://schemas.microsoft.com/office/powerpoint/2010/main" val="41656318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159027"/>
            <a:ext cx="10515600" cy="576469"/>
          </a:xfrm>
          <a:solidFill>
            <a:schemeClr val="accent4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 algn="ctr"/>
            <a:r>
              <a:rPr lang="uk-UA" b="1" dirty="0"/>
              <a:t>Права і обов'язки подружжя </a:t>
            </a:r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8415280"/>
              </p:ext>
            </p:extLst>
          </p:nvPr>
        </p:nvGraphicFramePr>
        <p:xfrm>
          <a:off x="0" y="894521"/>
          <a:ext cx="12192000" cy="60681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61682">
                  <a:extLst>
                    <a:ext uri="{9D8B030D-6E8A-4147-A177-3AD203B41FA5}">
                      <a16:colId xmlns:a16="http://schemas.microsoft.com/office/drawing/2014/main" val="1580700263"/>
                    </a:ext>
                  </a:extLst>
                </a:gridCol>
                <a:gridCol w="6230318">
                  <a:extLst>
                    <a:ext uri="{9D8B030D-6E8A-4147-A177-3AD203B41FA5}">
                      <a16:colId xmlns:a16="http://schemas.microsoft.com/office/drawing/2014/main" val="216477419"/>
                    </a:ext>
                  </a:extLst>
                </a:gridCol>
              </a:tblGrid>
              <a:tr h="587759">
                <a:tc>
                  <a:txBody>
                    <a:bodyPr/>
                    <a:lstStyle/>
                    <a:p>
                      <a:pPr algn="ctr"/>
                      <a:r>
                        <a:rPr lang="ru-RU" sz="3200" dirty="0" smtClean="0"/>
                        <a:t>ОСОБИСТ</a:t>
                      </a:r>
                      <a:r>
                        <a:rPr lang="uk-UA" sz="3200" dirty="0" smtClean="0"/>
                        <a:t>І</a:t>
                      </a:r>
                      <a:endParaRPr lang="uk-UA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3200" dirty="0" smtClean="0"/>
                        <a:t>МАЙНОВІ</a:t>
                      </a:r>
                      <a:endParaRPr lang="uk-UA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039225"/>
                  </a:ext>
                </a:extLst>
              </a:tr>
              <a:tr h="4083633"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7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2800" b="1" dirty="0" smtClean="0"/>
                        <a:t>ПРАВА І ОБОВЯЗКИ ПОДРУЖЖЯ    РІВНІ ДЛЯ КОЖНОГО.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ОБРАННЯ  ПРІЗВИЩА:</a:t>
                      </a:r>
                    </a:p>
                    <a:p>
                      <a:pPr marL="742950" lvl="1" indent="-285750">
                        <a:lnSpc>
                          <a:spcPct val="70000"/>
                        </a:lnSpc>
                        <a:buFont typeface="Wingdings" panose="05000000000000000000" pitchFamily="2" charset="2"/>
                        <a:buChar char="§"/>
                      </a:pPr>
                      <a:r>
                        <a:rPr lang="uk-UA" sz="2800" b="1" noProof="0" dirty="0" smtClean="0"/>
                        <a:t>  прізвища одного з подружжя як їх загального;</a:t>
                      </a:r>
                    </a:p>
                    <a:p>
                      <a:pPr marL="742950" lvl="1" indent="-285750">
                        <a:lnSpc>
                          <a:spcPct val="70000"/>
                        </a:lnSpc>
                        <a:buFont typeface="Wingdings" panose="05000000000000000000" pitchFamily="2" charset="2"/>
                        <a:buChar char="§"/>
                      </a:pPr>
                      <a:r>
                        <a:rPr lang="uk-UA" sz="2800" b="1" baseline="0" noProof="0" dirty="0" smtClean="0"/>
                        <a:t>  збереження кожним свого  дошлюбного прізвища;</a:t>
                      </a:r>
                    </a:p>
                    <a:p>
                      <a:pPr marL="742950" lvl="1" indent="-285750">
                        <a:lnSpc>
                          <a:spcPct val="70000"/>
                        </a:lnSpc>
                        <a:buFont typeface="Wingdings" panose="05000000000000000000" pitchFamily="2" charset="2"/>
                        <a:buChar char="§"/>
                      </a:pPr>
                      <a:r>
                        <a:rPr lang="uk-UA" sz="2800" b="1" baseline="0" noProof="0" dirty="0" smtClean="0"/>
                        <a:t>  приєднання до свого прізвища прізвище іншого.</a:t>
                      </a:r>
                    </a:p>
                    <a:p>
                      <a:pPr marL="457200" indent="-457200">
                        <a:buFont typeface="Wingdings" panose="05000000000000000000" pitchFamily="2" charset="2"/>
                        <a:buChar char="Ø"/>
                      </a:pPr>
                      <a:r>
                        <a:rPr lang="ru-RU" sz="2800" b="1" baseline="0" dirty="0" smtClean="0"/>
                        <a:t>СПІЛЬНЕ </a:t>
                      </a:r>
                      <a:r>
                        <a:rPr lang="ru-RU" sz="2800" b="1" baseline="0" dirty="0" smtClean="0"/>
                        <a:t>ВИХОВАННЯ ДІТЕЙ. </a:t>
                      </a:r>
                    </a:p>
                    <a:p>
                      <a:pPr marL="457200" indent="-457200">
                        <a:lnSpc>
                          <a:spcPct val="7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ВІЛЬНИЙ ВИБІР ЗАНЯТЬ, ПРОФЕСІЇ,</a:t>
                      </a:r>
                      <a:r>
                        <a:rPr lang="uk-UA" sz="2800" b="1" baseline="0" dirty="0" smtClean="0"/>
                        <a:t> І МІСЦЯ ПРОЖИВАННЯ КОЖНОГО</a:t>
                      </a:r>
                      <a:endParaRPr lang="uk-U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7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ПОДРУЖЖЯ</a:t>
                      </a:r>
                      <a:r>
                        <a:rPr lang="uk-UA" sz="2800" b="1" baseline="0" dirty="0" smtClean="0"/>
                        <a:t> МОЖЕ УКЛАДАТИ МІЖ СОБОЮ ВСІ ДОЗВОЛЕНІ ЗАКОНОМ УГОДИ.</a:t>
                      </a:r>
                    </a:p>
                    <a:p>
                      <a:pPr marL="457200" indent="-457200">
                        <a:lnSpc>
                          <a:spcPct val="7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baseline="0" dirty="0" smtClean="0"/>
                        <a:t>ДОШЛЮБНЕ МАЙНО КОЖНОГО З ПОДРУЖЖЯ АБО ОДЕРЖАНЕ В СПАДОК ЧИ ПОДАРУНОК ПІД ЧАС ШЛЮБУ Є ВЛАСНІСТЮ КОЖНОГО.</a:t>
                      </a:r>
                    </a:p>
                    <a:p>
                      <a:pPr marL="457200" indent="-457200">
                        <a:lnSpc>
                          <a:spcPct val="7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baseline="0" dirty="0" smtClean="0"/>
                        <a:t>РОЗДІЛЬНИМ МАЙНОМ КОЖНОГО З ПОДРУЖЖЯ Є ІНДИВІДУАЛЬНІ  РЕЧІ (крім предметів розкоші).</a:t>
                      </a:r>
                    </a:p>
                    <a:p>
                      <a:pPr marL="457200" indent="-457200">
                        <a:lnSpc>
                          <a:spcPct val="70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baseline="0" dirty="0" smtClean="0"/>
                        <a:t>МАЙНО, НАЖИТЕ ПОДРУЖЖЯМ ПІД ЧАС ШЛЮБУ, Є ЇХ СПІЛЬНОЮ  ВЛАСНІСТЮ</a:t>
                      </a:r>
                      <a:endParaRPr lang="uk-UA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49796553"/>
                  </a:ext>
                </a:extLst>
              </a:tr>
              <a:tr h="782371">
                <a:tc gridSpan="2">
                  <a:txBody>
                    <a:bodyPr/>
                    <a:lstStyle/>
                    <a:p>
                      <a:pPr marL="0" indent="0" algn="ctr">
                        <a:lnSpc>
                          <a:spcPct val="70000"/>
                        </a:lnSpc>
                        <a:buFont typeface="Wingdings" panose="05000000000000000000" pitchFamily="2" charset="2"/>
                        <a:buNone/>
                      </a:pPr>
                      <a:endParaRPr lang="uk-UA" sz="2800" b="1" dirty="0" smtClean="0">
                        <a:solidFill>
                          <a:schemeClr val="bg1"/>
                        </a:solidFill>
                      </a:endParaRPr>
                    </a:p>
                    <a:p>
                      <a:pPr marL="0" indent="0" algn="ctr">
                        <a:lnSpc>
                          <a:spcPct val="70000"/>
                        </a:lnSpc>
                        <a:buFont typeface="Wingdings" panose="05000000000000000000" pitchFamily="2" charset="2"/>
                        <a:buNone/>
                      </a:pPr>
                      <a:r>
                        <a:rPr lang="uk-UA" sz="3200" b="1" dirty="0" smtClean="0">
                          <a:solidFill>
                            <a:schemeClr val="bg1"/>
                          </a:solidFill>
                        </a:rPr>
                        <a:t>ВЗАЄМНІ</a:t>
                      </a:r>
                      <a:r>
                        <a:rPr lang="uk-UA" sz="3200" b="1" baseline="0" dirty="0" smtClean="0">
                          <a:solidFill>
                            <a:schemeClr val="bg1"/>
                          </a:solidFill>
                        </a:rPr>
                        <a:t> ОБОВЯЗКИ</a:t>
                      </a:r>
                      <a:endParaRPr lang="uk-UA" sz="32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457200" indent="-457200">
                        <a:lnSpc>
                          <a:spcPct val="70000"/>
                        </a:lnSpc>
                        <a:buFont typeface="Wingdings" panose="05000000000000000000" pitchFamily="2" charset="2"/>
                        <a:buChar char="Ø"/>
                      </a:pPr>
                      <a:endParaRPr lang="uk-UA" sz="2800" b="1" dirty="0"/>
                    </a:p>
                  </a:txBody>
                  <a:tcP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91585043"/>
                  </a:ext>
                </a:extLst>
              </a:tr>
              <a:tr h="448251">
                <a:tc gridSpan="2">
                  <a:txBody>
                    <a:bodyPr/>
                    <a:lstStyle/>
                    <a:p>
                      <a:pPr marL="0" indent="0" algn="ctr">
                        <a:lnSpc>
                          <a:spcPct val="70000"/>
                        </a:lnSpc>
                        <a:buFont typeface="Wingdings" panose="05000000000000000000" pitchFamily="2" charset="2"/>
                        <a:buNone/>
                      </a:pPr>
                      <a:r>
                        <a:rPr lang="uk-UA" sz="2800" b="1" dirty="0" smtClean="0">
                          <a:solidFill>
                            <a:schemeClr val="tx1"/>
                          </a:solidFill>
                        </a:rPr>
                        <a:t>ПОДРУЖЖЯ</a:t>
                      </a:r>
                      <a:r>
                        <a:rPr lang="uk-UA" sz="2800" b="1" baseline="0" dirty="0" smtClean="0">
                          <a:solidFill>
                            <a:schemeClr val="tx1"/>
                          </a:solidFill>
                        </a:rPr>
                        <a:t> ЗОБОВ'ЯЗАНЕ МАТЕРІАЛЬНО ПІДТРИМУВАТИ ОДИН ОДНОГО</a:t>
                      </a:r>
                      <a:endParaRPr lang="uk-UA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0167966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321163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139148"/>
            <a:ext cx="11748052" cy="675861"/>
          </a:xfrm>
          <a:solidFill>
            <a:schemeClr val="accent4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ctr"/>
            <a:r>
              <a:rPr lang="ru-RU" dirty="0"/>
              <a:t>	</a:t>
            </a:r>
            <a:r>
              <a:rPr lang="uk-UA" b="1" dirty="0" smtClean="0"/>
              <a:t>Взаємні права та обов’язки батьків та дітей.</a:t>
            </a:r>
            <a:endParaRPr lang="uk-UA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5200133"/>
              </p:ext>
            </p:extLst>
          </p:nvPr>
        </p:nvGraphicFramePr>
        <p:xfrm>
          <a:off x="218661" y="954157"/>
          <a:ext cx="11827566" cy="606603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13783">
                  <a:extLst>
                    <a:ext uri="{9D8B030D-6E8A-4147-A177-3AD203B41FA5}">
                      <a16:colId xmlns:a16="http://schemas.microsoft.com/office/drawing/2014/main" val="1860153420"/>
                    </a:ext>
                  </a:extLst>
                </a:gridCol>
                <a:gridCol w="5913783">
                  <a:extLst>
                    <a:ext uri="{9D8B030D-6E8A-4147-A177-3AD203B41FA5}">
                      <a16:colId xmlns:a16="http://schemas.microsoft.com/office/drawing/2014/main" val="546717261"/>
                    </a:ext>
                  </a:extLst>
                </a:gridCol>
              </a:tblGrid>
              <a:tr h="496956">
                <a:tc>
                  <a:txBody>
                    <a:bodyPr/>
                    <a:lstStyle/>
                    <a:p>
                      <a:pPr algn="ctr"/>
                      <a:r>
                        <a:rPr lang="uk-UA" sz="2800" dirty="0" smtClean="0"/>
                        <a:t>ОСОБИСТІ</a:t>
                      </a:r>
                      <a:endParaRPr lang="uk-U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2800" dirty="0" smtClean="0"/>
                        <a:t>МАЙНОВІ</a:t>
                      </a:r>
                      <a:endParaRPr lang="uk-UA" sz="2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593471"/>
                  </a:ext>
                </a:extLst>
              </a:tr>
              <a:tr h="3044207"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Батьки мають право і зобов'язані виховувати своїх дітей, піклуватися про їх здоров'я, фізичний, духовний і етичний розвиток, навчання, готувати їх до праці.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Навчання дітей у навчально-виховних закладах не звільняє батьків від виконання обов'язків по вихованню дітей.</a:t>
                      </a:r>
                      <a:endParaRPr lang="uk-U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noProof="0" dirty="0" smtClean="0"/>
                        <a:t>За життя батьків діти не мають права на їх майно, а батьки не мають права на майно дітей.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endParaRPr lang="ru-RU" sz="2800" b="1" dirty="0" smtClean="0"/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/>
                        <a:t>Діти також зобов'язані піклуватися про батьків і надавати їм допомогу. Утримання непрацездатних батьків, які потребують допомоги, є обов'язком їх повнолітніх дітей.</a:t>
                      </a:r>
                      <a:endParaRPr lang="uk-UA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64079302"/>
                  </a:ext>
                </a:extLst>
              </a:tr>
              <a:tr h="536713">
                <a:tc gridSpan="2">
                  <a:txBody>
                    <a:bodyPr/>
                    <a:lstStyle/>
                    <a:p>
                      <a:pPr algn="ctr"/>
                      <a:r>
                        <a:rPr lang="uk-UA" sz="2800" dirty="0" smtClean="0">
                          <a:solidFill>
                            <a:schemeClr val="bg1"/>
                          </a:solidFill>
                        </a:rPr>
                        <a:t>АЛІМЕНТНІ</a:t>
                      </a:r>
                      <a:endParaRPr lang="uk-UA" sz="280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38227142"/>
                  </a:ext>
                </a:extLst>
              </a:tr>
              <a:tr h="583241">
                <a:tc gridSpan="2">
                  <a:txBody>
                    <a:bodyPr/>
                    <a:lstStyle/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noProof="0" dirty="0" smtClean="0"/>
                        <a:t>Аліменти з батьків на неповнолітніх дітей стягаються в % частці від доходу або фіксованому розмірі.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noProof="0" dirty="0" smtClean="0"/>
                        <a:t>Утримання непрацездатних батьків, які потребують допомоги, є обов'язком їх повнолітніх дітей.</a:t>
                      </a:r>
                      <a:endParaRPr lang="uk-UA" sz="2800" b="1" noProof="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sz="2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5780714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81679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8904" y="365126"/>
            <a:ext cx="11867322" cy="1980509"/>
          </a:xfrm>
          <a:solidFill>
            <a:schemeClr val="accent6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ctr">
              <a:lnSpc>
                <a:spcPct val="75000"/>
              </a:lnSpc>
            </a:pPr>
            <a:r>
              <a:rPr lang="uk-UA" b="1" dirty="0" smtClean="0"/>
              <a:t>ОПІКА </a:t>
            </a:r>
            <a:r>
              <a:rPr lang="uk-UA" b="1" dirty="0"/>
              <a:t>І ПІКЛУВАННЯ</a:t>
            </a:r>
            <a:br>
              <a:rPr lang="uk-UA" b="1" dirty="0"/>
            </a:br>
            <a:r>
              <a:rPr lang="uk-UA" sz="3600" b="1" dirty="0"/>
              <a:t>встановлюється для виховання неповнолітніх дітей, які в результаті смерті батьків, позбавлення батьків батьківських прав, хвороби батьків </a:t>
            </a:r>
            <a:r>
              <a:rPr lang="uk-UA" sz="3600" b="1" dirty="0" smtClean="0"/>
              <a:t>залишилися </a:t>
            </a:r>
            <a:r>
              <a:rPr lang="uk-UA" sz="3600" b="1" dirty="0"/>
              <a:t>без батьківського піклування, а також для захисту особистих і майнових прав </a:t>
            </a:r>
            <a:r>
              <a:rPr lang="uk-UA" sz="3600" b="1" dirty="0" smtClean="0"/>
              <a:t>і </a:t>
            </a:r>
            <a:r>
              <a:rPr lang="uk-UA" sz="3600" b="1" dirty="0"/>
              <a:t>інтересів цих дітей. </a:t>
            </a:r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45905243"/>
              </p:ext>
            </p:extLst>
          </p:nvPr>
        </p:nvGraphicFramePr>
        <p:xfrm>
          <a:off x="248478" y="2548466"/>
          <a:ext cx="11728174" cy="42491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728174">
                  <a:extLst>
                    <a:ext uri="{9D8B030D-6E8A-4147-A177-3AD203B41FA5}">
                      <a16:colId xmlns:a16="http://schemas.microsoft.com/office/drawing/2014/main" val="90403864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uk-UA" sz="3200" dirty="0" smtClean="0">
                          <a:solidFill>
                            <a:schemeClr val="bg1"/>
                          </a:solidFill>
                        </a:rPr>
                        <a:t>ОПІКА ВСТАНОВЛЮЄТЬСЯ:</a:t>
                      </a:r>
                      <a:endParaRPr lang="uk-UA" sz="32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76586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342900" indent="-3429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noProof="0" dirty="0" smtClean="0"/>
                        <a:t>над неповнолітніми, які не досягли чотирнадцяти років;</a:t>
                      </a:r>
                    </a:p>
                    <a:p>
                      <a:pPr marL="342900" indent="-3429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noProof="0" dirty="0" smtClean="0"/>
                        <a:t>над громадянами, визнаними судом недієздатними унаслідок душевної хвороби або недоумства.</a:t>
                      </a:r>
                      <a:endParaRPr lang="uk-UA" sz="2800" b="1" noProof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454496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 algn="ctr">
                        <a:buFont typeface="Wingdings" panose="05000000000000000000" pitchFamily="2" charset="2"/>
                        <a:buNone/>
                      </a:pPr>
                      <a:r>
                        <a:rPr lang="uk-UA" sz="3200" b="1" noProof="0" dirty="0" smtClean="0">
                          <a:solidFill>
                            <a:schemeClr val="bg1"/>
                          </a:solidFill>
                        </a:rPr>
                        <a:t>ПІКЛУВАННЯ</a:t>
                      </a:r>
                      <a:r>
                        <a:rPr lang="uk-UA" sz="3200" b="1" baseline="0" noProof="0" dirty="0" smtClean="0">
                          <a:solidFill>
                            <a:schemeClr val="bg1"/>
                          </a:solidFill>
                        </a:rPr>
                        <a:t> ВСТАНОВЛЮЄТЬСЯ:</a:t>
                      </a:r>
                      <a:endParaRPr lang="uk-UA" sz="3200" b="1" noProof="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8356517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457200" indent="-457200" algn="l">
                        <a:lnSpc>
                          <a:spcPct val="7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noProof="0" dirty="0" smtClean="0">
                          <a:solidFill>
                            <a:schemeClr val="tx1"/>
                          </a:solidFill>
                        </a:rPr>
                        <a:t>над неповнолітніми у віці від чотирнадцяти до вісімнадцяти років;</a:t>
                      </a:r>
                    </a:p>
                    <a:p>
                      <a:pPr marL="457200" indent="-457200" algn="l">
                        <a:lnSpc>
                          <a:spcPct val="7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noProof="0" dirty="0" smtClean="0">
                          <a:solidFill>
                            <a:schemeClr val="tx1"/>
                          </a:solidFill>
                        </a:rPr>
                        <a:t>над громадянами, визнаними судом обмежено дієздатними унаслідок зловживання спиртними напоями або наркотичними засобами;</a:t>
                      </a:r>
                    </a:p>
                    <a:p>
                      <a:pPr marL="457200" indent="-457200" algn="l">
                        <a:lnSpc>
                          <a:spcPct val="7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noProof="0" dirty="0" smtClean="0">
                          <a:solidFill>
                            <a:schemeClr val="tx1"/>
                          </a:solidFill>
                        </a:rPr>
                        <a:t>над особами, які за станом здоров'я не можуть самостійно захищати свої права.</a:t>
                      </a:r>
                      <a:endParaRPr lang="uk-UA" sz="2800" b="1" noProof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76784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882973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2181524"/>
              </p:ext>
            </p:extLst>
          </p:nvPr>
        </p:nvGraphicFramePr>
        <p:xfrm>
          <a:off x="238538" y="258418"/>
          <a:ext cx="11787810" cy="653696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88227">
                  <a:extLst>
                    <a:ext uri="{9D8B030D-6E8A-4147-A177-3AD203B41FA5}">
                      <a16:colId xmlns:a16="http://schemas.microsoft.com/office/drawing/2014/main" val="2195240098"/>
                    </a:ext>
                  </a:extLst>
                </a:gridCol>
                <a:gridCol w="6599583">
                  <a:extLst>
                    <a:ext uri="{9D8B030D-6E8A-4147-A177-3AD203B41FA5}">
                      <a16:colId xmlns:a16="http://schemas.microsoft.com/office/drawing/2014/main" val="3818876683"/>
                    </a:ext>
                  </a:extLst>
                </a:gridCol>
              </a:tblGrid>
              <a:tr h="616225">
                <a:tc>
                  <a:txBody>
                    <a:bodyPr/>
                    <a:lstStyle/>
                    <a:p>
                      <a:pPr algn="ctr"/>
                      <a:r>
                        <a:rPr lang="uk-UA" sz="3200" dirty="0" smtClean="0">
                          <a:solidFill>
                            <a:schemeClr val="bg1"/>
                          </a:solidFill>
                        </a:rPr>
                        <a:t>ОПІКА ПРИПИНЯЄТЬСЯ</a:t>
                      </a:r>
                      <a:endParaRPr lang="uk-UA" sz="32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3200" dirty="0" smtClean="0"/>
                        <a:t>ПІКЛУВАННЯ ПРИПИНЯЄТЬСЯ</a:t>
                      </a:r>
                      <a:endParaRPr lang="uk-UA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349893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3000" b="1" dirty="0" smtClean="0"/>
                        <a:t>після досягнення неповнолітнім 14 років;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3000" b="1" dirty="0" smtClean="0"/>
                        <a:t>у разі повернення неповнолітніх у віці до 14 років на виховання батькам;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3000" b="1" dirty="0" smtClean="0"/>
                        <a:t>у разі одужання або значного поліпшення здоров'я особи, яка була визнана недієздатною, і відновлення судом його дієздатності.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endParaRPr lang="uk-UA" sz="3000" b="1" dirty="0" smtClean="0"/>
                    </a:p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3000" b="1" dirty="0" smtClean="0"/>
                        <a:t>В двох останніх випадках опіка припиняється за рішенням органів опіки і опікування.</a:t>
                      </a:r>
                      <a:endParaRPr lang="uk-UA" sz="3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3000" b="1" dirty="0" smtClean="0"/>
                        <a:t>після досягнення підопічним 18 років;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3000" b="1" dirty="0" smtClean="0"/>
                        <a:t>при вступі до шлюбу неповнолітнього;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3000" b="1" dirty="0" smtClean="0"/>
                        <a:t>при відміні судом обмеження в дієздатності осіб, які зловживали спиртними напоями або наркотичними засобами;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3000" b="1" dirty="0" smtClean="0"/>
                        <a:t>якщо відпала причина, що призвела встановлення піклування над особами, які за станом здоров'я не могли самостійно захищати свої </a:t>
                      </a:r>
                      <a:r>
                        <a:rPr lang="uk-UA" sz="3000" b="1" smtClean="0"/>
                        <a:t>права.</a:t>
                      </a:r>
                    </a:p>
                    <a:p>
                      <a:pPr marL="0" indent="0">
                        <a:lnSpc>
                          <a:spcPct val="75000"/>
                        </a:lnSpc>
                        <a:buFont typeface="Wingdings" panose="05000000000000000000" pitchFamily="2" charset="2"/>
                        <a:buNone/>
                      </a:pPr>
                      <a:endParaRPr lang="uk-UA" sz="3000" b="1" dirty="0" smtClean="0"/>
                    </a:p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3000" b="1" dirty="0" smtClean="0"/>
                        <a:t>В двох останніх випадках опікування припиняється за рішенням органів опіки і піклування. </a:t>
                      </a:r>
                      <a:endParaRPr lang="uk-UA" sz="30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132585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243929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981</TotalTime>
  <Words>987</Words>
  <Application>Microsoft Office PowerPoint</Application>
  <PresentationFormat>Широкоэкранный</PresentationFormat>
  <Paragraphs>115</Paragraphs>
  <Slides>11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6" baseType="lpstr">
      <vt:lpstr>Arial</vt:lpstr>
      <vt:lpstr>Calibri</vt:lpstr>
      <vt:lpstr>Calibri Light</vt:lpstr>
      <vt:lpstr>Wingdings</vt:lpstr>
      <vt:lpstr>Тема Office</vt:lpstr>
      <vt:lpstr>Презентация PowerPoint</vt:lpstr>
      <vt:lpstr>Сімейне право –  сукупність правових норм, які регулюють особисті немайнові і пов'язані з ними майнові відносини людей, які виникають на основі шлюбу і сім'ї.</vt:lpstr>
      <vt:lpstr>Шлюб –  це добровільний союз чоловіка і жінки з метою створення сім'ї. </vt:lpstr>
      <vt:lpstr> Умови для вступу у шлюб: </vt:lpstr>
      <vt:lpstr>Укладення шлюбу не допускається:</vt:lpstr>
      <vt:lpstr>Права і обов'язки подружжя </vt:lpstr>
      <vt:lpstr> Взаємні права та обов’язки батьків та дітей.</vt:lpstr>
      <vt:lpstr>ОПІКА І ПІКЛУВАННЯ встановлюється для виховання неповнолітніх дітей, які в результаті смерті батьків, позбавлення батьків батьківських прав, хвороби батьків залишилися без батьківського піклування, а також для захисту особистих і майнових прав і інтересів цих дітей. </vt:lpstr>
      <vt:lpstr>Презентация PowerPoint</vt:lpstr>
      <vt:lpstr>   Житлове право України —  це сукупність правових норм, що регулюють житлові правовідносини між громадянами та громадян з державними і громадськими організаціями у процесі реалізації конституційного права людини і громадянина на житло</vt:lpstr>
      <vt:lpstr>Особи, які потребують поліпшення житлових умов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Пользователь Windows</dc:creator>
  <cp:lastModifiedBy>Пользователь Windows</cp:lastModifiedBy>
  <cp:revision>38</cp:revision>
  <dcterms:created xsi:type="dcterms:W3CDTF">2018-09-25T19:09:55Z</dcterms:created>
  <dcterms:modified xsi:type="dcterms:W3CDTF">2018-10-01T21:03:54Z</dcterms:modified>
</cp:coreProperties>
</file>

<file path=docProps/thumbnail.jpeg>
</file>