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9" d="100"/>
          <a:sy n="69" d="100"/>
        </p:scale>
        <p:origin x="75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D8DA1E-E5F2-4BB2-B375-2FB8C25215ED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8B163B-A66C-40A4-BAED-45C3B4C30126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7944096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uk-UA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18B163B-A66C-40A4-BAED-45C3B4C30126}" type="slidenum">
              <a:rPr lang="uk-UA" smtClean="0"/>
              <a:t>3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8175766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9871891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9284039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628215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28030406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6475170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923936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612559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08152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1878456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83241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3574295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C9A55A-3536-49C2-B8E9-0818348C18BF}" type="datetimeFigureOut">
              <a:rPr lang="uk-UA" smtClean="0"/>
              <a:t>18.09.2018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D7A477-CD76-4809-9967-4D1F1899EB1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695680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35528" y="1147465"/>
            <a:ext cx="11734800" cy="5516571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 algn="l"/>
            <a:r>
              <a:rPr lang="uk-UA" sz="3200" b="1" dirty="0" smtClean="0"/>
              <a:t>1.	Цивільне право і відносини, що ним регулюються.</a:t>
            </a:r>
          </a:p>
          <a:p>
            <a:pPr algn="l"/>
            <a:r>
              <a:rPr lang="uk-UA" sz="3200" b="1" dirty="0" smtClean="0"/>
              <a:t>2.	Джерела цивільного права. Загальна характеристика цивільного законодавства України. Цивільний кодекс України.</a:t>
            </a:r>
          </a:p>
          <a:p>
            <a:pPr algn="l"/>
            <a:r>
              <a:rPr lang="uk-UA" sz="3200" b="1" dirty="0" smtClean="0"/>
              <a:t>3.	Суб’єкти та об’єкти цивільно-правових відносин.</a:t>
            </a:r>
          </a:p>
          <a:p>
            <a:pPr algn="l"/>
            <a:r>
              <a:rPr lang="uk-UA" sz="3200" b="1" dirty="0" smtClean="0"/>
              <a:t>4.	Право власності в Україні. Захист власності.</a:t>
            </a:r>
          </a:p>
          <a:p>
            <a:pPr algn="l"/>
            <a:r>
              <a:rPr lang="uk-UA" sz="3200" b="1" dirty="0" smtClean="0"/>
              <a:t>5.	Поняття і види цивільно-правових договорів.</a:t>
            </a:r>
          </a:p>
          <a:p>
            <a:pPr algn="l"/>
            <a:r>
              <a:rPr lang="uk-UA" sz="3200" b="1" dirty="0" smtClean="0"/>
              <a:t>6.	Поняття зобов’язання, підстави його виникнення та припинення, засоби забезпечення виконання зобов’язань.</a:t>
            </a:r>
          </a:p>
          <a:p>
            <a:pPr algn="l"/>
            <a:r>
              <a:rPr lang="uk-UA" sz="3200" b="1" dirty="0" smtClean="0"/>
              <a:t>7.	Спадкування за цивільним правом.</a:t>
            </a:r>
          </a:p>
          <a:p>
            <a:pPr algn="l"/>
            <a:r>
              <a:rPr lang="uk-UA" sz="3200" b="1" dirty="0" smtClean="0"/>
              <a:t>8.	Поняття і підстави цивільно-правової відповідальності.</a:t>
            </a:r>
            <a:endParaRPr lang="uk-UA" sz="3200" b="1" dirty="0"/>
          </a:p>
        </p:txBody>
      </p:sp>
      <p:sp>
        <p:nvSpPr>
          <p:cNvPr id="5" name="Rectangle 1"/>
          <p:cNvSpPr>
            <a:spLocks noGrp="1" noChangeArrowheads="1"/>
          </p:cNvSpPr>
          <p:nvPr>
            <p:ph type="ctrTitle"/>
          </p:nvPr>
        </p:nvSpPr>
        <p:spPr bwMode="auto">
          <a:xfrm>
            <a:off x="609600" y="224135"/>
            <a:ext cx="10931236" cy="92333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eaLnBrk="0" fontAlgn="base" hangingPunct="0">
              <a:lnSpc>
                <a:spcPct val="100000"/>
              </a:lnSpc>
              <a:spcAft>
                <a:spcPct val="0"/>
              </a:spcAft>
            </a:pPr>
            <a:r>
              <a:rPr kumimoji="0" lang="uk-UA" altLang="uk-UA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/>
            </a:r>
            <a:br>
              <a:rPr kumimoji="0" lang="uk-UA" altLang="uk-UA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r>
              <a:rPr kumimoji="0" lang="ru-RU" altLang="uk-UA" sz="3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ЛЕКЦІЯ 5. ОСНОВИ ЦИВІЛЬНОГО ПРАВА</a:t>
            </a:r>
            <a:endParaRPr kumimoji="0" lang="uk-UA" altLang="uk-UA" sz="3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6205408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6">
              <a:lumMod val="20000"/>
              <a:lumOff val="80000"/>
            </a:schemeClr>
          </a:solidFill>
        </p:spPr>
        <p:txBody>
          <a:bodyPr>
            <a:normAutofit/>
          </a:bodyPr>
          <a:lstStyle/>
          <a:p>
            <a:pPr algn="ctr"/>
            <a:r>
              <a:rPr lang="ru-RU" sz="4000" b="1" dirty="0" err="1"/>
              <a:t>Цивільний</a:t>
            </a:r>
            <a:r>
              <a:rPr lang="ru-RU" sz="4000" b="1" dirty="0"/>
              <a:t> Кодекс </a:t>
            </a:r>
            <a:r>
              <a:rPr lang="ru-RU" sz="4000" b="1" dirty="0" err="1"/>
              <a:t>України</a:t>
            </a:r>
            <a:r>
              <a:rPr lang="ru-RU" sz="4000" b="1" dirty="0"/>
              <a:t>, </a:t>
            </a:r>
            <a:r>
              <a:rPr lang="ru-RU" sz="4000" b="1" dirty="0" err="1"/>
              <a:t>визначає</a:t>
            </a:r>
            <a:r>
              <a:rPr lang="ru-RU" sz="4000" b="1" dirty="0"/>
              <a:t> </a:t>
            </a:r>
            <a:r>
              <a:rPr lang="ru-RU" sz="4000" b="1" dirty="0" err="1"/>
              <a:t>п’ять</a:t>
            </a:r>
            <a:r>
              <a:rPr lang="ru-RU" sz="4000" b="1" dirty="0"/>
              <a:t> </a:t>
            </a:r>
            <a:r>
              <a:rPr lang="ru-RU" sz="4000" b="1" dirty="0" err="1"/>
              <a:t>черг</a:t>
            </a:r>
            <a:r>
              <a:rPr lang="ru-RU" sz="4000" b="1" dirty="0"/>
              <a:t> при </a:t>
            </a:r>
            <a:r>
              <a:rPr lang="ru-RU" sz="4000" b="1" dirty="0" err="1"/>
              <a:t>спадкуванні</a:t>
            </a:r>
            <a:r>
              <a:rPr lang="ru-RU" sz="4000" b="1" dirty="0"/>
              <a:t> за законом:</a:t>
            </a:r>
            <a:endParaRPr lang="uk-UA" sz="40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accent1">
              <a:lumMod val="20000"/>
              <a:lumOff val="80000"/>
            </a:schemeClr>
          </a:solidFill>
        </p:spPr>
        <p:txBody>
          <a:bodyPr>
            <a:normAutofit lnSpcReduction="10000"/>
          </a:bodyPr>
          <a:lstStyle/>
          <a:p>
            <a:r>
              <a:rPr lang="ru-RU" b="1" dirty="0"/>
              <a:t>Перша черга </a:t>
            </a:r>
            <a:r>
              <a:rPr lang="ru-RU" dirty="0" smtClean="0"/>
              <a:t>- </a:t>
            </a:r>
            <a:r>
              <a:rPr lang="ru-RU" dirty="0" err="1"/>
              <a:t>діти</a:t>
            </a:r>
            <a:r>
              <a:rPr lang="ru-RU" dirty="0"/>
              <a:t> </a:t>
            </a:r>
            <a:r>
              <a:rPr lang="ru-RU" dirty="0" err="1"/>
              <a:t>спадкодавця</a:t>
            </a:r>
            <a:r>
              <a:rPr lang="ru-RU" dirty="0"/>
              <a:t>, </a:t>
            </a:r>
            <a:r>
              <a:rPr lang="ru-RU" dirty="0" smtClean="0"/>
              <a:t>той </a:t>
            </a:r>
            <a:r>
              <a:rPr lang="ru-RU" dirty="0"/>
              <a:t>з </a:t>
            </a:r>
            <a:r>
              <a:rPr lang="ru-RU" dirty="0" err="1"/>
              <a:t>подружжя</a:t>
            </a:r>
            <a:r>
              <a:rPr lang="ru-RU" dirty="0"/>
              <a:t>, </a:t>
            </a:r>
            <a:r>
              <a:rPr lang="ru-RU" dirty="0" err="1"/>
              <a:t>який</a:t>
            </a:r>
            <a:r>
              <a:rPr lang="ru-RU" dirty="0"/>
              <a:t> </a:t>
            </a:r>
            <a:r>
              <a:rPr lang="ru-RU" dirty="0" err="1"/>
              <a:t>його</a:t>
            </a:r>
            <a:r>
              <a:rPr lang="ru-RU" dirty="0"/>
              <a:t> пережив, та батьки</a:t>
            </a:r>
            <a:r>
              <a:rPr lang="ru-RU" dirty="0" smtClean="0"/>
              <a:t>.</a:t>
            </a:r>
            <a:endParaRPr lang="uk-UA" dirty="0"/>
          </a:p>
          <a:p>
            <a:r>
              <a:rPr lang="ru-RU" b="1" dirty="0"/>
              <a:t>Друга </a:t>
            </a:r>
            <a:r>
              <a:rPr lang="ru-RU" b="1" dirty="0" err="1" smtClean="0"/>
              <a:t>черга</a:t>
            </a:r>
            <a:r>
              <a:rPr lang="ru-RU" dirty="0" smtClean="0"/>
              <a:t>- </a:t>
            </a:r>
            <a:r>
              <a:rPr lang="ru-RU" dirty="0" err="1"/>
              <a:t>рідні</a:t>
            </a:r>
            <a:r>
              <a:rPr lang="ru-RU" dirty="0"/>
              <a:t> </a:t>
            </a:r>
            <a:r>
              <a:rPr lang="ru-RU" dirty="0" err="1"/>
              <a:t>брати</a:t>
            </a:r>
            <a:r>
              <a:rPr lang="ru-RU" dirty="0"/>
              <a:t> та </a:t>
            </a:r>
            <a:r>
              <a:rPr lang="ru-RU" dirty="0" err="1"/>
              <a:t>сестри</a:t>
            </a:r>
            <a:r>
              <a:rPr lang="ru-RU" dirty="0"/>
              <a:t> </a:t>
            </a:r>
            <a:r>
              <a:rPr lang="ru-RU" dirty="0" err="1"/>
              <a:t>спадкодавця</a:t>
            </a:r>
            <a:r>
              <a:rPr lang="ru-RU" dirty="0"/>
              <a:t>, </a:t>
            </a:r>
            <a:r>
              <a:rPr lang="ru-RU" dirty="0" err="1"/>
              <a:t>його</a:t>
            </a:r>
            <a:r>
              <a:rPr lang="ru-RU" dirty="0"/>
              <a:t> баба та </a:t>
            </a:r>
            <a:r>
              <a:rPr lang="ru-RU" dirty="0" err="1"/>
              <a:t>дід</a:t>
            </a:r>
            <a:r>
              <a:rPr lang="ru-RU" dirty="0"/>
              <a:t> як </a:t>
            </a:r>
            <a:r>
              <a:rPr lang="ru-RU" dirty="0" smtClean="0"/>
              <a:t>з боку </a:t>
            </a:r>
            <a:r>
              <a:rPr lang="ru-RU" dirty="0"/>
              <a:t>батька, так і з боку </a:t>
            </a:r>
            <a:r>
              <a:rPr lang="ru-RU" dirty="0" err="1"/>
              <a:t>матері</a:t>
            </a:r>
            <a:r>
              <a:rPr lang="ru-RU" dirty="0" smtClean="0"/>
              <a:t>.</a:t>
            </a:r>
          </a:p>
          <a:p>
            <a:r>
              <a:rPr lang="ru-RU" b="1" dirty="0" err="1"/>
              <a:t>Третя</a:t>
            </a:r>
            <a:r>
              <a:rPr lang="ru-RU" b="1" dirty="0"/>
              <a:t> черга </a:t>
            </a:r>
            <a:r>
              <a:rPr lang="ru-RU" dirty="0"/>
              <a:t>- </a:t>
            </a:r>
            <a:r>
              <a:rPr lang="ru-RU" dirty="0" err="1"/>
              <a:t>рідні</a:t>
            </a:r>
            <a:r>
              <a:rPr lang="ru-RU" dirty="0"/>
              <a:t> </a:t>
            </a:r>
            <a:r>
              <a:rPr lang="ru-RU" dirty="0" err="1"/>
              <a:t>дядько</a:t>
            </a:r>
            <a:r>
              <a:rPr lang="ru-RU" dirty="0"/>
              <a:t> та </a:t>
            </a:r>
            <a:r>
              <a:rPr lang="ru-RU" dirty="0" err="1"/>
              <a:t>тітка</a:t>
            </a:r>
            <a:r>
              <a:rPr lang="ru-RU" dirty="0"/>
              <a:t> </a:t>
            </a:r>
            <a:r>
              <a:rPr lang="ru-RU" dirty="0" err="1"/>
              <a:t>спадкодавця</a:t>
            </a:r>
            <a:r>
              <a:rPr lang="ru-RU" dirty="0"/>
              <a:t>.</a:t>
            </a:r>
          </a:p>
          <a:p>
            <a:r>
              <a:rPr lang="ru-RU" b="1" dirty="0" err="1"/>
              <a:t>Четверта</a:t>
            </a:r>
            <a:r>
              <a:rPr lang="ru-RU" b="1" dirty="0"/>
              <a:t> черга </a:t>
            </a:r>
            <a:r>
              <a:rPr lang="ru-RU" dirty="0" smtClean="0"/>
              <a:t>- </a:t>
            </a:r>
            <a:r>
              <a:rPr lang="ru-RU" dirty="0"/>
              <a:t>особи, </a:t>
            </a:r>
            <a:r>
              <a:rPr lang="ru-RU" dirty="0" err="1"/>
              <a:t>які</a:t>
            </a:r>
            <a:r>
              <a:rPr lang="ru-RU" dirty="0"/>
              <a:t> проживали </a:t>
            </a:r>
            <a:r>
              <a:rPr lang="ru-RU" dirty="0" err="1"/>
              <a:t>зі</a:t>
            </a:r>
            <a:r>
              <a:rPr lang="ru-RU" dirty="0"/>
              <a:t> </a:t>
            </a:r>
            <a:r>
              <a:rPr lang="ru-RU" dirty="0" err="1"/>
              <a:t>спадкодавцем</a:t>
            </a:r>
            <a:r>
              <a:rPr lang="ru-RU" dirty="0"/>
              <a:t> </a:t>
            </a:r>
            <a:r>
              <a:rPr lang="ru-RU" dirty="0" err="1"/>
              <a:t>однією</a:t>
            </a:r>
            <a:r>
              <a:rPr lang="ru-RU" dirty="0"/>
              <a:t> </a:t>
            </a:r>
            <a:r>
              <a:rPr lang="ru-RU" dirty="0" err="1"/>
              <a:t>сім'єю</a:t>
            </a:r>
            <a:r>
              <a:rPr lang="ru-RU" dirty="0"/>
              <a:t> не </a:t>
            </a:r>
            <a:r>
              <a:rPr lang="ru-RU" dirty="0" err="1"/>
              <a:t>менш</a:t>
            </a:r>
            <a:r>
              <a:rPr lang="ru-RU" dirty="0"/>
              <a:t> як </a:t>
            </a:r>
            <a:r>
              <a:rPr lang="ru-RU" dirty="0" err="1"/>
              <a:t>п'ять</a:t>
            </a:r>
            <a:r>
              <a:rPr lang="ru-RU" dirty="0"/>
              <a:t> </a:t>
            </a:r>
            <a:r>
              <a:rPr lang="ru-RU" dirty="0" err="1"/>
              <a:t>років</a:t>
            </a:r>
            <a:r>
              <a:rPr lang="ru-RU" dirty="0"/>
              <a:t> до часу </a:t>
            </a:r>
            <a:r>
              <a:rPr lang="ru-RU" dirty="0" err="1"/>
              <a:t>відкриття</a:t>
            </a:r>
            <a:r>
              <a:rPr lang="ru-RU" dirty="0"/>
              <a:t> </a:t>
            </a:r>
            <a:r>
              <a:rPr lang="ru-RU" dirty="0" err="1"/>
              <a:t>спадщини</a:t>
            </a:r>
            <a:r>
              <a:rPr lang="ru-RU" dirty="0" smtClean="0"/>
              <a:t>.</a:t>
            </a:r>
          </a:p>
          <a:p>
            <a:r>
              <a:rPr lang="ru-RU" b="1" dirty="0" err="1"/>
              <a:t>П'ята</a:t>
            </a:r>
            <a:r>
              <a:rPr lang="ru-RU" b="1" dirty="0"/>
              <a:t> черга </a:t>
            </a:r>
            <a:r>
              <a:rPr lang="ru-RU" dirty="0" smtClean="0"/>
              <a:t>- </a:t>
            </a:r>
            <a:r>
              <a:rPr lang="ru-RU" dirty="0" err="1"/>
              <a:t>інші</a:t>
            </a:r>
            <a:r>
              <a:rPr lang="ru-RU" dirty="0"/>
              <a:t> </a:t>
            </a:r>
            <a:r>
              <a:rPr lang="ru-RU" dirty="0" err="1"/>
              <a:t>родичі</a:t>
            </a:r>
            <a:r>
              <a:rPr lang="ru-RU" dirty="0"/>
              <a:t> </a:t>
            </a:r>
            <a:r>
              <a:rPr lang="ru-RU" dirty="0" err="1"/>
              <a:t>спадкодавця</a:t>
            </a:r>
            <a:r>
              <a:rPr lang="ru-RU" dirty="0"/>
              <a:t> до </a:t>
            </a:r>
            <a:r>
              <a:rPr lang="ru-RU" dirty="0" err="1"/>
              <a:t>шостого</a:t>
            </a:r>
            <a:r>
              <a:rPr lang="ru-RU" dirty="0"/>
              <a:t> </a:t>
            </a:r>
            <a:r>
              <a:rPr lang="ru-RU" dirty="0" err="1"/>
              <a:t>ступеня</a:t>
            </a:r>
            <a:r>
              <a:rPr lang="ru-RU" dirty="0"/>
              <a:t> </a:t>
            </a:r>
            <a:r>
              <a:rPr lang="ru-RU" dirty="0" err="1"/>
              <a:t>споріднення</a:t>
            </a:r>
            <a:r>
              <a:rPr lang="ru-RU" dirty="0"/>
              <a:t> </a:t>
            </a:r>
            <a:r>
              <a:rPr lang="ru-RU" dirty="0" err="1" smtClean="0"/>
              <a:t>включно</a:t>
            </a:r>
            <a:r>
              <a:rPr lang="ru-RU" dirty="0"/>
              <a:t>, </a:t>
            </a:r>
            <a:r>
              <a:rPr lang="ru-RU" dirty="0" err="1"/>
              <a:t>утриманці</a:t>
            </a:r>
            <a:r>
              <a:rPr lang="ru-RU" dirty="0"/>
              <a:t> </a:t>
            </a:r>
            <a:r>
              <a:rPr lang="ru-RU" dirty="0" err="1"/>
              <a:t>спадкодавця</a:t>
            </a:r>
            <a:r>
              <a:rPr lang="ru-RU" dirty="0"/>
              <a:t>, </a:t>
            </a:r>
            <a:r>
              <a:rPr lang="ru-RU" dirty="0" err="1"/>
              <a:t>які</a:t>
            </a:r>
            <a:r>
              <a:rPr lang="ru-RU" dirty="0"/>
              <a:t> не </a:t>
            </a:r>
            <a:r>
              <a:rPr lang="ru-RU" dirty="0" err="1"/>
              <a:t>були</a:t>
            </a:r>
            <a:r>
              <a:rPr lang="ru-RU" dirty="0"/>
              <a:t> членами </a:t>
            </a:r>
            <a:r>
              <a:rPr lang="ru-RU" dirty="0" err="1"/>
              <a:t>його</a:t>
            </a:r>
            <a:r>
              <a:rPr lang="ru-RU" dirty="0"/>
              <a:t> </a:t>
            </a:r>
            <a:r>
              <a:rPr lang="ru-RU" dirty="0" err="1"/>
              <a:t>сім'ї</a:t>
            </a:r>
            <a:r>
              <a:rPr lang="ru-RU" dirty="0"/>
              <a:t>.</a:t>
            </a:r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24402513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193965"/>
            <a:ext cx="10515600" cy="1787236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pPr algn="ctr"/>
            <a:r>
              <a:rPr lang="uk-UA" b="1" dirty="0" smtClean="0"/>
              <a:t>Цивільне право – </a:t>
            </a:r>
            <a:br>
              <a:rPr lang="uk-UA" b="1" dirty="0" smtClean="0"/>
            </a:br>
            <a:r>
              <a:rPr lang="uk-UA" sz="3600" b="1" dirty="0" smtClean="0"/>
              <a:t>це галузь права, яка регулює особисті майнові та немайнові відносини, засновані на юридичній рівності, вільному волевиявленні, майновій самостійності їх учасників.</a:t>
            </a:r>
            <a:endParaRPr lang="uk-UA" sz="3600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20167096"/>
              </p:ext>
            </p:extLst>
          </p:nvPr>
        </p:nvGraphicFramePr>
        <p:xfrm>
          <a:off x="838199" y="2147888"/>
          <a:ext cx="11215255" cy="45418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94608">
                  <a:extLst>
                    <a:ext uri="{9D8B030D-6E8A-4147-A177-3AD203B41FA5}">
                      <a16:colId xmlns:a16="http://schemas.microsoft.com/office/drawing/2014/main" val="2811443379"/>
                    </a:ext>
                  </a:extLst>
                </a:gridCol>
                <a:gridCol w="3813666">
                  <a:extLst>
                    <a:ext uri="{9D8B030D-6E8A-4147-A177-3AD203B41FA5}">
                      <a16:colId xmlns:a16="http://schemas.microsoft.com/office/drawing/2014/main" val="3817389018"/>
                    </a:ext>
                  </a:extLst>
                </a:gridCol>
                <a:gridCol w="3906981">
                  <a:extLst>
                    <a:ext uri="{9D8B030D-6E8A-4147-A177-3AD203B41FA5}">
                      <a16:colId xmlns:a16="http://schemas.microsoft.com/office/drawing/2014/main" val="1029076882"/>
                    </a:ext>
                  </a:extLst>
                </a:gridCol>
              </a:tblGrid>
              <a:tr h="370840">
                <a:tc gridSpan="3">
                  <a:txBody>
                    <a:bodyPr/>
                    <a:lstStyle/>
                    <a:p>
                      <a:pPr algn="ctr"/>
                      <a:r>
                        <a:rPr lang="uk-UA" sz="3200" dirty="0" smtClean="0"/>
                        <a:t>Структура цивільних правовідносин:</a:t>
                      </a:r>
                      <a:endParaRPr lang="uk-UA" sz="32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7929506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2800" b="1" dirty="0" smtClean="0">
                          <a:solidFill>
                            <a:srgbClr val="00B050"/>
                          </a:solidFill>
                        </a:rPr>
                        <a:t>Суб'єкти правовідносин: </a:t>
                      </a:r>
                      <a:endParaRPr lang="uk-UA" sz="2800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2800" b="1" dirty="0" smtClean="0">
                          <a:solidFill>
                            <a:srgbClr val="FF0000"/>
                          </a:solidFill>
                        </a:rPr>
                        <a:t>Зміст      правовідносин: </a:t>
                      </a:r>
                      <a:endParaRPr lang="uk-UA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2800" b="1" dirty="0" smtClean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Об'єкти 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2800" b="1" dirty="0" smtClean="0">
                          <a:solidFill>
                            <a:schemeClr val="accent2">
                              <a:lumMod val="75000"/>
                            </a:schemeClr>
                          </a:solidFill>
                        </a:rPr>
                        <a:t>правовідносин: </a:t>
                      </a:r>
                      <a:endParaRPr lang="uk-UA" sz="2800" b="1" dirty="0">
                        <a:solidFill>
                          <a:schemeClr val="accent2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15981483"/>
                  </a:ext>
                </a:extLst>
              </a:tr>
              <a:tr h="853757"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3200" dirty="0" smtClean="0"/>
                        <a:t>фізичні та юридичні особи;</a:t>
                      </a:r>
                      <a:endParaRPr lang="uk-UA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3200" dirty="0" smtClean="0"/>
                        <a:t>суб'єктивні права, юридичні обов'язки;</a:t>
                      </a:r>
                      <a:endParaRPr lang="uk-UA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3200" dirty="0" smtClean="0"/>
                        <a:t>цінні папери, 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3200" dirty="0" smtClean="0"/>
                        <a:t>гроші; </a:t>
                      </a:r>
                      <a:endParaRPr lang="uk-UA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2174118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endParaRPr lang="uk-UA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endParaRPr lang="uk-UA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3200" dirty="0" smtClean="0"/>
                        <a:t>речі, майно,послуги;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3200" dirty="0" smtClean="0"/>
                        <a:t>результати інтелектуальної діяльності; </a:t>
                      </a:r>
                      <a:endParaRPr lang="uk-UA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148657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endParaRPr lang="uk-UA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endParaRPr lang="uk-UA" sz="3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3200" dirty="0" smtClean="0"/>
                        <a:t>матеріальні та нематеріальні блага</a:t>
                      </a:r>
                      <a:endParaRPr lang="uk-UA" sz="3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386996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640972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35524" y="365126"/>
            <a:ext cx="11790220" cy="978766"/>
          </a:xfrm>
        </p:spPr>
        <p:txBody>
          <a:bodyPr>
            <a:normAutofit/>
          </a:bodyPr>
          <a:lstStyle/>
          <a:p>
            <a:pPr algn="ctr">
              <a:lnSpc>
                <a:spcPct val="75000"/>
              </a:lnSpc>
            </a:pPr>
            <a:r>
              <a:rPr lang="uk-UA" sz="4000" b="1" dirty="0" smtClean="0"/>
              <a:t>Джерела цивільного права – </a:t>
            </a:r>
            <a:br>
              <a:rPr lang="uk-UA" sz="4000" b="1" dirty="0" smtClean="0"/>
            </a:br>
            <a:r>
              <a:rPr lang="ru-RU" sz="3100" b="1" dirty="0" err="1" smtClean="0"/>
              <a:t>нормативні</a:t>
            </a:r>
            <a:r>
              <a:rPr lang="ru-RU" sz="3100" b="1" dirty="0" smtClean="0"/>
              <a:t> </a:t>
            </a:r>
            <a:r>
              <a:rPr lang="ru-RU" sz="3100" b="1" dirty="0" err="1" smtClean="0"/>
              <a:t>акти</a:t>
            </a:r>
            <a:r>
              <a:rPr lang="ru-RU" sz="3100" b="1" dirty="0" smtClean="0"/>
              <a:t>, в </a:t>
            </a:r>
            <a:r>
              <a:rPr lang="ru-RU" sz="3100" b="1" dirty="0" err="1" smtClean="0"/>
              <a:t>яких</a:t>
            </a:r>
            <a:r>
              <a:rPr lang="ru-RU" sz="3100" b="1" dirty="0" smtClean="0"/>
              <a:t> </a:t>
            </a:r>
            <a:r>
              <a:rPr lang="ru-RU" sz="3100" b="1" dirty="0" err="1" smtClean="0"/>
              <a:t>юридично</a:t>
            </a:r>
            <a:r>
              <a:rPr lang="ru-RU" sz="3100" b="1" dirty="0" smtClean="0"/>
              <a:t> </a:t>
            </a:r>
            <a:r>
              <a:rPr lang="ru-RU" sz="3100" b="1" dirty="0" err="1" smtClean="0"/>
              <a:t>закріплені</a:t>
            </a:r>
            <a:r>
              <a:rPr lang="ru-RU" sz="3100" b="1" dirty="0" smtClean="0"/>
              <a:t> </a:t>
            </a:r>
            <a:r>
              <a:rPr lang="ru-RU" sz="3100" b="1" dirty="0" err="1" smtClean="0"/>
              <a:t>цивільно</a:t>
            </a:r>
            <a:r>
              <a:rPr lang="ru-RU" sz="3100" b="1" dirty="0" smtClean="0"/>
              <a:t>- </a:t>
            </a:r>
            <a:r>
              <a:rPr lang="ru-RU" sz="3100" b="1" dirty="0" err="1" smtClean="0"/>
              <a:t>правові</a:t>
            </a:r>
            <a:r>
              <a:rPr lang="ru-RU" sz="3100" b="1" dirty="0" smtClean="0"/>
              <a:t> </a:t>
            </a:r>
            <a:r>
              <a:rPr lang="ru-RU" sz="3100" b="1" dirty="0" err="1" smtClean="0"/>
              <a:t>норми</a:t>
            </a:r>
            <a:r>
              <a:rPr lang="ru-RU" sz="3100" b="1" dirty="0" smtClean="0"/>
              <a:t>. </a:t>
            </a:r>
            <a:r>
              <a:rPr lang="uk-UA" sz="3100" b="1" dirty="0" smtClean="0"/>
              <a:t> </a:t>
            </a:r>
            <a:endParaRPr lang="uk-UA" sz="3100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70327328"/>
              </p:ext>
            </p:extLst>
          </p:nvPr>
        </p:nvGraphicFramePr>
        <p:xfrm>
          <a:off x="235524" y="1343891"/>
          <a:ext cx="11790220" cy="545328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895110">
                  <a:extLst>
                    <a:ext uri="{9D8B030D-6E8A-4147-A177-3AD203B41FA5}">
                      <a16:colId xmlns:a16="http://schemas.microsoft.com/office/drawing/2014/main" val="159873950"/>
                    </a:ext>
                  </a:extLst>
                </a:gridCol>
                <a:gridCol w="5895110">
                  <a:extLst>
                    <a:ext uri="{9D8B030D-6E8A-4147-A177-3AD203B41FA5}">
                      <a16:colId xmlns:a16="http://schemas.microsoft.com/office/drawing/2014/main" val="2733349336"/>
                    </a:ext>
                  </a:extLst>
                </a:gridCol>
              </a:tblGrid>
              <a:tr h="605350">
                <a:tc>
                  <a:txBody>
                    <a:bodyPr/>
                    <a:lstStyle/>
                    <a:p>
                      <a:pPr algn="ctr"/>
                      <a:r>
                        <a:rPr lang="uk-UA" sz="2800" dirty="0" smtClean="0"/>
                        <a:t>Конституція України</a:t>
                      </a:r>
                      <a:endParaRPr lang="uk-UA" sz="2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2800" dirty="0" smtClean="0"/>
                        <a:t>Цивільний кодекс України </a:t>
                      </a:r>
                      <a:endParaRPr lang="uk-UA" sz="2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67662440"/>
                  </a:ext>
                </a:extLst>
              </a:tr>
              <a:tr h="974068"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2400" b="1" dirty="0" err="1" smtClean="0"/>
                        <a:t>визначає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основні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форми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власності</a:t>
                      </a:r>
                      <a:r>
                        <a:rPr lang="ru-RU" sz="2400" b="1" dirty="0" smtClean="0"/>
                        <a:t>, </a:t>
                      </a:r>
                      <a:r>
                        <a:rPr lang="ru-RU" sz="2400" b="1" dirty="0" err="1" smtClean="0"/>
                        <a:t>закріплює</a:t>
                      </a:r>
                      <a:r>
                        <a:rPr lang="ru-RU" sz="2400" b="1" dirty="0" smtClean="0"/>
                        <a:t> право </a:t>
                      </a:r>
                      <a:r>
                        <a:rPr lang="ru-RU" sz="2400" b="1" dirty="0" err="1" smtClean="0"/>
                        <a:t>громадян</a:t>
                      </a:r>
                      <a:r>
                        <a:rPr lang="ru-RU" sz="2400" b="1" dirty="0" smtClean="0"/>
                        <a:t> на </a:t>
                      </a:r>
                      <a:r>
                        <a:rPr lang="ru-RU" sz="2400" b="1" dirty="0" err="1" smtClean="0"/>
                        <a:t>приватну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власність</a:t>
                      </a:r>
                      <a:endParaRPr lang="uk-UA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400" b="1" dirty="0" err="1" smtClean="0"/>
                        <a:t>регулює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майнові</a:t>
                      </a:r>
                      <a:r>
                        <a:rPr lang="ru-RU" sz="2400" b="1" dirty="0" smtClean="0"/>
                        <a:t> і </a:t>
                      </a:r>
                      <a:r>
                        <a:rPr lang="ru-RU" sz="2400" b="1" dirty="0" err="1" smtClean="0"/>
                        <a:t>особисті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немайнові</a:t>
                      </a:r>
                      <a:r>
                        <a:rPr lang="ru-RU" sz="2400" b="1" dirty="0" smtClean="0"/>
                        <a:t> </a:t>
                      </a:r>
                      <a:r>
                        <a:rPr lang="ru-RU" sz="2400" b="1" dirty="0" err="1" smtClean="0"/>
                        <a:t>відносини</a:t>
                      </a:r>
                      <a:endParaRPr lang="uk-UA" sz="24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04086509"/>
                  </a:ext>
                </a:extLst>
              </a:tr>
              <a:tr h="748146"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2400" i="1" dirty="0" smtClean="0"/>
                        <a:t>Статті: 3, 21,41</a:t>
                      </a:r>
                      <a:endParaRPr lang="uk-UA" sz="24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2400" b="0" i="1" dirty="0" err="1" smtClean="0"/>
                        <a:t>складається</a:t>
                      </a:r>
                      <a:r>
                        <a:rPr lang="ru-RU" sz="2400" b="0" i="1" dirty="0" smtClean="0"/>
                        <a:t> </a:t>
                      </a:r>
                      <a:r>
                        <a:rPr lang="ru-RU" sz="2400" b="0" i="1" dirty="0" err="1" smtClean="0"/>
                        <a:t>із</a:t>
                      </a:r>
                      <a:r>
                        <a:rPr lang="ru-RU" sz="2400" b="0" i="1" dirty="0" smtClean="0"/>
                        <a:t> 6 книг, 1308 статей 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2400" b="0" i="1" dirty="0" smtClean="0"/>
                        <a:t>та 11 </a:t>
                      </a:r>
                      <a:r>
                        <a:rPr lang="ru-RU" sz="2400" b="0" i="1" dirty="0" err="1" smtClean="0"/>
                        <a:t>пунктів</a:t>
                      </a:r>
                      <a:r>
                        <a:rPr lang="ru-RU" sz="2400" b="0" i="1" dirty="0" smtClean="0"/>
                        <a:t> </a:t>
                      </a:r>
                      <a:r>
                        <a:rPr lang="ru-RU" sz="2400" b="0" i="1" dirty="0" err="1" smtClean="0"/>
                        <a:t>перехідних</a:t>
                      </a:r>
                      <a:r>
                        <a:rPr lang="ru-RU" sz="2400" b="0" i="1" dirty="0" smtClean="0"/>
                        <a:t> </a:t>
                      </a:r>
                      <a:r>
                        <a:rPr lang="ru-RU" sz="2400" b="0" i="1" dirty="0" err="1" smtClean="0"/>
                        <a:t>положень</a:t>
                      </a:r>
                      <a:r>
                        <a:rPr lang="ru-RU" sz="2400" b="0" i="1" dirty="0" smtClean="0"/>
                        <a:t>:</a:t>
                      </a:r>
                      <a:endParaRPr lang="uk-UA" sz="2400" b="0" i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30398187"/>
                  </a:ext>
                </a:extLst>
              </a:tr>
              <a:tr h="1082139"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2800" b="1" i="0" dirty="0" smtClean="0">
                          <a:solidFill>
                            <a:schemeClr val="accent1">
                              <a:lumMod val="75000"/>
                            </a:schemeClr>
                          </a:solidFill>
                        </a:rPr>
                        <a:t>Інші кодекси, закони та підзаконні акти: </a:t>
                      </a:r>
                      <a:endParaRPr lang="uk-UA" sz="2800" b="1" i="0" dirty="0">
                        <a:solidFill>
                          <a:schemeClr val="accent1">
                            <a:lumMod val="75000"/>
                          </a:schemeClr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75000"/>
                        </a:lnSpc>
                      </a:pPr>
                      <a:r>
                        <a:rPr lang="uk-UA" sz="2400" b="1" i="1" dirty="0" smtClean="0"/>
                        <a:t>Книга І.</a:t>
                      </a:r>
                      <a:r>
                        <a:rPr lang="uk-UA" sz="2400" b="0" i="1" dirty="0" smtClean="0"/>
                        <a:t> Загальні положення. </a:t>
                      </a:r>
                    </a:p>
                    <a:p>
                      <a:pPr algn="l">
                        <a:lnSpc>
                          <a:spcPct val="75000"/>
                        </a:lnSpc>
                      </a:pPr>
                      <a:r>
                        <a:rPr lang="ru-RU" sz="2400" b="1" i="1" dirty="0" smtClean="0"/>
                        <a:t>Книга ІІ. </a:t>
                      </a:r>
                      <a:r>
                        <a:rPr lang="ru-RU" sz="2400" b="0" i="1" dirty="0" err="1" smtClean="0"/>
                        <a:t>Особисті</a:t>
                      </a:r>
                      <a:r>
                        <a:rPr lang="ru-RU" sz="2400" b="0" i="1" dirty="0" smtClean="0"/>
                        <a:t> </a:t>
                      </a:r>
                      <a:r>
                        <a:rPr lang="ru-RU" sz="2400" b="0" i="1" dirty="0" err="1" smtClean="0"/>
                        <a:t>немайнові</a:t>
                      </a:r>
                      <a:r>
                        <a:rPr lang="ru-RU" sz="2400" b="0" i="1" dirty="0" smtClean="0"/>
                        <a:t> права </a:t>
                      </a:r>
                      <a:r>
                        <a:rPr lang="ru-RU" sz="2400" b="0" i="1" dirty="0" err="1" smtClean="0"/>
                        <a:t>фізичної</a:t>
                      </a:r>
                      <a:r>
                        <a:rPr lang="ru-RU" sz="2400" b="0" i="1" dirty="0" smtClean="0"/>
                        <a:t> особи. </a:t>
                      </a:r>
                      <a:endParaRPr lang="uk-UA" sz="2400" b="0" i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81421293"/>
                  </a:ext>
                </a:extLst>
              </a:tr>
              <a:tr h="2043578"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2400" i="1" dirty="0" err="1" smtClean="0"/>
                        <a:t>Житловий</a:t>
                      </a:r>
                      <a:r>
                        <a:rPr lang="ru-RU" sz="2400" i="1" dirty="0" smtClean="0"/>
                        <a:t> кодекс, </a:t>
                      </a:r>
                    </a:p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ru-RU" sz="2400" i="1" dirty="0" err="1" smtClean="0"/>
                        <a:t>Повітряний</a:t>
                      </a:r>
                      <a:r>
                        <a:rPr lang="ru-RU" sz="2400" i="1" dirty="0" smtClean="0"/>
                        <a:t> кодекс, </a:t>
                      </a:r>
                      <a:r>
                        <a:rPr lang="ru-RU" sz="2400" i="1" dirty="0" err="1" smtClean="0"/>
                        <a:t>Сімейний</a:t>
                      </a:r>
                      <a:r>
                        <a:rPr lang="ru-RU" sz="2400" i="1" dirty="0" smtClean="0"/>
                        <a:t> кодекс, </a:t>
                      </a:r>
                      <a:r>
                        <a:rPr lang="ru-RU" sz="2400" i="1" dirty="0" err="1" smtClean="0"/>
                        <a:t>Закони</a:t>
                      </a:r>
                      <a:r>
                        <a:rPr lang="ru-RU" sz="2400" i="1" dirty="0" smtClean="0"/>
                        <a:t> </a:t>
                      </a:r>
                      <a:r>
                        <a:rPr lang="ru-RU" sz="2400" i="1" dirty="0" err="1" smtClean="0"/>
                        <a:t>України</a:t>
                      </a:r>
                      <a:r>
                        <a:rPr lang="ru-RU" sz="2400" i="1" dirty="0" smtClean="0"/>
                        <a:t> “Про </a:t>
                      </a:r>
                      <a:r>
                        <a:rPr lang="ru-RU" sz="2400" i="1" dirty="0" err="1" smtClean="0"/>
                        <a:t>власність</a:t>
                      </a:r>
                      <a:r>
                        <a:rPr lang="ru-RU" sz="2400" i="1" dirty="0" smtClean="0"/>
                        <a:t>”, “Про </a:t>
                      </a:r>
                      <a:r>
                        <a:rPr lang="ru-RU" sz="2400" i="1" dirty="0" err="1" smtClean="0"/>
                        <a:t>підприємство</a:t>
                      </a:r>
                      <a:r>
                        <a:rPr lang="ru-RU" sz="2400" i="1" dirty="0" smtClean="0"/>
                        <a:t> в </a:t>
                      </a:r>
                      <a:r>
                        <a:rPr lang="ru-RU" sz="2400" i="1" dirty="0" err="1" smtClean="0"/>
                        <a:t>Україні</a:t>
                      </a:r>
                      <a:r>
                        <a:rPr lang="ru-RU" sz="2400" i="1" dirty="0" smtClean="0"/>
                        <a:t>”, “Про </a:t>
                      </a:r>
                      <a:r>
                        <a:rPr lang="ru-RU" sz="2400" i="1" dirty="0" err="1" smtClean="0"/>
                        <a:t>господарські</a:t>
                      </a:r>
                      <a:r>
                        <a:rPr lang="ru-RU" sz="2400" i="1" dirty="0" smtClean="0"/>
                        <a:t> </a:t>
                      </a:r>
                      <a:r>
                        <a:rPr lang="ru-RU" sz="2400" i="1" dirty="0" err="1" smtClean="0"/>
                        <a:t>товариства</a:t>
                      </a:r>
                      <a:r>
                        <a:rPr lang="ru-RU" sz="2400" i="1" dirty="0" smtClean="0"/>
                        <a:t>”.... </a:t>
                      </a:r>
                      <a:endParaRPr lang="uk-UA" sz="2400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75000"/>
                        </a:lnSpc>
                      </a:pPr>
                      <a:r>
                        <a:rPr lang="ru-RU" sz="2400" b="1" i="1" dirty="0" smtClean="0"/>
                        <a:t>Книга ІІІ.</a:t>
                      </a:r>
                      <a:r>
                        <a:rPr lang="ru-RU" sz="2400" b="0" i="1" dirty="0" smtClean="0"/>
                        <a:t> Право </a:t>
                      </a:r>
                      <a:r>
                        <a:rPr lang="ru-RU" sz="2400" b="0" i="1" dirty="0" err="1" smtClean="0"/>
                        <a:t>власності</a:t>
                      </a:r>
                      <a:r>
                        <a:rPr lang="ru-RU" sz="2400" b="0" i="1" dirty="0" smtClean="0"/>
                        <a:t> та </a:t>
                      </a:r>
                      <a:r>
                        <a:rPr lang="ru-RU" sz="2400" b="0" i="1" dirty="0" err="1" smtClean="0"/>
                        <a:t>інші</a:t>
                      </a:r>
                      <a:r>
                        <a:rPr lang="ru-RU" sz="2400" b="0" i="1" dirty="0" smtClean="0"/>
                        <a:t> </a:t>
                      </a:r>
                      <a:r>
                        <a:rPr lang="ru-RU" sz="2400" b="0" i="1" dirty="0" err="1" smtClean="0"/>
                        <a:t>немайнові</a:t>
                      </a:r>
                      <a:r>
                        <a:rPr lang="ru-RU" sz="2400" b="0" i="1" dirty="0" smtClean="0"/>
                        <a:t> права.</a:t>
                      </a:r>
                    </a:p>
                    <a:p>
                      <a:pPr algn="l">
                        <a:lnSpc>
                          <a:spcPct val="75000"/>
                        </a:lnSpc>
                      </a:pPr>
                      <a:r>
                        <a:rPr lang="ru-RU" sz="2400" b="0" i="1" dirty="0" smtClean="0"/>
                        <a:t> </a:t>
                      </a:r>
                      <a:r>
                        <a:rPr lang="ru-RU" sz="2400" b="1" i="1" dirty="0" smtClean="0"/>
                        <a:t>Книга IV. </a:t>
                      </a:r>
                      <a:r>
                        <a:rPr lang="ru-RU" sz="2400" b="0" i="1" dirty="0" smtClean="0"/>
                        <a:t>Право </a:t>
                      </a:r>
                      <a:r>
                        <a:rPr lang="ru-RU" sz="2400" b="0" i="1" dirty="0" err="1" smtClean="0"/>
                        <a:t>інтелектуальної</a:t>
                      </a:r>
                      <a:r>
                        <a:rPr lang="ru-RU" sz="2400" b="0" i="1" dirty="0" smtClean="0"/>
                        <a:t> </a:t>
                      </a:r>
                      <a:r>
                        <a:rPr lang="ru-RU" sz="2400" b="0" i="1" dirty="0" err="1" smtClean="0"/>
                        <a:t>власності</a:t>
                      </a:r>
                      <a:r>
                        <a:rPr lang="ru-RU" sz="2400" b="0" i="1" dirty="0" smtClean="0"/>
                        <a:t> .</a:t>
                      </a:r>
                    </a:p>
                    <a:p>
                      <a:pPr algn="l">
                        <a:lnSpc>
                          <a:spcPct val="75000"/>
                        </a:lnSpc>
                      </a:pPr>
                      <a:r>
                        <a:rPr lang="uk-UA" sz="2400" b="1" i="1" dirty="0" smtClean="0"/>
                        <a:t>Книга </a:t>
                      </a:r>
                      <a:r>
                        <a:rPr lang="en-US" sz="2400" b="1" i="1" dirty="0" smtClean="0"/>
                        <a:t>V. </a:t>
                      </a:r>
                      <a:r>
                        <a:rPr lang="uk-UA" sz="2400" b="0" i="1" dirty="0" smtClean="0"/>
                        <a:t>Зобов'язальне право.</a:t>
                      </a:r>
                    </a:p>
                    <a:p>
                      <a:pPr algn="l">
                        <a:lnSpc>
                          <a:spcPct val="75000"/>
                        </a:lnSpc>
                      </a:pPr>
                      <a:r>
                        <a:rPr lang="uk-UA" sz="2400" b="1" i="1" dirty="0" smtClean="0"/>
                        <a:t>Книга </a:t>
                      </a:r>
                      <a:r>
                        <a:rPr lang="en-US" sz="2400" b="1" i="1" dirty="0" smtClean="0"/>
                        <a:t>VI. </a:t>
                      </a:r>
                      <a:r>
                        <a:rPr lang="uk-UA" sz="2400" b="0" i="1" dirty="0" smtClean="0"/>
                        <a:t>Спадкове право </a:t>
                      </a:r>
                      <a:endParaRPr lang="uk-UA" sz="2400" b="0" i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8116283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839997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4"/>
          </a:solidFill>
        </p:spPr>
        <p:txBody>
          <a:bodyPr>
            <a:normAutofit fontScale="90000"/>
          </a:bodyPr>
          <a:lstStyle/>
          <a:p>
            <a:pPr algn="ctr"/>
            <a:r>
              <a:rPr lang="ru-RU" sz="6000" b="1" dirty="0" smtClean="0"/>
              <a:t>Право </a:t>
            </a:r>
            <a:r>
              <a:rPr lang="ru-RU" sz="6000" b="1" dirty="0" err="1" smtClean="0"/>
              <a:t>власності</a:t>
            </a:r>
            <a:r>
              <a:rPr lang="ru-RU" sz="6000" b="1" dirty="0" smtClean="0"/>
              <a:t> :</a:t>
            </a:r>
            <a:br>
              <a:rPr lang="ru-RU" sz="6000" b="1" dirty="0" smtClean="0"/>
            </a:br>
            <a:r>
              <a:rPr lang="ru-RU" b="1" dirty="0" err="1" smtClean="0"/>
              <a:t>займає</a:t>
            </a:r>
            <a:r>
              <a:rPr lang="ru-RU" b="1" dirty="0" smtClean="0"/>
              <a:t> </a:t>
            </a:r>
            <a:r>
              <a:rPr lang="ru-RU" b="1" dirty="0" err="1" smtClean="0"/>
              <a:t>центральне</a:t>
            </a:r>
            <a:r>
              <a:rPr lang="ru-RU" b="1" dirty="0" smtClean="0"/>
              <a:t> </a:t>
            </a:r>
            <a:r>
              <a:rPr lang="ru-RU" b="1" dirty="0" err="1" smtClean="0"/>
              <a:t>місце</a:t>
            </a:r>
            <a:r>
              <a:rPr lang="ru-RU" b="1" dirty="0" smtClean="0"/>
              <a:t> в </a:t>
            </a:r>
            <a:r>
              <a:rPr lang="ru-RU" b="1" dirty="0" err="1" smtClean="0"/>
              <a:t>цивільному</a:t>
            </a:r>
            <a:r>
              <a:rPr lang="ru-RU" b="1" dirty="0" smtClean="0"/>
              <a:t> </a:t>
            </a:r>
            <a:r>
              <a:rPr lang="ru-RU" b="1" dirty="0" err="1" smtClean="0"/>
              <a:t>праві</a:t>
            </a:r>
            <a:r>
              <a:rPr lang="ru-RU" dirty="0" smtClean="0"/>
              <a:t> </a:t>
            </a:r>
            <a:endParaRPr lang="uk-UA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18661" y="1825624"/>
            <a:ext cx="11648661" cy="4694445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uk-UA" sz="4000" b="1" dirty="0" smtClean="0"/>
              <a:t>Право власності - це сукупність правових норм, що закріплюють і регулюють суспільні відносини, що виникають в результаті реалізації матеріальних благ громадянами, юридичними особами і державою. </a:t>
            </a:r>
          </a:p>
          <a:p>
            <a:pPr marL="0" indent="0" algn="ctr">
              <a:buNone/>
            </a:pPr>
            <a:r>
              <a:rPr lang="uk-UA" sz="4000" b="1" dirty="0" smtClean="0"/>
              <a:t>Вони наділяють суб'єктів права власності рівними правами і обов'язками по володінню, користуванню і розпорядженню майном.</a:t>
            </a:r>
            <a:endParaRPr lang="uk-UA" sz="4000" b="1" dirty="0"/>
          </a:p>
        </p:txBody>
      </p:sp>
    </p:spTree>
    <p:extLst>
      <p:ext uri="{BB962C8B-B14F-4D97-AF65-F5344CB8AC3E}">
        <p14:creationId xmlns:p14="http://schemas.microsoft.com/office/powerpoint/2010/main" val="10797976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rgbClr val="FFFF00"/>
          </a:solidFill>
        </p:spPr>
        <p:txBody>
          <a:bodyPr>
            <a:normAutofit fontScale="90000"/>
          </a:bodyPr>
          <a:lstStyle/>
          <a:p>
            <a:pPr algn="ctr"/>
            <a:r>
              <a:rPr lang="ru-RU" sz="5300" b="1" dirty="0" err="1" smtClean="0"/>
              <a:t>Суб'єкти</a:t>
            </a:r>
            <a:r>
              <a:rPr lang="ru-RU" sz="5300" b="1" dirty="0" smtClean="0"/>
              <a:t> права </a:t>
            </a:r>
            <a:r>
              <a:rPr lang="ru-RU" sz="5300" b="1" dirty="0" err="1" smtClean="0"/>
              <a:t>власності</a:t>
            </a:r>
            <a:r>
              <a:rPr lang="ru-RU" sz="5300" b="1" dirty="0" smtClean="0"/>
              <a:t> </a:t>
            </a:r>
            <a:br>
              <a:rPr lang="ru-RU" sz="5300" b="1" dirty="0" smtClean="0"/>
            </a:br>
            <a:r>
              <a:rPr lang="ru-RU" b="1" dirty="0" err="1" smtClean="0"/>
              <a:t>відповідно</a:t>
            </a:r>
            <a:r>
              <a:rPr lang="ru-RU" b="1" dirty="0" smtClean="0"/>
              <a:t> до Закону </a:t>
            </a:r>
            <a:r>
              <a:rPr lang="ru-RU" b="1" dirty="0" err="1" smtClean="0"/>
              <a:t>України</a:t>
            </a:r>
            <a:r>
              <a:rPr lang="ru-RU" b="1" dirty="0" smtClean="0"/>
              <a:t> «Про </a:t>
            </a:r>
            <a:r>
              <a:rPr lang="ru-RU" b="1" dirty="0" err="1" smtClean="0"/>
              <a:t>власність</a:t>
            </a:r>
            <a:r>
              <a:rPr lang="ru-RU" b="1" dirty="0" smtClean="0"/>
              <a:t>» :</a:t>
            </a:r>
            <a:endParaRPr lang="uk-UA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q"/>
            </a:pPr>
            <a:r>
              <a:rPr lang="uk-UA" dirty="0" smtClean="0"/>
              <a:t>	</a:t>
            </a:r>
            <a:r>
              <a:rPr lang="uk-UA" sz="3200" b="1" dirty="0" smtClean="0"/>
              <a:t>народ України;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uk-UA" sz="3200" b="1" dirty="0" smtClean="0"/>
              <a:t>	громадяни;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uk-UA" sz="3200" b="1" dirty="0" smtClean="0"/>
              <a:t>	юридичні особи;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uk-UA" sz="3200" b="1" dirty="0" smtClean="0"/>
              <a:t>	держава;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uk-UA" sz="3200" b="1" dirty="0" smtClean="0"/>
              <a:t>	спільні підприємства;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uk-UA" sz="3200" b="1" dirty="0" smtClean="0"/>
              <a:t>	міжнародні організації;</a:t>
            </a:r>
          </a:p>
          <a:p>
            <a:pPr>
              <a:buFont typeface="Wingdings" panose="05000000000000000000" pitchFamily="2" charset="2"/>
              <a:buChar char="q"/>
            </a:pPr>
            <a:r>
              <a:rPr lang="uk-UA" sz="3200" b="1" dirty="0" smtClean="0"/>
              <a:t>	громадяни інших держав і особи без громадянства.</a:t>
            </a:r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7704915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2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ctr"/>
            <a:r>
              <a:rPr lang="ru-RU" sz="5300" b="1" dirty="0" err="1" smtClean="0"/>
              <a:t>Форми</a:t>
            </a:r>
            <a:r>
              <a:rPr lang="ru-RU" sz="5300" b="1" dirty="0" smtClean="0"/>
              <a:t> </a:t>
            </a:r>
            <a:r>
              <a:rPr lang="ru-RU" sz="5300" b="1" dirty="0" err="1" smtClean="0"/>
              <a:t>власності</a:t>
            </a:r>
            <a:r>
              <a:rPr lang="ru-RU" sz="5300" b="1" dirty="0" smtClean="0"/>
              <a:t> </a:t>
            </a:r>
            <a:r>
              <a:rPr lang="ru-RU" sz="5300" dirty="0" smtClean="0"/>
              <a:t/>
            </a:r>
            <a:br>
              <a:rPr lang="ru-RU" sz="5300" dirty="0" smtClean="0"/>
            </a:br>
            <a:r>
              <a:rPr lang="ru-RU" b="1" dirty="0" err="1" smtClean="0"/>
              <a:t>закріплені</a:t>
            </a:r>
            <a:r>
              <a:rPr lang="ru-RU" b="1" dirty="0" smtClean="0"/>
              <a:t>  у </a:t>
            </a:r>
            <a:r>
              <a:rPr lang="ru-RU" b="1" dirty="0" err="1" smtClean="0"/>
              <a:t>Конституції</a:t>
            </a:r>
            <a:r>
              <a:rPr lang="ru-RU" b="1" dirty="0" smtClean="0"/>
              <a:t> </a:t>
            </a:r>
            <a:r>
              <a:rPr lang="ru-RU" b="1" dirty="0" err="1" smtClean="0"/>
              <a:t>України</a:t>
            </a:r>
            <a:endParaRPr lang="uk-UA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69040676"/>
              </p:ext>
            </p:extLst>
          </p:nvPr>
        </p:nvGraphicFramePr>
        <p:xfrm>
          <a:off x="198782" y="1825625"/>
          <a:ext cx="11728176" cy="586726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909392">
                  <a:extLst>
                    <a:ext uri="{9D8B030D-6E8A-4147-A177-3AD203B41FA5}">
                      <a16:colId xmlns:a16="http://schemas.microsoft.com/office/drawing/2014/main" val="1978472534"/>
                    </a:ext>
                  </a:extLst>
                </a:gridCol>
                <a:gridCol w="3425687">
                  <a:extLst>
                    <a:ext uri="{9D8B030D-6E8A-4147-A177-3AD203B41FA5}">
                      <a16:colId xmlns:a16="http://schemas.microsoft.com/office/drawing/2014/main" val="558348058"/>
                    </a:ext>
                  </a:extLst>
                </a:gridCol>
                <a:gridCol w="4393097">
                  <a:extLst>
                    <a:ext uri="{9D8B030D-6E8A-4147-A177-3AD203B41FA5}">
                      <a16:colId xmlns:a16="http://schemas.microsoft.com/office/drawing/2014/main" val="262864935"/>
                    </a:ext>
                  </a:extLst>
                </a:gridCol>
              </a:tblGrid>
              <a:tr h="1132833"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4000" dirty="0" smtClean="0"/>
                        <a:t>Державна</a:t>
                      </a:r>
                      <a:r>
                        <a:rPr lang="uk-UA" sz="4000" baseline="0" dirty="0" smtClean="0"/>
                        <a:t> власність</a:t>
                      </a:r>
                      <a:endParaRPr lang="uk-UA" sz="4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4400" dirty="0" smtClean="0"/>
                        <a:t>Приватна власність</a:t>
                      </a:r>
                      <a:endParaRPr lang="uk-UA" sz="4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75000"/>
                        </a:lnSpc>
                      </a:pPr>
                      <a:r>
                        <a:rPr lang="uk-UA" sz="4000" dirty="0" smtClean="0"/>
                        <a:t>Комунальна власність</a:t>
                      </a:r>
                      <a:endParaRPr lang="uk-UA" sz="40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5170386"/>
                  </a:ext>
                </a:extLst>
              </a:tr>
              <a:tr h="4734429">
                <a:tc>
                  <a:txBody>
                    <a:bodyPr/>
                    <a:lstStyle/>
                    <a:p>
                      <a:r>
                        <a:rPr lang="ru-RU" sz="3200" b="1" dirty="0" smtClean="0"/>
                        <a:t>До </a:t>
                      </a:r>
                      <a:r>
                        <a:rPr lang="ru-RU" sz="3200" b="1" dirty="0" err="1" smtClean="0"/>
                        <a:t>державної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власності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відносяться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загальнодержавна</a:t>
                      </a:r>
                      <a:r>
                        <a:rPr lang="ru-RU" sz="3200" b="1" dirty="0" smtClean="0"/>
                        <a:t>, </a:t>
                      </a:r>
                      <a:r>
                        <a:rPr lang="ru-RU" sz="3200" b="1" dirty="0" err="1" smtClean="0"/>
                        <a:t>республіканська</a:t>
                      </a:r>
                      <a:r>
                        <a:rPr lang="ru-RU" sz="3200" b="1" dirty="0" smtClean="0"/>
                        <a:t> (</a:t>
                      </a:r>
                      <a:r>
                        <a:rPr lang="ru-RU" sz="3200" b="1" dirty="0" err="1" smtClean="0"/>
                        <a:t>Республіки</a:t>
                      </a:r>
                      <a:r>
                        <a:rPr lang="ru-RU" sz="3200" b="1" dirty="0" smtClean="0"/>
                        <a:t> </a:t>
                      </a:r>
                      <a:r>
                        <a:rPr lang="ru-RU" sz="3200" b="1" dirty="0" err="1" smtClean="0"/>
                        <a:t>Крим</a:t>
                      </a:r>
                      <a:r>
                        <a:rPr lang="ru-RU" sz="3200" b="1" dirty="0" smtClean="0"/>
                        <a:t>).</a:t>
                      </a:r>
                      <a:endParaRPr lang="uk-UA" sz="32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800" b="1" dirty="0" smtClean="0"/>
                        <a:t>Право </a:t>
                      </a:r>
                      <a:r>
                        <a:rPr lang="ru-RU" sz="2800" b="1" dirty="0" err="1" smtClean="0"/>
                        <a:t>приватної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власності</a:t>
                      </a:r>
                      <a:r>
                        <a:rPr lang="ru-RU" sz="2800" b="1" dirty="0" smtClean="0"/>
                        <a:t>  - </a:t>
                      </a:r>
                      <a:r>
                        <a:rPr lang="ru-RU" sz="2800" b="1" dirty="0" err="1" smtClean="0"/>
                        <a:t>це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виняткове</a:t>
                      </a:r>
                      <a:r>
                        <a:rPr lang="ru-RU" sz="2800" b="1" dirty="0" smtClean="0"/>
                        <a:t> право </a:t>
                      </a:r>
                      <a:r>
                        <a:rPr lang="ru-RU" sz="2800" b="1" dirty="0" err="1" smtClean="0"/>
                        <a:t>фізичної</a:t>
                      </a:r>
                      <a:r>
                        <a:rPr lang="ru-RU" sz="2800" b="1" dirty="0" smtClean="0"/>
                        <a:t> особи </a:t>
                      </a:r>
                      <a:r>
                        <a:rPr lang="ru-RU" sz="2800" b="1" dirty="0" err="1" smtClean="0"/>
                        <a:t>володіти</a:t>
                      </a:r>
                      <a:r>
                        <a:rPr lang="ru-RU" sz="2800" b="1" dirty="0" smtClean="0"/>
                        <a:t>, </a:t>
                      </a:r>
                      <a:r>
                        <a:rPr lang="ru-RU" sz="2800" b="1" dirty="0" err="1" smtClean="0"/>
                        <a:t>користуватися</a:t>
                      </a:r>
                      <a:r>
                        <a:rPr lang="ru-RU" sz="2800" b="1" dirty="0" smtClean="0"/>
                        <a:t>, </a:t>
                      </a:r>
                      <a:r>
                        <a:rPr lang="ru-RU" sz="2800" b="1" dirty="0" err="1" smtClean="0"/>
                        <a:t>розпоряджатися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майном</a:t>
                      </a:r>
                      <a:r>
                        <a:rPr lang="ru-RU" sz="2800" b="1" dirty="0" smtClean="0"/>
                        <a:t> на </a:t>
                      </a:r>
                      <a:r>
                        <a:rPr lang="ru-RU" sz="2800" b="1" dirty="0" err="1" smtClean="0"/>
                        <a:t>свій</a:t>
                      </a:r>
                      <a:r>
                        <a:rPr lang="ru-RU" sz="2800" b="1" dirty="0" smtClean="0"/>
                        <a:t> </a:t>
                      </a:r>
                      <a:r>
                        <a:rPr lang="ru-RU" sz="2800" b="1" dirty="0" err="1" smtClean="0"/>
                        <a:t>розсуд</a:t>
                      </a:r>
                      <a:endParaRPr lang="uk-UA" sz="28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75000"/>
                        </a:lnSpc>
                      </a:pPr>
                      <a:r>
                        <a:rPr lang="uk-UA" sz="2800" b="1" dirty="0" smtClean="0"/>
                        <a:t>Суб'єктами права колективної власності є трудові колективи державних підприємств, колективи орендарів, колективні підприємства, кооперативи, акціонерні суспільства, господарські об'єднання, професійні союзи, політичні партії і інші суспільні об'єднання, релігійні і інші організації, що є юридичними особами</a:t>
                      </a:r>
                      <a:endParaRPr lang="uk-UA" sz="2800" b="1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2445082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450693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96981"/>
            <a:ext cx="10515600" cy="2169141"/>
          </a:xfrm>
          <a:solidFill>
            <a:schemeClr val="accent6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pPr algn="ctr">
              <a:lnSpc>
                <a:spcPct val="75000"/>
              </a:lnSpc>
            </a:pPr>
            <a:r>
              <a:rPr lang="uk-UA" sz="4000" b="1" dirty="0"/>
              <a:t>Договір </a:t>
            </a:r>
            <a:r>
              <a:rPr lang="uk-UA" sz="4000" b="1" dirty="0" smtClean="0"/>
              <a:t>—</a:t>
            </a:r>
            <a:r>
              <a:rPr lang="uk-UA" sz="3200" dirty="0" smtClean="0"/>
              <a:t/>
            </a:r>
            <a:br>
              <a:rPr lang="uk-UA" sz="3200" dirty="0" smtClean="0"/>
            </a:br>
            <a:r>
              <a:rPr lang="uk-UA" sz="3200" b="1" dirty="0" smtClean="0"/>
              <a:t>зручна </a:t>
            </a:r>
            <a:r>
              <a:rPr lang="uk-UA" sz="3200" b="1" dirty="0"/>
              <a:t>і ефективна правова </a:t>
            </a:r>
            <a:r>
              <a:rPr lang="uk-UA" sz="3200" b="1" dirty="0" smtClean="0"/>
              <a:t>форма</a:t>
            </a:r>
            <a:br>
              <a:rPr lang="uk-UA" sz="3200" b="1" dirty="0" smtClean="0"/>
            </a:br>
            <a:r>
              <a:rPr lang="uk-UA" sz="3200" b="1" dirty="0" smtClean="0"/>
              <a:t> </a:t>
            </a:r>
            <a:r>
              <a:rPr lang="uk-UA" sz="3200" b="1" dirty="0"/>
              <a:t>встановлення різноманітних господарських зв'язків між громадянами і організаціями. </a:t>
            </a:r>
            <a:r>
              <a:rPr lang="uk-UA" sz="3200" b="1" dirty="0" smtClean="0"/>
              <a:t/>
            </a:r>
            <a:br>
              <a:rPr lang="uk-UA" sz="3200" b="1" dirty="0" smtClean="0"/>
            </a:br>
            <a:r>
              <a:rPr lang="uk-UA" sz="3200" b="1" dirty="0" smtClean="0"/>
              <a:t>Це </a:t>
            </a:r>
            <a:r>
              <a:rPr lang="uk-UA" sz="3200" b="1" dirty="0"/>
              <a:t>найпоширеніший різновид ділових операцій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2266121"/>
            <a:ext cx="10515600" cy="4452731"/>
          </a:xfrm>
          <a:solidFill>
            <a:schemeClr val="accent2">
              <a:lumMod val="20000"/>
              <a:lumOff val="80000"/>
            </a:schemeClr>
          </a:solidFill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uk-UA" sz="3200" b="1" dirty="0"/>
              <a:t>Види </a:t>
            </a:r>
            <a:r>
              <a:rPr lang="uk-UA" sz="3200" b="1" dirty="0" smtClean="0"/>
              <a:t>договорів:</a:t>
            </a:r>
          </a:p>
          <a:p>
            <a:r>
              <a:rPr lang="uk-UA" sz="3200" b="1" dirty="0"/>
              <a:t>—	</a:t>
            </a:r>
            <a:r>
              <a:rPr lang="uk-UA" sz="3200" b="1" dirty="0" smtClean="0"/>
              <a:t>купівлі-продажу</a:t>
            </a:r>
            <a:endParaRPr lang="uk-UA" sz="3200" b="1" dirty="0"/>
          </a:p>
          <a:p>
            <a:r>
              <a:rPr lang="ru-RU" sz="3200" b="1" dirty="0"/>
              <a:t>—	</a:t>
            </a:r>
            <a:r>
              <a:rPr lang="ru-RU" sz="3200" b="1" dirty="0" err="1"/>
              <a:t>міни</a:t>
            </a:r>
            <a:r>
              <a:rPr lang="ru-RU" sz="3200" b="1" dirty="0"/>
              <a:t> </a:t>
            </a:r>
            <a:endParaRPr lang="ru-RU" sz="3200" b="1" dirty="0" smtClean="0"/>
          </a:p>
          <a:p>
            <a:r>
              <a:rPr lang="uk-UA" sz="3200" b="1" dirty="0"/>
              <a:t>—	</a:t>
            </a:r>
            <a:r>
              <a:rPr lang="uk-UA" sz="3200" b="1" dirty="0" smtClean="0"/>
              <a:t>дарування</a:t>
            </a:r>
          </a:p>
          <a:p>
            <a:r>
              <a:rPr lang="uk-UA" sz="3200" b="1" dirty="0"/>
              <a:t>—	</a:t>
            </a:r>
            <a:r>
              <a:rPr lang="uk-UA" sz="3200" b="1" dirty="0" smtClean="0"/>
              <a:t>поставки</a:t>
            </a:r>
          </a:p>
          <a:p>
            <a:r>
              <a:rPr lang="uk-UA" sz="3200" b="1" dirty="0"/>
              <a:t>—	майнового найму </a:t>
            </a:r>
            <a:endParaRPr lang="uk-UA" sz="3200" b="1" dirty="0" smtClean="0"/>
          </a:p>
          <a:p>
            <a:r>
              <a:rPr lang="uk-UA" sz="3200" b="1" dirty="0"/>
              <a:t>—	</a:t>
            </a:r>
            <a:r>
              <a:rPr lang="uk-UA" sz="3200" b="1" dirty="0" smtClean="0"/>
              <a:t>позики</a:t>
            </a:r>
          </a:p>
          <a:p>
            <a:r>
              <a:rPr lang="uk-UA" sz="3200" b="1" dirty="0" smtClean="0"/>
              <a:t>—    страхування</a:t>
            </a:r>
          </a:p>
          <a:p>
            <a:r>
              <a:rPr lang="uk-UA" sz="3200" b="1" dirty="0" smtClean="0"/>
              <a:t>—    </a:t>
            </a:r>
            <a:r>
              <a:rPr lang="uk-UA" sz="3200" b="1" dirty="0"/>
              <a:t>довічного утримання</a:t>
            </a:r>
            <a:endParaRPr lang="uk-UA" sz="3200" b="1" dirty="0" smtClean="0"/>
          </a:p>
          <a:p>
            <a:endParaRPr lang="uk-UA" sz="3200" b="1" dirty="0"/>
          </a:p>
        </p:txBody>
      </p:sp>
    </p:spTree>
    <p:extLst>
      <p:ext uri="{BB962C8B-B14F-4D97-AF65-F5344CB8AC3E}">
        <p14:creationId xmlns:p14="http://schemas.microsoft.com/office/powerpoint/2010/main" val="180125020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2">
              <a:lumMod val="20000"/>
              <a:lumOff val="80000"/>
            </a:schemeClr>
          </a:solidFill>
        </p:spPr>
        <p:txBody>
          <a:bodyPr/>
          <a:lstStyle/>
          <a:p>
            <a:pPr algn="ctr"/>
            <a:r>
              <a:rPr lang="ru-RU" b="1" dirty="0" err="1" smtClean="0"/>
              <a:t>Спадкування</a:t>
            </a:r>
            <a:r>
              <a:rPr lang="ru-RU" b="1" dirty="0" smtClean="0"/>
              <a:t> </a:t>
            </a:r>
            <a:r>
              <a:rPr lang="ru-RU" b="1" dirty="0"/>
              <a:t>за </a:t>
            </a:r>
            <a:r>
              <a:rPr lang="ru-RU" b="1" dirty="0" err="1"/>
              <a:t>цивільним</a:t>
            </a:r>
            <a:r>
              <a:rPr lang="ru-RU" b="1" dirty="0"/>
              <a:t> правом</a:t>
            </a:r>
            <a:endParaRPr lang="uk-UA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accent1">
              <a:lumMod val="20000"/>
              <a:lumOff val="80000"/>
            </a:schemeClr>
          </a:solidFill>
        </p:spPr>
        <p:txBody>
          <a:bodyPr>
            <a:normAutofit lnSpcReduction="10000"/>
          </a:bodyPr>
          <a:lstStyle/>
          <a:p>
            <a:r>
              <a:rPr lang="ru-RU" b="1" dirty="0" err="1"/>
              <a:t>Спадкування</a:t>
            </a:r>
            <a:r>
              <a:rPr lang="ru-RU" dirty="0"/>
              <a:t> — </a:t>
            </a:r>
            <a:r>
              <a:rPr lang="ru-RU" dirty="0" err="1"/>
              <a:t>це</a:t>
            </a:r>
            <a:r>
              <a:rPr lang="ru-RU" dirty="0"/>
              <a:t> </a:t>
            </a:r>
            <a:r>
              <a:rPr lang="ru-RU" dirty="0" err="1"/>
              <a:t>перехід</a:t>
            </a:r>
            <a:r>
              <a:rPr lang="ru-RU" dirty="0"/>
              <a:t> майна, </a:t>
            </a:r>
            <a:r>
              <a:rPr lang="ru-RU" dirty="0" err="1"/>
              <a:t>цивільних</a:t>
            </a:r>
            <a:r>
              <a:rPr lang="ru-RU" dirty="0"/>
              <a:t> прав та </a:t>
            </a:r>
            <a:r>
              <a:rPr lang="ru-RU" dirty="0" err="1"/>
              <a:t>обов'язків</a:t>
            </a:r>
            <a:r>
              <a:rPr lang="ru-RU" dirty="0"/>
              <a:t> </a:t>
            </a:r>
            <a:r>
              <a:rPr lang="ru-RU" dirty="0" err="1"/>
              <a:t>померлого</a:t>
            </a:r>
            <a:r>
              <a:rPr lang="ru-RU" dirty="0"/>
              <a:t> </a:t>
            </a:r>
            <a:r>
              <a:rPr lang="ru-RU" dirty="0" err="1"/>
              <a:t>громадянина</a:t>
            </a:r>
            <a:r>
              <a:rPr lang="ru-RU" dirty="0"/>
              <a:t> (</a:t>
            </a:r>
            <a:r>
              <a:rPr lang="ru-RU" dirty="0" err="1"/>
              <a:t>спадкодавця</a:t>
            </a:r>
            <a:r>
              <a:rPr lang="ru-RU" dirty="0"/>
              <a:t>) до </a:t>
            </a:r>
            <a:r>
              <a:rPr lang="ru-RU" dirty="0" err="1"/>
              <a:t>інших</a:t>
            </a:r>
            <a:r>
              <a:rPr lang="ru-RU" dirty="0"/>
              <a:t> </a:t>
            </a:r>
            <a:r>
              <a:rPr lang="ru-RU" dirty="0" err="1"/>
              <a:t>осіб</a:t>
            </a:r>
            <a:r>
              <a:rPr lang="ru-RU" dirty="0"/>
              <a:t> </a:t>
            </a:r>
            <a:r>
              <a:rPr lang="ru-RU" dirty="0" err="1"/>
              <a:t>його</a:t>
            </a:r>
            <a:r>
              <a:rPr lang="ru-RU" dirty="0"/>
              <a:t> </a:t>
            </a:r>
            <a:r>
              <a:rPr lang="ru-RU" dirty="0" err="1" smtClean="0"/>
              <a:t>спадкоємців</a:t>
            </a:r>
            <a:r>
              <a:rPr lang="ru-RU" dirty="0"/>
              <a:t>. </a:t>
            </a:r>
            <a:endParaRPr lang="ru-RU" dirty="0" smtClean="0"/>
          </a:p>
          <a:p>
            <a:r>
              <a:rPr lang="uk-UA" b="1" dirty="0" smtClean="0"/>
              <a:t>Спадщина</a:t>
            </a:r>
            <a:r>
              <a:rPr lang="uk-UA" dirty="0" smtClean="0"/>
              <a:t> </a:t>
            </a:r>
            <a:r>
              <a:rPr lang="uk-UA" dirty="0"/>
              <a:t>— це майно, цивільні права та обов'язки, які передаються в процесі спадкування.</a:t>
            </a:r>
          </a:p>
          <a:p>
            <a:r>
              <a:rPr lang="uk-UA" dirty="0"/>
              <a:t>Спадкування виникає у день відкриття спадщини. </a:t>
            </a:r>
            <a:endParaRPr lang="uk-UA" dirty="0" smtClean="0"/>
          </a:p>
          <a:p>
            <a:r>
              <a:rPr lang="uk-UA" dirty="0" smtClean="0"/>
              <a:t>Підставами </a:t>
            </a:r>
            <a:r>
              <a:rPr lang="uk-UA" dirty="0"/>
              <a:t>відкриття спадщини закон визнає:</a:t>
            </a:r>
          </a:p>
          <a:p>
            <a:r>
              <a:rPr lang="uk-UA" dirty="0"/>
              <a:t>1.	смерть громадянина;</a:t>
            </a:r>
          </a:p>
          <a:p>
            <a:r>
              <a:rPr lang="uk-UA" dirty="0"/>
              <a:t>2.	оголошення громадянина померлим, стаття 1220 Цивільного Кодексу.</a:t>
            </a:r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68505744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1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pPr algn="ctr">
              <a:lnSpc>
                <a:spcPct val="75000"/>
              </a:lnSpc>
            </a:pPr>
            <a:r>
              <a:rPr lang="ru-RU" b="1" dirty="0" err="1"/>
              <a:t>Заповіт</a:t>
            </a:r>
            <a:r>
              <a:rPr lang="ru-RU" b="1" dirty="0"/>
              <a:t> — </a:t>
            </a:r>
            <a:r>
              <a:rPr lang="ru-RU" b="1" dirty="0" smtClean="0"/>
              <a:t/>
            </a:r>
            <a:br>
              <a:rPr lang="ru-RU" b="1" dirty="0" smtClean="0"/>
            </a:br>
            <a:r>
              <a:rPr lang="ru-RU" sz="3600" b="1" dirty="0" err="1" smtClean="0"/>
              <a:t>одностороннє</a:t>
            </a:r>
            <a:r>
              <a:rPr lang="ru-RU" sz="3600" b="1" dirty="0" smtClean="0"/>
              <a:t> </a:t>
            </a:r>
            <a:r>
              <a:rPr lang="ru-RU" sz="3600" b="1" dirty="0" err="1"/>
              <a:t>розпорядження</a:t>
            </a:r>
            <a:r>
              <a:rPr lang="ru-RU" sz="3600" b="1" dirty="0"/>
              <a:t> особи (</a:t>
            </a:r>
            <a:r>
              <a:rPr lang="ru-RU" sz="3600" b="1" dirty="0" err="1"/>
              <a:t>заповідача</a:t>
            </a:r>
            <a:r>
              <a:rPr lang="ru-RU" sz="3600" b="1" dirty="0"/>
              <a:t>) з приводу </a:t>
            </a:r>
            <a:r>
              <a:rPr lang="ru-RU" sz="3600" b="1" dirty="0" err="1"/>
              <a:t>належного</a:t>
            </a:r>
            <a:r>
              <a:rPr lang="ru-RU" sz="3600" b="1" dirty="0"/>
              <a:t> </a:t>
            </a:r>
            <a:r>
              <a:rPr lang="ru-RU" sz="3600" b="1" dirty="0" err="1"/>
              <a:t>їй</a:t>
            </a:r>
            <a:r>
              <a:rPr lang="ru-RU" sz="3600" b="1" dirty="0"/>
              <a:t> майна на </a:t>
            </a:r>
            <a:r>
              <a:rPr lang="ru-RU" sz="3600" b="1" dirty="0" err="1"/>
              <a:t>випадок</a:t>
            </a:r>
            <a:r>
              <a:rPr lang="ru-RU" sz="3600" b="1" dirty="0"/>
              <a:t> </a:t>
            </a:r>
            <a:r>
              <a:rPr lang="ru-RU" sz="3600" b="1" dirty="0" err="1"/>
              <a:t>її</a:t>
            </a:r>
            <a:r>
              <a:rPr lang="ru-RU" sz="3600" b="1" dirty="0"/>
              <a:t> </a:t>
            </a:r>
            <a:r>
              <a:rPr lang="ru-RU" sz="3600" b="1" dirty="0" err="1"/>
              <a:t>смерті</a:t>
            </a:r>
            <a:r>
              <a:rPr lang="ru-RU" sz="3600" b="1" dirty="0"/>
              <a:t>.</a:t>
            </a:r>
            <a:endParaRPr lang="uk-UA" sz="36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80109" y="1825625"/>
            <a:ext cx="11901055" cy="4907684"/>
          </a:xfrm>
          <a:solidFill>
            <a:schemeClr val="accent6">
              <a:lumMod val="20000"/>
              <a:lumOff val="80000"/>
            </a:schemeClr>
          </a:solidFill>
        </p:spPr>
        <p:txBody>
          <a:bodyPr/>
          <a:lstStyle/>
          <a:p>
            <a:r>
              <a:rPr lang="uk-UA" dirty="0"/>
              <a:t>Укладається у письмовій формі із зазначенням місця і часу його укладання, підписується особисто заповідачем і нотаріально посвідчується. </a:t>
            </a:r>
            <a:endParaRPr lang="uk-UA" dirty="0" smtClean="0"/>
          </a:p>
          <a:p>
            <a:r>
              <a:rPr lang="uk-UA" dirty="0" smtClean="0"/>
              <a:t>Заповідачем </a:t>
            </a:r>
            <a:r>
              <a:rPr lang="uk-UA" dirty="0"/>
              <a:t>може бути дієздатна особа, а також особа, яка обмежена в дієздатності. </a:t>
            </a:r>
            <a:endParaRPr lang="uk-UA" dirty="0" smtClean="0"/>
          </a:p>
          <a:p>
            <a:r>
              <a:rPr lang="uk-UA" dirty="0" smtClean="0"/>
              <a:t>За </a:t>
            </a:r>
            <a:r>
              <a:rPr lang="uk-UA" dirty="0"/>
              <a:t>нотаріальне посвідчення справляється державне мито в розмірі 0,05% неоподаткованого мінімум доходів громадян</a:t>
            </a:r>
            <a:r>
              <a:rPr lang="uk-UA" dirty="0" smtClean="0"/>
              <a:t>.</a:t>
            </a:r>
          </a:p>
          <a:p>
            <a:r>
              <a:rPr lang="ru-RU" dirty="0" err="1"/>
              <a:t>Заповідач</a:t>
            </a:r>
            <a:r>
              <a:rPr lang="ru-RU" dirty="0"/>
              <a:t> </a:t>
            </a:r>
            <a:r>
              <a:rPr lang="ru-RU" dirty="0" err="1"/>
              <a:t>вправі</a:t>
            </a:r>
            <a:r>
              <a:rPr lang="ru-RU" dirty="0"/>
              <a:t> в будь-</a:t>
            </a:r>
            <a:r>
              <a:rPr lang="ru-RU" dirty="0" err="1"/>
              <a:t>який</a:t>
            </a:r>
            <a:r>
              <a:rPr lang="ru-RU" dirty="0"/>
              <a:t> час </a:t>
            </a:r>
            <a:r>
              <a:rPr lang="ru-RU" dirty="0" err="1"/>
              <a:t>змінити</a:t>
            </a:r>
            <a:r>
              <a:rPr lang="ru-RU" dirty="0"/>
              <a:t> </a:t>
            </a:r>
            <a:r>
              <a:rPr lang="ru-RU" dirty="0" err="1"/>
              <a:t>або</a:t>
            </a:r>
            <a:r>
              <a:rPr lang="ru-RU" dirty="0"/>
              <a:t> </a:t>
            </a:r>
            <a:r>
              <a:rPr lang="ru-RU" dirty="0" err="1"/>
              <a:t>скасувати</a:t>
            </a:r>
            <a:r>
              <a:rPr lang="ru-RU" dirty="0"/>
              <a:t> </a:t>
            </a:r>
            <a:r>
              <a:rPr lang="ru-RU" dirty="0" err="1"/>
              <a:t>зроблений</a:t>
            </a:r>
            <a:r>
              <a:rPr lang="ru-RU" dirty="0"/>
              <a:t> ним </a:t>
            </a:r>
            <a:r>
              <a:rPr lang="ru-RU" dirty="0" err="1"/>
              <a:t>заповіт</a:t>
            </a:r>
            <a:r>
              <a:rPr lang="ru-RU" dirty="0"/>
              <a:t>, </a:t>
            </a:r>
            <a:r>
              <a:rPr lang="ru-RU" dirty="0" err="1"/>
              <a:t>склавши</a:t>
            </a:r>
            <a:r>
              <a:rPr lang="ru-RU" dirty="0"/>
              <a:t> </a:t>
            </a:r>
            <a:r>
              <a:rPr lang="ru-RU" dirty="0" err="1"/>
              <a:t>новий</a:t>
            </a:r>
            <a:r>
              <a:rPr lang="ru-RU" dirty="0" smtClean="0"/>
              <a:t>.</a:t>
            </a:r>
          </a:p>
          <a:p>
            <a:r>
              <a:rPr lang="ru-RU" dirty="0"/>
              <a:t>Коли </a:t>
            </a:r>
            <a:r>
              <a:rPr lang="ru-RU" dirty="0" err="1"/>
              <a:t>спадкодавець</a:t>
            </a:r>
            <a:r>
              <a:rPr lang="ru-RU" dirty="0"/>
              <a:t> не </a:t>
            </a:r>
            <a:r>
              <a:rPr lang="ru-RU" dirty="0" err="1"/>
              <a:t>виражає</a:t>
            </a:r>
            <a:r>
              <a:rPr lang="ru-RU" dirty="0"/>
              <a:t> </a:t>
            </a:r>
            <a:r>
              <a:rPr lang="ru-RU" dirty="0" err="1"/>
              <a:t>своєї</a:t>
            </a:r>
            <a:r>
              <a:rPr lang="ru-RU" dirty="0"/>
              <a:t> </a:t>
            </a:r>
            <a:r>
              <a:rPr lang="ru-RU" dirty="0" err="1"/>
              <a:t>волі</a:t>
            </a:r>
            <a:r>
              <a:rPr lang="ru-RU" dirty="0"/>
              <a:t>, </a:t>
            </a:r>
            <a:r>
              <a:rPr lang="ru-RU" dirty="0" err="1"/>
              <a:t>здійснюється</a:t>
            </a:r>
            <a:r>
              <a:rPr lang="ru-RU" dirty="0"/>
              <a:t> </a:t>
            </a:r>
            <a:r>
              <a:rPr lang="ru-RU" b="1" dirty="0" err="1"/>
              <a:t>спадкування</a:t>
            </a:r>
            <a:r>
              <a:rPr lang="ru-RU" b="1" dirty="0"/>
              <a:t> за законом.</a:t>
            </a:r>
            <a:endParaRPr lang="ru-RU" b="1" dirty="0" smtClean="0"/>
          </a:p>
          <a:p>
            <a:endParaRPr lang="uk-UA" dirty="0"/>
          </a:p>
        </p:txBody>
      </p:sp>
    </p:spTree>
    <p:extLst>
      <p:ext uri="{BB962C8B-B14F-4D97-AF65-F5344CB8AC3E}">
        <p14:creationId xmlns:p14="http://schemas.microsoft.com/office/powerpoint/2010/main" val="428063592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188</TotalTime>
  <Words>545</Words>
  <Application>Microsoft Office PowerPoint</Application>
  <PresentationFormat>Широкоэкранный</PresentationFormat>
  <Paragraphs>87</Paragraphs>
  <Slides>10</Slides>
  <Notes>1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5" baseType="lpstr">
      <vt:lpstr>Arial</vt:lpstr>
      <vt:lpstr>Calibri</vt:lpstr>
      <vt:lpstr>Calibri Light</vt:lpstr>
      <vt:lpstr>Wingdings</vt:lpstr>
      <vt:lpstr>Тема Office</vt:lpstr>
      <vt:lpstr> ЛЕКЦІЯ 5. ОСНОВИ ЦИВІЛЬНОГО ПРАВА</vt:lpstr>
      <vt:lpstr>Цивільне право –  це галузь права, яка регулює особисті майнові та немайнові відносини, засновані на юридичній рівності, вільному волевиявленні, майновій самостійності їх учасників.</vt:lpstr>
      <vt:lpstr>Джерела цивільного права –  нормативні акти, в яких юридично закріплені цивільно- правові норми.  </vt:lpstr>
      <vt:lpstr>Право власності : займає центральне місце в цивільному праві </vt:lpstr>
      <vt:lpstr>Суб'єкти права власності  відповідно до Закону України «Про власність» :</vt:lpstr>
      <vt:lpstr>Форми власності  закріплені  у Конституції України</vt:lpstr>
      <vt:lpstr>Договір — зручна і ефективна правова форма  встановлення різноманітних господарських зв'язків між громадянами і організаціями.  Це найпоширеніший різновид ділових операцій</vt:lpstr>
      <vt:lpstr>Спадкування за цивільним правом</vt:lpstr>
      <vt:lpstr>Заповіт —  одностороннє розпорядження особи (заповідача) з приводу належного їй майна на випадок її смерті.</vt:lpstr>
      <vt:lpstr>Цивільний Кодекс України, визначає п’ять черг при спадкуванні за законом: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ЛЕКЦІЯ 5. ОСНОВИ ЦИВІЛЬНОГО ПРАВА</dc:title>
  <dc:creator>Пользователь Windows</dc:creator>
  <cp:lastModifiedBy>Пользователь Windows</cp:lastModifiedBy>
  <cp:revision>20</cp:revision>
  <dcterms:created xsi:type="dcterms:W3CDTF">2018-09-17T20:32:09Z</dcterms:created>
  <dcterms:modified xsi:type="dcterms:W3CDTF">2018-09-18T20:19:50Z</dcterms:modified>
</cp:coreProperties>
</file>

<file path=docProps/thumbnail.jpeg>
</file>