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notesMasterIdLst>
    <p:notesMasterId r:id="rId82"/>
  </p:notesMasterIdLst>
  <p:sldIdLst>
    <p:sldId id="262" r:id="rId2"/>
    <p:sldId id="256" r:id="rId3"/>
    <p:sldId id="310" r:id="rId4"/>
    <p:sldId id="309" r:id="rId5"/>
    <p:sldId id="279" r:id="rId6"/>
    <p:sldId id="311" r:id="rId7"/>
    <p:sldId id="281" r:id="rId8"/>
    <p:sldId id="283" r:id="rId9"/>
    <p:sldId id="312" r:id="rId10"/>
    <p:sldId id="282" r:id="rId11"/>
    <p:sldId id="284" r:id="rId12"/>
    <p:sldId id="323" r:id="rId13"/>
    <p:sldId id="324" r:id="rId14"/>
    <p:sldId id="325" r:id="rId15"/>
    <p:sldId id="326" r:id="rId16"/>
    <p:sldId id="330" r:id="rId17"/>
    <p:sldId id="327" r:id="rId18"/>
    <p:sldId id="328" r:id="rId19"/>
    <p:sldId id="329" r:id="rId20"/>
    <p:sldId id="331" r:id="rId21"/>
    <p:sldId id="314" r:id="rId22"/>
    <p:sldId id="315" r:id="rId23"/>
    <p:sldId id="313" r:id="rId24"/>
    <p:sldId id="316" r:id="rId25"/>
    <p:sldId id="317" r:id="rId26"/>
    <p:sldId id="318" r:id="rId27"/>
    <p:sldId id="319" r:id="rId28"/>
    <p:sldId id="320" r:id="rId29"/>
    <p:sldId id="321" r:id="rId30"/>
    <p:sldId id="322" r:id="rId31"/>
    <p:sldId id="332" r:id="rId32"/>
    <p:sldId id="333" r:id="rId33"/>
    <p:sldId id="334" r:id="rId34"/>
    <p:sldId id="335" r:id="rId35"/>
    <p:sldId id="336" r:id="rId36"/>
    <p:sldId id="337" r:id="rId37"/>
    <p:sldId id="338" r:id="rId38"/>
    <p:sldId id="339" r:id="rId39"/>
    <p:sldId id="340" r:id="rId40"/>
    <p:sldId id="342" r:id="rId41"/>
    <p:sldId id="341" r:id="rId42"/>
    <p:sldId id="343" r:id="rId43"/>
    <p:sldId id="344" r:id="rId44"/>
    <p:sldId id="345" r:id="rId45"/>
    <p:sldId id="346" r:id="rId46"/>
    <p:sldId id="347" r:id="rId47"/>
    <p:sldId id="348" r:id="rId48"/>
    <p:sldId id="349" r:id="rId49"/>
    <p:sldId id="350" r:id="rId50"/>
    <p:sldId id="351" r:id="rId51"/>
    <p:sldId id="352" r:id="rId52"/>
    <p:sldId id="353" r:id="rId53"/>
    <p:sldId id="354" r:id="rId54"/>
    <p:sldId id="355" r:id="rId55"/>
    <p:sldId id="356" r:id="rId56"/>
    <p:sldId id="357" r:id="rId57"/>
    <p:sldId id="358" r:id="rId58"/>
    <p:sldId id="360" r:id="rId59"/>
    <p:sldId id="359" r:id="rId60"/>
    <p:sldId id="369" r:id="rId61"/>
    <p:sldId id="361" r:id="rId62"/>
    <p:sldId id="363" r:id="rId63"/>
    <p:sldId id="364" r:id="rId64"/>
    <p:sldId id="375" r:id="rId65"/>
    <p:sldId id="366" r:id="rId66"/>
    <p:sldId id="365" r:id="rId67"/>
    <p:sldId id="367" r:id="rId68"/>
    <p:sldId id="371" r:id="rId69"/>
    <p:sldId id="372" r:id="rId70"/>
    <p:sldId id="373" r:id="rId71"/>
    <p:sldId id="374" r:id="rId72"/>
    <p:sldId id="370" r:id="rId73"/>
    <p:sldId id="368" r:id="rId74"/>
    <p:sldId id="376" r:id="rId75"/>
    <p:sldId id="377" r:id="rId76"/>
    <p:sldId id="378" r:id="rId77"/>
    <p:sldId id="379" r:id="rId78"/>
    <p:sldId id="380" r:id="rId79"/>
    <p:sldId id="381" r:id="rId80"/>
    <p:sldId id="382" r:id="rId81"/>
  </p:sldIdLst>
  <p:sldSz cx="9144000" cy="6858000" type="screen4x3"/>
  <p:notesSz cx="6858000" cy="9144000"/>
  <p:custDataLst>
    <p:tags r:id="rId83"/>
  </p:custDataLst>
  <p:defaultTextStyle>
    <a:defPPr>
      <a:defRPr lang="uk-UA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68" autoAdjust="0"/>
    <p:restoredTop sz="94660"/>
  </p:normalViewPr>
  <p:slideViewPr>
    <p:cSldViewPr>
      <p:cViewPr varScale="1">
        <p:scale>
          <a:sx n="131" d="100"/>
          <a:sy n="131" d="100"/>
        </p:scale>
        <p:origin x="1116" y="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3C0F65FE-1A7D-4533-A690-3D5DFFFFEDF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90600B4-4E4D-4FF0-ABDF-110BB867E5A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6CEF18A-1841-48BE-9FE6-A23043D99580}" type="datetimeFigureOut">
              <a:rPr lang="uk-UA"/>
              <a:pPr>
                <a:defRPr/>
              </a:pPr>
              <a:t>25.05.2021</a:t>
            </a:fld>
            <a:endParaRPr lang="uk-UA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2E2323CE-7AAE-4859-A9D4-99F597AC39E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uk-UA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00EEDB84-32DE-4DE0-A437-37FAF9B573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uk-UA" noProof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CDC8E9-2A25-4E98-B030-9B9F066C4D4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7DD8A7C-37EC-4E84-9E81-F91D9C69C3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9DFE974-F3FF-431C-9D95-73C68F893AB6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>
            <a:extLst>
              <a:ext uri="{FF2B5EF4-FFF2-40B4-BE49-F238E27FC236}">
                <a16:creationId xmlns:a16="http://schemas.microsoft.com/office/drawing/2014/main" id="{425B9642-72C5-47BA-B472-9DAEA4FCC6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>
            <a:extLst>
              <a:ext uri="{FF2B5EF4-FFF2-40B4-BE49-F238E27FC236}">
                <a16:creationId xmlns:a16="http://schemas.microsoft.com/office/drawing/2014/main" id="{579B4394-ACD3-4699-ABC0-37F9490824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altLang="uk-UA"/>
          </a:p>
        </p:txBody>
      </p:sp>
      <p:sp>
        <p:nvSpPr>
          <p:cNvPr id="5124" name="Номер слайда 3">
            <a:extLst>
              <a:ext uri="{FF2B5EF4-FFF2-40B4-BE49-F238E27FC236}">
                <a16:creationId xmlns:a16="http://schemas.microsoft.com/office/drawing/2014/main" id="{DD4CD679-EF47-430E-80F6-958ECB71EF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4CDBC09B-16ED-433C-8563-5E87CD4B2030}" type="slidenum">
              <a:rPr lang="uk-UA" altLang="uk-UA" smtClean="0"/>
              <a:pPr/>
              <a:t>1</a:t>
            </a:fld>
            <a:endParaRPr lang="uk-UA" alt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раз слайда 1">
            <a:extLst>
              <a:ext uri="{FF2B5EF4-FFF2-40B4-BE49-F238E27FC236}">
                <a16:creationId xmlns:a16="http://schemas.microsoft.com/office/drawing/2014/main" id="{BB7EE51E-6B5F-44B0-9D15-0058C330E4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Заметки 2">
            <a:extLst>
              <a:ext uri="{FF2B5EF4-FFF2-40B4-BE49-F238E27FC236}">
                <a16:creationId xmlns:a16="http://schemas.microsoft.com/office/drawing/2014/main" id="{76D1C252-070A-468B-B9D1-F893AD0E4D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/>
          </a:p>
        </p:txBody>
      </p:sp>
      <p:sp>
        <p:nvSpPr>
          <p:cNvPr id="10244" name="Номер слайда 3">
            <a:extLst>
              <a:ext uri="{FF2B5EF4-FFF2-40B4-BE49-F238E27FC236}">
                <a16:creationId xmlns:a16="http://schemas.microsoft.com/office/drawing/2014/main" id="{3600D839-18DB-4E73-8B1D-30DCBBD03B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86DEB686-85CA-4F53-8EEA-582A5E31A245}" type="slidenum">
              <a:rPr lang="uk-UA" altLang="uk-UA" smtClean="0"/>
              <a:pPr/>
              <a:t>5</a:t>
            </a:fld>
            <a:endParaRPr lang="uk-UA" altLang="uk-U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раз слайда 1">
            <a:extLst>
              <a:ext uri="{FF2B5EF4-FFF2-40B4-BE49-F238E27FC236}">
                <a16:creationId xmlns:a16="http://schemas.microsoft.com/office/drawing/2014/main" id="{D4D4B835-23A3-4840-87B1-E968D5CE1D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Заметки 2">
            <a:extLst>
              <a:ext uri="{FF2B5EF4-FFF2-40B4-BE49-F238E27FC236}">
                <a16:creationId xmlns:a16="http://schemas.microsoft.com/office/drawing/2014/main" id="{E9723161-F038-4EB4-9917-465BC2B366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/>
          </a:p>
        </p:txBody>
      </p:sp>
      <p:sp>
        <p:nvSpPr>
          <p:cNvPr id="12292" name="Номер слайда 3">
            <a:extLst>
              <a:ext uri="{FF2B5EF4-FFF2-40B4-BE49-F238E27FC236}">
                <a16:creationId xmlns:a16="http://schemas.microsoft.com/office/drawing/2014/main" id="{19339DFD-330A-4375-9515-37CA5BD793A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AC6FD470-36D9-497D-AE06-DAE4085A592A}" type="slidenum">
              <a:rPr lang="uk-UA" altLang="uk-UA" smtClean="0"/>
              <a:pPr/>
              <a:t>6</a:t>
            </a:fld>
            <a:endParaRPr lang="uk-UA" altLang="uk-U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>
            <a:extLst>
              <a:ext uri="{FF2B5EF4-FFF2-40B4-BE49-F238E27FC236}">
                <a16:creationId xmlns:a16="http://schemas.microsoft.com/office/drawing/2014/main" id="{C3831809-C93A-41E7-8EEC-A9691944B6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Заметки 2">
            <a:extLst>
              <a:ext uri="{FF2B5EF4-FFF2-40B4-BE49-F238E27FC236}">
                <a16:creationId xmlns:a16="http://schemas.microsoft.com/office/drawing/2014/main" id="{7251FE71-704D-415C-BB76-C5A87FC4CE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/>
          </a:p>
        </p:txBody>
      </p:sp>
      <p:sp>
        <p:nvSpPr>
          <p:cNvPr id="15364" name="Номер слайда 3">
            <a:extLst>
              <a:ext uri="{FF2B5EF4-FFF2-40B4-BE49-F238E27FC236}">
                <a16:creationId xmlns:a16="http://schemas.microsoft.com/office/drawing/2014/main" id="{453921E0-05B3-40FA-9D0A-4018E3B1CFA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4128269F-F6CB-4D6B-9D66-A1E06DF9E3CC}" type="slidenum">
              <a:rPr lang="uk-UA" altLang="uk-UA" smtClean="0"/>
              <a:pPr/>
              <a:t>8</a:t>
            </a:fld>
            <a:endParaRPr lang="uk-UA" alt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D2A2E6E4-1A64-40B3-911E-2CD97D240FF9}"/>
              </a:ext>
            </a:extLst>
          </p:cNvPr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F7957C79-DAE9-4C12-A27C-EF7D698B476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>
                <a:extLst>
                  <a:ext uri="{FF2B5EF4-FFF2-40B4-BE49-F238E27FC236}">
                    <a16:creationId xmlns:a16="http://schemas.microsoft.com/office/drawing/2014/main" id="{DB73A962-3573-457F-8C39-260057611E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uk-UA" altLang="uk-UA"/>
              </a:p>
            </p:txBody>
          </p:sp>
          <p:sp>
            <p:nvSpPr>
              <p:cNvPr id="13" name="Rectangle 5">
                <a:extLst>
                  <a:ext uri="{FF2B5EF4-FFF2-40B4-BE49-F238E27FC236}">
                    <a16:creationId xmlns:a16="http://schemas.microsoft.com/office/drawing/2014/main" id="{63C41D8D-8B23-43FB-A654-E2CB0403A9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uk-UA" altLang="uk-UA"/>
              </a:p>
            </p:txBody>
          </p:sp>
        </p:grp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8FA1DCE0-CEBC-4E35-AD48-43707E17A11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>
                <a:extLst>
                  <a:ext uri="{FF2B5EF4-FFF2-40B4-BE49-F238E27FC236}">
                    <a16:creationId xmlns:a16="http://schemas.microsoft.com/office/drawing/2014/main" id="{6F59B539-B3F0-49E4-BE2F-6D5DE56398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uk-UA" altLang="uk-UA"/>
              </a:p>
            </p:txBody>
          </p:sp>
          <p:sp>
            <p:nvSpPr>
              <p:cNvPr id="11" name="Rectangle 8">
                <a:extLst>
                  <a:ext uri="{FF2B5EF4-FFF2-40B4-BE49-F238E27FC236}">
                    <a16:creationId xmlns:a16="http://schemas.microsoft.com/office/drawing/2014/main" id="{9B40D7E1-96EE-4852-B3DB-4F64B18CDE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uk-UA" altLang="uk-UA"/>
              </a:p>
            </p:txBody>
          </p:sp>
        </p:grpSp>
        <p:sp>
          <p:nvSpPr>
            <p:cNvPr id="7" name="Rectangle 9">
              <a:extLst>
                <a:ext uri="{FF2B5EF4-FFF2-40B4-BE49-F238E27FC236}">
                  <a16:creationId xmlns:a16="http://schemas.microsoft.com/office/drawing/2014/main" id="{2328D559-6C88-4C8F-89BE-59FE70BAFD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/>
            </a:p>
          </p:txBody>
        </p:sp>
        <p:sp>
          <p:nvSpPr>
            <p:cNvPr id="8" name="Rectangle 10">
              <a:extLst>
                <a:ext uri="{FF2B5EF4-FFF2-40B4-BE49-F238E27FC236}">
                  <a16:creationId xmlns:a16="http://schemas.microsoft.com/office/drawing/2014/main" id="{CB586AE9-E3E2-4C4A-9E92-B61D238A08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/>
            </a:p>
          </p:txBody>
        </p:sp>
        <p:sp>
          <p:nvSpPr>
            <p:cNvPr id="9" name="Rectangle 11">
              <a:extLst>
                <a:ext uri="{FF2B5EF4-FFF2-40B4-BE49-F238E27FC236}">
                  <a16:creationId xmlns:a16="http://schemas.microsoft.com/office/drawing/2014/main" id="{51F0A404-B3FA-4FBC-9054-2974A986C90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/>
            </a:p>
          </p:txBody>
        </p:sp>
      </p:grpSp>
      <p:sp>
        <p:nvSpPr>
          <p:cNvPr id="819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uk-UA" altLang="uk-UA" noProof="0"/>
              <a:t>Образец заголовка</a:t>
            </a:r>
          </a:p>
        </p:txBody>
      </p:sp>
      <p:sp>
        <p:nvSpPr>
          <p:cNvPr id="819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uk-UA" altLang="uk-UA" noProof="0"/>
              <a:t>Образец подзаголовка</a:t>
            </a:r>
          </a:p>
        </p:txBody>
      </p:sp>
      <p:sp>
        <p:nvSpPr>
          <p:cNvPr id="14" name="Rectangle 14">
            <a:extLst>
              <a:ext uri="{FF2B5EF4-FFF2-40B4-BE49-F238E27FC236}">
                <a16:creationId xmlns:a16="http://schemas.microsoft.com/office/drawing/2014/main" id="{78610AEB-56F0-494C-9A5F-1CE4DF2B4CB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15" name="Rectangle 15">
            <a:extLst>
              <a:ext uri="{FF2B5EF4-FFF2-40B4-BE49-F238E27FC236}">
                <a16:creationId xmlns:a16="http://schemas.microsoft.com/office/drawing/2014/main" id="{8385D813-8D0D-413B-B8FB-77FCA6D9FA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16" name="Rectangle 16">
            <a:extLst>
              <a:ext uri="{FF2B5EF4-FFF2-40B4-BE49-F238E27FC236}">
                <a16:creationId xmlns:a16="http://schemas.microsoft.com/office/drawing/2014/main" id="{C8EA7C4E-A207-4D6A-B79D-4631F70001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5477F5D7-D2A6-4AD7-A371-1C9C2582F784}" type="slidenum">
              <a:rPr lang="uk-UA" altLang="uk-UA"/>
              <a:pPr>
                <a:defRPr/>
              </a:pPr>
              <a:t>‹№›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402980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55015A41-7AE4-4237-B9E6-A8DD4FEE3A6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5978721B-2EE1-4F4C-8D98-0AC347D89D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27C2487A-F9ED-480A-8E41-5590E30341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E46868-1BB7-4ED6-8833-EF048E7E44AA}" type="slidenum">
              <a:rPr lang="uk-UA" altLang="uk-UA"/>
              <a:pPr>
                <a:defRPr/>
              </a:pPr>
              <a:t>‹№›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985899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B67BD694-0347-49F0-B4AE-CD8730758E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AEEAB96D-2134-4EC9-B5D0-7AD47E46F1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CB214842-EC03-46F7-9C5C-F606C144C2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97009C-AD2F-4BB9-8530-880769BFD340}" type="slidenum">
              <a:rPr lang="uk-UA" altLang="uk-UA"/>
              <a:pPr>
                <a:defRPr/>
              </a:pPr>
              <a:t>‹№›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2209381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endParaRPr lang="uk-UA" noProof="0"/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F175026E-68E0-4E1C-9B50-6063AD5507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D22CA5FB-20E8-44C7-8711-B9B1CD569D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42518142-3440-4775-A631-03144D7C7E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0C7F61-0CA6-4276-B591-2D9EA0E5369C}" type="slidenum">
              <a:rPr lang="uk-UA" altLang="uk-UA"/>
              <a:pPr>
                <a:defRPr/>
              </a:pPr>
              <a:t>‹№›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998719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3DD8CB18-6674-43C7-9B13-BA4DA2D872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FED0D3D0-F1A3-4B84-B10C-868F7613C7C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E42F3C98-1469-448A-93D4-EF41EA86FB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EA6F0-9A26-484C-87FF-0C78EF91FAE5}" type="slidenum">
              <a:rPr lang="uk-UA" altLang="uk-UA"/>
              <a:pPr>
                <a:defRPr/>
              </a:pPr>
              <a:t>‹№›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775069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7A370D91-54CB-4F62-AFD1-A7BFFBEBF2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F6E092B4-9CD2-4235-ADFC-32E154C369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A91A5E65-3254-482B-AB26-0900AE58C4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C9C75-E020-40A5-AA07-E788D044341B}" type="slidenum">
              <a:rPr lang="uk-UA" altLang="uk-UA"/>
              <a:pPr>
                <a:defRPr/>
              </a:pPr>
              <a:t>‹№›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814350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5CB091B6-3B66-4583-BE42-02F7AD26B0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F147A6C0-3D0F-4D39-B9A2-0A2AF55072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CBB731F1-3FC3-44B0-BA3E-7CD3CE39AE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777C84-6424-48E8-811B-C92A884962A3}" type="slidenum">
              <a:rPr lang="uk-UA" altLang="uk-UA"/>
              <a:pPr>
                <a:defRPr/>
              </a:pPr>
              <a:t>‹№›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725181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194E2DE7-4121-4E17-8160-C45735047A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BB68BB1C-8296-429E-B65A-1B5D7063EE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BF484E45-75A4-4D4B-81E9-A5D64B683F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E1BA3-9BA7-437E-A839-21D913CF8149}" type="slidenum">
              <a:rPr lang="uk-UA" altLang="uk-UA"/>
              <a:pPr>
                <a:defRPr/>
              </a:pPr>
              <a:t>‹№›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855508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2D910F2F-CDD1-4CD9-844B-2F7102C592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F2090FA0-92D1-4AE6-B9B3-876A736904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0DF537D7-3F72-45F4-88F7-C4A1D8860C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DE33EB-6805-4D78-9AC6-50F3D7D2AE4C}" type="slidenum">
              <a:rPr lang="uk-UA" altLang="uk-UA"/>
              <a:pPr>
                <a:defRPr/>
              </a:pPr>
              <a:t>‹№›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30792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491F439D-5D14-4616-9FEA-242401F64B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CD1649D0-3ECA-4A4B-87DA-F57BA58443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95E5BAA0-39A8-4609-A7F2-F734B2BF46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3DE679-BF77-4245-8F77-D63C38D297A9}" type="slidenum">
              <a:rPr lang="uk-UA" altLang="uk-UA"/>
              <a:pPr>
                <a:defRPr/>
              </a:pPr>
              <a:t>‹№›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563260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C710EB9A-2C4F-44D0-98CB-2488469EEA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D48008F7-E6F0-4175-BB6C-AA02050C28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76C76784-1EC6-4537-9CA3-183C09D0F0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EF8A06-E325-4B43-9190-952E3C00AA03}" type="slidenum">
              <a:rPr lang="uk-UA" altLang="uk-UA"/>
              <a:pPr>
                <a:defRPr/>
              </a:pPr>
              <a:t>‹№›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948024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EBE87B7C-4813-4891-86E3-4EE25198865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2984F496-0E82-4F02-AD5C-BAA651FE90B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03BE3AC1-DAC5-4296-ACDA-670D3D5BF5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0D7B76-8193-4B22-BA45-52FCE57901F5}" type="slidenum">
              <a:rPr lang="uk-UA" altLang="uk-UA"/>
              <a:pPr>
                <a:defRPr/>
              </a:pPr>
              <a:t>‹№›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626157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363955EA-A9D6-4BBD-9936-3B92D2A93D4D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uk-UA" altLang="uk-UA" sz="2400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A40B8EC-78FD-4200-8463-62212480F718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uk-UA" altLang="uk-UA" sz="2400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A7C8350-4253-4672-98AF-940C455289CE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uk-UA" altLang="uk-UA" sz="2400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FCF3457-B9D1-490D-9EDE-F3BF0AFB8E46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uk-UA" altLang="uk-UA" sz="2400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8D13CB4-95B7-44BB-B1B3-848773F8931B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uk-UA" altLang="uk-UA" sz="2400"/>
          </a:p>
        </p:txBody>
      </p:sp>
      <p:sp>
        <p:nvSpPr>
          <p:cNvPr id="1031" name="Rectangle 7">
            <a:extLst>
              <a:ext uri="{FF2B5EF4-FFF2-40B4-BE49-F238E27FC236}">
                <a16:creationId xmlns:a16="http://schemas.microsoft.com/office/drawing/2014/main" id="{51304B5A-C2D7-4E7E-B41B-798DF9F3C7D9}"/>
              </a:ext>
            </a:extLst>
          </p:cNvPr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uk-UA" altLang="uk-UA" sz="2400"/>
          </a:p>
        </p:txBody>
      </p:sp>
      <p:sp>
        <p:nvSpPr>
          <p:cNvPr id="1032" name="Rectangle 8">
            <a:extLst>
              <a:ext uri="{FF2B5EF4-FFF2-40B4-BE49-F238E27FC236}">
                <a16:creationId xmlns:a16="http://schemas.microsoft.com/office/drawing/2014/main" id="{2FF4FB3B-60B2-4750-96E2-4288064925BF}"/>
              </a:ext>
            </a:extLst>
          </p:cNvPr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uk-UA" altLang="uk-UA" sz="2400"/>
          </a:p>
        </p:txBody>
      </p:sp>
      <p:sp>
        <p:nvSpPr>
          <p:cNvPr id="1033" name="Rectangle 9">
            <a:extLst>
              <a:ext uri="{FF2B5EF4-FFF2-40B4-BE49-F238E27FC236}">
                <a16:creationId xmlns:a16="http://schemas.microsoft.com/office/drawing/2014/main" id="{ABE61915-A71B-47D1-92B1-F17857CDC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uk-UA"/>
              <a:t>Образец заголовка</a:t>
            </a:r>
          </a:p>
        </p:txBody>
      </p:sp>
      <p:sp>
        <p:nvSpPr>
          <p:cNvPr id="1034" name="Rectangle 10">
            <a:extLst>
              <a:ext uri="{FF2B5EF4-FFF2-40B4-BE49-F238E27FC236}">
                <a16:creationId xmlns:a16="http://schemas.microsoft.com/office/drawing/2014/main" id="{80CADAF2-D04F-4C28-8D6B-9724BE227F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uk-UA"/>
              <a:t>Образец текста</a:t>
            </a:r>
          </a:p>
          <a:p>
            <a:pPr lvl="1"/>
            <a:r>
              <a:rPr lang="uk-UA" altLang="uk-UA"/>
              <a:t>Второй уровень</a:t>
            </a:r>
          </a:p>
          <a:p>
            <a:pPr lvl="2"/>
            <a:r>
              <a:rPr lang="uk-UA" altLang="uk-UA"/>
              <a:t>Третий уровень</a:t>
            </a:r>
          </a:p>
          <a:p>
            <a:pPr lvl="3"/>
            <a:r>
              <a:rPr lang="uk-UA" altLang="uk-UA"/>
              <a:t>Четвертый уровень</a:t>
            </a:r>
          </a:p>
          <a:p>
            <a:pPr lvl="4"/>
            <a:r>
              <a:rPr lang="uk-UA" altLang="uk-UA"/>
              <a:t>Пятый уровень</a:t>
            </a:r>
          </a:p>
        </p:txBody>
      </p:sp>
      <p:sp>
        <p:nvSpPr>
          <p:cNvPr id="80907" name="Rectangle 11">
            <a:extLst>
              <a:ext uri="{FF2B5EF4-FFF2-40B4-BE49-F238E27FC236}">
                <a16:creationId xmlns:a16="http://schemas.microsoft.com/office/drawing/2014/main" id="{782146F0-AE95-4EFE-9455-2103AC5DC1A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80908" name="Rectangle 12">
            <a:extLst>
              <a:ext uri="{FF2B5EF4-FFF2-40B4-BE49-F238E27FC236}">
                <a16:creationId xmlns:a16="http://schemas.microsoft.com/office/drawing/2014/main" id="{F5868FB3-8531-4469-B046-C72358AB6C5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80909" name="Rectangle 13">
            <a:extLst>
              <a:ext uri="{FF2B5EF4-FFF2-40B4-BE49-F238E27FC236}">
                <a16:creationId xmlns:a16="http://schemas.microsoft.com/office/drawing/2014/main" id="{145CEC59-8141-4186-AF3C-4B414CA5849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A4DF99E1-CF80-4D3A-93CF-F5521BD28F4C}" type="slidenum">
              <a:rPr lang="uk-UA" altLang="uk-UA"/>
              <a:pPr>
                <a:defRPr/>
              </a:pPr>
              <a:t>‹№›</a:t>
            </a:fld>
            <a:endParaRPr lang="uk-UA" alt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  <p:sldLayoutId id="214748387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gi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gif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gif"/><Relationship Id="rId4" Type="http://schemas.openxmlformats.org/officeDocument/2006/relationships/image" Target="../media/image56.gi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e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e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png"/><Relationship Id="rId4" Type="http://schemas.openxmlformats.org/officeDocument/2006/relationships/image" Target="../media/image7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emf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hyperlink" Target="https://prog-cpp.ru/asm-coprocessor-command/" TargetMode="Externa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emf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emf"/><Relationship Id="rId1" Type="http://schemas.openxmlformats.org/officeDocument/2006/relationships/slideLayout" Target="../slideLayouts/slideLayout1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emf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3.emf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emf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3C9446B1-A6C7-4001-9AC9-3B72F9924C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81075" y="441325"/>
            <a:ext cx="7972425" cy="755650"/>
          </a:xfrm>
        </p:spPr>
        <p:txBody>
          <a:bodyPr/>
          <a:lstStyle/>
          <a:p>
            <a:pPr algn="ctr" eaLnBrk="1" hangingPunct="1"/>
            <a:r>
              <a:rPr lang="uk-UA" altLang="uk-UA" sz="3600" b="1"/>
              <a:t>Схемотехніка мікропроцесорів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7933A6F7-CEEA-4F05-B567-D5AACB16F3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4625" y="2139950"/>
            <a:ext cx="8861425" cy="4114800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uk-UA" altLang="uk-UA" sz="2800" b="1">
                <a:solidFill>
                  <a:srgbClr val="FF0000"/>
                </a:solidFill>
              </a:rPr>
              <a:t>Мікропроцесор</a:t>
            </a:r>
            <a:r>
              <a:rPr lang="uk-UA" altLang="uk-UA" sz="2800" b="1"/>
              <a:t> – процесор, виконаний у вигляді однієї чи кількох мікросхем.</a:t>
            </a:r>
            <a:endParaRPr lang="uk-UA" altLang="uk-UA" sz="2800"/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uk-UA" altLang="uk-UA" sz="2400">
              <a:solidFill>
                <a:srgbClr val="0070C0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uk-UA" altLang="uk-UA" sz="2400">
                <a:solidFill>
                  <a:srgbClr val="0070C0"/>
                </a:solidFill>
              </a:rPr>
              <a:t>Бувають однокристальні й секціоновані МП. Секція містить певну кількість розрядів всіх регістрів МП. Щоб створити МП потрібної розрядності об’єднують відповідну кількість секцій.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uk-UA" altLang="uk-UA" sz="2400" b="1"/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uk-UA" altLang="uk-UA" sz="2800" b="1">
                <a:solidFill>
                  <a:srgbClr val="FF0000"/>
                </a:solidFill>
              </a:rPr>
              <a:t>Мікроконтролер</a:t>
            </a:r>
            <a:r>
              <a:rPr lang="uk-UA" altLang="uk-UA" sz="2800" b="1"/>
              <a:t> – мікросхема, яка крім мікропроцесора містить в собі також пам’ять, порти вводу/виводу тощо.</a:t>
            </a:r>
            <a:endParaRPr lang="en-US" altLang="uk-UA" sz="2800" b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>
            <a:extLst>
              <a:ext uri="{FF2B5EF4-FFF2-40B4-BE49-F238E27FC236}">
                <a16:creationId xmlns:a16="http://schemas.microsoft.com/office/drawing/2014/main" id="{58D02F6E-E34C-489A-8221-7E4E624A16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87337" y="-528326"/>
            <a:ext cx="8569325" cy="1462088"/>
          </a:xfrm>
        </p:spPr>
        <p:txBody>
          <a:bodyPr/>
          <a:lstStyle/>
          <a:p>
            <a:pPr algn="ctr" eaLnBrk="1" hangingPunct="1"/>
            <a:r>
              <a:rPr lang="uk-UA" altLang="uk-UA" dirty="0"/>
              <a:t>Часові діаграми циклу шини</a:t>
            </a:r>
          </a:p>
        </p:txBody>
      </p:sp>
      <p:sp>
        <p:nvSpPr>
          <p:cNvPr id="17411" name="Rectangle 5">
            <a:extLst>
              <a:ext uri="{FF2B5EF4-FFF2-40B4-BE49-F238E27FC236}">
                <a16:creationId xmlns:a16="http://schemas.microsoft.com/office/drawing/2014/main" id="{B6430A25-1E2B-4653-B0F9-CB2B39C52C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3199" y="2276873"/>
            <a:ext cx="3769050" cy="936104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uk-UA" sz="2400" dirty="0">
                <a:solidFill>
                  <a:srgbClr val="0070C0"/>
                </a:solidFill>
              </a:rPr>
              <a:t>T1-T2-T3-[TW]-T4-[TI]-T1…</a:t>
            </a:r>
            <a:endParaRPr lang="uk-UA" altLang="uk-UA" sz="2400" dirty="0">
              <a:solidFill>
                <a:srgbClr val="0070C0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uk-UA" altLang="uk-UA" dirty="0">
              <a:solidFill>
                <a:srgbClr val="0070C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048DA3-A9A5-4A4A-9392-33B1A1EDE3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4437112"/>
            <a:ext cx="3769050" cy="1224136"/>
          </a:xfrm>
          <a:prstGeom prst="rect">
            <a:avLst/>
          </a:prstGeom>
        </p:spPr>
      </p:pic>
      <p:pic>
        <p:nvPicPr>
          <p:cNvPr id="17415" name="Picture 7">
            <a:extLst>
              <a:ext uri="{FF2B5EF4-FFF2-40B4-BE49-F238E27FC236}">
                <a16:creationId xmlns:a16="http://schemas.microsoft.com/office/drawing/2014/main" id="{6FF81479-4C59-4102-96B4-5A25DDDA1E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984" y="1916832"/>
            <a:ext cx="5047886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8775" y="260350"/>
            <a:ext cx="8569325" cy="1462088"/>
          </a:xfrm>
        </p:spPr>
        <p:txBody>
          <a:bodyPr/>
          <a:lstStyle/>
          <a:p>
            <a:pPr algn="ctr" eaLnBrk="1" hangingPunct="1"/>
            <a:r>
              <a:rPr lang="uk-UA" altLang="uk-UA" dirty="0"/>
              <a:t>Будова і підключення мікросхем пам’яті</a:t>
            </a:r>
          </a:p>
        </p:txBody>
      </p:sp>
      <p:sp>
        <p:nvSpPr>
          <p:cNvPr id="2" name="Місце для вмісту 1">
            <a:extLst>
              <a:ext uri="{FF2B5EF4-FFF2-40B4-BE49-F238E27FC236}">
                <a16:creationId xmlns:a16="http://schemas.microsoft.com/office/drawing/2014/main" id="{932D9A51-4560-431C-A23D-ABC88A405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649" y="2482850"/>
            <a:ext cx="8775576" cy="411480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Типи</a:t>
            </a:r>
            <a:r>
              <a:rPr lang="fr-CA" dirty="0"/>
              <a:t> </a:t>
            </a:r>
            <a:r>
              <a:rPr lang="uk-UA" dirty="0"/>
              <a:t>мікросхем</a:t>
            </a:r>
            <a:r>
              <a:rPr lang="ru-RU" dirty="0"/>
              <a:t> </a:t>
            </a:r>
            <a:r>
              <a:rPr lang="ru-RU" dirty="0" err="1"/>
              <a:t>пам’яті</a:t>
            </a:r>
            <a:r>
              <a:rPr lang="ru-RU" dirty="0"/>
              <a:t>:</a:t>
            </a:r>
          </a:p>
          <a:p>
            <a:r>
              <a:rPr lang="ru-RU" dirty="0"/>
              <a:t>Оперативна </a:t>
            </a:r>
            <a:r>
              <a:rPr lang="fr-CA" dirty="0"/>
              <a:t>(</a:t>
            </a:r>
            <a:r>
              <a:rPr lang="fr-CA" dirty="0" err="1"/>
              <a:t>Random</a:t>
            </a:r>
            <a:r>
              <a:rPr lang="fr-CA" dirty="0"/>
              <a:t> Access Memory)</a:t>
            </a:r>
            <a:endParaRPr lang="ru-RU" dirty="0"/>
          </a:p>
          <a:p>
            <a:pPr lvl="1"/>
            <a:r>
              <a:rPr lang="ru-RU" dirty="0"/>
              <a:t>статична </a:t>
            </a:r>
            <a:r>
              <a:rPr lang="fr-CA" dirty="0"/>
              <a:t>RAM </a:t>
            </a:r>
            <a:r>
              <a:rPr lang="uk-UA" dirty="0"/>
              <a:t>(на тригерах), кеш-пам’ять</a:t>
            </a:r>
            <a:endParaRPr lang="ru-RU" dirty="0"/>
          </a:p>
          <a:p>
            <a:pPr lvl="1"/>
            <a:r>
              <a:rPr lang="ru-RU" dirty="0" err="1"/>
              <a:t>динамічна</a:t>
            </a:r>
            <a:r>
              <a:rPr lang="fr-CA" dirty="0"/>
              <a:t> DRAM</a:t>
            </a:r>
            <a:r>
              <a:rPr lang="uk-UA" dirty="0"/>
              <a:t> (на конденсаторах), основна</a:t>
            </a:r>
            <a:endParaRPr lang="ru-RU" dirty="0"/>
          </a:p>
          <a:p>
            <a:r>
              <a:rPr lang="ru-RU" dirty="0" err="1"/>
              <a:t>Постійна</a:t>
            </a:r>
            <a:r>
              <a:rPr lang="ru-RU" dirty="0"/>
              <a:t> </a:t>
            </a:r>
            <a:r>
              <a:rPr lang="fr-CA" dirty="0"/>
              <a:t>(Read </a:t>
            </a:r>
            <a:r>
              <a:rPr lang="fr-CA" dirty="0" err="1"/>
              <a:t>Only</a:t>
            </a:r>
            <a:r>
              <a:rPr lang="fr-CA" dirty="0"/>
              <a:t> Memory) R</a:t>
            </a:r>
            <a:r>
              <a:rPr lang="uk-UA" dirty="0"/>
              <a:t>О</a:t>
            </a:r>
            <a:r>
              <a:rPr lang="fr-CA" dirty="0"/>
              <a:t>M, PROM,</a:t>
            </a:r>
            <a:r>
              <a:rPr lang="uk-UA" dirty="0"/>
              <a:t> Е</a:t>
            </a:r>
            <a:r>
              <a:rPr lang="fr-CA" dirty="0"/>
              <a:t>PROM, </a:t>
            </a:r>
            <a:r>
              <a:rPr lang="ru-RU" dirty="0" err="1"/>
              <a:t>тощо</a:t>
            </a:r>
            <a:r>
              <a:rPr lang="ru-RU" dirty="0"/>
              <a:t>.</a:t>
            </a:r>
            <a:endParaRPr lang="uk-UA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8774" y="-387424"/>
            <a:ext cx="8569325" cy="1462088"/>
          </a:xfrm>
        </p:spPr>
        <p:txBody>
          <a:bodyPr/>
          <a:lstStyle/>
          <a:p>
            <a:pPr algn="ctr" eaLnBrk="1" hangingPunct="1"/>
            <a:r>
              <a:rPr lang="uk-UA" altLang="uk-UA" dirty="0"/>
              <a:t>Будова статичної пам’яті</a:t>
            </a:r>
          </a:p>
        </p:txBody>
      </p:sp>
      <p:sp>
        <p:nvSpPr>
          <p:cNvPr id="2" name="Місце для вмісту 1">
            <a:extLst>
              <a:ext uri="{FF2B5EF4-FFF2-40B4-BE49-F238E27FC236}">
                <a16:creationId xmlns:a16="http://schemas.microsoft.com/office/drawing/2014/main" id="{932D9A51-4560-431C-A23D-ABC88A405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648" y="2132856"/>
            <a:ext cx="8775576" cy="4114800"/>
          </a:xfrm>
        </p:spPr>
        <p:txBody>
          <a:bodyPr/>
          <a:lstStyle/>
          <a:p>
            <a:pPr marL="0" indent="0">
              <a:buNone/>
            </a:pPr>
            <a:r>
              <a:rPr lang="uk-UA" sz="2000" b="1" dirty="0"/>
              <a:t>Збереження:</a:t>
            </a:r>
            <a:r>
              <a:rPr lang="uk-UA" sz="2000" dirty="0"/>
              <a:t> АШ=-</a:t>
            </a:r>
            <a:r>
              <a:rPr lang="en-US" sz="2000" dirty="0"/>
              <a:t>U (</a:t>
            </a:r>
            <a:r>
              <a:rPr lang="ru-RU" sz="2000" dirty="0"/>
              <a:t>АШХ=АШ</a:t>
            </a:r>
            <a:r>
              <a:rPr lang="fr-CA" sz="2000" dirty="0"/>
              <a:t>Y</a:t>
            </a:r>
            <a:r>
              <a:rPr lang="ru-RU" sz="2000" dirty="0"/>
              <a:t>=-</a:t>
            </a:r>
            <a:r>
              <a:rPr lang="fr-CA" sz="2000" dirty="0"/>
              <a:t>U)</a:t>
            </a:r>
            <a:r>
              <a:rPr lang="uk-UA" sz="2000" dirty="0"/>
              <a:t>,</a:t>
            </a:r>
            <a:br>
              <a:rPr lang="uk-UA" sz="2000" dirty="0"/>
            </a:br>
            <a:r>
              <a:rPr lang="uk-UA" sz="2000" dirty="0"/>
              <a:t>струм відкритого транзистора тече в АШ.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b="1" dirty="0"/>
              <a:t>Зчитування:</a:t>
            </a:r>
            <a:r>
              <a:rPr lang="uk-UA" sz="2000" dirty="0"/>
              <a:t> АШ=</a:t>
            </a:r>
            <a:r>
              <a:rPr lang="fr-CA" sz="2000" dirty="0"/>
              <a:t>+</a:t>
            </a:r>
            <a:r>
              <a:rPr lang="en-US" sz="2000" dirty="0"/>
              <a:t>U (</a:t>
            </a:r>
            <a:r>
              <a:rPr lang="ru-RU" sz="2000" dirty="0"/>
              <a:t>АШХ=АШ</a:t>
            </a:r>
            <a:r>
              <a:rPr lang="fr-CA" sz="2000" dirty="0"/>
              <a:t>Y</a:t>
            </a:r>
            <a:r>
              <a:rPr lang="ru-RU" sz="2000" dirty="0"/>
              <a:t>=</a:t>
            </a:r>
            <a:r>
              <a:rPr lang="fr-CA" sz="2000" dirty="0"/>
              <a:t>+U)</a:t>
            </a:r>
            <a:r>
              <a:rPr lang="uk-UA" sz="2000" dirty="0"/>
              <a:t> </a:t>
            </a:r>
            <a:endParaRPr lang="en-US" sz="2000" dirty="0"/>
          </a:p>
          <a:p>
            <a:pPr marL="0" indent="0">
              <a:buNone/>
            </a:pPr>
            <a:r>
              <a:rPr lang="uk-UA" sz="2000" dirty="0"/>
              <a:t>струм відкритого транзистора тече в </a:t>
            </a:r>
            <a:r>
              <a:rPr lang="ru-RU" sz="2000" dirty="0"/>
              <a:t>Р</a:t>
            </a:r>
            <a:r>
              <a:rPr lang="uk-UA" sz="2000" dirty="0"/>
              <a:t>Ш.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b="1" dirty="0"/>
              <a:t>Запис:</a:t>
            </a:r>
            <a:r>
              <a:rPr lang="uk-UA" sz="2000" dirty="0"/>
              <a:t> АШ=</a:t>
            </a:r>
            <a:r>
              <a:rPr lang="fr-CA" sz="2000" dirty="0"/>
              <a:t>+</a:t>
            </a:r>
            <a:r>
              <a:rPr lang="en-US" sz="2000" dirty="0"/>
              <a:t>U (</a:t>
            </a:r>
            <a:r>
              <a:rPr lang="ru-RU" sz="2000" dirty="0"/>
              <a:t>АШХ=АШ</a:t>
            </a:r>
            <a:r>
              <a:rPr lang="fr-CA" sz="2000" dirty="0"/>
              <a:t>Y</a:t>
            </a:r>
            <a:r>
              <a:rPr lang="ru-RU" sz="2000" dirty="0"/>
              <a:t>=</a:t>
            </a:r>
            <a:r>
              <a:rPr lang="fr-CA" sz="2000" dirty="0"/>
              <a:t>+U)</a:t>
            </a:r>
            <a:r>
              <a:rPr lang="uk-UA" sz="2000" dirty="0"/>
              <a:t> </a:t>
            </a:r>
            <a:endParaRPr lang="en-US" sz="2000" dirty="0"/>
          </a:p>
          <a:p>
            <a:pPr marL="0" indent="0">
              <a:buNone/>
            </a:pPr>
            <a:r>
              <a:rPr lang="ru-RU" sz="2000" dirty="0"/>
              <a:t>Для </a:t>
            </a:r>
            <a:r>
              <a:rPr lang="ru-RU" sz="2000" dirty="0" err="1"/>
              <a:t>запису</a:t>
            </a:r>
            <a:r>
              <a:rPr lang="ru-RU" sz="2000" dirty="0"/>
              <a:t> нуля Р</a:t>
            </a:r>
            <a:r>
              <a:rPr lang="uk-UA" sz="2000" dirty="0"/>
              <a:t>Ш0=-</a:t>
            </a:r>
            <a:r>
              <a:rPr lang="en-US" sz="2000" dirty="0"/>
              <a:t>U</a:t>
            </a:r>
            <a:r>
              <a:rPr lang="ru-RU" sz="2000" dirty="0"/>
              <a:t>, РШ1=</a:t>
            </a:r>
            <a:r>
              <a:rPr lang="fr-CA" sz="2000" dirty="0"/>
              <a:t>+</a:t>
            </a:r>
            <a:r>
              <a:rPr lang="en-US" sz="2000" dirty="0"/>
              <a:t>U</a:t>
            </a:r>
            <a:r>
              <a:rPr lang="uk-UA" sz="2000" dirty="0"/>
              <a:t>.</a:t>
            </a:r>
            <a:br>
              <a:rPr lang="uk-UA" sz="2000" dirty="0"/>
            </a:br>
            <a:r>
              <a:rPr lang="ru-RU" sz="2000" dirty="0"/>
              <a:t>Для </a:t>
            </a:r>
            <a:r>
              <a:rPr lang="ru-RU" sz="2000" dirty="0" err="1"/>
              <a:t>запису</a:t>
            </a:r>
            <a:r>
              <a:rPr lang="ru-RU" sz="2000" dirty="0"/>
              <a:t> </a:t>
            </a:r>
            <a:r>
              <a:rPr lang="ru-RU" sz="2000" dirty="0" err="1"/>
              <a:t>одиниці</a:t>
            </a:r>
            <a:r>
              <a:rPr lang="ru-RU" sz="2000" dirty="0"/>
              <a:t> Р</a:t>
            </a:r>
            <a:r>
              <a:rPr lang="uk-UA" sz="2000" dirty="0"/>
              <a:t>Ш0=+</a:t>
            </a:r>
            <a:r>
              <a:rPr lang="en-US" sz="2000" dirty="0"/>
              <a:t>U</a:t>
            </a:r>
            <a:r>
              <a:rPr lang="ru-RU" sz="2000" dirty="0"/>
              <a:t>, РШ1=</a:t>
            </a:r>
            <a:r>
              <a:rPr lang="uk-UA" sz="2000" dirty="0"/>
              <a:t>-</a:t>
            </a:r>
            <a:r>
              <a:rPr lang="en-US" sz="2000" dirty="0"/>
              <a:t>U</a:t>
            </a:r>
            <a:r>
              <a:rPr lang="uk-UA" sz="2000" dirty="0"/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82D2221-77EC-4C03-A31C-987B8F2E1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5053" y="2492896"/>
            <a:ext cx="3819525" cy="287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164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8774" y="-387424"/>
            <a:ext cx="8569325" cy="1462088"/>
          </a:xfrm>
        </p:spPr>
        <p:txBody>
          <a:bodyPr/>
          <a:lstStyle/>
          <a:p>
            <a:pPr algn="ctr" eaLnBrk="1" hangingPunct="1"/>
            <a:r>
              <a:rPr lang="uk-UA" altLang="uk-UA" dirty="0"/>
              <a:t>Будова статичної пам’яті</a:t>
            </a:r>
          </a:p>
        </p:txBody>
      </p:sp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865DB8E9-721C-4FCB-9262-8212687171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1988840"/>
            <a:ext cx="6912718" cy="2722041"/>
          </a:xfrm>
        </p:spPr>
      </p:pic>
      <p:sp>
        <p:nvSpPr>
          <p:cNvPr id="5" name="Місце для вмісту 1">
            <a:extLst>
              <a:ext uri="{FF2B5EF4-FFF2-40B4-BE49-F238E27FC236}">
                <a16:creationId xmlns:a16="http://schemas.microsoft.com/office/drawing/2014/main" id="{6900A207-7CE4-48EE-AA80-2B397B59560C}"/>
              </a:ext>
            </a:extLst>
          </p:cNvPr>
          <p:cNvSpPr txBox="1">
            <a:spLocks/>
          </p:cNvSpPr>
          <p:nvPr/>
        </p:nvSpPr>
        <p:spPr bwMode="auto">
          <a:xfrm>
            <a:off x="251520" y="4498776"/>
            <a:ext cx="8775576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endParaRPr lang="uk-UA" sz="20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6E225D3-F12F-4665-9AD8-76EBB79A8A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5563" y="3193309"/>
            <a:ext cx="2109859" cy="158897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9B5CB05-0829-4369-8616-DBBAF8BC61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3813" y="1096628"/>
            <a:ext cx="2109859" cy="158897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F30F2AC-2714-437B-B1FC-2329E4F908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3238" y="3193309"/>
            <a:ext cx="2109859" cy="158897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D538305-6385-4BD6-A943-2A578776FE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1488" y="1096628"/>
            <a:ext cx="2109859" cy="158897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663B61A-DE90-4967-A474-8E85BBDD02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1895" y="4676779"/>
            <a:ext cx="4896569" cy="206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5035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8774" y="-387424"/>
            <a:ext cx="8569325" cy="1462088"/>
          </a:xfrm>
        </p:spPr>
        <p:txBody>
          <a:bodyPr/>
          <a:lstStyle/>
          <a:p>
            <a:pPr algn="ctr" eaLnBrk="1" hangingPunct="1"/>
            <a:r>
              <a:rPr lang="uk-UA" altLang="uk-UA" dirty="0"/>
              <a:t>Будова статичної пам’яті</a:t>
            </a:r>
          </a:p>
        </p:txBody>
      </p:sp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865DB8E9-721C-4FCB-9262-8212687171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1988840"/>
            <a:ext cx="6912718" cy="2722041"/>
          </a:xfrm>
        </p:spPr>
      </p:pic>
      <p:sp>
        <p:nvSpPr>
          <p:cNvPr id="5" name="Місце для вмісту 1">
            <a:extLst>
              <a:ext uri="{FF2B5EF4-FFF2-40B4-BE49-F238E27FC236}">
                <a16:creationId xmlns:a16="http://schemas.microsoft.com/office/drawing/2014/main" id="{6900A207-7CE4-48EE-AA80-2B397B59560C}"/>
              </a:ext>
            </a:extLst>
          </p:cNvPr>
          <p:cNvSpPr txBox="1">
            <a:spLocks/>
          </p:cNvSpPr>
          <p:nvPr/>
        </p:nvSpPr>
        <p:spPr bwMode="auto">
          <a:xfrm>
            <a:off x="251520" y="4498776"/>
            <a:ext cx="8775576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endParaRPr lang="uk-UA" sz="20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6E225D3-F12F-4665-9AD8-76EBB79A8A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5563" y="3193309"/>
            <a:ext cx="2109859" cy="158897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9B5CB05-0829-4369-8616-DBBAF8BC61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3813" y="1096628"/>
            <a:ext cx="2109859" cy="158897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F30F2AC-2714-437B-B1FC-2329E4F908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3238" y="3193309"/>
            <a:ext cx="2109859" cy="158897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D538305-6385-4BD6-A943-2A578776FE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1488" y="1096628"/>
            <a:ext cx="2109859" cy="158897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663B61A-DE90-4967-A474-8E85BBDD02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1895" y="4676779"/>
            <a:ext cx="4896569" cy="206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5175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AE614-8FDD-4006-948B-7FA977F3D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-315416"/>
            <a:ext cx="7793037" cy="1462087"/>
          </a:xfrm>
        </p:spPr>
        <p:txBody>
          <a:bodyPr/>
          <a:lstStyle/>
          <a:p>
            <a:r>
              <a:rPr lang="uk-UA" altLang="uk-UA" dirty="0"/>
              <a:t>Будова статичної пам’яті</a:t>
            </a:r>
            <a:endParaRPr lang="uk-UA" dirty="0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68401A42-81F7-4C7D-BE55-528473641C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7624" y="1052736"/>
            <a:ext cx="6048672" cy="5666496"/>
          </a:xfrm>
        </p:spPr>
      </p:pic>
    </p:spTree>
    <p:extLst>
      <p:ext uri="{BB962C8B-B14F-4D97-AF65-F5344CB8AC3E}">
        <p14:creationId xmlns:p14="http://schemas.microsoft.com/office/powerpoint/2010/main" val="41503552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8775" y="260350"/>
            <a:ext cx="8569325" cy="1462088"/>
          </a:xfrm>
        </p:spPr>
        <p:txBody>
          <a:bodyPr/>
          <a:lstStyle/>
          <a:p>
            <a:pPr algn="ctr" eaLnBrk="1" hangingPunct="1"/>
            <a:r>
              <a:rPr lang="uk-UA" altLang="uk-UA" dirty="0"/>
              <a:t>Підключення пам’яті різної розрядності</a:t>
            </a:r>
          </a:p>
        </p:txBody>
      </p:sp>
      <p:sp>
        <p:nvSpPr>
          <p:cNvPr id="2" name="Місце для вмісту 1">
            <a:extLst>
              <a:ext uri="{FF2B5EF4-FFF2-40B4-BE49-F238E27FC236}">
                <a16:creationId xmlns:a16="http://schemas.microsoft.com/office/drawing/2014/main" id="{932D9A51-4560-431C-A23D-ABC88A405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212" y="2060848"/>
            <a:ext cx="8775576" cy="4114800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8-розрядна шина:</a:t>
            </a: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1848A1-29AB-4FA8-B2EC-A3ABA4FA26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3429000"/>
            <a:ext cx="7134225" cy="222885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7020540-AF45-4D18-9874-A81DA9C7B8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212" y="2653806"/>
            <a:ext cx="1334039" cy="3716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6488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AE614-8FDD-4006-948B-7FA977F3D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045" y="-5557"/>
            <a:ext cx="7793037" cy="1462087"/>
          </a:xfrm>
        </p:spPr>
        <p:txBody>
          <a:bodyPr/>
          <a:lstStyle/>
          <a:p>
            <a:r>
              <a:rPr lang="uk-UA" altLang="uk-UA" dirty="0"/>
              <a:t>Будова динамічної пам’яті</a:t>
            </a:r>
            <a:endParaRPr lang="uk-UA" dirty="0"/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AD29A868-DAB8-4366-AA93-48665AA0F8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544" y="2060848"/>
            <a:ext cx="8457239" cy="2992214"/>
          </a:xfrm>
        </p:spPr>
      </p:pic>
    </p:spTree>
    <p:extLst>
      <p:ext uri="{BB962C8B-B14F-4D97-AF65-F5344CB8AC3E}">
        <p14:creationId xmlns:p14="http://schemas.microsoft.com/office/powerpoint/2010/main" val="16265234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563F00-C363-4E30-8BE5-0B6D82A67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4" y="-317674"/>
            <a:ext cx="8225085" cy="1462087"/>
          </a:xfrm>
        </p:spPr>
        <p:txBody>
          <a:bodyPr/>
          <a:lstStyle/>
          <a:p>
            <a:r>
              <a:rPr lang="uk-UA" altLang="uk-UA" dirty="0"/>
              <a:t>Мікросхема динамічної пам’яті</a:t>
            </a:r>
            <a:endParaRPr lang="uk-UA" dirty="0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29BB9F5C-3BF0-4D47-B22D-7635F7B126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7664" y="2348880"/>
            <a:ext cx="6334125" cy="4095750"/>
          </a:xfrm>
        </p:spPr>
      </p:pic>
    </p:spTree>
    <p:extLst>
      <p:ext uri="{BB962C8B-B14F-4D97-AF65-F5344CB8AC3E}">
        <p14:creationId xmlns:p14="http://schemas.microsoft.com/office/powerpoint/2010/main" val="6606517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563F00-C363-4E30-8BE5-0B6D82A67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-243408"/>
            <a:ext cx="8225085" cy="1462087"/>
          </a:xfrm>
        </p:spPr>
        <p:txBody>
          <a:bodyPr/>
          <a:lstStyle/>
          <a:p>
            <a:r>
              <a:rPr lang="uk-UA" altLang="uk-UA" dirty="0"/>
              <a:t>Елемент постійної пам’яті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0275266-F094-461B-8830-B79EB50E71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/>
              <a:t>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4F80BD9-4DAD-4C1C-A01F-3F1BFE6AD3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32" y="2591904"/>
            <a:ext cx="2628900" cy="134302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291657A-B05A-4A82-BA94-2F7AAC2A9D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574" y="4149080"/>
            <a:ext cx="6503416" cy="237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602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>
            <a:extLst>
              <a:ext uri="{FF2B5EF4-FFF2-40B4-BE49-F238E27FC236}">
                <a16:creationId xmlns:a16="http://schemas.microsoft.com/office/drawing/2014/main" id="{2A4C7675-71FA-4AE9-B66A-9AD8CE5AFD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-603250"/>
            <a:ext cx="8353425" cy="1462088"/>
          </a:xfrm>
        </p:spPr>
        <p:txBody>
          <a:bodyPr/>
          <a:lstStyle/>
          <a:p>
            <a:pPr eaLnBrk="1" hangingPunct="1"/>
            <a:r>
              <a:rPr lang="uk-UA" altLang="uk-UA"/>
              <a:t>Організація шин у МП-системах</a:t>
            </a:r>
          </a:p>
        </p:txBody>
      </p:sp>
      <p:sp>
        <p:nvSpPr>
          <p:cNvPr id="8195" name="Rectangle 5">
            <a:extLst>
              <a:ext uri="{FF2B5EF4-FFF2-40B4-BE49-F238E27FC236}">
                <a16:creationId xmlns:a16="http://schemas.microsoft.com/office/drawing/2014/main" id="{B51A2132-0503-4EE7-A98C-D631AB4D24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87450" y="858838"/>
            <a:ext cx="7488238" cy="5013325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uk-UA" altLang="uk-UA" sz="1800" dirty="0">
                <a:solidFill>
                  <a:srgbClr val="FF0000"/>
                </a:solidFill>
              </a:rPr>
              <a:t>Шина</a:t>
            </a:r>
            <a:r>
              <a:rPr lang="uk-UA" altLang="uk-UA" sz="1800" dirty="0"/>
              <a:t> – набір провідників, для передачі сигналів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uk-UA" altLang="uk-UA" sz="1800" dirty="0">
                <a:solidFill>
                  <a:srgbClr val="FF0000"/>
                </a:solidFill>
              </a:rPr>
              <a:t>Цикл шини</a:t>
            </a:r>
            <a:r>
              <a:rPr lang="uk-UA" altLang="uk-UA" sz="1800" dirty="0"/>
              <a:t> – один сеанс передачі інформації по системній шині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br>
              <a:rPr lang="en-US" altLang="uk-UA" sz="2800" dirty="0">
                <a:solidFill>
                  <a:srgbClr val="0070C0"/>
                </a:solidFill>
              </a:rPr>
            </a:br>
            <a:endParaRPr lang="uk-UA" altLang="uk-UA" sz="2000" dirty="0"/>
          </a:p>
          <a:p>
            <a:pPr lvl="1" eaLnBrk="1" hangingPunct="1">
              <a:defRPr/>
            </a:pPr>
            <a:endParaRPr lang="uk-UA" altLang="uk-UA" sz="2000" dirty="0"/>
          </a:p>
          <a:p>
            <a:pPr marL="457200" lvl="1" indent="0" eaLnBrk="1" hangingPunct="1">
              <a:buFont typeface="Wingdings" panose="05000000000000000000" pitchFamily="2" charset="2"/>
              <a:buNone/>
              <a:defRPr/>
            </a:pPr>
            <a:endParaRPr lang="en-US" altLang="uk-UA" sz="2000" dirty="0"/>
          </a:p>
          <a:p>
            <a:pPr eaLnBrk="1" hangingPunct="1">
              <a:defRPr/>
            </a:pPr>
            <a:endParaRPr lang="uk-UA" altLang="uk-UA" dirty="0"/>
          </a:p>
        </p:txBody>
      </p:sp>
      <p:pic>
        <p:nvPicPr>
          <p:cNvPr id="6148" name="Рисунок 6">
            <a:extLst>
              <a:ext uri="{FF2B5EF4-FFF2-40B4-BE49-F238E27FC236}">
                <a16:creationId xmlns:a16="http://schemas.microsoft.com/office/drawing/2014/main" id="{52149A6D-D593-4CDA-B389-6163DBDC2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294438"/>
            <a:ext cx="8712200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Рисунок 8">
            <a:extLst>
              <a:ext uri="{FF2B5EF4-FFF2-40B4-BE49-F238E27FC236}">
                <a16:creationId xmlns:a16="http://schemas.microsoft.com/office/drawing/2014/main" id="{05E08954-AA50-4906-8D77-207D04E180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157413"/>
            <a:ext cx="7942262" cy="403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8775" y="260350"/>
            <a:ext cx="8569325" cy="1462088"/>
          </a:xfrm>
        </p:spPr>
        <p:txBody>
          <a:bodyPr/>
          <a:lstStyle/>
          <a:p>
            <a:pPr algn="ctr" eaLnBrk="1" hangingPunct="1"/>
            <a:r>
              <a:rPr lang="uk-UA" altLang="uk-UA" dirty="0"/>
              <a:t>Підключення пам’яті різної розрядності</a:t>
            </a:r>
          </a:p>
        </p:txBody>
      </p:sp>
      <p:sp>
        <p:nvSpPr>
          <p:cNvPr id="2" name="Місце для вмісту 1">
            <a:extLst>
              <a:ext uri="{FF2B5EF4-FFF2-40B4-BE49-F238E27FC236}">
                <a16:creationId xmlns:a16="http://schemas.microsoft.com/office/drawing/2014/main" id="{932D9A51-4560-431C-A23D-ABC88A405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212" y="2060848"/>
            <a:ext cx="8775576" cy="4114800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8-розрядна шина:</a:t>
            </a: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1848A1-29AB-4FA8-B2EC-A3ABA4FA26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3429000"/>
            <a:ext cx="7134225" cy="222885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7020540-AF45-4D18-9874-A81DA9C7B8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212" y="2653806"/>
            <a:ext cx="1334039" cy="3716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140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8775" y="260350"/>
            <a:ext cx="8569325" cy="1462088"/>
          </a:xfrm>
        </p:spPr>
        <p:txBody>
          <a:bodyPr/>
          <a:lstStyle/>
          <a:p>
            <a:pPr algn="ctr" eaLnBrk="1" hangingPunct="1"/>
            <a:r>
              <a:rPr lang="uk-UA" altLang="uk-UA" dirty="0"/>
              <a:t>Підключення пам’яті різної розрядності</a:t>
            </a:r>
          </a:p>
        </p:txBody>
      </p:sp>
      <p:sp>
        <p:nvSpPr>
          <p:cNvPr id="2" name="Місце для вмісту 1">
            <a:extLst>
              <a:ext uri="{FF2B5EF4-FFF2-40B4-BE49-F238E27FC236}">
                <a16:creationId xmlns:a16="http://schemas.microsoft.com/office/drawing/2014/main" id="{932D9A51-4560-431C-A23D-ABC88A405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212" y="2060848"/>
            <a:ext cx="8775576" cy="4114800"/>
          </a:xfrm>
        </p:spPr>
        <p:txBody>
          <a:bodyPr/>
          <a:lstStyle/>
          <a:p>
            <a:pPr marL="0" indent="0">
              <a:buNone/>
            </a:pPr>
            <a:r>
              <a:rPr lang="fr-CA" dirty="0"/>
              <a:t>16</a:t>
            </a:r>
            <a:r>
              <a:rPr lang="uk-UA" dirty="0"/>
              <a:t>-розрядна шина:</a:t>
            </a: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224230F-92AA-4523-A38B-93F67A8879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2708920"/>
            <a:ext cx="2334569" cy="364955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083F029-356E-44B8-8663-17578C43D4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946813"/>
            <a:ext cx="2848373" cy="152421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7A75007-4B8A-4319-B648-2BB07CA89B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2277" y="3585061"/>
            <a:ext cx="4656187" cy="3142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1613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8775" y="260350"/>
            <a:ext cx="8569325" cy="1462088"/>
          </a:xfrm>
        </p:spPr>
        <p:txBody>
          <a:bodyPr/>
          <a:lstStyle/>
          <a:p>
            <a:pPr algn="ctr" eaLnBrk="1" hangingPunct="1"/>
            <a:r>
              <a:rPr lang="uk-UA" altLang="uk-UA" dirty="0"/>
              <a:t>Підключення пам’яті різної розрядності</a:t>
            </a:r>
          </a:p>
        </p:txBody>
      </p:sp>
      <p:sp>
        <p:nvSpPr>
          <p:cNvPr id="2" name="Місце для вмісту 1">
            <a:extLst>
              <a:ext uri="{FF2B5EF4-FFF2-40B4-BE49-F238E27FC236}">
                <a16:creationId xmlns:a16="http://schemas.microsoft.com/office/drawing/2014/main" id="{932D9A51-4560-431C-A23D-ABC88A405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964" y="1916832"/>
            <a:ext cx="8775576" cy="411480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32</a:t>
            </a:r>
            <a:r>
              <a:rPr lang="uk-UA" dirty="0"/>
              <a:t>-розрядна шина:</a:t>
            </a: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83EDD9E-8183-4276-8903-3EC09FA963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104" y="2022443"/>
            <a:ext cx="3341233" cy="476360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76BC44-FFA7-432A-9E06-4E99CDCC15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698" y="2449224"/>
            <a:ext cx="4488089" cy="36114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E6A384B-5CAA-489C-BE97-494A56180295}"/>
              </a:ext>
            </a:extLst>
          </p:cNvPr>
          <p:cNvSpPr txBox="1"/>
          <p:nvPr/>
        </p:nvSpPr>
        <p:spPr>
          <a:xfrm>
            <a:off x="107504" y="6237312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Аналогічно 64-розрядна шина: А3-А</a:t>
            </a:r>
            <a:r>
              <a:rPr lang="fr-CA" dirty="0"/>
              <a:t>N, B0-B7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265780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0463" y="-219720"/>
            <a:ext cx="8569325" cy="1462088"/>
          </a:xfrm>
        </p:spPr>
        <p:txBody>
          <a:bodyPr/>
          <a:lstStyle/>
          <a:p>
            <a:pPr algn="ctr" eaLnBrk="1" hangingPunct="1"/>
            <a:r>
              <a:rPr lang="uk-UA" altLang="uk-UA" dirty="0"/>
              <a:t>Мікросхема постійної пам’яті</a:t>
            </a:r>
          </a:p>
        </p:txBody>
      </p:sp>
      <p:sp>
        <p:nvSpPr>
          <p:cNvPr id="2" name="Місце для вмісту 1">
            <a:extLst>
              <a:ext uri="{FF2B5EF4-FFF2-40B4-BE49-F238E27FC236}">
                <a16:creationId xmlns:a16="http://schemas.microsoft.com/office/drawing/2014/main" id="{932D9A51-4560-431C-A23D-ABC88A405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212" y="2060848"/>
            <a:ext cx="8775576" cy="4114800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191921-74BF-4BF2-8F5D-B2106A99C7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2492896"/>
            <a:ext cx="7619498" cy="30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2557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8775" y="260350"/>
            <a:ext cx="8569325" cy="1462088"/>
          </a:xfrm>
        </p:spPr>
        <p:txBody>
          <a:bodyPr/>
          <a:lstStyle/>
          <a:p>
            <a:pPr algn="ctr" eaLnBrk="1" hangingPunct="1"/>
            <a:r>
              <a:rPr lang="uk-UA" altLang="uk-UA" dirty="0"/>
              <a:t>Розподіл адресного простору між </a:t>
            </a:r>
            <a:r>
              <a:rPr lang="fr-CA" altLang="uk-UA" dirty="0"/>
              <a:t>RAM </a:t>
            </a:r>
            <a:r>
              <a:rPr lang="uk-UA" altLang="uk-UA" dirty="0"/>
              <a:t>і</a:t>
            </a:r>
            <a:r>
              <a:rPr lang="fr-CA" altLang="uk-UA" dirty="0"/>
              <a:t> ROM</a:t>
            </a:r>
            <a:endParaRPr lang="uk-UA" altLang="uk-UA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70385645-A8CB-4ADA-8D91-30DD9B6FC4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9744" y="1988840"/>
            <a:ext cx="7501134" cy="4320480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5306E5F-5D0E-4F64-9929-1C5C23293513}"/>
              </a:ext>
            </a:extLst>
          </p:cNvPr>
          <p:cNvSpPr txBox="1"/>
          <p:nvPr/>
        </p:nvSpPr>
        <p:spPr>
          <a:xfrm>
            <a:off x="358775" y="4980873"/>
            <a:ext cx="360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?</a:t>
            </a:r>
            <a:endParaRPr lang="uk-UA" sz="4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9263BA-2B2E-4B5A-8ECB-6CED4A1C7818}"/>
              </a:ext>
            </a:extLst>
          </p:cNvPr>
          <p:cNvSpPr txBox="1"/>
          <p:nvPr/>
        </p:nvSpPr>
        <p:spPr>
          <a:xfrm>
            <a:off x="5220072" y="4797152"/>
            <a:ext cx="360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?</a:t>
            </a:r>
            <a:endParaRPr lang="uk-UA" sz="4800" dirty="0"/>
          </a:p>
        </p:txBody>
      </p:sp>
    </p:spTree>
    <p:extLst>
      <p:ext uri="{BB962C8B-B14F-4D97-AF65-F5344CB8AC3E}">
        <p14:creationId xmlns:p14="http://schemas.microsoft.com/office/powerpoint/2010/main" val="33249148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1520" y="980728"/>
            <a:ext cx="8569325" cy="1462088"/>
          </a:xfrm>
        </p:spPr>
        <p:txBody>
          <a:bodyPr/>
          <a:lstStyle/>
          <a:p>
            <a:pPr algn="ctr" eaLnBrk="1" hangingPunct="1"/>
            <a:r>
              <a:rPr lang="uk-UA" altLang="uk-UA" dirty="0"/>
              <a:t>Розподіл адресного простору між </a:t>
            </a:r>
            <a:r>
              <a:rPr lang="fr-CA" altLang="uk-UA" dirty="0"/>
              <a:t>RAM </a:t>
            </a:r>
            <a:r>
              <a:rPr lang="uk-UA" altLang="uk-UA" dirty="0"/>
              <a:t>і</a:t>
            </a:r>
            <a:r>
              <a:rPr lang="fr-CA" altLang="uk-UA" dirty="0"/>
              <a:t> ROM</a:t>
            </a:r>
            <a:br>
              <a:rPr lang="uk-UA" altLang="uk-UA" dirty="0"/>
            </a:br>
            <a:r>
              <a:rPr lang="uk-UA" altLang="uk-UA" dirty="0"/>
              <a:t>для 8-розрядної пам’яті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Місце для вмісту 1">
                <a:extLst>
                  <a:ext uri="{FF2B5EF4-FFF2-40B4-BE49-F238E27FC236}">
                    <a16:creationId xmlns:a16="http://schemas.microsoft.com/office/drawing/2014/main" id="{541A159C-2DBD-48AE-ACF1-DC3F299F79D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51520" y="2442816"/>
                <a:ext cx="8496944" cy="864096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k-UA" sz="400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uk-UA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𝐶𝑆</m:t>
                        </m:r>
                      </m:e>
                      <m:sub>
                        <m:r>
                          <a:rPr lang="uk-UA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𝑅𝐴𝑀</m:t>
                        </m:r>
                      </m:sub>
                    </m:sSub>
                    <m:r>
                      <a:rPr lang="uk-UA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bar>
                      <m:barPr>
                        <m:pos m:val="top"/>
                        <m:ctrlPr>
                          <a:rPr lang="uk-UA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r>
                          <a:rPr lang="uk-UA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uk-UA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15</m:t>
                        </m:r>
                      </m:e>
                    </m:bar>
                    <m:r>
                      <a:rPr lang="uk-UA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∙</m:t>
                    </m:r>
                    <m:bar>
                      <m:barPr>
                        <m:pos m:val="top"/>
                        <m:ctrlPr>
                          <a:rPr lang="uk-UA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bar>
                          <m:barPr>
                            <m:pos m:val="top"/>
                            <m:ctrlPr>
                              <a:rPr lang="uk-UA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barPr>
                          <m:e>
                            <m:r>
                              <a:rPr lang="uk-UA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uk-UA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𝑀𝑅𝐷𝐶</m:t>
                            </m:r>
                            <m:r>
                              <a:rPr lang="uk-UA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 ∨</m:t>
                            </m:r>
                            <m:r>
                              <a:rPr lang="uk-UA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𝑀𝑊𝑅𝐶</m:t>
                            </m:r>
                            <m:r>
                              <a:rPr lang="uk-UA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</m:bar>
                      </m:e>
                    </m:bar>
                  </m:oMath>
                </a14:m>
                <a:r>
                  <a:rPr lang="uk-UA" sz="4000" i="1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i="1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br>
                  <a:rPr lang="en-US" sz="4000" i="1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4000" i="1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uk-UA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r>
                          <a:rPr lang="uk-UA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uk-UA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15</m:t>
                        </m:r>
                      </m:e>
                    </m:bar>
                    <m:r>
                      <a:rPr lang="uk-UA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∙ </m:t>
                    </m:r>
                    <m:bar>
                      <m:barPr>
                        <m:pos m:val="top"/>
                        <m:ctrlPr>
                          <a:rPr lang="uk-UA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bar>
                          <m:barPr>
                            <m:pos m:val="top"/>
                            <m:ctrlPr>
                              <a:rPr lang="uk-UA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barPr>
                          <m:e>
                            <m:r>
                              <a:rPr lang="uk-UA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𝑀𝑅𝐷𝐶</m:t>
                            </m:r>
                          </m:e>
                        </m:bar>
                        <m:r>
                          <a:rPr lang="uk-UA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∙</m:t>
                        </m:r>
                        <m:bar>
                          <m:barPr>
                            <m:pos m:val="top"/>
                            <m:ctrlPr>
                              <a:rPr lang="uk-UA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barPr>
                          <m:e>
                            <m:r>
                              <a:rPr lang="uk-UA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𝑀𝑊</m:t>
                            </m:r>
                            <m:r>
                              <a:rPr lang="en-US" sz="4000" b="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𝑅</m:t>
                            </m:r>
                            <m:r>
                              <a:rPr lang="uk-UA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</m:bar>
                      </m:e>
                    </m:bar>
                  </m:oMath>
                </a14:m>
                <a:endParaRPr lang="uk-UA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4000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uk-UA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𝐶𝑆</m:t>
                          </m:r>
                        </m:e>
                        <m:sub>
                          <m:r>
                            <a:rPr lang="uk-UA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𝑅𝑂𝑀</m:t>
                          </m:r>
                        </m:sub>
                      </m:sSub>
                      <m:r>
                        <a:rPr lang="uk-UA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uk-UA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𝐴</m:t>
                      </m:r>
                      <m:r>
                        <a:rPr lang="uk-UA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15∙</m:t>
                      </m:r>
                      <m:bar>
                        <m:barPr>
                          <m:pos m:val="top"/>
                          <m:ctrlPr>
                            <a:rPr lang="uk-UA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barPr>
                        <m:e>
                          <m:bar>
                            <m:barPr>
                              <m:pos m:val="top"/>
                              <m:ctrlPr>
                                <a:rPr lang="uk-UA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barPr>
                            <m:e>
                              <m:r>
                                <a:rPr lang="uk-UA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𝑀𝑅𝐷𝐶</m:t>
                              </m:r>
                            </m:e>
                          </m:bar>
                        </m:e>
                      </m:bar>
                    </m:oMath>
                  </m:oMathPara>
                </a14:m>
                <a:endParaRPr lang="uk-UA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uk-UA" sz="4000" dirty="0"/>
              </a:p>
            </p:txBody>
          </p:sp>
        </mc:Choice>
        <mc:Fallback xmlns="">
          <p:sp>
            <p:nvSpPr>
              <p:cNvPr id="2" name="Місце для вмісту 1">
                <a:extLst>
                  <a:ext uri="{FF2B5EF4-FFF2-40B4-BE49-F238E27FC236}">
                    <a16:creationId xmlns:a16="http://schemas.microsoft.com/office/drawing/2014/main" id="{541A159C-2DBD-48AE-ACF1-DC3F299F79D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520" y="2442816"/>
                <a:ext cx="8496944" cy="864096"/>
              </a:xfrm>
              <a:blipFill>
                <a:blip r:embed="rId2"/>
                <a:stretch>
                  <a:fillRect l="-2511" b="-195035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73222F9-78AF-41A2-9E4A-C7E56912C5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5085184"/>
            <a:ext cx="6632081" cy="114346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DB7DCBD-2AB0-41A5-81D9-3F9E9C3FDEFB}"/>
              </a:ext>
            </a:extLst>
          </p:cNvPr>
          <p:cNvSpPr txBox="1"/>
          <p:nvPr/>
        </p:nvSpPr>
        <p:spPr>
          <a:xfrm>
            <a:off x="107504" y="6381328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Для 16-розр. – </a:t>
            </a:r>
            <a:r>
              <a:rPr lang="uk-UA" dirty="0" err="1"/>
              <a:t>домножити</a:t>
            </a:r>
            <a:r>
              <a:rPr lang="uk-UA" dirty="0"/>
              <a:t> на А0 або ВНЕ, для 32- </a:t>
            </a:r>
            <a:r>
              <a:rPr lang="uk-UA" dirty="0" err="1"/>
              <a:t>розр</a:t>
            </a:r>
            <a:r>
              <a:rPr lang="uk-UA" dirty="0"/>
              <a:t>. – на В0, В1, В2 або В3.</a:t>
            </a:r>
          </a:p>
        </p:txBody>
      </p:sp>
    </p:spTree>
    <p:extLst>
      <p:ext uri="{BB962C8B-B14F-4D97-AF65-F5344CB8AC3E}">
        <p14:creationId xmlns:p14="http://schemas.microsoft.com/office/powerpoint/2010/main" val="20005426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8775" y="260350"/>
            <a:ext cx="8569325" cy="1462088"/>
          </a:xfrm>
        </p:spPr>
        <p:txBody>
          <a:bodyPr/>
          <a:lstStyle/>
          <a:p>
            <a:pPr algn="ctr" eaLnBrk="1" hangingPunct="1"/>
            <a:r>
              <a:rPr lang="uk-UA" altLang="uk-UA" dirty="0"/>
              <a:t>Підключення портів.</a:t>
            </a:r>
            <a:br>
              <a:rPr lang="uk-UA" altLang="uk-UA" dirty="0"/>
            </a:br>
            <a:r>
              <a:rPr lang="uk-UA" altLang="uk-UA" dirty="0"/>
              <a:t>Паралельний інтерфейс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C6A31DA3-B0FA-46D3-89D2-D029F8491E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3612" y="1925563"/>
            <a:ext cx="4676775" cy="2295525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9445424-7090-451A-8413-A3B3E9239D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628" y="4509120"/>
            <a:ext cx="7479764" cy="234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0714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536" y="19246"/>
            <a:ext cx="8569325" cy="1462088"/>
          </a:xfrm>
        </p:spPr>
        <p:txBody>
          <a:bodyPr/>
          <a:lstStyle/>
          <a:p>
            <a:pPr algn="ctr" eaLnBrk="1" hangingPunct="1"/>
            <a:r>
              <a:rPr lang="uk-UA" altLang="uk-UA" dirty="0"/>
              <a:t>Паралельний</a:t>
            </a:r>
            <a:r>
              <a:rPr lang="fr-CA" altLang="uk-UA" dirty="0"/>
              <a:t> </a:t>
            </a:r>
            <a:r>
              <a:rPr lang="uk-UA" altLang="uk-UA" dirty="0"/>
              <a:t>програмований інтерфейс 8255 (К580ВВ55)</a:t>
            </a:r>
          </a:p>
        </p:txBody>
      </p:sp>
      <p:sp>
        <p:nvSpPr>
          <p:cNvPr id="11" name="Місце для вмісту 10">
            <a:extLst>
              <a:ext uri="{FF2B5EF4-FFF2-40B4-BE49-F238E27FC236}">
                <a16:creationId xmlns:a16="http://schemas.microsoft.com/office/drawing/2014/main" id="{52261E71-AD83-4F68-B71D-F3EE189A7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endParaRPr lang="uk-UA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4C0AF8E-D4FF-42B3-9BC6-02E5EAE4B8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8753" y="1505057"/>
            <a:ext cx="2477743" cy="384788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257151F-4EC5-4E2C-A220-95131F6A1C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3681721"/>
            <a:ext cx="7092281" cy="313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3680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546" y="-99392"/>
            <a:ext cx="8569325" cy="1462088"/>
          </a:xfrm>
        </p:spPr>
        <p:txBody>
          <a:bodyPr/>
          <a:lstStyle/>
          <a:p>
            <a:pPr algn="ctr" eaLnBrk="1" hangingPunct="1"/>
            <a:r>
              <a:rPr lang="uk-UA" altLang="uk-UA" dirty="0"/>
              <a:t>Адресація внутрішніх регістрів 8255 (К580ВВ55)</a:t>
            </a:r>
          </a:p>
        </p:txBody>
      </p:sp>
      <p:sp>
        <p:nvSpPr>
          <p:cNvPr id="11" name="Місце для вмісту 10">
            <a:extLst>
              <a:ext uri="{FF2B5EF4-FFF2-40B4-BE49-F238E27FC236}">
                <a16:creationId xmlns:a16="http://schemas.microsoft.com/office/drawing/2014/main" id="{52261E71-AD83-4F68-B71D-F3EE189A7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endParaRPr lang="uk-UA" dirty="0"/>
          </a:p>
        </p:txBody>
      </p:sp>
      <p:graphicFrame>
        <p:nvGraphicFramePr>
          <p:cNvPr id="2" name="Таблиця 2">
            <a:extLst>
              <a:ext uri="{FF2B5EF4-FFF2-40B4-BE49-F238E27FC236}">
                <a16:creationId xmlns:a16="http://schemas.microsoft.com/office/drawing/2014/main" id="{0A5F60AF-EBDA-4DA9-83A2-AB3D78EE6D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3343252"/>
              </p:ext>
            </p:extLst>
          </p:nvPr>
        </p:nvGraphicFramePr>
        <p:xfrm>
          <a:off x="503546" y="1362696"/>
          <a:ext cx="8353301" cy="5405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7524">
                  <a:extLst>
                    <a:ext uri="{9D8B030D-6E8A-4147-A177-3AD203B41FA5}">
                      <a16:colId xmlns:a16="http://schemas.microsoft.com/office/drawing/2014/main" val="1765723953"/>
                    </a:ext>
                  </a:extLst>
                </a:gridCol>
                <a:gridCol w="1843177">
                  <a:extLst>
                    <a:ext uri="{9D8B030D-6E8A-4147-A177-3AD203B41FA5}">
                      <a16:colId xmlns:a16="http://schemas.microsoft.com/office/drawing/2014/main" val="1556129413"/>
                    </a:ext>
                  </a:extLst>
                </a:gridCol>
                <a:gridCol w="5352600">
                  <a:extLst>
                    <a:ext uri="{9D8B030D-6E8A-4147-A177-3AD203B41FA5}">
                      <a16:colId xmlns:a16="http://schemas.microsoft.com/office/drawing/2014/main" val="34196245"/>
                    </a:ext>
                  </a:extLst>
                </a:gridCol>
              </a:tblGrid>
              <a:tr h="565902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А1 А0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RD  WR  CS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Операція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3164695"/>
                  </a:ext>
                </a:extLst>
              </a:tr>
              <a:tr h="480452">
                <a:tc>
                  <a:txBody>
                    <a:bodyPr/>
                    <a:lstStyle/>
                    <a:p>
                      <a:pPr algn="ctr"/>
                      <a:r>
                        <a:rPr lang="uk-UA" sz="2800" dirty="0"/>
                        <a:t>0  0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2800" dirty="0"/>
                        <a:t>0   1   0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 → ШД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2333966"/>
                  </a:ext>
                </a:extLst>
              </a:tr>
              <a:tr h="480452">
                <a:tc>
                  <a:txBody>
                    <a:bodyPr/>
                    <a:lstStyle/>
                    <a:p>
                      <a:pPr algn="ctr"/>
                      <a:r>
                        <a:rPr lang="uk-UA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0  1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0   1   0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 → ШД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3987998"/>
                  </a:ext>
                </a:extLst>
              </a:tr>
              <a:tr h="480452">
                <a:tc>
                  <a:txBody>
                    <a:bodyPr/>
                    <a:lstStyle/>
                    <a:p>
                      <a:pPr algn="ctr"/>
                      <a:r>
                        <a:rPr lang="uk-UA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0   1   0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 → ШД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1501477"/>
                  </a:ext>
                </a:extLst>
              </a:tr>
              <a:tr h="480452">
                <a:tc>
                  <a:txBody>
                    <a:bodyPr/>
                    <a:lstStyle/>
                    <a:p>
                      <a:pPr algn="ctr"/>
                      <a:r>
                        <a:rPr lang="uk-UA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0   1   0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 використовується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7369812"/>
                  </a:ext>
                </a:extLst>
              </a:tr>
              <a:tr h="480452">
                <a:tc>
                  <a:txBody>
                    <a:bodyPr/>
                    <a:lstStyle/>
                    <a:p>
                      <a:pPr algn="ctr"/>
                      <a:r>
                        <a:rPr lang="uk-UA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0  0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1   0   0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ШД → 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0187357"/>
                  </a:ext>
                </a:extLst>
              </a:tr>
              <a:tr h="501385">
                <a:tc>
                  <a:txBody>
                    <a:bodyPr/>
                    <a:lstStyle/>
                    <a:p>
                      <a:pPr algn="ctr"/>
                      <a:r>
                        <a:rPr lang="uk-UA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0  1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1   0   0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ШД → 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4619372"/>
                  </a:ext>
                </a:extLst>
              </a:tr>
              <a:tr h="480452">
                <a:tc>
                  <a:txBody>
                    <a:bodyPr/>
                    <a:lstStyle/>
                    <a:p>
                      <a:pPr algn="ctr"/>
                      <a:r>
                        <a:rPr lang="uk-UA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1   0   0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ШД → 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7164180"/>
                  </a:ext>
                </a:extLst>
              </a:tr>
              <a:tr h="1212648">
                <a:tc>
                  <a:txBody>
                    <a:bodyPr/>
                    <a:lstStyle/>
                    <a:p>
                      <a:pPr algn="ctr"/>
                      <a:r>
                        <a:rPr lang="uk-UA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1   0   0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Якщо </a:t>
                      </a:r>
                      <a:r>
                        <a:rPr lang="fr-CA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D7=</a:t>
                      </a:r>
                      <a:r>
                        <a:rPr lang="uk-UA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 то ШД → </a:t>
                      </a:r>
                      <a:r>
                        <a:rPr lang="fr-CA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RG </a:t>
                      </a:r>
                      <a:r>
                        <a:rPr lang="ru-RU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упр.</a:t>
                      </a:r>
                      <a:endParaRPr lang="uk-UA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uk-UA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Інакше </a:t>
                      </a:r>
                      <a:r>
                        <a:rPr lang="fr-CA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D0</a:t>
                      </a:r>
                      <a:r>
                        <a:rPr lang="uk-UA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записується в біт з номером </a:t>
                      </a:r>
                      <a:r>
                        <a:rPr lang="fr-CA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D3-D2-D1</a:t>
                      </a:r>
                      <a:r>
                        <a:rPr lang="uk-UA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регістра С</a:t>
                      </a:r>
                      <a:r>
                        <a:rPr lang="fr-CA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uk-UA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6671258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177F9F2-68E4-4ED3-AB9C-7678BC9B4E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5800" y="1894904"/>
            <a:ext cx="3587692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249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7544" y="188640"/>
            <a:ext cx="8569325" cy="1462088"/>
          </a:xfrm>
        </p:spPr>
        <p:txBody>
          <a:bodyPr/>
          <a:lstStyle/>
          <a:p>
            <a:pPr algn="ctr" eaLnBrk="1" hangingPunct="1"/>
            <a:r>
              <a:rPr lang="uk-UA" altLang="uk-UA" dirty="0"/>
              <a:t>Формат регістра управління 8255 (К580ВВ55)</a:t>
            </a:r>
          </a:p>
        </p:txBody>
      </p:sp>
      <p:sp>
        <p:nvSpPr>
          <p:cNvPr id="11" name="Місце для вмісту 10">
            <a:extLst>
              <a:ext uri="{FF2B5EF4-FFF2-40B4-BE49-F238E27FC236}">
                <a16:creationId xmlns:a16="http://schemas.microsoft.com/office/drawing/2014/main" id="{52261E71-AD83-4F68-B71D-F3EE189A7A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4427487"/>
            <a:ext cx="9036496" cy="2090028"/>
          </a:xfrm>
        </p:spPr>
        <p:txBody>
          <a:bodyPr/>
          <a:lstStyle/>
          <a:p>
            <a:r>
              <a:rPr lang="ru-RU" sz="2400" dirty="0"/>
              <a:t>0-й – режим </a:t>
            </a:r>
            <a:r>
              <a:rPr lang="ru-RU" sz="2400" dirty="0" err="1"/>
              <a:t>нестробованого</a:t>
            </a:r>
            <a:r>
              <a:rPr lang="ru-RU" sz="2400" dirty="0"/>
              <a:t> </a:t>
            </a:r>
            <a:r>
              <a:rPr lang="ru-RU" sz="2400" dirty="0" err="1"/>
              <a:t>введення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виведення</a:t>
            </a:r>
            <a:r>
              <a:rPr lang="ru-RU" sz="2400" dirty="0"/>
              <a:t> </a:t>
            </a:r>
            <a:r>
              <a:rPr lang="ru-RU" sz="2400" dirty="0" err="1"/>
              <a:t>може</a:t>
            </a:r>
            <a:r>
              <a:rPr lang="ru-RU" sz="2400" dirty="0"/>
              <a:t> бути </a:t>
            </a:r>
            <a:r>
              <a:rPr lang="ru-RU" sz="2400" dirty="0" err="1"/>
              <a:t>реалізований</a:t>
            </a:r>
            <a:r>
              <a:rPr lang="ru-RU" sz="2400" dirty="0"/>
              <a:t> в </a:t>
            </a:r>
            <a:r>
              <a:rPr lang="ru-RU" sz="2400" dirty="0" err="1"/>
              <a:t>регістрах</a:t>
            </a:r>
            <a:r>
              <a:rPr lang="ru-RU" sz="2400" dirty="0"/>
              <a:t> А, В, СН (С0-3), </a:t>
            </a:r>
            <a:r>
              <a:rPr lang="fr-CA" sz="2400" dirty="0"/>
              <a:t>CL (</a:t>
            </a:r>
            <a:r>
              <a:rPr lang="ru-RU" sz="2400" dirty="0"/>
              <a:t>С</a:t>
            </a:r>
            <a:r>
              <a:rPr lang="uk-UA" sz="2400" dirty="0"/>
              <a:t>4-7</a:t>
            </a:r>
            <a:r>
              <a:rPr lang="fr-CA" sz="2400" dirty="0"/>
              <a:t>)</a:t>
            </a:r>
            <a:r>
              <a:rPr lang="ru-RU" sz="2400" dirty="0"/>
              <a:t>;</a:t>
            </a:r>
          </a:p>
          <a:p>
            <a:r>
              <a:rPr lang="ru-RU" sz="2400" dirty="0"/>
              <a:t>1-й - режим </a:t>
            </a:r>
            <a:r>
              <a:rPr lang="ru-RU" sz="2400" dirty="0" err="1"/>
              <a:t>стробованого</a:t>
            </a:r>
            <a:r>
              <a:rPr lang="ru-RU" sz="2400" dirty="0"/>
              <a:t> </a:t>
            </a:r>
            <a:r>
              <a:rPr lang="ru-RU" sz="2400" dirty="0" err="1"/>
              <a:t>введення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виведення</a:t>
            </a:r>
            <a:r>
              <a:rPr lang="fr-CA" sz="2400" dirty="0"/>
              <a:t> (</a:t>
            </a:r>
            <a:r>
              <a:rPr lang="uk-UA" sz="2400" dirty="0"/>
              <a:t>група А і група В)</a:t>
            </a:r>
            <a:r>
              <a:rPr lang="ru-RU" sz="2400" dirty="0"/>
              <a:t>;</a:t>
            </a:r>
          </a:p>
          <a:p>
            <a:r>
              <a:rPr lang="ru-RU" sz="2400" dirty="0"/>
              <a:t>2-й – режим </a:t>
            </a:r>
            <a:r>
              <a:rPr lang="ru-RU" sz="2400" dirty="0" err="1"/>
              <a:t>двонаправленного</a:t>
            </a:r>
            <a:r>
              <a:rPr lang="ru-RU" sz="2400" dirty="0"/>
              <a:t> </a:t>
            </a:r>
            <a:r>
              <a:rPr lang="ru-RU" sz="2400" dirty="0" err="1"/>
              <a:t>стробованого</a:t>
            </a:r>
            <a:r>
              <a:rPr lang="ru-RU" sz="2400" dirty="0"/>
              <a:t> </a:t>
            </a:r>
            <a:r>
              <a:rPr lang="ru-RU" sz="2400" dirty="0" err="1"/>
              <a:t>введення</a:t>
            </a:r>
            <a:r>
              <a:rPr lang="fr-CA" sz="2400" dirty="0"/>
              <a:t> </a:t>
            </a:r>
            <a:r>
              <a:rPr lang="uk-UA" sz="2400" dirty="0"/>
              <a:t>і</a:t>
            </a:r>
            <a:r>
              <a:rPr lang="fr-CA" sz="2400" dirty="0"/>
              <a:t> </a:t>
            </a:r>
            <a:r>
              <a:rPr lang="ru-RU" sz="2400" dirty="0" err="1"/>
              <a:t>виведення</a:t>
            </a:r>
            <a:r>
              <a:rPr lang="ru-RU" sz="2400" dirty="0"/>
              <a:t> </a:t>
            </a:r>
            <a:r>
              <a:rPr lang="fr-CA" sz="2400" dirty="0"/>
              <a:t>(</a:t>
            </a:r>
            <a:r>
              <a:rPr lang="uk-UA" sz="2400" dirty="0"/>
              <a:t>група А)</a:t>
            </a:r>
            <a:r>
              <a:rPr lang="ru-RU" sz="2400" dirty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411F26-97FF-4114-9202-F4A7E3FA6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3" y="1630346"/>
            <a:ext cx="4896544" cy="256544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180386-1F98-461B-A63E-3C98A4A4932D}"/>
              </a:ext>
            </a:extLst>
          </p:cNvPr>
          <p:cNvSpPr txBox="1"/>
          <p:nvPr/>
        </p:nvSpPr>
        <p:spPr>
          <a:xfrm>
            <a:off x="5051550" y="1498277"/>
            <a:ext cx="35317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/>
              <a:t>А, В, СН, </a:t>
            </a:r>
            <a:r>
              <a:rPr lang="fr-CA" b="1" dirty="0"/>
              <a:t>CL </a:t>
            </a:r>
            <a:r>
              <a:rPr lang="uk-UA" b="1" dirty="0"/>
              <a:t>= 0 – введення</a:t>
            </a:r>
            <a:endParaRPr lang="fr-CA" b="1" dirty="0"/>
          </a:p>
          <a:p>
            <a:r>
              <a:rPr lang="ru-RU" b="1" dirty="0"/>
              <a:t>                     </a:t>
            </a:r>
            <a:r>
              <a:rPr lang="fr-CA" b="1" dirty="0"/>
              <a:t>= 1 - </a:t>
            </a:r>
            <a:r>
              <a:rPr lang="uk-UA" b="1" dirty="0"/>
              <a:t>в</a:t>
            </a:r>
            <a:r>
              <a:rPr lang="ru-RU" b="1" dirty="0"/>
              <a:t>ив</a:t>
            </a:r>
            <a:r>
              <a:rPr lang="uk-UA" b="1" dirty="0" err="1"/>
              <a:t>едення</a:t>
            </a:r>
            <a:endParaRPr lang="uk-UA" b="1" dirty="0"/>
          </a:p>
          <a:p>
            <a:endParaRPr lang="uk-UA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81E085-859C-4043-8E05-1CBDAA81A35A}"/>
              </a:ext>
            </a:extLst>
          </p:cNvPr>
          <p:cNvSpPr txBox="1"/>
          <p:nvPr/>
        </p:nvSpPr>
        <p:spPr>
          <a:xfrm>
            <a:off x="5139518" y="2269155"/>
            <a:ext cx="381642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Приклад: запрограмувати </a:t>
            </a:r>
            <a:r>
              <a:rPr lang="uk-UA" dirty="0" err="1"/>
              <a:t>рег</a:t>
            </a:r>
            <a:r>
              <a:rPr lang="uk-UA" dirty="0"/>
              <a:t>. А – на введення, решту на виведення в 0-му режимі й записати 1 в 5-й біт порту С</a:t>
            </a:r>
          </a:p>
          <a:p>
            <a:pPr marL="0" indent="0">
              <a:buNone/>
            </a:pPr>
            <a:r>
              <a:rPr lang="uk-UA" sz="1800" dirty="0"/>
              <a:t>	</a:t>
            </a:r>
            <a:r>
              <a:rPr lang="fr-CA" sz="1800" b="1" dirty="0"/>
              <a:t>MOV AL,10</a:t>
            </a:r>
            <a:r>
              <a:rPr lang="uk-UA" sz="1800" b="1" dirty="0"/>
              <a:t>001011В</a:t>
            </a:r>
          </a:p>
          <a:p>
            <a:pPr marL="0" indent="0">
              <a:buNone/>
            </a:pPr>
            <a:r>
              <a:rPr lang="uk-UA" sz="1800" b="1" dirty="0"/>
              <a:t>	</a:t>
            </a:r>
            <a:r>
              <a:rPr lang="fr-CA" sz="1800" b="1" dirty="0"/>
              <a:t>OUT …11B,AL</a:t>
            </a:r>
            <a:endParaRPr lang="ru-RU" sz="1800" b="1" dirty="0"/>
          </a:p>
          <a:p>
            <a:pPr marL="0" indent="0">
              <a:buNone/>
            </a:pPr>
            <a:r>
              <a:rPr lang="uk-UA" sz="1800" dirty="0"/>
              <a:t>	</a:t>
            </a:r>
            <a:r>
              <a:rPr lang="fr-CA" sz="1800" b="1" dirty="0"/>
              <a:t>MOV AL,00</a:t>
            </a:r>
            <a:r>
              <a:rPr lang="uk-UA" sz="1800" b="1" dirty="0"/>
              <a:t>001011В</a:t>
            </a:r>
          </a:p>
          <a:p>
            <a:pPr marL="0" indent="0">
              <a:buNone/>
            </a:pPr>
            <a:r>
              <a:rPr lang="uk-UA" sz="1800" b="1" dirty="0"/>
              <a:t>	</a:t>
            </a:r>
            <a:r>
              <a:rPr lang="fr-CA" sz="1800" b="1" dirty="0"/>
              <a:t>OUT …11B,AL</a:t>
            </a:r>
            <a:endParaRPr lang="ru-RU" sz="1800" b="1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49448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>
            <a:extLst>
              <a:ext uri="{FF2B5EF4-FFF2-40B4-BE49-F238E27FC236}">
                <a16:creationId xmlns:a16="http://schemas.microsoft.com/office/drawing/2014/main" id="{315095B3-5E0F-42B5-82D6-5E5DDE448B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3850" y="-531813"/>
            <a:ext cx="8712200" cy="1462088"/>
          </a:xfrm>
        </p:spPr>
        <p:txBody>
          <a:bodyPr/>
          <a:lstStyle/>
          <a:p>
            <a:r>
              <a:rPr lang="uk-UA" altLang="uk-UA"/>
              <a:t>Мікропроцесори </a:t>
            </a:r>
            <a:r>
              <a:rPr lang="fr-CA" altLang="uk-UA"/>
              <a:t>Intel 8086, 8088</a:t>
            </a:r>
            <a:endParaRPr lang="uk-UA" altLang="uk-UA"/>
          </a:p>
        </p:txBody>
      </p:sp>
      <p:pic>
        <p:nvPicPr>
          <p:cNvPr id="7171" name="Рисунок 2">
            <a:extLst>
              <a:ext uri="{FF2B5EF4-FFF2-40B4-BE49-F238E27FC236}">
                <a16:creationId xmlns:a16="http://schemas.microsoft.com/office/drawing/2014/main" id="{393B54E2-3599-4657-8913-FABB6DED0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844675"/>
            <a:ext cx="3489325" cy="501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Рисунок 4">
            <a:extLst>
              <a:ext uri="{FF2B5EF4-FFF2-40B4-BE49-F238E27FC236}">
                <a16:creationId xmlns:a16="http://schemas.microsoft.com/office/drawing/2014/main" id="{ECCF9CAA-983B-459B-847D-44F0BF4C80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909763"/>
            <a:ext cx="3382963" cy="496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536" y="-29914"/>
            <a:ext cx="8569325" cy="1462088"/>
          </a:xfrm>
        </p:spPr>
        <p:txBody>
          <a:bodyPr/>
          <a:lstStyle/>
          <a:p>
            <a:pPr algn="ctr" eaLnBrk="1" hangingPunct="1"/>
            <a:r>
              <a:rPr lang="uk-UA" altLang="uk-UA" dirty="0"/>
              <a:t>Введення в режимі 1</a:t>
            </a:r>
          </a:p>
        </p:txBody>
      </p:sp>
      <p:sp>
        <p:nvSpPr>
          <p:cNvPr id="11" name="Місце для вмісту 10">
            <a:extLst>
              <a:ext uri="{FF2B5EF4-FFF2-40B4-BE49-F238E27FC236}">
                <a16:creationId xmlns:a16="http://schemas.microsoft.com/office/drawing/2014/main" id="{52261E71-AD83-4F68-B71D-F3EE189A7A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2060848"/>
            <a:ext cx="9036496" cy="151216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ABA636D-68BF-4A78-BD5D-53BE25F3EC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31" y="2492896"/>
            <a:ext cx="3744416" cy="307412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ACCCFD5-00E9-4880-8142-9F23ED471D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9145" y="2769816"/>
            <a:ext cx="5129659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6623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536" y="-29914"/>
            <a:ext cx="8569325" cy="1462088"/>
          </a:xfrm>
        </p:spPr>
        <p:txBody>
          <a:bodyPr/>
          <a:lstStyle/>
          <a:p>
            <a:pPr algn="ctr" eaLnBrk="1" hangingPunct="1"/>
            <a:r>
              <a:rPr lang="uk-UA" altLang="uk-UA" dirty="0"/>
              <a:t>Виведення в режимі 1</a:t>
            </a:r>
          </a:p>
        </p:txBody>
      </p:sp>
      <p:sp>
        <p:nvSpPr>
          <p:cNvPr id="11" name="Місце для вмісту 10">
            <a:extLst>
              <a:ext uri="{FF2B5EF4-FFF2-40B4-BE49-F238E27FC236}">
                <a16:creationId xmlns:a16="http://schemas.microsoft.com/office/drawing/2014/main" id="{52261E71-AD83-4F68-B71D-F3EE189A7A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2060848"/>
            <a:ext cx="9036496" cy="151216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43CE835-7CA1-4246-B11A-56C5FE2AF5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550" y="3259976"/>
            <a:ext cx="4558659" cy="227932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1D71D06-4166-4DAB-9F8B-12FFB4A762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291" y="2813476"/>
            <a:ext cx="3915058" cy="3172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2684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67667" y="-574389"/>
            <a:ext cx="8569325" cy="1462088"/>
          </a:xfrm>
        </p:spPr>
        <p:txBody>
          <a:bodyPr/>
          <a:lstStyle/>
          <a:p>
            <a:pPr algn="ctr" eaLnBrk="1" hangingPunct="1"/>
            <a:r>
              <a:rPr lang="uk-UA" altLang="uk-UA" dirty="0"/>
              <a:t>Введення-виведення в режимі 2</a:t>
            </a:r>
          </a:p>
        </p:txBody>
      </p:sp>
      <p:sp>
        <p:nvSpPr>
          <p:cNvPr id="11" name="Місце для вмісту 10">
            <a:extLst>
              <a:ext uri="{FF2B5EF4-FFF2-40B4-BE49-F238E27FC236}">
                <a16:creationId xmlns:a16="http://schemas.microsoft.com/office/drawing/2014/main" id="{52261E71-AD83-4F68-B71D-F3EE189A7A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2060848"/>
            <a:ext cx="9036496" cy="151216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57CF855-3B2E-443C-950A-BF7BCC16A5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938" y="2492896"/>
            <a:ext cx="3479683" cy="199618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D32262C-B596-46C4-99F9-F299303B7E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952" y="2276872"/>
            <a:ext cx="4822418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7209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536" y="-29914"/>
            <a:ext cx="8569325" cy="1462088"/>
          </a:xfrm>
        </p:spPr>
        <p:txBody>
          <a:bodyPr/>
          <a:lstStyle/>
          <a:p>
            <a:pPr algn="ctr" eaLnBrk="1" hangingPunct="1"/>
            <a:r>
              <a:rPr lang="uk-UA" altLang="uk-UA" dirty="0"/>
              <a:t>Формат регістра С</a:t>
            </a:r>
            <a:r>
              <a:rPr lang="en-US" altLang="uk-UA" dirty="0"/>
              <a:t> </a:t>
            </a:r>
            <a:r>
              <a:rPr lang="uk-UA" altLang="uk-UA" dirty="0"/>
              <a:t>в режимі 1 </a:t>
            </a:r>
            <a:br>
              <a:rPr lang="uk-UA" altLang="uk-UA" dirty="0"/>
            </a:br>
            <a:r>
              <a:rPr lang="uk-UA" altLang="uk-UA" dirty="0"/>
              <a:t>(стан інтерфейсу)</a:t>
            </a:r>
          </a:p>
        </p:txBody>
      </p:sp>
      <p:sp>
        <p:nvSpPr>
          <p:cNvPr id="11" name="Місце для вмісту 10">
            <a:extLst>
              <a:ext uri="{FF2B5EF4-FFF2-40B4-BE49-F238E27FC236}">
                <a16:creationId xmlns:a16="http://schemas.microsoft.com/office/drawing/2014/main" id="{52261E71-AD83-4F68-B71D-F3EE189A7A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2060848"/>
            <a:ext cx="9036496" cy="151216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89966A2-610C-4C28-BF61-850813767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208" y="1434881"/>
            <a:ext cx="8509264" cy="545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5774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512" y="44624"/>
            <a:ext cx="8569325" cy="1082650"/>
          </a:xfrm>
        </p:spPr>
        <p:txBody>
          <a:bodyPr/>
          <a:lstStyle/>
          <a:p>
            <a:pPr algn="ctr" eaLnBrk="1" hangingPunct="1"/>
            <a:r>
              <a:rPr lang="uk-UA" altLang="uk-UA" dirty="0"/>
              <a:t>Послідовний інтерфейс</a:t>
            </a:r>
          </a:p>
        </p:txBody>
      </p:sp>
      <p:sp>
        <p:nvSpPr>
          <p:cNvPr id="11" name="Місце для вмісту 10">
            <a:extLst>
              <a:ext uri="{FF2B5EF4-FFF2-40B4-BE49-F238E27FC236}">
                <a16:creationId xmlns:a16="http://schemas.microsoft.com/office/drawing/2014/main" id="{52261E71-AD83-4F68-B71D-F3EE189A7A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2060848"/>
            <a:ext cx="9036496" cy="151216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70C19F6-AC43-41DC-8787-000C85FCEB37}"/>
              </a:ext>
            </a:extLst>
          </p:cNvPr>
          <p:cNvSpPr txBox="1"/>
          <p:nvPr/>
        </p:nvSpPr>
        <p:spPr>
          <a:xfrm>
            <a:off x="107504" y="2276872"/>
            <a:ext cx="9036496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Дані передаються по одній парі провідників (сигнальний провідник та «земля») біт за бітом:</a:t>
            </a:r>
          </a:p>
          <a:p>
            <a:endParaRPr lang="uk-UA" dirty="0"/>
          </a:p>
          <a:p>
            <a:endParaRPr lang="uk-UA" dirty="0"/>
          </a:p>
          <a:p>
            <a:r>
              <a:rPr lang="ru-RU" sz="2800" dirty="0"/>
              <a:t>Як </a:t>
            </a:r>
            <a:r>
              <a:rPr lang="uk-UA" sz="2800" dirty="0"/>
              <a:t>відділити біт від біту? </a:t>
            </a:r>
          </a:p>
          <a:p>
            <a:r>
              <a:rPr lang="uk-UA" sz="2800" dirty="0"/>
              <a:t>                                             0 0 1 0 1 1 </a:t>
            </a:r>
          </a:p>
          <a:p>
            <a:r>
              <a:rPr lang="uk-UA" sz="2800" dirty="0"/>
              <a:t>                                             </a:t>
            </a:r>
            <a:r>
              <a:rPr lang="uk-UA" sz="2200" dirty="0"/>
              <a:t>000011001111</a:t>
            </a:r>
          </a:p>
          <a:p>
            <a:endParaRPr lang="uk-UA" sz="2800" dirty="0"/>
          </a:p>
          <a:p>
            <a:r>
              <a:rPr lang="uk-UA" sz="2800" dirty="0"/>
              <a:t>Де в потоці бітів проходить межа між байтами?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4A6DE13-B42F-4F0C-A494-61FBF0CA00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064" y="3697001"/>
            <a:ext cx="1791424" cy="524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4348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09328" y="543088"/>
            <a:ext cx="7632848" cy="1082650"/>
          </a:xfrm>
        </p:spPr>
        <p:txBody>
          <a:bodyPr/>
          <a:lstStyle/>
          <a:p>
            <a:pPr algn="ctr" eaLnBrk="1" hangingPunct="1"/>
            <a:r>
              <a:rPr lang="uk-UA" altLang="uk-UA" dirty="0"/>
              <a:t>Стандарти швидкості передачі даних</a:t>
            </a:r>
          </a:p>
        </p:txBody>
      </p:sp>
      <p:sp>
        <p:nvSpPr>
          <p:cNvPr id="11" name="Місце для вмісту 10">
            <a:extLst>
              <a:ext uri="{FF2B5EF4-FFF2-40B4-BE49-F238E27FC236}">
                <a16:creationId xmlns:a16="http://schemas.microsoft.com/office/drawing/2014/main" id="{52261E71-AD83-4F68-B71D-F3EE189A7A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2060848"/>
            <a:ext cx="9036496" cy="151216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6" name="Місце для вмісту 1">
            <a:extLst>
              <a:ext uri="{FF2B5EF4-FFF2-40B4-BE49-F238E27FC236}">
                <a16:creationId xmlns:a16="http://schemas.microsoft.com/office/drawing/2014/main" id="{57E72E1A-6E32-41E5-A06E-C9FF60FF05DD}"/>
              </a:ext>
            </a:extLst>
          </p:cNvPr>
          <p:cNvSpPr txBox="1">
            <a:spLocks/>
          </p:cNvSpPr>
          <p:nvPr/>
        </p:nvSpPr>
        <p:spPr bwMode="auto">
          <a:xfrm>
            <a:off x="255649" y="2482850"/>
            <a:ext cx="8775576" cy="3178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uk-UA" dirty="0"/>
              <a:t>Швидкості передачі даних у бітах за секунду.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dirty="0"/>
              <a:t>(</a:t>
            </a:r>
            <a:r>
              <a:rPr lang="uk-UA" dirty="0"/>
              <a:t>Стандарт МКТТ</a:t>
            </a:r>
            <a:r>
              <a:rPr lang="en-US" dirty="0"/>
              <a:t>)</a:t>
            </a:r>
            <a:r>
              <a:rPr lang="ru-RU" dirty="0"/>
              <a:t>: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ru-RU" dirty="0"/>
              <a:t>110, 300, 600, 1200, 2400, 4800, 9600, </a:t>
            </a:r>
            <a:br>
              <a:rPr lang="en-US" dirty="0"/>
            </a:br>
            <a:r>
              <a:rPr lang="ru-RU" dirty="0"/>
              <a:t>14400, 28800, 33600, 56600 (</a:t>
            </a:r>
            <a:r>
              <a:rPr lang="fr-CA" dirty="0"/>
              <a:t>V90)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71482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09328" y="543088"/>
            <a:ext cx="7632848" cy="1082650"/>
          </a:xfrm>
        </p:spPr>
        <p:txBody>
          <a:bodyPr/>
          <a:lstStyle/>
          <a:p>
            <a:pPr algn="ctr" eaLnBrk="1" hangingPunct="1"/>
            <a:r>
              <a:rPr lang="uk-UA" altLang="uk-UA" dirty="0"/>
              <a:t>Як відділити байт від байту?</a:t>
            </a:r>
            <a:br>
              <a:rPr lang="uk-UA" altLang="uk-UA" dirty="0"/>
            </a:br>
            <a:r>
              <a:rPr lang="uk-UA" altLang="uk-UA" dirty="0"/>
              <a:t>Асинхронний зв’язок:</a:t>
            </a:r>
          </a:p>
        </p:txBody>
      </p:sp>
      <p:sp>
        <p:nvSpPr>
          <p:cNvPr id="11" name="Місце для вмісту 10">
            <a:extLst>
              <a:ext uri="{FF2B5EF4-FFF2-40B4-BE49-F238E27FC236}">
                <a16:creationId xmlns:a16="http://schemas.microsoft.com/office/drawing/2014/main" id="{52261E71-AD83-4F68-B71D-F3EE189A7A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2060848"/>
            <a:ext cx="9036496" cy="151216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6" name="Місце для вмісту 1">
            <a:extLst>
              <a:ext uri="{FF2B5EF4-FFF2-40B4-BE49-F238E27FC236}">
                <a16:creationId xmlns:a16="http://schemas.microsoft.com/office/drawing/2014/main" id="{57E72E1A-6E32-41E5-A06E-C9FF60FF05DD}"/>
              </a:ext>
            </a:extLst>
          </p:cNvPr>
          <p:cNvSpPr txBox="1">
            <a:spLocks/>
          </p:cNvSpPr>
          <p:nvPr/>
        </p:nvSpPr>
        <p:spPr bwMode="auto">
          <a:xfrm>
            <a:off x="133332" y="2564904"/>
            <a:ext cx="8984840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AF6888C-D776-475E-9A81-9C574C0F1D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29" y="2591643"/>
            <a:ext cx="9144000" cy="2265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1664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09328" y="543088"/>
            <a:ext cx="7632848" cy="1082650"/>
          </a:xfrm>
        </p:spPr>
        <p:txBody>
          <a:bodyPr/>
          <a:lstStyle/>
          <a:p>
            <a:pPr algn="ctr" eaLnBrk="1" hangingPunct="1"/>
            <a:r>
              <a:rPr lang="uk-UA" altLang="uk-UA" dirty="0"/>
              <a:t>Як відділити байт від байту?</a:t>
            </a:r>
            <a:br>
              <a:rPr lang="uk-UA" altLang="uk-UA" dirty="0"/>
            </a:br>
            <a:r>
              <a:rPr lang="fr-CA" altLang="uk-UA" dirty="0"/>
              <a:t>C</a:t>
            </a:r>
            <a:r>
              <a:rPr lang="uk-UA" altLang="uk-UA" dirty="0" err="1"/>
              <a:t>инхронний</a:t>
            </a:r>
            <a:r>
              <a:rPr lang="uk-UA" altLang="uk-UA" dirty="0"/>
              <a:t> зв’язок:</a:t>
            </a:r>
          </a:p>
        </p:txBody>
      </p:sp>
      <p:sp>
        <p:nvSpPr>
          <p:cNvPr id="11" name="Місце для вмісту 10">
            <a:extLst>
              <a:ext uri="{FF2B5EF4-FFF2-40B4-BE49-F238E27FC236}">
                <a16:creationId xmlns:a16="http://schemas.microsoft.com/office/drawing/2014/main" id="{52261E71-AD83-4F68-B71D-F3EE189A7A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2060848"/>
            <a:ext cx="9036496" cy="151216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6" name="Місце для вмісту 1">
            <a:extLst>
              <a:ext uri="{FF2B5EF4-FFF2-40B4-BE49-F238E27FC236}">
                <a16:creationId xmlns:a16="http://schemas.microsoft.com/office/drawing/2014/main" id="{57E72E1A-6E32-41E5-A06E-C9FF60FF05DD}"/>
              </a:ext>
            </a:extLst>
          </p:cNvPr>
          <p:cNvSpPr txBox="1">
            <a:spLocks/>
          </p:cNvSpPr>
          <p:nvPr/>
        </p:nvSpPr>
        <p:spPr bwMode="auto">
          <a:xfrm>
            <a:off x="0" y="5301208"/>
            <a:ext cx="9118172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ru-RU" dirty="0" err="1"/>
              <a:t>Синхросимвол</a:t>
            </a:r>
            <a:r>
              <a:rPr lang="ru-RU" dirty="0"/>
              <a:t> – </a:t>
            </a:r>
            <a:r>
              <a:rPr lang="ru-RU" dirty="0" err="1"/>
              <a:t>неперіодична</a:t>
            </a:r>
            <a:r>
              <a:rPr lang="ru-RU" dirty="0"/>
              <a:t> </a:t>
            </a:r>
            <a:r>
              <a:rPr lang="ru-RU" dirty="0" err="1"/>
              <a:t>комбінація</a:t>
            </a:r>
            <a:r>
              <a:rPr lang="ru-RU" dirty="0"/>
              <a:t> 0 і 1: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ru-RU" sz="2400" dirty="0"/>
              <a:t>01010101, 01100110 – не </a:t>
            </a:r>
            <a:r>
              <a:rPr lang="ru-RU" sz="2400" dirty="0" err="1"/>
              <a:t>підходять</a:t>
            </a:r>
            <a:r>
              <a:rPr lang="ru-RU" sz="2400" dirty="0"/>
              <a:t>. 01001110 – годиться.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ru-RU" sz="2400" dirty="0" err="1"/>
              <a:t>Якщо</a:t>
            </a:r>
            <a:r>
              <a:rPr lang="ru-RU" sz="2400" dirty="0"/>
              <a:t> </a:t>
            </a:r>
            <a:r>
              <a:rPr lang="ru-RU" sz="2400" dirty="0" err="1"/>
              <a:t>пердавати</a:t>
            </a:r>
            <a:r>
              <a:rPr lang="ru-RU" sz="2400" dirty="0"/>
              <a:t> </a:t>
            </a:r>
            <a:r>
              <a:rPr lang="ru-RU" sz="2400" dirty="0" err="1"/>
              <a:t>нічого</a:t>
            </a:r>
            <a:r>
              <a:rPr lang="ru-RU" sz="2400" dirty="0"/>
              <a:t>, то </a:t>
            </a:r>
            <a:r>
              <a:rPr lang="ru-RU" sz="2400" dirty="0" err="1"/>
              <a:t>передають</a:t>
            </a:r>
            <a:r>
              <a:rPr lang="ru-RU" sz="2400" dirty="0"/>
              <a:t> </a:t>
            </a:r>
            <a:r>
              <a:rPr lang="ru-RU" sz="2400" dirty="0" err="1"/>
              <a:t>синхросимволи</a:t>
            </a:r>
            <a:r>
              <a:rPr lang="ru-RU" sz="2400" dirty="0"/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90291B-D590-425D-BEA4-BCD317CC38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2276872"/>
            <a:ext cx="57912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7549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09328" y="543088"/>
            <a:ext cx="7632848" cy="1082650"/>
          </a:xfrm>
        </p:spPr>
        <p:txBody>
          <a:bodyPr/>
          <a:lstStyle/>
          <a:p>
            <a:pPr algn="ctr" eaLnBrk="1" hangingPunct="1"/>
            <a:r>
              <a:rPr lang="uk-UA" altLang="uk-UA" dirty="0"/>
              <a:t>Проблеми передачі даних на великі відстані</a:t>
            </a:r>
          </a:p>
        </p:txBody>
      </p:sp>
      <p:sp>
        <p:nvSpPr>
          <p:cNvPr id="11" name="Місце для вмісту 10">
            <a:extLst>
              <a:ext uri="{FF2B5EF4-FFF2-40B4-BE49-F238E27FC236}">
                <a16:creationId xmlns:a16="http://schemas.microsoft.com/office/drawing/2014/main" id="{52261E71-AD83-4F68-B71D-F3EE189A7A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2060848"/>
            <a:ext cx="9036496" cy="151216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6" name="Місце для вмісту 1">
            <a:extLst>
              <a:ext uri="{FF2B5EF4-FFF2-40B4-BE49-F238E27FC236}">
                <a16:creationId xmlns:a16="http://schemas.microsoft.com/office/drawing/2014/main" id="{57E72E1A-6E32-41E5-A06E-C9FF60FF05DD}"/>
              </a:ext>
            </a:extLst>
          </p:cNvPr>
          <p:cNvSpPr txBox="1">
            <a:spLocks/>
          </p:cNvSpPr>
          <p:nvPr/>
        </p:nvSpPr>
        <p:spPr bwMode="auto">
          <a:xfrm>
            <a:off x="-23331" y="1958428"/>
            <a:ext cx="8892480" cy="4356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dirty="0"/>
              <a:t>Лінія зв’язку називається електрично довгою, якщо її довжина сумірна з довжиною хвилі, яка передається по цій лінії.</a:t>
            </a:r>
          </a:p>
          <a:p>
            <a:r>
              <a:rPr lang="uk-UA" sz="2400" dirty="0"/>
              <a:t>В електрично довгих лініях треба враховувати властивості середовища поширення хвиль, зокрема відбиття сигналів від </a:t>
            </a:r>
            <a:r>
              <a:rPr lang="uk-UA" sz="2400" dirty="0" err="1"/>
              <a:t>неоднорідностей</a:t>
            </a:r>
            <a:r>
              <a:rPr lang="uk-UA" sz="2400" dirty="0"/>
              <a:t>. Хвильовий опір - </a:t>
            </a:r>
          </a:p>
          <a:p>
            <a:r>
              <a:rPr lang="uk-UA" sz="2400" dirty="0"/>
              <a:t>Відбитий сигнал накладається на основний, що викликає </a:t>
            </a:r>
            <a:r>
              <a:rPr lang="uk-UA" sz="2400" dirty="0" err="1"/>
              <a:t>спотворенння</a:t>
            </a:r>
            <a:r>
              <a:rPr lang="uk-UA" sz="2400" dirty="0"/>
              <a:t> сигналу.</a:t>
            </a:r>
          </a:p>
        </p:txBody>
      </p:sp>
      <p:pic>
        <p:nvPicPr>
          <p:cNvPr id="2050" name="Picture 2" descr="Отражение ударных волн - Автоматизированная Интернет-система формирования  баз данных репродуктивных и формализованных описаний естественнонаучных и  научно-технических эффектов">
            <a:extLst>
              <a:ext uri="{FF2B5EF4-FFF2-40B4-BE49-F238E27FC236}">
                <a16:creationId xmlns:a16="http://schemas.microsoft.com/office/drawing/2014/main" id="{8BB6B725-ABF8-44CD-BB74-2CBF169470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69" y="5428433"/>
            <a:ext cx="3408809" cy="123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Терминатор (электроника) - это... Что такое Терминатор (электроника)?">
            <a:extLst>
              <a:ext uri="{FF2B5EF4-FFF2-40B4-BE49-F238E27FC236}">
                <a16:creationId xmlns:a16="http://schemas.microsoft.com/office/drawing/2014/main" id="{B5311B6E-109C-4DF8-A340-30F0B172AE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930" y="5202439"/>
            <a:ext cx="1769707" cy="1404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Как соединить антенный кабель">
            <a:extLst>
              <a:ext uri="{FF2B5EF4-FFF2-40B4-BE49-F238E27FC236}">
                <a16:creationId xmlns:a16="http://schemas.microsoft.com/office/drawing/2014/main" id="{7942741C-AED4-4745-B7E4-BA32794043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078" y="5449108"/>
            <a:ext cx="1781768" cy="120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5E2B8EA4-8B2A-48DE-A40B-347243D2A1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146" y="5135435"/>
            <a:ext cx="1637484" cy="151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МЕТОДИ КОНТРОЛЮ ВНУТРІШНОЇ ІЗОЛЯЦІЇ 3 страница">
            <a:extLst>
              <a:ext uri="{FF2B5EF4-FFF2-40B4-BE49-F238E27FC236}">
                <a16:creationId xmlns:a16="http://schemas.microsoft.com/office/drawing/2014/main" id="{07DC7880-FFD1-4EEF-85EC-19C5BD4387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847622"/>
            <a:ext cx="1010221" cy="578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71311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09328" y="543088"/>
            <a:ext cx="7632848" cy="1082650"/>
          </a:xfrm>
        </p:spPr>
        <p:txBody>
          <a:bodyPr/>
          <a:lstStyle/>
          <a:p>
            <a:pPr algn="ctr" eaLnBrk="1" hangingPunct="1"/>
            <a:r>
              <a:rPr lang="uk-UA" altLang="uk-UA" dirty="0"/>
              <a:t>Проблеми передачі даних на великі відстані</a:t>
            </a:r>
          </a:p>
        </p:txBody>
      </p:sp>
      <p:sp>
        <p:nvSpPr>
          <p:cNvPr id="11" name="Місце для вмісту 10">
            <a:extLst>
              <a:ext uri="{FF2B5EF4-FFF2-40B4-BE49-F238E27FC236}">
                <a16:creationId xmlns:a16="http://schemas.microsoft.com/office/drawing/2014/main" id="{52261E71-AD83-4F68-B71D-F3EE189A7A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2060848"/>
            <a:ext cx="9036496" cy="151216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6" name="Місце для вмісту 1">
            <a:extLst>
              <a:ext uri="{FF2B5EF4-FFF2-40B4-BE49-F238E27FC236}">
                <a16:creationId xmlns:a16="http://schemas.microsoft.com/office/drawing/2014/main" id="{57E72E1A-6E32-41E5-A06E-C9FF60FF05DD}"/>
              </a:ext>
            </a:extLst>
          </p:cNvPr>
          <p:cNvSpPr txBox="1">
            <a:spLocks/>
          </p:cNvSpPr>
          <p:nvPr/>
        </p:nvSpPr>
        <p:spPr bwMode="auto">
          <a:xfrm>
            <a:off x="-23331" y="1958428"/>
            <a:ext cx="8892480" cy="4356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dirty="0"/>
              <a:t>Відбиття сигналу має місце там, де хвильовий опір змінюється. Щоб уникнути спотворення форми сигналу, треба зробити так, щоб хвильовий опір по всій довжині лінії залишався незмінним.</a:t>
            </a:r>
          </a:p>
          <a:p>
            <a:r>
              <a:rPr lang="uk-UA" sz="2400" dirty="0"/>
              <a:t>Якщо це неможливо, то обмежують довжину лінії зв’язку або довжину хвилі, тобто швидкість передачі даних в біт/секунду.</a:t>
            </a:r>
          </a:p>
          <a:p>
            <a:r>
              <a:rPr lang="uk-UA" sz="2400" dirty="0"/>
              <a:t>Або передають дані так, щоб носієм інформації була не форма сигналу, а похідні від неї величини: амплітуда, частота, фаза. Тобто здійснюють </a:t>
            </a:r>
            <a:r>
              <a:rPr lang="uk-UA" sz="2400" b="1" dirty="0"/>
              <a:t>модуляцію</a:t>
            </a:r>
            <a:r>
              <a:rPr lang="uk-UA" sz="2400" dirty="0"/>
              <a:t> сигналу.</a:t>
            </a:r>
          </a:p>
        </p:txBody>
      </p:sp>
    </p:spTree>
    <p:extLst>
      <p:ext uri="{BB962C8B-B14F-4D97-AF65-F5344CB8AC3E}">
        <p14:creationId xmlns:p14="http://schemas.microsoft.com/office/powerpoint/2010/main" val="1099492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Intel 8086 | Sector_Thirteen">
            <a:extLst>
              <a:ext uri="{FF2B5EF4-FFF2-40B4-BE49-F238E27FC236}">
                <a16:creationId xmlns:a16="http://schemas.microsoft.com/office/drawing/2014/main" id="{BE947004-5F78-4C9B-9790-69B0F24CC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549275"/>
            <a:ext cx="1825625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4">
            <a:extLst>
              <a:ext uri="{FF2B5EF4-FFF2-40B4-BE49-F238E27FC236}">
                <a16:creationId xmlns:a16="http://schemas.microsoft.com/office/drawing/2014/main" id="{7BB671FD-5E5D-4DDE-A0DE-6AAD6BB296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-398463"/>
            <a:ext cx="7775575" cy="1462088"/>
          </a:xfrm>
        </p:spPr>
        <p:txBody>
          <a:bodyPr/>
          <a:lstStyle/>
          <a:p>
            <a:pPr eaLnBrk="1" hangingPunct="1"/>
            <a:r>
              <a:rPr lang="ru-RU" altLang="uk-UA"/>
              <a:t>Мультиплексування</a:t>
            </a:r>
            <a:r>
              <a:rPr lang="uk-UA" altLang="uk-UA"/>
              <a:t> шин МП</a:t>
            </a:r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6C485E95-93A2-408A-8351-793DB02916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50838" y="4295775"/>
            <a:ext cx="8639175" cy="227647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uk-UA" sz="2400" dirty="0">
                <a:solidFill>
                  <a:srgbClr val="0070C0"/>
                </a:solidFill>
              </a:rPr>
              <a:t>МП – </a:t>
            </a:r>
            <a:r>
              <a:rPr lang="ru-RU" altLang="uk-UA" sz="2400" dirty="0" err="1">
                <a:solidFill>
                  <a:srgbClr val="0070C0"/>
                </a:solidFill>
              </a:rPr>
              <a:t>мікропроцесор</a:t>
            </a:r>
            <a:r>
              <a:rPr lang="ru-RU" altLang="uk-UA" sz="2400" dirty="0">
                <a:solidFill>
                  <a:srgbClr val="0070C0"/>
                </a:solidFill>
              </a:rPr>
              <a:t> </a:t>
            </a:r>
            <a:r>
              <a:rPr lang="fr-CA" altLang="uk-UA" sz="2400" dirty="0">
                <a:solidFill>
                  <a:srgbClr val="0070C0"/>
                </a:solidFill>
              </a:rPr>
              <a:t>Intel </a:t>
            </a:r>
            <a:r>
              <a:rPr lang="ru-RU" altLang="uk-UA" sz="2400" dirty="0">
                <a:solidFill>
                  <a:srgbClr val="0070C0"/>
                </a:solidFill>
              </a:rPr>
              <a:t>8086 (К1810ВМ86) </a:t>
            </a:r>
            <a:br>
              <a:rPr lang="ru-RU" altLang="uk-UA" sz="2400" dirty="0">
                <a:solidFill>
                  <a:srgbClr val="0070C0"/>
                </a:solidFill>
              </a:rPr>
            </a:br>
            <a:r>
              <a:rPr lang="ru-RU" altLang="uk-UA" sz="2400" dirty="0" err="1">
                <a:solidFill>
                  <a:srgbClr val="0070C0"/>
                </a:solidFill>
              </a:rPr>
              <a:t>або</a:t>
            </a:r>
            <a:r>
              <a:rPr lang="ru-RU" altLang="uk-UA" sz="2400" dirty="0">
                <a:solidFill>
                  <a:srgbClr val="0070C0"/>
                </a:solidFill>
              </a:rPr>
              <a:t> </a:t>
            </a:r>
            <a:r>
              <a:rPr lang="fr-CA" altLang="uk-UA" sz="2400" dirty="0">
                <a:solidFill>
                  <a:srgbClr val="0070C0"/>
                </a:solidFill>
              </a:rPr>
              <a:t>Intel </a:t>
            </a:r>
            <a:r>
              <a:rPr lang="ru-RU" altLang="uk-UA" sz="2400" dirty="0">
                <a:solidFill>
                  <a:srgbClr val="0070C0"/>
                </a:solidFill>
              </a:rPr>
              <a:t>8088 (К1810ВМ88)</a:t>
            </a:r>
            <a:r>
              <a:rPr lang="uk-UA" altLang="uk-UA" sz="2400" dirty="0">
                <a:solidFill>
                  <a:srgbClr val="0070C0"/>
                </a:solidFill>
              </a:rPr>
              <a:t>,</a:t>
            </a:r>
          </a:p>
          <a:p>
            <a:pPr eaLnBrk="1" hangingPunct="1">
              <a:defRPr/>
            </a:pPr>
            <a:r>
              <a:rPr lang="fr-CA" altLang="uk-UA" sz="2400" dirty="0">
                <a:solidFill>
                  <a:srgbClr val="0070C0"/>
                </a:solidFill>
              </a:rPr>
              <a:t>RG – </a:t>
            </a:r>
            <a:r>
              <a:rPr lang="uk-UA" altLang="uk-UA" sz="2400" dirty="0">
                <a:solidFill>
                  <a:srgbClr val="0070C0"/>
                </a:solidFill>
              </a:rPr>
              <a:t>регістр-защіпка 8282 (К1810ИР82),</a:t>
            </a:r>
          </a:p>
          <a:p>
            <a:pPr eaLnBrk="1" hangingPunct="1">
              <a:defRPr/>
            </a:pPr>
            <a:r>
              <a:rPr lang="uk-UA" altLang="uk-UA" sz="2400" dirty="0">
                <a:solidFill>
                  <a:srgbClr val="0070C0"/>
                </a:solidFill>
              </a:rPr>
              <a:t>ШФ – шинний формувач 8286 (К1810ВА86),</a:t>
            </a:r>
            <a:br>
              <a:rPr lang="uk-UA" altLang="uk-UA" sz="2400" dirty="0">
                <a:solidFill>
                  <a:srgbClr val="0070C0"/>
                </a:solidFill>
              </a:rPr>
            </a:br>
            <a:r>
              <a:rPr lang="uk-UA" altLang="uk-UA" sz="2400" dirty="0">
                <a:solidFill>
                  <a:srgbClr val="0070C0"/>
                </a:solidFill>
              </a:rPr>
              <a:t>КСШ – контролер системної шини 8288 (К1810ВГ88),</a:t>
            </a:r>
          </a:p>
          <a:p>
            <a:pPr eaLnBrk="1" hangingPunct="1">
              <a:defRPr/>
            </a:pPr>
            <a:r>
              <a:rPr lang="uk-UA" altLang="uk-UA" sz="2400" dirty="0">
                <a:solidFill>
                  <a:srgbClr val="0070C0"/>
                </a:solidFill>
              </a:rPr>
              <a:t>СГ – синхрогенератор 8284 (К1810ГФ84).</a:t>
            </a:r>
            <a:endParaRPr lang="ru-RU" altLang="uk-UA" sz="2400" dirty="0">
              <a:solidFill>
                <a:srgbClr val="0070C0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br>
              <a:rPr lang="en-US" altLang="uk-UA" sz="2800" dirty="0">
                <a:solidFill>
                  <a:srgbClr val="0070C0"/>
                </a:solidFill>
              </a:rPr>
            </a:br>
            <a:endParaRPr lang="uk-UA" altLang="uk-UA" sz="2000" dirty="0"/>
          </a:p>
          <a:p>
            <a:pPr lvl="1" eaLnBrk="1" hangingPunct="1">
              <a:defRPr/>
            </a:pPr>
            <a:endParaRPr lang="uk-UA" altLang="uk-UA" sz="2000" dirty="0"/>
          </a:p>
          <a:p>
            <a:pPr marL="457200" lvl="1" indent="0" eaLnBrk="1" hangingPunct="1">
              <a:buFont typeface="Wingdings" panose="05000000000000000000" pitchFamily="2" charset="2"/>
              <a:buNone/>
              <a:defRPr/>
            </a:pPr>
            <a:endParaRPr lang="en-US" altLang="uk-UA" sz="2000" dirty="0"/>
          </a:p>
          <a:p>
            <a:pPr eaLnBrk="1" hangingPunct="1">
              <a:defRPr/>
            </a:pPr>
            <a:endParaRPr lang="uk-UA" altLang="uk-UA" dirty="0"/>
          </a:p>
        </p:txBody>
      </p:sp>
      <p:pic>
        <p:nvPicPr>
          <p:cNvPr id="8197" name="Рисунок 10">
            <a:extLst>
              <a:ext uri="{FF2B5EF4-FFF2-40B4-BE49-F238E27FC236}">
                <a16:creationId xmlns:a16="http://schemas.microsoft.com/office/drawing/2014/main" id="{6C17DBC1-ADB7-4ED4-A0FA-12B1789148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2124075"/>
            <a:ext cx="8794750" cy="209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5576" y="116632"/>
            <a:ext cx="7632848" cy="1082650"/>
          </a:xfrm>
        </p:spPr>
        <p:txBody>
          <a:bodyPr/>
          <a:lstStyle/>
          <a:p>
            <a:pPr algn="ctr" eaLnBrk="1" hangingPunct="1"/>
            <a:r>
              <a:rPr lang="uk-UA" altLang="uk-UA" dirty="0"/>
              <a:t>Типи модуляції</a:t>
            </a:r>
          </a:p>
        </p:txBody>
      </p:sp>
      <p:sp>
        <p:nvSpPr>
          <p:cNvPr id="11" name="Місце для вмісту 10">
            <a:extLst>
              <a:ext uri="{FF2B5EF4-FFF2-40B4-BE49-F238E27FC236}">
                <a16:creationId xmlns:a16="http://schemas.microsoft.com/office/drawing/2014/main" id="{52261E71-AD83-4F68-B71D-F3EE189A7A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2060848"/>
            <a:ext cx="9036496" cy="151216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6" name="Місце для вмісту 1">
            <a:extLst>
              <a:ext uri="{FF2B5EF4-FFF2-40B4-BE49-F238E27FC236}">
                <a16:creationId xmlns:a16="http://schemas.microsoft.com/office/drawing/2014/main" id="{57E72E1A-6E32-41E5-A06E-C9FF60FF05DD}"/>
              </a:ext>
            </a:extLst>
          </p:cNvPr>
          <p:cNvSpPr txBox="1">
            <a:spLocks/>
          </p:cNvSpPr>
          <p:nvPr/>
        </p:nvSpPr>
        <p:spPr bwMode="auto">
          <a:xfrm>
            <a:off x="-23331" y="2024844"/>
            <a:ext cx="8892480" cy="4356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sz="2400" dirty="0"/>
          </a:p>
          <a:p>
            <a:endParaRPr lang="uk-UA" sz="2400" dirty="0"/>
          </a:p>
          <a:p>
            <a:endParaRPr lang="uk-UA" sz="2400" dirty="0"/>
          </a:p>
          <a:p>
            <a:pPr marL="0" indent="0">
              <a:buNone/>
            </a:pPr>
            <a:r>
              <a:rPr lang="uk-UA" dirty="0"/>
              <a:t>Амплітудна (АМ)</a:t>
            </a:r>
          </a:p>
          <a:p>
            <a:pPr marL="0" indent="0">
              <a:buNone/>
            </a:pPr>
            <a:r>
              <a:rPr lang="uk-UA" dirty="0"/>
              <a:t>Частотна (ЧМ– </a:t>
            </a:r>
            <a:r>
              <a:rPr lang="fr-CA" dirty="0"/>
              <a:t>FM)</a:t>
            </a:r>
          </a:p>
          <a:p>
            <a:pPr marL="0" indent="0">
              <a:buNone/>
            </a:pPr>
            <a:r>
              <a:rPr lang="ru-RU" dirty="0" err="1"/>
              <a:t>Фазова</a:t>
            </a:r>
            <a:r>
              <a:rPr lang="ru-RU" dirty="0"/>
              <a:t> (ФМ-РМ)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r>
              <a:rPr lang="ru-RU" sz="2800" dirty="0" err="1"/>
              <a:t>Швидкість</a:t>
            </a:r>
            <a:r>
              <a:rPr lang="ru-RU" sz="2800" dirty="0"/>
              <a:t> </a:t>
            </a:r>
            <a:r>
              <a:rPr lang="ru-RU" sz="2800" dirty="0" err="1"/>
              <a:t>передачі</a:t>
            </a:r>
            <a:r>
              <a:rPr lang="ru-RU" sz="2800" dirty="0"/>
              <a:t>: </a:t>
            </a:r>
            <a:r>
              <a:rPr lang="ru-RU" sz="2800" dirty="0" err="1"/>
              <a:t>біт</a:t>
            </a:r>
            <a:r>
              <a:rPr lang="ru-RU" sz="2800" dirty="0"/>
              <a:t>/сек., бод=</a:t>
            </a:r>
            <a:r>
              <a:rPr lang="ru-RU" sz="2800" dirty="0" err="1"/>
              <a:t>кільк</a:t>
            </a:r>
            <a:r>
              <a:rPr lang="ru-RU" sz="2800" dirty="0"/>
              <a:t>. </a:t>
            </a:r>
            <a:r>
              <a:rPr lang="ru-RU" sz="2800" dirty="0" err="1"/>
              <a:t>станів</a:t>
            </a:r>
            <a:r>
              <a:rPr lang="ru-RU" sz="2800" dirty="0"/>
              <a:t>/сек.</a:t>
            </a:r>
            <a:endParaRPr lang="uk-UA" sz="2800" dirty="0"/>
          </a:p>
        </p:txBody>
      </p:sp>
      <p:pic>
        <p:nvPicPr>
          <p:cNvPr id="5124" name="Picture 4" descr="Види модуляції сигналів">
            <a:extLst>
              <a:ext uri="{FF2B5EF4-FFF2-40B4-BE49-F238E27FC236}">
                <a16:creationId xmlns:a16="http://schemas.microsoft.com/office/drawing/2014/main" id="{9FF9D1D5-A58E-4282-BA82-956F736249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492896"/>
            <a:ext cx="5544616" cy="2971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47994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5576" y="512676"/>
            <a:ext cx="7632848" cy="1082650"/>
          </a:xfrm>
        </p:spPr>
        <p:txBody>
          <a:bodyPr/>
          <a:lstStyle/>
          <a:p>
            <a:pPr algn="ctr" eaLnBrk="1" hangingPunct="1"/>
            <a:r>
              <a:rPr lang="uk-UA" altLang="uk-UA" dirty="0"/>
              <a:t>Передача модульованого сигналу</a:t>
            </a:r>
          </a:p>
        </p:txBody>
      </p:sp>
      <p:sp>
        <p:nvSpPr>
          <p:cNvPr id="11" name="Місце для вмісту 10">
            <a:extLst>
              <a:ext uri="{FF2B5EF4-FFF2-40B4-BE49-F238E27FC236}">
                <a16:creationId xmlns:a16="http://schemas.microsoft.com/office/drawing/2014/main" id="{52261E71-AD83-4F68-B71D-F3EE189A7A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2060848"/>
            <a:ext cx="9036496" cy="151216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6" name="Місце для вмісту 1">
            <a:extLst>
              <a:ext uri="{FF2B5EF4-FFF2-40B4-BE49-F238E27FC236}">
                <a16:creationId xmlns:a16="http://schemas.microsoft.com/office/drawing/2014/main" id="{57E72E1A-6E32-41E5-A06E-C9FF60FF05DD}"/>
              </a:ext>
            </a:extLst>
          </p:cNvPr>
          <p:cNvSpPr txBox="1">
            <a:spLocks/>
          </p:cNvSpPr>
          <p:nvPr/>
        </p:nvSpPr>
        <p:spPr bwMode="auto">
          <a:xfrm>
            <a:off x="156483" y="5085184"/>
            <a:ext cx="8987517" cy="1260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dirty="0"/>
              <a:t>КОД – кінцеве обладнання даних, наприклад, комп’ютер.</a:t>
            </a:r>
          </a:p>
          <a:p>
            <a:r>
              <a:rPr lang="uk-UA" sz="2400" dirty="0"/>
              <a:t>С1 – лінії з </a:t>
            </a:r>
            <a:r>
              <a:rPr lang="uk-UA" sz="2400" dirty="0" err="1"/>
              <a:t>двопровідним</a:t>
            </a:r>
            <a:r>
              <a:rPr lang="uk-UA" sz="2400" dirty="0"/>
              <a:t> і </a:t>
            </a:r>
            <a:r>
              <a:rPr lang="uk-UA" sz="2400" dirty="0" err="1"/>
              <a:t>чотририпровідним</a:t>
            </a:r>
            <a:r>
              <a:rPr lang="uk-UA" sz="2400" dirty="0"/>
              <a:t> закінченням: дуплексний і </a:t>
            </a:r>
            <a:r>
              <a:rPr lang="uk-UA" sz="2400" dirty="0" err="1"/>
              <a:t>напівдуплексний</a:t>
            </a:r>
            <a:r>
              <a:rPr lang="uk-UA" sz="2400" dirty="0"/>
              <a:t> зв’язок.</a:t>
            </a:r>
          </a:p>
          <a:p>
            <a:r>
              <a:rPr lang="uk-UA" sz="2400" dirty="0"/>
              <a:t>Модулятор + демодулятор = ?</a:t>
            </a:r>
          </a:p>
          <a:p>
            <a:endParaRPr lang="uk-UA"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F9763C7-8E5F-4FD0-8D49-393157C342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483" y="1988840"/>
            <a:ext cx="8837497" cy="2882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3307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1520" y="116632"/>
            <a:ext cx="7632848" cy="1082650"/>
          </a:xfrm>
        </p:spPr>
        <p:txBody>
          <a:bodyPr/>
          <a:lstStyle/>
          <a:p>
            <a:pPr algn="ctr" eaLnBrk="1" hangingPunct="1"/>
            <a:r>
              <a:rPr lang="uk-UA" altLang="uk-UA" dirty="0"/>
              <a:t>Стандарт С2 (</a:t>
            </a:r>
            <a:r>
              <a:rPr lang="fr-CA" altLang="uk-UA" dirty="0"/>
              <a:t>RS-232)</a:t>
            </a:r>
            <a:endParaRPr lang="uk-UA" altLang="uk-UA" dirty="0"/>
          </a:p>
        </p:txBody>
      </p:sp>
      <p:sp>
        <p:nvSpPr>
          <p:cNvPr id="11" name="Місце для вмісту 10">
            <a:extLst>
              <a:ext uri="{FF2B5EF4-FFF2-40B4-BE49-F238E27FC236}">
                <a16:creationId xmlns:a16="http://schemas.microsoft.com/office/drawing/2014/main" id="{52261E71-AD83-4F68-B71D-F3EE189A7A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2060848"/>
            <a:ext cx="9036496" cy="151216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6" name="Місце для вмісту 1">
            <a:extLst>
              <a:ext uri="{FF2B5EF4-FFF2-40B4-BE49-F238E27FC236}">
                <a16:creationId xmlns:a16="http://schemas.microsoft.com/office/drawing/2014/main" id="{57E72E1A-6E32-41E5-A06E-C9FF60FF05DD}"/>
              </a:ext>
            </a:extLst>
          </p:cNvPr>
          <p:cNvSpPr txBox="1">
            <a:spLocks/>
          </p:cNvSpPr>
          <p:nvPr/>
        </p:nvSpPr>
        <p:spPr bwMode="auto">
          <a:xfrm>
            <a:off x="178070" y="5085184"/>
            <a:ext cx="8987517" cy="1260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sz="2400" dirty="0"/>
          </a:p>
        </p:txBody>
      </p:sp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46CC1C9F-2843-4FD7-B3DE-98CC598C31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4850063"/>
              </p:ext>
            </p:extLst>
          </p:nvPr>
        </p:nvGraphicFramePr>
        <p:xfrm>
          <a:off x="467544" y="2132856"/>
          <a:ext cx="8352927" cy="4080701"/>
        </p:xfrm>
        <a:graphic>
          <a:graphicData uri="http://schemas.openxmlformats.org/drawingml/2006/table">
            <a:tbl>
              <a:tblPr/>
              <a:tblGrid>
                <a:gridCol w="711778">
                  <a:extLst>
                    <a:ext uri="{9D8B030D-6E8A-4147-A177-3AD203B41FA5}">
                      <a16:colId xmlns:a16="http://schemas.microsoft.com/office/drawing/2014/main" val="1484543675"/>
                    </a:ext>
                  </a:extLst>
                </a:gridCol>
                <a:gridCol w="958807">
                  <a:extLst>
                    <a:ext uri="{9D8B030D-6E8A-4147-A177-3AD203B41FA5}">
                      <a16:colId xmlns:a16="http://schemas.microsoft.com/office/drawing/2014/main" val="2836048486"/>
                    </a:ext>
                  </a:extLst>
                </a:gridCol>
                <a:gridCol w="548490">
                  <a:extLst>
                    <a:ext uri="{9D8B030D-6E8A-4147-A177-3AD203B41FA5}">
                      <a16:colId xmlns:a16="http://schemas.microsoft.com/office/drawing/2014/main" val="1395908801"/>
                    </a:ext>
                  </a:extLst>
                </a:gridCol>
                <a:gridCol w="6133852">
                  <a:extLst>
                    <a:ext uri="{9D8B030D-6E8A-4147-A177-3AD203B41FA5}">
                      <a16:colId xmlns:a16="http://schemas.microsoft.com/office/drawing/2014/main" val="2805832673"/>
                    </a:ext>
                  </a:extLst>
                </a:gridCol>
              </a:tblGrid>
              <a:tr h="408293">
                <a:tc>
                  <a:txBody>
                    <a:bodyPr/>
                    <a:lstStyle/>
                    <a:p>
                      <a:pPr algn="ctr" fontAlgn="b"/>
                      <a:r>
                        <a:rPr lang="uk-UA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RS-232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І/О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Назва сигналу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320225"/>
                  </a:ext>
                </a:extLst>
              </a:tr>
              <a:tr h="408293">
                <a:tc>
                  <a:txBody>
                    <a:bodyPr/>
                    <a:lstStyle/>
                    <a:p>
                      <a:pPr algn="ctr" fontAlgn="b"/>
                      <a:r>
                        <a:rPr lang="uk-U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PG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600" b="0" i="0" u="none" strike="noStrike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Protected Ground — </a:t>
                      </a:r>
                      <a:r>
                        <a:rPr lang="uk-UA" sz="1600" b="0" i="0" u="none" strike="noStrike" dirty="0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захисна земля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9773791"/>
                  </a:ext>
                </a:extLst>
              </a:tr>
              <a:tr h="408293">
                <a:tc>
                  <a:txBody>
                    <a:bodyPr/>
                    <a:lstStyle/>
                    <a:p>
                      <a:pPr algn="ctr" fontAlgn="b"/>
                      <a:r>
                        <a:rPr lang="uk-UA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SG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600" b="0" i="0" u="none" strike="noStrike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Signal Ground — сигнальна (схемна) земля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497159"/>
                  </a:ext>
                </a:extLst>
              </a:tr>
              <a:tr h="408293">
                <a:tc>
                  <a:txBody>
                    <a:bodyPr/>
                    <a:lstStyle/>
                    <a:p>
                      <a:pPr algn="ctr" fontAlgn="b"/>
                      <a:r>
                        <a:rPr lang="uk-UA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err="1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TxD</a:t>
                      </a:r>
                      <a:endParaRPr lang="en-US" sz="1600" b="0" i="0" u="none" strike="noStrike" dirty="0">
                        <a:solidFill>
                          <a:srgbClr val="49494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600" b="0" i="0" u="none" strike="noStrike" dirty="0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О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Transmit Data — </a:t>
                      </a:r>
                      <a:r>
                        <a:rPr lang="uk-UA" sz="1600" b="0" i="0" u="none" strike="noStrike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дані, що передаються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3899145"/>
                  </a:ext>
                </a:extLst>
              </a:tr>
              <a:tr h="408293">
                <a:tc>
                  <a:txBody>
                    <a:bodyPr/>
                    <a:lstStyle/>
                    <a:p>
                      <a:pPr algn="ctr" fontAlgn="b"/>
                      <a:r>
                        <a:rPr lang="uk-UA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RxD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600" b="0" i="0" u="none" strike="noStrike" dirty="0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І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Receive Data — </a:t>
                      </a:r>
                      <a:r>
                        <a:rPr lang="en-US" sz="1600" b="0" i="0" u="none" strike="noStrike" dirty="0" err="1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дані</a:t>
                      </a:r>
                      <a:r>
                        <a:rPr lang="en-US" sz="1600" b="0" i="0" u="none" strike="noStrike" dirty="0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en-US" sz="1600" b="0" i="0" u="none" strike="noStrike" dirty="0" err="1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що</a:t>
                      </a:r>
                      <a:r>
                        <a:rPr lang="en-US" sz="1600" b="0" i="0" u="none" strike="noStrike" dirty="0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600" b="0" i="0" u="none" strike="noStrike" dirty="0" err="1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приймаються</a:t>
                      </a:r>
                      <a:endParaRPr lang="en-US" sz="1600" b="0" i="0" u="none" strike="noStrike" dirty="0">
                        <a:solidFill>
                          <a:srgbClr val="49494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2153503"/>
                  </a:ext>
                </a:extLst>
              </a:tr>
              <a:tr h="408293">
                <a:tc>
                  <a:txBody>
                    <a:bodyPr/>
                    <a:lstStyle/>
                    <a:p>
                      <a:pPr algn="ctr" fontAlgn="b"/>
                      <a:r>
                        <a:rPr lang="uk-UA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RTS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600" b="0" i="0" u="none" strike="noStrike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О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Request To Send — </a:t>
                      </a:r>
                      <a:r>
                        <a:rPr lang="en-US" sz="1600" b="0" i="0" u="none" strike="noStrike" dirty="0" err="1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запит</a:t>
                      </a:r>
                      <a:r>
                        <a:rPr lang="en-US" sz="1600" b="0" i="0" u="none" strike="noStrike" dirty="0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600" b="0" i="0" u="none" strike="noStrike" dirty="0" err="1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передачі</a:t>
                      </a:r>
                      <a:endParaRPr lang="en-US" sz="1600" b="0" i="0" u="none" strike="noStrike" dirty="0">
                        <a:solidFill>
                          <a:srgbClr val="49494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9726438"/>
                  </a:ext>
                </a:extLst>
              </a:tr>
              <a:tr h="408293">
                <a:tc>
                  <a:txBody>
                    <a:bodyPr/>
                    <a:lstStyle/>
                    <a:p>
                      <a:pPr algn="ctr" fontAlgn="b"/>
                      <a:r>
                        <a:rPr lang="uk-UA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CTS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600" b="0" i="0" u="none" strike="noStrike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І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Clear To Send — </a:t>
                      </a:r>
                      <a:r>
                        <a:rPr lang="en-US" sz="1600" b="0" i="0" u="none" strike="noStrike" dirty="0" err="1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дозвіл</a:t>
                      </a:r>
                      <a:r>
                        <a:rPr lang="en-US" sz="1600" b="0" i="0" u="none" strike="noStrike" dirty="0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600" b="0" i="0" u="none" strike="noStrike" dirty="0" err="1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передачі</a:t>
                      </a:r>
                      <a:endParaRPr lang="en-US" sz="1600" b="0" i="0" u="none" strike="noStrike" dirty="0">
                        <a:solidFill>
                          <a:srgbClr val="49494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650869"/>
                  </a:ext>
                </a:extLst>
              </a:tr>
              <a:tr h="408293">
                <a:tc>
                  <a:txBody>
                    <a:bodyPr/>
                    <a:lstStyle/>
                    <a:p>
                      <a:pPr algn="ctr" fontAlgn="b"/>
                      <a:r>
                        <a:rPr lang="uk-UA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DSR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600" b="0" i="0" u="none" strike="noStrike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І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 err="1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Data</a:t>
                      </a:r>
                      <a:r>
                        <a:rPr lang="ru-RU" sz="1600" b="0" i="0" u="none" strike="noStrike" dirty="0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1600" b="0" i="0" u="none" strike="noStrike" dirty="0" err="1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Set</a:t>
                      </a:r>
                      <a:r>
                        <a:rPr lang="ru-RU" sz="1600" b="0" i="0" u="none" strike="noStrike" dirty="0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1600" b="0" i="0" u="none" strike="noStrike" dirty="0" err="1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Ready</a:t>
                      </a:r>
                      <a:r>
                        <a:rPr lang="ru-RU" sz="1600" b="0" i="0" u="none" strike="noStrike" dirty="0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 — </a:t>
                      </a:r>
                      <a:r>
                        <a:rPr lang="ru-RU" sz="1600" b="0" i="0" u="none" strike="noStrike" dirty="0" err="1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готовність</a:t>
                      </a:r>
                      <a:r>
                        <a:rPr lang="ru-RU" sz="1600" b="0" i="0" u="none" strike="noStrike" dirty="0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1600" b="0" i="0" u="none" strike="noStrike" dirty="0" err="1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передачика</a:t>
                      </a:r>
                      <a:endParaRPr lang="ru-RU" sz="1600" b="0" i="0" u="none" strike="noStrike" dirty="0">
                        <a:solidFill>
                          <a:srgbClr val="49494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4341662"/>
                  </a:ext>
                </a:extLst>
              </a:tr>
              <a:tr h="406064">
                <a:tc>
                  <a:txBody>
                    <a:bodyPr/>
                    <a:lstStyle/>
                    <a:p>
                      <a:pPr algn="ctr" fontAlgn="b"/>
                      <a:r>
                        <a:rPr lang="uk-U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DTR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Data Terminal Ready — </a:t>
                      </a:r>
                      <a:r>
                        <a:rPr lang="uk-UA" sz="1600" b="0" i="0" u="none" strike="noStrike" dirty="0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готовність кінцевого обладнання даних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7783918"/>
                  </a:ext>
                </a:extLst>
              </a:tr>
              <a:tr h="408293">
                <a:tc>
                  <a:txBody>
                    <a:bodyPr/>
                    <a:lstStyle/>
                    <a:p>
                      <a:pPr algn="ctr" fontAlgn="b"/>
                      <a:r>
                        <a:rPr lang="uk-UA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DCD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Data Carrier Detected — </a:t>
                      </a:r>
                      <a:r>
                        <a:rPr lang="uk-UA" sz="1600" b="0" i="0" u="none" strike="noStrike" dirty="0">
                          <a:solidFill>
                            <a:srgbClr val="494949"/>
                          </a:solidFill>
                          <a:effectLst/>
                          <a:latin typeface="Arial" panose="020B0604020202020204" pitchFamily="34" charset="0"/>
                        </a:rPr>
                        <a:t>виявлення сигналу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4347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68682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1520" y="116632"/>
            <a:ext cx="7632848" cy="1082650"/>
          </a:xfrm>
        </p:spPr>
        <p:txBody>
          <a:bodyPr/>
          <a:lstStyle/>
          <a:p>
            <a:pPr algn="ctr" eaLnBrk="1" hangingPunct="1"/>
            <a:r>
              <a:rPr lang="uk-UA" altLang="uk-UA" dirty="0"/>
              <a:t>Стандарт С2 (</a:t>
            </a:r>
            <a:r>
              <a:rPr lang="fr-CA" altLang="uk-UA" dirty="0"/>
              <a:t>RS-232)</a:t>
            </a:r>
            <a:endParaRPr lang="uk-UA" altLang="uk-UA" dirty="0"/>
          </a:p>
        </p:txBody>
      </p:sp>
      <p:sp>
        <p:nvSpPr>
          <p:cNvPr id="11" name="Місце для вмісту 10">
            <a:extLst>
              <a:ext uri="{FF2B5EF4-FFF2-40B4-BE49-F238E27FC236}">
                <a16:creationId xmlns:a16="http://schemas.microsoft.com/office/drawing/2014/main" id="{52261E71-AD83-4F68-B71D-F3EE189A7A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2060848"/>
            <a:ext cx="9036496" cy="151216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6" name="Місце для вмісту 1">
            <a:extLst>
              <a:ext uri="{FF2B5EF4-FFF2-40B4-BE49-F238E27FC236}">
                <a16:creationId xmlns:a16="http://schemas.microsoft.com/office/drawing/2014/main" id="{57E72E1A-6E32-41E5-A06E-C9FF60FF05DD}"/>
              </a:ext>
            </a:extLst>
          </p:cNvPr>
          <p:cNvSpPr txBox="1">
            <a:spLocks/>
          </p:cNvSpPr>
          <p:nvPr/>
        </p:nvSpPr>
        <p:spPr bwMode="auto">
          <a:xfrm>
            <a:off x="178070" y="5085184"/>
            <a:ext cx="8987517" cy="1260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sz="2400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3E7F6674-3C33-45C6-92D3-75E4EEDC4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779" y="404664"/>
            <a:ext cx="1263177" cy="947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Программирование COM порта ПК">
            <a:extLst>
              <a:ext uri="{FF2B5EF4-FFF2-40B4-BE49-F238E27FC236}">
                <a16:creationId xmlns:a16="http://schemas.microsoft.com/office/drawing/2014/main" id="{392E770A-4C82-4861-9D79-DB55092477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76872"/>
            <a:ext cx="3810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Форум РадиоКот • Просмотр темы - RS232-UART">
            <a:extLst>
              <a:ext uri="{FF2B5EF4-FFF2-40B4-BE49-F238E27FC236}">
                <a16:creationId xmlns:a16="http://schemas.microsoft.com/office/drawing/2014/main" id="{5C3CFCB6-8DA3-451C-B7C1-8BB4E0BAE7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76872"/>
            <a:ext cx="3810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B2E687B-9857-44D7-816F-CCEA193E85D1}"/>
              </a:ext>
            </a:extLst>
          </p:cNvPr>
          <p:cNvSpPr txBox="1"/>
          <p:nvPr/>
        </p:nvSpPr>
        <p:spPr>
          <a:xfrm>
            <a:off x="2300536" y="4365104"/>
            <a:ext cx="3999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Нуль-</a:t>
            </a:r>
            <a:r>
              <a:rPr lang="ru-RU" sz="2400" dirty="0" err="1"/>
              <a:t>модемне</a:t>
            </a:r>
            <a:r>
              <a:rPr lang="ru-RU" sz="2400" dirty="0"/>
              <a:t> з</a:t>
            </a:r>
            <a:r>
              <a:rPr lang="uk-UA" sz="2400" dirty="0"/>
              <a:t>’єднання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B6FFB88-AB87-4217-82EC-A986FB04AA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797275"/>
            <a:ext cx="2800350" cy="197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2937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1520" y="-913408"/>
            <a:ext cx="8775576" cy="1462088"/>
          </a:xfrm>
        </p:spPr>
        <p:txBody>
          <a:bodyPr/>
          <a:lstStyle/>
          <a:p>
            <a:pPr algn="ctr" eaLnBrk="1" hangingPunct="1"/>
            <a:r>
              <a:rPr lang="uk-UA" altLang="uk-UA" sz="2900" dirty="0"/>
              <a:t>Послідовний</a:t>
            </a:r>
            <a:r>
              <a:rPr lang="fr-CA" altLang="uk-UA" sz="2900" dirty="0"/>
              <a:t> </a:t>
            </a:r>
            <a:r>
              <a:rPr lang="uk-UA" altLang="uk-UA" sz="2900" dirty="0"/>
              <a:t>програмований інтерфейс К580ВВ51</a:t>
            </a:r>
          </a:p>
        </p:txBody>
      </p:sp>
      <p:sp>
        <p:nvSpPr>
          <p:cNvPr id="11" name="Місце для вмісту 10">
            <a:extLst>
              <a:ext uri="{FF2B5EF4-FFF2-40B4-BE49-F238E27FC236}">
                <a16:creationId xmlns:a16="http://schemas.microsoft.com/office/drawing/2014/main" id="{52261E71-AD83-4F68-B71D-F3EE189A7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endParaRPr lang="uk-UA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B8F7890-06A9-42D7-83CB-8AA174DE98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389" y="548680"/>
            <a:ext cx="6394123" cy="6239805"/>
          </a:xfrm>
          <a:prstGeom prst="rect">
            <a:avLst/>
          </a:prstGeom>
        </p:spPr>
      </p:pic>
      <p:graphicFrame>
        <p:nvGraphicFramePr>
          <p:cNvPr id="4" name="Таблиця 3">
            <a:extLst>
              <a:ext uri="{FF2B5EF4-FFF2-40B4-BE49-F238E27FC236}">
                <a16:creationId xmlns:a16="http://schemas.microsoft.com/office/drawing/2014/main" id="{4A040CAA-E04B-4017-B1EB-8F21137886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2109908"/>
              </p:ext>
            </p:extLst>
          </p:nvPr>
        </p:nvGraphicFramePr>
        <p:xfrm>
          <a:off x="78740" y="980728"/>
          <a:ext cx="3811598" cy="12961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6500">
                  <a:extLst>
                    <a:ext uri="{9D8B030D-6E8A-4147-A177-3AD203B41FA5}">
                      <a16:colId xmlns:a16="http://schemas.microsoft.com/office/drawing/2014/main" val="1859164594"/>
                    </a:ext>
                  </a:extLst>
                </a:gridCol>
                <a:gridCol w="366500">
                  <a:extLst>
                    <a:ext uri="{9D8B030D-6E8A-4147-A177-3AD203B41FA5}">
                      <a16:colId xmlns:a16="http://schemas.microsoft.com/office/drawing/2014/main" val="2419189140"/>
                    </a:ext>
                  </a:extLst>
                </a:gridCol>
                <a:gridCol w="439800">
                  <a:extLst>
                    <a:ext uri="{9D8B030D-6E8A-4147-A177-3AD203B41FA5}">
                      <a16:colId xmlns:a16="http://schemas.microsoft.com/office/drawing/2014/main" val="2025198404"/>
                    </a:ext>
                  </a:extLst>
                </a:gridCol>
                <a:gridCol w="2638798">
                  <a:extLst>
                    <a:ext uri="{9D8B030D-6E8A-4147-A177-3AD203B41FA5}">
                      <a16:colId xmlns:a16="http://schemas.microsoft.com/office/drawing/2014/main" val="940813621"/>
                    </a:ext>
                  </a:extLst>
                </a:gridCol>
              </a:tblGrid>
              <a:tr h="1794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А0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100">
                          <a:effectLst/>
                        </a:rPr>
                        <a:t>RD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100">
                          <a:effectLst/>
                        </a:rPr>
                        <a:t>WR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Дія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34990155"/>
                  </a:ext>
                </a:extLst>
              </a:tr>
              <a:tr h="1988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0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0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1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Зчитування даних з буфера вводу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92281485"/>
                  </a:ext>
                </a:extLst>
              </a:tr>
              <a:tr h="1794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0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1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0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Запис даних в буфер виводу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23121941"/>
                  </a:ext>
                </a:extLst>
              </a:tr>
              <a:tr h="1794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1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0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effectLst/>
                        </a:rPr>
                        <a:t>1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Зчитування регістра стану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16122286"/>
                  </a:ext>
                </a:extLst>
              </a:tr>
              <a:tr h="5588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1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1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0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effectLst/>
                        </a:rPr>
                        <a:t>Запис в регістри режиму, управління або символів синхронізації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91694790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64617B-B955-4083-B964-D47C8CB94E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858206"/>
            <a:ext cx="2786676" cy="3451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5992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5763" y="-861543"/>
            <a:ext cx="8569325" cy="1462088"/>
          </a:xfrm>
        </p:spPr>
        <p:txBody>
          <a:bodyPr/>
          <a:lstStyle/>
          <a:p>
            <a:pPr algn="ctr" eaLnBrk="1" hangingPunct="1"/>
            <a:r>
              <a:rPr lang="uk-UA" altLang="uk-UA" sz="3600" dirty="0"/>
              <a:t>Алгоритм вибору регістра для запису</a:t>
            </a:r>
          </a:p>
        </p:txBody>
      </p:sp>
      <p:sp>
        <p:nvSpPr>
          <p:cNvPr id="11" name="Місце для вмісту 10">
            <a:extLst>
              <a:ext uri="{FF2B5EF4-FFF2-40B4-BE49-F238E27FC236}">
                <a16:creationId xmlns:a16="http://schemas.microsoft.com/office/drawing/2014/main" id="{52261E71-AD83-4F68-B71D-F3EE189A7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626804D-CA89-4240-935B-5EC83C5514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825500"/>
            <a:ext cx="4536504" cy="6131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89598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1560" y="27464"/>
            <a:ext cx="8569325" cy="1462088"/>
          </a:xfrm>
        </p:spPr>
        <p:txBody>
          <a:bodyPr/>
          <a:lstStyle/>
          <a:p>
            <a:pPr algn="ctr" eaLnBrk="1" hangingPunct="1"/>
            <a:r>
              <a:rPr lang="uk-UA" altLang="uk-UA" dirty="0"/>
              <a:t>Формат регістра режиму</a:t>
            </a:r>
          </a:p>
        </p:txBody>
      </p:sp>
      <p:sp>
        <p:nvSpPr>
          <p:cNvPr id="11" name="Місце для вмісту 10">
            <a:extLst>
              <a:ext uri="{FF2B5EF4-FFF2-40B4-BE49-F238E27FC236}">
                <a16:creationId xmlns:a16="http://schemas.microsoft.com/office/drawing/2014/main" id="{52261E71-AD83-4F68-B71D-F3EE189A7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E99973D-6AD5-4678-95B4-8200B2D34C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90" y="2060848"/>
            <a:ext cx="9041276" cy="450961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F467A1A-9165-4878-892F-C2AB32E4249C}"/>
              </a:ext>
            </a:extLst>
          </p:cNvPr>
          <p:cNvSpPr txBox="1"/>
          <p:nvPr/>
        </p:nvSpPr>
        <p:spPr>
          <a:xfrm>
            <a:off x="5148064" y="5343957"/>
            <a:ext cx="367240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70C0"/>
                </a:solidFill>
              </a:rPr>
              <a:t>Приклад:</a:t>
            </a:r>
            <a:endParaRPr lang="fr-CA" sz="2800" dirty="0">
              <a:solidFill>
                <a:srgbClr val="0070C0"/>
              </a:solidFill>
            </a:endParaRPr>
          </a:p>
          <a:p>
            <a:r>
              <a:rPr lang="fr-CA" sz="2800" dirty="0">
                <a:solidFill>
                  <a:srgbClr val="0070C0"/>
                </a:solidFill>
              </a:rPr>
              <a:t>MOV AL,01111101B</a:t>
            </a:r>
          </a:p>
          <a:p>
            <a:r>
              <a:rPr lang="fr-CA" sz="2800" dirty="0">
                <a:solidFill>
                  <a:srgbClr val="0070C0"/>
                </a:solidFill>
              </a:rPr>
              <a:t>OUT …1B,AL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4414191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7709" y="163270"/>
            <a:ext cx="8569325" cy="1462088"/>
          </a:xfrm>
        </p:spPr>
        <p:txBody>
          <a:bodyPr/>
          <a:lstStyle/>
          <a:p>
            <a:pPr algn="ctr" eaLnBrk="1" hangingPunct="1"/>
            <a:r>
              <a:rPr lang="uk-UA" altLang="uk-UA" dirty="0"/>
              <a:t>Формат регістра управління</a:t>
            </a:r>
          </a:p>
        </p:txBody>
      </p:sp>
      <p:sp>
        <p:nvSpPr>
          <p:cNvPr id="11" name="Місце для вмісту 10">
            <a:extLst>
              <a:ext uri="{FF2B5EF4-FFF2-40B4-BE49-F238E27FC236}">
                <a16:creationId xmlns:a16="http://schemas.microsoft.com/office/drawing/2014/main" id="{52261E71-AD83-4F68-B71D-F3EE189A7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endParaRPr lang="uk-UA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BEAC7A8-A044-4BDB-B240-76947AE845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840" y="2156898"/>
            <a:ext cx="8892284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8591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7709" y="163270"/>
            <a:ext cx="8569325" cy="1462088"/>
          </a:xfrm>
        </p:spPr>
        <p:txBody>
          <a:bodyPr/>
          <a:lstStyle/>
          <a:p>
            <a:pPr algn="ctr" eaLnBrk="1" hangingPunct="1"/>
            <a:r>
              <a:rPr lang="uk-UA" altLang="uk-UA" dirty="0"/>
              <a:t>Формат регістра стану</a:t>
            </a:r>
          </a:p>
        </p:txBody>
      </p:sp>
      <p:sp>
        <p:nvSpPr>
          <p:cNvPr id="11" name="Місце для вмісту 10">
            <a:extLst>
              <a:ext uri="{FF2B5EF4-FFF2-40B4-BE49-F238E27FC236}">
                <a16:creationId xmlns:a16="http://schemas.microsoft.com/office/drawing/2014/main" id="{52261E71-AD83-4F68-B71D-F3EE189A7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endParaRPr lang="uk-UA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C3E3910-F060-4B5D-BD61-8FC694B5C7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69" y="2492896"/>
            <a:ext cx="8886003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45598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3569" y="238720"/>
            <a:ext cx="8352928" cy="1462088"/>
          </a:xfrm>
        </p:spPr>
        <p:txBody>
          <a:bodyPr/>
          <a:lstStyle/>
          <a:p>
            <a:pPr algn="ctr" eaLnBrk="1" hangingPunct="1"/>
            <a:r>
              <a:rPr lang="uk-UA" altLang="uk-UA" sz="3600" dirty="0"/>
              <a:t>Приклад: </a:t>
            </a:r>
            <a:r>
              <a:rPr lang="uk-UA" altLang="uk-UA" sz="3600" dirty="0" err="1"/>
              <a:t>запрогамувати</a:t>
            </a:r>
            <a:r>
              <a:rPr lang="uk-UA" altLang="uk-UA" sz="3600" dirty="0"/>
              <a:t> передачу</a:t>
            </a:r>
            <a:r>
              <a:rPr lang="en-US" altLang="uk-UA" sz="3600" dirty="0"/>
              <a:t> </a:t>
            </a:r>
            <a:r>
              <a:rPr lang="uk-UA" altLang="uk-UA" sz="3600" dirty="0"/>
              <a:t>через послідовний інтерфейс </a:t>
            </a:r>
            <a:br>
              <a:rPr lang="uk-UA" altLang="uk-UA" sz="3600" dirty="0"/>
            </a:br>
            <a:r>
              <a:rPr lang="uk-UA" altLang="uk-UA" sz="3600" dirty="0"/>
              <a:t>100 байтів, починаючи з адреси Х1</a:t>
            </a:r>
            <a:endParaRPr lang="uk-UA" altLang="uk-UA" dirty="0"/>
          </a:p>
        </p:txBody>
      </p:sp>
      <p:sp>
        <p:nvSpPr>
          <p:cNvPr id="11" name="Місце для вмісту 10">
            <a:extLst>
              <a:ext uri="{FF2B5EF4-FFF2-40B4-BE49-F238E27FC236}">
                <a16:creationId xmlns:a16="http://schemas.microsoft.com/office/drawing/2014/main" id="{52261E71-AD83-4F68-B71D-F3EE189A7A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228" y="2276872"/>
            <a:ext cx="8487544" cy="411480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endParaRPr lang="uk-U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3C65C1-C9EC-49A8-9109-B2132D5411B3}"/>
              </a:ext>
            </a:extLst>
          </p:cNvPr>
          <p:cNvSpPr txBox="1"/>
          <p:nvPr/>
        </p:nvSpPr>
        <p:spPr>
          <a:xfrm>
            <a:off x="4423284" y="1844824"/>
            <a:ext cx="4392488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	</a:t>
            </a:r>
            <a:r>
              <a:rPr lang="fr-CA" sz="2800" dirty="0"/>
              <a:t>MOV AL,01111101B</a:t>
            </a:r>
          </a:p>
          <a:p>
            <a:r>
              <a:rPr lang="fr-CA" sz="2800" dirty="0"/>
              <a:t>	OUT REJYM,AL</a:t>
            </a:r>
            <a:endParaRPr lang="uk-UA" sz="2800" dirty="0"/>
          </a:p>
          <a:p>
            <a:r>
              <a:rPr lang="fr-CA" sz="2800" dirty="0"/>
              <a:t>	MOV CX,100</a:t>
            </a:r>
          </a:p>
          <a:p>
            <a:r>
              <a:rPr lang="fr-CA" sz="2800" dirty="0"/>
              <a:t>	LEA BX,X1</a:t>
            </a:r>
          </a:p>
          <a:p>
            <a:r>
              <a:rPr lang="fr-CA" sz="2800" dirty="0"/>
              <a:t>M1</a:t>
            </a:r>
            <a:r>
              <a:rPr lang="en-US" sz="2800" dirty="0"/>
              <a:t>:</a:t>
            </a:r>
            <a:r>
              <a:rPr lang="fr-CA" sz="2800" dirty="0"/>
              <a:t>	IN AL, STAN</a:t>
            </a:r>
          </a:p>
          <a:p>
            <a:r>
              <a:rPr lang="fr-CA" sz="2800" dirty="0"/>
              <a:t>	TEST AL,00000001B</a:t>
            </a:r>
          </a:p>
          <a:p>
            <a:r>
              <a:rPr lang="fr-CA" sz="2800" dirty="0"/>
              <a:t>	JZ M1</a:t>
            </a:r>
          </a:p>
          <a:p>
            <a:r>
              <a:rPr lang="fr-CA" sz="2800" dirty="0"/>
              <a:t>	MOV AL,[BX]</a:t>
            </a:r>
          </a:p>
          <a:p>
            <a:r>
              <a:rPr lang="fr-CA" sz="2800" dirty="0"/>
              <a:t>	OUT OBUF,AL</a:t>
            </a:r>
          </a:p>
          <a:p>
            <a:r>
              <a:rPr lang="fr-CA" sz="2800" dirty="0"/>
              <a:t>	INC BX</a:t>
            </a:r>
          </a:p>
          <a:p>
            <a:r>
              <a:rPr lang="fr-CA" sz="2800" dirty="0"/>
              <a:t>	LOOP M1</a:t>
            </a:r>
          </a:p>
          <a:p>
            <a:endParaRPr lang="fr-CA" sz="2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uk-U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EF0F7A-2EE2-4932-851E-957D0CB0318A}"/>
              </a:ext>
            </a:extLst>
          </p:cNvPr>
          <p:cNvSpPr txBox="1"/>
          <p:nvPr/>
        </p:nvSpPr>
        <p:spPr>
          <a:xfrm>
            <a:off x="251520" y="2132856"/>
            <a:ext cx="453650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800" dirty="0"/>
              <a:t>X1		DB 100 DUP (?)</a:t>
            </a:r>
          </a:p>
          <a:p>
            <a:r>
              <a:rPr lang="fr-CA" sz="2800" dirty="0"/>
              <a:t>REJYM	EQU …1B</a:t>
            </a:r>
          </a:p>
          <a:p>
            <a:r>
              <a:rPr lang="fr-CA" sz="2800" dirty="0"/>
              <a:t>STAN		EQU …1B</a:t>
            </a:r>
            <a:endParaRPr lang="uk-UA" sz="2800" dirty="0"/>
          </a:p>
          <a:p>
            <a:r>
              <a:rPr lang="fr-CA" sz="2800" dirty="0"/>
              <a:t>OBUF		EQU …0B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02230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>
            <a:extLst>
              <a:ext uri="{FF2B5EF4-FFF2-40B4-BE49-F238E27FC236}">
                <a16:creationId xmlns:a16="http://schemas.microsoft.com/office/drawing/2014/main" id="{C41C8CC0-C1C5-476F-8A56-992510170F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1188" y="-1035050"/>
            <a:ext cx="9001125" cy="1462088"/>
          </a:xfrm>
        </p:spPr>
        <p:txBody>
          <a:bodyPr/>
          <a:lstStyle/>
          <a:p>
            <a:pPr eaLnBrk="1" hangingPunct="1"/>
            <a:r>
              <a:rPr lang="uk-UA" altLang="uk-UA" sz="2400"/>
              <a:t>Формування сигналів шин адреси, даних і управління</a:t>
            </a:r>
          </a:p>
        </p:txBody>
      </p:sp>
      <p:sp>
        <p:nvSpPr>
          <p:cNvPr id="8195" name="Rectangle 5">
            <a:extLst>
              <a:ext uri="{FF2B5EF4-FFF2-40B4-BE49-F238E27FC236}">
                <a16:creationId xmlns:a16="http://schemas.microsoft.com/office/drawing/2014/main" id="{55F9320F-6450-47ED-94F7-F1819DBA2D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2875" y="1889125"/>
            <a:ext cx="9001125" cy="4968875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br>
              <a:rPr lang="en-US" altLang="uk-UA" sz="2800" dirty="0">
                <a:solidFill>
                  <a:srgbClr val="0070C0"/>
                </a:solidFill>
              </a:rPr>
            </a:br>
            <a:endParaRPr lang="uk-UA" altLang="uk-UA" sz="2000" dirty="0"/>
          </a:p>
          <a:p>
            <a:pPr lvl="1" eaLnBrk="1" hangingPunct="1">
              <a:defRPr/>
            </a:pPr>
            <a:endParaRPr lang="uk-UA" altLang="uk-UA" sz="2000" dirty="0"/>
          </a:p>
          <a:p>
            <a:pPr lvl="1" eaLnBrk="1" hangingPunct="1">
              <a:defRPr/>
            </a:pPr>
            <a:endParaRPr lang="en-US" altLang="uk-UA" sz="2000" dirty="0"/>
          </a:p>
          <a:p>
            <a:pPr lvl="1" eaLnBrk="1" hangingPunct="1">
              <a:defRPr/>
            </a:pPr>
            <a:endParaRPr lang="ru-RU" altLang="uk-UA" sz="2000" dirty="0"/>
          </a:p>
          <a:p>
            <a:pPr lvl="1" eaLnBrk="1" hangingPunct="1">
              <a:defRPr/>
            </a:pPr>
            <a:endParaRPr lang="en-US" altLang="uk-UA" sz="2000" dirty="0"/>
          </a:p>
          <a:p>
            <a:pPr eaLnBrk="1" hangingPunct="1">
              <a:defRPr/>
            </a:pPr>
            <a:endParaRPr lang="uk-UA" altLang="uk-UA" dirty="0"/>
          </a:p>
        </p:txBody>
      </p:sp>
      <p:pic>
        <p:nvPicPr>
          <p:cNvPr id="9220" name="Рисунок 2">
            <a:extLst>
              <a:ext uri="{FF2B5EF4-FFF2-40B4-BE49-F238E27FC236}">
                <a16:creationId xmlns:a16="http://schemas.microsoft.com/office/drawing/2014/main" id="{CDCE07D0-D861-4482-893D-320452B213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404813"/>
            <a:ext cx="9148763" cy="1015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1560" y="-132284"/>
            <a:ext cx="8352928" cy="1462088"/>
          </a:xfrm>
        </p:spPr>
        <p:txBody>
          <a:bodyPr/>
          <a:lstStyle/>
          <a:p>
            <a:pPr algn="ctr" eaLnBrk="1" hangingPunct="1"/>
            <a:r>
              <a:rPr lang="uk-UA" altLang="uk-UA" sz="3600" dirty="0"/>
              <a:t>Інтерфейс </a:t>
            </a:r>
            <a:r>
              <a:rPr lang="fr-CA" altLang="uk-UA" sz="3600" dirty="0"/>
              <a:t>USB (Universal Serial Bus)</a:t>
            </a:r>
            <a:endParaRPr lang="uk-UA" altLang="uk-UA" dirty="0"/>
          </a:p>
        </p:txBody>
      </p:sp>
      <p:sp>
        <p:nvSpPr>
          <p:cNvPr id="11" name="Місце для вмісту 10">
            <a:extLst>
              <a:ext uri="{FF2B5EF4-FFF2-40B4-BE49-F238E27FC236}">
                <a16:creationId xmlns:a16="http://schemas.microsoft.com/office/drawing/2014/main" id="{52261E71-AD83-4F68-B71D-F3EE189A7A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228" y="2276872"/>
            <a:ext cx="8487544" cy="411480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endParaRPr lang="uk-U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EF0F7A-2EE2-4932-851E-957D0CB0318A}"/>
              </a:ext>
            </a:extLst>
          </p:cNvPr>
          <p:cNvSpPr txBox="1"/>
          <p:nvPr/>
        </p:nvSpPr>
        <p:spPr>
          <a:xfrm>
            <a:off x="107504" y="2132856"/>
            <a:ext cx="9036496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Реалізують мережеві протоколи обміну інформацією, технологію </a:t>
            </a:r>
            <a:r>
              <a:rPr lang="fr-CA" sz="2800" dirty="0"/>
              <a:t>Plug and Play </a:t>
            </a:r>
            <a:r>
              <a:rPr lang="uk-UA" sz="2800" dirty="0"/>
              <a:t>тощо. </a:t>
            </a:r>
          </a:p>
          <a:p>
            <a:r>
              <a:rPr lang="fr-CA" sz="2800" b="1" dirty="0"/>
              <a:t>USB 1</a:t>
            </a:r>
            <a:r>
              <a:rPr lang="fr-CA" sz="2800" dirty="0"/>
              <a:t> –</a:t>
            </a:r>
            <a:r>
              <a:rPr lang="uk-UA" sz="2800" dirty="0"/>
              <a:t> 1996 р., від 1,5 </a:t>
            </a:r>
            <a:r>
              <a:rPr lang="uk-UA" sz="2800" dirty="0" err="1"/>
              <a:t>Мб</a:t>
            </a:r>
            <a:r>
              <a:rPr lang="uk-UA" sz="2800" dirty="0"/>
              <a:t>/с (</a:t>
            </a:r>
            <a:r>
              <a:rPr lang="fr-CA" sz="2800" dirty="0"/>
              <a:t>Low-Speed) </a:t>
            </a:r>
            <a:r>
              <a:rPr lang="uk-UA" sz="2800" dirty="0"/>
              <a:t>до 12 </a:t>
            </a:r>
            <a:r>
              <a:rPr lang="uk-UA" sz="2800" dirty="0" err="1"/>
              <a:t>Мб</a:t>
            </a:r>
            <a:r>
              <a:rPr lang="uk-UA" sz="2800" dirty="0"/>
              <a:t>/с</a:t>
            </a:r>
            <a:r>
              <a:rPr lang="fr-CA" sz="2800" dirty="0"/>
              <a:t> (Full-Speed)</a:t>
            </a:r>
            <a:endParaRPr lang="uk-UA" sz="2800" dirty="0"/>
          </a:p>
          <a:p>
            <a:r>
              <a:rPr lang="fr-CA" sz="2800" b="1" dirty="0"/>
              <a:t>USB </a:t>
            </a:r>
            <a:r>
              <a:rPr lang="uk-UA" sz="2800" b="1" dirty="0"/>
              <a:t>2</a:t>
            </a:r>
            <a:r>
              <a:rPr lang="fr-CA" sz="2800" dirty="0"/>
              <a:t> –</a:t>
            </a:r>
            <a:r>
              <a:rPr lang="uk-UA" sz="2800" dirty="0"/>
              <a:t> 2000 р., до 480 </a:t>
            </a:r>
            <a:r>
              <a:rPr lang="uk-UA" sz="2800" dirty="0" err="1"/>
              <a:t>Мб</a:t>
            </a:r>
            <a:r>
              <a:rPr lang="uk-UA" sz="2800" dirty="0"/>
              <a:t>/с</a:t>
            </a:r>
          </a:p>
          <a:p>
            <a:r>
              <a:rPr lang="fr-CA" sz="2800" b="1" dirty="0"/>
              <a:t>USB </a:t>
            </a:r>
            <a:r>
              <a:rPr lang="uk-UA" sz="2800" b="1" dirty="0"/>
              <a:t>3</a:t>
            </a:r>
            <a:r>
              <a:rPr lang="fr-CA" sz="2800" dirty="0"/>
              <a:t> –</a:t>
            </a:r>
            <a:r>
              <a:rPr lang="uk-UA" sz="2800" dirty="0"/>
              <a:t> 2008 р., від 5 </a:t>
            </a:r>
            <a:r>
              <a:rPr lang="uk-UA" sz="2800" dirty="0" err="1"/>
              <a:t>Гбіт</a:t>
            </a:r>
            <a:r>
              <a:rPr lang="uk-UA" sz="2800" dirty="0"/>
              <a:t>/с </a:t>
            </a:r>
            <a:br>
              <a:rPr lang="uk-UA" sz="2800" dirty="0"/>
            </a:br>
            <a:r>
              <a:rPr lang="uk-UA" sz="2800" dirty="0"/>
              <a:t>до 20 </a:t>
            </a:r>
            <a:r>
              <a:rPr lang="uk-UA" sz="2800" dirty="0" err="1"/>
              <a:t>Гбіт</a:t>
            </a:r>
            <a:r>
              <a:rPr lang="uk-UA" sz="2800" dirty="0"/>
              <a:t>/с</a:t>
            </a:r>
          </a:p>
          <a:p>
            <a:r>
              <a:rPr lang="uk-UA" sz="2800" dirty="0"/>
              <a:t> </a:t>
            </a:r>
          </a:p>
          <a:p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DB4A557-D68D-4FC1-920D-31416D0595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3089" y="3573016"/>
            <a:ext cx="2566797" cy="296267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733FAF2-03A2-4058-97FF-B959E9EA2C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824" y="5197685"/>
            <a:ext cx="2339437" cy="119398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2F9BCDC-BFF9-4640-9BE5-20AFB2BA02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5886" y="1295400"/>
            <a:ext cx="971943" cy="98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53532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1560" y="-132284"/>
            <a:ext cx="8352928" cy="1462088"/>
          </a:xfrm>
        </p:spPr>
        <p:txBody>
          <a:bodyPr/>
          <a:lstStyle/>
          <a:p>
            <a:pPr algn="ctr" eaLnBrk="1" hangingPunct="1"/>
            <a:r>
              <a:rPr lang="uk-UA" altLang="uk-UA" sz="3600" dirty="0"/>
              <a:t>Способи організації обміну даними із зовнішніми пристроями</a:t>
            </a:r>
            <a:endParaRPr lang="uk-UA" altLang="uk-U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EF0F7A-2EE2-4932-851E-957D0CB0318A}"/>
              </a:ext>
            </a:extLst>
          </p:cNvPr>
          <p:cNvSpPr txBox="1"/>
          <p:nvPr/>
        </p:nvSpPr>
        <p:spPr>
          <a:xfrm>
            <a:off x="269776" y="2348880"/>
            <a:ext cx="90364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600" dirty="0"/>
              <a:t>Програмно кероване введення-виведення.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600" dirty="0"/>
              <a:t>Використання системи переривань.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600" dirty="0"/>
              <a:t>Прямий доступ до пам’яті. </a:t>
            </a:r>
          </a:p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C24D07-E41C-4CAB-BB63-A90AB54702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1443" y="1247677"/>
            <a:ext cx="1495053" cy="2166166"/>
          </a:xfrm>
          <a:prstGeom prst="rect">
            <a:avLst/>
          </a:prstGeom>
        </p:spPr>
      </p:pic>
      <p:pic>
        <p:nvPicPr>
          <p:cNvPr id="1026" name="Picture 2" descr="Чайник металлический Gusto GT-U-225-KС Украинская вишня со свистком 2.5 л  купить по низкой цене в Киеве, Харькове, Днепр, Одессе, Львове, Украине |  интернет магазин Comfy (Комфи)">
            <a:extLst>
              <a:ext uri="{FF2B5EF4-FFF2-40B4-BE49-F238E27FC236}">
                <a16:creationId xmlns:a16="http://schemas.microsoft.com/office/drawing/2014/main" id="{32925223-CC89-4CB7-8697-1F2FEBD70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509" y="4211937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8DC3B363-EAE4-4580-8222-86D8C19513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725144"/>
            <a:ext cx="1219200" cy="186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90866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1560" y="-132284"/>
            <a:ext cx="8352928" cy="1462088"/>
          </a:xfrm>
        </p:spPr>
        <p:txBody>
          <a:bodyPr/>
          <a:lstStyle/>
          <a:p>
            <a:pPr algn="ctr" eaLnBrk="1" hangingPunct="1"/>
            <a:r>
              <a:rPr lang="uk-UA" dirty="0"/>
              <a:t>Функції системи переривань</a:t>
            </a:r>
            <a:endParaRPr lang="uk-UA" altLang="uk-UA" sz="5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EF0F7A-2EE2-4932-851E-957D0CB0318A}"/>
              </a:ext>
            </a:extLst>
          </p:cNvPr>
          <p:cNvSpPr txBox="1"/>
          <p:nvPr/>
        </p:nvSpPr>
        <p:spPr>
          <a:xfrm>
            <a:off x="101539" y="2076034"/>
            <a:ext cx="903649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600" dirty="0"/>
              <a:t>виявлення запитів на переривання,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600" dirty="0"/>
              <a:t>виявлення джерел запитів,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600" dirty="0"/>
              <a:t>виявлення </a:t>
            </a:r>
            <a:r>
              <a:rPr lang="uk-UA" sz="3600" dirty="0" err="1"/>
              <a:t>найпріоритетнішого</a:t>
            </a:r>
            <a:r>
              <a:rPr lang="uk-UA" sz="3600" dirty="0"/>
              <a:t> запиту,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600" dirty="0"/>
              <a:t>порівняння його пріоритету з пріоритетом поточної програми,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600" dirty="0"/>
              <a:t>обробка переривання,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600" dirty="0"/>
              <a:t>управління пріоритетами.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9691796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1560" y="-132284"/>
            <a:ext cx="8352928" cy="1462088"/>
          </a:xfrm>
        </p:spPr>
        <p:txBody>
          <a:bodyPr/>
          <a:lstStyle/>
          <a:p>
            <a:pPr algn="ctr" eaLnBrk="1" hangingPunct="1"/>
            <a:r>
              <a:rPr lang="uk-UA" dirty="0"/>
              <a:t>Програмний </a:t>
            </a:r>
            <a:r>
              <a:rPr lang="uk-UA" dirty="0" err="1"/>
              <a:t>полінг</a:t>
            </a:r>
            <a:endParaRPr lang="uk-UA" altLang="uk-UA" sz="5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6372204-539F-47E3-A13F-F07396511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46" y="2348880"/>
            <a:ext cx="8749976" cy="36004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113E3EF-D083-4FEC-A2AB-384A71E6A7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241" y="3889850"/>
            <a:ext cx="1008111" cy="40324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34E8013-32F2-4519-A497-37FC11B82D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5810" y="3845420"/>
            <a:ext cx="29527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7765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0674" y="70084"/>
            <a:ext cx="8352928" cy="896988"/>
          </a:xfrm>
        </p:spPr>
        <p:txBody>
          <a:bodyPr/>
          <a:lstStyle/>
          <a:p>
            <a:pPr algn="ctr" eaLnBrk="1" hangingPunct="1"/>
            <a:r>
              <a:rPr lang="uk-UA" dirty="0"/>
              <a:t>Апаратний </a:t>
            </a:r>
            <a:r>
              <a:rPr lang="uk-UA" dirty="0" err="1"/>
              <a:t>полінг</a:t>
            </a:r>
            <a:endParaRPr lang="uk-UA" altLang="uk-UA" sz="5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DC117DC-7E51-4A9E-B5A5-289AE58121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17" y="764704"/>
            <a:ext cx="8507845" cy="350077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A148C42-26FF-44FA-8850-190C1295D8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752" y="4437112"/>
            <a:ext cx="5514772" cy="231685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F9E1799-C72A-488F-9911-8EA11D629B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6216" y="2270633"/>
            <a:ext cx="864095" cy="34563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018AB0-908A-458E-BEBD-018573715C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536" y="2129815"/>
            <a:ext cx="645080" cy="29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00981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81125" y="764704"/>
            <a:ext cx="8352928" cy="896988"/>
          </a:xfrm>
        </p:spPr>
        <p:txBody>
          <a:bodyPr/>
          <a:lstStyle/>
          <a:p>
            <a:pPr algn="ctr" eaLnBrk="1" hangingPunct="1"/>
            <a:r>
              <a:rPr lang="uk-UA" altLang="uk-UA" sz="4800" dirty="0"/>
              <a:t>Використання контролера пріоритетних переривань</a:t>
            </a:r>
            <a:endParaRPr lang="uk-UA" altLang="uk-UA" sz="54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8BF83AE-D079-47D0-9101-A4C79238D6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2348880"/>
            <a:ext cx="8749976" cy="36004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E710CD2-2682-4BD7-A9E9-224373DE99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241" y="3889850"/>
            <a:ext cx="1008111" cy="403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34975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09717" y="332656"/>
            <a:ext cx="8352928" cy="896988"/>
          </a:xfrm>
        </p:spPr>
        <p:txBody>
          <a:bodyPr/>
          <a:lstStyle/>
          <a:p>
            <a:pPr algn="ctr" eaLnBrk="1" hangingPunct="1"/>
            <a:r>
              <a:rPr lang="uk-UA" altLang="uk-UA" sz="4800" dirty="0"/>
              <a:t>Реалізація переривань в ПК</a:t>
            </a:r>
            <a:endParaRPr lang="uk-UA" altLang="uk-UA" sz="5400" dirty="0"/>
          </a:p>
        </p:txBody>
      </p:sp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EA48EED3-857F-490C-B746-C1A065364A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866893"/>
              </p:ext>
            </p:extLst>
          </p:nvPr>
        </p:nvGraphicFramePr>
        <p:xfrm>
          <a:off x="251521" y="2348880"/>
          <a:ext cx="8640958" cy="39697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97487">
                  <a:extLst>
                    <a:ext uri="{9D8B030D-6E8A-4147-A177-3AD203B41FA5}">
                      <a16:colId xmlns:a16="http://schemas.microsoft.com/office/drawing/2014/main" val="2872813871"/>
                    </a:ext>
                  </a:extLst>
                </a:gridCol>
                <a:gridCol w="3630655">
                  <a:extLst>
                    <a:ext uri="{9D8B030D-6E8A-4147-A177-3AD203B41FA5}">
                      <a16:colId xmlns:a16="http://schemas.microsoft.com/office/drawing/2014/main" val="3552753749"/>
                    </a:ext>
                  </a:extLst>
                </a:gridCol>
                <a:gridCol w="1900649">
                  <a:extLst>
                    <a:ext uri="{9D8B030D-6E8A-4147-A177-3AD203B41FA5}">
                      <a16:colId xmlns:a16="http://schemas.microsoft.com/office/drawing/2014/main" val="853280589"/>
                    </a:ext>
                  </a:extLst>
                </a:gridCol>
                <a:gridCol w="1512167">
                  <a:extLst>
                    <a:ext uri="{9D8B030D-6E8A-4147-A177-3AD203B41FA5}">
                      <a16:colId xmlns:a16="http://schemas.microsoft.com/office/drawing/2014/main" val="626859009"/>
                    </a:ext>
                  </a:extLst>
                </a:gridCol>
              </a:tblGrid>
              <a:tr h="6765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Тип</a:t>
                      </a:r>
                      <a:endParaRPr lang="uk-UA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Причина</a:t>
                      </a:r>
                      <a:endParaRPr lang="uk-UA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№ переривання</a:t>
                      </a:r>
                      <a:endParaRPr lang="uk-UA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Пріоритет</a:t>
                      </a:r>
                      <a:endParaRPr lang="uk-UA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0475968"/>
                  </a:ext>
                </a:extLst>
              </a:tr>
              <a:tr h="119567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Внутрішні</a:t>
                      </a:r>
                      <a:br>
                        <a:rPr lang="fr-CA" sz="2000" dirty="0">
                          <a:effectLst/>
                        </a:rPr>
                      </a:br>
                      <a:endParaRPr lang="uk-UA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1. Помилка ділення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2. Переривання покрокового виконання (</a:t>
                      </a:r>
                      <a:r>
                        <a:rPr lang="fr-CA" sz="2000" dirty="0">
                          <a:effectLst/>
                        </a:rPr>
                        <a:t>TF</a:t>
                      </a:r>
                      <a:r>
                        <a:rPr lang="ru-RU" sz="2000" dirty="0">
                          <a:effectLst/>
                        </a:rPr>
                        <a:t>=1)</a:t>
                      </a:r>
                      <a:endParaRPr lang="uk-UA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1</a:t>
                      </a:r>
                      <a:endParaRPr lang="uk-UA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4</a:t>
                      </a:r>
                      <a:endParaRPr lang="uk-UA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78364014"/>
                  </a:ext>
                </a:extLst>
              </a:tr>
              <a:tr h="122413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Програмні</a:t>
                      </a:r>
                      <a:endParaRPr lang="uk-UA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</a:rPr>
                        <a:t>3. команда </a:t>
                      </a:r>
                      <a:r>
                        <a:rPr lang="en-US" sz="2000" dirty="0">
                          <a:effectLst/>
                        </a:rPr>
                        <a:t>INT</a:t>
                      </a:r>
                      <a:r>
                        <a:rPr lang="ru-RU" sz="2000" dirty="0">
                          <a:effectLst/>
                        </a:rPr>
                        <a:t>3</a:t>
                      </a:r>
                      <a:endParaRPr lang="uk-UA" sz="20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</a:rPr>
                        <a:t>4. команда </a:t>
                      </a:r>
                      <a:r>
                        <a:rPr lang="en-US" sz="2000" dirty="0">
                          <a:effectLst/>
                        </a:rPr>
                        <a:t>INTO (OF=1)</a:t>
                      </a:r>
                      <a:endParaRPr lang="uk-UA" sz="20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</a:rPr>
                        <a:t>5. команда </a:t>
                      </a:r>
                      <a:r>
                        <a:rPr lang="en-US" sz="2000" dirty="0">
                          <a:effectLst/>
                        </a:rPr>
                        <a:t>INT n</a:t>
                      </a:r>
                      <a:endParaRPr lang="uk-UA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2000" dirty="0">
                          <a:effectLst/>
                        </a:rPr>
                        <a:t>3</a:t>
                      </a:r>
                      <a:endParaRPr lang="uk-UA" sz="20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2000" dirty="0">
                          <a:effectLst/>
                        </a:rPr>
                        <a:t>4</a:t>
                      </a:r>
                      <a:endParaRPr lang="uk-UA" sz="20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2000" dirty="0">
                          <a:effectLst/>
                        </a:rPr>
                        <a:t>0 - 255</a:t>
                      </a:r>
                      <a:endParaRPr lang="uk-UA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2000">
                          <a:effectLst/>
                        </a:rPr>
                        <a:t>1</a:t>
                      </a:r>
                      <a:endParaRPr lang="uk-UA" sz="20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2000">
                          <a:effectLst/>
                        </a:rPr>
                        <a:t>1</a:t>
                      </a:r>
                      <a:endParaRPr lang="uk-UA" sz="20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2000">
                          <a:effectLst/>
                        </a:rPr>
                        <a:t>1</a:t>
                      </a:r>
                      <a:endParaRPr lang="uk-UA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93551242"/>
                  </a:ext>
                </a:extLst>
              </a:tr>
              <a:tr h="87341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Апаратні</a:t>
                      </a:r>
                      <a:endParaRPr lang="uk-UA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2000" dirty="0">
                          <a:effectLst/>
                        </a:rPr>
                        <a:t>6. </a:t>
                      </a:r>
                      <a:r>
                        <a:rPr lang="ru-RU" sz="2000" dirty="0" err="1">
                          <a:effectLst/>
                        </a:rPr>
                        <a:t>вхід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fr-CA" sz="2000" dirty="0">
                          <a:effectLst/>
                        </a:rPr>
                        <a:t>NMI </a:t>
                      </a:r>
                      <a:r>
                        <a:rPr lang="uk-UA" sz="2000" dirty="0">
                          <a:effectLst/>
                        </a:rPr>
                        <a:t>= 0→1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7. вхід </a:t>
                      </a:r>
                      <a:r>
                        <a:rPr lang="fr-CA" sz="2000" dirty="0">
                          <a:effectLst/>
                        </a:rPr>
                        <a:t>INTR = 1</a:t>
                      </a:r>
                      <a:endParaRPr lang="uk-UA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2000" dirty="0">
                          <a:effectLst/>
                        </a:rPr>
                        <a:t>2</a:t>
                      </a:r>
                      <a:endParaRPr lang="uk-UA" sz="20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2000" dirty="0">
                          <a:effectLst/>
                        </a:rPr>
                        <a:t>0 - 255</a:t>
                      </a:r>
                      <a:endParaRPr lang="uk-UA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2000" dirty="0">
                          <a:effectLst/>
                        </a:rPr>
                        <a:t>2</a:t>
                      </a:r>
                      <a:endParaRPr lang="uk-UA" sz="20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2000" dirty="0">
                          <a:effectLst/>
                        </a:rPr>
                        <a:t>3</a:t>
                      </a:r>
                      <a:endParaRPr lang="uk-UA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978159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53943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552" y="-99392"/>
            <a:ext cx="8352928" cy="1462088"/>
          </a:xfrm>
        </p:spPr>
        <p:txBody>
          <a:bodyPr/>
          <a:lstStyle/>
          <a:p>
            <a:pPr algn="ctr" eaLnBrk="1" hangingPunct="1"/>
            <a:r>
              <a:rPr lang="uk-UA" sz="3600" dirty="0"/>
              <a:t>Контролер пріоритетних переривань </a:t>
            </a:r>
            <a:r>
              <a:rPr lang="fr-CA" sz="3600" dirty="0"/>
              <a:t>Intel </a:t>
            </a:r>
            <a:r>
              <a:rPr lang="uk-UA" sz="3600" dirty="0"/>
              <a:t>8259А</a:t>
            </a:r>
            <a:r>
              <a:rPr lang="fr-CA" sz="3600" dirty="0"/>
              <a:t> (</a:t>
            </a:r>
            <a:r>
              <a:rPr lang="ru-RU" sz="3600" dirty="0"/>
              <a:t>К1810ВН59А)</a:t>
            </a:r>
            <a:endParaRPr lang="uk-UA" altLang="uk-UA" sz="4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5A0B57-0CB7-40CA-94EC-A596DD28D301}"/>
              </a:ext>
            </a:extLst>
          </p:cNvPr>
          <p:cNvSpPr txBox="1"/>
          <p:nvPr/>
        </p:nvSpPr>
        <p:spPr>
          <a:xfrm>
            <a:off x="17748" y="1988840"/>
            <a:ext cx="910850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Реалізує такі дисципліни обслуговування переривань: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800" dirty="0"/>
              <a:t>режим повної вкладеності;</a:t>
            </a:r>
            <a:br>
              <a:rPr lang="fr-CA" sz="2800" dirty="0"/>
            </a:br>
            <a:endParaRPr lang="uk-UA" sz="2800" dirty="0"/>
          </a:p>
          <a:p>
            <a:pPr marL="514350" indent="-514350">
              <a:buFont typeface="+mj-lt"/>
              <a:buAutoNum type="arabicPeriod"/>
            </a:pPr>
            <a:r>
              <a:rPr lang="uk-UA" sz="2800" dirty="0"/>
              <a:t>круговий (циклічний) пріоритет: після обслуговування переривання йому надається найнижчий пріоритет;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800" dirty="0"/>
              <a:t>адресований круговий пріоритет: дно пріоритету можна переносити;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800" dirty="0"/>
              <a:t>режим опитування: мікропроцесор звертається до регістрів контролера і може виконувати його функції програмним чином.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109DC44-62FD-42DB-AF96-854B7367FC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064" y="2456892"/>
            <a:ext cx="1944216" cy="97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66187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552" y="-387424"/>
            <a:ext cx="8352928" cy="1462088"/>
          </a:xfrm>
        </p:spPr>
        <p:txBody>
          <a:bodyPr/>
          <a:lstStyle/>
          <a:p>
            <a:pPr algn="ctr" eaLnBrk="1" hangingPunct="1"/>
            <a:r>
              <a:rPr lang="uk-UA" sz="3600" dirty="0"/>
              <a:t>Контролер пріоритетних переривань </a:t>
            </a:r>
            <a:r>
              <a:rPr lang="fr-CA" sz="3600" dirty="0"/>
              <a:t>Intel </a:t>
            </a:r>
            <a:r>
              <a:rPr lang="uk-UA" sz="3600" dirty="0"/>
              <a:t>8259А</a:t>
            </a:r>
            <a:r>
              <a:rPr lang="fr-CA" sz="3600" dirty="0"/>
              <a:t> (</a:t>
            </a:r>
            <a:r>
              <a:rPr lang="ru-RU" sz="3600" dirty="0"/>
              <a:t>К1810ВН59А)</a:t>
            </a:r>
            <a:endParaRPr lang="uk-UA" altLang="uk-UA" sz="48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97D782-84EE-4A9B-B870-286B97F91E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805104" y="437969"/>
            <a:ext cx="5622024" cy="7128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96897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552" y="-731044"/>
            <a:ext cx="8352928" cy="1462088"/>
          </a:xfrm>
        </p:spPr>
        <p:txBody>
          <a:bodyPr/>
          <a:lstStyle/>
          <a:p>
            <a:pPr algn="ctr" eaLnBrk="1" hangingPunct="1"/>
            <a:r>
              <a:rPr lang="uk-UA" sz="4000" dirty="0"/>
              <a:t>Використання кількох контролерів</a:t>
            </a:r>
            <a:endParaRPr lang="uk-UA" altLang="uk-UA" sz="48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4D6551D-5709-4CA0-9415-1E238E297C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46675" y="-558442"/>
            <a:ext cx="5760638" cy="8838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395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>
            <a:extLst>
              <a:ext uri="{FF2B5EF4-FFF2-40B4-BE49-F238E27FC236}">
                <a16:creationId xmlns:a16="http://schemas.microsoft.com/office/drawing/2014/main" id="{CCFA7516-682C-423F-BEBC-88C77B85DE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1188" y="-1035050"/>
            <a:ext cx="9001125" cy="1462088"/>
          </a:xfrm>
        </p:spPr>
        <p:txBody>
          <a:bodyPr/>
          <a:lstStyle/>
          <a:p>
            <a:pPr eaLnBrk="1" hangingPunct="1"/>
            <a:r>
              <a:rPr lang="uk-UA" altLang="uk-UA" sz="2400"/>
              <a:t>Формування сигналів шин адреси, даних і управління</a:t>
            </a:r>
          </a:p>
        </p:txBody>
      </p:sp>
      <p:sp>
        <p:nvSpPr>
          <p:cNvPr id="8195" name="Rectangle 5">
            <a:extLst>
              <a:ext uri="{FF2B5EF4-FFF2-40B4-BE49-F238E27FC236}">
                <a16:creationId xmlns:a16="http://schemas.microsoft.com/office/drawing/2014/main" id="{185857DC-58AA-405D-910B-BD0350D208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2875" y="1889125"/>
            <a:ext cx="9001125" cy="4968875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br>
              <a:rPr lang="en-US" altLang="uk-UA" sz="2800" dirty="0">
                <a:solidFill>
                  <a:srgbClr val="0070C0"/>
                </a:solidFill>
              </a:rPr>
            </a:br>
            <a:endParaRPr lang="uk-UA" altLang="uk-UA" sz="2000" dirty="0"/>
          </a:p>
          <a:p>
            <a:pPr lvl="1" eaLnBrk="1" hangingPunct="1">
              <a:defRPr/>
            </a:pPr>
            <a:endParaRPr lang="uk-UA" altLang="uk-UA" sz="2000" dirty="0"/>
          </a:p>
          <a:p>
            <a:pPr lvl="1" eaLnBrk="1" hangingPunct="1">
              <a:defRPr/>
            </a:pPr>
            <a:endParaRPr lang="en-US" altLang="uk-UA" sz="2000" dirty="0"/>
          </a:p>
          <a:p>
            <a:pPr lvl="1" eaLnBrk="1" hangingPunct="1">
              <a:defRPr/>
            </a:pPr>
            <a:endParaRPr lang="ru-RU" altLang="uk-UA" sz="2000" dirty="0"/>
          </a:p>
          <a:p>
            <a:pPr lvl="1" eaLnBrk="1" hangingPunct="1">
              <a:defRPr/>
            </a:pPr>
            <a:endParaRPr lang="en-US" altLang="uk-UA" sz="2000" dirty="0"/>
          </a:p>
          <a:p>
            <a:pPr eaLnBrk="1" hangingPunct="1">
              <a:defRPr/>
            </a:pPr>
            <a:endParaRPr lang="uk-UA" altLang="uk-UA" dirty="0"/>
          </a:p>
        </p:txBody>
      </p:sp>
      <p:pic>
        <p:nvPicPr>
          <p:cNvPr id="11268" name="Рисунок 2">
            <a:extLst>
              <a:ext uri="{FF2B5EF4-FFF2-40B4-BE49-F238E27FC236}">
                <a16:creationId xmlns:a16="http://schemas.microsoft.com/office/drawing/2014/main" id="{AE42679F-4365-4715-8041-12D6144F0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79775"/>
            <a:ext cx="9148763" cy="1015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3608" y="188640"/>
            <a:ext cx="8352928" cy="1462088"/>
          </a:xfrm>
        </p:spPr>
        <p:txBody>
          <a:bodyPr/>
          <a:lstStyle/>
          <a:p>
            <a:pPr algn="ctr" eaLnBrk="1" hangingPunct="1"/>
            <a:r>
              <a:rPr lang="uk-UA" sz="4000" dirty="0"/>
              <a:t>Якщо не підключати контролер?</a:t>
            </a:r>
            <a:endParaRPr lang="uk-UA" altLang="uk-UA" sz="4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9A2029-6BBA-472F-87A5-B132AFF058C7}"/>
              </a:ext>
            </a:extLst>
          </p:cNvPr>
          <p:cNvSpPr txBox="1"/>
          <p:nvPr/>
        </p:nvSpPr>
        <p:spPr>
          <a:xfrm>
            <a:off x="467544" y="1988840"/>
            <a:ext cx="842493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То по другому сигналу </a:t>
            </a:r>
            <a:r>
              <a:rPr lang="fr-CA" sz="2800" dirty="0"/>
              <a:t>INTA</a:t>
            </a:r>
            <a:r>
              <a:rPr lang="uk-UA" sz="2800" dirty="0"/>
              <a:t> видавати номер переривання в шину даних буде нікому. Мікропроцесор не знає підключили до нього КПП чи ні. Відсутність даних у шині він сприймає як набір одиниць – 0</a:t>
            </a:r>
            <a:r>
              <a:rPr lang="fr-CA" sz="2800" dirty="0" err="1"/>
              <a:t>FFh</a:t>
            </a:r>
            <a:r>
              <a:rPr lang="fr-CA" sz="2800" dirty="0"/>
              <a:t> = 255</a:t>
            </a:r>
            <a:r>
              <a:rPr lang="uk-UA" sz="2800" dirty="0"/>
              <a:t>. </a:t>
            </a:r>
            <a:br>
              <a:rPr lang="uk-UA" sz="2800" dirty="0"/>
            </a:br>
            <a:r>
              <a:rPr lang="uk-UA" sz="2800" dirty="0"/>
              <a:t>Тобто мікропроцесор сприйматиме це як переривання номер 255.</a:t>
            </a:r>
          </a:p>
          <a:p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68039096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77947" y="260648"/>
            <a:ext cx="8352928" cy="1462088"/>
          </a:xfrm>
        </p:spPr>
        <p:txBody>
          <a:bodyPr/>
          <a:lstStyle/>
          <a:p>
            <a:pPr algn="ctr" eaLnBrk="1" hangingPunct="1"/>
            <a:r>
              <a:rPr lang="uk-UA" sz="4000" dirty="0"/>
              <a:t>Формати і адресація внутрішніх регістрів</a:t>
            </a:r>
            <a:endParaRPr lang="uk-UA" altLang="uk-UA" sz="48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59CB9D9-D924-45A9-AACB-FAA86CB4D4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834728"/>
            <a:ext cx="4823414" cy="499494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DA8802B-F79A-4BCC-956F-6AA9A1002C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7333" y="1675519"/>
            <a:ext cx="3295147" cy="515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58697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3568" y="0"/>
            <a:ext cx="8352928" cy="1462088"/>
          </a:xfrm>
        </p:spPr>
        <p:txBody>
          <a:bodyPr/>
          <a:lstStyle/>
          <a:p>
            <a:pPr algn="ctr" eaLnBrk="1" hangingPunct="1"/>
            <a:r>
              <a:rPr lang="uk-UA" sz="4000" dirty="0"/>
              <a:t>Формати внутрішніх регістрів</a:t>
            </a:r>
            <a:endParaRPr lang="uk-UA" altLang="uk-UA" sz="48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0CF31E-56AF-49A9-987F-E753657EB0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3" y="1700808"/>
            <a:ext cx="5522199" cy="460851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5731CA8-1433-4173-A770-D1C918D548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5498" y="2708920"/>
            <a:ext cx="3958502" cy="1786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25063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3568" y="260648"/>
            <a:ext cx="8352928" cy="1462088"/>
          </a:xfrm>
        </p:spPr>
        <p:txBody>
          <a:bodyPr/>
          <a:lstStyle/>
          <a:p>
            <a:pPr algn="ctr" eaLnBrk="1" hangingPunct="1"/>
            <a:r>
              <a:rPr lang="uk-UA" sz="4000" dirty="0"/>
              <a:t>Приклад реалізації апаратних переривань.</a:t>
            </a:r>
            <a:endParaRPr lang="uk-UA" altLang="uk-UA" sz="4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B82696-4416-4056-AA70-5F756CF34301}"/>
              </a:ext>
            </a:extLst>
          </p:cNvPr>
          <p:cNvSpPr txBox="1"/>
          <p:nvPr/>
        </p:nvSpPr>
        <p:spPr>
          <a:xfrm>
            <a:off x="251520" y="1982445"/>
            <a:ext cx="8352927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chemeClr val="accent5">
                    <a:lumMod val="50000"/>
                  </a:schemeClr>
                </a:solidFill>
              </a:rPr>
              <a:t>Для програмної реалізації функцій годинника підключимо до входу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NMI</a:t>
            </a:r>
            <a:r>
              <a:rPr lang="uk-UA" sz="2400" dirty="0">
                <a:solidFill>
                  <a:schemeClr val="accent5">
                    <a:lumMod val="50000"/>
                  </a:schemeClr>
                </a:solidFill>
              </a:rPr>
              <a:t> генератор з частотою 1 </a:t>
            </a:r>
            <a:r>
              <a:rPr lang="uk-UA" sz="2400" dirty="0" err="1">
                <a:solidFill>
                  <a:schemeClr val="accent5">
                    <a:lumMod val="50000"/>
                  </a:schemeClr>
                </a:solidFill>
              </a:rPr>
              <a:t>Гц</a:t>
            </a:r>
            <a:r>
              <a:rPr lang="uk-UA" sz="2400" dirty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r>
              <a:rPr lang="fr-CA" sz="2000" dirty="0"/>
              <a:t>.DATA</a:t>
            </a:r>
          </a:p>
          <a:p>
            <a:r>
              <a:rPr lang="fr-CA" sz="2000" dirty="0"/>
              <a:t>HOUR DB ?</a:t>
            </a:r>
          </a:p>
          <a:p>
            <a:r>
              <a:rPr lang="fr-CA" sz="2000" dirty="0"/>
              <a:t>MIN DB ?</a:t>
            </a:r>
          </a:p>
          <a:p>
            <a:r>
              <a:rPr lang="fr-CA" sz="2000" dirty="0"/>
              <a:t>SEC DB ?</a:t>
            </a:r>
          </a:p>
          <a:p>
            <a:endParaRPr lang="ru-RU" sz="2000" dirty="0"/>
          </a:p>
          <a:p>
            <a:r>
              <a:rPr lang="fr-CA" sz="2000" dirty="0"/>
              <a:t>.CODE</a:t>
            </a:r>
          </a:p>
          <a:p>
            <a:r>
              <a:rPr lang="fr-CA" sz="2000" dirty="0"/>
              <a:t>; </a:t>
            </a:r>
            <a:r>
              <a:rPr lang="ru-RU" sz="2000" dirty="0" err="1"/>
              <a:t>Налаштування</a:t>
            </a:r>
            <a:r>
              <a:rPr lang="ru-RU" sz="2000" dirty="0"/>
              <a:t> вектора</a:t>
            </a:r>
            <a:br>
              <a:rPr lang="ru-RU" sz="2000" dirty="0"/>
            </a:br>
            <a:r>
              <a:rPr lang="ru-RU" sz="2000" dirty="0"/>
              <a:t>; 2-го </a:t>
            </a:r>
            <a:r>
              <a:rPr lang="ru-RU" sz="2000" dirty="0" err="1"/>
              <a:t>переривання</a:t>
            </a:r>
            <a:endParaRPr lang="fr-CA" sz="2000" dirty="0"/>
          </a:p>
          <a:p>
            <a:r>
              <a:rPr lang="fr-CA" sz="2000" dirty="0"/>
              <a:t>LEA AX,CLOCK</a:t>
            </a:r>
          </a:p>
          <a:p>
            <a:r>
              <a:rPr lang="fr-CA" sz="2000" dirty="0"/>
              <a:t>MOV BX,8</a:t>
            </a:r>
          </a:p>
          <a:p>
            <a:r>
              <a:rPr lang="fr-CA" sz="2000" dirty="0"/>
              <a:t>MOV [BX],AX</a:t>
            </a:r>
          </a:p>
          <a:p>
            <a:r>
              <a:rPr lang="fr-CA" sz="2000" dirty="0"/>
              <a:t>MOV AX,CS</a:t>
            </a:r>
          </a:p>
          <a:p>
            <a:r>
              <a:rPr lang="fr-CA" sz="2000" dirty="0"/>
              <a:t>MOV [BX+2],AX</a:t>
            </a:r>
          </a:p>
          <a:p>
            <a:endParaRPr lang="uk-UA"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A12958B-9ED6-48BC-99AC-3A6BAC7AD4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3219" y="1196752"/>
            <a:ext cx="1676400" cy="914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208129C-C5F3-4DD6-89D3-92979B423747}"/>
              </a:ext>
            </a:extLst>
          </p:cNvPr>
          <p:cNvSpPr txBox="1"/>
          <p:nvPr/>
        </p:nvSpPr>
        <p:spPr>
          <a:xfrm>
            <a:off x="3491880" y="2708920"/>
            <a:ext cx="24482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CLOCK:	PUSH AX</a:t>
            </a:r>
          </a:p>
          <a:p>
            <a:r>
              <a:rPr lang="en-US" dirty="0"/>
              <a:t>	MOV AL,SEC</a:t>
            </a:r>
          </a:p>
          <a:p>
            <a:r>
              <a:rPr lang="en-US" dirty="0"/>
              <a:t>	ADD AL,1</a:t>
            </a:r>
          </a:p>
          <a:p>
            <a:r>
              <a:rPr lang="en-US" dirty="0"/>
              <a:t>	DAA</a:t>
            </a:r>
          </a:p>
          <a:p>
            <a:r>
              <a:rPr lang="en-US" dirty="0"/>
              <a:t>	CMP AL,60H</a:t>
            </a:r>
          </a:p>
          <a:p>
            <a:r>
              <a:rPr lang="en-US" dirty="0"/>
              <a:t>	MOV SEC,AL</a:t>
            </a:r>
          </a:p>
          <a:p>
            <a:r>
              <a:rPr lang="en-US" dirty="0"/>
              <a:t>	JL EXIT</a:t>
            </a:r>
          </a:p>
          <a:p>
            <a:r>
              <a:rPr lang="en-US" dirty="0"/>
              <a:t>	MOV AL,0</a:t>
            </a:r>
          </a:p>
          <a:p>
            <a:r>
              <a:rPr lang="en-US" dirty="0"/>
              <a:t>	MOV SEC,AL</a:t>
            </a:r>
          </a:p>
          <a:p>
            <a:r>
              <a:rPr lang="en-US" dirty="0"/>
              <a:t>	MOV AL,MIN</a:t>
            </a:r>
          </a:p>
          <a:p>
            <a:r>
              <a:rPr lang="en-US" dirty="0"/>
              <a:t>	ADD AL,1</a:t>
            </a:r>
          </a:p>
          <a:p>
            <a:r>
              <a:rPr lang="en-US" dirty="0"/>
              <a:t>	DAA</a:t>
            </a:r>
          </a:p>
          <a:p>
            <a:r>
              <a:rPr lang="en-US" dirty="0"/>
              <a:t>	CMP AL,60H</a:t>
            </a:r>
          </a:p>
          <a:p>
            <a:r>
              <a:rPr lang="en-US" dirty="0"/>
              <a:t>	MOV MIN,AL</a:t>
            </a:r>
          </a:p>
          <a:p>
            <a:r>
              <a:rPr lang="en-US" dirty="0"/>
              <a:t>	JL EXIT</a:t>
            </a:r>
          </a:p>
          <a:p>
            <a:endParaRPr lang="uk-UA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F628163-9CEA-400B-8C10-BEBB06F1EC43}"/>
              </a:ext>
            </a:extLst>
          </p:cNvPr>
          <p:cNvSpPr txBox="1"/>
          <p:nvPr/>
        </p:nvSpPr>
        <p:spPr>
          <a:xfrm>
            <a:off x="5948579" y="2780928"/>
            <a:ext cx="285946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	MOV AL,0</a:t>
            </a:r>
          </a:p>
          <a:p>
            <a:r>
              <a:rPr lang="en-US" dirty="0"/>
              <a:t>	MOV MIN,AL</a:t>
            </a:r>
          </a:p>
          <a:p>
            <a:r>
              <a:rPr lang="en-US" dirty="0"/>
              <a:t>	MOV AL,HOUR </a:t>
            </a:r>
          </a:p>
          <a:p>
            <a:r>
              <a:rPr lang="en-US" dirty="0"/>
              <a:t>	ADD AL,1</a:t>
            </a:r>
          </a:p>
          <a:p>
            <a:r>
              <a:rPr lang="en-US" dirty="0"/>
              <a:t>	DAA</a:t>
            </a:r>
          </a:p>
          <a:p>
            <a:r>
              <a:rPr lang="en-US" dirty="0"/>
              <a:t>	CMP AL,24H</a:t>
            </a:r>
          </a:p>
          <a:p>
            <a:r>
              <a:rPr lang="en-US" dirty="0"/>
              <a:t>	MOV HOUR,AL</a:t>
            </a:r>
          </a:p>
          <a:p>
            <a:r>
              <a:rPr lang="en-US" dirty="0"/>
              <a:t>	JL EXIT</a:t>
            </a:r>
          </a:p>
          <a:p>
            <a:r>
              <a:rPr lang="en-US" dirty="0"/>
              <a:t>	MOV AL,0</a:t>
            </a:r>
          </a:p>
          <a:p>
            <a:r>
              <a:rPr lang="en-US" dirty="0"/>
              <a:t>	MOV HOUR,AL</a:t>
            </a:r>
          </a:p>
          <a:p>
            <a:r>
              <a:rPr lang="en-US" dirty="0"/>
              <a:t>EXIT:	POP AX</a:t>
            </a:r>
          </a:p>
          <a:p>
            <a:r>
              <a:rPr lang="en-US" dirty="0"/>
              <a:t>	IRET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0268688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3568" y="260648"/>
            <a:ext cx="8352928" cy="1462088"/>
          </a:xfrm>
        </p:spPr>
        <p:txBody>
          <a:bodyPr/>
          <a:lstStyle/>
          <a:p>
            <a:pPr algn="ctr" eaLnBrk="1" hangingPunct="1"/>
            <a:r>
              <a:rPr lang="uk-UA" sz="4000" dirty="0"/>
              <a:t>Поняття про конвеєрну обробку даних та її застосування в МП</a:t>
            </a:r>
            <a:endParaRPr lang="uk-UA" altLang="uk-UA" sz="4800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F1B26E9F-F414-4368-A283-E7D8F06ABD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243" y="2060848"/>
            <a:ext cx="6361514" cy="1853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DB82696-4416-4056-AA70-5F756CF34301}"/>
              </a:ext>
            </a:extLst>
          </p:cNvPr>
          <p:cNvSpPr txBox="1"/>
          <p:nvPr/>
        </p:nvSpPr>
        <p:spPr>
          <a:xfrm>
            <a:off x="1368719" y="4149080"/>
            <a:ext cx="759576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3200" dirty="0"/>
              <a:t>IF</a:t>
            </a:r>
            <a:r>
              <a:rPr lang="uk-UA" sz="3200" dirty="0"/>
              <a:t> –</a:t>
            </a:r>
            <a:r>
              <a:rPr lang="fr-CA" sz="3200" dirty="0"/>
              <a:t> </a:t>
            </a:r>
            <a:r>
              <a:rPr lang="uk-UA" sz="3200" dirty="0"/>
              <a:t>зчитування команди,</a:t>
            </a:r>
            <a:endParaRPr lang="fr-CA" sz="3200" dirty="0"/>
          </a:p>
          <a:p>
            <a:r>
              <a:rPr lang="fr-CA" sz="3200" dirty="0"/>
              <a:t>ID – </a:t>
            </a:r>
            <a:r>
              <a:rPr lang="uk-UA" sz="3200" dirty="0"/>
              <a:t>розшифровка команди,</a:t>
            </a:r>
            <a:endParaRPr lang="fr-CA" sz="3200" dirty="0"/>
          </a:p>
          <a:p>
            <a:r>
              <a:rPr lang="fr-CA" sz="3200" dirty="0"/>
              <a:t>EX –</a:t>
            </a:r>
            <a:r>
              <a:rPr lang="uk-UA" sz="3200" dirty="0"/>
              <a:t> виконання команди,</a:t>
            </a:r>
            <a:endParaRPr lang="fr-CA" sz="3200" dirty="0"/>
          </a:p>
          <a:p>
            <a:r>
              <a:rPr lang="fr-CA" sz="3200" dirty="0"/>
              <a:t>MEM –</a:t>
            </a:r>
            <a:r>
              <a:rPr lang="uk-UA" sz="3200" dirty="0"/>
              <a:t> звернення до пам’яті,</a:t>
            </a:r>
            <a:endParaRPr lang="fr-CA" sz="3200" dirty="0"/>
          </a:p>
          <a:p>
            <a:r>
              <a:rPr lang="fr-CA" sz="3200" dirty="0"/>
              <a:t>WB – </a:t>
            </a:r>
            <a:r>
              <a:rPr lang="uk-UA" sz="3200" dirty="0"/>
              <a:t> запис в регістр.</a:t>
            </a:r>
          </a:p>
        </p:txBody>
      </p:sp>
    </p:spTree>
    <p:extLst>
      <p:ext uri="{BB962C8B-B14F-4D97-AF65-F5344CB8AC3E}">
        <p14:creationId xmlns:p14="http://schemas.microsoft.com/office/powerpoint/2010/main" val="370279988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99592" y="30896"/>
            <a:ext cx="8352928" cy="1462088"/>
          </a:xfrm>
        </p:spPr>
        <p:txBody>
          <a:bodyPr/>
          <a:lstStyle/>
          <a:p>
            <a:pPr algn="ctr" eaLnBrk="1" hangingPunct="1"/>
            <a:r>
              <a:rPr lang="uk-UA" sz="4000" dirty="0"/>
              <a:t>Два рівні конвеєризації в МП 8086</a:t>
            </a:r>
            <a:endParaRPr lang="uk-UA" altLang="uk-UA" sz="4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B82696-4416-4056-AA70-5F756CF34301}"/>
              </a:ext>
            </a:extLst>
          </p:cNvPr>
          <p:cNvSpPr txBox="1"/>
          <p:nvPr/>
        </p:nvSpPr>
        <p:spPr>
          <a:xfrm>
            <a:off x="323528" y="1988840"/>
            <a:ext cx="75957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3200" dirty="0"/>
              <a:t>IF</a:t>
            </a:r>
            <a:r>
              <a:rPr lang="uk-UA" sz="3200" dirty="0"/>
              <a:t> –</a:t>
            </a:r>
            <a:r>
              <a:rPr lang="fr-CA" sz="3200" dirty="0"/>
              <a:t> </a:t>
            </a:r>
            <a:r>
              <a:rPr lang="uk-UA" sz="3200" dirty="0"/>
              <a:t>зчитування команди,</a:t>
            </a:r>
            <a:endParaRPr lang="fr-CA" sz="3200" dirty="0"/>
          </a:p>
          <a:p>
            <a:r>
              <a:rPr lang="fr-CA" sz="3200" dirty="0"/>
              <a:t>EX –</a:t>
            </a:r>
            <a:r>
              <a:rPr lang="uk-UA" sz="3200" dirty="0"/>
              <a:t> виконання команди</a:t>
            </a:r>
            <a:r>
              <a:rPr lang="fr-CA" sz="3200" dirty="0"/>
              <a:t>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8A7F5E2-957A-4C40-9259-5CCE432E38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3284984"/>
            <a:ext cx="8280606" cy="237626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C6268AC-2374-4C0A-BA9E-55D880B3B9C1}"/>
              </a:ext>
            </a:extLst>
          </p:cNvPr>
          <p:cNvSpPr txBox="1"/>
          <p:nvPr/>
        </p:nvSpPr>
        <p:spPr>
          <a:xfrm>
            <a:off x="342409" y="5661248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/>
              <a:t>Але й при використанні випереджувального зчитування команд системна шина виявляється зайнятою тільки впродовж 20%-50% часу. Що робити?</a:t>
            </a:r>
          </a:p>
        </p:txBody>
      </p:sp>
    </p:spTree>
    <p:extLst>
      <p:ext uri="{BB962C8B-B14F-4D97-AF65-F5344CB8AC3E}">
        <p14:creationId xmlns:p14="http://schemas.microsoft.com/office/powerpoint/2010/main" val="212342027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3568" y="260648"/>
            <a:ext cx="8352928" cy="1462088"/>
          </a:xfrm>
        </p:spPr>
        <p:txBody>
          <a:bodyPr/>
          <a:lstStyle/>
          <a:p>
            <a:pPr algn="ctr" eaLnBrk="1" hangingPunct="1"/>
            <a:r>
              <a:rPr lang="uk-UA" sz="4000" dirty="0"/>
              <a:t>Багатопроцесорні й багатоядерні архітектури</a:t>
            </a:r>
            <a:endParaRPr lang="uk-UA" altLang="uk-UA" sz="4800" dirty="0"/>
          </a:p>
        </p:txBody>
      </p:sp>
      <p:pic>
        <p:nvPicPr>
          <p:cNvPr id="3" name="Рисунок 10">
            <a:extLst>
              <a:ext uri="{FF2B5EF4-FFF2-40B4-BE49-F238E27FC236}">
                <a16:creationId xmlns:a16="http://schemas.microsoft.com/office/drawing/2014/main" id="{52E879B6-1300-4D74-9484-E527C814A1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148536"/>
            <a:ext cx="6300192" cy="1499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0483845-0B48-4377-B575-BB0AA64C6688}"/>
              </a:ext>
            </a:extLst>
          </p:cNvPr>
          <p:cNvSpPr txBox="1"/>
          <p:nvPr/>
        </p:nvSpPr>
        <p:spPr>
          <a:xfrm>
            <a:off x="6675797" y="2603531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Шина зайнята тільки 20%-50% часу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FCE459-0B51-468F-BF49-CE25AC4C23AE}"/>
              </a:ext>
            </a:extLst>
          </p:cNvPr>
          <p:cNvSpPr txBox="1"/>
          <p:nvPr/>
        </p:nvSpPr>
        <p:spPr>
          <a:xfrm>
            <a:off x="971600" y="3898953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err="1"/>
              <a:t>Сильнозв’язана</a:t>
            </a:r>
            <a:r>
              <a:rPr lang="uk-UA" dirty="0"/>
              <a:t> багатопроцесорна конфігурація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A7A3304-AFCC-4DF7-B01A-076757BA072A}"/>
              </a:ext>
            </a:extLst>
          </p:cNvPr>
          <p:cNvSpPr txBox="1"/>
          <p:nvPr/>
        </p:nvSpPr>
        <p:spPr>
          <a:xfrm>
            <a:off x="1331640" y="1835532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err="1"/>
              <a:t>Однопроцесорна</a:t>
            </a:r>
            <a:r>
              <a:rPr lang="uk-UA" dirty="0"/>
              <a:t> конфігурація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7843279-09BA-4A10-BCF6-030609876C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5960" y="4578077"/>
            <a:ext cx="685800" cy="21907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04E392D-11BD-4173-A054-715399E305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704" y="4293096"/>
            <a:ext cx="685800" cy="21907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C4AEDE5-C1E6-45BC-B8F2-83007388C5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032" y="4221088"/>
            <a:ext cx="8748464" cy="2553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40709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552" y="332656"/>
            <a:ext cx="8352928" cy="1462088"/>
          </a:xfrm>
        </p:spPr>
        <p:txBody>
          <a:bodyPr/>
          <a:lstStyle/>
          <a:p>
            <a:pPr algn="ctr" eaLnBrk="1" hangingPunct="1"/>
            <a:r>
              <a:rPr lang="uk-UA" altLang="uk-UA" sz="4000" dirty="0"/>
              <a:t>Огляд команд співпроцесора</a:t>
            </a:r>
            <a:br>
              <a:rPr lang="uk-UA" altLang="uk-UA" sz="4000" dirty="0"/>
            </a:br>
            <a:r>
              <a:rPr lang="uk-UA" sz="3600" dirty="0"/>
              <a:t>(див. </a:t>
            </a:r>
            <a:r>
              <a:rPr lang="en-US" sz="3600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https://prog-cpp.ru/asm-coprocessor-command/</a:t>
            </a:r>
            <a:r>
              <a:rPr lang="uk-UA" sz="3600" dirty="0"/>
              <a:t>)</a:t>
            </a:r>
            <a:endParaRPr lang="uk-UA" altLang="uk-UA" sz="4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C39202-F253-472C-9E88-B0B0AE8FABA8}"/>
              </a:ext>
            </a:extLst>
          </p:cNvPr>
          <p:cNvSpPr txBox="1"/>
          <p:nvPr/>
        </p:nvSpPr>
        <p:spPr>
          <a:xfrm>
            <a:off x="107504" y="1988840"/>
            <a:ext cx="892899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dirty="0"/>
              <a:t>Співпроцесор має </a:t>
            </a:r>
            <a:r>
              <a:rPr lang="uk-UA" sz="2800" dirty="0" err="1"/>
              <a:t>стекову</a:t>
            </a:r>
            <a:r>
              <a:rPr lang="uk-UA" sz="2800" dirty="0"/>
              <a:t> архітектуру</a:t>
            </a:r>
            <a:r>
              <a:rPr lang="en-US" sz="2800" dirty="0"/>
              <a:t>: ST(0), ST(1)</a:t>
            </a:r>
            <a:r>
              <a:rPr lang="ru-RU" sz="2800" dirty="0"/>
              <a:t>, </a:t>
            </a:r>
            <a:r>
              <a:rPr lang="en-US" sz="2800" dirty="0"/>
              <a:t>..</a:t>
            </a:r>
            <a:r>
              <a:rPr lang="uk-UA" sz="2800" dirty="0"/>
              <a:t>.,</a:t>
            </a:r>
            <a:r>
              <a:rPr lang="en-US" sz="2800" dirty="0"/>
              <a:t> ST(</a:t>
            </a:r>
            <a:r>
              <a:rPr lang="ru-RU" sz="2800" dirty="0"/>
              <a:t>7</a:t>
            </a:r>
            <a:r>
              <a:rPr lang="en-US" sz="2800" dirty="0"/>
              <a:t>)</a:t>
            </a:r>
            <a:r>
              <a:rPr lang="ru-RU" sz="2800" dirty="0"/>
              <a:t>. </a:t>
            </a:r>
            <a:r>
              <a:rPr lang="ru-RU" sz="2800" dirty="0" err="1"/>
              <a:t>Кожний</a:t>
            </a:r>
            <a:r>
              <a:rPr lang="ru-RU" sz="2800" dirty="0"/>
              <a:t> </a:t>
            </a:r>
            <a:r>
              <a:rPr lang="ru-RU" sz="2800" dirty="0" err="1"/>
              <a:t>рівень</a:t>
            </a:r>
            <a:r>
              <a:rPr lang="en-US" sz="2800" dirty="0"/>
              <a:t> -</a:t>
            </a:r>
            <a:r>
              <a:rPr lang="ru-RU" sz="2800" dirty="0"/>
              <a:t> 80 </a:t>
            </a:r>
            <a:r>
              <a:rPr lang="ru-RU" sz="2800" dirty="0" err="1"/>
              <a:t>бітів</a:t>
            </a:r>
            <a:r>
              <a:rPr lang="ru-RU" sz="2800" dirty="0"/>
              <a:t>.</a:t>
            </a:r>
            <a:endParaRPr lang="uk-UA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dirty="0"/>
              <a:t>Мнемоніка команд співпроцесора починається з літери </a:t>
            </a:r>
            <a:r>
              <a:rPr lang="fr-CA" sz="2800" dirty="0"/>
              <a:t>F</a:t>
            </a:r>
            <a:r>
              <a:rPr lang="uk-UA" sz="2800" dirty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dirty="0"/>
              <a:t>Обробляє дані таких типів: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uk-UA" sz="2800" dirty="0"/>
              <a:t>цілі двійкові числа (друга літера І),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uk-UA" sz="2800" dirty="0"/>
              <a:t>цілі десяткові числа (друга літера В),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uk-UA" sz="2800" dirty="0"/>
              <a:t>дійсні числа з плаваючою комою.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dirty="0"/>
              <a:t>Остання літера Р – дані видаляються зі стеку.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dirty="0"/>
              <a:t>Остання або передостання літера </a:t>
            </a:r>
            <a:r>
              <a:rPr lang="fr-CA" sz="2800" dirty="0"/>
              <a:t>R</a:t>
            </a:r>
            <a:r>
              <a:rPr lang="uk-UA" sz="2800" dirty="0"/>
              <a:t> – дані</a:t>
            </a:r>
            <a:r>
              <a:rPr lang="fr-CA" sz="2800" dirty="0"/>
              <a:t> </a:t>
            </a:r>
            <a:r>
              <a:rPr lang="ru-RU" sz="2800" dirty="0" err="1"/>
              <a:t>вказані</a:t>
            </a:r>
            <a:r>
              <a:rPr lang="ru-RU" sz="2800" dirty="0"/>
              <a:t> у </a:t>
            </a:r>
            <a:r>
              <a:rPr lang="ru-RU" sz="2800" dirty="0" err="1"/>
              <a:t>зворотньому</a:t>
            </a:r>
            <a:r>
              <a:rPr lang="ru-RU" sz="2800" dirty="0"/>
              <a:t> порядку, </a:t>
            </a:r>
            <a:r>
              <a:rPr lang="ru-RU" sz="2800" dirty="0" err="1"/>
              <a:t>наприклад</a:t>
            </a:r>
            <a:r>
              <a:rPr lang="ru-RU" sz="2800" dirty="0"/>
              <a:t>, </a:t>
            </a:r>
            <a:r>
              <a:rPr lang="fr-CA" sz="2800" dirty="0"/>
              <a:t>FSUB i FSUBR.</a:t>
            </a:r>
            <a:endParaRPr lang="uk-UA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CA" sz="2800" dirty="0"/>
          </a:p>
        </p:txBody>
      </p:sp>
    </p:spTree>
    <p:extLst>
      <p:ext uri="{BB962C8B-B14F-4D97-AF65-F5344CB8AC3E}">
        <p14:creationId xmlns:p14="http://schemas.microsoft.com/office/powerpoint/2010/main" val="391735951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536" y="-731044"/>
            <a:ext cx="8352928" cy="1462088"/>
          </a:xfrm>
        </p:spPr>
        <p:txBody>
          <a:bodyPr/>
          <a:lstStyle/>
          <a:p>
            <a:pPr algn="ctr" eaLnBrk="1" hangingPunct="1"/>
            <a:r>
              <a:rPr lang="ru-RU" altLang="uk-UA" sz="4000" dirty="0" err="1"/>
              <a:t>Команди</a:t>
            </a:r>
            <a:r>
              <a:rPr lang="ru-RU" altLang="uk-UA" sz="4000" dirty="0"/>
              <a:t> </a:t>
            </a:r>
            <a:r>
              <a:rPr lang="ru-RU" altLang="uk-UA" sz="4000" dirty="0" err="1"/>
              <a:t>передачі</a:t>
            </a:r>
            <a:r>
              <a:rPr lang="ru-RU" altLang="uk-UA" sz="4000" dirty="0"/>
              <a:t> </a:t>
            </a:r>
            <a:r>
              <a:rPr lang="ru-RU" altLang="uk-UA" sz="4000" dirty="0" err="1"/>
              <a:t>даних</a:t>
            </a:r>
            <a:endParaRPr lang="uk-UA" altLang="uk-UA" sz="4800" dirty="0"/>
          </a:p>
        </p:txBody>
      </p:sp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55104CDE-A1AC-4262-ADE8-8FE7CF70DA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8390630"/>
              </p:ext>
            </p:extLst>
          </p:nvPr>
        </p:nvGraphicFramePr>
        <p:xfrm>
          <a:off x="179512" y="731044"/>
          <a:ext cx="8712968" cy="57942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2088">
                  <a:extLst>
                    <a:ext uri="{9D8B030D-6E8A-4147-A177-3AD203B41FA5}">
                      <a16:colId xmlns:a16="http://schemas.microsoft.com/office/drawing/2014/main" val="759313311"/>
                    </a:ext>
                  </a:extLst>
                </a:gridCol>
                <a:gridCol w="1244589">
                  <a:extLst>
                    <a:ext uri="{9D8B030D-6E8A-4147-A177-3AD203B41FA5}">
                      <a16:colId xmlns:a16="http://schemas.microsoft.com/office/drawing/2014/main" val="3770031137"/>
                    </a:ext>
                  </a:extLst>
                </a:gridCol>
                <a:gridCol w="2767253">
                  <a:extLst>
                    <a:ext uri="{9D8B030D-6E8A-4147-A177-3AD203B41FA5}">
                      <a16:colId xmlns:a16="http://schemas.microsoft.com/office/drawing/2014/main" val="1638445322"/>
                    </a:ext>
                  </a:extLst>
                </a:gridCol>
                <a:gridCol w="3909038">
                  <a:extLst>
                    <a:ext uri="{9D8B030D-6E8A-4147-A177-3AD203B41FA5}">
                      <a16:colId xmlns:a16="http://schemas.microsoft.com/office/drawing/2014/main" val="1477655147"/>
                    </a:ext>
                  </a:extLst>
                </a:gridCol>
              </a:tblGrid>
              <a:tr h="4995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Команда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Операнди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Пояснення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Опис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extLst>
                  <a:ext uri="{0D108BD9-81ED-4DB2-BD59-A6C34878D82A}">
                    <a16:rowId xmlns:a16="http://schemas.microsoft.com/office/drawing/2014/main" val="4152971324"/>
                  </a:ext>
                </a:extLst>
              </a:tr>
              <a:tr h="3068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FLD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src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TOP</a:t>
                      </a:r>
                      <a:r>
                        <a:rPr lang="uk-UA" sz="1200" baseline="-25000">
                          <a:effectLst/>
                        </a:rPr>
                        <a:t>SWR</a:t>
                      </a:r>
                      <a:r>
                        <a:rPr lang="uk-UA" sz="1200">
                          <a:effectLst/>
                        </a:rPr>
                        <a:t>-=1; ST(0)=src;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Завантаження операнда в вершину стеку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extLst>
                  <a:ext uri="{0D108BD9-81ED-4DB2-BD59-A6C34878D82A}">
                    <a16:rowId xmlns:a16="http://schemas.microsoft.com/office/drawing/2014/main" val="1692540693"/>
                  </a:ext>
                </a:extLst>
              </a:tr>
              <a:tr h="3068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FST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dst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dst=ST(0);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Збереження вершини стеку в пам’ять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extLst>
                  <a:ext uri="{0D108BD9-81ED-4DB2-BD59-A6C34878D82A}">
                    <a16:rowId xmlns:a16="http://schemas.microsoft.com/office/drawing/2014/main" val="717355276"/>
                  </a:ext>
                </a:extLst>
              </a:tr>
              <a:tr h="3068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FSTP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dst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dst=ST(0); TOP</a:t>
                      </a:r>
                      <a:r>
                        <a:rPr lang="uk-UA" sz="1200" baseline="-25000">
                          <a:effectLst/>
                        </a:rPr>
                        <a:t>SWR</a:t>
                      </a:r>
                      <a:r>
                        <a:rPr lang="uk-UA" sz="1200">
                          <a:effectLst/>
                        </a:rPr>
                        <a:t>+=1;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з виштовхуванням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extLst>
                  <a:ext uri="{0D108BD9-81ED-4DB2-BD59-A6C34878D82A}">
                    <a16:rowId xmlns:a16="http://schemas.microsoft.com/office/drawing/2014/main" val="3979054711"/>
                  </a:ext>
                </a:extLst>
              </a:tr>
              <a:tr h="3068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FXCH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ST(i)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ST(0) ↔ ST(i)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Обмін значень ST(0) и ST(i)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extLst>
                  <a:ext uri="{0D108BD9-81ED-4DB2-BD59-A6C34878D82A}">
                    <a16:rowId xmlns:a16="http://schemas.microsoft.com/office/drawing/2014/main" val="2233682604"/>
                  </a:ext>
                </a:extLst>
              </a:tr>
              <a:tr h="3068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FILD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src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TOP</a:t>
                      </a:r>
                      <a:r>
                        <a:rPr lang="uk-UA" sz="1200" baseline="-25000">
                          <a:effectLst/>
                        </a:rPr>
                        <a:t>SWR</a:t>
                      </a:r>
                      <a:r>
                        <a:rPr lang="uk-UA" sz="1200">
                          <a:effectLst/>
                        </a:rPr>
                        <a:t>-=1; ST(0)=src;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Завантаження операнда в вершину стека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extLst>
                  <a:ext uri="{0D108BD9-81ED-4DB2-BD59-A6C34878D82A}">
                    <a16:rowId xmlns:a16="http://schemas.microsoft.com/office/drawing/2014/main" val="3366768998"/>
                  </a:ext>
                </a:extLst>
              </a:tr>
              <a:tr h="3068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FIST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dst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dst=ST(0);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Збереження вершини стеку в пам’ять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extLst>
                  <a:ext uri="{0D108BD9-81ED-4DB2-BD59-A6C34878D82A}">
                    <a16:rowId xmlns:a16="http://schemas.microsoft.com/office/drawing/2014/main" val="4036072972"/>
                  </a:ext>
                </a:extLst>
              </a:tr>
              <a:tr h="4995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FISTP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dst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dst=ST(0); TOP</a:t>
                      </a:r>
                      <a:r>
                        <a:rPr lang="uk-UA" sz="1200" baseline="-25000">
                          <a:effectLst/>
                        </a:rPr>
                        <a:t>SWR</a:t>
                      </a:r>
                      <a:r>
                        <a:rPr lang="uk-UA" sz="1200">
                          <a:effectLst/>
                        </a:rPr>
                        <a:t>+=1;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Збереження вершини стека в пам’ять з виштовхуванням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extLst>
                  <a:ext uri="{0D108BD9-81ED-4DB2-BD59-A6C34878D82A}">
                    <a16:rowId xmlns:a16="http://schemas.microsoft.com/office/drawing/2014/main" val="1659167831"/>
                  </a:ext>
                </a:extLst>
              </a:tr>
              <a:tr h="3068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FBLD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src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TOP</a:t>
                      </a:r>
                      <a:r>
                        <a:rPr lang="uk-UA" sz="1200" baseline="-25000">
                          <a:effectLst/>
                        </a:rPr>
                        <a:t>SWR</a:t>
                      </a:r>
                      <a:r>
                        <a:rPr lang="uk-UA" sz="1200">
                          <a:effectLst/>
                        </a:rPr>
                        <a:t>-=1; ST(0)=src;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Завантаження </a:t>
                      </a:r>
                      <a:r>
                        <a:rPr lang="uk-UA" sz="1200" dirty="0" err="1">
                          <a:effectLst/>
                        </a:rPr>
                        <a:t>операнда</a:t>
                      </a:r>
                      <a:r>
                        <a:rPr lang="uk-UA" sz="1200" dirty="0">
                          <a:effectLst/>
                        </a:rPr>
                        <a:t> в вершину стека</a:t>
                      </a:r>
                      <a:endParaRPr lang="uk-UA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extLst>
                  <a:ext uri="{0D108BD9-81ED-4DB2-BD59-A6C34878D82A}">
                    <a16:rowId xmlns:a16="http://schemas.microsoft.com/office/drawing/2014/main" val="1258771010"/>
                  </a:ext>
                </a:extLst>
              </a:tr>
              <a:tr h="4995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FBSTP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dst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dst=ST(0); TOP</a:t>
                      </a:r>
                      <a:r>
                        <a:rPr lang="uk-UA" sz="1200" baseline="-25000">
                          <a:effectLst/>
                        </a:rPr>
                        <a:t>SWR</a:t>
                      </a:r>
                      <a:r>
                        <a:rPr lang="uk-UA" sz="1200">
                          <a:effectLst/>
                        </a:rPr>
                        <a:t>+=1;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Завантаження вершины стека в пам’ять с виштовхуванням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extLst>
                  <a:ext uri="{0D108BD9-81ED-4DB2-BD59-A6C34878D82A}">
                    <a16:rowId xmlns:a16="http://schemas.microsoft.com/office/drawing/2014/main" val="2424582550"/>
                  </a:ext>
                </a:extLst>
              </a:tr>
              <a:tr h="3068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FLDZ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TOP</a:t>
                      </a:r>
                      <a:r>
                        <a:rPr lang="uk-UA" sz="1200" baseline="-25000">
                          <a:effectLst/>
                        </a:rPr>
                        <a:t>SWR</a:t>
                      </a:r>
                      <a:r>
                        <a:rPr lang="uk-UA" sz="1200">
                          <a:effectLst/>
                        </a:rPr>
                        <a:t>-=1; ST(0)=0;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Завантаження 0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extLst>
                  <a:ext uri="{0D108BD9-81ED-4DB2-BD59-A6C34878D82A}">
                    <a16:rowId xmlns:a16="http://schemas.microsoft.com/office/drawing/2014/main" val="3367002266"/>
                  </a:ext>
                </a:extLst>
              </a:tr>
              <a:tr h="3068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FLD1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TOP</a:t>
                      </a:r>
                      <a:r>
                        <a:rPr lang="uk-UA" sz="1200" baseline="-25000">
                          <a:effectLst/>
                        </a:rPr>
                        <a:t>SWR</a:t>
                      </a:r>
                      <a:r>
                        <a:rPr lang="uk-UA" sz="1200">
                          <a:effectLst/>
                        </a:rPr>
                        <a:t>-=1; ST(0)=1;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Завантаження 1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extLst>
                  <a:ext uri="{0D108BD9-81ED-4DB2-BD59-A6C34878D82A}">
                    <a16:rowId xmlns:a16="http://schemas.microsoft.com/office/drawing/2014/main" val="2334046745"/>
                  </a:ext>
                </a:extLst>
              </a:tr>
              <a:tr h="3068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FLDPI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TOP</a:t>
                      </a:r>
                      <a:r>
                        <a:rPr lang="uk-UA" sz="1200" baseline="-25000">
                          <a:effectLst/>
                        </a:rPr>
                        <a:t>SWR</a:t>
                      </a:r>
                      <a:r>
                        <a:rPr lang="uk-UA" sz="1200">
                          <a:effectLst/>
                        </a:rPr>
                        <a:t>-=1; ST(0)=3.1415926535;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Завантаження π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extLst>
                  <a:ext uri="{0D108BD9-81ED-4DB2-BD59-A6C34878D82A}">
                    <a16:rowId xmlns:a16="http://schemas.microsoft.com/office/drawing/2014/main" val="1584004230"/>
                  </a:ext>
                </a:extLst>
              </a:tr>
              <a:tr h="3068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FLDL2T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TOP</a:t>
                      </a:r>
                      <a:r>
                        <a:rPr lang="uk-UA" sz="1200" baseline="-25000">
                          <a:effectLst/>
                        </a:rPr>
                        <a:t>SWR</a:t>
                      </a:r>
                      <a:r>
                        <a:rPr lang="uk-UA" sz="1200">
                          <a:effectLst/>
                        </a:rPr>
                        <a:t>-=1; ST(0)=3.3219280948;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Завантаження log</a:t>
                      </a:r>
                      <a:r>
                        <a:rPr lang="uk-UA" sz="1200" baseline="-25000">
                          <a:effectLst/>
                        </a:rPr>
                        <a:t>2</a:t>
                      </a:r>
                      <a:r>
                        <a:rPr lang="uk-UA" sz="1200">
                          <a:effectLst/>
                        </a:rPr>
                        <a:t>10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extLst>
                  <a:ext uri="{0D108BD9-81ED-4DB2-BD59-A6C34878D82A}">
                    <a16:rowId xmlns:a16="http://schemas.microsoft.com/office/drawing/2014/main" val="733644940"/>
                  </a:ext>
                </a:extLst>
              </a:tr>
              <a:tr h="3068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FLDL2E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TOP</a:t>
                      </a:r>
                      <a:r>
                        <a:rPr lang="uk-UA" sz="1200" baseline="-25000">
                          <a:effectLst/>
                        </a:rPr>
                        <a:t>SWR</a:t>
                      </a:r>
                      <a:r>
                        <a:rPr lang="uk-UA" sz="1200">
                          <a:effectLst/>
                        </a:rPr>
                        <a:t>-=1; ST(0)=1.4426950408;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Завантаження log</a:t>
                      </a:r>
                      <a:r>
                        <a:rPr lang="uk-UA" sz="1200" baseline="-25000">
                          <a:effectLst/>
                        </a:rPr>
                        <a:t>2</a:t>
                      </a:r>
                      <a:r>
                        <a:rPr lang="uk-UA" sz="1200">
                          <a:effectLst/>
                        </a:rPr>
                        <a:t>e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extLst>
                  <a:ext uri="{0D108BD9-81ED-4DB2-BD59-A6C34878D82A}">
                    <a16:rowId xmlns:a16="http://schemas.microsoft.com/office/drawing/2014/main" val="224323416"/>
                  </a:ext>
                </a:extLst>
              </a:tr>
              <a:tr h="3068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FLDLG2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TOP</a:t>
                      </a:r>
                      <a:r>
                        <a:rPr lang="uk-UA" sz="1200" baseline="-25000">
                          <a:effectLst/>
                        </a:rPr>
                        <a:t>SWR</a:t>
                      </a:r>
                      <a:r>
                        <a:rPr lang="uk-UA" sz="1200">
                          <a:effectLst/>
                        </a:rPr>
                        <a:t>-=1; ST(0)=0.3010299956;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Завантаження lg 2</a:t>
                      </a:r>
                      <a:endParaRPr lang="uk-U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extLst>
                  <a:ext uri="{0D108BD9-81ED-4DB2-BD59-A6C34878D82A}">
                    <a16:rowId xmlns:a16="http://schemas.microsoft.com/office/drawing/2014/main" val="3818616973"/>
                  </a:ext>
                </a:extLst>
              </a:tr>
              <a:tr h="3068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FLDLN2</a:t>
                      </a:r>
                      <a:endParaRPr lang="uk-UA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TOP</a:t>
                      </a:r>
                      <a:r>
                        <a:rPr lang="uk-UA" sz="1200" baseline="-25000" dirty="0">
                          <a:effectLst/>
                        </a:rPr>
                        <a:t>SWR</a:t>
                      </a:r>
                      <a:r>
                        <a:rPr lang="uk-UA" sz="1200" dirty="0">
                          <a:effectLst/>
                        </a:rPr>
                        <a:t>-=1; ST(0)=0.6931471805;</a:t>
                      </a:r>
                      <a:endParaRPr lang="uk-UA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Завантаження </a:t>
                      </a:r>
                      <a:r>
                        <a:rPr lang="uk-UA" sz="1200" dirty="0" err="1">
                          <a:effectLst/>
                        </a:rPr>
                        <a:t>ln</a:t>
                      </a:r>
                      <a:r>
                        <a:rPr lang="uk-UA" sz="1200" dirty="0">
                          <a:effectLst/>
                        </a:rPr>
                        <a:t> 2</a:t>
                      </a:r>
                      <a:endParaRPr lang="uk-UA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50" marR="47350" marT="47350" marB="47350" anchor="ctr"/>
                </a:tc>
                <a:extLst>
                  <a:ext uri="{0D108BD9-81ED-4DB2-BD59-A6C34878D82A}">
                    <a16:rowId xmlns:a16="http://schemas.microsoft.com/office/drawing/2014/main" val="14214503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845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536" y="-731044"/>
            <a:ext cx="8352928" cy="1462088"/>
          </a:xfrm>
        </p:spPr>
        <p:txBody>
          <a:bodyPr/>
          <a:lstStyle/>
          <a:p>
            <a:pPr algn="ctr" eaLnBrk="1" hangingPunct="1"/>
            <a:r>
              <a:rPr lang="ru-RU" altLang="uk-UA" sz="4000" dirty="0" err="1"/>
              <a:t>Команди</a:t>
            </a:r>
            <a:r>
              <a:rPr lang="ru-RU" altLang="uk-UA" sz="4000" dirty="0"/>
              <a:t> </a:t>
            </a:r>
            <a:r>
              <a:rPr lang="ru-RU" altLang="uk-UA" sz="4000" dirty="0" err="1"/>
              <a:t>порівняння</a:t>
            </a:r>
            <a:r>
              <a:rPr lang="ru-RU" altLang="uk-UA" sz="4000" dirty="0"/>
              <a:t> </a:t>
            </a:r>
            <a:r>
              <a:rPr lang="ru-RU" altLang="uk-UA" sz="4000" dirty="0" err="1"/>
              <a:t>даних</a:t>
            </a:r>
            <a:endParaRPr lang="uk-UA" altLang="uk-UA" sz="4800" dirty="0"/>
          </a:p>
        </p:txBody>
      </p:sp>
      <p:graphicFrame>
        <p:nvGraphicFramePr>
          <p:cNvPr id="3" name="Таблиця 2">
            <a:extLst>
              <a:ext uri="{FF2B5EF4-FFF2-40B4-BE49-F238E27FC236}">
                <a16:creationId xmlns:a16="http://schemas.microsoft.com/office/drawing/2014/main" id="{826EB389-358C-495E-AAD3-51B330493E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790907"/>
              </p:ext>
            </p:extLst>
          </p:nvPr>
        </p:nvGraphicFramePr>
        <p:xfrm>
          <a:off x="148207" y="1191501"/>
          <a:ext cx="8847585" cy="44749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44416">
                  <a:extLst>
                    <a:ext uri="{9D8B030D-6E8A-4147-A177-3AD203B41FA5}">
                      <a16:colId xmlns:a16="http://schemas.microsoft.com/office/drawing/2014/main" val="13728667"/>
                    </a:ext>
                  </a:extLst>
                </a:gridCol>
                <a:gridCol w="2153974">
                  <a:extLst>
                    <a:ext uri="{9D8B030D-6E8A-4147-A177-3AD203B41FA5}">
                      <a16:colId xmlns:a16="http://schemas.microsoft.com/office/drawing/2014/main" val="2246509499"/>
                    </a:ext>
                  </a:extLst>
                </a:gridCol>
                <a:gridCol w="2949195">
                  <a:extLst>
                    <a:ext uri="{9D8B030D-6E8A-4147-A177-3AD203B41FA5}">
                      <a16:colId xmlns:a16="http://schemas.microsoft.com/office/drawing/2014/main" val="1020829015"/>
                    </a:ext>
                  </a:extLst>
                </a:gridCol>
              </a:tblGrid>
              <a:tr h="4678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400" dirty="0">
                          <a:effectLst/>
                        </a:rPr>
                        <a:t>Команда</a:t>
                      </a:r>
                      <a:endParaRPr lang="uk-UA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400">
                          <a:effectLst/>
                        </a:rPr>
                        <a:t>Операнди</a:t>
                      </a:r>
                      <a:endParaRPr lang="uk-UA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400">
                          <a:effectLst/>
                        </a:rPr>
                        <a:t>Пояснення</a:t>
                      </a:r>
                      <a:endParaRPr lang="uk-UA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extLst>
                  <a:ext uri="{0D108BD9-81ED-4DB2-BD59-A6C34878D82A}">
                    <a16:rowId xmlns:a16="http://schemas.microsoft.com/office/drawing/2014/main" val="1914507025"/>
                  </a:ext>
                </a:extLst>
              </a:tr>
              <a:tr h="4678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400">
                          <a:effectLst/>
                        </a:rPr>
                        <a:t>FCOM FUCOM</a:t>
                      </a:r>
                      <a:endParaRPr lang="uk-UA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400">
                          <a:effectLst/>
                        </a:rPr>
                        <a:t>src</a:t>
                      </a:r>
                      <a:endParaRPr lang="uk-UA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400">
                          <a:effectLst/>
                        </a:rPr>
                        <a:t>ST(0) — src</a:t>
                      </a:r>
                      <a:endParaRPr lang="uk-UA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extLst>
                  <a:ext uri="{0D108BD9-81ED-4DB2-BD59-A6C34878D82A}">
                    <a16:rowId xmlns:a16="http://schemas.microsoft.com/office/drawing/2014/main" val="2156926071"/>
                  </a:ext>
                </a:extLst>
              </a:tr>
              <a:tr h="4678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400">
                          <a:effectLst/>
                        </a:rPr>
                        <a:t>FCOMP FUCOMP</a:t>
                      </a:r>
                      <a:endParaRPr lang="uk-UA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400">
                          <a:effectLst/>
                        </a:rPr>
                        <a:t>src</a:t>
                      </a:r>
                      <a:endParaRPr lang="uk-UA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400">
                          <a:effectLst/>
                        </a:rPr>
                        <a:t>ST(0) — src; TOP</a:t>
                      </a:r>
                      <a:r>
                        <a:rPr lang="uk-UA" sz="2400" baseline="-25000">
                          <a:effectLst/>
                        </a:rPr>
                        <a:t>SWR</a:t>
                      </a:r>
                      <a:r>
                        <a:rPr lang="uk-UA" sz="2400">
                          <a:effectLst/>
                        </a:rPr>
                        <a:t>+=1;</a:t>
                      </a:r>
                      <a:endParaRPr lang="uk-UA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extLst>
                  <a:ext uri="{0D108BD9-81ED-4DB2-BD59-A6C34878D82A}">
                    <a16:rowId xmlns:a16="http://schemas.microsoft.com/office/drawing/2014/main" val="2488651029"/>
                  </a:ext>
                </a:extLst>
              </a:tr>
              <a:tr h="4678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400">
                          <a:effectLst/>
                        </a:rPr>
                        <a:t>FCOMPP FUCOMPP</a:t>
                      </a:r>
                      <a:endParaRPr lang="uk-UA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400" dirty="0">
                          <a:effectLst/>
                        </a:rPr>
                        <a:t>—</a:t>
                      </a:r>
                      <a:endParaRPr lang="uk-UA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400">
                          <a:effectLst/>
                        </a:rPr>
                        <a:t>ST(0) — ST(1); TOP</a:t>
                      </a:r>
                      <a:r>
                        <a:rPr lang="uk-UA" sz="2400" baseline="-25000">
                          <a:effectLst/>
                        </a:rPr>
                        <a:t>SWR</a:t>
                      </a:r>
                      <a:r>
                        <a:rPr lang="uk-UA" sz="2400">
                          <a:effectLst/>
                        </a:rPr>
                        <a:t>+=2;</a:t>
                      </a:r>
                      <a:endParaRPr lang="uk-UA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extLst>
                  <a:ext uri="{0D108BD9-81ED-4DB2-BD59-A6C34878D82A}">
                    <a16:rowId xmlns:a16="http://schemas.microsoft.com/office/drawing/2014/main" val="649575497"/>
                  </a:ext>
                </a:extLst>
              </a:tr>
              <a:tr h="4678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400">
                          <a:effectLst/>
                        </a:rPr>
                        <a:t>FCOMI FUCOMI</a:t>
                      </a:r>
                      <a:endParaRPr lang="uk-UA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400">
                          <a:effectLst/>
                        </a:rPr>
                        <a:t>ST, ST(i)</a:t>
                      </a:r>
                      <a:endParaRPr lang="uk-UA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400">
                          <a:effectLst/>
                        </a:rPr>
                        <a:t>ST(0) — ST(i)</a:t>
                      </a:r>
                      <a:endParaRPr lang="uk-UA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extLst>
                  <a:ext uri="{0D108BD9-81ED-4DB2-BD59-A6C34878D82A}">
                    <a16:rowId xmlns:a16="http://schemas.microsoft.com/office/drawing/2014/main" val="2617283692"/>
                  </a:ext>
                </a:extLst>
              </a:tr>
              <a:tr h="4678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400">
                          <a:effectLst/>
                        </a:rPr>
                        <a:t>FCOMIP FUCOMIP</a:t>
                      </a:r>
                      <a:endParaRPr lang="uk-UA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400">
                          <a:effectLst/>
                        </a:rPr>
                        <a:t>ST, ST(i)</a:t>
                      </a:r>
                      <a:endParaRPr lang="uk-UA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400">
                          <a:effectLst/>
                        </a:rPr>
                        <a:t>ST(0) — ST(i); TOP</a:t>
                      </a:r>
                      <a:r>
                        <a:rPr lang="uk-UA" sz="2400" baseline="-25000">
                          <a:effectLst/>
                        </a:rPr>
                        <a:t>SWR</a:t>
                      </a:r>
                      <a:r>
                        <a:rPr lang="uk-UA" sz="2400">
                          <a:effectLst/>
                        </a:rPr>
                        <a:t>+=1;</a:t>
                      </a:r>
                      <a:endParaRPr lang="uk-UA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extLst>
                  <a:ext uri="{0D108BD9-81ED-4DB2-BD59-A6C34878D82A}">
                    <a16:rowId xmlns:a16="http://schemas.microsoft.com/office/drawing/2014/main" val="2539551667"/>
                  </a:ext>
                </a:extLst>
              </a:tr>
              <a:tr h="4934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400" dirty="0">
                          <a:effectLst/>
                        </a:rPr>
                        <a:t>FXAM</a:t>
                      </a:r>
                      <a:endParaRPr lang="uk-UA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400" dirty="0">
                          <a:effectLst/>
                        </a:rPr>
                        <a:t>—</a:t>
                      </a:r>
                      <a:endParaRPr lang="uk-UA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endParaRPr lang="uk-UA" sz="28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extLst>
                  <a:ext uri="{0D108BD9-81ED-4DB2-BD59-A6C34878D82A}">
                    <a16:rowId xmlns:a16="http://schemas.microsoft.com/office/drawing/2014/main" val="7273865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6408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>
            <a:extLst>
              <a:ext uri="{FF2B5EF4-FFF2-40B4-BE49-F238E27FC236}">
                <a16:creationId xmlns:a16="http://schemas.microsoft.com/office/drawing/2014/main" id="{179881F1-D8C2-4109-A1A1-BA3FE5B0A6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27088" y="-242888"/>
            <a:ext cx="8569325" cy="1462088"/>
          </a:xfrm>
        </p:spPr>
        <p:txBody>
          <a:bodyPr/>
          <a:lstStyle/>
          <a:p>
            <a:pPr eaLnBrk="1" hangingPunct="1"/>
            <a:r>
              <a:rPr lang="uk-UA" altLang="uk-UA"/>
              <a:t>Команди двійкової арифметики</a:t>
            </a:r>
          </a:p>
        </p:txBody>
      </p:sp>
      <p:sp>
        <p:nvSpPr>
          <p:cNvPr id="13315" name="Rectangle 5">
            <a:extLst>
              <a:ext uri="{FF2B5EF4-FFF2-40B4-BE49-F238E27FC236}">
                <a16:creationId xmlns:a16="http://schemas.microsoft.com/office/drawing/2014/main" id="{E93964F7-5B57-4C44-9624-3B108CC619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2875" y="2133600"/>
            <a:ext cx="9001125" cy="4968875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en-US" altLang="uk-UA" b="1"/>
              <a:t>MUL op </a:t>
            </a:r>
            <a:r>
              <a:rPr lang="uk-UA" altLang="uk-UA" sz="2800">
                <a:solidFill>
                  <a:srgbClr val="0070C0"/>
                </a:solidFill>
              </a:rPr>
              <a:t>;</a:t>
            </a:r>
            <a:r>
              <a:rPr lang="en-US" altLang="uk-UA" sz="2800">
                <a:solidFill>
                  <a:srgbClr val="0070C0"/>
                </a:solidFill>
              </a:rPr>
              <a:t> </a:t>
            </a:r>
            <a:r>
              <a:rPr lang="uk-UA" altLang="uk-UA" sz="2800">
                <a:solidFill>
                  <a:srgbClr val="0070C0"/>
                </a:solidFill>
              </a:rPr>
              <a:t>множення чисел без знаку</a:t>
            </a:r>
            <a:r>
              <a:rPr lang="en-US" altLang="uk-UA" sz="2800">
                <a:solidFill>
                  <a:srgbClr val="0070C0"/>
                </a:solidFill>
              </a:rPr>
              <a:t>:</a:t>
            </a:r>
            <a:r>
              <a:rPr lang="uk-UA" altLang="uk-UA" sz="2800">
                <a:solidFill>
                  <a:srgbClr val="0070C0"/>
                </a:solidFill>
              </a:rPr>
              <a:t> 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uk-UA" altLang="uk-UA" sz="2800">
                <a:solidFill>
                  <a:srgbClr val="0070C0"/>
                </a:solidFill>
              </a:rPr>
              <a:t>	       ; АХ</a:t>
            </a:r>
            <a:r>
              <a:rPr lang="en-US" altLang="uk-UA" sz="2800">
                <a:solidFill>
                  <a:srgbClr val="0070C0"/>
                </a:solidFill>
              </a:rPr>
              <a:t>:=</a:t>
            </a:r>
            <a:r>
              <a:rPr lang="uk-UA" altLang="uk-UA" sz="2800">
                <a:solidFill>
                  <a:srgbClr val="0070C0"/>
                </a:solidFill>
              </a:rPr>
              <a:t>А</a:t>
            </a:r>
            <a:r>
              <a:rPr lang="en-US" altLang="uk-UA" sz="2800">
                <a:solidFill>
                  <a:srgbClr val="0070C0"/>
                </a:solidFill>
              </a:rPr>
              <a:t>L*op</a:t>
            </a:r>
            <a:r>
              <a:rPr lang="uk-UA" altLang="uk-UA" sz="2800">
                <a:solidFill>
                  <a:srgbClr val="0070C0"/>
                </a:solidFill>
              </a:rPr>
              <a:t> або </a:t>
            </a:r>
            <a:r>
              <a:rPr lang="en-US" altLang="uk-UA" sz="2800">
                <a:solidFill>
                  <a:srgbClr val="0070C0"/>
                </a:solidFill>
              </a:rPr>
              <a:t>DX:AX:=AX*op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en-US" altLang="uk-UA" b="1"/>
              <a:t>IMUL op</a:t>
            </a:r>
            <a:r>
              <a:rPr lang="en-US" altLang="uk-UA" sz="2800" b="1"/>
              <a:t> </a:t>
            </a:r>
            <a:r>
              <a:rPr lang="uk-UA" altLang="uk-UA" sz="2800">
                <a:solidFill>
                  <a:srgbClr val="0070C0"/>
                </a:solidFill>
              </a:rPr>
              <a:t>;</a:t>
            </a:r>
            <a:r>
              <a:rPr lang="en-US" altLang="uk-UA" sz="2800">
                <a:solidFill>
                  <a:srgbClr val="0070C0"/>
                </a:solidFill>
              </a:rPr>
              <a:t> </a:t>
            </a:r>
            <a:r>
              <a:rPr lang="uk-UA" altLang="uk-UA" sz="2800">
                <a:solidFill>
                  <a:srgbClr val="0070C0"/>
                </a:solidFill>
              </a:rPr>
              <a:t>множення чисел зі знаком</a:t>
            </a:r>
            <a:endParaRPr lang="en-US" altLang="uk-UA" sz="2800">
              <a:solidFill>
                <a:srgbClr val="0070C0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uk-UA" altLang="uk-UA" sz="2800">
              <a:solidFill>
                <a:srgbClr val="0070C0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en-US" altLang="uk-UA" b="1"/>
              <a:t>DIV op </a:t>
            </a:r>
            <a:r>
              <a:rPr lang="uk-UA" altLang="uk-UA" sz="2800">
                <a:solidFill>
                  <a:srgbClr val="0070C0"/>
                </a:solidFill>
              </a:rPr>
              <a:t>;</a:t>
            </a:r>
            <a:r>
              <a:rPr lang="en-US" altLang="uk-UA" sz="2800">
                <a:solidFill>
                  <a:srgbClr val="0070C0"/>
                </a:solidFill>
              </a:rPr>
              <a:t> </a:t>
            </a:r>
            <a:r>
              <a:rPr lang="uk-UA" altLang="uk-UA" sz="2800">
                <a:solidFill>
                  <a:srgbClr val="0070C0"/>
                </a:solidFill>
              </a:rPr>
              <a:t>ділення чисел без знаку: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uk-UA" altLang="uk-UA" sz="2800">
                <a:solidFill>
                  <a:srgbClr val="0070C0"/>
                </a:solidFill>
              </a:rPr>
              <a:t>              ; </a:t>
            </a:r>
            <a:r>
              <a:rPr lang="en-US" altLang="uk-UA" sz="2800">
                <a:solidFill>
                  <a:srgbClr val="0070C0"/>
                </a:solidFill>
              </a:rPr>
              <a:t>AL:=AX/op, AH:=</a:t>
            </a:r>
            <a:r>
              <a:rPr lang="uk-UA" altLang="uk-UA" sz="2800">
                <a:solidFill>
                  <a:srgbClr val="0070C0"/>
                </a:solidFill>
              </a:rPr>
              <a:t> залишок від ділення або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uk-UA" altLang="uk-UA" sz="2800">
                <a:solidFill>
                  <a:srgbClr val="0070C0"/>
                </a:solidFill>
              </a:rPr>
              <a:t>              ; </a:t>
            </a:r>
            <a:r>
              <a:rPr lang="en-US" altLang="uk-UA" sz="2800">
                <a:solidFill>
                  <a:srgbClr val="0070C0"/>
                </a:solidFill>
              </a:rPr>
              <a:t>AX:=DX:AX/op, DX:=</a:t>
            </a:r>
            <a:r>
              <a:rPr lang="uk-UA" altLang="uk-UA" sz="2800">
                <a:solidFill>
                  <a:srgbClr val="0070C0"/>
                </a:solidFill>
              </a:rPr>
              <a:t>залишок від ділення 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en-US" altLang="uk-UA" sz="3600" b="1"/>
              <a:t>IDIV op </a:t>
            </a:r>
            <a:r>
              <a:rPr lang="uk-UA" altLang="uk-UA">
                <a:solidFill>
                  <a:srgbClr val="0070C0"/>
                </a:solidFill>
              </a:rPr>
              <a:t>;</a:t>
            </a:r>
            <a:r>
              <a:rPr lang="en-US" altLang="uk-UA">
                <a:solidFill>
                  <a:srgbClr val="0070C0"/>
                </a:solidFill>
              </a:rPr>
              <a:t> </a:t>
            </a:r>
            <a:r>
              <a:rPr lang="uk-UA" altLang="uk-UA">
                <a:solidFill>
                  <a:srgbClr val="0070C0"/>
                </a:solidFill>
              </a:rPr>
              <a:t>ділення чисел зі знаком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uk-UA" altLang="uk-UA" b="1"/>
          </a:p>
        </p:txBody>
      </p:sp>
      <p:pic>
        <p:nvPicPr>
          <p:cNvPr id="13316" name="Рисунок 2">
            <a:extLst>
              <a:ext uri="{FF2B5EF4-FFF2-40B4-BE49-F238E27FC236}">
                <a16:creationId xmlns:a16="http://schemas.microsoft.com/office/drawing/2014/main" id="{03839F51-6CB8-4CED-B25A-A54D7187C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" y="-458788"/>
            <a:ext cx="9304338" cy="8210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536" y="-731044"/>
            <a:ext cx="8352928" cy="1462088"/>
          </a:xfrm>
        </p:spPr>
        <p:txBody>
          <a:bodyPr/>
          <a:lstStyle/>
          <a:p>
            <a:pPr algn="ctr" eaLnBrk="1" hangingPunct="1"/>
            <a:r>
              <a:rPr lang="ru-RU" altLang="uk-UA" sz="4000" dirty="0" err="1"/>
              <a:t>Арифметичні</a:t>
            </a:r>
            <a:r>
              <a:rPr lang="ru-RU" altLang="uk-UA" sz="4000" dirty="0"/>
              <a:t> </a:t>
            </a:r>
            <a:r>
              <a:rPr lang="ru-RU" altLang="uk-UA" sz="4000" dirty="0" err="1"/>
              <a:t>команди</a:t>
            </a:r>
            <a:endParaRPr lang="uk-UA" altLang="uk-UA" sz="4800" dirty="0"/>
          </a:p>
        </p:txBody>
      </p:sp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91FB2FDF-4EC2-4B31-8E3C-536F787A99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1747649"/>
              </p:ext>
            </p:extLst>
          </p:nvPr>
        </p:nvGraphicFramePr>
        <p:xfrm>
          <a:off x="370495" y="980728"/>
          <a:ext cx="8593993" cy="51805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84309">
                  <a:extLst>
                    <a:ext uri="{9D8B030D-6E8A-4147-A177-3AD203B41FA5}">
                      <a16:colId xmlns:a16="http://schemas.microsoft.com/office/drawing/2014/main" val="2567031915"/>
                    </a:ext>
                  </a:extLst>
                </a:gridCol>
                <a:gridCol w="1561212">
                  <a:extLst>
                    <a:ext uri="{9D8B030D-6E8A-4147-A177-3AD203B41FA5}">
                      <a16:colId xmlns:a16="http://schemas.microsoft.com/office/drawing/2014/main" val="1352794529"/>
                    </a:ext>
                  </a:extLst>
                </a:gridCol>
                <a:gridCol w="4248472">
                  <a:extLst>
                    <a:ext uri="{9D8B030D-6E8A-4147-A177-3AD203B41FA5}">
                      <a16:colId xmlns:a16="http://schemas.microsoft.com/office/drawing/2014/main" val="2465907746"/>
                    </a:ext>
                  </a:extLst>
                </a:gridCol>
              </a:tblGrid>
              <a:tr h="3101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Команда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Операнди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Пояснення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extLst>
                  <a:ext uri="{0D108BD9-81ED-4DB2-BD59-A6C34878D82A}">
                    <a16:rowId xmlns:a16="http://schemas.microsoft.com/office/drawing/2014/main" val="1955673597"/>
                  </a:ext>
                </a:extLst>
              </a:tr>
              <a:tr h="3101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FADD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dst, src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dst = dst + src;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extLst>
                  <a:ext uri="{0D108BD9-81ED-4DB2-BD59-A6C34878D82A}">
                    <a16:rowId xmlns:a16="http://schemas.microsoft.com/office/drawing/2014/main" val="1584746877"/>
                  </a:ext>
                </a:extLst>
              </a:tr>
              <a:tr h="3101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FADDP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ST(i), ST(0)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ST(i) = ST(i) + ST(0); TOP</a:t>
                      </a:r>
                      <a:r>
                        <a:rPr lang="uk-UA" sz="2000" baseline="-25000">
                          <a:effectLst/>
                        </a:rPr>
                        <a:t>SWR</a:t>
                      </a:r>
                      <a:r>
                        <a:rPr lang="uk-UA" sz="2000">
                          <a:effectLst/>
                        </a:rPr>
                        <a:t>+=1;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extLst>
                  <a:ext uri="{0D108BD9-81ED-4DB2-BD59-A6C34878D82A}">
                    <a16:rowId xmlns:a16="http://schemas.microsoft.com/office/drawing/2014/main" val="4271108214"/>
                  </a:ext>
                </a:extLst>
              </a:tr>
              <a:tr h="3101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FSUB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dst, src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dst = dst — src;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extLst>
                  <a:ext uri="{0D108BD9-81ED-4DB2-BD59-A6C34878D82A}">
                    <a16:rowId xmlns:a16="http://schemas.microsoft.com/office/drawing/2014/main" val="2856307147"/>
                  </a:ext>
                </a:extLst>
              </a:tr>
              <a:tr h="3101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FSUBP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ST(i), ST(0)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ST(i) = ST(i) — ST(0); TOP</a:t>
                      </a:r>
                      <a:r>
                        <a:rPr lang="uk-UA" sz="2000" baseline="-25000" dirty="0">
                          <a:effectLst/>
                        </a:rPr>
                        <a:t>SWR</a:t>
                      </a:r>
                      <a:r>
                        <a:rPr lang="uk-UA" sz="2000" dirty="0">
                          <a:effectLst/>
                        </a:rPr>
                        <a:t>+=1;</a:t>
                      </a:r>
                      <a:endParaRPr lang="uk-U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extLst>
                  <a:ext uri="{0D108BD9-81ED-4DB2-BD59-A6C34878D82A}">
                    <a16:rowId xmlns:a16="http://schemas.microsoft.com/office/drawing/2014/main" val="2900894329"/>
                  </a:ext>
                </a:extLst>
              </a:tr>
              <a:tr h="3101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FSUBR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dst, src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dst = src — dst;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extLst>
                  <a:ext uri="{0D108BD9-81ED-4DB2-BD59-A6C34878D82A}">
                    <a16:rowId xmlns:a16="http://schemas.microsoft.com/office/drawing/2014/main" val="1295130936"/>
                  </a:ext>
                </a:extLst>
              </a:tr>
              <a:tr h="3101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FSUBRP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ST(i), ST(0)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ST(i) = ST(0) — ST(i); TOP</a:t>
                      </a:r>
                      <a:r>
                        <a:rPr lang="uk-UA" sz="2000" baseline="-25000">
                          <a:effectLst/>
                        </a:rPr>
                        <a:t>SWR</a:t>
                      </a:r>
                      <a:r>
                        <a:rPr lang="uk-UA" sz="2000">
                          <a:effectLst/>
                        </a:rPr>
                        <a:t>+=1;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extLst>
                  <a:ext uri="{0D108BD9-81ED-4DB2-BD59-A6C34878D82A}">
                    <a16:rowId xmlns:a16="http://schemas.microsoft.com/office/drawing/2014/main" val="957782255"/>
                  </a:ext>
                </a:extLst>
              </a:tr>
              <a:tr h="3101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FMUL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dst, src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dst = dst * src;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extLst>
                  <a:ext uri="{0D108BD9-81ED-4DB2-BD59-A6C34878D82A}">
                    <a16:rowId xmlns:a16="http://schemas.microsoft.com/office/drawing/2014/main" val="2790312925"/>
                  </a:ext>
                </a:extLst>
              </a:tr>
              <a:tr h="3101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FMULP</a:t>
                      </a:r>
                      <a:endParaRPr lang="uk-U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ST(i), ST(0)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 ST(i) = ST(i) * ST(0); TOP</a:t>
                      </a:r>
                      <a:r>
                        <a:rPr lang="uk-UA" sz="2000" baseline="-25000">
                          <a:effectLst/>
                        </a:rPr>
                        <a:t>SWR</a:t>
                      </a:r>
                      <a:r>
                        <a:rPr lang="uk-UA" sz="2000">
                          <a:effectLst/>
                        </a:rPr>
                        <a:t>+=1;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extLst>
                  <a:ext uri="{0D108BD9-81ED-4DB2-BD59-A6C34878D82A}">
                    <a16:rowId xmlns:a16="http://schemas.microsoft.com/office/drawing/2014/main" val="1908015958"/>
                  </a:ext>
                </a:extLst>
              </a:tr>
              <a:tr h="3101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FDIV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dst, src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 err="1">
                          <a:effectLst/>
                        </a:rPr>
                        <a:t>dst</a:t>
                      </a:r>
                      <a:r>
                        <a:rPr lang="uk-UA" sz="2000" dirty="0">
                          <a:effectLst/>
                        </a:rPr>
                        <a:t> = </a:t>
                      </a:r>
                      <a:r>
                        <a:rPr lang="uk-UA" sz="2000" dirty="0" err="1">
                          <a:effectLst/>
                        </a:rPr>
                        <a:t>dst</a:t>
                      </a:r>
                      <a:r>
                        <a:rPr lang="uk-UA" sz="2000" dirty="0">
                          <a:effectLst/>
                        </a:rPr>
                        <a:t> / </a:t>
                      </a:r>
                      <a:r>
                        <a:rPr lang="uk-UA" sz="2000" dirty="0" err="1">
                          <a:effectLst/>
                        </a:rPr>
                        <a:t>src</a:t>
                      </a:r>
                      <a:r>
                        <a:rPr lang="uk-UA" sz="2000" dirty="0">
                          <a:effectLst/>
                        </a:rPr>
                        <a:t>;</a:t>
                      </a:r>
                      <a:endParaRPr lang="uk-U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extLst>
                  <a:ext uri="{0D108BD9-81ED-4DB2-BD59-A6C34878D82A}">
                    <a16:rowId xmlns:a16="http://schemas.microsoft.com/office/drawing/2014/main" val="2891695127"/>
                  </a:ext>
                </a:extLst>
              </a:tr>
              <a:tr h="3101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FDIVP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ST(i), ST(0)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 ST(i) = ST(i) / ST(0); TOP</a:t>
                      </a:r>
                      <a:r>
                        <a:rPr lang="uk-UA" sz="2000" baseline="-25000">
                          <a:effectLst/>
                        </a:rPr>
                        <a:t>SWR</a:t>
                      </a:r>
                      <a:r>
                        <a:rPr lang="uk-UA" sz="2000">
                          <a:effectLst/>
                        </a:rPr>
                        <a:t>+=1;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extLst>
                  <a:ext uri="{0D108BD9-81ED-4DB2-BD59-A6C34878D82A}">
                    <a16:rowId xmlns:a16="http://schemas.microsoft.com/office/drawing/2014/main" val="1373600859"/>
                  </a:ext>
                </a:extLst>
              </a:tr>
              <a:tr h="3101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FDIVR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dst, src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dst = src /dst;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extLst>
                  <a:ext uri="{0D108BD9-81ED-4DB2-BD59-A6C34878D82A}">
                    <a16:rowId xmlns:a16="http://schemas.microsoft.com/office/drawing/2014/main" val="2584555192"/>
                  </a:ext>
                </a:extLst>
              </a:tr>
              <a:tr h="3101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FDIVRP</a:t>
                      </a:r>
                      <a:endParaRPr lang="uk-U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ST(i), ST(0)</a:t>
                      </a:r>
                      <a:endParaRPr lang="uk-U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 ST(i) = ST(0) / ST(i); TOP</a:t>
                      </a:r>
                      <a:r>
                        <a:rPr lang="uk-UA" sz="2000" baseline="-25000" dirty="0">
                          <a:effectLst/>
                        </a:rPr>
                        <a:t>SWR</a:t>
                      </a:r>
                      <a:r>
                        <a:rPr lang="uk-UA" sz="2000" dirty="0">
                          <a:effectLst/>
                        </a:rPr>
                        <a:t>+=1;</a:t>
                      </a:r>
                      <a:endParaRPr lang="uk-U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extLst>
                  <a:ext uri="{0D108BD9-81ED-4DB2-BD59-A6C34878D82A}">
                    <a16:rowId xmlns:a16="http://schemas.microsoft.com/office/drawing/2014/main" val="3816285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524930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3528" y="-243408"/>
            <a:ext cx="8352928" cy="1462088"/>
          </a:xfrm>
        </p:spPr>
        <p:txBody>
          <a:bodyPr/>
          <a:lstStyle/>
          <a:p>
            <a:pPr algn="ctr" eaLnBrk="1" hangingPunct="1"/>
            <a:r>
              <a:rPr lang="ru-RU" altLang="uk-UA" sz="4000" dirty="0" err="1"/>
              <a:t>Команди</a:t>
            </a:r>
            <a:r>
              <a:rPr lang="ru-RU" altLang="uk-UA" sz="4000" dirty="0"/>
              <a:t> </a:t>
            </a:r>
            <a:r>
              <a:rPr lang="ru-RU" altLang="uk-UA" sz="4000" dirty="0" err="1"/>
              <a:t>обчислення</a:t>
            </a:r>
            <a:r>
              <a:rPr lang="ru-RU" altLang="uk-UA" sz="4000" dirty="0"/>
              <a:t> </a:t>
            </a:r>
            <a:r>
              <a:rPr lang="ru-RU" altLang="uk-UA" sz="4000" dirty="0" err="1"/>
              <a:t>трансцендентинх</a:t>
            </a:r>
            <a:r>
              <a:rPr lang="ru-RU" altLang="uk-UA" sz="4000" dirty="0"/>
              <a:t> </a:t>
            </a:r>
            <a:r>
              <a:rPr lang="ru-RU" altLang="uk-UA" sz="4000" dirty="0" err="1"/>
              <a:t>функцій</a:t>
            </a:r>
            <a:endParaRPr lang="uk-UA" altLang="uk-UA" sz="4800" dirty="0"/>
          </a:p>
        </p:txBody>
      </p:sp>
      <p:graphicFrame>
        <p:nvGraphicFramePr>
          <p:cNvPr id="3" name="Таблиця 2">
            <a:extLst>
              <a:ext uri="{FF2B5EF4-FFF2-40B4-BE49-F238E27FC236}">
                <a16:creationId xmlns:a16="http://schemas.microsoft.com/office/drawing/2014/main" id="{50CA4CD0-9DF8-40A8-AE97-8E6CCA8E54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1793484"/>
              </p:ext>
            </p:extLst>
          </p:nvPr>
        </p:nvGraphicFramePr>
        <p:xfrm>
          <a:off x="184212" y="1412776"/>
          <a:ext cx="8775576" cy="52172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07468">
                  <a:extLst>
                    <a:ext uri="{9D8B030D-6E8A-4147-A177-3AD203B41FA5}">
                      <a16:colId xmlns:a16="http://schemas.microsoft.com/office/drawing/2014/main" val="1270386742"/>
                    </a:ext>
                  </a:extLst>
                </a:gridCol>
                <a:gridCol w="4342916">
                  <a:extLst>
                    <a:ext uri="{9D8B030D-6E8A-4147-A177-3AD203B41FA5}">
                      <a16:colId xmlns:a16="http://schemas.microsoft.com/office/drawing/2014/main" val="3375059897"/>
                    </a:ext>
                  </a:extLst>
                </a:gridCol>
                <a:gridCol w="2925192">
                  <a:extLst>
                    <a:ext uri="{9D8B030D-6E8A-4147-A177-3AD203B41FA5}">
                      <a16:colId xmlns:a16="http://schemas.microsoft.com/office/drawing/2014/main" val="3779994219"/>
                    </a:ext>
                  </a:extLst>
                </a:gridCol>
              </a:tblGrid>
              <a:tr h="357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Команда</a:t>
                      </a:r>
                      <a:endParaRPr lang="uk-U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Пояснення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Опис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extLst>
                  <a:ext uri="{0D108BD9-81ED-4DB2-BD59-A6C34878D82A}">
                    <a16:rowId xmlns:a16="http://schemas.microsoft.com/office/drawing/2014/main" val="1493941118"/>
                  </a:ext>
                </a:extLst>
              </a:tr>
              <a:tr h="3575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FSIN</a:t>
                      </a:r>
                      <a:endParaRPr lang="uk-U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ST(0) = sin(ST(0))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Обчислення сінуса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extLst>
                  <a:ext uri="{0D108BD9-81ED-4DB2-BD59-A6C34878D82A}">
                    <a16:rowId xmlns:a16="http://schemas.microsoft.com/office/drawing/2014/main" val="452777389"/>
                  </a:ext>
                </a:extLst>
              </a:tr>
              <a:tr h="3575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FCOS</a:t>
                      </a:r>
                      <a:endParaRPr lang="uk-U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ST(0) = cos(ST(0))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Обчислення косінуса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extLst>
                  <a:ext uri="{0D108BD9-81ED-4DB2-BD59-A6C34878D82A}">
                    <a16:rowId xmlns:a16="http://schemas.microsoft.com/office/drawing/2014/main" val="3969987760"/>
                  </a:ext>
                </a:extLst>
              </a:tr>
              <a:tr h="5810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FSINCOS</a:t>
                      </a:r>
                      <a:endParaRPr lang="uk-U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 err="1">
                          <a:effectLst/>
                        </a:rPr>
                        <a:t>temp</a:t>
                      </a:r>
                      <a:r>
                        <a:rPr lang="uk-UA" sz="2000" dirty="0">
                          <a:effectLst/>
                        </a:rPr>
                        <a:t>=ST(0); ST(0)=</a:t>
                      </a:r>
                      <a:r>
                        <a:rPr lang="uk-UA" sz="2000" dirty="0" err="1">
                          <a:effectLst/>
                        </a:rPr>
                        <a:t>sin</a:t>
                      </a:r>
                      <a:r>
                        <a:rPr lang="uk-UA" sz="2000" dirty="0">
                          <a:effectLst/>
                        </a:rPr>
                        <a:t>(</a:t>
                      </a:r>
                      <a:r>
                        <a:rPr lang="uk-UA" sz="2000" dirty="0" err="1">
                          <a:effectLst/>
                        </a:rPr>
                        <a:t>temp</a:t>
                      </a:r>
                      <a:r>
                        <a:rPr lang="uk-UA" sz="2000" dirty="0">
                          <a:effectLst/>
                        </a:rPr>
                        <a:t>); TOP-=1; ST(0)=</a:t>
                      </a:r>
                      <a:r>
                        <a:rPr lang="uk-UA" sz="2000" dirty="0" err="1">
                          <a:effectLst/>
                        </a:rPr>
                        <a:t>cos</a:t>
                      </a:r>
                      <a:r>
                        <a:rPr lang="uk-UA" sz="2000" dirty="0">
                          <a:effectLst/>
                        </a:rPr>
                        <a:t>(</a:t>
                      </a:r>
                      <a:r>
                        <a:rPr lang="uk-UA" sz="2000" dirty="0" err="1">
                          <a:effectLst/>
                        </a:rPr>
                        <a:t>temp</a:t>
                      </a:r>
                      <a:r>
                        <a:rPr lang="uk-UA" sz="2000" dirty="0">
                          <a:effectLst/>
                        </a:rPr>
                        <a:t>);</a:t>
                      </a:r>
                      <a:endParaRPr lang="uk-U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Обчислення </a:t>
                      </a:r>
                      <a:r>
                        <a:rPr lang="uk-UA" sz="2000" dirty="0" err="1">
                          <a:effectLst/>
                        </a:rPr>
                        <a:t>сінуса</a:t>
                      </a:r>
                      <a:r>
                        <a:rPr lang="uk-UA" sz="2000" dirty="0">
                          <a:effectLst/>
                        </a:rPr>
                        <a:t> і </a:t>
                      </a:r>
                      <a:r>
                        <a:rPr lang="uk-UA" sz="2000" dirty="0" err="1">
                          <a:effectLst/>
                        </a:rPr>
                        <a:t>косінуса</a:t>
                      </a:r>
                      <a:endParaRPr lang="uk-U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extLst>
                  <a:ext uri="{0D108BD9-81ED-4DB2-BD59-A6C34878D82A}">
                    <a16:rowId xmlns:a16="http://schemas.microsoft.com/office/drawing/2014/main" val="845992769"/>
                  </a:ext>
                </a:extLst>
              </a:tr>
              <a:tr h="3575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FPTAN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ST(0)=</a:t>
                      </a:r>
                      <a:r>
                        <a:rPr lang="uk-UA" sz="2000" dirty="0" err="1">
                          <a:effectLst/>
                        </a:rPr>
                        <a:t>tg</a:t>
                      </a:r>
                      <a:r>
                        <a:rPr lang="uk-UA" sz="2000" dirty="0">
                          <a:effectLst/>
                        </a:rPr>
                        <a:t>(ST(0)); TOP-=1; ST(0)=1.0;</a:t>
                      </a:r>
                      <a:endParaRPr lang="uk-U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Обчислення тангенса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extLst>
                  <a:ext uri="{0D108BD9-81ED-4DB2-BD59-A6C34878D82A}">
                    <a16:rowId xmlns:a16="http://schemas.microsoft.com/office/drawing/2014/main" val="1460692099"/>
                  </a:ext>
                </a:extLst>
              </a:tr>
              <a:tr h="3575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FPATAN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ST(1)=</a:t>
                      </a:r>
                      <a:r>
                        <a:rPr lang="uk-UA" sz="2000" dirty="0" err="1">
                          <a:effectLst/>
                        </a:rPr>
                        <a:t>atan</a:t>
                      </a:r>
                      <a:r>
                        <a:rPr lang="uk-UA" sz="2000" dirty="0">
                          <a:effectLst/>
                        </a:rPr>
                        <a:t>(ST(1)/ST(0)); TOP+=1;</a:t>
                      </a:r>
                      <a:endParaRPr lang="uk-U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Обчислення арктангенса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extLst>
                  <a:ext uri="{0D108BD9-81ED-4DB2-BD59-A6C34878D82A}">
                    <a16:rowId xmlns:a16="http://schemas.microsoft.com/office/drawing/2014/main" val="1461014790"/>
                  </a:ext>
                </a:extLst>
              </a:tr>
              <a:tr h="3575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F2XM1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ST(0)=2</a:t>
                      </a:r>
                      <a:r>
                        <a:rPr lang="uk-UA" sz="2000" baseline="30000" dirty="0">
                          <a:effectLst/>
                        </a:rPr>
                        <a:t>ST(0)</a:t>
                      </a:r>
                      <a:r>
                        <a:rPr lang="uk-UA" sz="2000" dirty="0">
                          <a:effectLst/>
                        </a:rPr>
                        <a:t>-1;</a:t>
                      </a:r>
                      <a:endParaRPr lang="uk-U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Обчислення y=2</a:t>
                      </a:r>
                      <a:r>
                        <a:rPr lang="uk-UA" sz="2000" baseline="30000">
                          <a:effectLst/>
                        </a:rPr>
                        <a:t>x</a:t>
                      </a:r>
                      <a:r>
                        <a:rPr lang="uk-UA" sz="2000">
                          <a:effectLst/>
                        </a:rPr>
                        <a:t>-1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extLst>
                  <a:ext uri="{0D108BD9-81ED-4DB2-BD59-A6C34878D82A}">
                    <a16:rowId xmlns:a16="http://schemas.microsoft.com/office/drawing/2014/main" val="1550588198"/>
                  </a:ext>
                </a:extLst>
              </a:tr>
              <a:tr h="3575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FYL2X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x=ST(0); y=ST(1); TOP+=1; ST(0)=y*log</a:t>
                      </a:r>
                      <a:r>
                        <a:rPr lang="uk-UA" sz="2000" baseline="-25000" dirty="0">
                          <a:effectLst/>
                        </a:rPr>
                        <a:t>2</a:t>
                      </a:r>
                      <a:r>
                        <a:rPr lang="uk-UA" sz="2000" dirty="0">
                          <a:effectLst/>
                        </a:rPr>
                        <a:t>x;</a:t>
                      </a:r>
                      <a:endParaRPr lang="uk-U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Обчислення y*log</a:t>
                      </a:r>
                      <a:r>
                        <a:rPr lang="uk-UA" sz="2000" baseline="-25000" dirty="0">
                          <a:effectLst/>
                        </a:rPr>
                        <a:t>2</a:t>
                      </a:r>
                      <a:r>
                        <a:rPr lang="uk-UA" sz="2000" dirty="0">
                          <a:effectLst/>
                        </a:rPr>
                        <a:t>x</a:t>
                      </a:r>
                      <a:endParaRPr lang="uk-U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extLst>
                  <a:ext uri="{0D108BD9-81ED-4DB2-BD59-A6C34878D82A}">
                    <a16:rowId xmlns:a16="http://schemas.microsoft.com/office/drawing/2014/main" val="426615277"/>
                  </a:ext>
                </a:extLst>
              </a:tr>
              <a:tr h="3575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FYL2XP1</a:t>
                      </a:r>
                      <a:endParaRPr lang="uk-U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x=ST(0); y=ST(1); TOP+=1; ST(0)=y*log</a:t>
                      </a:r>
                      <a:r>
                        <a:rPr lang="uk-UA" sz="2000" baseline="-25000" dirty="0">
                          <a:effectLst/>
                        </a:rPr>
                        <a:t>2</a:t>
                      </a:r>
                      <a:r>
                        <a:rPr lang="uk-UA" sz="2000" dirty="0">
                          <a:effectLst/>
                        </a:rPr>
                        <a:t>(x+1);</a:t>
                      </a:r>
                      <a:endParaRPr lang="uk-U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Обчислення y*log</a:t>
                      </a:r>
                      <a:r>
                        <a:rPr lang="uk-UA" sz="2000" baseline="-25000" dirty="0">
                          <a:effectLst/>
                        </a:rPr>
                        <a:t>2</a:t>
                      </a:r>
                      <a:r>
                        <a:rPr lang="uk-UA" sz="2000" dirty="0">
                          <a:effectLst/>
                        </a:rPr>
                        <a:t>(x+1)</a:t>
                      </a:r>
                      <a:endParaRPr lang="uk-U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44979" marB="44979" anchor="ctr"/>
                </a:tc>
                <a:extLst>
                  <a:ext uri="{0D108BD9-81ED-4DB2-BD59-A6C34878D82A}">
                    <a16:rowId xmlns:a16="http://schemas.microsoft.com/office/drawing/2014/main" val="27729569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927350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3568" y="260648"/>
            <a:ext cx="8352928" cy="1462088"/>
          </a:xfrm>
        </p:spPr>
        <p:txBody>
          <a:bodyPr/>
          <a:lstStyle/>
          <a:p>
            <a:pPr algn="ctr" eaLnBrk="1" hangingPunct="1"/>
            <a:r>
              <a:rPr lang="uk-UA" altLang="uk-UA" sz="4000" dirty="0"/>
              <a:t>Взаємодія центрального процесора зі співпроцесором</a:t>
            </a:r>
            <a:endParaRPr lang="uk-UA" altLang="uk-UA" sz="4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C39202-F253-472C-9E88-B0B0AE8FABA8}"/>
              </a:ext>
            </a:extLst>
          </p:cNvPr>
          <p:cNvSpPr txBox="1"/>
          <p:nvPr/>
        </p:nvSpPr>
        <p:spPr>
          <a:xfrm>
            <a:off x="64966" y="1988840"/>
            <a:ext cx="910850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dirty="0"/>
              <a:t>Обидва виконують спільну програму, в якій «перемішані» команди центрального процесора і співпроцесора.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dirty="0"/>
              <a:t>Найбільша продуктивність досягається, коли центральний і співпроцесор працюють паралельно, кожен виконує свої команди.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dirty="0"/>
              <a:t>Центральний процесор «виконує» всі команди співпроцесора однаково, як </a:t>
            </a:r>
            <a:r>
              <a:rPr lang="fr-CA" sz="2800" dirty="0"/>
              <a:t>ESC = NOP.</a:t>
            </a:r>
          </a:p>
        </p:txBody>
      </p:sp>
    </p:spTree>
    <p:extLst>
      <p:ext uri="{BB962C8B-B14F-4D97-AF65-F5344CB8AC3E}">
        <p14:creationId xmlns:p14="http://schemas.microsoft.com/office/powerpoint/2010/main" val="284429113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770DF0C5-0678-4620-8711-81C4E09F0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536" y="116632"/>
            <a:ext cx="8640960" cy="1462088"/>
          </a:xfrm>
        </p:spPr>
        <p:txBody>
          <a:bodyPr/>
          <a:lstStyle/>
          <a:p>
            <a:pPr algn="ctr" eaLnBrk="1" hangingPunct="1"/>
            <a:r>
              <a:rPr lang="uk-UA" altLang="uk-UA" sz="4000" dirty="0"/>
              <a:t>Синхронізація роботи центрального процесора і співпроцесора</a:t>
            </a:r>
            <a:endParaRPr lang="uk-UA" altLang="uk-UA" sz="4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C39202-F253-472C-9E88-B0B0AE8FABA8}"/>
              </a:ext>
            </a:extLst>
          </p:cNvPr>
          <p:cNvSpPr txBox="1"/>
          <p:nvPr/>
        </p:nvSpPr>
        <p:spPr>
          <a:xfrm>
            <a:off x="0" y="2060848"/>
            <a:ext cx="64442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400" dirty="0">
                <a:solidFill>
                  <a:srgbClr val="0070C0"/>
                </a:solidFill>
              </a:rPr>
              <a:t>Синхронізація по командах.</a:t>
            </a:r>
            <a:r>
              <a:rPr lang="uk-UA" sz="2400" dirty="0"/>
              <a:t> Не можна розпочинати виконання наступної команди співпроцесора, поки не завершиться виконання попередньої. Реалізується шляхом автоматичного додавання асемблером команди </a:t>
            </a:r>
            <a:r>
              <a:rPr lang="fr-CA" sz="2400" dirty="0"/>
              <a:t>WAIT </a:t>
            </a:r>
            <a:r>
              <a:rPr lang="uk-UA" sz="2400" b="1" dirty="0"/>
              <a:t>після</a:t>
            </a:r>
            <a:r>
              <a:rPr lang="uk-UA" sz="2400" dirty="0"/>
              <a:t> кожної команди співпроцесора.</a:t>
            </a:r>
            <a:br>
              <a:rPr lang="fr-CA" sz="2400" dirty="0"/>
            </a:br>
            <a:endParaRPr lang="ru-RU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400" dirty="0">
                <a:solidFill>
                  <a:srgbClr val="0070C0"/>
                </a:solidFill>
              </a:rPr>
              <a:t>Синхронізація по даних</a:t>
            </a:r>
            <a:r>
              <a:rPr lang="uk-UA" sz="2400" dirty="0"/>
              <a:t>. Перед використанням даних, команда, яка їх формує, має</a:t>
            </a:r>
            <a:r>
              <a:rPr lang="ru-RU" sz="2400" dirty="0"/>
              <a:t> </a:t>
            </a:r>
            <a:r>
              <a:rPr lang="uk-UA" sz="2400" dirty="0"/>
              <a:t>завершитися</a:t>
            </a:r>
            <a:r>
              <a:rPr lang="ru-RU" sz="2400" dirty="0"/>
              <a:t>.</a:t>
            </a:r>
            <a:r>
              <a:rPr lang="fr-CA" sz="2400" dirty="0"/>
              <a:t> </a:t>
            </a:r>
            <a:r>
              <a:rPr lang="uk-UA" sz="2400" dirty="0"/>
              <a:t>Ця команда </a:t>
            </a:r>
            <a:r>
              <a:rPr lang="fr-CA" sz="2400" dirty="0"/>
              <a:t>WAIT</a:t>
            </a:r>
            <a:r>
              <a:rPr lang="uk-UA" sz="2400" dirty="0"/>
              <a:t> має бути прописана програмістом.</a:t>
            </a:r>
            <a:endParaRPr lang="fr-CA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2B63ED-9F33-410D-B574-DB1179113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7332" y="2192635"/>
            <a:ext cx="1943100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60020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F1787D-C7A8-4DAE-88C6-C630BB36E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-963488"/>
            <a:ext cx="8865255" cy="1462087"/>
          </a:xfrm>
        </p:spPr>
        <p:txBody>
          <a:bodyPr/>
          <a:lstStyle/>
          <a:p>
            <a:r>
              <a:rPr lang="uk-UA" sz="2800" dirty="0" err="1"/>
              <a:t>Слабкозв’язана</a:t>
            </a:r>
            <a:r>
              <a:rPr lang="uk-UA" sz="2800" dirty="0"/>
              <a:t> мультипроцесорна конфігурація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2D58119-9A78-45F4-85B9-75BF718D00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514540"/>
            <a:ext cx="8208912" cy="629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6435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F1787D-C7A8-4DAE-88C6-C630BB36E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4" y="-675456"/>
            <a:ext cx="8865255" cy="1462087"/>
          </a:xfrm>
        </p:spPr>
        <p:txBody>
          <a:bodyPr/>
          <a:lstStyle/>
          <a:p>
            <a:r>
              <a:rPr lang="uk-UA" sz="4000" dirty="0"/>
              <a:t>Арбітр шини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5E4C8A2-5EF3-4A37-8DFD-BB91424649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00608" y="856129"/>
            <a:ext cx="5059820" cy="37543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4F3E404-0F44-49EB-9551-F1AE0178B00B}"/>
              </a:ext>
            </a:extLst>
          </p:cNvPr>
          <p:cNvSpPr txBox="1"/>
          <p:nvPr/>
        </p:nvSpPr>
        <p:spPr>
          <a:xfrm>
            <a:off x="4211960" y="332656"/>
            <a:ext cx="4824536" cy="480131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CA" dirty="0"/>
              <a:t>LOCK</a:t>
            </a:r>
            <a:r>
              <a:rPr lang="uk-UA" dirty="0"/>
              <a:t> свідчить про утримання шини МП.</a:t>
            </a:r>
            <a:endParaRPr lang="fr-CA" dirty="0"/>
          </a:p>
          <a:p>
            <a:r>
              <a:rPr lang="fr-CA" dirty="0"/>
              <a:t>ANYREQ</a:t>
            </a:r>
            <a:r>
              <a:rPr lang="uk-UA" dirty="0"/>
              <a:t> примушує АШ віддати СШ.</a:t>
            </a:r>
            <a:endParaRPr lang="fr-CA" dirty="0"/>
          </a:p>
          <a:p>
            <a:r>
              <a:rPr lang="fr-CA" dirty="0"/>
              <a:t>SBRQLCK</a:t>
            </a:r>
            <a:r>
              <a:rPr lang="uk-UA" dirty="0"/>
              <a:t> – наявність запиту на доступ до шин.</a:t>
            </a:r>
            <a:endParaRPr lang="fr-CA" dirty="0"/>
          </a:p>
          <a:p>
            <a:r>
              <a:rPr lang="fr-CA" dirty="0"/>
              <a:t>BCLC</a:t>
            </a:r>
            <a:r>
              <a:rPr lang="uk-UA" dirty="0"/>
              <a:t> – тактова частота шини.</a:t>
            </a:r>
            <a:endParaRPr lang="fr-CA" dirty="0"/>
          </a:p>
          <a:p>
            <a:r>
              <a:rPr lang="fr-CA" dirty="0"/>
              <a:t>BPRN</a:t>
            </a:r>
            <a:r>
              <a:rPr lang="uk-UA" dirty="0"/>
              <a:t> надходить від СРП і свідчить про те, що даний АШ одержав доступ до СШ.</a:t>
            </a:r>
            <a:endParaRPr lang="fr-CA" dirty="0"/>
          </a:p>
          <a:p>
            <a:r>
              <a:rPr lang="fr-CA" dirty="0"/>
              <a:t>IOB</a:t>
            </a:r>
            <a:r>
              <a:rPr lang="uk-UA" dirty="0"/>
              <a:t> – поділ адресного простору пам’ять/ПВВ.</a:t>
            </a:r>
            <a:endParaRPr lang="fr-CA" dirty="0"/>
          </a:p>
          <a:p>
            <a:r>
              <a:rPr lang="fr-CA" dirty="0"/>
              <a:t>RESB</a:t>
            </a:r>
            <a:r>
              <a:rPr lang="uk-UA" dirty="0"/>
              <a:t> – резидентна шина.</a:t>
            </a:r>
            <a:endParaRPr lang="fr-CA" dirty="0"/>
          </a:p>
          <a:p>
            <a:r>
              <a:rPr lang="fr-CA" dirty="0"/>
              <a:t>SYSB/RESB</a:t>
            </a:r>
            <a:r>
              <a:rPr lang="uk-UA" dirty="0"/>
              <a:t> =1 адреса належить СШ.</a:t>
            </a:r>
            <a:endParaRPr lang="fr-CA" dirty="0"/>
          </a:p>
          <a:p>
            <a:r>
              <a:rPr lang="fr-CA" dirty="0"/>
              <a:t>AEN</a:t>
            </a:r>
            <a:r>
              <a:rPr lang="uk-UA" dirty="0"/>
              <a:t> – активізація роботи шинного інтерфейсу.</a:t>
            </a:r>
            <a:endParaRPr lang="fr-CA" dirty="0"/>
          </a:p>
          <a:p>
            <a:r>
              <a:rPr lang="fr-CA" dirty="0"/>
              <a:t>BREQ</a:t>
            </a:r>
            <a:r>
              <a:rPr lang="uk-UA" dirty="0"/>
              <a:t> – запит на доступ до шини.</a:t>
            </a:r>
            <a:endParaRPr lang="fr-CA" dirty="0"/>
          </a:p>
          <a:p>
            <a:r>
              <a:rPr lang="fr-CA" dirty="0"/>
              <a:t>BPRO</a:t>
            </a:r>
            <a:r>
              <a:rPr lang="uk-UA" dirty="0"/>
              <a:t> – доступ послідовного типу.</a:t>
            </a:r>
            <a:endParaRPr lang="fr-CA" dirty="0"/>
          </a:p>
          <a:p>
            <a:r>
              <a:rPr lang="fr-CA" dirty="0"/>
              <a:t>CBRQ</a:t>
            </a:r>
            <a:r>
              <a:rPr lang="uk-UA" dirty="0"/>
              <a:t> – наявність запиту на доступ до СШ.</a:t>
            </a:r>
            <a:endParaRPr lang="fr-CA" dirty="0"/>
          </a:p>
          <a:p>
            <a:r>
              <a:rPr lang="fr-CA" dirty="0"/>
              <a:t>BUSY</a:t>
            </a:r>
            <a:r>
              <a:rPr lang="uk-UA" dirty="0"/>
              <a:t> – сигнал зайнятості СШ.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0214A0D-14CB-4AE7-B5BD-42A391289F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4898173"/>
            <a:ext cx="3161903" cy="184319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4E96616-3138-4AD1-A96C-C7BDB7618D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1800" y="5232643"/>
            <a:ext cx="2471998" cy="143671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B2DDC97-7737-44E6-92F8-379443497442}"/>
              </a:ext>
            </a:extLst>
          </p:cNvPr>
          <p:cNvSpPr txBox="1"/>
          <p:nvPr/>
        </p:nvSpPr>
        <p:spPr>
          <a:xfrm>
            <a:off x="5272763" y="5607920"/>
            <a:ext cx="37926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Один із АШ відкриває транзистор, встановлюючи сигнал </a:t>
            </a:r>
            <a:r>
              <a:rPr lang="fr-CA" dirty="0"/>
              <a:t>BUSY</a:t>
            </a:r>
            <a:r>
              <a:rPr lang="uk-UA" dirty="0"/>
              <a:t> або </a:t>
            </a:r>
            <a:r>
              <a:rPr lang="fr-CA" dirty="0"/>
              <a:t>CBRQ</a:t>
            </a:r>
            <a:r>
              <a:rPr lang="uk-UA" dirty="0"/>
              <a:t> інші знають про це.</a:t>
            </a:r>
          </a:p>
        </p:txBody>
      </p:sp>
    </p:spTree>
    <p:extLst>
      <p:ext uri="{BB962C8B-B14F-4D97-AF65-F5344CB8AC3E}">
        <p14:creationId xmlns:p14="http://schemas.microsoft.com/office/powerpoint/2010/main" val="366755368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1C365F-EA25-4E7F-BD87-2A844093C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0963" y="-225858"/>
            <a:ext cx="7793037" cy="1462087"/>
          </a:xfrm>
        </p:spPr>
        <p:txBody>
          <a:bodyPr/>
          <a:lstStyle/>
          <a:p>
            <a:r>
              <a:rPr lang="ru-RU" dirty="0"/>
              <a:t>Робота </a:t>
            </a:r>
            <a:r>
              <a:rPr lang="ru-RU" dirty="0" err="1"/>
              <a:t>арбітра</a:t>
            </a:r>
            <a:r>
              <a:rPr lang="ru-RU" dirty="0"/>
              <a:t> </a:t>
            </a:r>
            <a:r>
              <a:rPr lang="ru-RU" dirty="0" err="1"/>
              <a:t>шини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59DF310-E4FF-4251-82A7-B2618FB834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/>
              <a:t> </a:t>
            </a:r>
          </a:p>
        </p:txBody>
      </p:sp>
      <p:graphicFrame>
        <p:nvGraphicFramePr>
          <p:cNvPr id="4" name="Таблиця 12">
            <a:extLst>
              <a:ext uri="{FF2B5EF4-FFF2-40B4-BE49-F238E27FC236}">
                <a16:creationId xmlns:a16="http://schemas.microsoft.com/office/drawing/2014/main" id="{30147AF6-5D87-43C8-9E6B-9B581026B1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5240136"/>
              </p:ext>
            </p:extLst>
          </p:nvPr>
        </p:nvGraphicFramePr>
        <p:xfrm>
          <a:off x="292224" y="1700808"/>
          <a:ext cx="8559552" cy="48698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96">
                  <a:extLst>
                    <a:ext uri="{9D8B030D-6E8A-4147-A177-3AD203B41FA5}">
                      <a16:colId xmlns:a16="http://schemas.microsoft.com/office/drawing/2014/main" val="2539858563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1381454873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555031354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1041519497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1442228242"/>
                    </a:ext>
                  </a:extLst>
                </a:gridCol>
                <a:gridCol w="3591000">
                  <a:extLst>
                    <a:ext uri="{9D8B030D-6E8A-4147-A177-3AD203B41FA5}">
                      <a16:colId xmlns:a16="http://schemas.microsoft.com/office/drawing/2014/main" val="245269267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LOCK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BPRN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CRQLCK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CBRQ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ANYREQ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Реакція АШ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441426"/>
                  </a:ext>
                </a:extLst>
              </a:tr>
              <a:tr h="347715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dirty="0"/>
                        <a:t>Х</a:t>
                      </a:r>
                    </a:p>
                    <a:p>
                      <a:pPr algn="ctr"/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dirty="0"/>
                        <a:t>Х</a:t>
                      </a:r>
                    </a:p>
                    <a:p>
                      <a:pPr algn="ctr"/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dirty="0"/>
                        <a:t>Х</a:t>
                      </a:r>
                    </a:p>
                    <a:p>
                      <a:pPr algn="ctr"/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Утримання шини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4176527"/>
                  </a:ext>
                </a:extLst>
              </a:tr>
              <a:tr h="627755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dirty="0"/>
                        <a:t>Утримання шини</a:t>
                      </a:r>
                    </a:p>
                    <a:p>
                      <a:pPr algn="ctr"/>
                      <a:endParaRPr lang="uk-UA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6446340"/>
                  </a:ext>
                </a:extLst>
              </a:tr>
              <a:tr h="627755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dirty="0"/>
                        <a:t>Утримання шини</a:t>
                      </a:r>
                    </a:p>
                    <a:p>
                      <a:pPr algn="ctr"/>
                      <a:endParaRPr lang="uk-UA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319422"/>
                  </a:ext>
                </a:extLst>
              </a:tr>
              <a:tr h="627755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Звільнення шини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2843247"/>
                  </a:ext>
                </a:extLst>
              </a:tr>
              <a:tr h="627755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dirty="0"/>
                        <a:t>Звільнення шини</a:t>
                      </a:r>
                    </a:p>
                    <a:p>
                      <a:pPr algn="ctr"/>
                      <a:endParaRPr lang="uk-UA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3904890"/>
                  </a:ext>
                </a:extLst>
              </a:tr>
              <a:tr h="627755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dirty="0"/>
                        <a:t>Звільнення шини за умови, що </a:t>
                      </a:r>
                      <a:r>
                        <a:rPr lang="fr-CA" sz="2000" dirty="0"/>
                        <a:t>ST2-ST0 = 011 </a:t>
                      </a:r>
                      <a:r>
                        <a:rPr lang="ru-RU" sz="2000" dirty="0" err="1"/>
                        <a:t>або</a:t>
                      </a:r>
                      <a:r>
                        <a:rPr lang="ru-RU" sz="2000" dirty="0"/>
                        <a:t> 111</a:t>
                      </a:r>
                      <a:endParaRPr lang="uk-UA" sz="2000" dirty="0"/>
                    </a:p>
                    <a:p>
                      <a:pPr algn="ctr"/>
                      <a:endParaRPr lang="uk-UA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68036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29675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1C365F-EA25-4E7F-BD87-2A844093C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0963" y="-225858"/>
            <a:ext cx="7793037" cy="1462087"/>
          </a:xfrm>
        </p:spPr>
        <p:txBody>
          <a:bodyPr/>
          <a:lstStyle/>
          <a:p>
            <a:r>
              <a:rPr lang="ru-RU" dirty="0"/>
              <a:t>Робота </a:t>
            </a:r>
            <a:r>
              <a:rPr lang="ru-RU" dirty="0" err="1"/>
              <a:t>арбітра</a:t>
            </a:r>
            <a:r>
              <a:rPr lang="ru-RU" dirty="0"/>
              <a:t> </a:t>
            </a:r>
            <a:r>
              <a:rPr lang="ru-RU" dirty="0" err="1"/>
              <a:t>шини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59DF310-E4FF-4251-82A7-B2618FB834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/>
              <a:t> </a:t>
            </a:r>
          </a:p>
        </p:txBody>
      </p:sp>
      <p:graphicFrame>
        <p:nvGraphicFramePr>
          <p:cNvPr id="4" name="Таблиця 12">
            <a:extLst>
              <a:ext uri="{FF2B5EF4-FFF2-40B4-BE49-F238E27FC236}">
                <a16:creationId xmlns:a16="http://schemas.microsoft.com/office/drawing/2014/main" id="{30147AF6-5D87-43C8-9E6B-9B581026B108}"/>
              </a:ext>
            </a:extLst>
          </p:cNvPr>
          <p:cNvGraphicFramePr>
            <a:graphicFrameLocks noGrp="1"/>
          </p:cNvGraphicFramePr>
          <p:nvPr/>
        </p:nvGraphicFramePr>
        <p:xfrm>
          <a:off x="292224" y="1700808"/>
          <a:ext cx="8559552" cy="48698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96">
                  <a:extLst>
                    <a:ext uri="{9D8B030D-6E8A-4147-A177-3AD203B41FA5}">
                      <a16:colId xmlns:a16="http://schemas.microsoft.com/office/drawing/2014/main" val="2539858563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1381454873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555031354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1041519497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1442228242"/>
                    </a:ext>
                  </a:extLst>
                </a:gridCol>
                <a:gridCol w="3591000">
                  <a:extLst>
                    <a:ext uri="{9D8B030D-6E8A-4147-A177-3AD203B41FA5}">
                      <a16:colId xmlns:a16="http://schemas.microsoft.com/office/drawing/2014/main" val="245269267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LOCK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BPRN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CRQLCK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CBRQ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ANYREQ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Реакція АШ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441426"/>
                  </a:ext>
                </a:extLst>
              </a:tr>
              <a:tr h="347715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dirty="0"/>
                        <a:t>Х</a:t>
                      </a:r>
                    </a:p>
                    <a:p>
                      <a:pPr algn="ctr"/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dirty="0"/>
                        <a:t>Х</a:t>
                      </a:r>
                    </a:p>
                    <a:p>
                      <a:pPr algn="ctr"/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dirty="0"/>
                        <a:t>Х</a:t>
                      </a:r>
                    </a:p>
                    <a:p>
                      <a:pPr algn="ctr"/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Утримання шини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4176527"/>
                  </a:ext>
                </a:extLst>
              </a:tr>
              <a:tr h="627755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dirty="0"/>
                        <a:t>Утримання шини</a:t>
                      </a:r>
                    </a:p>
                    <a:p>
                      <a:pPr algn="ctr"/>
                      <a:endParaRPr lang="uk-UA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6446340"/>
                  </a:ext>
                </a:extLst>
              </a:tr>
              <a:tr h="627755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dirty="0"/>
                        <a:t>Утримання шини</a:t>
                      </a:r>
                    </a:p>
                    <a:p>
                      <a:pPr algn="ctr"/>
                      <a:endParaRPr lang="uk-UA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319422"/>
                  </a:ext>
                </a:extLst>
              </a:tr>
              <a:tr h="627755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Звільнення шини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2843247"/>
                  </a:ext>
                </a:extLst>
              </a:tr>
              <a:tr h="627755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dirty="0"/>
                        <a:t>Звільнення шини</a:t>
                      </a:r>
                    </a:p>
                    <a:p>
                      <a:pPr algn="ctr"/>
                      <a:endParaRPr lang="uk-UA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3904890"/>
                  </a:ext>
                </a:extLst>
              </a:tr>
              <a:tr h="627755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dirty="0"/>
                        <a:t>Звільнення шини за умови, що </a:t>
                      </a:r>
                      <a:r>
                        <a:rPr lang="fr-CA" sz="2000" dirty="0"/>
                        <a:t>ST2-ST0 = 011 </a:t>
                      </a:r>
                      <a:r>
                        <a:rPr lang="ru-RU" sz="2000" dirty="0" err="1"/>
                        <a:t>або</a:t>
                      </a:r>
                      <a:r>
                        <a:rPr lang="ru-RU" sz="2000" dirty="0"/>
                        <a:t> 111</a:t>
                      </a:r>
                      <a:endParaRPr lang="uk-UA" sz="2000" dirty="0"/>
                    </a:p>
                    <a:p>
                      <a:pPr algn="ctr"/>
                      <a:endParaRPr lang="uk-UA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68036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170597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1C365F-EA25-4E7F-BD87-2A844093C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0963" y="116632"/>
            <a:ext cx="7793037" cy="1462087"/>
          </a:xfrm>
        </p:spPr>
        <p:txBody>
          <a:bodyPr/>
          <a:lstStyle/>
          <a:p>
            <a:r>
              <a:rPr lang="ru-RU" dirty="0"/>
              <a:t>Схема </a:t>
            </a:r>
            <a:r>
              <a:rPr lang="ru-RU" dirty="0" err="1"/>
              <a:t>розв’язку</a:t>
            </a:r>
            <a:r>
              <a:rPr lang="ru-RU" dirty="0"/>
              <a:t> </a:t>
            </a:r>
            <a:r>
              <a:rPr lang="ru-RU" dirty="0" err="1"/>
              <a:t>пріоритетів</a:t>
            </a:r>
            <a:r>
              <a:rPr lang="ru-RU" dirty="0"/>
              <a:t>:</a:t>
            </a:r>
            <a:br>
              <a:rPr lang="ru-RU" dirty="0"/>
            </a:br>
            <a:r>
              <a:rPr lang="ru-RU" dirty="0" err="1"/>
              <a:t>Паралельний</a:t>
            </a:r>
            <a:r>
              <a:rPr lang="ru-RU" dirty="0"/>
              <a:t> РП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59DF310-E4FF-4251-82A7-B2618FB834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/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88C5167-608F-412B-8484-6565D7AE83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2852936"/>
            <a:ext cx="7897089" cy="253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47784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1C365F-EA25-4E7F-BD87-2A844093C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0963" y="116632"/>
            <a:ext cx="7793037" cy="1462087"/>
          </a:xfrm>
        </p:spPr>
        <p:txBody>
          <a:bodyPr/>
          <a:lstStyle/>
          <a:p>
            <a:r>
              <a:rPr lang="ru-RU" dirty="0"/>
              <a:t>Схема </a:t>
            </a:r>
            <a:r>
              <a:rPr lang="ru-RU" dirty="0" err="1"/>
              <a:t>розв’язку</a:t>
            </a:r>
            <a:r>
              <a:rPr lang="ru-RU" dirty="0"/>
              <a:t> </a:t>
            </a:r>
            <a:r>
              <a:rPr lang="ru-RU" dirty="0" err="1"/>
              <a:t>пріоритетів</a:t>
            </a:r>
            <a:r>
              <a:rPr lang="ru-RU" dirty="0"/>
              <a:t>:</a:t>
            </a:r>
            <a:br>
              <a:rPr lang="ru-RU" dirty="0"/>
            </a:br>
            <a:r>
              <a:rPr lang="ru-RU" dirty="0" err="1"/>
              <a:t>Циклічний</a:t>
            </a:r>
            <a:r>
              <a:rPr lang="ru-RU" dirty="0"/>
              <a:t> РП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A41C717-51D8-4B90-BC3D-2AE9643605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2442815"/>
            <a:ext cx="7902953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243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>
            <a:extLst>
              <a:ext uri="{FF2B5EF4-FFF2-40B4-BE49-F238E27FC236}">
                <a16:creationId xmlns:a16="http://schemas.microsoft.com/office/drawing/2014/main" id="{DA244772-AFBC-48A2-A184-314AABC17C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42925" y="115888"/>
            <a:ext cx="8569325" cy="1462087"/>
          </a:xfrm>
        </p:spPr>
        <p:txBody>
          <a:bodyPr/>
          <a:lstStyle/>
          <a:p>
            <a:pPr algn="ctr" eaLnBrk="1" hangingPunct="1"/>
            <a:endParaRPr lang="uk-UA" altLang="uk-UA"/>
          </a:p>
        </p:txBody>
      </p:sp>
      <p:sp>
        <p:nvSpPr>
          <p:cNvPr id="14339" name="Rectangle 5">
            <a:extLst>
              <a:ext uri="{FF2B5EF4-FFF2-40B4-BE49-F238E27FC236}">
                <a16:creationId xmlns:a16="http://schemas.microsoft.com/office/drawing/2014/main" id="{341D8AA0-E9AE-441A-8D61-C2435B5EDF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7950" y="1989138"/>
            <a:ext cx="9001125" cy="4968875"/>
          </a:xfrm>
        </p:spPr>
        <p:txBody>
          <a:bodyPr/>
          <a:lstStyle/>
          <a:p>
            <a:pPr marL="914400" lvl="1" indent="-457200" eaLnBrk="1" hangingPunct="1">
              <a:buFont typeface="Tahoma" panose="020B0604030504040204" pitchFamily="34" charset="0"/>
              <a:buAutoNum type="arabicPeriod"/>
            </a:pPr>
            <a:endParaRPr lang="en-US" altLang="uk-UA" sz="2000"/>
          </a:p>
          <a:p>
            <a:pPr eaLnBrk="1" hangingPunct="1"/>
            <a:endParaRPr lang="uk-UA" altLang="uk-UA"/>
          </a:p>
        </p:txBody>
      </p:sp>
      <p:pic>
        <p:nvPicPr>
          <p:cNvPr id="14340" name="Рисунок 2">
            <a:extLst>
              <a:ext uri="{FF2B5EF4-FFF2-40B4-BE49-F238E27FC236}">
                <a16:creationId xmlns:a16="http://schemas.microsoft.com/office/drawing/2014/main" id="{27C68AC1-EA77-457E-B544-2CE11DC80C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" y="-2116138"/>
            <a:ext cx="9077325" cy="9042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1C365F-EA25-4E7F-BD87-2A844093C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0963" y="116632"/>
            <a:ext cx="7793037" cy="1462087"/>
          </a:xfrm>
        </p:spPr>
        <p:txBody>
          <a:bodyPr/>
          <a:lstStyle/>
          <a:p>
            <a:r>
              <a:rPr lang="ru-RU" dirty="0"/>
              <a:t>Схема </a:t>
            </a:r>
            <a:r>
              <a:rPr lang="ru-RU" dirty="0" err="1"/>
              <a:t>розв’язку</a:t>
            </a:r>
            <a:r>
              <a:rPr lang="ru-RU" dirty="0"/>
              <a:t> </a:t>
            </a:r>
            <a:r>
              <a:rPr lang="ru-RU" dirty="0" err="1"/>
              <a:t>пріоритетів</a:t>
            </a:r>
            <a:r>
              <a:rPr lang="ru-RU" dirty="0"/>
              <a:t>:</a:t>
            </a:r>
            <a:br>
              <a:rPr lang="ru-RU" dirty="0"/>
            </a:br>
            <a:r>
              <a:rPr lang="ru-RU" dirty="0" err="1"/>
              <a:t>Послідовний</a:t>
            </a:r>
            <a:r>
              <a:rPr lang="ru-RU" dirty="0"/>
              <a:t> РП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BD95C73-51AF-45D4-B1EA-D313C07081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2398" y="2060848"/>
            <a:ext cx="2679204" cy="4531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936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>
            <a:extLst>
              <a:ext uri="{FF2B5EF4-FFF2-40B4-BE49-F238E27FC236}">
                <a16:creationId xmlns:a16="http://schemas.microsoft.com/office/drawing/2014/main" id="{2BDD3762-E42E-48C2-8BE7-D6EBCC385D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4675" y="104775"/>
            <a:ext cx="8569325" cy="1462088"/>
          </a:xfrm>
        </p:spPr>
        <p:txBody>
          <a:bodyPr/>
          <a:lstStyle/>
          <a:p>
            <a:pPr algn="ctr" eaLnBrk="1" hangingPunct="1"/>
            <a:r>
              <a:rPr lang="uk-UA" altLang="uk-UA"/>
              <a:t>Формування сигналу </a:t>
            </a:r>
            <a:r>
              <a:rPr lang="fr-CA" altLang="uk-UA"/>
              <a:t>RESET</a:t>
            </a:r>
            <a:endParaRPr lang="uk-UA" altLang="uk-UA"/>
          </a:p>
        </p:txBody>
      </p:sp>
      <p:sp>
        <p:nvSpPr>
          <p:cNvPr id="16387" name="Rectangle 5">
            <a:extLst>
              <a:ext uri="{FF2B5EF4-FFF2-40B4-BE49-F238E27FC236}">
                <a16:creationId xmlns:a16="http://schemas.microsoft.com/office/drawing/2014/main" id="{785EC4F3-867E-4D08-A004-15266516C8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2875" y="2276475"/>
            <a:ext cx="9001125" cy="4968875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endParaRPr lang="uk-UA" altLang="uk-UA">
              <a:solidFill>
                <a:srgbClr val="0070C0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uk-UA" altLang="uk-UA">
              <a:solidFill>
                <a:srgbClr val="0070C0"/>
              </a:solidFill>
            </a:endParaRPr>
          </a:p>
        </p:txBody>
      </p:sp>
      <p:pic>
        <p:nvPicPr>
          <p:cNvPr id="16388" name="Рисунок 5">
            <a:extLst>
              <a:ext uri="{FF2B5EF4-FFF2-40B4-BE49-F238E27FC236}">
                <a16:creationId xmlns:a16="http://schemas.microsoft.com/office/drawing/2014/main" id="{951D3672-21C2-489A-87AD-7AE167DD69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708275"/>
            <a:ext cx="9493250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7ee69ab991cf9392a4cdfa8e98c69c4e9fa50"/>
</p:tagLst>
</file>

<file path=ppt/theme/theme1.xml><?xml version="1.0" encoding="utf-8"?>
<a:theme xmlns:a="http://schemas.openxmlformats.org/drawingml/2006/main" name="Палитра">
  <a:themeElements>
    <a:clrScheme name="Палитра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Палитра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Палитра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11164</TotalTime>
  <Words>3248</Words>
  <Application>Microsoft Office PowerPoint</Application>
  <PresentationFormat>Екран (4:3)</PresentationFormat>
  <Paragraphs>657</Paragraphs>
  <Slides>80</Slides>
  <Notes>4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80</vt:i4>
      </vt:variant>
    </vt:vector>
  </HeadingPairs>
  <TitlesOfParts>
    <vt:vector size="87" baseType="lpstr">
      <vt:lpstr>Arial</vt:lpstr>
      <vt:lpstr>Calibri</vt:lpstr>
      <vt:lpstr>Cambria Math</vt:lpstr>
      <vt:lpstr>Tahoma</vt:lpstr>
      <vt:lpstr>Times New Roman</vt:lpstr>
      <vt:lpstr>Wingdings</vt:lpstr>
      <vt:lpstr>Палитра</vt:lpstr>
      <vt:lpstr>Схемотехніка мікропроцесорів</vt:lpstr>
      <vt:lpstr>Організація шин у МП-системах</vt:lpstr>
      <vt:lpstr>Мікропроцесори Intel 8086, 8088</vt:lpstr>
      <vt:lpstr>Мультиплексування шин МП</vt:lpstr>
      <vt:lpstr>Формування сигналів шин адреси, даних і управління</vt:lpstr>
      <vt:lpstr>Формування сигналів шин адреси, даних і управління</vt:lpstr>
      <vt:lpstr>Команди двійкової арифметики</vt:lpstr>
      <vt:lpstr>Презентація PowerPoint</vt:lpstr>
      <vt:lpstr>Формування сигналу RESET</vt:lpstr>
      <vt:lpstr>Часові діаграми циклу шини</vt:lpstr>
      <vt:lpstr>Будова і підключення мікросхем пам’яті</vt:lpstr>
      <vt:lpstr>Будова статичної пам’яті</vt:lpstr>
      <vt:lpstr>Будова статичної пам’яті</vt:lpstr>
      <vt:lpstr>Будова статичної пам’яті</vt:lpstr>
      <vt:lpstr>Будова статичної пам’яті</vt:lpstr>
      <vt:lpstr>Підключення пам’яті різної розрядності</vt:lpstr>
      <vt:lpstr>Будова динамічної пам’яті</vt:lpstr>
      <vt:lpstr>Мікросхема динамічної пам’яті</vt:lpstr>
      <vt:lpstr>Елемент постійної пам’яті</vt:lpstr>
      <vt:lpstr>Підключення пам’яті різної розрядності</vt:lpstr>
      <vt:lpstr>Підключення пам’яті різної розрядності</vt:lpstr>
      <vt:lpstr>Підключення пам’яті різної розрядності</vt:lpstr>
      <vt:lpstr>Мікросхема постійної пам’яті</vt:lpstr>
      <vt:lpstr>Розподіл адресного простору між RAM і ROM</vt:lpstr>
      <vt:lpstr>Розподіл адресного простору між RAM і ROM для 8-розрядної пам’яті</vt:lpstr>
      <vt:lpstr>Підключення портів. Паралельний інтерфейс</vt:lpstr>
      <vt:lpstr>Паралельний програмований інтерфейс 8255 (К580ВВ55)</vt:lpstr>
      <vt:lpstr>Адресація внутрішніх регістрів 8255 (К580ВВ55)</vt:lpstr>
      <vt:lpstr>Формат регістра управління 8255 (К580ВВ55)</vt:lpstr>
      <vt:lpstr>Введення в режимі 1</vt:lpstr>
      <vt:lpstr>Виведення в режимі 1</vt:lpstr>
      <vt:lpstr>Введення-виведення в режимі 2</vt:lpstr>
      <vt:lpstr>Формат регістра С в режимі 1  (стан інтерфейсу)</vt:lpstr>
      <vt:lpstr>Послідовний інтерфейс</vt:lpstr>
      <vt:lpstr>Стандарти швидкості передачі даних</vt:lpstr>
      <vt:lpstr>Як відділити байт від байту? Асинхронний зв’язок:</vt:lpstr>
      <vt:lpstr>Як відділити байт від байту? Cинхронний зв’язок:</vt:lpstr>
      <vt:lpstr>Проблеми передачі даних на великі відстані</vt:lpstr>
      <vt:lpstr>Проблеми передачі даних на великі відстані</vt:lpstr>
      <vt:lpstr>Типи модуляції</vt:lpstr>
      <vt:lpstr>Передача модульованого сигналу</vt:lpstr>
      <vt:lpstr>Стандарт С2 (RS-232)</vt:lpstr>
      <vt:lpstr>Стандарт С2 (RS-232)</vt:lpstr>
      <vt:lpstr>Послідовний програмований інтерфейс К580ВВ51</vt:lpstr>
      <vt:lpstr>Алгоритм вибору регістра для запису</vt:lpstr>
      <vt:lpstr>Формат регістра режиму</vt:lpstr>
      <vt:lpstr>Формат регістра управління</vt:lpstr>
      <vt:lpstr>Формат регістра стану</vt:lpstr>
      <vt:lpstr>Приклад: запрогамувати передачу через послідовний інтерфейс  100 байтів, починаючи з адреси Х1</vt:lpstr>
      <vt:lpstr>Інтерфейс USB (Universal Serial Bus)</vt:lpstr>
      <vt:lpstr>Способи організації обміну даними із зовнішніми пристроями</vt:lpstr>
      <vt:lpstr>Функції системи переривань</vt:lpstr>
      <vt:lpstr>Програмний полінг</vt:lpstr>
      <vt:lpstr>Апаратний полінг</vt:lpstr>
      <vt:lpstr>Використання контролера пріоритетних переривань</vt:lpstr>
      <vt:lpstr>Реалізація переривань в ПК</vt:lpstr>
      <vt:lpstr>Контролер пріоритетних переривань Intel 8259А (К1810ВН59А)</vt:lpstr>
      <vt:lpstr>Контролер пріоритетних переривань Intel 8259А (К1810ВН59А)</vt:lpstr>
      <vt:lpstr>Використання кількох контролерів</vt:lpstr>
      <vt:lpstr>Якщо не підключати контролер?</vt:lpstr>
      <vt:lpstr>Формати і адресація внутрішніх регістрів</vt:lpstr>
      <vt:lpstr>Формати внутрішніх регістрів</vt:lpstr>
      <vt:lpstr>Приклад реалізації апаратних переривань.</vt:lpstr>
      <vt:lpstr>Поняття про конвеєрну обробку даних та її застосування в МП</vt:lpstr>
      <vt:lpstr>Два рівні конвеєризації в МП 8086</vt:lpstr>
      <vt:lpstr>Багатопроцесорні й багатоядерні архітектури</vt:lpstr>
      <vt:lpstr>Огляд команд співпроцесора (див. https://prog-cpp.ru/asm-coprocessor-command/)</vt:lpstr>
      <vt:lpstr>Команди передачі даних</vt:lpstr>
      <vt:lpstr>Команди порівняння даних</vt:lpstr>
      <vt:lpstr>Арифметичні команди</vt:lpstr>
      <vt:lpstr>Команди обчислення трансцендентинх функцій</vt:lpstr>
      <vt:lpstr>Взаємодія центрального процесора зі співпроцесором</vt:lpstr>
      <vt:lpstr>Синхронізація роботи центрального процесора і співпроцесора</vt:lpstr>
      <vt:lpstr>Слабкозв’язана мультипроцесорна конфігурація</vt:lpstr>
      <vt:lpstr>Арбітр шини</vt:lpstr>
      <vt:lpstr>Робота арбітра шини</vt:lpstr>
      <vt:lpstr>Робота арбітра шини</vt:lpstr>
      <vt:lpstr>Схема розв’язку пріоритетів: Паралельний РП</vt:lpstr>
      <vt:lpstr>Схема розв’язку пріоритетів: Циклічний РП</vt:lpstr>
      <vt:lpstr>Схема розв’язку пріоритетів: Послідовний РП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Дистанційне навчання:</dc:title>
  <dc:creator>Alexandre Scherbyna</dc:creator>
  <cp:lastModifiedBy>Олександр Щербина</cp:lastModifiedBy>
  <cp:revision>383</cp:revision>
  <cp:lastPrinted>1601-01-01T00:00:00Z</cp:lastPrinted>
  <dcterms:created xsi:type="dcterms:W3CDTF">2014-05-27T18:29:14Z</dcterms:created>
  <dcterms:modified xsi:type="dcterms:W3CDTF">2021-05-25T07:03:37Z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5</vt:i4>
  </property>
</Properties>
</file>