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388" r:id="rId5"/>
    <p:sldId id="501" r:id="rId6"/>
    <p:sldId id="438" r:id="rId7"/>
    <p:sldId id="280" r:id="rId8"/>
    <p:sldId id="439" r:id="rId9"/>
    <p:sldId id="460" r:id="rId10"/>
    <p:sldId id="499" r:id="rId11"/>
    <p:sldId id="397" r:id="rId12"/>
    <p:sldId id="360" r:id="rId13"/>
    <p:sldId id="500" r:id="rId14"/>
    <p:sldId id="395" r:id="rId15"/>
    <p:sldId id="442" r:id="rId16"/>
    <p:sldId id="494" r:id="rId17"/>
    <p:sldId id="367" r:id="rId18"/>
    <p:sldId id="369" r:id="rId19"/>
    <p:sldId id="366" r:id="rId20"/>
    <p:sldId id="301" r:id="rId21"/>
    <p:sldId id="503" r:id="rId22"/>
    <p:sldId id="443" r:id="rId23"/>
    <p:sldId id="502" r:id="rId24"/>
    <p:sldId id="498" r:id="rId25"/>
    <p:sldId id="463" r:id="rId26"/>
    <p:sldId id="480" r:id="rId27"/>
    <p:sldId id="481" r:id="rId28"/>
    <p:sldId id="495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64FB0-91A1-4A9B-BF25-D2757CE37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767033-047B-4094-8A30-B7E0D7CED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3EAB44-E911-4671-B318-AF6F33DD2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6AD5D7-1331-447F-95C4-15EB27F7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E986D1-7A9E-49CC-B1B6-7FB5346C5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1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DC0F8C-905E-44A7-8F32-1221E7F5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4F5C45-C5EB-41AD-9C45-405AED6BA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B31FE3-D6EE-4925-A1F0-B146E012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B4AC4D-CAE9-49FA-9EDE-4D465953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3EC8F8-1ECC-4FB4-8D04-83B09214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5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20AC97-6374-4587-AEC9-FAC395E5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605DD6-A0E8-4C09-BFAC-A285C7528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52EA1-16EC-42E0-AABA-C5738039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C4DFD1-B359-4BA3-85D9-6A394080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E3D016-9AE6-4186-84B1-07AF76CE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20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0BAE4DF-3B4A-4937-ABB7-14EF810C46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432480E-AC0C-4B62-8E11-537070BE4E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77EB03E-7E24-4537-B116-90DDA4D45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44288-5E96-4AA6-8C36-0AA1D69531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0218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A48210-FC26-ED5C-CC27-509E9181C3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45F024-F58C-54AB-FC78-0024B85D4F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D958C-94A9-F611-0ADD-6DC273957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1C8B3-759F-4B1B-83AD-8D5889BD37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410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DD61E-6422-4734-9C31-9DA9E794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1E41B6-F63C-476D-9D6A-7D100C50D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64D95C-9CBD-4AAE-85BA-59909C9E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9F052E-1693-4D26-916A-78BB0D481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8AE8F3-8858-4374-8590-FAEF4652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6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D98AE-2B24-4076-BA4E-366B85E6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02A7E4-9880-4720-87C8-9B1F1F555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6ADF22-7121-4481-A858-073AB154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55A2FB-2429-4950-8AAB-68AD77D66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F8EA68-0AA2-4F3D-8691-A31A9336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99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40311-B75B-4DF4-97DB-60C6A0B06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E98F94-4E9E-44AE-B855-FDE8723CF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63A144-AF4D-4A72-A958-1FEF7CA86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D62481-EE50-4FBD-BA97-BE41649B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73BA46-7C05-4E75-B16E-3596A0C8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7E03FF-794B-421C-9957-281C70782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03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7F6D0-14DB-4D72-92C2-50A3C264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7515BD-2B64-4F62-9D1B-F14429928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635285-1327-4E7B-97D1-3CA0AC457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EC7F3DB-F4ED-4BAF-BE02-07ACA3DB8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F81FB4-0060-4FE8-8273-2AA0136CB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A960F64-8472-435E-83E3-A3B053EBD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97CD016-55A0-4ADD-80AD-106552B6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7448DB5-76F0-46DD-BEE8-FAAA5790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96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89ACB-57AB-4BEA-A876-F06FA231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81AB2D-D688-4005-B249-995CA549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1AA447-A58D-4FF9-9690-55479126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C130E02-4D90-4A45-8C68-1FFA1BD43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8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2932318-C27D-4A6C-82F4-B4662F72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7BECBD-1AF2-4B42-B7D0-EFEEC236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F51A405-4BFC-4284-8075-638DF1B4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91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3CC0F0-E26A-4E34-9C77-01BEC32AB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BE0309-6556-4C1F-90FB-01CAC2318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F7DC14-D7A4-4C05-A6E9-D8E1866E4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68A7F-3A64-4AD0-B1B3-EE464F0F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D91858-DEC3-4A1A-8C15-F943099D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75FC47-C236-4822-94CC-893BEDAEC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0059B-DD3B-45E1-B2C7-6B1B1CCD7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112A0D2-5A62-485B-AF7D-FF554FC94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B7B789-F425-48DB-A93F-A420577E9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CEE078-196C-4F42-9388-972CF1528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A69380-3345-4E29-83BE-AC2E1709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04C587-8C2C-4DE5-B9E5-F99D1C66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6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74F071-E0F2-47FB-A45E-A606CCAE3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4FD5A0-EB36-4837-87FE-5DDEA452C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5D03C6-5D52-4D4F-82F7-6591A370F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B2B0-A2A8-4562-8D46-6A4319131CAB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C5AD35-9BB0-4B0C-B52F-5D2B94E8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0634BD-886A-4520-80EA-A7B0081F5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8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hedigital.gov.ua/" TargetMode="External"/><Relationship Id="rId2" Type="http://schemas.openxmlformats.org/officeDocument/2006/relationships/hyperlink" Target="https://www.kmu.gov.ua/news/mincifri-vidkrilo-ofis-vprovadzhennya-cifrovih-rishen-digital-volyn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186FC-7BED-4500-A816-ECDAAE1D4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0175" y="4953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dirty="0"/>
              <a:t>Організаційні засади державного управління регіонами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953C02-1EA8-4A3F-95B2-5F79BD1B4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375" y="2981325"/>
            <a:ext cx="10687050" cy="33813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dirty="0"/>
              <a:t>Управління як суспільне явище. Державне управління </a:t>
            </a:r>
            <a:r>
              <a:rPr lang="uk-UA" dirty="0" err="1"/>
              <a:t>региональним</a:t>
            </a:r>
            <a:r>
              <a:rPr lang="uk-UA" dirty="0"/>
              <a:t> розвитком, його функції.</a:t>
            </a:r>
          </a:p>
          <a:p>
            <a:pPr marL="457200" indent="-457200">
              <a:buAutoNum type="arabicPeriod"/>
            </a:pPr>
            <a:r>
              <a:rPr lang="uk-UA" dirty="0"/>
              <a:t>Організаційна структура державного управління регіонами.</a:t>
            </a:r>
          </a:p>
        </p:txBody>
      </p:sp>
    </p:spTree>
    <p:extLst>
      <p:ext uri="{BB962C8B-B14F-4D97-AF65-F5344CB8AC3E}">
        <p14:creationId xmlns:p14="http://schemas.microsoft.com/office/powerpoint/2010/main" val="2641574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D8D4B4-4CC5-D956-E7E0-67699D816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/>
              <a:t>2. Організаційна структура державного управління регіонами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468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82550-2DD9-4FBA-AF65-70DBD2416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225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Президент України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70F43E-113F-4400-BC11-974480986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49" y="895351"/>
            <a:ext cx="11668125" cy="29411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«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», </a:t>
            </a:r>
            <a:r>
              <a:rPr lang="ru-RU" dirty="0" err="1"/>
              <a:t>затверджена</a:t>
            </a:r>
            <a:r>
              <a:rPr lang="ru-RU" dirty="0"/>
              <a:t> Указом Президента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25 </a:t>
            </a:r>
            <a:r>
              <a:rPr lang="ru-RU" dirty="0" err="1"/>
              <a:t>травня</a:t>
            </a:r>
            <a:r>
              <a:rPr lang="ru-RU" dirty="0"/>
              <a:t> 2001р. № 341/2001.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Адміністрація/Секретаріат Президента (Головна служба регіональної політики)</a:t>
            </a:r>
          </a:p>
          <a:p>
            <a:pPr marL="0" indent="0">
              <a:buNone/>
            </a:pPr>
            <a:r>
              <a:rPr lang="uk-UA" dirty="0"/>
              <a:t>Офіс Президента</a:t>
            </a:r>
          </a:p>
          <a:p>
            <a:pPr marL="0" indent="0">
              <a:buNone/>
            </a:pPr>
            <a:r>
              <a:rPr lang="uk-UA" dirty="0"/>
              <a:t>Дорадчі органи (</a:t>
            </a:r>
            <a:r>
              <a:rPr lang="ru-RU" dirty="0" err="1"/>
              <a:t>Національна</a:t>
            </a:r>
            <a:r>
              <a:rPr lang="ru-RU" dirty="0"/>
              <a:t> рада з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і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 </a:t>
            </a:r>
            <a:r>
              <a:rPr lang="ru-RU" dirty="0" err="1"/>
              <a:t>Національна</a:t>
            </a:r>
            <a:r>
              <a:rPr lang="ru-RU" dirty="0"/>
              <a:t> рада з </a:t>
            </a:r>
            <a:r>
              <a:rPr lang="ru-RU" dirty="0" err="1"/>
              <a:t>питань</a:t>
            </a:r>
            <a:r>
              <a:rPr lang="ru-RU" dirty="0"/>
              <a:t> державного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та </a:t>
            </a:r>
            <a:r>
              <a:rPr lang="ru-RU" dirty="0" err="1"/>
              <a:t>регіонального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; Фонд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самоврядуванню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Конгрес</a:t>
            </a:r>
            <a:r>
              <a:rPr lang="ru-RU" dirty="0"/>
              <a:t> м</a:t>
            </a:r>
            <a:r>
              <a:rPr lang="uk-UA" dirty="0"/>
              <a:t>і</a:t>
            </a:r>
            <a:r>
              <a:rPr lang="ru-RU" dirty="0" err="1"/>
              <a:t>сцевих</a:t>
            </a:r>
            <a:r>
              <a:rPr lang="ru-RU" dirty="0"/>
              <a:t> та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влад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)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4E8CF6C-EDC1-4CB2-B0A1-025EB0CEFBBD}"/>
              </a:ext>
            </a:extLst>
          </p:cNvPr>
          <p:cNvSpPr txBox="1">
            <a:spLocks/>
          </p:cNvSpPr>
          <p:nvPr/>
        </p:nvSpPr>
        <p:spPr>
          <a:xfrm>
            <a:off x="687043" y="3836504"/>
            <a:ext cx="10515600" cy="519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800" b="1" dirty="0">
                <a:latin typeface="+mn-lt"/>
              </a:rPr>
              <a:t>Парламент</a:t>
            </a:r>
            <a:endParaRPr lang="ru-RU" sz="2800" b="1" dirty="0"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CF4C8DF-706A-4EAF-ABA1-3A219784C5DE}"/>
              </a:ext>
            </a:extLst>
          </p:cNvPr>
          <p:cNvSpPr txBox="1">
            <a:spLocks/>
          </p:cNvSpPr>
          <p:nvPr/>
        </p:nvSpPr>
        <p:spPr>
          <a:xfrm>
            <a:off x="357186" y="4533901"/>
            <a:ext cx="11525250" cy="22545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/>
              <a:t>Парламент – ухвалює закони, здійснює контроль тощо</a:t>
            </a:r>
          </a:p>
          <a:p>
            <a:r>
              <a:rPr lang="uk-UA" sz="2400" dirty="0"/>
              <a:t>Парламентські комітети – в </a:t>
            </a:r>
            <a:r>
              <a:rPr lang="uk-UA" sz="2400" dirty="0" err="1"/>
              <a:t>т.ч</a:t>
            </a:r>
            <a:r>
              <a:rPr lang="uk-UA" sz="2400" dirty="0"/>
              <a:t>. готує </a:t>
            </a:r>
            <a:r>
              <a:rPr lang="uk-UA" sz="2400" dirty="0" err="1"/>
              <a:t>законопроєкти</a:t>
            </a: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i="1" dirty="0" err="1">
                <a:solidFill>
                  <a:srgbClr val="333333"/>
                </a:solidFill>
              </a:rPr>
              <a:t>Комітет</a:t>
            </a:r>
            <a:r>
              <a:rPr lang="ru-RU" sz="2400" i="1" dirty="0">
                <a:solidFill>
                  <a:srgbClr val="333333"/>
                </a:solidFill>
              </a:rPr>
              <a:t> з </a:t>
            </a:r>
            <a:r>
              <a:rPr lang="ru-RU" sz="2400" i="1" dirty="0" err="1">
                <a:solidFill>
                  <a:srgbClr val="333333"/>
                </a:solidFill>
              </a:rPr>
              <a:t>питань</a:t>
            </a:r>
            <a:r>
              <a:rPr lang="ru-RU" sz="2400" i="1" dirty="0">
                <a:solidFill>
                  <a:srgbClr val="333333"/>
                </a:solidFill>
              </a:rPr>
              <a:t> </a:t>
            </a:r>
            <a:r>
              <a:rPr lang="ru-RU" sz="2400" i="1" dirty="0" err="1">
                <a:solidFill>
                  <a:srgbClr val="333333"/>
                </a:solidFill>
              </a:rPr>
              <a:t>організації</a:t>
            </a:r>
            <a:r>
              <a:rPr lang="ru-RU" sz="2400" i="1" dirty="0">
                <a:solidFill>
                  <a:srgbClr val="333333"/>
                </a:solidFill>
              </a:rPr>
              <a:t> </a:t>
            </a:r>
            <a:r>
              <a:rPr lang="ru-RU" sz="2400" i="1" dirty="0" err="1">
                <a:solidFill>
                  <a:srgbClr val="333333"/>
                </a:solidFill>
              </a:rPr>
              <a:t>державної</a:t>
            </a:r>
            <a:r>
              <a:rPr lang="ru-RU" sz="2400" i="1" dirty="0">
                <a:solidFill>
                  <a:srgbClr val="333333"/>
                </a:solidFill>
              </a:rPr>
              <a:t> </a:t>
            </a:r>
            <a:r>
              <a:rPr lang="ru-RU" sz="2400" i="1" dirty="0" err="1">
                <a:solidFill>
                  <a:srgbClr val="333333"/>
                </a:solidFill>
              </a:rPr>
              <a:t>влади</a:t>
            </a:r>
            <a:r>
              <a:rPr lang="ru-RU" sz="2400" i="1" dirty="0">
                <a:solidFill>
                  <a:srgbClr val="333333"/>
                </a:solidFill>
              </a:rPr>
              <a:t>, </a:t>
            </a:r>
            <a:r>
              <a:rPr lang="ru-RU" sz="2400" i="1" dirty="0" err="1">
                <a:solidFill>
                  <a:srgbClr val="333333"/>
                </a:solidFill>
              </a:rPr>
              <a:t>місцевого</a:t>
            </a:r>
            <a:r>
              <a:rPr lang="ru-RU" sz="2400" i="1" dirty="0">
                <a:solidFill>
                  <a:srgbClr val="333333"/>
                </a:solidFill>
              </a:rPr>
              <a:t> </a:t>
            </a:r>
            <a:r>
              <a:rPr lang="ru-RU" sz="2400" i="1" dirty="0" err="1">
                <a:solidFill>
                  <a:srgbClr val="333333"/>
                </a:solidFill>
              </a:rPr>
              <a:t>самоврядування</a:t>
            </a:r>
            <a:r>
              <a:rPr lang="ru-RU" sz="2400" i="1" dirty="0">
                <a:solidFill>
                  <a:srgbClr val="333333"/>
                </a:solidFill>
              </a:rPr>
              <a:t>, </a:t>
            </a:r>
            <a:r>
              <a:rPr lang="ru-RU" sz="2400" i="1" dirty="0" err="1">
                <a:solidFill>
                  <a:srgbClr val="333333"/>
                </a:solidFill>
              </a:rPr>
              <a:t>регіонального</a:t>
            </a:r>
            <a:r>
              <a:rPr lang="ru-RU" sz="2400" i="1" dirty="0">
                <a:solidFill>
                  <a:srgbClr val="333333"/>
                </a:solidFill>
              </a:rPr>
              <a:t> </a:t>
            </a:r>
            <a:r>
              <a:rPr lang="ru-RU" sz="2400" i="1" dirty="0" err="1">
                <a:solidFill>
                  <a:srgbClr val="333333"/>
                </a:solidFill>
              </a:rPr>
              <a:t>розвитку</a:t>
            </a:r>
            <a:r>
              <a:rPr lang="ru-RU" sz="2400" i="1" dirty="0">
                <a:solidFill>
                  <a:srgbClr val="333333"/>
                </a:solidFill>
              </a:rPr>
              <a:t> та </a:t>
            </a:r>
            <a:r>
              <a:rPr lang="ru-RU" sz="2400" i="1" dirty="0" err="1">
                <a:solidFill>
                  <a:srgbClr val="333333"/>
                </a:solidFill>
              </a:rPr>
              <a:t>містобудування</a:t>
            </a:r>
            <a:r>
              <a:rPr lang="ru-RU" sz="2400" i="1" dirty="0">
                <a:solidFill>
                  <a:srgbClr val="333333"/>
                </a:solidFill>
              </a:rPr>
              <a:t> – </a:t>
            </a:r>
            <a:r>
              <a:rPr lang="ru-RU" sz="2400" dirty="0" err="1">
                <a:solidFill>
                  <a:srgbClr val="333333"/>
                </a:solidFill>
              </a:rPr>
              <a:t>проф</a:t>
            </a:r>
            <a:r>
              <a:rPr lang="uk-UA" sz="2400" dirty="0" err="1">
                <a:solidFill>
                  <a:srgbClr val="333333"/>
                </a:solidFill>
              </a:rPr>
              <a:t>ільний</a:t>
            </a:r>
            <a:r>
              <a:rPr lang="uk-UA" sz="2400" dirty="0">
                <a:solidFill>
                  <a:srgbClr val="333333"/>
                </a:solidFill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dirty="0" err="1">
                <a:solidFill>
                  <a:srgbClr val="333333"/>
                </a:solidFill>
              </a:rPr>
              <a:t>Інші</a:t>
            </a:r>
            <a:r>
              <a:rPr lang="ru-RU" sz="2400" dirty="0">
                <a:solidFill>
                  <a:srgbClr val="333333"/>
                </a:solidFill>
              </a:rPr>
              <a:t> </a:t>
            </a:r>
            <a:r>
              <a:rPr lang="ru-RU" sz="2400" dirty="0" err="1">
                <a:solidFill>
                  <a:srgbClr val="333333"/>
                </a:solidFill>
              </a:rPr>
              <a:t>комітети</a:t>
            </a:r>
            <a:r>
              <a:rPr lang="ru-RU" sz="2400" dirty="0">
                <a:solidFill>
                  <a:srgbClr val="333333"/>
                </a:solidFill>
              </a:rPr>
              <a:t> (з </a:t>
            </a:r>
            <a:r>
              <a:rPr lang="ru-RU" sz="2400" dirty="0" err="1">
                <a:solidFill>
                  <a:srgbClr val="333333"/>
                </a:solidFill>
              </a:rPr>
              <a:t>питань</a:t>
            </a:r>
            <a:r>
              <a:rPr lang="ru-RU" sz="2400" dirty="0">
                <a:solidFill>
                  <a:srgbClr val="333333"/>
                </a:solidFill>
              </a:rPr>
              <a:t> бюджету </a:t>
            </a:r>
            <a:r>
              <a:rPr lang="ru-RU" sz="2400" dirty="0" err="1">
                <a:solidFill>
                  <a:srgbClr val="333333"/>
                </a:solidFill>
              </a:rPr>
              <a:t>тощо</a:t>
            </a:r>
            <a:r>
              <a:rPr lang="ru-RU" sz="2400" dirty="0">
                <a:solidFill>
                  <a:srgbClr val="333333"/>
                </a:solidFill>
              </a:rPr>
              <a:t>) </a:t>
            </a:r>
            <a:r>
              <a:rPr lang="ru-RU" sz="2400" dirty="0" err="1">
                <a:solidFill>
                  <a:srgbClr val="333333"/>
                </a:solidFill>
              </a:rPr>
              <a:t>також</a:t>
            </a:r>
            <a:r>
              <a:rPr lang="ru-RU" sz="2400" dirty="0">
                <a:solidFill>
                  <a:srgbClr val="333333"/>
                </a:solidFill>
              </a:rPr>
              <a:t> </a:t>
            </a:r>
            <a:r>
              <a:rPr lang="ru-RU" sz="2400" dirty="0" err="1">
                <a:solidFill>
                  <a:srgbClr val="333333"/>
                </a:solidFill>
              </a:rPr>
              <a:t>мають</a:t>
            </a:r>
            <a:r>
              <a:rPr lang="ru-RU" sz="2400" dirty="0">
                <a:solidFill>
                  <a:srgbClr val="333333"/>
                </a:solidFill>
              </a:rPr>
              <a:t> </a:t>
            </a:r>
            <a:r>
              <a:rPr lang="ru-RU" sz="2400" dirty="0" err="1">
                <a:solidFill>
                  <a:srgbClr val="333333"/>
                </a:solidFill>
              </a:rPr>
              <a:t>власну</a:t>
            </a:r>
            <a:r>
              <a:rPr lang="ru-RU" sz="2400" dirty="0">
                <a:solidFill>
                  <a:srgbClr val="333333"/>
                </a:solidFill>
              </a:rPr>
              <a:t> </a:t>
            </a:r>
            <a:r>
              <a:rPr lang="ru-RU" sz="2400" dirty="0" err="1">
                <a:solidFill>
                  <a:srgbClr val="333333"/>
                </a:solidFill>
              </a:rPr>
              <a:t>компетенцію</a:t>
            </a:r>
            <a:r>
              <a:rPr lang="ru-RU" sz="2400" dirty="0">
                <a:solidFill>
                  <a:srgbClr val="333333"/>
                </a:solidFill>
              </a:rPr>
              <a:t> в </a:t>
            </a:r>
            <a:r>
              <a:rPr lang="ru-RU" sz="2400" dirty="0" err="1">
                <a:solidFill>
                  <a:srgbClr val="333333"/>
                </a:solidFill>
              </a:rPr>
              <a:t>сфері</a:t>
            </a:r>
            <a:r>
              <a:rPr lang="ru-RU" sz="2400" dirty="0">
                <a:solidFill>
                  <a:srgbClr val="333333"/>
                </a:solidFill>
              </a:rPr>
              <a:t> </a:t>
            </a:r>
            <a:r>
              <a:rPr lang="ru-RU" sz="2400" dirty="0" err="1">
                <a:solidFill>
                  <a:srgbClr val="333333"/>
                </a:solidFill>
              </a:rPr>
              <a:t>регіонального</a:t>
            </a:r>
            <a:r>
              <a:rPr lang="ru-RU" sz="2400" dirty="0">
                <a:solidFill>
                  <a:srgbClr val="333333"/>
                </a:solidFill>
              </a:rPr>
              <a:t> </a:t>
            </a:r>
            <a:r>
              <a:rPr lang="ru-RU" sz="2400" dirty="0" err="1">
                <a:solidFill>
                  <a:srgbClr val="333333"/>
                </a:solidFill>
              </a:rPr>
              <a:t>управління</a:t>
            </a:r>
            <a:endParaRPr lang="ru-RU" sz="2400" dirty="0">
              <a:solidFill>
                <a:srgbClr val="333333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2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626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2">
            <a:extLst>
              <a:ext uri="{FF2B5EF4-FFF2-40B4-BE49-F238E27FC236}">
                <a16:creationId xmlns:a16="http://schemas.microsoft.com/office/drawing/2014/main" id="{B0B39F19-28C7-4430-BA12-D3329722784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8125" y="1"/>
            <a:ext cx="11339513" cy="68580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b="1" dirty="0"/>
              <a:t>Виконавча влада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400" b="1" dirty="0" err="1"/>
              <a:t>Кабінет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Міністрів</a:t>
            </a:r>
            <a:r>
              <a:rPr lang="ru-RU" altLang="ru-RU" sz="2400" b="1" dirty="0"/>
              <a:t> </a:t>
            </a:r>
            <a:r>
              <a:rPr lang="ru-RU" altLang="ru-RU" sz="2400" dirty="0"/>
              <a:t>як </a:t>
            </a:r>
            <a:r>
              <a:rPr lang="ru-RU" altLang="ru-RU" sz="2400" dirty="0" err="1"/>
              <a:t>вищий</a:t>
            </a:r>
            <a:r>
              <a:rPr lang="ru-RU" altLang="ru-RU" sz="2400" dirty="0"/>
              <a:t> орган </a:t>
            </a:r>
            <a:r>
              <a:rPr lang="ru-RU" altLang="ru-RU" sz="2400" dirty="0" err="1"/>
              <a:t>виконавчої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влади</a:t>
            </a:r>
            <a:endParaRPr lang="ru-RU" altLang="ru-RU" sz="24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400" b="1" dirty="0" err="1"/>
              <a:t>Центральні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органи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виконавчої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влади</a:t>
            </a:r>
            <a:r>
              <a:rPr lang="ru-RU" altLang="ru-RU" sz="2400" b="1" dirty="0"/>
              <a:t> </a:t>
            </a:r>
            <a:r>
              <a:rPr lang="ru-RU" altLang="ru-RU" sz="2400" dirty="0"/>
              <a:t>(ЦОВВ)</a:t>
            </a:r>
            <a:endParaRPr lang="ru-RU" altLang="ru-RU" sz="24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400" b="1" dirty="0" err="1"/>
              <a:t>Уповноважений</a:t>
            </a:r>
            <a:r>
              <a:rPr lang="ru-RU" altLang="ru-RU" sz="2400" b="1" dirty="0"/>
              <a:t> орган </a:t>
            </a:r>
            <a:r>
              <a:rPr lang="ru-RU" altLang="ru-RU" sz="2400" dirty="0"/>
              <a:t>з </a:t>
            </a:r>
            <a:r>
              <a:rPr lang="ru-RU" altLang="ru-RU" sz="2400" dirty="0" err="1"/>
              <a:t>питань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координації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державної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регіональної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політики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Міністерство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розвитку</a:t>
            </a:r>
            <a:r>
              <a:rPr lang="ru-RU" altLang="ru-RU" sz="2400" dirty="0"/>
              <a:t> громад та </a:t>
            </a:r>
            <a:r>
              <a:rPr lang="ru-RU" altLang="ru-RU" sz="2400" dirty="0" err="1"/>
              <a:t>територій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України</a:t>
            </a:r>
            <a:endParaRPr lang="ru-RU" altLang="ru-RU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400" dirty="0" err="1"/>
              <a:t>Раніше</a:t>
            </a:r>
            <a:r>
              <a:rPr lang="ru-RU" altLang="ru-RU" sz="2400" dirty="0"/>
              <a:t> – </a:t>
            </a:r>
            <a:r>
              <a:rPr lang="ru-RU" altLang="ru-RU" sz="2400" dirty="0" err="1"/>
              <a:t>Міністерство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розвитку</a:t>
            </a:r>
            <a:r>
              <a:rPr lang="ru-RU" altLang="ru-RU" sz="2400" dirty="0"/>
              <a:t> громад</a:t>
            </a:r>
            <a:r>
              <a:rPr lang="uk-UA" altLang="ru-RU" sz="2400" dirty="0"/>
              <a:t>, </a:t>
            </a:r>
            <a:r>
              <a:rPr lang="ru-RU" altLang="ru-RU" sz="2400" dirty="0" err="1"/>
              <a:t>територій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інфраструктури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України</a:t>
            </a:r>
            <a:r>
              <a:rPr lang="ru-RU" altLang="ru-RU" sz="2400" dirty="0"/>
              <a:t>; </a:t>
            </a:r>
            <a:r>
              <a:rPr lang="ru-RU" altLang="ru-RU" sz="2400" dirty="0" err="1"/>
              <a:t>Міністерство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регіонального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розвитку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будівництва</a:t>
            </a:r>
            <a:r>
              <a:rPr lang="ru-RU" altLang="ru-RU" sz="2400" dirty="0"/>
              <a:t> та ЖКГ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altLang="ru-RU" sz="2400" dirty="0"/>
              <a:t>Інші ЦОВВ – Міністерство фінансів, Міністерство економіки, аграрної політики та довкілля, Міністерство культури, Міністерство освіти і науки, Державна </a:t>
            </a:r>
            <a:r>
              <a:rPr lang="uk-UA" altLang="ru-RU" sz="2400" dirty="0" err="1"/>
              <a:t>подіткова</a:t>
            </a:r>
            <a:r>
              <a:rPr lang="uk-UA" altLang="ru-RU" sz="2400" dirty="0"/>
              <a:t> служба, </a:t>
            </a:r>
            <a:r>
              <a:rPr lang="uk-UA" altLang="ru-RU" sz="2400" dirty="0" err="1"/>
              <a:t>Держгеокадастр</a:t>
            </a:r>
            <a:r>
              <a:rPr lang="uk-UA" altLang="ru-RU" sz="2400" dirty="0"/>
              <a:t> та ін. – також мають свою компетенцію у сфері регіонального управління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altLang="ru-RU" sz="2400" b="1" dirty="0"/>
              <a:t>ОВВ на регіональному рівні: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altLang="ru-RU" sz="2400" dirty="0"/>
              <a:t>- місцеві органи виконавчої влади (місцеві державні адміністрації /обласні, районні, в Києві та Севастополі/) та їх структурні підрозділи в різних галузях суспільного управління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altLang="ru-RU" sz="2400" dirty="0"/>
              <a:t>територіальні органи деяких ЦОВВ (Міністерства оборони, МВС, Мін</a:t>
            </a:r>
            <a:r>
              <a:rPr lang="en-US" altLang="ru-RU" sz="2400" dirty="0"/>
              <a:t>’</a:t>
            </a:r>
            <a:r>
              <a:rPr lang="uk-UA" altLang="ru-RU" sz="2400" dirty="0" err="1"/>
              <a:t>юст</a:t>
            </a:r>
            <a:r>
              <a:rPr lang="uk-UA" altLang="ru-RU" sz="2400" dirty="0"/>
              <a:t>, Державної податкової служби та ін.), які не входять до складу місцевих держадміністрацій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altLang="ru-RU" sz="2400" b="1" dirty="0"/>
              <a:t>Виконавчі комітети органів місцевого самоврядування </a:t>
            </a:r>
            <a:r>
              <a:rPr lang="uk-UA" altLang="ru-RU" sz="2400" dirty="0"/>
              <a:t>(міських, сільських та селищних рад), яким делеговані окремі повноваження державної виконавчої влади.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dirty="0"/>
              <a:t>В </a:t>
            </a:r>
            <a:r>
              <a:rPr lang="ru-RU" sz="2400" b="1" dirty="0" err="1"/>
              <a:t>інших</a:t>
            </a:r>
            <a:r>
              <a:rPr lang="ru-RU" sz="2400" b="1" dirty="0"/>
              <a:t> </a:t>
            </a:r>
            <a:r>
              <a:rPr lang="ru-RU" sz="2400" b="1" dirty="0" err="1"/>
              <a:t>країнах</a:t>
            </a:r>
            <a:r>
              <a:rPr lang="ru-RU" sz="2400" b="1" dirty="0"/>
              <a:t> </a:t>
            </a:r>
            <a:r>
              <a:rPr lang="ru-RU" sz="2400" dirty="0" err="1"/>
              <a:t>уповноваженими</a:t>
            </a:r>
            <a:r>
              <a:rPr lang="ru-RU" sz="2400" dirty="0"/>
              <a:t> з </a:t>
            </a:r>
            <a:r>
              <a:rPr lang="ru-RU" sz="2400" dirty="0" err="1"/>
              <a:t>питань</a:t>
            </a:r>
            <a:r>
              <a:rPr lang="ru-RU" sz="2400" dirty="0"/>
              <a:t>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регіонів</a:t>
            </a:r>
            <a:r>
              <a:rPr lang="ru-RU" sz="2400" dirty="0"/>
              <a:t> </a:t>
            </a:r>
            <a:r>
              <a:rPr lang="ru-RU" sz="2400" dirty="0" err="1"/>
              <a:t>визначені</a:t>
            </a:r>
            <a:r>
              <a:rPr lang="ru-RU" sz="2400" dirty="0"/>
              <a:t> «</a:t>
            </a:r>
            <a:r>
              <a:rPr lang="ru-RU" sz="2400" dirty="0" err="1"/>
              <a:t>неспеціалізовані</a:t>
            </a:r>
            <a:r>
              <a:rPr lang="ru-RU" sz="2400" dirty="0"/>
              <a:t>» </a:t>
            </a:r>
            <a:r>
              <a:rPr lang="ru-RU" sz="2400" dirty="0" err="1"/>
              <a:t>міністерства</a:t>
            </a:r>
            <a:r>
              <a:rPr lang="ru-RU" sz="2400" dirty="0"/>
              <a:t>. </a:t>
            </a:r>
            <a:r>
              <a:rPr lang="ru-RU" sz="2400" dirty="0" err="1"/>
              <a:t>Наприклад</a:t>
            </a:r>
            <a:r>
              <a:rPr lang="ru-RU" sz="2400" dirty="0"/>
              <a:t>, у ФРН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Федеральне</a:t>
            </a:r>
            <a:r>
              <a:rPr lang="ru-RU" sz="2400" dirty="0"/>
              <a:t> </a:t>
            </a:r>
            <a:r>
              <a:rPr lang="ru-RU" sz="2400" dirty="0" err="1"/>
              <a:t>міністерство</a:t>
            </a:r>
            <a:r>
              <a:rPr lang="ru-RU" sz="2400" dirty="0"/>
              <a:t> транспорту, </a:t>
            </a:r>
            <a:r>
              <a:rPr lang="ru-RU" sz="2400" dirty="0" err="1"/>
              <a:t>будівництва</a:t>
            </a:r>
            <a:r>
              <a:rPr lang="ru-RU" sz="2400" dirty="0"/>
              <a:t> та </a:t>
            </a:r>
            <a:r>
              <a:rPr lang="ru-RU" sz="2400" dirty="0" err="1"/>
              <a:t>житла</a:t>
            </a:r>
            <a:r>
              <a:rPr lang="ru-RU" sz="2400" dirty="0"/>
              <a:t>, в </a:t>
            </a:r>
            <a:r>
              <a:rPr lang="ru-RU" sz="2400" dirty="0" err="1"/>
              <a:t>Іспанії</a:t>
            </a:r>
            <a:r>
              <a:rPr lang="ru-RU" sz="2400" dirty="0"/>
              <a:t> — </a:t>
            </a:r>
            <a:r>
              <a:rPr lang="ru-RU" sz="2400" dirty="0" err="1"/>
              <a:t>Міністерство</a:t>
            </a:r>
            <a:r>
              <a:rPr lang="ru-RU" sz="2400" dirty="0"/>
              <a:t> </a:t>
            </a:r>
            <a:r>
              <a:rPr lang="ru-RU" sz="2400" dirty="0" err="1"/>
              <a:t>економіки</a:t>
            </a:r>
            <a:r>
              <a:rPr lang="ru-RU" sz="2400" dirty="0"/>
              <a:t> та </a:t>
            </a:r>
            <a:r>
              <a:rPr lang="ru-RU" sz="2400" dirty="0" err="1"/>
              <a:t>фінансів</a:t>
            </a:r>
            <a:r>
              <a:rPr lang="ru-RU" sz="2400" dirty="0"/>
              <a:t>, в </a:t>
            </a:r>
            <a:r>
              <a:rPr lang="ru-RU" sz="2400" dirty="0" err="1"/>
              <a:t>Італії</a:t>
            </a:r>
            <a:r>
              <a:rPr lang="ru-RU" sz="2400" dirty="0"/>
              <a:t> — </a:t>
            </a:r>
            <a:r>
              <a:rPr lang="ru-RU" sz="2400" dirty="0" err="1"/>
              <a:t>Міністерство</a:t>
            </a:r>
            <a:r>
              <a:rPr lang="ru-RU" sz="2400" dirty="0"/>
              <a:t> </a:t>
            </a:r>
            <a:r>
              <a:rPr lang="ru-RU" sz="2400" dirty="0" err="1"/>
              <a:t>промисловості</a:t>
            </a:r>
            <a:r>
              <a:rPr lang="ru-RU" sz="2400" dirty="0"/>
              <a:t>. Але в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складі</a:t>
            </a:r>
            <a:r>
              <a:rPr lang="ru-RU" sz="2400" dirty="0"/>
              <a:t> </a:t>
            </a:r>
            <a:r>
              <a:rPr lang="ru-RU" sz="2400" dirty="0" err="1"/>
              <a:t>функціонують</a:t>
            </a:r>
            <a:r>
              <a:rPr lang="ru-RU" sz="2400" dirty="0"/>
              <a:t> </a:t>
            </a:r>
            <a:r>
              <a:rPr lang="ru-RU" sz="2400" dirty="0" err="1"/>
              <a:t>структурні</a:t>
            </a:r>
            <a:r>
              <a:rPr lang="ru-RU" sz="2400" dirty="0"/>
              <a:t> </a:t>
            </a:r>
            <a:r>
              <a:rPr lang="ru-RU" sz="2400" dirty="0" err="1"/>
              <a:t>підрозділи</a:t>
            </a:r>
            <a:r>
              <a:rPr lang="ru-RU" sz="2400" dirty="0"/>
              <a:t>, </a:t>
            </a:r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безпосередньо</a:t>
            </a:r>
            <a:r>
              <a:rPr lang="ru-RU" sz="2400" dirty="0"/>
              <a:t> </a:t>
            </a:r>
            <a:r>
              <a:rPr lang="ru-RU" sz="2400" dirty="0" err="1"/>
              <a:t>спрямована</a:t>
            </a:r>
            <a:r>
              <a:rPr lang="ru-RU" sz="2400" dirty="0"/>
              <a:t> на </a:t>
            </a:r>
            <a:r>
              <a:rPr lang="ru-RU" sz="2400" dirty="0" err="1"/>
              <a:t>регіональний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і </a:t>
            </a:r>
            <a:r>
              <a:rPr lang="ru-RU" sz="2400" dirty="0" err="1"/>
              <a:t>координацію</a:t>
            </a:r>
            <a:r>
              <a:rPr lang="ru-RU" sz="2400" dirty="0"/>
              <a:t> </a:t>
            </a:r>
            <a:r>
              <a:rPr lang="ru-RU" sz="2400" dirty="0" err="1"/>
              <a:t>регіональної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altLang="ru-RU" sz="2200" dirty="0"/>
          </a:p>
        </p:txBody>
      </p:sp>
    </p:spTree>
    <p:extLst>
      <p:ext uri="{BB962C8B-B14F-4D97-AF65-F5344CB8AC3E}">
        <p14:creationId xmlns:p14="http://schemas.microsoft.com/office/powerpoint/2010/main" val="3876997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5C3284-62A5-3294-10D5-F496A3ACF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725557"/>
            <a:ext cx="10972799" cy="5844208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sz="2400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2"/>
              </a:rPr>
              <a:t>https://www.kmu.gov.ua/news/mincifri-vidkrilo-ofis-vprovadzhennya-cifrovih-rishen-digital-volyn</a:t>
            </a:r>
            <a:endParaRPr lang="ru-RU" sz="2400" dirty="0">
              <a:effectLst/>
              <a:ea typeface="Times New Roman" panose="02020603050405020304" pitchFamily="18" charset="0"/>
            </a:endParaRPr>
          </a:p>
          <a:p>
            <a:pPr indent="0" algn="ctr" fontAlgn="base">
              <a:buNone/>
            </a:pPr>
            <a:r>
              <a:rPr lang="ru-RU" sz="2400" b="1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МІНЦИФРИ ВІДКРИЛО ОФІС ВПРОВАДЖЕННЯ ЦИФРОВИХ РІШЕНЬ DIGITAL VOLYN</a:t>
            </a:r>
            <a:endParaRPr lang="ru-RU" sz="2400" b="1" dirty="0">
              <a:effectLst/>
              <a:ea typeface="Times New Roman" panose="02020603050405020304" pitchFamily="18" charset="0"/>
            </a:endParaRPr>
          </a:p>
          <a:p>
            <a:pPr indent="0" algn="ctr" fontAlgn="base">
              <a:buNone/>
            </a:pPr>
            <a:r>
              <a:rPr lang="ru-RU" sz="2400" u="sng" spc="55" dirty="0" err="1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Міністерство</a:t>
            </a:r>
            <a:r>
              <a:rPr lang="ru-RU" sz="2400" u="sng" spc="55" dirty="0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 </a:t>
            </a:r>
            <a:r>
              <a:rPr lang="ru-RU" sz="2400" u="sng" spc="55" dirty="0" err="1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цифрової</a:t>
            </a:r>
            <a:r>
              <a:rPr lang="ru-RU" sz="2400" u="sng" spc="55" dirty="0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 </a:t>
            </a:r>
            <a:r>
              <a:rPr lang="ru-RU" sz="2400" u="sng" spc="55" dirty="0" err="1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трансформації</a:t>
            </a:r>
            <a:r>
              <a:rPr lang="ru-RU" sz="2400" u="sng" spc="55" dirty="0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 </a:t>
            </a:r>
            <a:r>
              <a:rPr lang="ru-RU" sz="2400" u="sng" spc="55" dirty="0" err="1">
                <a:solidFill>
                  <a:srgbClr val="2D5CA6"/>
                </a:solidFill>
                <a:effectLst/>
                <a:ea typeface="Times New Roman" panose="02020603050405020304" pitchFamily="18" charset="0"/>
                <a:hlinkClick r:id="rId3"/>
              </a:rPr>
              <a:t>України</a:t>
            </a:r>
            <a:r>
              <a:rPr lang="ru-RU" sz="2400" spc="55" dirty="0">
                <a:solidFill>
                  <a:srgbClr val="A7A9AF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spc="55" dirty="0" err="1">
                <a:solidFill>
                  <a:srgbClr val="A7A9AF"/>
                </a:solidFill>
                <a:effectLst/>
                <a:ea typeface="Times New Roman" panose="02020603050405020304" pitchFamily="18" charset="0"/>
              </a:rPr>
              <a:t>опубліковано</a:t>
            </a:r>
            <a:r>
              <a:rPr lang="ru-RU" sz="2400" spc="55" dirty="0">
                <a:solidFill>
                  <a:srgbClr val="A7A9AF"/>
                </a:solidFill>
                <a:effectLst/>
                <a:ea typeface="Times New Roman" panose="02020603050405020304" pitchFamily="18" charset="0"/>
              </a:rPr>
              <a:t> 02 листопада 2022 року о 17:19</a:t>
            </a:r>
            <a:endParaRPr lang="ru-RU" sz="24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Мінцифри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відкрило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Волині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Офіс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впровадження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цифрових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Digital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Volyn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Планувалося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відкрити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Офіс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березні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2022 року, але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повномасштабне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вторгнення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завадило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. </a:t>
            </a:r>
            <a:endParaRPr lang="ru-RU" sz="24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У межах проекту Digital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Volyn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проводять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відбір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8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пілотних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територіальних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громад для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розробки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Програм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інформатизації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каталогів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інвестиційної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привабливості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громад за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відкритим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конкурсом.</a:t>
            </a:r>
            <a:endParaRPr lang="ru-RU" sz="24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З метою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реалізації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спільного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проекту «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Офіс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впровадження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цифрових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Digital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Volyn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Волинська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обласна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державна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адміністрація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Волинська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обласна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громадська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організація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Асоціація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регіонального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уклали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 Меморандум про </a:t>
            </a:r>
            <a:r>
              <a:rPr lang="ru-RU" sz="2400" dirty="0" err="1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співпрацю</a:t>
            </a:r>
            <a:r>
              <a:rPr lang="ru-RU" sz="2400" dirty="0">
                <a:solidFill>
                  <a:srgbClr val="1D1D1B"/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48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88AD6-3067-4A4B-88A2-C0EEB939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802" y="79374"/>
            <a:ext cx="10515600" cy="4826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Міжвідомчі органи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9EF4FF-9FCD-4A15-B9D5-F1BB06B72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4" y="561974"/>
            <a:ext cx="11733196" cy="57340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Крім</a:t>
            </a:r>
            <a:r>
              <a:rPr lang="ru-RU" sz="2400" dirty="0"/>
              <a:t> </a:t>
            </a:r>
            <a:r>
              <a:rPr lang="ru-RU" sz="2400" dirty="0" err="1"/>
              <a:t>спеціалізованого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неспеціалізованого</a:t>
            </a:r>
            <a:r>
              <a:rPr lang="ru-RU" sz="2400" dirty="0"/>
              <a:t> </a:t>
            </a:r>
            <a:r>
              <a:rPr lang="ru-RU" sz="2400" dirty="0" err="1"/>
              <a:t>міністерства</a:t>
            </a:r>
            <a:r>
              <a:rPr lang="ru-RU" sz="2400" dirty="0"/>
              <a:t>, яке </a:t>
            </a:r>
            <a:r>
              <a:rPr lang="ru-RU" sz="2400" dirty="0" err="1"/>
              <a:t>координує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регіонального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, на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міжвідомчі</a:t>
            </a:r>
            <a:r>
              <a:rPr lang="ru-RU" sz="2400" dirty="0"/>
              <a:t> (</a:t>
            </a:r>
            <a:r>
              <a:rPr lang="ru-RU" sz="2400" dirty="0" err="1"/>
              <a:t>міжміністерські</a:t>
            </a:r>
            <a:r>
              <a:rPr lang="ru-RU" sz="2400" dirty="0"/>
              <a:t>) </a:t>
            </a:r>
            <a:r>
              <a:rPr lang="ru-RU" sz="2400" dirty="0" err="1"/>
              <a:t>органи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опікуються</a:t>
            </a:r>
            <a:r>
              <a:rPr lang="ru-RU" sz="2400" dirty="0"/>
              <a:t> </a:t>
            </a:r>
            <a:r>
              <a:rPr lang="ru-RU" sz="2400" dirty="0" err="1"/>
              <a:t>розвитком</a:t>
            </a:r>
            <a:r>
              <a:rPr lang="ru-RU" sz="2400" dirty="0"/>
              <a:t> </a:t>
            </a:r>
            <a:r>
              <a:rPr lang="ru-RU" sz="2400" dirty="0" err="1"/>
              <a:t>регіонів</a:t>
            </a:r>
            <a:r>
              <a:rPr lang="ru-RU" sz="2400" dirty="0"/>
              <a:t>.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різноманіття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звести</a:t>
            </a:r>
            <a:r>
              <a:rPr lang="ru-RU" sz="2400" dirty="0"/>
              <a:t> до </a:t>
            </a:r>
            <a:r>
              <a:rPr lang="ru-RU" sz="2400" dirty="0" err="1"/>
              <a:t>двох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b="1" dirty="0"/>
              <a:t>моделей</a:t>
            </a:r>
            <a:r>
              <a:rPr lang="ru-RU" sz="2400" dirty="0"/>
              <a:t>.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органи</a:t>
            </a:r>
            <a:r>
              <a:rPr lang="ru-RU" sz="2400" dirty="0"/>
              <a:t> є </a:t>
            </a:r>
            <a:r>
              <a:rPr lang="ru-RU" sz="2400" b="1" dirty="0" err="1"/>
              <a:t>міжміністерськими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функціонують</a:t>
            </a:r>
            <a:r>
              <a:rPr lang="ru-RU" sz="2400" dirty="0"/>
              <a:t> у </a:t>
            </a:r>
            <a:r>
              <a:rPr lang="ru-RU" sz="2400" dirty="0" err="1"/>
              <a:t>структурі</a:t>
            </a:r>
            <a:r>
              <a:rPr lang="ru-RU" sz="2400" dirty="0"/>
              <a:t>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змішану</a:t>
            </a:r>
            <a:r>
              <a:rPr lang="ru-RU" sz="2400" dirty="0"/>
              <a:t> </a:t>
            </a:r>
            <a:r>
              <a:rPr lang="ru-RU" sz="2400" b="1" dirty="0" err="1"/>
              <a:t>парламентсько-урядову</a:t>
            </a:r>
            <a:r>
              <a:rPr lang="ru-RU" sz="2400" b="1" dirty="0"/>
              <a:t> природу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до них </a:t>
            </a:r>
            <a:r>
              <a:rPr lang="ru-RU" sz="2400" dirty="0" err="1"/>
              <a:t>входять</a:t>
            </a:r>
            <a:r>
              <a:rPr lang="ru-RU" sz="2400" dirty="0"/>
              <a:t> </a:t>
            </a:r>
            <a:r>
              <a:rPr lang="ru-RU" sz="2400" dirty="0" err="1"/>
              <a:t>представники</a:t>
            </a:r>
            <a:r>
              <a:rPr lang="ru-RU" sz="2400" dirty="0"/>
              <a:t> як </a:t>
            </a:r>
            <a:r>
              <a:rPr lang="ru-RU" sz="2400" dirty="0" err="1"/>
              <a:t>виконавчої</a:t>
            </a:r>
            <a:r>
              <a:rPr lang="ru-RU" sz="2400" dirty="0"/>
              <a:t>, так й </a:t>
            </a:r>
            <a:r>
              <a:rPr lang="ru-RU" sz="2400" dirty="0" err="1"/>
              <a:t>законодавчої</a:t>
            </a:r>
            <a:r>
              <a:rPr lang="ru-RU" sz="2400" dirty="0"/>
              <a:t> </a:t>
            </a:r>
            <a:r>
              <a:rPr lang="ru-RU" sz="2400" dirty="0" err="1"/>
              <a:t>гілок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. </a:t>
            </a:r>
          </a:p>
          <a:p>
            <a:pPr marL="0" indent="0">
              <a:buNone/>
            </a:pPr>
            <a:r>
              <a:rPr lang="ru-RU" sz="2400" dirty="0" err="1"/>
              <a:t>Наприклад</a:t>
            </a:r>
            <a:r>
              <a:rPr lang="ru-RU" sz="2400" dirty="0"/>
              <a:t>, у </a:t>
            </a:r>
            <a:r>
              <a:rPr lang="ru-RU" sz="2400" b="1" dirty="0"/>
              <a:t>ФРН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Комітет</a:t>
            </a:r>
            <a:r>
              <a:rPr lang="ru-RU" sz="2400" dirty="0"/>
              <a:t> з </a:t>
            </a:r>
            <a:r>
              <a:rPr lang="ru-RU" sz="2400" dirty="0" err="1"/>
              <a:t>просторового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, головою </a:t>
            </a:r>
            <a:r>
              <a:rPr lang="ru-RU" sz="2400" dirty="0" err="1"/>
              <a:t>якого</a:t>
            </a:r>
            <a:r>
              <a:rPr lang="ru-RU" sz="2400" dirty="0"/>
              <a:t> є </a:t>
            </a:r>
            <a:r>
              <a:rPr lang="ru-RU" sz="2400" dirty="0" err="1"/>
              <a:t>федеральний</a:t>
            </a:r>
            <a:r>
              <a:rPr lang="ru-RU" sz="2400" dirty="0"/>
              <a:t> канцлер, а для </a:t>
            </a:r>
            <a:r>
              <a:rPr lang="ru-RU" sz="2400" dirty="0" err="1"/>
              <a:t>горизонтальної</a:t>
            </a:r>
            <a:r>
              <a:rPr lang="ru-RU" sz="2400" dirty="0"/>
              <a:t> </a:t>
            </a:r>
            <a:r>
              <a:rPr lang="ru-RU" sz="2400" dirty="0" err="1"/>
              <a:t>координації</a:t>
            </a:r>
            <a:r>
              <a:rPr lang="ru-RU" sz="2400" dirty="0"/>
              <a:t> створено </a:t>
            </a:r>
            <a:r>
              <a:rPr lang="ru-RU" sz="2400" dirty="0" err="1"/>
              <a:t>Конференцію</a:t>
            </a:r>
            <a:r>
              <a:rPr lang="ru-RU" sz="2400" dirty="0"/>
              <a:t> </a:t>
            </a:r>
            <a:r>
              <a:rPr lang="ru-RU" sz="2400" dirty="0" err="1"/>
              <a:t>міністрів</a:t>
            </a:r>
            <a:r>
              <a:rPr lang="ru-RU" sz="2400" dirty="0"/>
              <a:t> з </a:t>
            </a:r>
            <a:r>
              <a:rPr lang="ru-RU" sz="2400" dirty="0" err="1"/>
              <a:t>просторового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. В </a:t>
            </a:r>
            <a:r>
              <a:rPr lang="ru-RU" sz="2400" b="1" dirty="0" err="1"/>
              <a:t>Італії</a:t>
            </a:r>
            <a:r>
              <a:rPr lang="ru-RU" sz="2400" b="1" dirty="0"/>
              <a:t> </a:t>
            </a:r>
            <a:r>
              <a:rPr lang="ru-RU" sz="2400" dirty="0" err="1"/>
              <a:t>виділяється</a:t>
            </a:r>
            <a:r>
              <a:rPr lang="ru-RU" sz="2400" dirty="0"/>
              <a:t> так звана </a:t>
            </a:r>
            <a:r>
              <a:rPr lang="ru-RU" sz="2400" dirty="0" err="1"/>
              <a:t>конференція</a:t>
            </a:r>
            <a:r>
              <a:rPr lang="ru-RU" sz="2400" dirty="0"/>
              <a:t> «держава-</a:t>
            </a:r>
            <a:r>
              <a:rPr lang="ru-RU" sz="2400" dirty="0" err="1"/>
              <a:t>регіони</a:t>
            </a:r>
            <a:r>
              <a:rPr lang="ru-RU" sz="2400" dirty="0"/>
              <a:t>», до </a:t>
            </a:r>
            <a:r>
              <a:rPr lang="ru-RU" sz="2400" dirty="0" err="1"/>
              <a:t>якої</a:t>
            </a:r>
            <a:r>
              <a:rPr lang="ru-RU" sz="2400" dirty="0"/>
              <a:t> входить голова Ради </a:t>
            </a:r>
            <a:r>
              <a:rPr lang="ru-RU" sz="2400" dirty="0" err="1"/>
              <a:t>міністрів</a:t>
            </a:r>
            <a:r>
              <a:rPr lang="ru-RU" sz="2400" dirty="0"/>
              <a:t> (уряду) та </a:t>
            </a:r>
            <a:r>
              <a:rPr lang="ru-RU" sz="2400" dirty="0" err="1"/>
              <a:t>представники</a:t>
            </a:r>
            <a:r>
              <a:rPr lang="ru-RU" sz="2400" dirty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регіонів</a:t>
            </a:r>
            <a:r>
              <a:rPr lang="ru-RU" sz="2400" dirty="0"/>
              <a:t>. У </a:t>
            </a:r>
            <a:r>
              <a:rPr lang="ru-RU" sz="2400" b="1" dirty="0" err="1"/>
              <a:t>Франції</a:t>
            </a:r>
            <a:r>
              <a:rPr lang="ru-RU" sz="2400" b="1" dirty="0"/>
              <a:t> </a:t>
            </a:r>
            <a:r>
              <a:rPr lang="ru-RU" sz="2400" dirty="0" err="1"/>
              <a:t>працюють</a:t>
            </a:r>
            <a:r>
              <a:rPr lang="ru-RU" sz="2400" dirty="0"/>
              <a:t> </a:t>
            </a:r>
            <a:r>
              <a:rPr lang="ru-RU" sz="2400" dirty="0" err="1"/>
              <a:t>Делегація</a:t>
            </a:r>
            <a:r>
              <a:rPr lang="ru-RU" sz="2400" dirty="0"/>
              <a:t> (</a:t>
            </a:r>
            <a:r>
              <a:rPr lang="ru-RU" sz="2400" dirty="0" err="1"/>
              <a:t>міжміністерський</a:t>
            </a:r>
            <a:r>
              <a:rPr lang="ru-RU" sz="2400" dirty="0"/>
              <a:t> </a:t>
            </a:r>
            <a:r>
              <a:rPr lang="ru-RU" sz="2400" dirty="0" err="1"/>
              <a:t>комітет</a:t>
            </a:r>
            <a:r>
              <a:rPr lang="ru-RU" sz="2400" dirty="0"/>
              <a:t>) з благоустрою </a:t>
            </a:r>
            <a:r>
              <a:rPr lang="ru-RU" sz="2400" dirty="0" err="1"/>
              <a:t>території</a:t>
            </a:r>
            <a:r>
              <a:rPr lang="ru-RU" sz="2400" dirty="0"/>
              <a:t> та </a:t>
            </a:r>
            <a:r>
              <a:rPr lang="ru-RU" sz="2400" dirty="0" err="1"/>
              <a:t>регіонального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приймає</a:t>
            </a:r>
            <a:r>
              <a:rPr lang="ru-RU" sz="2400" dirty="0"/>
              <a:t> </a:t>
            </a:r>
            <a:r>
              <a:rPr lang="ru-RU" sz="2400" dirty="0" err="1"/>
              <a:t>урядові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в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, й низка </a:t>
            </a:r>
            <a:r>
              <a:rPr lang="ru-RU" sz="2400" dirty="0" err="1"/>
              <a:t>міжвідомчих</a:t>
            </a:r>
            <a:r>
              <a:rPr lang="ru-RU" sz="2400" dirty="0"/>
              <a:t> </a:t>
            </a:r>
            <a:r>
              <a:rPr lang="ru-RU" sz="2400" dirty="0" err="1"/>
              <a:t>комітетів</a:t>
            </a:r>
            <a:r>
              <a:rPr lang="ru-RU" sz="2400" dirty="0"/>
              <a:t>. Тут </a:t>
            </a:r>
            <a:r>
              <a:rPr lang="ru-RU" sz="2400" dirty="0" err="1"/>
              <a:t>функціонує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Представництво</a:t>
            </a:r>
            <a:r>
              <a:rPr lang="ru-RU" sz="2400" dirty="0"/>
              <a:t> з </a:t>
            </a:r>
            <a:r>
              <a:rPr lang="ru-RU" sz="2400" dirty="0" err="1"/>
              <a:t>упорядкування</a:t>
            </a:r>
            <a:r>
              <a:rPr lang="ru-RU" sz="2400" dirty="0"/>
              <a:t> </a:t>
            </a:r>
            <a:r>
              <a:rPr lang="ru-RU" sz="2400" dirty="0" err="1"/>
              <a:t>території</a:t>
            </a:r>
            <a:r>
              <a:rPr lang="ru-RU" sz="2400" dirty="0"/>
              <a:t>, голова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підпорядковується</a:t>
            </a:r>
            <a:r>
              <a:rPr lang="ru-RU" sz="2400" dirty="0"/>
              <a:t> </a:t>
            </a:r>
            <a:r>
              <a:rPr lang="ru-RU" sz="2400" dirty="0" err="1"/>
              <a:t>безпосередньо</a:t>
            </a:r>
            <a:r>
              <a:rPr lang="ru-RU" sz="2400" dirty="0"/>
              <a:t> </a:t>
            </a:r>
            <a:r>
              <a:rPr lang="ru-RU" sz="2400" dirty="0" err="1"/>
              <a:t>прем’єр-міністрові</a:t>
            </a:r>
            <a:r>
              <a:rPr lang="ru-RU" sz="2400" dirty="0"/>
              <a:t>. А у </a:t>
            </a:r>
            <a:r>
              <a:rPr lang="ru-RU" sz="2400" b="1" dirty="0" err="1"/>
              <a:t>Польщі</a:t>
            </a:r>
            <a:r>
              <a:rPr lang="ru-RU" sz="2400" b="1" dirty="0"/>
              <a:t> </a:t>
            </a:r>
            <a:r>
              <a:rPr lang="ru-RU" sz="2400" dirty="0" err="1"/>
              <a:t>функціонує</a:t>
            </a:r>
            <a:r>
              <a:rPr lang="ru-RU" sz="2400" dirty="0"/>
              <a:t> </a:t>
            </a:r>
            <a:r>
              <a:rPr lang="ru-RU" sz="2400" dirty="0" err="1"/>
              <a:t>Державна</a:t>
            </a:r>
            <a:r>
              <a:rPr lang="ru-RU" sz="2400" dirty="0"/>
              <a:t> рада </a:t>
            </a:r>
            <a:r>
              <a:rPr lang="ru-RU" sz="2400" dirty="0" err="1"/>
              <a:t>територіального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до складу </a:t>
            </a:r>
            <a:r>
              <a:rPr lang="ru-RU" sz="2400" dirty="0" err="1"/>
              <a:t>якої</a:t>
            </a:r>
            <a:r>
              <a:rPr lang="ru-RU" sz="2400" dirty="0"/>
              <a:t> </a:t>
            </a:r>
            <a:r>
              <a:rPr lang="ru-RU" sz="2400" dirty="0" err="1"/>
              <a:t>входять</a:t>
            </a:r>
            <a:r>
              <a:rPr lang="ru-RU" sz="2400" dirty="0"/>
              <a:t> </a:t>
            </a:r>
            <a:r>
              <a:rPr lang="ru-RU" sz="2400" dirty="0" err="1"/>
              <a:t>представники</a:t>
            </a:r>
            <a:r>
              <a:rPr lang="ru-RU" sz="2400" dirty="0"/>
              <a:t> </a:t>
            </a:r>
            <a:r>
              <a:rPr lang="ru-RU" sz="2400" dirty="0" err="1"/>
              <a:t>законодавчої</a:t>
            </a:r>
            <a:r>
              <a:rPr lang="ru-RU" sz="2400" dirty="0"/>
              <a:t> і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гілок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12781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32F28-7033-4DB5-8A5B-CD78114A6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+mn-lt"/>
              </a:rPr>
              <a:t>Тимчасов</a:t>
            </a:r>
            <a:r>
              <a:rPr lang="uk-UA" sz="2800" b="1" dirty="0">
                <a:latin typeface="+mn-lt"/>
              </a:rPr>
              <a:t>і та допоміжні органи у сфері регіональної політики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ADFC54-C6E6-4F8B-B9F5-6E9881FDE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981076"/>
            <a:ext cx="11725275" cy="5657849"/>
          </a:xfrm>
        </p:spPr>
        <p:txBody>
          <a:bodyPr>
            <a:normAutofit/>
          </a:bodyPr>
          <a:lstStyle/>
          <a:p>
            <a:r>
              <a:rPr lang="ru-RU" sz="2400" dirty="0"/>
              <a:t>1992 – Фонд </a:t>
            </a:r>
            <a:r>
              <a:rPr lang="ru-RU" sz="2400" dirty="0" err="1"/>
              <a:t>сприяння</a:t>
            </a:r>
            <a:r>
              <a:rPr lang="ru-RU" sz="2400" dirty="0"/>
              <a:t> </a:t>
            </a:r>
            <a:r>
              <a:rPr lang="ru-RU" sz="2400" dirty="0" err="1"/>
              <a:t>місцевому</a:t>
            </a:r>
            <a:r>
              <a:rPr lang="ru-RU" sz="2400" dirty="0"/>
              <a:t> </a:t>
            </a:r>
            <a:r>
              <a:rPr lang="ru-RU" sz="2400" dirty="0" err="1"/>
              <a:t>самоврядуванню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endParaRPr lang="ru-RU" sz="2400" dirty="0"/>
          </a:p>
          <a:p>
            <a:r>
              <a:rPr lang="ru-RU" sz="2400" dirty="0"/>
              <a:t>2005 – </a:t>
            </a:r>
            <a:r>
              <a:rPr lang="ru-RU" sz="2400" dirty="0" err="1"/>
              <a:t>Національна</a:t>
            </a:r>
            <a:r>
              <a:rPr lang="ru-RU" sz="2400" dirty="0"/>
              <a:t> рада з </a:t>
            </a:r>
            <a:r>
              <a:rPr lang="ru-RU" sz="2400" dirty="0" err="1"/>
              <a:t>питань</a:t>
            </a:r>
            <a:r>
              <a:rPr lang="ru-RU" sz="2400" dirty="0"/>
              <a:t> державного </a:t>
            </a:r>
            <a:r>
              <a:rPr lang="ru-RU" sz="2400" dirty="0" err="1"/>
              <a:t>будівництва</a:t>
            </a:r>
            <a:r>
              <a:rPr lang="ru-RU" sz="2400" dirty="0"/>
              <a:t>,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самоврядування</a:t>
            </a:r>
            <a:r>
              <a:rPr lang="ru-RU" sz="2400" dirty="0"/>
              <a:t> та </a:t>
            </a:r>
            <a:r>
              <a:rPr lang="ru-RU" sz="2400" dirty="0" err="1"/>
              <a:t>регіонального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endParaRPr lang="ru-RU" sz="2400" dirty="0"/>
          </a:p>
          <a:p>
            <a:r>
              <a:rPr lang="ru-RU" sz="2400" dirty="0"/>
              <a:t>2006 р. – Указом Президента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Національну</a:t>
            </a:r>
            <a:r>
              <a:rPr lang="ru-RU" sz="2400" dirty="0"/>
              <a:t> раду </a:t>
            </a:r>
            <a:r>
              <a:rPr lang="ru-RU" sz="2400" dirty="0" err="1"/>
              <a:t>перейменовано</a:t>
            </a:r>
            <a:r>
              <a:rPr lang="ru-RU" sz="2400" dirty="0"/>
              <a:t> в </a:t>
            </a:r>
            <a:r>
              <a:rPr lang="ru-RU" sz="2400" dirty="0" err="1"/>
              <a:t>Національну</a:t>
            </a:r>
            <a:r>
              <a:rPr lang="ru-RU" sz="2400" dirty="0"/>
              <a:t> раду з </a:t>
            </a:r>
            <a:r>
              <a:rPr lang="ru-RU" sz="2400" dirty="0" err="1"/>
              <a:t>питань</a:t>
            </a:r>
            <a:r>
              <a:rPr lang="ru-RU" sz="2400" dirty="0"/>
              <a:t> державного </a:t>
            </a:r>
            <a:r>
              <a:rPr lang="ru-RU" sz="2400" dirty="0" err="1"/>
              <a:t>управління</a:t>
            </a:r>
            <a:r>
              <a:rPr lang="ru-RU" sz="2400" dirty="0"/>
              <a:t> та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самоврядування</a:t>
            </a:r>
            <a:endParaRPr lang="ru-RU" sz="2400" dirty="0"/>
          </a:p>
          <a:p>
            <a:r>
              <a:rPr lang="ru-RU" sz="2400" dirty="0"/>
              <a:t>Рада </a:t>
            </a:r>
            <a:r>
              <a:rPr lang="ru-RU" sz="2400" dirty="0" err="1"/>
              <a:t>регіонів</a:t>
            </a:r>
            <a:r>
              <a:rPr lang="ru-RU" sz="2400" dirty="0"/>
              <a:t> </a:t>
            </a:r>
          </a:p>
          <a:p>
            <a:r>
              <a:rPr lang="ru-RU" sz="2400" dirty="0"/>
              <a:t>2009 р. – </a:t>
            </a:r>
            <a:r>
              <a:rPr lang="ru-RU" sz="2400" dirty="0" err="1"/>
              <a:t>постійно</a:t>
            </a:r>
            <a:r>
              <a:rPr lang="ru-RU" sz="2400" dirty="0"/>
              <a:t> </a:t>
            </a:r>
            <a:r>
              <a:rPr lang="ru-RU" sz="2400" dirty="0" err="1"/>
              <a:t>діючий</a:t>
            </a:r>
            <a:r>
              <a:rPr lang="ru-RU" sz="2400" dirty="0"/>
              <a:t> консультативно-</a:t>
            </a:r>
            <a:r>
              <a:rPr lang="ru-RU" sz="2400" dirty="0" err="1"/>
              <a:t>дорадчий</a:t>
            </a:r>
            <a:r>
              <a:rPr lang="ru-RU" sz="2400" dirty="0"/>
              <a:t> орган Рада з </a:t>
            </a:r>
            <a:r>
              <a:rPr lang="ru-RU" sz="2400" dirty="0" err="1"/>
              <a:t>питань</a:t>
            </a:r>
            <a:r>
              <a:rPr lang="ru-RU" sz="2400" dirty="0"/>
              <a:t> </a:t>
            </a:r>
            <a:r>
              <a:rPr lang="ru-RU" sz="2400" dirty="0" err="1"/>
              <a:t>регіонального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самоврядування</a:t>
            </a:r>
            <a:r>
              <a:rPr lang="ru-RU" sz="2400" dirty="0"/>
              <a:t> при КМУ</a:t>
            </a:r>
          </a:p>
          <a:p>
            <a:r>
              <a:rPr lang="ru-RU" sz="2400" dirty="0"/>
              <a:t>2019 р. – </a:t>
            </a:r>
            <a:r>
              <a:rPr lang="ru-RU" sz="2400" dirty="0" err="1"/>
              <a:t>створення</a:t>
            </a:r>
            <a:r>
              <a:rPr lang="ru-RU" sz="2400" dirty="0"/>
              <a:t> (</a:t>
            </a:r>
            <a:r>
              <a:rPr lang="ru-RU" sz="2400" dirty="0" err="1"/>
              <a:t>відтворення</a:t>
            </a:r>
            <a:r>
              <a:rPr lang="ru-RU" sz="2400" dirty="0"/>
              <a:t>) </a:t>
            </a:r>
            <a:r>
              <a:rPr lang="ru-RU" sz="2400" b="1" dirty="0" err="1"/>
              <a:t>Конгресу</a:t>
            </a:r>
            <a:r>
              <a:rPr lang="ru-RU" sz="2400" b="1" dirty="0"/>
              <a:t> </a:t>
            </a:r>
            <a:r>
              <a:rPr lang="ru-RU" sz="2400" b="1" dirty="0" err="1"/>
              <a:t>місцевих</a:t>
            </a:r>
            <a:r>
              <a:rPr lang="ru-RU" sz="2400" b="1" dirty="0"/>
              <a:t> та </a:t>
            </a:r>
            <a:r>
              <a:rPr lang="ru-RU" sz="2400" b="1" dirty="0" err="1"/>
              <a:t>регіональних</a:t>
            </a:r>
            <a:r>
              <a:rPr lang="ru-RU" sz="2400" b="1" dirty="0"/>
              <a:t> </a:t>
            </a:r>
            <a:r>
              <a:rPr lang="ru-RU" sz="2400" b="1" dirty="0" err="1"/>
              <a:t>влад</a:t>
            </a:r>
            <a:r>
              <a:rPr lang="ru-RU" sz="2400" b="1" dirty="0"/>
              <a:t> </a:t>
            </a:r>
            <a:r>
              <a:rPr lang="ru-RU" sz="2400" b="1" dirty="0" err="1"/>
              <a:t>України</a:t>
            </a:r>
            <a:r>
              <a:rPr lang="ru-RU" sz="2400" b="1" dirty="0"/>
              <a:t> при </a:t>
            </a:r>
            <a:r>
              <a:rPr lang="ru-RU" sz="2400" b="1" dirty="0" err="1"/>
              <a:t>Президентові</a:t>
            </a:r>
            <a:r>
              <a:rPr lang="ru-RU" sz="2400" b="1" dirty="0"/>
              <a:t> </a:t>
            </a:r>
            <a:r>
              <a:rPr lang="ru-RU" sz="2400" b="1" dirty="0" err="1"/>
              <a:t>України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054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06D1E0-57C4-4D0A-9254-42AA87184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0050"/>
            <a:ext cx="10515600" cy="5776913"/>
          </a:xfrm>
        </p:spPr>
        <p:txBody>
          <a:bodyPr>
            <a:noAutofit/>
          </a:bodyPr>
          <a:lstStyle/>
          <a:p>
            <a:r>
              <a:rPr lang="ru-RU" sz="2400" b="0" i="0" dirty="0">
                <a:effectLst/>
              </a:rPr>
              <a:t>У </a:t>
            </a:r>
            <a:r>
              <a:rPr lang="ru-RU" sz="2400" b="0" i="0" dirty="0" err="1">
                <a:effectLst/>
              </a:rPr>
              <a:t>деяких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країнах</a:t>
            </a:r>
            <a:r>
              <a:rPr lang="ru-RU" sz="2400" b="0" i="0" dirty="0">
                <a:effectLst/>
              </a:rPr>
              <a:t> на </a:t>
            </a:r>
            <a:r>
              <a:rPr lang="ru-RU" sz="2400" b="0" i="0" dirty="0" err="1">
                <a:effectLst/>
              </a:rPr>
              <a:t>рівні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адміністративно-територіальних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одиниць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першого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рівня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домінує</a:t>
            </a:r>
            <a:r>
              <a:rPr lang="ru-RU" sz="2400" b="0" i="0" dirty="0">
                <a:effectLst/>
              </a:rPr>
              <a:t> агент </a:t>
            </a:r>
            <a:r>
              <a:rPr lang="ru-RU" sz="2400" b="0" i="0" dirty="0" err="1">
                <a:effectLst/>
              </a:rPr>
              <a:t>центральної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адміністрації</a:t>
            </a:r>
            <a:r>
              <a:rPr lang="ru-RU" sz="2400" b="0" i="0" dirty="0">
                <a:effectLst/>
              </a:rPr>
              <a:t>, </a:t>
            </a:r>
            <a:r>
              <a:rPr lang="ru-RU" sz="2400" b="0" i="0" dirty="0" err="1">
                <a:effectLst/>
              </a:rPr>
              <a:t>тоді</a:t>
            </a:r>
            <a:r>
              <a:rPr lang="ru-RU" sz="2400" b="0" i="0" dirty="0">
                <a:effectLst/>
              </a:rPr>
              <a:t> як структура </a:t>
            </a:r>
            <a:r>
              <a:rPr lang="ru-RU" sz="2400" b="0" i="0" dirty="0" err="1">
                <a:effectLst/>
              </a:rPr>
              <a:t>виборного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самоврядування</a:t>
            </a:r>
            <a:r>
              <a:rPr lang="ru-RU" sz="2400" b="0" i="0" dirty="0">
                <a:effectLst/>
              </a:rPr>
              <a:t> в явному </a:t>
            </a:r>
            <a:r>
              <a:rPr lang="ru-RU" sz="2400" b="0" i="0" dirty="0" err="1">
                <a:effectLst/>
              </a:rPr>
              <a:t>вигляді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відсутня</a:t>
            </a:r>
            <a:r>
              <a:rPr lang="ru-RU" sz="2400" b="0" i="0" dirty="0">
                <a:effectLst/>
              </a:rPr>
              <a:t>. Напр., в </a:t>
            </a:r>
            <a:r>
              <a:rPr lang="ru-RU" sz="2400" b="0" i="0" dirty="0" err="1">
                <a:effectLst/>
              </a:rPr>
              <a:t>Норвегії</a:t>
            </a:r>
            <a:r>
              <a:rPr lang="ru-RU" sz="2400" b="0" i="0" dirty="0">
                <a:effectLst/>
              </a:rPr>
              <a:t> король </a:t>
            </a:r>
            <a:r>
              <a:rPr lang="ru-RU" sz="2400" b="0" i="0" dirty="0" err="1">
                <a:effectLst/>
              </a:rPr>
              <a:t>призначає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керівника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провінції</a:t>
            </a:r>
            <a:r>
              <a:rPr lang="ru-RU" sz="2400" b="0" i="0" dirty="0">
                <a:effectLst/>
              </a:rPr>
              <a:t> (фюльке) - </a:t>
            </a:r>
            <a:r>
              <a:rPr lang="ru-RU" sz="2400" b="0" i="0" dirty="0" err="1">
                <a:effectLst/>
              </a:rPr>
              <a:t>фюлькесманна</a:t>
            </a:r>
            <a:r>
              <a:rPr lang="ru-RU" sz="2400" b="0" i="0" dirty="0">
                <a:effectLst/>
              </a:rPr>
              <a:t>, а орган </a:t>
            </a:r>
            <a:r>
              <a:rPr lang="ru-RU" sz="2400" b="0" i="0" dirty="0" err="1">
                <a:effectLst/>
              </a:rPr>
              <a:t>самоврядування</a:t>
            </a:r>
            <a:r>
              <a:rPr lang="ru-RU" sz="2400" b="0" i="0" dirty="0">
                <a:effectLst/>
              </a:rPr>
              <a:t> - </a:t>
            </a:r>
            <a:r>
              <a:rPr lang="ru-RU" sz="2400" b="0" i="0" dirty="0" err="1">
                <a:effectLst/>
              </a:rPr>
              <a:t>фюлькестінг</a:t>
            </a:r>
            <a:r>
              <a:rPr lang="ru-RU" sz="2400" b="0" i="0" dirty="0">
                <a:effectLst/>
              </a:rPr>
              <a:t> – </a:t>
            </a:r>
            <a:r>
              <a:rPr lang="ru-RU" sz="2400" b="0" i="0" dirty="0" err="1">
                <a:effectLst/>
              </a:rPr>
              <a:t>сформований</a:t>
            </a:r>
            <a:r>
              <a:rPr lang="ru-RU" sz="2400" b="0" i="0" dirty="0">
                <a:effectLst/>
              </a:rPr>
              <a:t> з </a:t>
            </a:r>
            <a:r>
              <a:rPr lang="ru-RU" sz="2400" b="0" i="0" dirty="0" err="1">
                <a:effectLst/>
              </a:rPr>
              <a:t>голів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комунальних</a:t>
            </a:r>
            <a:r>
              <a:rPr lang="ru-RU" sz="2400" b="0" i="0" dirty="0">
                <a:effectLst/>
              </a:rPr>
              <a:t> рад (</a:t>
            </a:r>
            <a:r>
              <a:rPr lang="ru-RU" sz="2400" b="0" i="0" dirty="0" err="1">
                <a:effectLst/>
              </a:rPr>
              <a:t>тобто</a:t>
            </a:r>
            <a:r>
              <a:rPr lang="ru-RU" sz="2400" b="0" i="0" dirty="0">
                <a:effectLst/>
              </a:rPr>
              <a:t> глав </a:t>
            </a:r>
            <a:r>
              <a:rPr lang="ru-RU" sz="2400" b="0" i="0" dirty="0" err="1">
                <a:effectLst/>
              </a:rPr>
              <a:t>місцевого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самоврядування</a:t>
            </a:r>
            <a:r>
              <a:rPr lang="ru-RU" sz="2400" b="0" i="0" dirty="0">
                <a:effectLst/>
              </a:rPr>
              <a:t> низового </a:t>
            </a:r>
            <a:r>
              <a:rPr lang="ru-RU" sz="2400" b="0" i="0" dirty="0" err="1">
                <a:effectLst/>
              </a:rPr>
              <a:t>рівня</a:t>
            </a:r>
            <a:r>
              <a:rPr lang="ru-RU" sz="2400" b="0" i="0" dirty="0">
                <a:effectLst/>
              </a:rPr>
              <a:t>) і не </a:t>
            </a:r>
            <a:r>
              <a:rPr lang="ru-RU" sz="2400" b="0" i="0" dirty="0" err="1">
                <a:effectLst/>
              </a:rPr>
              <a:t>вибирається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населенням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безпосередньо</a:t>
            </a:r>
            <a:r>
              <a:rPr lang="ru-RU" sz="2400" b="0" i="0" dirty="0">
                <a:effectLst/>
              </a:rPr>
              <a:t>. У таких </a:t>
            </a:r>
            <a:r>
              <a:rPr lang="ru-RU" sz="2400" b="0" i="0" dirty="0" err="1">
                <a:effectLst/>
              </a:rPr>
              <a:t>країнах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можна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говорити</a:t>
            </a:r>
            <a:r>
              <a:rPr lang="ru-RU" sz="2400" b="0" i="0" dirty="0">
                <a:effectLst/>
              </a:rPr>
              <a:t> про </a:t>
            </a:r>
            <a:r>
              <a:rPr lang="ru-RU" sz="2400" b="0" i="0" dirty="0" err="1">
                <a:effectLst/>
              </a:rPr>
              <a:t>менш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розвинене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u="sng" dirty="0" err="1">
                <a:effectLst/>
              </a:rPr>
              <a:t>регіональне</a:t>
            </a:r>
            <a:r>
              <a:rPr lang="ru-RU" sz="2400" b="0" i="0" u="sng" dirty="0">
                <a:effectLst/>
              </a:rPr>
              <a:t> </a:t>
            </a:r>
            <a:r>
              <a:rPr lang="ru-RU" sz="2400" b="0" i="0" u="sng" dirty="0" err="1">
                <a:effectLst/>
              </a:rPr>
              <a:t>самоврядування</a:t>
            </a:r>
            <a:r>
              <a:rPr lang="ru-RU" sz="2400" b="0" i="0" dirty="0">
                <a:effectLst/>
              </a:rPr>
              <a:t>.</a:t>
            </a:r>
          </a:p>
          <a:p>
            <a:r>
              <a:rPr lang="ru-RU" sz="2400" b="0" i="0" dirty="0" err="1">
                <a:effectLst/>
              </a:rPr>
              <a:t>Однак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можлива</a:t>
            </a:r>
            <a:r>
              <a:rPr lang="ru-RU" sz="2400" b="0" i="0" dirty="0">
                <a:effectLst/>
              </a:rPr>
              <a:t> й </a:t>
            </a:r>
            <a:r>
              <a:rPr lang="ru-RU" sz="2400" b="0" i="0" dirty="0" err="1">
                <a:effectLst/>
              </a:rPr>
              <a:t>протилежна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ситуація</a:t>
            </a:r>
            <a:r>
              <a:rPr lang="ru-RU" sz="2400" b="0" i="0" dirty="0">
                <a:effectLst/>
              </a:rPr>
              <a:t>, коли в </a:t>
            </a:r>
            <a:r>
              <a:rPr lang="ru-RU" sz="2400" b="0" i="0" u="sng" dirty="0" err="1">
                <a:effectLst/>
              </a:rPr>
              <a:t>унітарній</a:t>
            </a:r>
            <a:r>
              <a:rPr lang="ru-RU" sz="2400" b="0" i="0" u="sng" dirty="0">
                <a:effectLst/>
              </a:rPr>
              <a:t> </a:t>
            </a:r>
            <a:r>
              <a:rPr lang="ru-RU" sz="2400" b="0" i="0" u="sng" dirty="0" err="1">
                <a:effectLst/>
              </a:rPr>
              <a:t>державі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населення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обирає</a:t>
            </a:r>
            <a:r>
              <a:rPr lang="ru-RU" sz="2400" b="0" i="0" dirty="0">
                <a:effectLst/>
              </a:rPr>
              <a:t> й </a:t>
            </a:r>
            <a:r>
              <a:rPr lang="ru-RU" sz="2400" b="0" i="0" dirty="0" err="1">
                <a:effectLst/>
              </a:rPr>
              <a:t>асамблею</a:t>
            </a:r>
            <a:r>
              <a:rPr lang="ru-RU" sz="2400" b="0" i="0" dirty="0">
                <a:effectLst/>
              </a:rPr>
              <a:t>, й губернатора. Напр., в </a:t>
            </a:r>
            <a:r>
              <a:rPr lang="ru-RU" sz="2400" b="0" i="0" dirty="0" err="1">
                <a:effectLst/>
              </a:rPr>
              <a:t>Колумбії</a:t>
            </a:r>
            <a:r>
              <a:rPr lang="ru-RU" sz="2400" b="0" i="0" dirty="0">
                <a:effectLst/>
              </a:rPr>
              <a:t> з 1994 р </a:t>
            </a:r>
            <a:r>
              <a:rPr lang="ru-RU" sz="2400" b="0" i="0" dirty="0" err="1">
                <a:effectLst/>
              </a:rPr>
              <a:t>населення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обирає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губернаторів</a:t>
            </a:r>
            <a:r>
              <a:rPr lang="ru-RU" sz="2400" b="0" i="0" dirty="0">
                <a:effectLst/>
              </a:rPr>
              <a:t> в департаментах. </a:t>
            </a:r>
            <a:r>
              <a:rPr lang="ru-RU" sz="2400" b="0" i="0" dirty="0" err="1">
                <a:effectLst/>
              </a:rPr>
              <a:t>Інтереси</a:t>
            </a:r>
            <a:r>
              <a:rPr lang="ru-RU" sz="2400" b="0" i="0" dirty="0">
                <a:effectLst/>
              </a:rPr>
              <a:t> центру в такому </a:t>
            </a:r>
            <a:r>
              <a:rPr lang="ru-RU" sz="2400" b="0" i="0" dirty="0" err="1">
                <a:effectLst/>
              </a:rPr>
              <a:t>випадку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забезпечуються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наглядом</a:t>
            </a:r>
            <a:r>
              <a:rPr lang="ru-RU" sz="2400" b="0" i="0" dirty="0">
                <a:effectLst/>
              </a:rPr>
              <a:t> за губернатором, </a:t>
            </a:r>
            <a:r>
              <a:rPr lang="ru-RU" sz="2400" b="0" i="0" dirty="0" err="1">
                <a:effectLst/>
              </a:rPr>
              <a:t>який</a:t>
            </a:r>
            <a:r>
              <a:rPr lang="ru-RU" sz="2400" b="0" i="0" dirty="0">
                <a:effectLst/>
              </a:rPr>
              <a:t>, </a:t>
            </a:r>
            <a:r>
              <a:rPr lang="ru-RU" sz="2400" b="0" i="0" dirty="0" err="1">
                <a:effectLst/>
              </a:rPr>
              <a:t>хоча</a:t>
            </a:r>
            <a:r>
              <a:rPr lang="ru-RU" sz="2400" b="0" i="0" dirty="0">
                <a:effectLst/>
              </a:rPr>
              <a:t> й </a:t>
            </a:r>
            <a:r>
              <a:rPr lang="ru-RU" sz="2400" b="0" i="0" dirty="0" err="1">
                <a:effectLst/>
              </a:rPr>
              <a:t>обирається</a:t>
            </a:r>
            <a:r>
              <a:rPr lang="ru-RU" sz="2400" b="0" i="0" dirty="0">
                <a:effectLst/>
              </a:rPr>
              <a:t> народом, за </a:t>
            </a:r>
            <a:r>
              <a:rPr lang="ru-RU" sz="2400" b="0" i="0" dirty="0" err="1">
                <a:effectLst/>
              </a:rPr>
              <a:t>конституцією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іменується</a:t>
            </a:r>
            <a:r>
              <a:rPr lang="ru-RU" sz="2400" b="0" i="0" dirty="0">
                <a:effectLst/>
              </a:rPr>
              <a:t> агентом президента </a:t>
            </a:r>
            <a:r>
              <a:rPr lang="ru-RU" sz="2400" b="0" i="0" dirty="0" err="1">
                <a:effectLst/>
              </a:rPr>
              <a:t>республіки</a:t>
            </a:r>
            <a:r>
              <a:rPr lang="ru-RU" sz="2400" b="0" i="0" dirty="0">
                <a:effectLst/>
              </a:rPr>
              <a:t>. Поступка </a:t>
            </a:r>
            <a:r>
              <a:rPr lang="ru-RU" sz="2400" b="0" i="0" dirty="0" err="1">
                <a:effectLst/>
              </a:rPr>
              <a:t>регіональним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інтересам</a:t>
            </a:r>
            <a:r>
              <a:rPr lang="ru-RU" sz="2400" b="0" i="0" dirty="0">
                <a:effectLst/>
              </a:rPr>
              <a:t> з боку центру носить </a:t>
            </a:r>
            <a:r>
              <a:rPr lang="ru-RU" sz="2400" b="0" i="0" dirty="0" err="1">
                <a:effectLst/>
              </a:rPr>
              <a:t>умовний</a:t>
            </a:r>
            <a:r>
              <a:rPr lang="ru-RU" sz="2400" b="0" i="0" dirty="0">
                <a:effectLst/>
              </a:rPr>
              <a:t> характер. У 2002 р </a:t>
            </a:r>
            <a:r>
              <a:rPr lang="ru-RU" sz="2400" b="0" i="0" dirty="0" err="1">
                <a:effectLst/>
              </a:rPr>
              <a:t>вибори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регіональних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керівників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вперше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пройшли</a:t>
            </a:r>
            <a:r>
              <a:rPr lang="ru-RU" sz="2400" b="0" i="0" dirty="0">
                <a:effectLst/>
              </a:rPr>
              <a:t> в Перу. </a:t>
            </a:r>
            <a:r>
              <a:rPr lang="ru-RU" sz="2400" b="0" i="0" dirty="0" err="1">
                <a:effectLst/>
              </a:rPr>
              <a:t>Така</a:t>
            </a:r>
            <a:r>
              <a:rPr lang="ru-RU" sz="2400" b="0" i="0" dirty="0">
                <a:effectLst/>
              </a:rPr>
              <a:t> модель </a:t>
            </a:r>
            <a:r>
              <a:rPr lang="ru-RU" sz="2400" b="0" i="0" dirty="0" err="1">
                <a:effectLst/>
              </a:rPr>
              <a:t>регіонального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самоврядування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вже</a:t>
            </a:r>
            <a:r>
              <a:rPr lang="ru-RU" sz="2400" b="0" i="0" dirty="0">
                <a:effectLst/>
              </a:rPr>
              <a:t> не є </a:t>
            </a:r>
            <a:r>
              <a:rPr lang="ru-RU" sz="2400" b="0" i="0" dirty="0" err="1">
                <a:effectLst/>
              </a:rPr>
              <a:t>континентальної</a:t>
            </a:r>
            <a:r>
              <a:rPr lang="ru-RU" sz="2400" b="0" i="0" dirty="0">
                <a:effectLst/>
              </a:rPr>
              <a:t> і </a:t>
            </a:r>
            <a:r>
              <a:rPr lang="ru-RU" sz="2400" b="0" i="0" dirty="0" err="1">
                <a:effectLst/>
              </a:rPr>
              <a:t>має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квазіфедератівний</a:t>
            </a:r>
            <a:r>
              <a:rPr lang="ru-RU" sz="2400" b="0" i="0" dirty="0">
                <a:effectLst/>
              </a:rPr>
              <a:t>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1086299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97F62-99DE-4BE7-9D5F-57D62769A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1"/>
            <a:ext cx="10515600" cy="5969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МІСЦЕВІ ДЕРЖАВНІ АДМІНІСТРАЦІЇ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013994-7719-48B9-B2C2-2820294B9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04852"/>
            <a:ext cx="11791950" cy="6045198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u="sng" dirty="0" err="1"/>
              <a:t>Конституція</a:t>
            </a:r>
            <a:r>
              <a:rPr lang="ru-RU" u="sng" dirty="0"/>
              <a:t> </a:t>
            </a:r>
            <a:r>
              <a:rPr lang="ru-RU" u="sng" dirty="0" err="1"/>
              <a:t>України</a:t>
            </a:r>
            <a:endParaRPr lang="ru-RU" u="sng" dirty="0"/>
          </a:p>
          <a:p>
            <a:pPr marL="0" indent="0">
              <a:spcBef>
                <a:spcPts val="0"/>
              </a:spcBef>
              <a:buNone/>
            </a:pPr>
            <a:r>
              <a:rPr lang="ru-RU" u="sng" dirty="0"/>
              <a:t>Закон </a:t>
            </a:r>
            <a:r>
              <a:rPr lang="ru-RU" u="sng" dirty="0" err="1"/>
              <a:t>України</a:t>
            </a:r>
            <a:r>
              <a:rPr lang="ru-RU" u="sng" dirty="0"/>
              <a:t> «Про </a:t>
            </a:r>
            <a:r>
              <a:rPr lang="ru-RU" u="sng" dirty="0" err="1"/>
              <a:t>місцеві</a:t>
            </a:r>
            <a:r>
              <a:rPr lang="ru-RU" u="sng" dirty="0"/>
              <a:t> </a:t>
            </a:r>
            <a:r>
              <a:rPr lang="ru-RU" u="sng" dirty="0" err="1"/>
              <a:t>державні</a:t>
            </a:r>
            <a:r>
              <a:rPr lang="ru-RU" u="sng" dirty="0"/>
              <a:t> </a:t>
            </a:r>
            <a:r>
              <a:rPr lang="ru-RU" u="sng" dirty="0" err="1"/>
              <a:t>адміністрації</a:t>
            </a:r>
            <a:r>
              <a:rPr lang="ru-RU" u="sng" dirty="0"/>
              <a:t>» </a:t>
            </a:r>
            <a:r>
              <a:rPr lang="ru-RU" u="sng" dirty="0" err="1"/>
              <a:t>від</a:t>
            </a:r>
            <a:r>
              <a:rPr lang="ru-RU" u="sng" dirty="0"/>
              <a:t> 1999 р.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Місцева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адміністрація</a:t>
            </a:r>
            <a:r>
              <a:rPr lang="ru-RU" dirty="0"/>
              <a:t> в межах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b="1" dirty="0" err="1"/>
              <a:t>здійснює</a:t>
            </a:r>
            <a:r>
              <a:rPr lang="ru-RU" b="1" dirty="0"/>
              <a:t> </a:t>
            </a:r>
            <a:r>
              <a:rPr lang="ru-RU" b="1" dirty="0" err="1"/>
              <a:t>виконавчу</a:t>
            </a:r>
            <a:r>
              <a:rPr lang="ru-RU" b="1" dirty="0"/>
              <a:t> </a:t>
            </a:r>
            <a:r>
              <a:rPr lang="ru-RU" b="1" dirty="0" err="1"/>
              <a:t>владу</a:t>
            </a:r>
            <a:r>
              <a:rPr lang="ru-RU" b="1" dirty="0"/>
              <a:t> </a:t>
            </a:r>
            <a:r>
              <a:rPr lang="ru-RU" dirty="0"/>
              <a:t>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, </a:t>
            </a:r>
            <a:r>
              <a:rPr lang="ru-RU" b="1" dirty="0"/>
              <a:t>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реалізує</a:t>
            </a:r>
            <a:r>
              <a:rPr lang="ru-RU" b="1" dirty="0"/>
              <a:t> </a:t>
            </a:r>
            <a:r>
              <a:rPr lang="ru-RU" b="1" dirty="0" err="1"/>
              <a:t>повноваження</a:t>
            </a:r>
            <a:r>
              <a:rPr lang="ru-RU" b="1" dirty="0"/>
              <a:t>, </a:t>
            </a:r>
            <a:r>
              <a:rPr lang="ru-RU" b="1" dirty="0" err="1"/>
              <a:t>делеговані</a:t>
            </a:r>
            <a:r>
              <a:rPr lang="ru-RU" b="1" dirty="0"/>
              <a:t> </a:t>
            </a:r>
            <a:r>
              <a:rPr lang="ru-RU" b="1" dirty="0" err="1"/>
              <a:t>їй</a:t>
            </a:r>
            <a:r>
              <a:rPr lang="ru-RU" b="1" dirty="0"/>
              <a:t> </a:t>
            </a:r>
            <a:r>
              <a:rPr lang="ru-RU" b="1" dirty="0" err="1"/>
              <a:t>відповідною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обласною</a:t>
            </a:r>
            <a:r>
              <a:rPr lang="ru-RU" dirty="0"/>
              <a:t>, районною)</a:t>
            </a:r>
            <a:r>
              <a:rPr lang="ru-RU" b="1" dirty="0"/>
              <a:t> радою</a:t>
            </a:r>
            <a:r>
              <a:rPr lang="ru-RU" dirty="0"/>
              <a:t>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у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Києві</a:t>
            </a:r>
            <a:r>
              <a:rPr lang="ru-RU" dirty="0"/>
              <a:t> та </a:t>
            </a:r>
            <a:r>
              <a:rPr lang="ru-RU" dirty="0" err="1"/>
              <a:t>Севастополі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законами. 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в межах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: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Конституції</a:t>
            </a:r>
            <a:r>
              <a:rPr lang="ru-RU" dirty="0"/>
              <a:t>,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актів</a:t>
            </a:r>
            <a:r>
              <a:rPr lang="ru-RU" dirty="0"/>
              <a:t> Президента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;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законність</a:t>
            </a:r>
            <a:r>
              <a:rPr lang="ru-RU" dirty="0"/>
              <a:t> і правопорядок, </a:t>
            </a:r>
            <a:r>
              <a:rPr lang="ru-RU" dirty="0" err="1"/>
              <a:t>додержання</a:t>
            </a:r>
            <a:r>
              <a:rPr lang="ru-RU" dirty="0"/>
              <a:t> прав і свобод </a:t>
            </a:r>
            <a:r>
              <a:rPr lang="ru-RU" dirty="0" err="1"/>
              <a:t>громадян</a:t>
            </a:r>
            <a:r>
              <a:rPr lang="ru-RU" dirty="0"/>
              <a:t>;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і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соціальноекономічного</a:t>
            </a:r>
            <a:r>
              <a:rPr lang="ru-RU" dirty="0"/>
              <a:t> та культурного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, а в </a:t>
            </a:r>
            <a:r>
              <a:rPr lang="ru-RU" dirty="0" err="1"/>
              <a:t>місцях</a:t>
            </a:r>
            <a:r>
              <a:rPr lang="ru-RU" dirty="0"/>
              <a:t> компактного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корінних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 і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меншин</a:t>
            </a:r>
            <a:r>
              <a:rPr lang="ru-RU" dirty="0"/>
              <a:t> –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національно</a:t>
            </a:r>
            <a:r>
              <a:rPr lang="ru-RU" dirty="0"/>
              <a:t>-культурного </a:t>
            </a:r>
            <a:r>
              <a:rPr lang="ru-RU" dirty="0" err="1"/>
              <a:t>розвитку</a:t>
            </a:r>
            <a:r>
              <a:rPr lang="ru-RU" dirty="0"/>
              <a:t>;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підготовку</a:t>
            </a:r>
            <a:r>
              <a:rPr lang="ru-RU" dirty="0"/>
              <a:t> та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програм</a:t>
            </a:r>
            <a:r>
              <a:rPr lang="ru-RU" dirty="0"/>
              <a:t>;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взаємодію</a:t>
            </a:r>
            <a:r>
              <a:rPr lang="ru-RU" dirty="0"/>
              <a:t> з 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 </a:t>
            </a:r>
          </a:p>
          <a:p>
            <a:pPr>
              <a:spcBef>
                <a:spcPts val="0"/>
              </a:spcBef>
            </a:pPr>
            <a:r>
              <a:rPr lang="ru-RU" dirty="0"/>
              <a:t>–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державою,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делегованих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радами </a:t>
            </a:r>
            <a:r>
              <a:rPr lang="ru-RU" dirty="0" err="1"/>
              <a:t>повноважень</a:t>
            </a:r>
            <a:r>
              <a:rPr lang="ru-RU" dirty="0"/>
              <a:t>.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A3665285-7D5F-40BC-B862-BBF1EA34EC24}"/>
              </a:ext>
            </a:extLst>
          </p:cNvPr>
          <p:cNvSpPr txBox="1">
            <a:spLocks/>
          </p:cNvSpPr>
          <p:nvPr/>
        </p:nvSpPr>
        <p:spPr>
          <a:xfrm>
            <a:off x="3552825" y="3798888"/>
            <a:ext cx="10515600" cy="5129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829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3B526D-5C6F-4FE1-AD14-8ED26F36F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638175"/>
            <a:ext cx="11315700" cy="585470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(МДА)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b="1" dirty="0"/>
              <a:t>на засадах</a:t>
            </a:r>
            <a:r>
              <a:rPr lang="ru-RU" dirty="0"/>
              <a:t>: </a:t>
            </a:r>
            <a:r>
              <a:rPr lang="ru-RU" dirty="0" err="1"/>
              <a:t>відповідальності</a:t>
            </a:r>
            <a:r>
              <a:rPr lang="ru-RU" dirty="0"/>
              <a:t> перед </a:t>
            </a:r>
            <a:r>
              <a:rPr lang="ru-RU" dirty="0" err="1"/>
              <a:t>людиною</a:t>
            </a:r>
            <a:r>
              <a:rPr lang="ru-RU" dirty="0"/>
              <a:t> і державою за свою </a:t>
            </a:r>
            <a:r>
              <a:rPr lang="ru-RU" dirty="0" err="1"/>
              <a:t>діяльність</a:t>
            </a:r>
            <a:r>
              <a:rPr lang="ru-RU" dirty="0"/>
              <a:t>; верховенства </a:t>
            </a:r>
            <a:r>
              <a:rPr lang="ru-RU" dirty="0" err="1"/>
              <a:t>пр</a:t>
            </a:r>
            <a:r>
              <a:rPr lang="uk-UA" dirty="0"/>
              <a:t>а</a:t>
            </a:r>
            <a:r>
              <a:rPr lang="ru-RU" dirty="0" err="1"/>
              <a:t>ва</a:t>
            </a:r>
            <a:r>
              <a:rPr lang="ru-RU" dirty="0"/>
              <a:t>; </a:t>
            </a:r>
            <a:r>
              <a:rPr lang="ru-RU" dirty="0" err="1"/>
              <a:t>законності</a:t>
            </a:r>
            <a:r>
              <a:rPr lang="ru-RU" dirty="0"/>
              <a:t>; </a:t>
            </a:r>
            <a:r>
              <a:rPr lang="ru-RU" dirty="0" err="1"/>
              <a:t>пріоритетності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; </a:t>
            </a:r>
            <a:r>
              <a:rPr lang="ru-RU" dirty="0" err="1"/>
              <a:t>гласності</a:t>
            </a:r>
            <a:r>
              <a:rPr lang="ru-RU" dirty="0"/>
              <a:t>;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. </a:t>
            </a:r>
          </a:p>
          <a:p>
            <a:r>
              <a:rPr lang="ru-RU" dirty="0"/>
              <a:t>До </a:t>
            </a:r>
            <a:r>
              <a:rPr lang="ru-RU" b="1" dirty="0"/>
              <a:t>складу МДА </a:t>
            </a:r>
            <a:r>
              <a:rPr lang="ru-RU" dirty="0" err="1"/>
              <a:t>входять</a:t>
            </a:r>
            <a:r>
              <a:rPr lang="ru-RU" dirty="0"/>
              <a:t>: голова; перший заступник; заступники </a:t>
            </a:r>
            <a:r>
              <a:rPr lang="ru-RU" dirty="0" err="1"/>
              <a:t>голови</a:t>
            </a:r>
            <a:r>
              <a:rPr lang="ru-RU" dirty="0"/>
              <a:t>;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відділи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структурні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; </a:t>
            </a:r>
            <a:r>
              <a:rPr lang="ru-RU" dirty="0" err="1"/>
              <a:t>консультативні</a:t>
            </a:r>
            <a:r>
              <a:rPr lang="ru-RU" dirty="0"/>
              <a:t>, </a:t>
            </a:r>
            <a:r>
              <a:rPr lang="ru-RU" dirty="0" err="1"/>
              <a:t>дорадчі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допоміжні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і </a:t>
            </a:r>
            <a:r>
              <a:rPr lang="ru-RU" dirty="0" err="1"/>
              <a:t>служби</a:t>
            </a:r>
            <a:r>
              <a:rPr lang="ru-RU" dirty="0"/>
              <a:t> (ради, 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колегії</a:t>
            </a:r>
            <a:r>
              <a:rPr lang="ru-RU" dirty="0"/>
              <a:t>,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  <a:r>
              <a:rPr lang="ru-RU" dirty="0" err="1"/>
              <a:t>апарат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погодженого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до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,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у </a:t>
            </a:r>
            <a:r>
              <a:rPr lang="ru-RU" dirty="0" err="1"/>
              <a:t>місцевій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утворюватися</a:t>
            </a:r>
            <a:r>
              <a:rPr lang="ru-RU" dirty="0"/>
              <a:t> </a:t>
            </a:r>
            <a:r>
              <a:rPr lang="ru-RU" b="1" dirty="0" err="1"/>
              <a:t>колегія</a:t>
            </a:r>
            <a:r>
              <a:rPr lang="ru-RU" b="1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(голова </a:t>
            </a:r>
            <a:r>
              <a:rPr lang="ru-RU" dirty="0" err="1"/>
              <a:t>колегії</a:t>
            </a:r>
            <a:r>
              <a:rPr lang="ru-RU" dirty="0"/>
              <a:t>),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заступників</a:t>
            </a:r>
            <a:r>
              <a:rPr lang="ru-RU" dirty="0"/>
              <a:t> і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(за </a:t>
            </a:r>
            <a:r>
              <a:rPr lang="ru-RU" dirty="0" err="1"/>
              <a:t>посадою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</a:t>
            </a:r>
            <a:r>
              <a:rPr lang="ru-RU" dirty="0" err="1"/>
              <a:t>управлінь</a:t>
            </a:r>
            <a:r>
              <a:rPr lang="ru-RU" dirty="0"/>
              <a:t>, </a:t>
            </a:r>
            <a:r>
              <a:rPr lang="ru-RU" dirty="0" err="1"/>
              <a:t>відділів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. До складу </a:t>
            </a:r>
            <a:r>
              <a:rPr lang="ru-RU" dirty="0" err="1"/>
              <a:t>колегії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входити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міністерств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(за </a:t>
            </a:r>
            <a:r>
              <a:rPr lang="ru-RU" dirty="0" err="1"/>
              <a:t>згодою</a:t>
            </a:r>
            <a:r>
              <a:rPr lang="ru-RU" dirty="0"/>
              <a:t>) та </a:t>
            </a:r>
            <a:r>
              <a:rPr lang="ru-RU" dirty="0" err="1"/>
              <a:t>посадові</a:t>
            </a:r>
            <a:r>
              <a:rPr lang="ru-RU" dirty="0"/>
              <a:t> особи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(за </a:t>
            </a:r>
            <a:r>
              <a:rPr lang="ru-RU" dirty="0" err="1"/>
              <a:t>згодою</a:t>
            </a:r>
            <a:r>
              <a:rPr lang="ru-RU" dirty="0"/>
              <a:t>), а до складу </a:t>
            </a:r>
            <a:r>
              <a:rPr lang="ru-RU" dirty="0" err="1"/>
              <a:t>колегії</a:t>
            </a:r>
            <a:r>
              <a:rPr lang="ru-RU" dirty="0"/>
              <a:t> </a:t>
            </a:r>
            <a:r>
              <a:rPr lang="ru-RU" dirty="0" err="1"/>
              <a:t>обласної</a:t>
            </a:r>
            <a:r>
              <a:rPr lang="ru-RU" dirty="0"/>
              <a:t>, </a:t>
            </a:r>
            <a:r>
              <a:rPr lang="ru-RU" dirty="0" err="1"/>
              <a:t>Київської</a:t>
            </a:r>
            <a:r>
              <a:rPr lang="ru-RU" dirty="0"/>
              <a:t> і </a:t>
            </a:r>
            <a:r>
              <a:rPr lang="ru-RU" dirty="0" err="1"/>
              <a:t>Севастопольської</a:t>
            </a:r>
            <a:r>
              <a:rPr lang="ru-RU" dirty="0"/>
              <a:t> </a:t>
            </a:r>
            <a:r>
              <a:rPr lang="ru-RU" dirty="0" err="1"/>
              <a:t>міської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–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районних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адміністрацій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07541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0C4261-8346-4337-B3D5-8DF980DD8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49" y="190500"/>
            <a:ext cx="11477625" cy="6524625"/>
          </a:xfrm>
        </p:spPr>
        <p:txBody>
          <a:bodyPr>
            <a:noAutofit/>
          </a:bodyPr>
          <a:lstStyle/>
          <a:p>
            <a:r>
              <a:rPr lang="ru-RU" sz="2200" dirty="0"/>
              <a:t>МДА та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голови</a:t>
            </a:r>
            <a:r>
              <a:rPr lang="ru-RU" sz="2200" dirty="0"/>
              <a:t> </a:t>
            </a:r>
            <a:r>
              <a:rPr lang="ru-RU" sz="2200" b="1" dirty="0" err="1"/>
              <a:t>відповідальні</a:t>
            </a:r>
            <a:r>
              <a:rPr lang="ru-RU" sz="2200" b="1" dirty="0"/>
              <a:t> перед Президентом і </a:t>
            </a:r>
            <a:r>
              <a:rPr lang="ru-RU" sz="2200" b="1" dirty="0" err="1"/>
              <a:t>Кабінетом</a:t>
            </a:r>
            <a:r>
              <a:rPr lang="ru-RU" sz="2200" b="1" dirty="0"/>
              <a:t> </a:t>
            </a:r>
            <a:r>
              <a:rPr lang="ru-RU" sz="2200" b="1" dirty="0" err="1"/>
              <a:t>Міністрів</a:t>
            </a:r>
            <a:r>
              <a:rPr lang="ru-RU" sz="2200" b="1" dirty="0"/>
              <a:t> </a:t>
            </a:r>
            <a:r>
              <a:rPr lang="ru-RU" sz="2200" b="1" dirty="0" err="1"/>
              <a:t>України</a:t>
            </a:r>
            <a:r>
              <a:rPr lang="ru-RU" sz="2200" b="1" dirty="0"/>
              <a:t>, </a:t>
            </a:r>
            <a:r>
              <a:rPr lang="ru-RU" sz="2200" b="1" dirty="0" err="1"/>
              <a:t>підзвітні</a:t>
            </a:r>
            <a:r>
              <a:rPr lang="ru-RU" sz="2200" b="1" dirty="0"/>
              <a:t> і </a:t>
            </a:r>
            <a:r>
              <a:rPr lang="ru-RU" sz="2200" b="1" dirty="0" err="1"/>
              <a:t>підконтрольні</a:t>
            </a:r>
            <a:r>
              <a:rPr lang="ru-RU" sz="2200" b="1" dirty="0"/>
              <a:t> </a:t>
            </a:r>
            <a:r>
              <a:rPr lang="ru-RU" sz="2200" b="1" dirty="0" err="1"/>
              <a:t>урядові</a:t>
            </a:r>
            <a:r>
              <a:rPr lang="ru-RU" sz="2200" dirty="0"/>
              <a:t>. </a:t>
            </a:r>
            <a:r>
              <a:rPr lang="ru-RU" sz="2200" dirty="0" err="1"/>
              <a:t>Голови</a:t>
            </a:r>
            <a:r>
              <a:rPr lang="ru-RU" sz="2200" dirty="0"/>
              <a:t> </a:t>
            </a:r>
            <a:r>
              <a:rPr lang="ru-RU" sz="2200" dirty="0" err="1"/>
              <a:t>адміністрацій</a:t>
            </a:r>
            <a:r>
              <a:rPr lang="ru-RU" sz="2200" dirty="0"/>
              <a:t> </a:t>
            </a:r>
            <a:r>
              <a:rPr lang="ru-RU" sz="2200" dirty="0" err="1"/>
              <a:t>інформують</a:t>
            </a:r>
            <a:r>
              <a:rPr lang="ru-RU" sz="2200" dirty="0"/>
              <a:t> Президента і КМУ та </a:t>
            </a:r>
            <a:r>
              <a:rPr lang="ru-RU" sz="2200" dirty="0" err="1"/>
              <a:t>щорічно</a:t>
            </a:r>
            <a:r>
              <a:rPr lang="ru-RU" sz="2200" dirty="0"/>
              <a:t> </a:t>
            </a:r>
            <a:r>
              <a:rPr lang="ru-RU" sz="2200" dirty="0" err="1"/>
              <a:t>звітують</a:t>
            </a:r>
            <a:r>
              <a:rPr lang="ru-RU" sz="2200" dirty="0"/>
              <a:t> перед ними про </a:t>
            </a:r>
            <a:r>
              <a:rPr lang="ru-RU" sz="2200" dirty="0" err="1"/>
              <a:t>виконання</a:t>
            </a:r>
            <a:r>
              <a:rPr lang="ru-RU" sz="2200" dirty="0"/>
              <a:t> МДА </a:t>
            </a:r>
            <a:r>
              <a:rPr lang="ru-RU" sz="2200" dirty="0" err="1"/>
              <a:t>покладених</a:t>
            </a:r>
            <a:r>
              <a:rPr lang="ru-RU" sz="2200" dirty="0"/>
              <a:t> на </a:t>
            </a:r>
            <a:r>
              <a:rPr lang="ru-RU" sz="2200" dirty="0" err="1"/>
              <a:t>неї</a:t>
            </a:r>
            <a:r>
              <a:rPr lang="ru-RU" sz="2200" dirty="0"/>
              <a:t> </a:t>
            </a:r>
            <a:r>
              <a:rPr lang="ru-RU" sz="2200" dirty="0" err="1"/>
              <a:t>повноважень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суспільно-політичне</a:t>
            </a:r>
            <a:r>
              <a:rPr lang="ru-RU" sz="2200" dirty="0"/>
              <a:t>, </a:t>
            </a:r>
            <a:r>
              <a:rPr lang="ru-RU" sz="2200" dirty="0" err="1"/>
              <a:t>соціально-економічне</a:t>
            </a:r>
            <a:r>
              <a:rPr lang="ru-RU" sz="2200" dirty="0"/>
              <a:t>, </a:t>
            </a:r>
            <a:r>
              <a:rPr lang="ru-RU" sz="2200" dirty="0" err="1"/>
              <a:t>екологічне</a:t>
            </a:r>
            <a:r>
              <a:rPr lang="ru-RU" sz="2200" dirty="0"/>
              <a:t> та </a:t>
            </a:r>
            <a:r>
              <a:rPr lang="ru-RU" sz="2200" dirty="0" err="1"/>
              <a:t>інше</a:t>
            </a:r>
            <a:r>
              <a:rPr lang="ru-RU" sz="2200" dirty="0"/>
              <a:t> становище на </a:t>
            </a:r>
            <a:r>
              <a:rPr lang="ru-RU" sz="2200" dirty="0" err="1"/>
              <a:t>відповідній</a:t>
            </a:r>
            <a:r>
              <a:rPr lang="ru-RU" sz="2200" dirty="0"/>
              <a:t> </a:t>
            </a:r>
            <a:r>
              <a:rPr lang="ru-RU" sz="2200" dirty="0" err="1"/>
              <a:t>території</a:t>
            </a:r>
            <a:r>
              <a:rPr lang="ru-RU" sz="2200" dirty="0"/>
              <a:t>, </a:t>
            </a:r>
            <a:r>
              <a:rPr lang="ru-RU" sz="2200" dirty="0" err="1"/>
              <a:t>вносять</a:t>
            </a:r>
            <a:r>
              <a:rPr lang="ru-RU" sz="2200" dirty="0"/>
              <a:t> </a:t>
            </a:r>
            <a:r>
              <a:rPr lang="ru-RU" sz="2200" dirty="0" err="1"/>
              <a:t>пропозиції</a:t>
            </a:r>
            <a:r>
              <a:rPr lang="ru-RU" sz="2200" dirty="0"/>
              <a:t> з </a:t>
            </a:r>
            <a:r>
              <a:rPr lang="ru-RU" sz="2200" dirty="0" err="1"/>
              <a:t>питань</a:t>
            </a:r>
            <a:r>
              <a:rPr lang="ru-RU" sz="2200" dirty="0"/>
              <a:t> </a:t>
            </a:r>
            <a:r>
              <a:rPr lang="ru-RU" sz="2200" dirty="0" err="1"/>
              <a:t>удосконалення</a:t>
            </a:r>
            <a:r>
              <a:rPr lang="ru-RU" sz="2200" dirty="0"/>
              <a:t> чинного </a:t>
            </a:r>
            <a:r>
              <a:rPr lang="ru-RU" sz="2200" dirty="0" err="1"/>
              <a:t>законодавства</a:t>
            </a:r>
            <a:r>
              <a:rPr lang="ru-RU" sz="2200" dirty="0"/>
              <a:t> і практики </a:t>
            </a:r>
            <a:r>
              <a:rPr lang="ru-RU" sz="2200" dirty="0" err="1"/>
              <a:t>його</a:t>
            </a:r>
            <a:r>
              <a:rPr lang="ru-RU" sz="2200" dirty="0"/>
              <a:t> </a:t>
            </a:r>
            <a:r>
              <a:rPr lang="ru-RU" sz="2200" dirty="0" err="1"/>
              <a:t>реалізації</a:t>
            </a:r>
            <a:r>
              <a:rPr lang="ru-RU" sz="2200" dirty="0"/>
              <a:t>, </a:t>
            </a:r>
            <a:r>
              <a:rPr lang="ru-RU" sz="2200" dirty="0" err="1"/>
              <a:t>системи</a:t>
            </a:r>
            <a:r>
              <a:rPr lang="ru-RU" sz="2200" dirty="0"/>
              <a:t> державного </a:t>
            </a:r>
            <a:r>
              <a:rPr lang="ru-RU" sz="2200" dirty="0" err="1"/>
              <a:t>управління</a:t>
            </a:r>
            <a:r>
              <a:rPr lang="ru-RU" sz="2200" dirty="0"/>
              <a:t>. </a:t>
            </a:r>
            <a:r>
              <a:rPr lang="ru-RU" sz="2200" dirty="0" err="1"/>
              <a:t>Голів</a:t>
            </a:r>
            <a:r>
              <a:rPr lang="ru-RU" sz="2200" dirty="0"/>
              <a:t> </a:t>
            </a:r>
            <a:r>
              <a:rPr lang="ru-RU" sz="2200" dirty="0" err="1"/>
              <a:t>обласних</a:t>
            </a:r>
            <a:r>
              <a:rPr lang="ru-RU" sz="2200" dirty="0"/>
              <a:t> </a:t>
            </a:r>
            <a:r>
              <a:rPr lang="ru-RU" sz="2200" dirty="0" err="1"/>
              <a:t>державних</a:t>
            </a:r>
            <a:r>
              <a:rPr lang="ru-RU" sz="2200" dirty="0"/>
              <a:t> </a:t>
            </a:r>
            <a:r>
              <a:rPr lang="ru-RU" sz="2200" dirty="0" err="1"/>
              <a:t>адміністрацій</a:t>
            </a:r>
            <a:r>
              <a:rPr lang="ru-RU" sz="2200" dirty="0"/>
              <a:t> (ОДА) </a:t>
            </a:r>
            <a:r>
              <a:rPr lang="ru-RU" sz="2200" dirty="0" err="1"/>
              <a:t>призначає</a:t>
            </a:r>
            <a:r>
              <a:rPr lang="ru-RU" sz="2200" dirty="0"/>
              <a:t> Президент указами за </a:t>
            </a:r>
            <a:r>
              <a:rPr lang="ru-RU" sz="2200" dirty="0" err="1"/>
              <a:t>поданням</a:t>
            </a:r>
            <a:r>
              <a:rPr lang="ru-RU" sz="2200" dirty="0"/>
              <a:t> </a:t>
            </a:r>
            <a:r>
              <a:rPr lang="ru-RU" sz="2200" dirty="0" err="1"/>
              <a:t>Кабінету</a:t>
            </a:r>
            <a:r>
              <a:rPr lang="ru-RU" sz="2200" dirty="0"/>
              <a:t> </a:t>
            </a:r>
            <a:r>
              <a:rPr lang="ru-RU" sz="2200" dirty="0" err="1"/>
              <a:t>Міністрів</a:t>
            </a:r>
            <a:r>
              <a:rPr lang="ru-RU" sz="2200" dirty="0"/>
              <a:t>, </a:t>
            </a:r>
            <a:r>
              <a:rPr lang="ru-RU" sz="2200" dirty="0" err="1"/>
              <a:t>районних</a:t>
            </a:r>
            <a:r>
              <a:rPr lang="ru-RU" sz="2200" dirty="0"/>
              <a:t> </a:t>
            </a:r>
            <a:r>
              <a:rPr lang="ru-RU" sz="2200" dirty="0" err="1"/>
              <a:t>державних</a:t>
            </a:r>
            <a:r>
              <a:rPr lang="ru-RU" sz="2200" dirty="0"/>
              <a:t> </a:t>
            </a:r>
            <a:r>
              <a:rPr lang="ru-RU" sz="2200" dirty="0" err="1"/>
              <a:t>адміністрацій</a:t>
            </a:r>
            <a:r>
              <a:rPr lang="ru-RU" sz="2200" dirty="0"/>
              <a:t> (РДА) </a:t>
            </a:r>
            <a:r>
              <a:rPr lang="ru-RU" sz="2200" dirty="0" err="1"/>
              <a:t>призначає</a:t>
            </a:r>
            <a:r>
              <a:rPr lang="ru-RU" sz="2200" dirty="0"/>
              <a:t> Президент </a:t>
            </a:r>
            <a:r>
              <a:rPr lang="ru-RU" sz="2200" dirty="0" err="1"/>
              <a:t>розпорядженнями</a:t>
            </a:r>
            <a:r>
              <a:rPr lang="ru-RU" sz="2200" dirty="0"/>
              <a:t> за </a:t>
            </a:r>
            <a:r>
              <a:rPr lang="ru-RU" sz="2200" dirty="0" err="1"/>
              <a:t>поданням</a:t>
            </a:r>
            <a:r>
              <a:rPr lang="ru-RU" sz="2200" dirty="0"/>
              <a:t> </a:t>
            </a:r>
            <a:r>
              <a:rPr lang="ru-RU" sz="2200" dirty="0" err="1"/>
              <a:t>голів</a:t>
            </a:r>
            <a:r>
              <a:rPr lang="ru-RU" sz="2200" dirty="0"/>
              <a:t> ОДА.</a:t>
            </a:r>
          </a:p>
          <a:p>
            <a:r>
              <a:rPr lang="ru-RU" sz="2200" dirty="0"/>
              <a:t>МДА </a:t>
            </a:r>
            <a:r>
              <a:rPr lang="ru-RU" sz="2200" dirty="0" err="1"/>
              <a:t>взаємодіють</a:t>
            </a:r>
            <a:r>
              <a:rPr lang="ru-RU" sz="2200" dirty="0"/>
              <a:t> з </a:t>
            </a:r>
            <a:r>
              <a:rPr lang="ru-RU" sz="2200" dirty="0" err="1"/>
              <a:t>відповідними</a:t>
            </a:r>
            <a:r>
              <a:rPr lang="ru-RU" sz="2200" dirty="0"/>
              <a:t> </a:t>
            </a:r>
            <a:r>
              <a:rPr lang="ru-RU" sz="2200" dirty="0" err="1"/>
              <a:t>міністерствами</a:t>
            </a:r>
            <a:r>
              <a:rPr lang="ru-RU" sz="2200" dirty="0"/>
              <a:t> та </a:t>
            </a:r>
            <a:r>
              <a:rPr lang="ru-RU" sz="2200" dirty="0" err="1"/>
              <a:t>іншими</a:t>
            </a:r>
            <a:r>
              <a:rPr lang="ru-RU" sz="2200" dirty="0"/>
              <a:t> </a:t>
            </a:r>
            <a:r>
              <a:rPr lang="ru-RU" sz="2200" dirty="0" err="1"/>
              <a:t>центральними</a:t>
            </a:r>
            <a:r>
              <a:rPr lang="ru-RU" sz="2200" dirty="0"/>
              <a:t> органами </a:t>
            </a:r>
            <a:r>
              <a:rPr lang="ru-RU" sz="2200" dirty="0" err="1"/>
              <a:t>виконавчої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. </a:t>
            </a:r>
            <a:r>
              <a:rPr lang="ru-RU" sz="2200" dirty="0" err="1"/>
              <a:t>Структурні</a:t>
            </a:r>
            <a:r>
              <a:rPr lang="ru-RU" sz="2200" dirty="0"/>
              <a:t> </a:t>
            </a:r>
            <a:r>
              <a:rPr lang="ru-RU" sz="2200" dirty="0" err="1"/>
              <a:t>підрозділи</a:t>
            </a:r>
            <a:r>
              <a:rPr lang="ru-RU" sz="2200" dirty="0"/>
              <a:t> </a:t>
            </a:r>
            <a:r>
              <a:rPr lang="ru-RU" sz="2200" dirty="0" err="1"/>
              <a:t>адміністрацій</a:t>
            </a:r>
            <a:r>
              <a:rPr lang="ru-RU" sz="2200" dirty="0"/>
              <a:t> </a:t>
            </a:r>
            <a:r>
              <a:rPr lang="ru-RU" sz="2200" b="1" dirty="0" err="1"/>
              <a:t>підзвітні</a:t>
            </a:r>
            <a:r>
              <a:rPr lang="ru-RU" sz="2200" b="1" dirty="0"/>
              <a:t> та </a:t>
            </a:r>
            <a:r>
              <a:rPr lang="ru-RU" sz="2200" b="1" dirty="0" err="1"/>
              <a:t>підконтрольні</a:t>
            </a:r>
            <a:r>
              <a:rPr lang="ru-RU" sz="2200" b="1" dirty="0"/>
              <a:t> </a:t>
            </a:r>
            <a:r>
              <a:rPr lang="ru-RU" sz="2200" b="1" dirty="0" err="1"/>
              <a:t>відповідним</a:t>
            </a:r>
            <a:r>
              <a:rPr lang="ru-RU" sz="2200" b="1" dirty="0"/>
              <a:t> </a:t>
            </a:r>
            <a:r>
              <a:rPr lang="ru-RU" sz="2200" b="1" dirty="0" err="1"/>
              <a:t>міністерствам</a:t>
            </a:r>
            <a:r>
              <a:rPr lang="ru-RU" sz="2200" dirty="0"/>
              <a:t>, </a:t>
            </a:r>
            <a:r>
              <a:rPr lang="ru-RU" sz="2200" dirty="0" err="1"/>
              <a:t>іншим</a:t>
            </a:r>
            <a:r>
              <a:rPr lang="ru-RU" sz="2200" dirty="0"/>
              <a:t> </a:t>
            </a:r>
            <a:r>
              <a:rPr lang="ru-RU" sz="2200" dirty="0" err="1"/>
              <a:t>центральним</a:t>
            </a:r>
            <a:r>
              <a:rPr lang="ru-RU" sz="2200" dirty="0"/>
              <a:t> органам </a:t>
            </a:r>
            <a:r>
              <a:rPr lang="ru-RU" sz="2200" dirty="0" err="1"/>
              <a:t>виконавчої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. </a:t>
            </a:r>
          </a:p>
          <a:p>
            <a:r>
              <a:rPr lang="ru-RU" sz="2200" dirty="0" err="1"/>
              <a:t>Голови</a:t>
            </a:r>
            <a:r>
              <a:rPr lang="ru-RU" sz="2200" dirty="0"/>
              <a:t> МДА </a:t>
            </a:r>
            <a:r>
              <a:rPr lang="ru-RU" sz="2200" b="1" dirty="0" err="1"/>
              <a:t>координують</a:t>
            </a:r>
            <a:r>
              <a:rPr lang="ru-RU" sz="2200" dirty="0"/>
              <a:t> </a:t>
            </a:r>
            <a:r>
              <a:rPr lang="ru-RU" sz="2200" dirty="0" err="1"/>
              <a:t>діяльність</a:t>
            </a:r>
            <a:r>
              <a:rPr lang="ru-RU" sz="2200" dirty="0"/>
              <a:t> </a:t>
            </a:r>
            <a:r>
              <a:rPr lang="ru-RU" sz="2200" dirty="0" err="1"/>
              <a:t>територіальних</a:t>
            </a:r>
            <a:r>
              <a:rPr lang="ru-RU" sz="2200" dirty="0"/>
              <a:t> </a:t>
            </a:r>
            <a:r>
              <a:rPr lang="ru-RU" sz="2200" dirty="0" err="1"/>
              <a:t>органів</a:t>
            </a:r>
            <a:r>
              <a:rPr lang="ru-RU" sz="2200" dirty="0"/>
              <a:t> </a:t>
            </a:r>
            <a:r>
              <a:rPr lang="uk-UA" sz="2200" dirty="0"/>
              <a:t>ЦОВВ </a:t>
            </a:r>
            <a:r>
              <a:rPr lang="ru-RU" sz="2200" dirty="0"/>
              <a:t>та </a:t>
            </a:r>
            <a:r>
              <a:rPr lang="ru-RU" sz="2200" dirty="0" err="1"/>
              <a:t>сприяють</a:t>
            </a:r>
            <a:r>
              <a:rPr lang="ru-RU" sz="2200" dirty="0"/>
              <a:t> </a:t>
            </a:r>
            <a:r>
              <a:rPr lang="ru-RU" sz="2200" dirty="0" err="1"/>
              <a:t>їм</a:t>
            </a:r>
            <a:r>
              <a:rPr lang="ru-RU" sz="2200" dirty="0"/>
              <a:t> у </a:t>
            </a:r>
            <a:r>
              <a:rPr lang="ru-RU" sz="2200" dirty="0" err="1"/>
              <a:t>виконанні</a:t>
            </a:r>
            <a:r>
              <a:rPr lang="ru-RU" sz="2200" dirty="0"/>
              <a:t> </a:t>
            </a:r>
            <a:r>
              <a:rPr lang="ru-RU" sz="2200" dirty="0" err="1"/>
              <a:t>покладених</a:t>
            </a:r>
            <a:r>
              <a:rPr lang="ru-RU" sz="2200" dirty="0"/>
              <a:t> на </a:t>
            </a:r>
            <a:r>
              <a:rPr lang="ru-RU" sz="2200" dirty="0" err="1"/>
              <a:t>ці</a:t>
            </a:r>
            <a:r>
              <a:rPr lang="ru-RU" sz="2200" dirty="0"/>
              <a:t> </a:t>
            </a:r>
            <a:r>
              <a:rPr lang="ru-RU" sz="2200" dirty="0" err="1"/>
              <a:t>органи</a:t>
            </a:r>
            <a:r>
              <a:rPr lang="ru-RU" sz="2200" dirty="0"/>
              <a:t> </a:t>
            </a:r>
            <a:r>
              <a:rPr lang="ru-RU" sz="2200" dirty="0" err="1"/>
              <a:t>завдань</a:t>
            </a:r>
            <a:r>
              <a:rPr lang="ru-RU" sz="2200" dirty="0"/>
              <a:t>. З </a:t>
            </a:r>
            <a:r>
              <a:rPr lang="ru-RU" sz="2200" dirty="0" err="1"/>
              <a:t>питань</a:t>
            </a:r>
            <a:r>
              <a:rPr lang="ru-RU" sz="2200" dirty="0"/>
              <a:t> </a:t>
            </a:r>
            <a:r>
              <a:rPr lang="ru-RU" sz="2200" dirty="0" err="1"/>
              <a:t>здійснення</a:t>
            </a:r>
            <a:r>
              <a:rPr lang="ru-RU" sz="2200" dirty="0"/>
              <a:t> </a:t>
            </a:r>
            <a:r>
              <a:rPr lang="ru-RU" sz="2200" dirty="0" err="1"/>
              <a:t>повноважень</a:t>
            </a:r>
            <a:r>
              <a:rPr lang="ru-RU" sz="2200" dirty="0"/>
              <a:t> МДА </a:t>
            </a:r>
            <a:r>
              <a:rPr lang="ru-RU" sz="2200" dirty="0" err="1"/>
              <a:t>керівники</a:t>
            </a:r>
            <a:r>
              <a:rPr lang="ru-RU" sz="2200" dirty="0"/>
              <a:t> </a:t>
            </a:r>
            <a:r>
              <a:rPr lang="ru-RU" sz="2200" dirty="0" err="1"/>
              <a:t>територіальних</a:t>
            </a:r>
            <a:r>
              <a:rPr lang="ru-RU" sz="2200" dirty="0"/>
              <a:t> </a:t>
            </a:r>
            <a:r>
              <a:rPr lang="ru-RU" sz="2200" dirty="0" err="1"/>
              <a:t>органів</a:t>
            </a:r>
            <a:r>
              <a:rPr lang="ru-RU" sz="2200" dirty="0"/>
              <a:t> ЦОВВ </a:t>
            </a:r>
            <a:r>
              <a:rPr lang="ru-RU" sz="2200" b="1" dirty="0" err="1"/>
              <a:t>підзвітні</a:t>
            </a:r>
            <a:r>
              <a:rPr lang="ru-RU" sz="2200" b="1" dirty="0"/>
              <a:t> і </a:t>
            </a:r>
            <a:r>
              <a:rPr lang="ru-RU" sz="2200" b="1" dirty="0" err="1"/>
              <a:t>підконтрольні</a:t>
            </a:r>
            <a:r>
              <a:rPr lang="ru-RU" sz="2200" b="1" dirty="0"/>
              <a:t> </a:t>
            </a:r>
            <a:r>
              <a:rPr lang="ru-RU" sz="2200" dirty="0"/>
              <a:t>головам МДА</a:t>
            </a:r>
            <a:r>
              <a:rPr lang="uk-UA" sz="2200" dirty="0"/>
              <a:t>.</a:t>
            </a:r>
            <a:endParaRPr lang="ru-RU" sz="2200" dirty="0"/>
          </a:p>
          <a:p>
            <a:r>
              <a:rPr lang="ru-RU" sz="2200" dirty="0"/>
              <a:t>ОДА </a:t>
            </a:r>
            <a:r>
              <a:rPr lang="ru-RU" sz="2200" b="1" dirty="0" err="1"/>
              <a:t>спрямовують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РДА </a:t>
            </a:r>
            <a:r>
              <a:rPr lang="ru-RU" sz="2200" dirty="0"/>
              <a:t>та </a:t>
            </a:r>
            <a:r>
              <a:rPr lang="ru-RU" sz="2200" dirty="0" err="1"/>
              <a:t>здійснюють</a:t>
            </a:r>
            <a:r>
              <a:rPr lang="ru-RU" sz="2200" dirty="0"/>
              <a:t> контроль за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діяльністю</a:t>
            </a:r>
            <a:r>
              <a:rPr lang="ru-RU" sz="2200" dirty="0"/>
              <a:t>. </a:t>
            </a:r>
            <a:r>
              <a:rPr lang="ru-RU" sz="2200" dirty="0" err="1"/>
              <a:t>Голови</a:t>
            </a:r>
            <a:r>
              <a:rPr lang="ru-RU" sz="2200" dirty="0"/>
              <a:t> РДА </a:t>
            </a:r>
            <a:r>
              <a:rPr lang="ru-RU" sz="2200" dirty="0" err="1"/>
              <a:t>інформують</a:t>
            </a:r>
            <a:r>
              <a:rPr lang="ru-RU" sz="2200" dirty="0"/>
              <a:t> про свою </a:t>
            </a:r>
            <a:r>
              <a:rPr lang="ru-RU" sz="2200" dirty="0" err="1"/>
              <a:t>діяльність</a:t>
            </a:r>
            <a:r>
              <a:rPr lang="ru-RU" sz="2200" dirty="0"/>
              <a:t> </a:t>
            </a:r>
            <a:r>
              <a:rPr lang="ru-RU" sz="2200" dirty="0" err="1"/>
              <a:t>голів</a:t>
            </a:r>
            <a:r>
              <a:rPr lang="ru-RU" sz="2200" dirty="0"/>
              <a:t> ОДА </a:t>
            </a:r>
            <a:r>
              <a:rPr lang="ru-RU" sz="2200" dirty="0" err="1"/>
              <a:t>щорічно</a:t>
            </a:r>
            <a:r>
              <a:rPr lang="ru-RU" sz="2200" dirty="0"/>
              <a:t> та на </a:t>
            </a:r>
            <a:r>
              <a:rPr lang="ru-RU" sz="2200" dirty="0" err="1"/>
              <a:t>вимогу</a:t>
            </a:r>
            <a:r>
              <a:rPr lang="ru-RU" sz="2200" dirty="0"/>
              <a:t> </a:t>
            </a:r>
            <a:r>
              <a:rPr lang="ru-RU" sz="2200" dirty="0" err="1"/>
              <a:t>звітують</a:t>
            </a:r>
            <a:r>
              <a:rPr lang="ru-RU" sz="2200" dirty="0"/>
              <a:t> перед ними. В АР </a:t>
            </a:r>
            <a:r>
              <a:rPr lang="ru-RU" sz="2200" dirty="0" err="1"/>
              <a:t>Крим</a:t>
            </a:r>
            <a:r>
              <a:rPr lang="ru-RU" sz="2200" dirty="0"/>
              <a:t> </a:t>
            </a:r>
            <a:r>
              <a:rPr lang="ru-RU" sz="2200" dirty="0" err="1"/>
              <a:t>діяльність</a:t>
            </a:r>
            <a:r>
              <a:rPr lang="ru-RU" sz="2200" dirty="0"/>
              <a:t> РДА </a:t>
            </a:r>
            <a:r>
              <a:rPr lang="ru-RU" sz="2200" dirty="0" err="1"/>
              <a:t>спрямовує</a:t>
            </a:r>
            <a:r>
              <a:rPr lang="ru-RU" sz="2200" dirty="0"/>
              <a:t> та </a:t>
            </a:r>
            <a:r>
              <a:rPr lang="ru-RU" sz="2200" dirty="0" err="1"/>
              <a:t>контролює</a:t>
            </a:r>
            <a:r>
              <a:rPr lang="ru-RU" sz="2200" dirty="0"/>
              <a:t> Рада </a:t>
            </a:r>
            <a:r>
              <a:rPr lang="ru-RU" sz="2200" dirty="0" err="1"/>
              <a:t>міністрів</a:t>
            </a:r>
            <a:r>
              <a:rPr lang="ru-RU" sz="2200" dirty="0"/>
              <a:t> АР </a:t>
            </a:r>
            <a:r>
              <a:rPr lang="ru-RU" sz="2200" dirty="0" err="1"/>
              <a:t>Крим</a:t>
            </a:r>
            <a:r>
              <a:rPr lang="ru-RU" sz="2200" dirty="0"/>
              <a:t>. </a:t>
            </a:r>
          </a:p>
          <a:p>
            <a:r>
              <a:rPr lang="ru-RU" sz="2200" b="1" u="sng" dirty="0"/>
              <a:t>МДА </a:t>
            </a:r>
            <a:r>
              <a:rPr lang="ru-RU" sz="2200" b="1" u="sng" dirty="0" err="1"/>
              <a:t>підзвітні</a:t>
            </a:r>
            <a:r>
              <a:rPr lang="ru-RU" sz="2200" b="1" u="sng" dirty="0"/>
              <a:t> та </a:t>
            </a:r>
            <a:r>
              <a:rPr lang="ru-RU" sz="2200" b="1" u="sng" dirty="0" err="1"/>
              <a:t>підконтрольні</a:t>
            </a:r>
            <a:r>
              <a:rPr lang="ru-RU" sz="2200" b="1" u="sng" dirty="0"/>
              <a:t> </a:t>
            </a:r>
            <a:r>
              <a:rPr lang="ru-RU" sz="2200" b="1" u="sng" dirty="0" err="1"/>
              <a:t>відповідним</a:t>
            </a:r>
            <a:r>
              <a:rPr lang="ru-RU" sz="2200" b="1" u="sng" dirty="0"/>
              <a:t> радам у </a:t>
            </a:r>
            <a:r>
              <a:rPr lang="ru-RU" sz="2200" b="1" u="sng" dirty="0" err="1"/>
              <a:t>частині</a:t>
            </a:r>
            <a:r>
              <a:rPr lang="ru-RU" sz="2200" b="1" u="sng" dirty="0"/>
              <a:t> </a:t>
            </a:r>
            <a:r>
              <a:rPr lang="ru-RU" sz="2200" b="1" u="sng" dirty="0" err="1"/>
              <a:t>делегованих</a:t>
            </a:r>
            <a:r>
              <a:rPr lang="ru-RU" sz="2200" b="1" u="sng" dirty="0"/>
              <a:t> </a:t>
            </a:r>
            <a:r>
              <a:rPr lang="ru-RU" sz="2200" b="1" u="sng" dirty="0" err="1"/>
              <a:t>повноважень</a:t>
            </a:r>
            <a:r>
              <a:rPr lang="ru-RU" sz="2200" b="1" u="sng" dirty="0"/>
              <a:t>.</a:t>
            </a:r>
            <a:r>
              <a:rPr lang="ru-RU" sz="2200" dirty="0"/>
              <a:t> </a:t>
            </a:r>
          </a:p>
          <a:p>
            <a:r>
              <a:rPr lang="ru-RU" sz="2200" dirty="0"/>
              <a:t>МДА </a:t>
            </a:r>
            <a:r>
              <a:rPr lang="ru-RU" sz="2200" dirty="0" err="1"/>
              <a:t>знаходяться</a:t>
            </a:r>
            <a:r>
              <a:rPr lang="ru-RU" sz="2200" dirty="0"/>
              <a:t> </a:t>
            </a:r>
            <a:r>
              <a:rPr lang="ru-RU" sz="2200" dirty="0" err="1"/>
              <a:t>відповідно</a:t>
            </a:r>
            <a:r>
              <a:rPr lang="ru-RU" sz="2200" dirty="0"/>
              <a:t> в </a:t>
            </a:r>
            <a:r>
              <a:rPr lang="ru-RU" sz="2200" dirty="0" err="1"/>
              <a:t>обласних</a:t>
            </a:r>
            <a:r>
              <a:rPr lang="ru-RU" sz="2200" dirty="0"/>
              <a:t> і </a:t>
            </a:r>
            <a:r>
              <a:rPr lang="ru-RU" sz="2200" dirty="0" err="1"/>
              <a:t>районних</a:t>
            </a:r>
            <a:r>
              <a:rPr lang="ru-RU" sz="2200" dirty="0"/>
              <a:t> центрах, </a:t>
            </a:r>
            <a:r>
              <a:rPr lang="ru-RU" sz="2200" dirty="0" err="1"/>
              <a:t>містах</a:t>
            </a:r>
            <a:r>
              <a:rPr lang="ru-RU" sz="2200" dirty="0"/>
              <a:t> </a:t>
            </a:r>
            <a:r>
              <a:rPr lang="ru-RU" sz="2200" dirty="0" err="1"/>
              <a:t>Києві</a:t>
            </a:r>
            <a:r>
              <a:rPr lang="ru-RU" sz="2200" dirty="0"/>
              <a:t> та </a:t>
            </a:r>
            <a:r>
              <a:rPr lang="ru-RU" sz="2200" dirty="0" err="1"/>
              <a:t>Севастополі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3148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D7F26-2148-44BB-B3F1-22266356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26"/>
            <a:ext cx="10515600" cy="4826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+mn-lt"/>
              </a:rPr>
              <a:t>1. Управління як суспільне явище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0D17FB-33F3-4C85-84F0-3B9CFA831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657224"/>
            <a:ext cx="11782425" cy="597217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i="1" dirty="0" err="1"/>
              <a:t>Управління</a:t>
            </a:r>
            <a:r>
              <a:rPr lang="ru-RU" sz="2400" b="1" i="1" dirty="0"/>
              <a:t> є </a:t>
            </a:r>
            <a:r>
              <a:rPr lang="ru-RU" sz="2400" b="1" i="1" dirty="0" err="1"/>
              <a:t>функцією</a:t>
            </a:r>
            <a:r>
              <a:rPr lang="ru-RU" sz="2400" b="1" i="1" dirty="0"/>
              <a:t> </a:t>
            </a:r>
            <a:r>
              <a:rPr lang="ru-RU" sz="2400" b="1" i="1" dirty="0" err="1"/>
              <a:t>організованих</a:t>
            </a:r>
            <a:r>
              <a:rPr lang="ru-RU" sz="2400" b="1" i="1" dirty="0"/>
              <a:t> </a:t>
            </a:r>
            <a:r>
              <a:rPr lang="ru-RU" sz="2400" b="1" i="1" dirty="0" err="1"/>
              <a:t>суспільних</a:t>
            </a:r>
            <a:r>
              <a:rPr lang="ru-RU" sz="2400" b="1" i="1" dirty="0"/>
              <a:t> систем</a:t>
            </a:r>
            <a:r>
              <a:rPr lang="ru-RU" sz="2400" i="1" dirty="0"/>
              <a:t>, </a:t>
            </a:r>
            <a:r>
              <a:rPr lang="ru-RU" sz="2400" i="1" dirty="0" err="1"/>
              <a:t>що</a:t>
            </a:r>
            <a:r>
              <a:rPr lang="ru-RU" sz="2400" i="1" dirty="0"/>
              <a:t> </a:t>
            </a:r>
            <a:r>
              <a:rPr lang="ru-RU" sz="2400" i="1" dirty="0" err="1"/>
              <a:t>забезпечує</a:t>
            </a:r>
            <a:r>
              <a:rPr lang="ru-RU" sz="2400" i="1" dirty="0"/>
              <a:t> </a:t>
            </a:r>
            <a:r>
              <a:rPr lang="ru-RU" sz="2400" i="1" dirty="0" err="1"/>
              <a:t>збереження</a:t>
            </a:r>
            <a:r>
              <a:rPr lang="ru-RU" sz="2400" i="1" dirty="0"/>
              <a:t> </a:t>
            </a:r>
            <a:r>
              <a:rPr lang="ru-RU" sz="2400" i="1" dirty="0" err="1"/>
              <a:t>їхньої</a:t>
            </a:r>
            <a:r>
              <a:rPr lang="ru-RU" sz="2400" i="1" dirty="0"/>
              <a:t> </a:t>
            </a:r>
            <a:r>
              <a:rPr lang="ru-RU" sz="2400" i="1" dirty="0" err="1"/>
              <a:t>структури</a:t>
            </a:r>
            <a:r>
              <a:rPr lang="ru-RU" sz="2400" i="1" dirty="0"/>
              <a:t>, </a:t>
            </a:r>
            <a:r>
              <a:rPr lang="ru-RU" sz="2400" i="1" dirty="0" err="1"/>
              <a:t>підтримку</a:t>
            </a:r>
            <a:r>
              <a:rPr lang="ru-RU" sz="2400" i="1" dirty="0"/>
              <a:t> режиму </a:t>
            </a:r>
            <a:r>
              <a:rPr lang="ru-RU" sz="2400" i="1" dirty="0" err="1"/>
              <a:t>діяльності</a:t>
            </a:r>
            <a:r>
              <a:rPr lang="ru-RU" sz="2400" i="1" dirty="0"/>
              <a:t>, </a:t>
            </a:r>
            <a:r>
              <a:rPr lang="ru-RU" sz="2400" i="1" dirty="0" err="1"/>
              <a:t>досягнення</a:t>
            </a:r>
            <a:r>
              <a:rPr lang="ru-RU" sz="2400" i="1" dirty="0"/>
              <a:t> </a:t>
            </a:r>
            <a:r>
              <a:rPr lang="ru-RU" sz="2400" i="1" dirty="0" err="1"/>
              <a:t>поставленої</a:t>
            </a:r>
            <a:r>
              <a:rPr lang="ru-RU" sz="2400" i="1" dirty="0"/>
              <a:t> мети.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/>
              <a:t>Метою </a:t>
            </a:r>
            <a:r>
              <a:rPr lang="ru-RU" sz="2400" b="1" dirty="0" err="1"/>
              <a:t>управління</a:t>
            </a:r>
            <a:r>
              <a:rPr lang="ru-RU" sz="2400" b="1" dirty="0"/>
              <a:t> </a:t>
            </a:r>
            <a:r>
              <a:rPr lang="ru-RU" sz="2400" dirty="0"/>
              <a:t>є </a:t>
            </a:r>
            <a:r>
              <a:rPr lang="ru-RU" sz="2400" dirty="0" err="1"/>
              <a:t>організація</a:t>
            </a:r>
            <a:r>
              <a:rPr lang="ru-RU" sz="2400" dirty="0"/>
              <a:t> </a:t>
            </a:r>
            <a:r>
              <a:rPr lang="ru-RU" sz="2400" dirty="0" err="1"/>
              <a:t>спільної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людей,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груп</a:t>
            </a:r>
            <a:r>
              <a:rPr lang="ru-RU" sz="2400" dirty="0"/>
              <a:t> та </a:t>
            </a:r>
            <a:r>
              <a:rPr lang="ru-RU" sz="2400" dirty="0" err="1"/>
              <a:t>організацій</a:t>
            </a:r>
            <a:r>
              <a:rPr lang="ru-RU" sz="2400" dirty="0"/>
              <a:t>,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координації</a:t>
            </a:r>
            <a:r>
              <a:rPr lang="ru-RU" sz="2400" dirty="0"/>
              <a:t> </a:t>
            </a:r>
            <a:r>
              <a:rPr lang="ru-RU" sz="2400" dirty="0" err="1"/>
              <a:t>взаємодії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ними, 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суттю</a:t>
            </a:r>
            <a:r>
              <a:rPr lang="ru-RU" sz="2400" dirty="0"/>
              <a:t> –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керуючого</a:t>
            </a:r>
            <a:r>
              <a:rPr lang="ru-RU" sz="2400" dirty="0"/>
              <a:t> </a:t>
            </a:r>
            <a:r>
              <a:rPr lang="ru-RU" sz="2400" dirty="0" err="1"/>
              <a:t>впливу</a:t>
            </a:r>
            <a:r>
              <a:rPr lang="ru-RU" sz="2400" dirty="0"/>
              <a:t> на </a:t>
            </a:r>
            <a:r>
              <a:rPr lang="ru-RU" sz="2400" dirty="0" err="1"/>
              <a:t>відповідні</a:t>
            </a:r>
            <a:r>
              <a:rPr lang="ru-RU" sz="2400" dirty="0"/>
              <a:t> </a:t>
            </a:r>
            <a:r>
              <a:rPr lang="ru-RU" sz="2400" dirty="0" err="1"/>
              <a:t>об'єкти</a:t>
            </a:r>
            <a:r>
              <a:rPr lang="ru-RU" sz="2400" dirty="0"/>
              <a:t>. </a:t>
            </a:r>
            <a:r>
              <a:rPr lang="ru-RU" sz="2400" dirty="0" err="1"/>
              <a:t>Необхідність</a:t>
            </a:r>
            <a:r>
              <a:rPr lang="ru-RU" sz="2400" dirty="0"/>
              <a:t> </a:t>
            </a:r>
            <a:r>
              <a:rPr lang="ru-RU" sz="2400" dirty="0" err="1"/>
              <a:t>здійснювати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з'являється</a:t>
            </a:r>
            <a:r>
              <a:rPr lang="ru-RU" sz="2400" dirty="0"/>
              <a:t> там, де </a:t>
            </a:r>
            <a:r>
              <a:rPr lang="ru-RU" sz="2400" dirty="0" err="1"/>
              <a:t>потрібно</a:t>
            </a:r>
            <a:r>
              <a:rPr lang="ru-RU" sz="2400" dirty="0"/>
              <a:t> </a:t>
            </a:r>
            <a:r>
              <a:rPr lang="ru-RU" sz="2400" dirty="0" err="1"/>
              <a:t>об'єднати</a:t>
            </a:r>
            <a:r>
              <a:rPr lang="ru-RU" sz="2400" dirty="0"/>
              <a:t> і </a:t>
            </a:r>
            <a:r>
              <a:rPr lang="ru-RU" sz="2400" dirty="0" err="1"/>
              <a:t>скоординувати</a:t>
            </a:r>
            <a:r>
              <a:rPr lang="ru-RU" sz="2400" dirty="0"/>
              <a:t> </a:t>
            </a:r>
            <a:r>
              <a:rPr lang="ru-RU" sz="2400" dirty="0" err="1"/>
              <a:t>зусилля</a:t>
            </a:r>
            <a:r>
              <a:rPr lang="ru-RU" sz="2400" dirty="0"/>
              <a:t> </a:t>
            </a:r>
            <a:r>
              <a:rPr lang="ru-RU" sz="2400" dirty="0" err="1"/>
              <a:t>двох</a:t>
            </a:r>
            <a:r>
              <a:rPr lang="ru-RU" sz="2400" dirty="0"/>
              <a:t> і </a:t>
            </a:r>
            <a:r>
              <a:rPr lang="ru-RU" sz="2400" dirty="0" err="1"/>
              <a:t>більше</a:t>
            </a:r>
            <a:r>
              <a:rPr lang="ru-RU" sz="2400" dirty="0"/>
              <a:t> людей. </a:t>
            </a:r>
            <a:r>
              <a:rPr lang="ru-RU" sz="2400" dirty="0" err="1"/>
              <a:t>Незважаючи</a:t>
            </a:r>
            <a:r>
              <a:rPr lang="ru-RU" sz="2400" dirty="0"/>
              <a:t> на </a:t>
            </a:r>
            <a:r>
              <a:rPr lang="ru-RU" sz="2400" dirty="0" err="1"/>
              <a:t>соціальну</a:t>
            </a:r>
            <a:r>
              <a:rPr lang="ru-RU" sz="2400" dirty="0"/>
              <a:t> </a:t>
            </a:r>
            <a:r>
              <a:rPr lang="ru-RU" sz="2400" dirty="0" err="1"/>
              <a:t>диференціацію</a:t>
            </a:r>
            <a:r>
              <a:rPr lang="ru-RU" sz="2400" dirty="0"/>
              <a:t>, </a:t>
            </a:r>
            <a:r>
              <a:rPr lang="ru-RU" sz="2400" dirty="0" err="1"/>
              <a:t>розмаїття</a:t>
            </a:r>
            <a:r>
              <a:rPr lang="ru-RU" sz="2400" dirty="0"/>
              <a:t> </a:t>
            </a:r>
            <a:r>
              <a:rPr lang="ru-RU" sz="2400" dirty="0" err="1"/>
              <a:t>інтересів</a:t>
            </a:r>
            <a:r>
              <a:rPr lang="ru-RU" sz="2400" dirty="0"/>
              <a:t> та </a:t>
            </a:r>
            <a:r>
              <a:rPr lang="ru-RU" sz="2400" dirty="0" err="1"/>
              <a:t>уподобань</a:t>
            </a:r>
            <a:r>
              <a:rPr lang="ru-RU" sz="2400" dirty="0"/>
              <a:t> у </a:t>
            </a:r>
            <a:r>
              <a:rPr lang="ru-RU" sz="2400" dirty="0" err="1"/>
              <a:t>суспільстві</a:t>
            </a:r>
            <a:r>
              <a:rPr lang="ru-RU" sz="2400" dirty="0"/>
              <a:t> </a:t>
            </a:r>
            <a:r>
              <a:rPr lang="ru-RU" sz="2400" dirty="0" err="1"/>
              <a:t>завжди</a:t>
            </a:r>
            <a:r>
              <a:rPr lang="ru-RU" sz="2400" dirty="0"/>
              <a:t> </a:t>
            </a:r>
            <a:r>
              <a:rPr lang="ru-RU" sz="2400" dirty="0" err="1"/>
              <a:t>існує</a:t>
            </a:r>
            <a:r>
              <a:rPr lang="ru-RU" sz="2400" dirty="0"/>
              <a:t> те,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вигідне</a:t>
            </a:r>
            <a:r>
              <a:rPr lang="ru-RU" sz="2400" dirty="0"/>
              <a:t> </a:t>
            </a:r>
            <a:r>
              <a:rPr lang="ru-RU" sz="2400" dirty="0" err="1"/>
              <a:t>всім</a:t>
            </a:r>
            <a:r>
              <a:rPr lang="ru-RU" sz="2400" dirty="0"/>
              <a:t>: </a:t>
            </a:r>
            <a:r>
              <a:rPr lang="ru-RU" sz="2400" dirty="0" err="1"/>
              <a:t>забезпечення</a:t>
            </a:r>
            <a:r>
              <a:rPr lang="ru-RU" sz="2400" dirty="0"/>
              <a:t> порядку і </a:t>
            </a:r>
            <a:r>
              <a:rPr lang="ru-RU" sz="2400" dirty="0" err="1"/>
              <a:t>безпеки</a:t>
            </a:r>
            <a:r>
              <a:rPr lang="ru-RU" sz="2400" dirty="0"/>
              <a:t>, </a:t>
            </a:r>
            <a:r>
              <a:rPr lang="ru-RU" sz="2400" dirty="0" err="1"/>
              <a:t>дотримання</a:t>
            </a:r>
            <a:r>
              <a:rPr lang="ru-RU" sz="2400" dirty="0"/>
              <a:t> правил </a:t>
            </a:r>
            <a:r>
              <a:rPr lang="ru-RU" sz="2400" dirty="0" err="1"/>
              <a:t>взаємодії</a:t>
            </a:r>
            <a:r>
              <a:rPr lang="ru-RU" sz="2400" dirty="0"/>
              <a:t>, </a:t>
            </a:r>
            <a:r>
              <a:rPr lang="ru-RU" sz="2400" dirty="0" err="1"/>
              <a:t>прийнятне</a:t>
            </a:r>
            <a:r>
              <a:rPr lang="ru-RU" sz="2400" dirty="0"/>
              <a:t> й </a:t>
            </a:r>
            <a:r>
              <a:rPr lang="ru-RU" sz="2400" dirty="0" err="1"/>
              <a:t>можливе</a:t>
            </a:r>
            <a:r>
              <a:rPr lang="ru-RU" sz="2400" dirty="0"/>
              <a:t> за </a:t>
            </a:r>
            <a:r>
              <a:rPr lang="ru-RU" sz="2400" dirty="0" err="1"/>
              <a:t>певних</a:t>
            </a:r>
            <a:r>
              <a:rPr lang="ru-RU" sz="2400" dirty="0"/>
              <a:t> умов </a:t>
            </a:r>
            <a:r>
              <a:rPr lang="ru-RU" sz="2400" dirty="0" err="1"/>
              <a:t>вирішення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</a:t>
            </a:r>
            <a:r>
              <a:rPr lang="ru-RU" sz="2400" dirty="0" err="1"/>
              <a:t>суперечностей</a:t>
            </a:r>
            <a:r>
              <a:rPr lang="ru-RU" sz="2400" dirty="0"/>
              <a:t>, </a:t>
            </a:r>
            <a:r>
              <a:rPr lang="ru-RU" sz="2400" dirty="0" err="1"/>
              <a:t>здобуття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про </a:t>
            </a:r>
            <a:r>
              <a:rPr lang="ru-RU" sz="2400" dirty="0" err="1"/>
              <a:t>навколишній</a:t>
            </a:r>
            <a:r>
              <a:rPr lang="ru-RU" sz="2400" dirty="0"/>
              <a:t> </a:t>
            </a:r>
            <a:r>
              <a:rPr lang="ru-RU" sz="2400" dirty="0" err="1"/>
              <a:t>світ</a:t>
            </a:r>
            <a:r>
              <a:rPr lang="ru-RU" sz="2400" dirty="0"/>
              <a:t>, </a:t>
            </a:r>
            <a:r>
              <a:rPr lang="ru-RU" sz="2400" dirty="0" err="1"/>
              <a:t>удосконалення</a:t>
            </a:r>
            <a:r>
              <a:rPr lang="ru-RU" sz="2400" dirty="0"/>
              <a:t> умов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err="1"/>
              <a:t>Центральним</a:t>
            </a:r>
            <a:r>
              <a:rPr lang="ru-RU" sz="2400" dirty="0"/>
              <a:t> </a:t>
            </a:r>
            <a:r>
              <a:rPr lang="ru-RU" sz="2400" dirty="0" err="1"/>
              <a:t>поняттям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є </a:t>
            </a:r>
            <a:r>
              <a:rPr lang="ru-RU" sz="2400" b="1" dirty="0" err="1"/>
              <a:t>влада</a:t>
            </a:r>
            <a:r>
              <a:rPr lang="ru-RU" sz="2400" dirty="0"/>
              <a:t>, яка </a:t>
            </a:r>
            <a:r>
              <a:rPr lang="ru-RU" sz="2400" dirty="0" err="1"/>
              <a:t>означає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 </a:t>
            </a:r>
            <a:r>
              <a:rPr lang="ru-RU" sz="2400" dirty="0" err="1"/>
              <a:t>залежності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людьми, в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одні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здійснювати</a:t>
            </a:r>
            <a:r>
              <a:rPr lang="ru-RU" sz="2400" dirty="0"/>
              <a:t> свою волю, </a:t>
            </a:r>
            <a:r>
              <a:rPr lang="ru-RU" sz="2400" dirty="0" err="1"/>
              <a:t>нав'язувати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оточуючим</a:t>
            </a:r>
            <a:r>
              <a:rPr lang="ru-RU" sz="24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i="1" dirty="0"/>
              <a:t>Влада – </a:t>
            </a:r>
            <a:r>
              <a:rPr lang="ru-RU" sz="2400" i="1" dirty="0" err="1"/>
              <a:t>це</a:t>
            </a:r>
            <a:r>
              <a:rPr lang="ru-RU" sz="2400" i="1" dirty="0"/>
              <a:t> </a:t>
            </a:r>
            <a:r>
              <a:rPr lang="ru-RU" sz="2400" i="1" dirty="0" err="1"/>
              <a:t>здатність</a:t>
            </a:r>
            <a:r>
              <a:rPr lang="ru-RU" sz="2400" i="1" dirty="0"/>
              <a:t> і </a:t>
            </a:r>
            <a:r>
              <a:rPr lang="ru-RU" sz="2400" i="1" dirty="0" err="1"/>
              <a:t>можливість</a:t>
            </a:r>
            <a:r>
              <a:rPr lang="ru-RU" sz="2400" i="1" dirty="0"/>
              <a:t> для </a:t>
            </a:r>
            <a:r>
              <a:rPr lang="ru-RU" sz="2400" i="1" dirty="0" err="1"/>
              <a:t>окремих</a:t>
            </a:r>
            <a:r>
              <a:rPr lang="ru-RU" sz="2400" i="1" dirty="0"/>
              <a:t> людей, </a:t>
            </a:r>
            <a:r>
              <a:rPr lang="ru-RU" sz="2400" i="1" dirty="0" err="1"/>
              <a:t>груп</a:t>
            </a:r>
            <a:r>
              <a:rPr lang="ru-RU" sz="2400" i="1" dirty="0"/>
              <a:t>, </a:t>
            </a:r>
            <a:r>
              <a:rPr lang="ru-RU" sz="2400" i="1" dirty="0" err="1"/>
              <a:t>верств</a:t>
            </a:r>
            <a:r>
              <a:rPr lang="ru-RU" sz="2400" i="1" dirty="0"/>
              <a:t>, </a:t>
            </a:r>
            <a:r>
              <a:rPr lang="ru-RU" sz="2400" i="1" dirty="0" err="1"/>
              <a:t>класів</a:t>
            </a:r>
            <a:r>
              <a:rPr lang="ru-RU" sz="2400" i="1" dirty="0"/>
              <a:t> </a:t>
            </a:r>
            <a:r>
              <a:rPr lang="ru-RU" sz="2400" i="1" dirty="0" err="1"/>
              <a:t>здійснювати</a:t>
            </a:r>
            <a:r>
              <a:rPr lang="ru-RU" sz="2400" i="1" dirty="0"/>
              <a:t> </a:t>
            </a:r>
            <a:r>
              <a:rPr lang="ru-RU" sz="2400" i="1" dirty="0" err="1"/>
              <a:t>визначальний</a:t>
            </a:r>
            <a:r>
              <a:rPr lang="ru-RU" sz="2400" i="1" dirty="0"/>
              <a:t> </a:t>
            </a:r>
            <a:r>
              <a:rPr lang="ru-RU" sz="2400" i="1" dirty="0" err="1"/>
              <a:t>вплив</a:t>
            </a:r>
            <a:r>
              <a:rPr lang="ru-RU" sz="2400" i="1" dirty="0"/>
              <a:t> на </a:t>
            </a:r>
            <a:r>
              <a:rPr lang="ru-RU" sz="2400" i="1" dirty="0" err="1"/>
              <a:t>діяльність</a:t>
            </a:r>
            <a:r>
              <a:rPr lang="ru-RU" sz="2400" i="1" dirty="0"/>
              <a:t> </a:t>
            </a:r>
            <a:r>
              <a:rPr lang="ru-RU" sz="2400" i="1" dirty="0" err="1"/>
              <a:t>інших</a:t>
            </a:r>
            <a:r>
              <a:rPr lang="ru-RU" sz="2400" i="1" dirty="0"/>
              <a:t> людей, </a:t>
            </a:r>
            <a:r>
              <a:rPr lang="ru-RU" sz="2400" i="1" dirty="0" err="1"/>
              <a:t>людських</a:t>
            </a:r>
            <a:r>
              <a:rPr lang="ru-RU" sz="2400" i="1" dirty="0"/>
              <a:t> </a:t>
            </a:r>
            <a:r>
              <a:rPr lang="ru-RU" sz="2400" i="1" dirty="0" err="1"/>
              <a:t>спільнот</a:t>
            </a:r>
            <a:r>
              <a:rPr lang="ru-RU" sz="2400" i="1" dirty="0"/>
              <a:t> за </a:t>
            </a:r>
            <a:r>
              <a:rPr lang="ru-RU" sz="2400" i="1" dirty="0" err="1"/>
              <a:t>допомогою</a:t>
            </a:r>
            <a:r>
              <a:rPr lang="ru-RU" sz="2400" i="1" dirty="0"/>
              <a:t> </a:t>
            </a:r>
            <a:r>
              <a:rPr lang="ru-RU" sz="2400" i="1" dirty="0" err="1"/>
              <a:t>політичних</a:t>
            </a:r>
            <a:r>
              <a:rPr lang="ru-RU" sz="2400" i="1" dirty="0"/>
              <a:t>, </a:t>
            </a:r>
            <a:r>
              <a:rPr lang="ru-RU" sz="2400" i="1" dirty="0" err="1"/>
              <a:t>економічних</a:t>
            </a:r>
            <a:r>
              <a:rPr lang="ru-RU" sz="2400" i="1" dirty="0"/>
              <a:t> та </a:t>
            </a:r>
            <a:r>
              <a:rPr lang="ru-RU" sz="2400" i="1" dirty="0" err="1"/>
              <a:t>моральних</a:t>
            </a:r>
            <a:r>
              <a:rPr lang="ru-RU" sz="2400" i="1" dirty="0"/>
              <a:t> </a:t>
            </a:r>
            <a:r>
              <a:rPr lang="ru-RU" sz="2400" i="1" dirty="0" err="1"/>
              <a:t>засобів</a:t>
            </a:r>
            <a:r>
              <a:rPr lang="ru-RU" sz="2400" i="1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err="1"/>
              <a:t>Політична</a:t>
            </a:r>
            <a:r>
              <a:rPr lang="ru-RU" sz="2400" dirty="0"/>
              <a:t>, </a:t>
            </a:r>
            <a:r>
              <a:rPr lang="ru-RU" sz="2400" dirty="0" err="1"/>
              <a:t>економічна</a:t>
            </a:r>
            <a:r>
              <a:rPr lang="ru-RU" sz="2400" dirty="0"/>
              <a:t>, духовна </a:t>
            </a:r>
            <a:r>
              <a:rPr lang="ru-RU" sz="2400" dirty="0" err="1"/>
              <a:t>тощо</a:t>
            </a:r>
            <a:r>
              <a:rPr lang="ru-RU" sz="2400" dirty="0"/>
              <a:t> </a:t>
            </a:r>
            <a:r>
              <a:rPr lang="ru-RU" sz="2400" dirty="0" err="1"/>
              <a:t>влада</a:t>
            </a:r>
            <a:r>
              <a:rPr lang="ru-RU" sz="24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err="1"/>
              <a:t>Державна</a:t>
            </a:r>
            <a:r>
              <a:rPr lang="ru-RU" sz="2400" dirty="0"/>
              <a:t> </a:t>
            </a:r>
            <a:r>
              <a:rPr lang="ru-RU" sz="2400" dirty="0" err="1"/>
              <a:t>влада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1910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FA29BAF7-5994-4833-8274-3FB57D904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188914"/>
            <a:ext cx="2016125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Президент</a:t>
            </a:r>
            <a:endParaRPr lang="ru-RU" altLang="ru-RU" sz="1800"/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6663103B-27EF-4BDF-9C39-01572D520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188914"/>
            <a:ext cx="2232025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Кабінет Міністрів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України</a:t>
            </a:r>
            <a:endParaRPr lang="ru-RU" altLang="ru-RU" sz="1800"/>
          </a:p>
        </p:txBody>
      </p:sp>
      <p:sp>
        <p:nvSpPr>
          <p:cNvPr id="18436" name="Oval 6">
            <a:extLst>
              <a:ext uri="{FF2B5EF4-FFF2-40B4-BE49-F238E27FC236}">
                <a16:creationId xmlns:a16="http://schemas.microsoft.com/office/drawing/2014/main" id="{8EC44201-3D64-4BE1-BE90-0375833C7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9" y="2133601"/>
            <a:ext cx="2376487" cy="1008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dirty="0"/>
              <a:t>Обласні державні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dirty="0"/>
              <a:t>адміністрації (ОДА)</a:t>
            </a:r>
            <a:endParaRPr lang="ru-RU" altLang="ru-RU" sz="1800" dirty="0"/>
          </a:p>
        </p:txBody>
      </p:sp>
      <p:sp>
        <p:nvSpPr>
          <p:cNvPr id="18437" name="Oval 7">
            <a:extLst>
              <a:ext uri="{FF2B5EF4-FFF2-40B4-BE49-F238E27FC236}">
                <a16:creationId xmlns:a16="http://schemas.microsoft.com/office/drawing/2014/main" id="{768FA99A-F449-4614-A7D3-37904C4F3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4" y="3860801"/>
            <a:ext cx="2376487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Районні державні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адміністрації</a:t>
            </a:r>
            <a:endParaRPr lang="ru-RU" altLang="ru-RU" sz="1800"/>
          </a:p>
        </p:txBody>
      </p:sp>
      <p:sp>
        <p:nvSpPr>
          <p:cNvPr id="18438" name="Rectangle 8">
            <a:extLst>
              <a:ext uri="{FF2B5EF4-FFF2-40B4-BE49-F238E27FC236}">
                <a16:creationId xmlns:a16="http://schemas.microsoft.com/office/drawing/2014/main" id="{371B744D-AF7F-4AA9-A6B5-57170A09A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3141663"/>
            <a:ext cx="18716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Підрозділ ОДА1</a:t>
            </a:r>
            <a:endParaRPr lang="ru-RU" altLang="ru-RU" sz="1800"/>
          </a:p>
        </p:txBody>
      </p:sp>
      <p:sp>
        <p:nvSpPr>
          <p:cNvPr id="18439" name="Rectangle 9">
            <a:extLst>
              <a:ext uri="{FF2B5EF4-FFF2-40B4-BE49-F238E27FC236}">
                <a16:creationId xmlns:a16="http://schemas.microsoft.com/office/drawing/2014/main" id="{CFFD5DF1-AB8B-488F-9E57-4C7C7E144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9" y="3141663"/>
            <a:ext cx="2160587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Підрозділ ОДА2</a:t>
            </a:r>
            <a:endParaRPr lang="ru-RU" altLang="ru-RU" sz="1800"/>
          </a:p>
        </p:txBody>
      </p:sp>
      <p:sp>
        <p:nvSpPr>
          <p:cNvPr id="18440" name="Rectangle 10">
            <a:extLst>
              <a:ext uri="{FF2B5EF4-FFF2-40B4-BE49-F238E27FC236}">
                <a16:creationId xmlns:a16="http://schemas.microsoft.com/office/drawing/2014/main" id="{7207467E-1F16-414C-AEFE-96A2419C1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5157789"/>
            <a:ext cx="1800225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Підрозділ РДА1</a:t>
            </a:r>
            <a:endParaRPr lang="ru-RU" altLang="ru-RU" sz="1800"/>
          </a:p>
        </p:txBody>
      </p:sp>
      <p:sp>
        <p:nvSpPr>
          <p:cNvPr id="18441" name="Rectangle 11">
            <a:extLst>
              <a:ext uri="{FF2B5EF4-FFF2-40B4-BE49-F238E27FC236}">
                <a16:creationId xmlns:a16="http://schemas.microsoft.com/office/drawing/2014/main" id="{A719C024-8851-4859-9930-739913186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4" y="5013325"/>
            <a:ext cx="2160587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Підрозділ РДА2</a:t>
            </a:r>
            <a:endParaRPr lang="ru-RU" altLang="ru-RU" sz="1800"/>
          </a:p>
        </p:txBody>
      </p:sp>
      <p:sp>
        <p:nvSpPr>
          <p:cNvPr id="18442" name="Rectangle 12">
            <a:extLst>
              <a:ext uri="{FF2B5EF4-FFF2-40B4-BE49-F238E27FC236}">
                <a16:creationId xmlns:a16="http://schemas.microsoft.com/office/drawing/2014/main" id="{1DFA155D-E015-412D-B8C6-EAD0655CF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84313"/>
            <a:ext cx="2016125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Міністерство 1</a:t>
            </a:r>
            <a:endParaRPr lang="ru-RU" altLang="ru-RU" sz="1800"/>
          </a:p>
        </p:txBody>
      </p:sp>
      <p:sp>
        <p:nvSpPr>
          <p:cNvPr id="18443" name="Rectangle 13">
            <a:extLst>
              <a:ext uri="{FF2B5EF4-FFF2-40B4-BE49-F238E27FC236}">
                <a16:creationId xmlns:a16="http://schemas.microsoft.com/office/drawing/2014/main" id="{64024F76-B4B7-40F5-B1A4-287C54404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412876"/>
            <a:ext cx="21605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Міністерство 2</a:t>
            </a:r>
            <a:endParaRPr lang="ru-RU" altLang="ru-RU" sz="1800"/>
          </a:p>
        </p:txBody>
      </p:sp>
      <p:sp>
        <p:nvSpPr>
          <p:cNvPr id="18444" name="Rectangle 14">
            <a:extLst>
              <a:ext uri="{FF2B5EF4-FFF2-40B4-BE49-F238E27FC236}">
                <a16:creationId xmlns:a16="http://schemas.microsoft.com/office/drawing/2014/main" id="{04119A02-EB6B-4534-A4FB-1DA406A6D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1082" y="2420939"/>
            <a:ext cx="1727200" cy="3095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Територіальні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органи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ЦОВВ</a:t>
            </a:r>
            <a:endParaRPr lang="ru-RU" altLang="ru-RU" sz="1800"/>
          </a:p>
        </p:txBody>
      </p:sp>
      <p:sp>
        <p:nvSpPr>
          <p:cNvPr id="18445" name="Rectangle 15">
            <a:extLst>
              <a:ext uri="{FF2B5EF4-FFF2-40B4-BE49-F238E27FC236}">
                <a16:creationId xmlns:a16="http://schemas.microsoft.com/office/drawing/2014/main" id="{5C1FF130-1A4E-411E-852A-0C067D349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7889" y="1844675"/>
            <a:ext cx="71437" cy="71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8446" name="Rectangle 16">
            <a:extLst>
              <a:ext uri="{FF2B5EF4-FFF2-40B4-BE49-F238E27FC236}">
                <a16:creationId xmlns:a16="http://schemas.microsoft.com/office/drawing/2014/main" id="{F97A2EA5-9156-4880-9095-19AFA3E69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9" y="1412876"/>
            <a:ext cx="20161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Деякі ЦОВВ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(МВС, Міноборони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/>
              <a:t>тощо)</a:t>
            </a:r>
            <a:endParaRPr lang="ru-RU" altLang="ru-RU" sz="1800"/>
          </a:p>
        </p:txBody>
      </p:sp>
      <p:sp>
        <p:nvSpPr>
          <p:cNvPr id="18447" name="Line 17">
            <a:extLst>
              <a:ext uri="{FF2B5EF4-FFF2-40B4-BE49-F238E27FC236}">
                <a16:creationId xmlns:a16="http://schemas.microsoft.com/office/drawing/2014/main" id="{4E729409-3F13-48C7-953F-39056B740D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9113" y="21336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8" name="Line 18">
            <a:extLst>
              <a:ext uri="{FF2B5EF4-FFF2-40B4-BE49-F238E27FC236}">
                <a16:creationId xmlns:a16="http://schemas.microsoft.com/office/drawing/2014/main" id="{07D0500A-4104-4624-A6FE-E2BD0ED830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5863" y="549275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9" name="Line 20">
            <a:extLst>
              <a:ext uri="{FF2B5EF4-FFF2-40B4-BE49-F238E27FC236}">
                <a16:creationId xmlns:a16="http://schemas.microsoft.com/office/drawing/2014/main" id="{7C9FE77C-26F9-43CD-8244-0A4415DCBA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6138" y="1052514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0" name="Line 22">
            <a:extLst>
              <a:ext uri="{FF2B5EF4-FFF2-40B4-BE49-F238E27FC236}">
                <a16:creationId xmlns:a16="http://schemas.microsoft.com/office/drawing/2014/main" id="{78D5B32B-4755-4FCF-A32D-E53CE7A21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1175" y="1052514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1" name="Line 23">
            <a:extLst>
              <a:ext uri="{FF2B5EF4-FFF2-40B4-BE49-F238E27FC236}">
                <a16:creationId xmlns:a16="http://schemas.microsoft.com/office/drawing/2014/main" id="{8DBC260A-159F-4BEE-AB63-F377A53B9028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9113" y="549275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4" name="Line 27">
            <a:extLst>
              <a:ext uri="{FF2B5EF4-FFF2-40B4-BE49-F238E27FC236}">
                <a16:creationId xmlns:a16="http://schemas.microsoft.com/office/drawing/2014/main" id="{F499D193-8EA5-4B0F-9DEE-D85A938AB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5500" y="3573463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5" name="Line 28">
            <a:extLst>
              <a:ext uri="{FF2B5EF4-FFF2-40B4-BE49-F238E27FC236}">
                <a16:creationId xmlns:a16="http://schemas.microsoft.com/office/drawing/2014/main" id="{C6DA88F7-9007-4E6D-A2E8-936728E09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3573464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6" name="Line 29">
            <a:extLst>
              <a:ext uri="{FF2B5EF4-FFF2-40B4-BE49-F238E27FC236}">
                <a16:creationId xmlns:a16="http://schemas.microsoft.com/office/drawing/2014/main" id="{CE55893F-0098-47B0-89A8-06F48531E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2276475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7" name="Line 30">
            <a:extLst>
              <a:ext uri="{FF2B5EF4-FFF2-40B4-BE49-F238E27FC236}">
                <a16:creationId xmlns:a16="http://schemas.microsoft.com/office/drawing/2014/main" id="{623D63FC-87A3-454F-A169-99189F95B5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5500" y="22050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8" name="Line 31">
            <a:extLst>
              <a:ext uri="{FF2B5EF4-FFF2-40B4-BE49-F238E27FC236}">
                <a16:creationId xmlns:a16="http://schemas.microsoft.com/office/drawing/2014/main" id="{D4709C1B-1678-4DBC-B150-23E9EE466B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4063" y="10525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9" name="Line 32">
            <a:extLst>
              <a:ext uri="{FF2B5EF4-FFF2-40B4-BE49-F238E27FC236}">
                <a16:creationId xmlns:a16="http://schemas.microsoft.com/office/drawing/2014/main" id="{F605FB12-6BD8-4895-B1D7-4828C814F7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5414" y="1052514"/>
            <a:ext cx="13684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0" name="Line 33">
            <a:extLst>
              <a:ext uri="{FF2B5EF4-FFF2-40B4-BE49-F238E27FC236}">
                <a16:creationId xmlns:a16="http://schemas.microsoft.com/office/drawing/2014/main" id="{B3454601-CCE9-4A20-AFA1-F6E16D537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2400" y="3141664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1" name="Line 34">
            <a:extLst>
              <a:ext uri="{FF2B5EF4-FFF2-40B4-BE49-F238E27FC236}">
                <a16:creationId xmlns:a16="http://schemas.microsoft.com/office/drawing/2014/main" id="{759F6E01-AD74-46A7-89FC-42A88B812F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2539" y="4581526"/>
            <a:ext cx="57467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2" name="Line 35">
            <a:extLst>
              <a:ext uri="{FF2B5EF4-FFF2-40B4-BE49-F238E27FC236}">
                <a16:creationId xmlns:a16="http://schemas.microsoft.com/office/drawing/2014/main" id="{EA377B1C-56DF-4197-A70F-C9E1B8AAC0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9" y="4652963"/>
            <a:ext cx="43338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3" name="Line 36">
            <a:extLst>
              <a:ext uri="{FF2B5EF4-FFF2-40B4-BE49-F238E27FC236}">
                <a16:creationId xmlns:a16="http://schemas.microsoft.com/office/drawing/2014/main" id="{E872D36D-D737-4CB1-9796-CFF62F21DE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19513" y="2781301"/>
            <a:ext cx="3603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4" name="Line 37">
            <a:extLst>
              <a:ext uri="{FF2B5EF4-FFF2-40B4-BE49-F238E27FC236}">
                <a16:creationId xmlns:a16="http://schemas.microsoft.com/office/drawing/2014/main" id="{DA373CC3-B5E3-462C-BA67-E9D49C796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0464" y="2852739"/>
            <a:ext cx="2873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5" name="Line 38">
            <a:extLst>
              <a:ext uri="{FF2B5EF4-FFF2-40B4-BE49-F238E27FC236}">
                <a16:creationId xmlns:a16="http://schemas.microsoft.com/office/drawing/2014/main" id="{0EFDA87D-3A07-4C58-8566-E9291CEA2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62071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1683AFB5-F558-4BC8-8882-BF43BA301425}"/>
              </a:ext>
            </a:extLst>
          </p:cNvPr>
          <p:cNvCxnSpPr>
            <a:cxnSpLocks/>
            <a:endCxn id="18436" idx="6"/>
          </p:cNvCxnSpPr>
          <p:nvPr/>
        </p:nvCxnSpPr>
        <p:spPr>
          <a:xfrm flipH="1" flipV="1">
            <a:off x="6384926" y="2637633"/>
            <a:ext cx="2232024" cy="3571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733FCAED-B06F-4891-96E4-4E8D3BB2346F}"/>
              </a:ext>
            </a:extLst>
          </p:cNvPr>
          <p:cNvCxnSpPr>
            <a:cxnSpLocks/>
            <a:endCxn id="18437" idx="6"/>
          </p:cNvCxnSpPr>
          <p:nvPr/>
        </p:nvCxnSpPr>
        <p:spPr>
          <a:xfrm flipH="1" flipV="1">
            <a:off x="6527801" y="4329114"/>
            <a:ext cx="2123282" cy="365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бъект 2">
            <a:extLst>
              <a:ext uri="{FF2B5EF4-FFF2-40B4-BE49-F238E27FC236}">
                <a16:creationId xmlns:a16="http://schemas.microsoft.com/office/drawing/2014/main" id="{853CB299-4EE8-4E28-A303-DCC78F4F9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3" y="5694363"/>
            <a:ext cx="6391275" cy="104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відносини субординації   </a:t>
            </a:r>
          </a:p>
          <a:p>
            <a:pPr marL="0" indent="0">
              <a:buNone/>
            </a:pPr>
            <a:r>
              <a:rPr lang="uk-UA" sz="2400" dirty="0"/>
              <a:t>відносини координації</a:t>
            </a:r>
            <a:endParaRPr lang="ru-RU" sz="2400" dirty="0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884EFCB4-58DE-4078-AAF7-C7A4A5A43056}"/>
              </a:ext>
            </a:extLst>
          </p:cNvPr>
          <p:cNvCxnSpPr/>
          <p:nvPr/>
        </p:nvCxnSpPr>
        <p:spPr>
          <a:xfrm>
            <a:off x="3935414" y="5969201"/>
            <a:ext cx="1619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37412EAE-774D-4957-A40F-A1CE31557ABC}"/>
              </a:ext>
            </a:extLst>
          </p:cNvPr>
          <p:cNvCxnSpPr/>
          <p:nvPr/>
        </p:nvCxnSpPr>
        <p:spPr>
          <a:xfrm>
            <a:off x="3984626" y="6369067"/>
            <a:ext cx="162877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380B52-8FC7-4688-AAB4-E89DFDB6B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7" y="308008"/>
            <a:ext cx="12050829" cy="337846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b="1" i="0" dirty="0" err="1">
                <a:solidFill>
                  <a:srgbClr val="001D35"/>
                </a:solidFill>
                <a:effectLst/>
              </a:rPr>
              <a:t>Субординація</a:t>
            </a:r>
            <a:r>
              <a:rPr lang="ru-RU" sz="2400" b="1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— </a:t>
            </a:r>
            <a:r>
              <a:rPr lang="ru-RU" sz="2400" dirty="0"/>
              <a:t>система </a:t>
            </a:r>
            <a:r>
              <a:rPr lang="ru-RU" sz="2400" dirty="0" err="1"/>
              <a:t>службових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, </a:t>
            </a:r>
            <a:r>
              <a:rPr lang="ru-RU" sz="2400" dirty="0" err="1"/>
              <a:t>побудована</a:t>
            </a:r>
            <a:r>
              <a:rPr lang="ru-RU" sz="2400" dirty="0"/>
              <a:t> на </a:t>
            </a:r>
            <a:r>
              <a:rPr lang="ru-RU" sz="2400" dirty="0" err="1"/>
              <a:t>принципі</a:t>
            </a:r>
            <a:r>
              <a:rPr lang="ru-RU" sz="2400" dirty="0"/>
              <a:t> </a:t>
            </a:r>
            <a:r>
              <a:rPr lang="ru-RU" sz="2400" dirty="0" err="1"/>
              <a:t>ієрархії</a:t>
            </a:r>
            <a:r>
              <a:rPr lang="ru-RU" sz="2400" dirty="0"/>
              <a:t>, яка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підпорядкування</a:t>
            </a:r>
            <a:r>
              <a:rPr lang="ru-RU" sz="2400" dirty="0"/>
              <a:t> </a:t>
            </a:r>
            <a:r>
              <a:rPr lang="ru-RU" sz="2400" dirty="0" err="1"/>
              <a:t>молодшого</a:t>
            </a:r>
            <a:r>
              <a:rPr lang="ru-RU" sz="2400" dirty="0"/>
              <a:t> за рангом </a:t>
            </a:r>
            <a:r>
              <a:rPr lang="ru-RU" sz="2400" dirty="0" err="1"/>
              <a:t>співробітника</a:t>
            </a:r>
            <a:r>
              <a:rPr lang="ru-RU" sz="2400" dirty="0"/>
              <a:t> (органа) </a:t>
            </a:r>
            <a:r>
              <a:rPr lang="ru-RU" sz="2400" dirty="0" err="1"/>
              <a:t>вищому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i="0" dirty="0" err="1">
                <a:solidFill>
                  <a:srgbClr val="001D35"/>
                </a:solidFill>
                <a:effectLst/>
              </a:rPr>
              <a:t>Координація</a:t>
            </a:r>
            <a:r>
              <a:rPr lang="ru-RU" sz="2400" b="1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–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узгодженість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,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взаємопов'язаність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і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злагодженість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дій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,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процесів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або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елементів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системи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. В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управлінському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сенсі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передбачає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погодження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планів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,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узгодженість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дій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,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забезпечення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циркуляції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інформації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між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суб'єктами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для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досягнення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1D35"/>
                </a:solidFill>
                <a:effectLst/>
              </a:rPr>
              <a:t>спільної</a:t>
            </a:r>
            <a:r>
              <a:rPr lang="ru-RU" sz="2400" b="0" i="0" dirty="0">
                <a:solidFill>
                  <a:srgbClr val="001D35"/>
                </a:solidFill>
                <a:effectLst/>
              </a:rPr>
              <a:t> мети.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1110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DDA0C0-1F16-4D0B-BC55-9D488575E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9646"/>
            <a:ext cx="10515600" cy="5397317"/>
          </a:xfrm>
        </p:spPr>
        <p:txBody>
          <a:bodyPr/>
          <a:lstStyle/>
          <a:p>
            <a:pPr marL="0" indent="0">
              <a:buNone/>
            </a:pPr>
            <a:r>
              <a:rPr lang="ru-RU" u="sng" dirty="0"/>
              <a:t>Резюме</a:t>
            </a:r>
          </a:p>
          <a:p>
            <a:pPr marL="0" indent="0">
              <a:buNone/>
            </a:pPr>
            <a:r>
              <a:rPr lang="ru-RU" dirty="0" err="1"/>
              <a:t>Існуюча</a:t>
            </a:r>
            <a:r>
              <a:rPr lang="ru-RU" dirty="0"/>
              <a:t> модель державного </a:t>
            </a:r>
            <a:r>
              <a:rPr lang="ru-RU" dirty="0" err="1"/>
              <a:t>управління</a:t>
            </a:r>
            <a:r>
              <a:rPr lang="ru-RU" dirty="0"/>
              <a:t> на </a:t>
            </a:r>
            <a:r>
              <a:rPr lang="ru-RU" dirty="0" err="1"/>
              <a:t>територіальному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численними</a:t>
            </a:r>
            <a:r>
              <a:rPr lang="ru-RU" dirty="0"/>
              <a:t>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b="1" dirty="0" err="1"/>
              <a:t>суперечностями</a:t>
            </a:r>
            <a:r>
              <a:rPr lang="ru-RU" b="1" dirty="0"/>
              <a:t> та </a:t>
            </a:r>
            <a:r>
              <a:rPr lang="ru-RU" b="1" dirty="0" err="1"/>
              <a:t>неузгодженістю</a:t>
            </a:r>
            <a:r>
              <a:rPr lang="ru-RU" b="1" dirty="0"/>
              <a:t>, </a:t>
            </a:r>
            <a:r>
              <a:rPr lang="ru-RU" b="1" dirty="0" err="1"/>
              <a:t>організаційним</a:t>
            </a:r>
            <a:r>
              <a:rPr lang="ru-RU" b="1" dirty="0"/>
              <a:t> і </a:t>
            </a:r>
            <a:r>
              <a:rPr lang="ru-RU" b="1" dirty="0" err="1"/>
              <a:t>функціональним</a:t>
            </a:r>
            <a:r>
              <a:rPr lang="ru-RU" b="1" dirty="0"/>
              <a:t> </a:t>
            </a:r>
            <a:r>
              <a:rPr lang="ru-RU" b="1" dirty="0" err="1"/>
              <a:t>дуалізмом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проявляються</a:t>
            </a:r>
            <a:r>
              <a:rPr lang="ru-RU" dirty="0"/>
              <a:t>, з одного боку, у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широкій</a:t>
            </a:r>
            <a:r>
              <a:rPr lang="ru-RU" dirty="0"/>
              <a:t> </a:t>
            </a:r>
            <a:r>
              <a:rPr lang="ru-RU" dirty="0" err="1"/>
              <a:t>компетенції</a:t>
            </a:r>
            <a:r>
              <a:rPr lang="ru-RU" dirty="0"/>
              <a:t> МДА без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організаційного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ru-RU" dirty="0"/>
              <a:t> – в </a:t>
            </a:r>
            <a:r>
              <a:rPr lang="ru-RU" dirty="0" err="1"/>
              <a:t>дублюванні</a:t>
            </a:r>
            <a:r>
              <a:rPr lang="ru-RU" dirty="0"/>
              <a:t> МДА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ЦОВВ і </a:t>
            </a:r>
            <a:r>
              <a:rPr lang="ru-RU" dirty="0" err="1"/>
              <a:t>навпаки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164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4AE84-54B7-4ECD-A937-0D3E9B2E1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r>
              <a:rPr lang="uk-UA" b="1" dirty="0"/>
              <a:t>ЗАПАС</a:t>
            </a:r>
            <a:br>
              <a:rPr lang="uk-UA" dirty="0"/>
            </a:br>
            <a:r>
              <a:rPr lang="uk-UA" dirty="0"/>
              <a:t>*******************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500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73500B-848D-AB2D-9BC7-F8A5612EB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err="1"/>
              <a:t>Об'єктами</a:t>
            </a:r>
            <a:r>
              <a:rPr lang="ru-RU" sz="2400" b="1" dirty="0"/>
              <a:t> </a:t>
            </a:r>
            <a:r>
              <a:rPr lang="ru-RU" sz="2400" b="1" dirty="0" err="1"/>
              <a:t>управління</a:t>
            </a:r>
            <a:r>
              <a:rPr lang="ru-RU" sz="2400" b="1" dirty="0"/>
              <a:t> </a:t>
            </a:r>
            <a:r>
              <a:rPr lang="ru-RU" sz="2400" dirty="0"/>
              <a:t>є </a:t>
            </a:r>
            <a:r>
              <a:rPr lang="ru-RU" sz="2400" dirty="0" err="1"/>
              <a:t>поведінка</a:t>
            </a:r>
            <a:r>
              <a:rPr lang="ru-RU" sz="2400" dirty="0"/>
              <a:t> </a:t>
            </a:r>
            <a:r>
              <a:rPr lang="ru-RU" sz="2400" dirty="0" err="1"/>
              <a:t>окремих</a:t>
            </a:r>
            <a:r>
              <a:rPr lang="ru-RU" sz="2400" dirty="0"/>
              <a:t> людей та </a:t>
            </a:r>
            <a:r>
              <a:rPr lang="ru-RU" sz="2400" dirty="0" err="1"/>
              <a:t>груп</a:t>
            </a:r>
            <a:r>
              <a:rPr lang="ru-RU" sz="2400" dirty="0"/>
              <a:t>, </a:t>
            </a:r>
            <a:r>
              <a:rPr lang="ru-RU" sz="2400" dirty="0" err="1"/>
              <a:t>суспільна</a:t>
            </a:r>
            <a:r>
              <a:rPr lang="ru-RU" sz="2400" dirty="0"/>
              <a:t> </a:t>
            </a:r>
            <a:r>
              <a:rPr lang="ru-RU" sz="2400" dirty="0" err="1"/>
              <a:t>праця</a:t>
            </a:r>
            <a:r>
              <a:rPr lang="ru-RU" sz="2400" dirty="0"/>
              <a:t> і </a:t>
            </a:r>
            <a:r>
              <a:rPr lang="ru-RU" sz="2400" dirty="0" err="1"/>
              <a:t>виробництво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r>
              <a:rPr lang="ru-RU" sz="2400" dirty="0" err="1"/>
              <a:t>Об’єкти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прийнято</a:t>
            </a:r>
            <a:r>
              <a:rPr lang="ru-RU" sz="2400" dirty="0"/>
              <a:t> </a:t>
            </a:r>
            <a:r>
              <a:rPr lang="ru-RU" sz="2400" dirty="0" err="1"/>
              <a:t>поділяти</a:t>
            </a:r>
            <a:r>
              <a:rPr lang="ru-RU" sz="2400" dirty="0"/>
              <a:t> на три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класи</a:t>
            </a:r>
            <a:r>
              <a:rPr lang="ru-RU" sz="2400" dirty="0"/>
              <a:t>: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технічними</a:t>
            </a:r>
            <a:r>
              <a:rPr lang="ru-RU" sz="2400" dirty="0"/>
              <a:t> системами (</a:t>
            </a:r>
            <a:r>
              <a:rPr lang="ru-RU" sz="2400" dirty="0" err="1"/>
              <a:t>керівництво</a:t>
            </a:r>
            <a:r>
              <a:rPr lang="ru-RU" sz="2400" dirty="0"/>
              <a:t> </a:t>
            </a:r>
            <a:r>
              <a:rPr lang="ru-RU" sz="2400" dirty="0" err="1"/>
              <a:t>технічними</a:t>
            </a:r>
            <a:r>
              <a:rPr lang="ru-RU" sz="2400" dirty="0"/>
              <a:t> </a:t>
            </a:r>
            <a:r>
              <a:rPr lang="ru-RU" sz="2400" dirty="0" err="1"/>
              <a:t>процесами</a:t>
            </a:r>
            <a:r>
              <a:rPr lang="ru-RU" sz="2400" dirty="0"/>
              <a:t>,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механізмами</a:t>
            </a:r>
            <a:r>
              <a:rPr lang="ru-RU" sz="2400" dirty="0"/>
              <a:t>, агрегатами),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біологічними</a:t>
            </a:r>
            <a:r>
              <a:rPr lang="ru-RU" sz="2400" dirty="0"/>
              <a:t> системами (</a:t>
            </a:r>
            <a:r>
              <a:rPr lang="ru-RU" sz="2400" dirty="0" err="1"/>
              <a:t>регулювання</a:t>
            </a:r>
            <a:r>
              <a:rPr lang="ru-RU" sz="2400" dirty="0"/>
              <a:t> </a:t>
            </a:r>
            <a:r>
              <a:rPr lang="ru-RU" sz="2400" dirty="0" err="1"/>
              <a:t>розмноженням</a:t>
            </a:r>
            <a:r>
              <a:rPr lang="ru-RU" sz="2400" dirty="0"/>
              <a:t> та </a:t>
            </a:r>
            <a:r>
              <a:rPr lang="ru-RU" sz="2400" dirty="0" err="1"/>
              <a:t>розвитком</a:t>
            </a:r>
            <a:r>
              <a:rPr lang="ru-RU" sz="2400" dirty="0"/>
              <a:t> тварин і </a:t>
            </a:r>
            <a:r>
              <a:rPr lang="ru-RU" sz="2400" dirty="0" err="1"/>
              <a:t>рослин</a:t>
            </a:r>
            <a:r>
              <a:rPr lang="ru-RU" sz="2400" dirty="0"/>
              <a:t>) та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соціальними</a:t>
            </a:r>
            <a:r>
              <a:rPr lang="ru-RU" sz="2400" dirty="0"/>
              <a:t> системами (</a:t>
            </a:r>
            <a:r>
              <a:rPr lang="ru-RU" sz="2400" dirty="0" err="1"/>
              <a:t>управління</a:t>
            </a:r>
            <a:r>
              <a:rPr lang="ru-RU" sz="2400" dirty="0"/>
              <a:t> людьми, </a:t>
            </a:r>
            <a:r>
              <a:rPr lang="ru-RU" sz="2400" dirty="0" err="1"/>
              <a:t>управління</a:t>
            </a:r>
            <a:r>
              <a:rPr lang="ru-RU" sz="2400" dirty="0"/>
              <a:t> в </a:t>
            </a:r>
            <a:r>
              <a:rPr lang="ru-RU" sz="2400" dirty="0" err="1"/>
              <a:t>суспільстві</a:t>
            </a:r>
            <a:r>
              <a:rPr lang="ru-RU" sz="2400" dirty="0"/>
              <a:t>). </a:t>
            </a:r>
            <a:r>
              <a:rPr lang="ru-RU" sz="2400" b="1" i="1" u="sng" dirty="0"/>
              <a:t>НЕКОРЕКТНО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80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E05AE-033E-4DC8-B183-E797A43B2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4"/>
            <a:ext cx="11811000" cy="949325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Рівень та напрями реалізації «центрального» інтересу на регіональному рівні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C466E3-0A27-4CC2-8060-94BDD2D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14448"/>
            <a:ext cx="11668125" cy="5543551"/>
          </a:xfrm>
        </p:spPr>
        <p:txBody>
          <a:bodyPr>
            <a:normAutofit lnSpcReduction="10000"/>
          </a:bodyPr>
          <a:lstStyle/>
          <a:p>
            <a:pPr marL="0" indent="0" algn="just" fontAlgn="base">
              <a:buNone/>
            </a:pPr>
            <a:r>
              <a:rPr lang="ru-RU" sz="2400" b="0" i="0" dirty="0" err="1">
                <a:effectLst/>
              </a:rPr>
              <a:t>Параметри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визначення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рівня</a:t>
            </a:r>
            <a:r>
              <a:rPr lang="ru-RU" sz="2400" b="0" i="0" dirty="0">
                <a:effectLst/>
              </a:rPr>
              <a:t> "центрального" </a:t>
            </a:r>
            <a:r>
              <a:rPr lang="ru-RU" sz="2400" b="0" i="0" dirty="0" err="1">
                <a:effectLst/>
              </a:rPr>
              <a:t>інтересу</a:t>
            </a:r>
            <a:r>
              <a:rPr lang="ru-RU" sz="2400" b="0" i="0" dirty="0">
                <a:effectLst/>
              </a:rPr>
              <a:t>:</a:t>
            </a:r>
          </a:p>
          <a:p>
            <a:pPr algn="just" fontAlgn="base"/>
            <a:r>
              <a:rPr lang="ru-RU" sz="2400" b="0" i="0" dirty="0" err="1">
                <a:effectLst/>
              </a:rPr>
              <a:t>Державна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ідеологія</a:t>
            </a:r>
            <a:r>
              <a:rPr lang="ru-RU" sz="2400" b="0" i="0" dirty="0">
                <a:effectLst/>
              </a:rPr>
              <a:t> і </a:t>
            </a:r>
            <a:r>
              <a:rPr lang="ru-RU" sz="2400" b="0" i="0" dirty="0" err="1">
                <a:effectLst/>
              </a:rPr>
              <a:t>існуючі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традиції</a:t>
            </a:r>
            <a:r>
              <a:rPr lang="ru-RU" sz="2400" b="0" i="0" dirty="0">
                <a:effectLst/>
              </a:rPr>
              <a:t>. </a:t>
            </a:r>
            <a:r>
              <a:rPr lang="ru-RU" sz="2400" b="0" i="0" dirty="0" err="1">
                <a:effectLst/>
              </a:rPr>
              <a:t>Кожна</a:t>
            </a:r>
            <a:r>
              <a:rPr lang="ru-RU" sz="2400" b="0" i="0" dirty="0">
                <a:effectLst/>
              </a:rPr>
              <a:t> держава </a:t>
            </a:r>
            <a:r>
              <a:rPr lang="ru-RU" sz="2400" b="0" i="0" dirty="0" err="1">
                <a:effectLst/>
              </a:rPr>
              <a:t>свідомо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використовує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певну</a:t>
            </a:r>
            <a:r>
              <a:rPr lang="ru-RU" sz="2400" b="0" i="0" dirty="0">
                <a:effectLst/>
              </a:rPr>
              <a:t> модель </a:t>
            </a:r>
            <a:r>
              <a:rPr lang="ru-RU" sz="2400" b="0" i="0" dirty="0" err="1">
                <a:effectLst/>
              </a:rPr>
              <a:t>територіально</a:t>
            </a:r>
            <a:r>
              <a:rPr lang="ru-RU" sz="2400" b="0" i="0" dirty="0">
                <a:effectLst/>
              </a:rPr>
              <a:t>-державного </a:t>
            </a:r>
            <a:r>
              <a:rPr lang="ru-RU" sz="2400" b="0" i="0" dirty="0" err="1">
                <a:effectLst/>
              </a:rPr>
              <a:t>будівництва</a:t>
            </a:r>
            <a:r>
              <a:rPr lang="ru-RU" sz="2400" b="0" i="0" dirty="0">
                <a:effectLst/>
              </a:rPr>
              <a:t>, </a:t>
            </a:r>
            <a:r>
              <a:rPr lang="ru-RU" sz="2400" b="0" i="0" dirty="0" err="1">
                <a:effectLst/>
              </a:rPr>
              <a:t>основні</a:t>
            </a:r>
            <a:r>
              <a:rPr lang="ru-RU" sz="2400" b="0" i="0" dirty="0">
                <a:effectLst/>
              </a:rPr>
              <a:t> характеристики </a:t>
            </a:r>
            <a:r>
              <a:rPr lang="ru-RU" sz="2400" b="0" i="0" dirty="0" err="1">
                <a:effectLst/>
              </a:rPr>
              <a:t>якої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стають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частиною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державної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ідеології</a:t>
            </a:r>
            <a:r>
              <a:rPr lang="ru-RU" sz="2400" b="0" i="0" dirty="0">
                <a:effectLst/>
              </a:rPr>
              <a:t>. </a:t>
            </a:r>
            <a:r>
              <a:rPr lang="ru-RU" sz="2400" b="0" i="0" dirty="0" err="1">
                <a:effectLst/>
              </a:rPr>
              <a:t>Ця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ідеологія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включає</a:t>
            </a:r>
            <a:r>
              <a:rPr lang="ru-RU" sz="2400" b="0" i="0" dirty="0">
                <a:effectLst/>
              </a:rPr>
              <a:t> в себе </a:t>
            </a:r>
            <a:r>
              <a:rPr lang="ru-RU" sz="2400" b="0" i="0" dirty="0" err="1">
                <a:effectLst/>
              </a:rPr>
              <a:t>ставлення</a:t>
            </a:r>
            <a:r>
              <a:rPr lang="ru-RU" sz="2400" b="0" i="0" dirty="0">
                <a:effectLst/>
              </a:rPr>
              <a:t> до </a:t>
            </a:r>
            <a:r>
              <a:rPr lang="ru-RU" sz="2400" b="0" i="0" dirty="0" err="1">
                <a:effectLst/>
              </a:rPr>
              <a:t>процесів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регіоналізації</a:t>
            </a:r>
            <a:r>
              <a:rPr lang="ru-RU" sz="2400" b="0" i="0" dirty="0">
                <a:effectLst/>
              </a:rPr>
              <a:t> та </a:t>
            </a:r>
            <a:r>
              <a:rPr lang="ru-RU" sz="2400" b="0" i="0" dirty="0" err="1">
                <a:effectLst/>
              </a:rPr>
              <a:t>регіональної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політичної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емансипації</a:t>
            </a:r>
            <a:r>
              <a:rPr lang="ru-RU" sz="2400" b="0" i="0" dirty="0">
                <a:effectLst/>
              </a:rPr>
              <a:t>, яке </a:t>
            </a:r>
            <a:r>
              <a:rPr lang="ru-RU" sz="2400" b="0" i="0" dirty="0" err="1">
                <a:effectLst/>
              </a:rPr>
              <a:t>може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розглядатися</a:t>
            </a:r>
            <a:r>
              <a:rPr lang="ru-RU" sz="2400" b="0" i="0" dirty="0">
                <a:effectLst/>
              </a:rPr>
              <a:t> за шкалою "</a:t>
            </a:r>
            <a:r>
              <a:rPr lang="ru-RU" sz="2400" b="0" i="0" dirty="0" err="1">
                <a:effectLst/>
              </a:rPr>
              <a:t>жорстке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придушення</a:t>
            </a:r>
            <a:r>
              <a:rPr lang="ru-RU" sz="2400" b="0" i="0" dirty="0">
                <a:effectLst/>
              </a:rPr>
              <a:t> - </a:t>
            </a:r>
            <a:r>
              <a:rPr lang="ru-RU" sz="2400" b="0" i="0" dirty="0" err="1">
                <a:effectLst/>
              </a:rPr>
              <a:t>ліберальне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ставлення</a:t>
            </a:r>
            <a:r>
              <a:rPr lang="ru-RU" sz="2400" b="0" i="0" dirty="0">
                <a:effectLst/>
              </a:rPr>
              <a:t> - </a:t>
            </a:r>
            <a:r>
              <a:rPr lang="ru-RU" sz="2400" b="0" i="0" dirty="0" err="1">
                <a:effectLst/>
              </a:rPr>
              <a:t>свідома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підтримка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регіональної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самостійності</a:t>
            </a:r>
            <a:r>
              <a:rPr lang="ru-RU" sz="2400" b="0" i="0" dirty="0">
                <a:effectLst/>
              </a:rPr>
              <a:t>".</a:t>
            </a:r>
          </a:p>
          <a:p>
            <a:pPr algn="just" fontAlgn="base"/>
            <a:r>
              <a:rPr lang="ru-RU" sz="2400" b="0" i="0" dirty="0" err="1">
                <a:effectLst/>
              </a:rPr>
              <a:t>Загальнонаціональні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пріоритети</a:t>
            </a:r>
            <a:r>
              <a:rPr lang="ru-RU" sz="2400" b="0" i="0" dirty="0">
                <a:effectLst/>
              </a:rPr>
              <a:t> та характеристика </a:t>
            </a:r>
            <a:r>
              <a:rPr lang="ru-RU" sz="2400" b="0" i="0" dirty="0" err="1">
                <a:effectLst/>
              </a:rPr>
              <a:t>державної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стабільності</a:t>
            </a:r>
            <a:r>
              <a:rPr lang="ru-RU" sz="2400" b="0" i="0" dirty="0">
                <a:effectLst/>
              </a:rPr>
              <a:t>.</a:t>
            </a:r>
          </a:p>
          <a:p>
            <a:pPr algn="just" fontAlgn="base"/>
            <a:endParaRPr lang="ru-RU" sz="2400" dirty="0"/>
          </a:p>
          <a:p>
            <a:pPr marL="0" indent="0" algn="just" fontAlgn="base">
              <a:buNone/>
            </a:pPr>
            <a:r>
              <a:rPr lang="ru-RU" sz="2400" b="0" i="0" dirty="0" err="1">
                <a:effectLst/>
              </a:rPr>
              <a:t>Реалізація</a:t>
            </a:r>
            <a:r>
              <a:rPr lang="ru-RU" sz="2400" b="0" i="0" dirty="0">
                <a:effectLst/>
              </a:rPr>
              <a:t> "центрального" </a:t>
            </a:r>
            <a:r>
              <a:rPr lang="ru-RU" sz="2400" b="0" i="0" dirty="0" err="1">
                <a:effectLst/>
              </a:rPr>
              <a:t>інтересу</a:t>
            </a:r>
            <a:r>
              <a:rPr lang="ru-RU" sz="2400" b="0" i="0" dirty="0">
                <a:effectLst/>
              </a:rPr>
              <a:t> на </a:t>
            </a:r>
            <a:r>
              <a:rPr lang="ru-RU" sz="2400" b="0" i="0" dirty="0" err="1">
                <a:effectLst/>
              </a:rPr>
              <a:t>регіональному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рівні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може</a:t>
            </a:r>
            <a:r>
              <a:rPr lang="ru-RU" sz="2400" b="0" i="0" dirty="0">
                <a:effectLst/>
              </a:rPr>
              <a:t> бути </a:t>
            </a:r>
            <a:r>
              <a:rPr lang="ru-RU" sz="2400" b="0" i="0" dirty="0" err="1">
                <a:effectLst/>
              </a:rPr>
              <a:t>зведена</a:t>
            </a:r>
            <a:r>
              <a:rPr lang="ru-RU" sz="2400" b="0" i="0" dirty="0">
                <a:effectLst/>
              </a:rPr>
              <a:t> до </a:t>
            </a:r>
            <a:r>
              <a:rPr lang="ru-RU" sz="2400" b="0" i="0" dirty="0" err="1">
                <a:effectLst/>
              </a:rPr>
              <a:t>двох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напрямків</a:t>
            </a:r>
            <a:r>
              <a:rPr lang="ru-RU" sz="2400" b="0" i="0" dirty="0">
                <a:effectLst/>
              </a:rPr>
              <a:t>.</a:t>
            </a:r>
          </a:p>
          <a:p>
            <a:pPr algn="just" fontAlgn="base"/>
            <a:r>
              <a:rPr lang="ru-RU" sz="2400" b="0" i="0" dirty="0" err="1">
                <a:effectLst/>
              </a:rPr>
              <a:t>Горизонтальний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напрямок</a:t>
            </a:r>
            <a:r>
              <a:rPr lang="ru-RU" sz="2400" b="0" i="0" dirty="0">
                <a:effectLst/>
              </a:rPr>
              <a:t>: </a:t>
            </a:r>
            <a:r>
              <a:rPr lang="ru-RU" sz="2400" b="0" i="0" dirty="0" err="1">
                <a:effectLst/>
              </a:rPr>
              <a:t>підтримка</a:t>
            </a:r>
            <a:r>
              <a:rPr lang="ru-RU" sz="2400" b="0" i="0" dirty="0">
                <a:effectLst/>
              </a:rPr>
              <a:t> балансу на </a:t>
            </a:r>
            <a:r>
              <a:rPr lang="ru-RU" sz="2400" b="0" i="0" dirty="0" err="1">
                <a:effectLst/>
              </a:rPr>
              <a:t>регіональному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рівні</a:t>
            </a:r>
            <a:r>
              <a:rPr lang="ru-RU" sz="2400" b="0" i="0" dirty="0">
                <a:effectLst/>
              </a:rPr>
              <a:t>, де </a:t>
            </a:r>
            <a:r>
              <a:rPr lang="ru-RU" sz="2400" b="0" i="0" dirty="0" err="1">
                <a:effectLst/>
              </a:rPr>
              <a:t>головними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цілями</a:t>
            </a:r>
            <a:r>
              <a:rPr lang="ru-RU" sz="2400" b="0" i="0" dirty="0">
                <a:effectLst/>
              </a:rPr>
              <a:t> є </a:t>
            </a:r>
            <a:r>
              <a:rPr lang="ru-RU" sz="2400" b="0" i="0" dirty="0" err="1">
                <a:effectLst/>
              </a:rPr>
              <a:t>міжрегіональна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стабільність</a:t>
            </a:r>
            <a:r>
              <a:rPr lang="ru-RU" sz="2400" b="0" i="0" dirty="0">
                <a:effectLst/>
              </a:rPr>
              <a:t> і </a:t>
            </a:r>
            <a:r>
              <a:rPr lang="ru-RU" sz="2400" b="0" i="0" dirty="0" err="1">
                <a:effectLst/>
              </a:rPr>
              <a:t>обмежена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контрастність</a:t>
            </a:r>
            <a:r>
              <a:rPr lang="ru-RU" sz="2400" b="0" i="0" dirty="0">
                <a:effectLst/>
              </a:rPr>
              <a:t>.</a:t>
            </a:r>
          </a:p>
          <a:p>
            <a:pPr algn="just" fontAlgn="base"/>
            <a:r>
              <a:rPr lang="ru-RU" sz="2400" b="0" i="0" dirty="0" err="1">
                <a:effectLst/>
              </a:rPr>
              <a:t>Вертикальний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напрям</a:t>
            </a:r>
            <a:r>
              <a:rPr lang="ru-RU" sz="2400" b="0" i="0" dirty="0">
                <a:effectLst/>
              </a:rPr>
              <a:t>: </a:t>
            </a:r>
            <a:r>
              <a:rPr lang="ru-RU" sz="2400" b="0" i="0" dirty="0" err="1">
                <a:effectLst/>
              </a:rPr>
              <a:t>зміцнення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вертикалі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влади</a:t>
            </a:r>
            <a:r>
              <a:rPr lang="ru-RU" sz="2400" b="0" i="0" dirty="0">
                <a:effectLst/>
              </a:rPr>
              <a:t> (</a:t>
            </a:r>
            <a:r>
              <a:rPr lang="ru-RU" sz="2400" b="0" i="0" dirty="0" err="1">
                <a:effectLst/>
              </a:rPr>
              <a:t>тобто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ієрархічних</a:t>
            </a:r>
            <a:r>
              <a:rPr lang="ru-RU" sz="2400" b="0" i="0" dirty="0">
                <a:effectLst/>
              </a:rPr>
              <a:t> почав в </a:t>
            </a:r>
            <a:r>
              <a:rPr lang="ru-RU" sz="2400" b="0" i="0" dirty="0" err="1">
                <a:effectLst/>
              </a:rPr>
              <a:t>організації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владних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відносин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між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рівнями</a:t>
            </a:r>
            <a:r>
              <a:rPr lang="ru-RU" sz="2400" b="0" i="0" dirty="0">
                <a:effectLst/>
              </a:rPr>
              <a:t>), </a:t>
            </a:r>
            <a:r>
              <a:rPr lang="ru-RU" sz="2400" b="0" i="0" dirty="0" err="1">
                <a:effectLst/>
              </a:rPr>
              <a:t>централізований</a:t>
            </a:r>
            <a:r>
              <a:rPr lang="ru-RU" sz="2400" b="0" i="0" dirty="0">
                <a:effectLst/>
              </a:rPr>
              <a:t> контроль над </a:t>
            </a:r>
            <a:r>
              <a:rPr lang="ru-RU" sz="2400" b="0" i="0" dirty="0" err="1">
                <a:effectLst/>
              </a:rPr>
              <a:t>політичними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інститутами</a:t>
            </a:r>
            <a:r>
              <a:rPr lang="ru-RU" sz="2400" b="0" i="0" dirty="0">
                <a:effectLst/>
              </a:rPr>
              <a:t> і </a:t>
            </a:r>
            <a:r>
              <a:rPr lang="ru-RU" sz="2400" b="0" i="0" dirty="0" err="1">
                <a:effectLst/>
              </a:rPr>
              <a:t>процесами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регіонального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рівня</a:t>
            </a:r>
            <a:r>
              <a:rPr lang="ru-RU" sz="2400" b="0" i="0" dirty="0">
                <a:effectLst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834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7625CA-4192-469F-A853-13B387C1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Напрями територіально-політичного контроля на загальнонаціональному рівні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B9F798-9198-44B9-A910-B6F8F23A0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ru-RU" sz="2400" b="0" i="0" dirty="0" err="1">
                <a:effectLst/>
              </a:rPr>
              <a:t>єдність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загальнонаціонального</a:t>
            </a:r>
            <a:r>
              <a:rPr lang="ru-RU" sz="2400" b="0" i="0" dirty="0">
                <a:effectLst/>
              </a:rPr>
              <a:t> правового простору;</a:t>
            </a:r>
          </a:p>
          <a:p>
            <a:pPr algn="just" fontAlgn="base"/>
            <a:r>
              <a:rPr lang="ru-RU" sz="2400" b="0" i="0" dirty="0" err="1">
                <a:effectLst/>
              </a:rPr>
              <a:t>територіальна</a:t>
            </a:r>
            <a:r>
              <a:rPr lang="ru-RU" sz="2400" b="0" i="0" dirty="0">
                <a:effectLst/>
              </a:rPr>
              <a:t> мережа </a:t>
            </a:r>
            <a:r>
              <a:rPr lang="ru-RU" sz="2400" b="0" i="0" dirty="0" err="1">
                <a:effectLst/>
              </a:rPr>
              <a:t>агентів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центральної</a:t>
            </a:r>
            <a:r>
              <a:rPr lang="ru-RU" sz="2400" b="0" i="0" dirty="0">
                <a:effectLst/>
              </a:rPr>
              <a:t> (</a:t>
            </a:r>
            <a:r>
              <a:rPr lang="ru-RU" sz="2400" b="0" i="0" dirty="0" err="1">
                <a:effectLst/>
              </a:rPr>
              <a:t>загальнонаціональної</a:t>
            </a:r>
            <a:r>
              <a:rPr lang="ru-RU" sz="2400" b="0" i="0" dirty="0">
                <a:effectLst/>
              </a:rPr>
              <a:t>) </a:t>
            </a:r>
            <a:r>
              <a:rPr lang="ru-RU" sz="2400" b="0" i="0" dirty="0" err="1">
                <a:effectLst/>
              </a:rPr>
              <a:t>адміністрації</a:t>
            </a:r>
            <a:r>
              <a:rPr lang="ru-RU" sz="2400" b="0" i="0" dirty="0">
                <a:effectLst/>
              </a:rPr>
              <a:t>;</a:t>
            </a:r>
          </a:p>
          <a:p>
            <a:pPr algn="just" fontAlgn="base"/>
            <a:r>
              <a:rPr lang="ru-RU" sz="2400" b="0" i="0" dirty="0" err="1">
                <a:effectLst/>
              </a:rPr>
              <a:t>спеціальні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інститути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централізованого</a:t>
            </a:r>
            <a:r>
              <a:rPr lang="ru-RU" sz="2400" b="0" i="0" dirty="0">
                <a:effectLst/>
              </a:rPr>
              <a:t> контроля й </a:t>
            </a:r>
            <a:r>
              <a:rPr lang="ru-RU" sz="2400" b="0" i="0" dirty="0" err="1">
                <a:effectLst/>
              </a:rPr>
              <a:t>санкцій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щодо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регіональної</a:t>
            </a:r>
            <a:r>
              <a:rPr lang="ru-RU" sz="2400" b="0" i="0" dirty="0">
                <a:effectLst/>
              </a:rPr>
              <a:t> </a:t>
            </a:r>
            <a:r>
              <a:rPr lang="ru-RU" sz="2400" b="0" i="0" dirty="0" err="1">
                <a:effectLst/>
              </a:rPr>
              <a:t>влади</a:t>
            </a:r>
            <a:r>
              <a:rPr lang="ru-RU" sz="2400" b="0" i="0" dirty="0">
                <a:effectLst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67387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06D1E0-57C4-4D0A-9254-42AA87184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0050"/>
            <a:ext cx="10515600" cy="5776913"/>
          </a:xfrm>
        </p:spPr>
        <p:txBody>
          <a:bodyPr>
            <a:normAutofit/>
          </a:bodyPr>
          <a:lstStyle/>
          <a:p>
            <a:r>
              <a:rPr lang="ru-RU" sz="2200" b="0" i="0" dirty="0">
                <a:effectLst/>
              </a:rPr>
              <a:t>У </a:t>
            </a:r>
            <a:r>
              <a:rPr lang="ru-RU" sz="2200" b="0" i="0" dirty="0" err="1">
                <a:effectLst/>
              </a:rPr>
              <a:t>деяких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країнах</a:t>
            </a:r>
            <a:r>
              <a:rPr lang="ru-RU" sz="2200" b="0" i="0" dirty="0">
                <a:effectLst/>
              </a:rPr>
              <a:t>, де система </a:t>
            </a:r>
            <a:r>
              <a:rPr lang="ru-RU" sz="2200" b="0" i="0" dirty="0" err="1">
                <a:effectLst/>
              </a:rPr>
              <a:t>місцевого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самоврядування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близька</a:t>
            </a:r>
            <a:r>
              <a:rPr lang="ru-RU" sz="2200" b="0" i="0" dirty="0">
                <a:effectLst/>
              </a:rPr>
              <a:t> до </a:t>
            </a:r>
            <a:r>
              <a:rPr lang="ru-RU" sz="2200" b="0" i="0" dirty="0" err="1">
                <a:effectLst/>
              </a:rPr>
              <a:t>континентальної</a:t>
            </a:r>
            <a:r>
              <a:rPr lang="ru-RU" sz="2200" b="0" i="0" dirty="0">
                <a:effectLst/>
              </a:rPr>
              <a:t>, на </a:t>
            </a:r>
            <a:r>
              <a:rPr lang="ru-RU" sz="2200" b="0" i="0" dirty="0" err="1">
                <a:effectLst/>
              </a:rPr>
              <a:t>рівні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адміністративних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одиниць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першого</a:t>
            </a:r>
            <a:r>
              <a:rPr lang="ru-RU" sz="2200" b="0" i="0" dirty="0">
                <a:effectLst/>
              </a:rPr>
              <a:t> порядку </a:t>
            </a:r>
            <a:r>
              <a:rPr lang="ru-RU" sz="2200" b="0" i="0" dirty="0" err="1">
                <a:effectLst/>
              </a:rPr>
              <a:t>домінує</a:t>
            </a:r>
            <a:r>
              <a:rPr lang="ru-RU" sz="2200" b="0" i="0" dirty="0">
                <a:effectLst/>
              </a:rPr>
              <a:t> агент </a:t>
            </a:r>
            <a:r>
              <a:rPr lang="ru-RU" sz="2200" b="0" i="0" dirty="0" err="1">
                <a:effectLst/>
              </a:rPr>
              <a:t>центральної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адміністрації</a:t>
            </a:r>
            <a:r>
              <a:rPr lang="ru-RU" sz="2200" b="0" i="0" dirty="0">
                <a:effectLst/>
              </a:rPr>
              <a:t>, </a:t>
            </a:r>
            <a:r>
              <a:rPr lang="ru-RU" sz="2200" b="0" i="0" dirty="0" err="1">
                <a:effectLst/>
              </a:rPr>
              <a:t>тоді</a:t>
            </a:r>
            <a:r>
              <a:rPr lang="ru-RU" sz="2200" b="0" i="0" dirty="0">
                <a:effectLst/>
              </a:rPr>
              <a:t> як структура </a:t>
            </a:r>
            <a:r>
              <a:rPr lang="ru-RU" sz="2200" b="0" i="0" dirty="0" err="1">
                <a:effectLst/>
              </a:rPr>
              <a:t>виборного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самоврядування</a:t>
            </a:r>
            <a:r>
              <a:rPr lang="ru-RU" sz="2200" b="0" i="0" dirty="0">
                <a:effectLst/>
              </a:rPr>
              <a:t> в явному </a:t>
            </a:r>
            <a:r>
              <a:rPr lang="ru-RU" sz="2200" b="0" i="0" dirty="0" err="1">
                <a:effectLst/>
              </a:rPr>
              <a:t>вигляді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відсутня</a:t>
            </a:r>
            <a:r>
              <a:rPr lang="ru-RU" sz="2200" b="0" i="0" dirty="0">
                <a:effectLst/>
              </a:rPr>
              <a:t>. </a:t>
            </a:r>
            <a:r>
              <a:rPr lang="ru-RU" sz="2200" b="0" i="0" dirty="0" err="1">
                <a:effectLst/>
              </a:rPr>
              <a:t>Скажімо</a:t>
            </a:r>
            <a:r>
              <a:rPr lang="ru-RU" sz="2200" b="0" i="0" dirty="0">
                <a:effectLst/>
              </a:rPr>
              <a:t>, в </a:t>
            </a:r>
            <a:r>
              <a:rPr lang="ru-RU" sz="2200" b="0" i="0" dirty="0" err="1">
                <a:effectLst/>
              </a:rPr>
              <a:t>Норвегії</a:t>
            </a:r>
            <a:r>
              <a:rPr lang="ru-RU" sz="2200" b="0" i="0" dirty="0">
                <a:effectLst/>
              </a:rPr>
              <a:t> король </a:t>
            </a:r>
            <a:r>
              <a:rPr lang="ru-RU" sz="2200" b="0" i="0" dirty="0" err="1">
                <a:effectLst/>
              </a:rPr>
              <a:t>призначає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керівника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провінції</a:t>
            </a:r>
            <a:r>
              <a:rPr lang="ru-RU" sz="2200" b="0" i="0" dirty="0">
                <a:effectLst/>
              </a:rPr>
              <a:t> (фюльке) - </a:t>
            </a:r>
            <a:r>
              <a:rPr lang="ru-RU" sz="2200" b="0" i="0" dirty="0" err="1">
                <a:effectLst/>
              </a:rPr>
              <a:t>фюлькесманна</a:t>
            </a:r>
            <a:r>
              <a:rPr lang="ru-RU" sz="2200" b="0" i="0" dirty="0">
                <a:effectLst/>
              </a:rPr>
              <a:t>, а орган </a:t>
            </a:r>
            <a:r>
              <a:rPr lang="ru-RU" sz="2200" b="0" i="0" dirty="0" err="1">
                <a:effectLst/>
              </a:rPr>
              <a:t>самоврядування</a:t>
            </a:r>
            <a:r>
              <a:rPr lang="ru-RU" sz="2200" b="0" i="0" dirty="0">
                <a:effectLst/>
              </a:rPr>
              <a:t> - </a:t>
            </a:r>
            <a:r>
              <a:rPr lang="ru-RU" sz="2200" b="0" i="0" dirty="0" err="1">
                <a:effectLst/>
              </a:rPr>
              <a:t>фюлькестінг</a:t>
            </a:r>
            <a:r>
              <a:rPr lang="ru-RU" sz="2200" b="0" i="0" dirty="0">
                <a:effectLst/>
              </a:rPr>
              <a:t> – </a:t>
            </a:r>
            <a:r>
              <a:rPr lang="ru-RU" sz="2200" b="0" i="0" dirty="0" err="1">
                <a:effectLst/>
              </a:rPr>
              <a:t>сформований</a:t>
            </a:r>
            <a:r>
              <a:rPr lang="ru-RU" sz="2200" b="0" i="0" dirty="0">
                <a:effectLst/>
              </a:rPr>
              <a:t> з </a:t>
            </a:r>
            <a:r>
              <a:rPr lang="ru-RU" sz="2200" b="0" i="0" dirty="0" err="1">
                <a:effectLst/>
              </a:rPr>
              <a:t>голів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комунальних</a:t>
            </a:r>
            <a:r>
              <a:rPr lang="ru-RU" sz="2200" b="0" i="0" dirty="0">
                <a:effectLst/>
              </a:rPr>
              <a:t> рад (</a:t>
            </a:r>
            <a:r>
              <a:rPr lang="ru-RU" sz="2200" b="0" i="0" dirty="0" err="1">
                <a:effectLst/>
              </a:rPr>
              <a:t>тобто</a:t>
            </a:r>
            <a:r>
              <a:rPr lang="ru-RU" sz="2200" b="0" i="0" dirty="0">
                <a:effectLst/>
              </a:rPr>
              <a:t> глав </a:t>
            </a:r>
            <a:r>
              <a:rPr lang="ru-RU" sz="2200" b="0" i="0" dirty="0" err="1">
                <a:effectLst/>
              </a:rPr>
              <a:t>місцевого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самоврядування</a:t>
            </a:r>
            <a:r>
              <a:rPr lang="ru-RU" sz="2200" b="0" i="0" dirty="0">
                <a:effectLst/>
              </a:rPr>
              <a:t> низового </a:t>
            </a:r>
            <a:r>
              <a:rPr lang="ru-RU" sz="2200" b="0" i="0" dirty="0" err="1">
                <a:effectLst/>
              </a:rPr>
              <a:t>рівня</a:t>
            </a:r>
            <a:r>
              <a:rPr lang="ru-RU" sz="2200" b="0" i="0" dirty="0">
                <a:effectLst/>
              </a:rPr>
              <a:t>) і не </a:t>
            </a:r>
            <a:r>
              <a:rPr lang="ru-RU" sz="2200" b="0" i="0" dirty="0" err="1">
                <a:effectLst/>
              </a:rPr>
              <a:t>вибирається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населенням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безпосередньо</a:t>
            </a:r>
            <a:r>
              <a:rPr lang="ru-RU" sz="2200" b="0" i="0" dirty="0">
                <a:effectLst/>
              </a:rPr>
              <a:t>. У таких </a:t>
            </a:r>
            <a:r>
              <a:rPr lang="ru-RU" sz="2200" b="0" i="0" dirty="0" err="1">
                <a:effectLst/>
              </a:rPr>
              <a:t>країнах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можна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говорити</a:t>
            </a:r>
            <a:r>
              <a:rPr lang="ru-RU" sz="2200" b="0" i="0" dirty="0">
                <a:effectLst/>
              </a:rPr>
              <a:t> про </a:t>
            </a:r>
            <a:r>
              <a:rPr lang="ru-RU" sz="2200" b="0" i="0" dirty="0" err="1">
                <a:effectLst/>
              </a:rPr>
              <a:t>менш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розвинене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регіональне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самоврядування</a:t>
            </a:r>
            <a:r>
              <a:rPr lang="ru-RU" sz="2200" b="0" i="0" dirty="0">
                <a:effectLst/>
              </a:rPr>
              <a:t>.</a:t>
            </a:r>
          </a:p>
          <a:p>
            <a:r>
              <a:rPr lang="ru-RU" sz="2200" b="0" i="0" dirty="0" err="1">
                <a:effectLst/>
              </a:rPr>
              <a:t>Однак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можлива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протилежна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ситуація</a:t>
            </a:r>
            <a:r>
              <a:rPr lang="ru-RU" sz="2200" b="0" i="0" dirty="0">
                <a:effectLst/>
              </a:rPr>
              <a:t>, коли в </a:t>
            </a:r>
            <a:r>
              <a:rPr lang="ru-RU" sz="2200" b="0" i="0" dirty="0" err="1">
                <a:effectLst/>
              </a:rPr>
              <a:t>унітарній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державі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населення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обирає</a:t>
            </a:r>
            <a:r>
              <a:rPr lang="ru-RU" sz="2200" b="0" i="0" dirty="0">
                <a:effectLst/>
              </a:rPr>
              <a:t> як </a:t>
            </a:r>
            <a:r>
              <a:rPr lang="ru-RU" sz="2200" b="0" i="0" dirty="0" err="1">
                <a:effectLst/>
              </a:rPr>
              <a:t>асамблею</a:t>
            </a:r>
            <a:r>
              <a:rPr lang="ru-RU" sz="2200" b="0" i="0" dirty="0">
                <a:effectLst/>
              </a:rPr>
              <a:t>, так і губернатора. </a:t>
            </a:r>
            <a:r>
              <a:rPr lang="ru-RU" sz="2200" b="0" i="0" dirty="0" err="1">
                <a:effectLst/>
              </a:rPr>
              <a:t>Наприклад</a:t>
            </a:r>
            <a:r>
              <a:rPr lang="ru-RU" sz="2200" b="0" i="0" dirty="0">
                <a:effectLst/>
              </a:rPr>
              <a:t>, в </a:t>
            </a:r>
            <a:r>
              <a:rPr lang="ru-RU" sz="2200" b="0" i="0" dirty="0" err="1">
                <a:effectLst/>
              </a:rPr>
              <a:t>Колумбії</a:t>
            </a:r>
            <a:r>
              <a:rPr lang="ru-RU" sz="2200" b="0" i="0" dirty="0">
                <a:effectLst/>
              </a:rPr>
              <a:t> з 1994 р </a:t>
            </a:r>
            <a:r>
              <a:rPr lang="ru-RU" sz="2200" b="0" i="0" dirty="0" err="1">
                <a:effectLst/>
              </a:rPr>
              <a:t>населення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обирає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губернаторів</a:t>
            </a:r>
            <a:r>
              <a:rPr lang="ru-RU" sz="2200" b="0" i="0" dirty="0">
                <a:effectLst/>
              </a:rPr>
              <a:t> в департаментах. </a:t>
            </a:r>
            <a:r>
              <a:rPr lang="ru-RU" sz="2200" b="0" i="0" dirty="0" err="1">
                <a:effectLst/>
              </a:rPr>
              <a:t>Інтереси</a:t>
            </a:r>
            <a:r>
              <a:rPr lang="ru-RU" sz="2200" b="0" i="0" dirty="0">
                <a:effectLst/>
              </a:rPr>
              <a:t> центру в такому </a:t>
            </a:r>
            <a:r>
              <a:rPr lang="ru-RU" sz="2200" b="0" i="0" dirty="0" err="1">
                <a:effectLst/>
              </a:rPr>
              <a:t>випадку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забезпечуються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медичним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наглядом</a:t>
            </a:r>
            <a:r>
              <a:rPr lang="ru-RU" sz="2200" b="0" i="0" dirty="0">
                <a:effectLst/>
              </a:rPr>
              <a:t> за губернатором, </a:t>
            </a:r>
            <a:r>
              <a:rPr lang="ru-RU" sz="2200" b="0" i="0" dirty="0" err="1">
                <a:effectLst/>
              </a:rPr>
              <a:t>який</a:t>
            </a:r>
            <a:r>
              <a:rPr lang="ru-RU" sz="2200" b="0" i="0" dirty="0">
                <a:effectLst/>
              </a:rPr>
              <a:t>, </a:t>
            </a:r>
            <a:r>
              <a:rPr lang="ru-RU" sz="2200" b="0" i="0" dirty="0" err="1">
                <a:effectLst/>
              </a:rPr>
              <a:t>хоча</a:t>
            </a:r>
            <a:r>
              <a:rPr lang="ru-RU" sz="2200" b="0" i="0" dirty="0">
                <a:effectLst/>
              </a:rPr>
              <a:t> і </a:t>
            </a:r>
            <a:r>
              <a:rPr lang="ru-RU" sz="2200" b="0" i="0" dirty="0" err="1">
                <a:effectLst/>
              </a:rPr>
              <a:t>обирається</a:t>
            </a:r>
            <a:r>
              <a:rPr lang="ru-RU" sz="2200" b="0" i="0" dirty="0">
                <a:effectLst/>
              </a:rPr>
              <a:t> народом, за </a:t>
            </a:r>
            <a:r>
              <a:rPr lang="ru-RU" sz="2200" b="0" i="0" dirty="0" err="1">
                <a:effectLst/>
              </a:rPr>
              <a:t>конституцією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іменується</a:t>
            </a:r>
            <a:r>
              <a:rPr lang="ru-RU" sz="2200" b="0" i="0" dirty="0">
                <a:effectLst/>
              </a:rPr>
              <a:t> агентом президента </a:t>
            </a:r>
            <a:r>
              <a:rPr lang="ru-RU" sz="2200" b="0" i="0" dirty="0" err="1">
                <a:effectLst/>
              </a:rPr>
              <a:t>республіки</a:t>
            </a:r>
            <a:r>
              <a:rPr lang="ru-RU" sz="2200" b="0" i="0" dirty="0">
                <a:effectLst/>
              </a:rPr>
              <a:t>. Поступка </a:t>
            </a:r>
            <a:r>
              <a:rPr lang="ru-RU" sz="2200" b="0" i="0" dirty="0" err="1">
                <a:effectLst/>
              </a:rPr>
              <a:t>регіональним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інтересам</a:t>
            </a:r>
            <a:r>
              <a:rPr lang="ru-RU" sz="2200" b="0" i="0" dirty="0">
                <a:effectLst/>
              </a:rPr>
              <a:t> з боку центру носить </a:t>
            </a:r>
            <a:r>
              <a:rPr lang="ru-RU" sz="2200" b="0" i="0" dirty="0" err="1">
                <a:effectLst/>
              </a:rPr>
              <a:t>умовний</a:t>
            </a:r>
            <a:r>
              <a:rPr lang="ru-RU" sz="2200" b="0" i="0" dirty="0">
                <a:effectLst/>
              </a:rPr>
              <a:t> характер. У 2002 р </a:t>
            </a:r>
            <a:r>
              <a:rPr lang="ru-RU" sz="2200" b="0" i="0" dirty="0" err="1">
                <a:effectLst/>
              </a:rPr>
              <a:t>вибори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регіональних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керівників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вперше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пройшли</a:t>
            </a:r>
            <a:r>
              <a:rPr lang="ru-RU" sz="2200" b="0" i="0" dirty="0">
                <a:effectLst/>
              </a:rPr>
              <a:t> в Перу. </a:t>
            </a:r>
            <a:r>
              <a:rPr lang="ru-RU" sz="2200" b="0" i="0" dirty="0" err="1">
                <a:effectLst/>
              </a:rPr>
              <a:t>Така</a:t>
            </a:r>
            <a:r>
              <a:rPr lang="ru-RU" sz="2200" b="0" i="0" dirty="0">
                <a:effectLst/>
              </a:rPr>
              <a:t> модель </a:t>
            </a:r>
            <a:r>
              <a:rPr lang="ru-RU" sz="2200" b="0" i="0" dirty="0" err="1">
                <a:effectLst/>
              </a:rPr>
              <a:t>регіонального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самоврядування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вже</a:t>
            </a:r>
            <a:r>
              <a:rPr lang="ru-RU" sz="2200" b="0" i="0" dirty="0">
                <a:effectLst/>
              </a:rPr>
              <a:t> не є </a:t>
            </a:r>
            <a:r>
              <a:rPr lang="ru-RU" sz="2200" b="0" i="0" dirty="0" err="1">
                <a:effectLst/>
              </a:rPr>
              <a:t>континентальної</a:t>
            </a:r>
            <a:r>
              <a:rPr lang="ru-RU" sz="2200" b="0" i="0" dirty="0">
                <a:effectLst/>
              </a:rPr>
              <a:t> і </a:t>
            </a:r>
            <a:r>
              <a:rPr lang="ru-RU" sz="2200" b="0" i="0" dirty="0" err="1">
                <a:effectLst/>
              </a:rPr>
              <a:t>має</a:t>
            </a:r>
            <a:r>
              <a:rPr lang="ru-RU" sz="2200" b="0" i="0" dirty="0">
                <a:effectLst/>
              </a:rPr>
              <a:t> </a:t>
            </a:r>
            <a:r>
              <a:rPr lang="ru-RU" sz="2200" b="0" i="0" dirty="0" err="1">
                <a:effectLst/>
              </a:rPr>
              <a:t>квазіфедератівний</a:t>
            </a:r>
            <a:r>
              <a:rPr lang="ru-RU" sz="2200" b="0" i="0" dirty="0">
                <a:effectLst/>
              </a:rPr>
              <a:t>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2465112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CEF252-E067-4664-851A-960162AB7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Агенти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центрального уряду в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регіонах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E0F756-E744-4BA9-984F-43C325E89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територіальні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підрозділи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центральних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міністерств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та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відомств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Міноборони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МВС,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Міністерство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юстиції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Державна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податкова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служба,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Державна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митна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служба та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ін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.)</a:t>
            </a:r>
          </a:p>
          <a:p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спеціальні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інститути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Україна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–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місцеві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державні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адміністрації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</a:p>
          <a:p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місцеві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виборні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органи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наділені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функціями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агентів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центрального уряду</a:t>
            </a:r>
          </a:p>
          <a:p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пряме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президентське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правління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тимчасові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губернатори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тощо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21600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E835D2-8584-4A2B-BCDC-5281AAF87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19074"/>
            <a:ext cx="11734800" cy="644842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i="1" dirty="0" err="1"/>
              <a:t>Політичне</a:t>
            </a:r>
            <a:r>
              <a:rPr lang="ru-RU" sz="2400" b="1" i="1" dirty="0"/>
              <a:t> </a:t>
            </a:r>
            <a:r>
              <a:rPr lang="ru-RU" sz="2400" b="1" i="1" dirty="0" err="1"/>
              <a:t>управління</a:t>
            </a:r>
            <a:r>
              <a:rPr lang="ru-RU" sz="2400" b="1" i="1" dirty="0"/>
              <a:t> </a:t>
            </a:r>
            <a:r>
              <a:rPr lang="ru-RU" sz="2400" i="1" dirty="0"/>
              <a:t>– </a:t>
            </a:r>
            <a:r>
              <a:rPr lang="ru-RU" sz="2400" i="1" dirty="0" err="1"/>
              <a:t>це</a:t>
            </a:r>
            <a:r>
              <a:rPr lang="ru-RU" sz="2400" i="1" dirty="0"/>
              <a:t> </a:t>
            </a:r>
            <a:r>
              <a:rPr lang="ru-RU" sz="2400" i="1" dirty="0" err="1"/>
              <a:t>процес</a:t>
            </a:r>
            <a:r>
              <a:rPr lang="ru-RU" sz="2400" i="1" dirty="0"/>
              <a:t> </a:t>
            </a:r>
            <a:r>
              <a:rPr lang="ru-RU" sz="2400" i="1" dirty="0" err="1"/>
              <a:t>узгодження</a:t>
            </a:r>
            <a:r>
              <a:rPr lang="ru-RU" sz="2400" i="1" dirty="0"/>
              <a:t> </a:t>
            </a:r>
            <a:r>
              <a:rPr lang="ru-RU" sz="2400" i="1" dirty="0" err="1"/>
              <a:t>інтересів</a:t>
            </a:r>
            <a:r>
              <a:rPr lang="ru-RU" sz="2400" i="1" dirty="0"/>
              <a:t> і установок </a:t>
            </a:r>
            <a:r>
              <a:rPr lang="ru-RU" sz="2400" i="1" dirty="0" err="1"/>
              <a:t>держави</a:t>
            </a:r>
            <a:r>
              <a:rPr lang="ru-RU" sz="2400" i="1" dirty="0"/>
              <a:t> з </a:t>
            </a:r>
            <a:r>
              <a:rPr lang="ru-RU" sz="2400" i="1" dirty="0" err="1"/>
              <a:t>інтересами</a:t>
            </a:r>
            <a:r>
              <a:rPr lang="ru-RU" sz="2400" i="1" dirty="0"/>
              <a:t> </a:t>
            </a:r>
            <a:r>
              <a:rPr lang="ru-RU" sz="2400" i="1" dirty="0" err="1"/>
              <a:t>громадянського</a:t>
            </a:r>
            <a:r>
              <a:rPr lang="ru-RU" sz="2400" i="1" dirty="0"/>
              <a:t> </a:t>
            </a:r>
            <a:r>
              <a:rPr lang="ru-RU" sz="2400" i="1" dirty="0" err="1"/>
              <a:t>суспільства</a:t>
            </a:r>
            <a:r>
              <a:rPr lang="ru-RU" sz="2400" i="1" dirty="0"/>
              <a:t>, </a:t>
            </a:r>
            <a:r>
              <a:rPr lang="ru-RU" sz="2400" i="1" dirty="0" err="1"/>
              <a:t>різних</a:t>
            </a:r>
            <a:r>
              <a:rPr lang="ru-RU" sz="2400" i="1" dirty="0"/>
              <a:t> </a:t>
            </a:r>
            <a:r>
              <a:rPr lang="ru-RU" sz="2400" i="1" dirty="0" err="1"/>
              <a:t>соціальних</a:t>
            </a:r>
            <a:r>
              <a:rPr lang="ru-RU" sz="2400" i="1" dirty="0"/>
              <a:t> </a:t>
            </a:r>
            <a:r>
              <a:rPr lang="ru-RU" sz="2400" i="1" dirty="0" err="1"/>
              <a:t>верств</a:t>
            </a:r>
            <a:r>
              <a:rPr lang="ru-RU" sz="2400" i="1" dirty="0"/>
              <a:t>, </a:t>
            </a:r>
            <a:r>
              <a:rPr lang="ru-RU" sz="2400" i="1" dirty="0" err="1"/>
              <a:t>прошарків</a:t>
            </a:r>
            <a:r>
              <a:rPr lang="ru-RU" sz="2400" i="1" dirty="0"/>
              <a:t> і </a:t>
            </a:r>
            <a:r>
              <a:rPr lang="ru-RU" sz="2400" i="1" dirty="0" err="1"/>
              <a:t>груп</a:t>
            </a:r>
            <a:r>
              <a:rPr lang="ru-RU" sz="2400" i="1" dirty="0"/>
              <a:t>, </a:t>
            </a:r>
            <a:r>
              <a:rPr lang="ru-RU" sz="2400" i="1" dirty="0" err="1"/>
              <a:t>суспільних</a:t>
            </a:r>
            <a:r>
              <a:rPr lang="ru-RU" sz="2400" i="1" dirty="0"/>
              <a:t> </a:t>
            </a:r>
            <a:r>
              <a:rPr lang="ru-RU" sz="2400" i="1" dirty="0" err="1"/>
              <a:t>об'єднань</a:t>
            </a:r>
            <a:r>
              <a:rPr lang="ru-RU" sz="2400" i="1" dirty="0"/>
              <a:t> і </a:t>
            </a:r>
            <a:r>
              <a:rPr lang="ru-RU" sz="2400" i="1" dirty="0" err="1"/>
              <a:t>організацій</a:t>
            </a:r>
            <a:r>
              <a:rPr lang="ru-RU" sz="2400" i="1" dirty="0"/>
              <a:t> на </a:t>
            </a:r>
            <a:r>
              <a:rPr lang="ru-RU" sz="2400" i="1" dirty="0" err="1"/>
              <a:t>основі</a:t>
            </a:r>
            <a:r>
              <a:rPr lang="ru-RU" sz="2400" i="1" dirty="0"/>
              <a:t> </a:t>
            </a:r>
            <a:r>
              <a:rPr lang="ru-RU" sz="2400" i="1" dirty="0" err="1"/>
              <a:t>пізнання</a:t>
            </a:r>
            <a:r>
              <a:rPr lang="ru-RU" sz="2400" i="1" dirty="0"/>
              <a:t> та </a:t>
            </a:r>
            <a:r>
              <a:rPr lang="ru-RU" sz="2400" i="1" dirty="0" err="1"/>
              <a:t>використання</a:t>
            </a:r>
            <a:r>
              <a:rPr lang="ru-RU" sz="2400" i="1" dirty="0"/>
              <a:t> </a:t>
            </a:r>
            <a:r>
              <a:rPr lang="ru-RU" sz="2400" i="1" dirty="0" err="1"/>
              <a:t>об'єктивних</a:t>
            </a:r>
            <a:r>
              <a:rPr lang="ru-RU" sz="2400" i="1" dirty="0"/>
              <a:t> потреб </a:t>
            </a:r>
            <a:r>
              <a:rPr lang="ru-RU" sz="2400" i="1" dirty="0" err="1"/>
              <a:t>розвитку</a:t>
            </a:r>
            <a:r>
              <a:rPr lang="ru-RU" sz="2400" i="1" dirty="0"/>
              <a:t> </a:t>
            </a:r>
            <a:r>
              <a:rPr lang="ru-RU" sz="2400" i="1" dirty="0" err="1"/>
              <a:t>соціуму</a:t>
            </a:r>
            <a:r>
              <a:rPr lang="ru-RU" sz="2400" i="1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i="1" dirty="0" err="1"/>
              <a:t>Державне</a:t>
            </a:r>
            <a:r>
              <a:rPr lang="ru-RU" sz="2400" b="1" i="1" dirty="0"/>
              <a:t> </a:t>
            </a:r>
            <a:r>
              <a:rPr lang="ru-RU" sz="2400" b="1" i="1" dirty="0" err="1"/>
              <a:t>управління</a:t>
            </a:r>
            <a:r>
              <a:rPr lang="ru-RU" sz="2400" b="1" i="1" dirty="0"/>
              <a:t> </a:t>
            </a:r>
            <a:r>
              <a:rPr lang="ru-RU" sz="2400" i="1" dirty="0"/>
              <a:t>є </a:t>
            </a:r>
            <a:r>
              <a:rPr lang="ru-RU" sz="2400" i="1" dirty="0" err="1"/>
              <a:t>складовою</a:t>
            </a:r>
            <a:r>
              <a:rPr lang="ru-RU" sz="2400" i="1" dirty="0"/>
              <a:t> </a:t>
            </a:r>
            <a:r>
              <a:rPr lang="ru-RU" sz="2400" i="1" dirty="0" err="1"/>
              <a:t>політичного</a:t>
            </a:r>
            <a:r>
              <a:rPr lang="ru-RU" sz="2400" i="1" dirty="0"/>
              <a:t> </a:t>
            </a:r>
            <a:r>
              <a:rPr lang="ru-RU" sz="2400" i="1" dirty="0" err="1"/>
              <a:t>управління</a:t>
            </a:r>
            <a:r>
              <a:rPr lang="ru-RU" sz="2400" i="1" dirty="0"/>
              <a:t>, </a:t>
            </a:r>
            <a:r>
              <a:rPr lang="ru-RU" sz="2400" i="1" dirty="0" err="1"/>
              <a:t>тобто</a:t>
            </a:r>
            <a:r>
              <a:rPr lang="ru-RU" sz="2400" i="1" dirty="0"/>
              <a:t> є </a:t>
            </a:r>
            <a:r>
              <a:rPr lang="ru-RU" sz="2400" i="1" dirty="0" err="1"/>
              <a:t>процесом</a:t>
            </a:r>
            <a:r>
              <a:rPr lang="ru-RU" sz="2400" i="1" dirty="0"/>
              <a:t> </a:t>
            </a:r>
            <a:r>
              <a:rPr lang="ru-RU" sz="2400" i="1" dirty="0" err="1"/>
              <a:t>реалізації</a:t>
            </a:r>
            <a:r>
              <a:rPr lang="ru-RU" sz="2400" i="1" dirty="0"/>
              <a:t> </a:t>
            </a:r>
            <a:r>
              <a:rPr lang="ru-RU" sz="2400" i="1" dirty="0" err="1"/>
              <a:t>державної</a:t>
            </a:r>
            <a:r>
              <a:rPr lang="ru-RU" sz="2400" i="1" dirty="0"/>
              <a:t> </a:t>
            </a:r>
            <a:r>
              <a:rPr lang="ru-RU" sz="2400" i="1" dirty="0" err="1"/>
              <a:t>виконавчої</a:t>
            </a:r>
            <a:r>
              <a:rPr lang="ru-RU" sz="2400" i="1" dirty="0"/>
              <a:t> </a:t>
            </a:r>
            <a:r>
              <a:rPr lang="ru-RU" sz="2400" i="1" dirty="0" err="1"/>
              <a:t>влади</a:t>
            </a:r>
            <a:r>
              <a:rPr lang="ru-RU" sz="2400" i="1" dirty="0"/>
              <a:t> як </a:t>
            </a:r>
            <a:r>
              <a:rPr lang="ru-RU" sz="2400" i="1" dirty="0" err="1"/>
              <a:t>засобу</a:t>
            </a:r>
            <a:r>
              <a:rPr lang="ru-RU" sz="2400" i="1" dirty="0"/>
              <a:t> </a:t>
            </a:r>
            <a:r>
              <a:rPr lang="ru-RU" sz="2400" i="1" dirty="0" err="1"/>
              <a:t>функціонування</a:t>
            </a:r>
            <a:r>
              <a:rPr lang="ru-RU" sz="2400" i="1" dirty="0"/>
              <a:t> будь– </a:t>
            </a:r>
            <a:r>
              <a:rPr lang="ru-RU" sz="2400" i="1" dirty="0" err="1"/>
              <a:t>якої</a:t>
            </a:r>
            <a:r>
              <a:rPr lang="ru-RU" sz="2400" i="1" dirty="0"/>
              <a:t> </a:t>
            </a:r>
            <a:r>
              <a:rPr lang="ru-RU" sz="2400" i="1" dirty="0" err="1"/>
              <a:t>соціальної</a:t>
            </a:r>
            <a:r>
              <a:rPr lang="ru-RU" sz="2400" i="1" dirty="0"/>
              <a:t> </a:t>
            </a:r>
            <a:r>
              <a:rPr lang="ru-RU" sz="2400" i="1" dirty="0" err="1"/>
              <a:t>спільноти</a:t>
            </a:r>
            <a:r>
              <a:rPr lang="ru-RU" sz="2400" i="1" dirty="0"/>
              <a:t>.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err="1"/>
              <a:t>Ознаки</a:t>
            </a:r>
            <a:r>
              <a:rPr lang="ru-RU" sz="2400" b="1" dirty="0"/>
              <a:t> </a:t>
            </a:r>
            <a:r>
              <a:rPr lang="ru-RU" sz="2400" dirty="0"/>
              <a:t>державного </a:t>
            </a:r>
            <a:r>
              <a:rPr lang="ru-RU" sz="2400" dirty="0" err="1"/>
              <a:t>управління</a:t>
            </a:r>
            <a:r>
              <a:rPr lang="ru-RU" sz="2400" dirty="0"/>
              <a:t>: 1) </a:t>
            </a:r>
            <a:r>
              <a:rPr lang="ru-RU" sz="2400" dirty="0" err="1"/>
              <a:t>виконавчо-розпорядчий</a:t>
            </a:r>
            <a:r>
              <a:rPr lang="ru-RU" sz="2400" dirty="0"/>
              <a:t> характер; 2) </a:t>
            </a:r>
            <a:r>
              <a:rPr lang="ru-RU" sz="2400" dirty="0" err="1"/>
              <a:t>підзаконність</a:t>
            </a:r>
            <a:r>
              <a:rPr lang="ru-RU" sz="2400" dirty="0"/>
              <a:t>; 3) </a:t>
            </a:r>
            <a:r>
              <a:rPr lang="ru-RU" sz="2400" dirty="0" err="1"/>
              <a:t>масштабність</a:t>
            </a:r>
            <a:r>
              <a:rPr lang="ru-RU" sz="2400" dirty="0"/>
              <a:t> та </a:t>
            </a:r>
            <a:r>
              <a:rPr lang="ru-RU" sz="2400" dirty="0" err="1"/>
              <a:t>універсальність</a:t>
            </a:r>
            <a:r>
              <a:rPr lang="ru-RU" sz="2400" dirty="0"/>
              <a:t>; 4) </a:t>
            </a:r>
            <a:r>
              <a:rPr lang="ru-RU" sz="2400" dirty="0" err="1"/>
              <a:t>ієрархічність</a:t>
            </a:r>
            <a:r>
              <a:rPr lang="ru-RU" sz="2400" dirty="0"/>
              <a:t>; 5) </a:t>
            </a:r>
            <a:r>
              <a:rPr lang="ru-RU" sz="2400" dirty="0" err="1"/>
              <a:t>організуючий</a:t>
            </a:r>
            <a:r>
              <a:rPr lang="ru-RU" sz="2400" dirty="0"/>
              <a:t> характер.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i="1" dirty="0" err="1"/>
              <a:t>Суб'єкт</a:t>
            </a:r>
            <a:r>
              <a:rPr lang="ru-RU" sz="2400" b="1" i="1" dirty="0"/>
              <a:t> </a:t>
            </a:r>
            <a:r>
              <a:rPr lang="ru-RU" sz="2400" b="1" i="1" dirty="0" err="1"/>
              <a:t>управління</a:t>
            </a:r>
            <a:r>
              <a:rPr lang="ru-RU" sz="2400" b="1" i="1" dirty="0"/>
              <a:t> </a:t>
            </a:r>
            <a:r>
              <a:rPr lang="ru-RU" sz="2400" i="1" dirty="0"/>
              <a:t>– система, </a:t>
            </a:r>
            <a:r>
              <a:rPr lang="ru-RU" sz="2400" i="1" dirty="0" err="1"/>
              <a:t>наділена</a:t>
            </a:r>
            <a:r>
              <a:rPr lang="ru-RU" sz="2400" i="1" dirty="0"/>
              <a:t> </a:t>
            </a:r>
            <a:r>
              <a:rPr lang="ru-RU" sz="2400" i="1" dirty="0" err="1"/>
              <a:t>певною</a:t>
            </a:r>
            <a:r>
              <a:rPr lang="ru-RU" sz="2400" i="1" dirty="0"/>
              <a:t> </a:t>
            </a:r>
            <a:r>
              <a:rPr lang="ru-RU" sz="2400" i="1" dirty="0" err="1"/>
              <a:t>компетенцією</a:t>
            </a:r>
            <a:r>
              <a:rPr lang="ru-RU" sz="2400" i="1" dirty="0"/>
              <a:t> і державно-</a:t>
            </a:r>
            <a:r>
              <a:rPr lang="ru-RU" sz="2400" i="1" dirty="0" err="1"/>
              <a:t>владними</a:t>
            </a:r>
            <a:r>
              <a:rPr lang="ru-RU" sz="2400" i="1" dirty="0"/>
              <a:t> </a:t>
            </a:r>
            <a:r>
              <a:rPr lang="ru-RU" sz="2400" i="1" dirty="0" err="1"/>
              <a:t>повноваженнями</a:t>
            </a:r>
            <a:r>
              <a:rPr lang="ru-RU" sz="2400" i="1" dirty="0"/>
              <a:t>, </a:t>
            </a:r>
            <a:r>
              <a:rPr lang="ru-RU" sz="2400" i="1" dirty="0" err="1"/>
              <a:t>що</a:t>
            </a:r>
            <a:r>
              <a:rPr lang="ru-RU" sz="2400" i="1" dirty="0"/>
              <a:t> </a:t>
            </a:r>
            <a:r>
              <a:rPr lang="ru-RU" sz="2400" i="1" dirty="0" err="1"/>
              <a:t>дозволяють</a:t>
            </a:r>
            <a:r>
              <a:rPr lang="ru-RU" sz="2400" i="1" dirty="0"/>
              <a:t> </a:t>
            </a:r>
            <a:r>
              <a:rPr lang="ru-RU" sz="2400" i="1" dirty="0" err="1"/>
              <a:t>їй</a:t>
            </a:r>
            <a:r>
              <a:rPr lang="ru-RU" sz="2400" i="1" dirty="0"/>
              <a:t> </a:t>
            </a:r>
            <a:r>
              <a:rPr lang="ru-RU" sz="2400" i="1" dirty="0" err="1"/>
              <a:t>втілювати</a:t>
            </a:r>
            <a:r>
              <a:rPr lang="ru-RU" sz="2400" i="1" dirty="0"/>
              <a:t> свою волю у форму </a:t>
            </a:r>
            <a:r>
              <a:rPr lang="ru-RU" sz="2400" i="1" dirty="0" err="1"/>
              <a:t>керівних</a:t>
            </a:r>
            <a:r>
              <a:rPr lang="ru-RU" sz="2400" i="1" dirty="0"/>
              <a:t> команд </a:t>
            </a:r>
            <a:r>
              <a:rPr lang="ru-RU" sz="2400" i="1" dirty="0" err="1"/>
              <a:t>чи</a:t>
            </a:r>
            <a:r>
              <a:rPr lang="ru-RU" sz="2400" i="1" dirty="0"/>
              <a:t> </a:t>
            </a:r>
            <a:r>
              <a:rPr lang="ru-RU" sz="2400" i="1" dirty="0" err="1"/>
              <a:t>рішень</a:t>
            </a:r>
            <a:r>
              <a:rPr lang="ru-RU" sz="2400" i="1" dirty="0"/>
              <a:t>, </a:t>
            </a:r>
            <a:r>
              <a:rPr lang="ru-RU" sz="2400" i="1" dirty="0" err="1"/>
              <a:t>обов'язкових</a:t>
            </a:r>
            <a:r>
              <a:rPr lang="ru-RU" sz="2400" i="1" dirty="0"/>
              <a:t> для </a:t>
            </a:r>
            <a:r>
              <a:rPr lang="ru-RU" sz="2400" i="1" dirty="0" err="1"/>
              <a:t>виконання</a:t>
            </a:r>
            <a:r>
              <a:rPr lang="ru-RU" sz="2400" i="1" dirty="0"/>
              <a:t>, </a:t>
            </a:r>
            <a:r>
              <a:rPr lang="ru-RU" sz="2400" i="1" dirty="0" err="1"/>
              <a:t>тобто</a:t>
            </a:r>
            <a:r>
              <a:rPr lang="ru-RU" sz="2400" i="1" dirty="0"/>
              <a:t> </a:t>
            </a:r>
            <a:r>
              <a:rPr lang="ru-RU" sz="2400" i="1" dirty="0" err="1"/>
              <a:t>це</a:t>
            </a:r>
            <a:r>
              <a:rPr lang="ru-RU" sz="2400" i="1" dirty="0"/>
              <a:t> система, </a:t>
            </a:r>
            <a:r>
              <a:rPr lang="ru-RU" sz="2400" i="1" dirty="0" err="1"/>
              <a:t>що</a:t>
            </a:r>
            <a:r>
              <a:rPr lang="ru-RU" sz="2400" i="1" dirty="0"/>
              <a:t> </a:t>
            </a:r>
            <a:r>
              <a:rPr lang="ru-RU" sz="2400" i="1" dirty="0" err="1"/>
              <a:t>управляє</a:t>
            </a:r>
            <a:r>
              <a:rPr lang="ru-RU" sz="2400" i="1" dirty="0"/>
              <a:t>. </a:t>
            </a:r>
            <a:r>
              <a:rPr lang="ru-RU" sz="2400" dirty="0"/>
              <a:t>У державному </a:t>
            </a:r>
            <a:r>
              <a:rPr lang="ru-RU" sz="2400" dirty="0" err="1"/>
              <a:t>управлінні</a:t>
            </a:r>
            <a:r>
              <a:rPr lang="ru-RU" sz="2400" dirty="0"/>
              <a:t> до </a:t>
            </a:r>
            <a:r>
              <a:rPr lang="ru-RU" sz="2400" dirty="0" err="1"/>
              <a:t>суб'єктів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належать: </a:t>
            </a:r>
            <a:r>
              <a:rPr lang="ru-RU" sz="2400" dirty="0" err="1"/>
              <a:t>органи</a:t>
            </a:r>
            <a:r>
              <a:rPr lang="ru-RU" sz="2400" dirty="0"/>
              <a:t>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 (уряд, </a:t>
            </a:r>
            <a:r>
              <a:rPr lang="ru-RU" sz="2400" dirty="0" err="1"/>
              <a:t>міністерства</a:t>
            </a:r>
            <a:r>
              <a:rPr lang="ru-RU" sz="2400" dirty="0"/>
              <a:t>, </a:t>
            </a:r>
            <a:r>
              <a:rPr lang="ru-RU" sz="2400" dirty="0" err="1"/>
              <a:t>державні</a:t>
            </a:r>
            <a:r>
              <a:rPr lang="ru-RU" sz="2400" dirty="0"/>
              <a:t> </a:t>
            </a:r>
            <a:r>
              <a:rPr lang="ru-RU" sz="2400" dirty="0" err="1"/>
              <a:t>комітети</a:t>
            </a:r>
            <a:r>
              <a:rPr lang="ru-RU" sz="2400" dirty="0"/>
              <a:t>,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центральні</a:t>
            </a:r>
            <a:r>
              <a:rPr lang="ru-RU" sz="2400" dirty="0"/>
              <a:t> </a:t>
            </a:r>
            <a:r>
              <a:rPr lang="ru-RU" sz="2400" dirty="0" err="1"/>
              <a:t>органи</a:t>
            </a:r>
            <a:r>
              <a:rPr lang="ru-RU" sz="2400" dirty="0"/>
              <a:t>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, </a:t>
            </a:r>
            <a:r>
              <a:rPr lang="ru-RU" sz="2400" dirty="0" err="1"/>
              <a:t>місцеві</a:t>
            </a:r>
            <a:r>
              <a:rPr lang="ru-RU" sz="2400" dirty="0"/>
              <a:t> </a:t>
            </a:r>
            <a:r>
              <a:rPr lang="ru-RU" sz="2400" dirty="0" err="1"/>
              <a:t>державні</a:t>
            </a:r>
            <a:r>
              <a:rPr lang="ru-RU" sz="2400" dirty="0"/>
              <a:t> </a:t>
            </a:r>
            <a:r>
              <a:rPr lang="ru-RU" sz="2400" dirty="0" err="1"/>
              <a:t>адміністрації</a:t>
            </a:r>
            <a:r>
              <a:rPr lang="ru-RU" sz="2400" dirty="0"/>
              <a:t>); </a:t>
            </a:r>
            <a:r>
              <a:rPr lang="ru-RU" sz="2400" dirty="0" err="1"/>
              <a:t>керівники</a:t>
            </a:r>
            <a:r>
              <a:rPr lang="ru-RU" sz="2400" dirty="0"/>
              <a:t> і </a:t>
            </a:r>
            <a:r>
              <a:rPr lang="ru-RU" sz="2400" dirty="0" err="1"/>
              <a:t>керівний</a:t>
            </a:r>
            <a:r>
              <a:rPr lang="ru-RU" sz="2400" dirty="0"/>
              <a:t> склад </a:t>
            </a:r>
            <a:r>
              <a:rPr lang="ru-RU" sz="2400" dirty="0" err="1"/>
              <a:t>цих</a:t>
            </a:r>
            <a:r>
              <a:rPr lang="ru-RU" sz="2400" dirty="0"/>
              <a:t> </a:t>
            </a:r>
            <a:r>
              <a:rPr lang="ru-RU" sz="2400" dirty="0" err="1"/>
              <a:t>органів</a:t>
            </a:r>
            <a:r>
              <a:rPr lang="ru-RU" sz="2400" dirty="0"/>
              <a:t> (</a:t>
            </a:r>
            <a:r>
              <a:rPr lang="ru-RU" sz="2400" dirty="0" err="1"/>
              <a:t>політичні</a:t>
            </a:r>
            <a:r>
              <a:rPr lang="ru-RU" sz="2400" dirty="0"/>
              <a:t> </a:t>
            </a:r>
            <a:r>
              <a:rPr lang="ru-RU" sz="2400" dirty="0" err="1"/>
              <a:t>діячі</a:t>
            </a:r>
            <a:r>
              <a:rPr lang="ru-RU" sz="2400" dirty="0"/>
              <a:t>; </a:t>
            </a:r>
            <a:r>
              <a:rPr lang="ru-RU" sz="2400" dirty="0" err="1"/>
              <a:t>посадові</a:t>
            </a:r>
            <a:r>
              <a:rPr lang="ru-RU" sz="2400" dirty="0"/>
              <a:t> особи; </a:t>
            </a:r>
            <a:r>
              <a:rPr lang="ru-RU" sz="2400" dirty="0" err="1"/>
              <a:t>службові</a:t>
            </a:r>
            <a:r>
              <a:rPr lang="ru-RU" sz="2400" dirty="0"/>
              <a:t> особи,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наділені</a:t>
            </a:r>
            <a:r>
              <a:rPr lang="ru-RU" sz="2400" dirty="0"/>
              <a:t> державно– </a:t>
            </a:r>
            <a:r>
              <a:rPr lang="ru-RU" sz="2400" dirty="0" err="1"/>
              <a:t>владними</a:t>
            </a:r>
            <a:r>
              <a:rPr lang="ru-RU" sz="2400" dirty="0"/>
              <a:t> </a:t>
            </a:r>
            <a:r>
              <a:rPr lang="ru-RU" sz="2400" dirty="0" err="1"/>
              <a:t>повноваженнями</a:t>
            </a:r>
            <a:r>
              <a:rPr lang="ru-RU" sz="2400" dirty="0"/>
              <a:t>).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solidFill>
                  <a:srgbClr val="646464"/>
                </a:solidFill>
              </a:rPr>
              <a:t>Д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ержавне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і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муніципальне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управління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-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це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особливий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вид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соціального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управління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,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який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646464"/>
                </a:solidFill>
                <a:effectLst/>
              </a:rPr>
              <a:t>відрізняється</a:t>
            </a:r>
            <a:r>
              <a:rPr lang="ru-RU" sz="2400" b="0" i="0" dirty="0">
                <a:solidFill>
                  <a:srgbClr val="646464"/>
                </a:solidFill>
                <a:effectLst/>
              </a:rPr>
              <a:t>: </a:t>
            </a:r>
            <a:r>
              <a:rPr lang="ru-RU" sz="2400" i="1" dirty="0">
                <a:solidFill>
                  <a:srgbClr val="646464"/>
                </a:solidFill>
                <a:effectLst/>
              </a:rPr>
              <a:t>спектром </a:t>
            </a:r>
            <a:r>
              <a:rPr lang="ru-RU" sz="2400" i="1" dirty="0" err="1">
                <a:solidFill>
                  <a:srgbClr val="646464"/>
                </a:solidFill>
                <a:effectLst/>
              </a:rPr>
              <a:t>суб'єктів</a:t>
            </a:r>
            <a:r>
              <a:rPr lang="ru-RU" sz="2400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i="1" dirty="0" err="1">
                <a:solidFill>
                  <a:srgbClr val="646464"/>
                </a:solidFill>
                <a:effectLst/>
              </a:rPr>
              <a:t>впливу</a:t>
            </a:r>
            <a:r>
              <a:rPr lang="ru-RU" sz="2400" i="1" dirty="0">
                <a:solidFill>
                  <a:srgbClr val="646464"/>
                </a:solidFill>
                <a:effectLst/>
              </a:rPr>
              <a:t>, </a:t>
            </a:r>
            <a:r>
              <a:rPr lang="ru-RU" sz="2400" i="1" dirty="0" err="1">
                <a:solidFill>
                  <a:srgbClr val="646464"/>
                </a:solidFill>
                <a:effectLst/>
              </a:rPr>
              <a:t>особливим</a:t>
            </a:r>
            <a:r>
              <a:rPr lang="ru-RU" sz="2400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i="1" dirty="0" err="1">
                <a:solidFill>
                  <a:srgbClr val="646464"/>
                </a:solidFill>
                <a:effectLst/>
              </a:rPr>
              <a:t>інструментарієм</a:t>
            </a:r>
            <a:r>
              <a:rPr lang="ru-RU" sz="2400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i="1" dirty="0" err="1">
                <a:solidFill>
                  <a:srgbClr val="646464"/>
                </a:solidFill>
                <a:effectLst/>
              </a:rPr>
              <a:t>впливу</a:t>
            </a:r>
            <a:r>
              <a:rPr lang="ru-RU" sz="2400" i="1" dirty="0">
                <a:solidFill>
                  <a:srgbClr val="646464"/>
                </a:solidFill>
                <a:effectLst/>
              </a:rPr>
              <a:t>, </a:t>
            </a:r>
            <a:r>
              <a:rPr lang="ru-RU" sz="2400" b="1" i="1" dirty="0" err="1">
                <a:solidFill>
                  <a:srgbClr val="646464"/>
                </a:solidFill>
                <a:effectLst/>
              </a:rPr>
              <a:t>високим</a:t>
            </a:r>
            <a:r>
              <a:rPr lang="ru-RU" sz="2400" b="1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1" i="1" dirty="0" err="1">
                <a:solidFill>
                  <a:srgbClr val="646464"/>
                </a:solidFill>
                <a:effectLst/>
              </a:rPr>
              <a:t>ступенем</a:t>
            </a:r>
            <a:r>
              <a:rPr lang="ru-RU" sz="2400" b="1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1" i="1" dirty="0" err="1">
                <a:solidFill>
                  <a:srgbClr val="646464"/>
                </a:solidFill>
                <a:effectLst/>
              </a:rPr>
              <a:t>автономії</a:t>
            </a:r>
            <a:r>
              <a:rPr lang="ru-RU" sz="2400" b="1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1" i="1" dirty="0" err="1">
                <a:solidFill>
                  <a:srgbClr val="646464"/>
                </a:solidFill>
                <a:effectLst/>
              </a:rPr>
              <a:t>від</a:t>
            </a:r>
            <a:r>
              <a:rPr lang="ru-RU" sz="2400" b="1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1" i="1" dirty="0" err="1">
                <a:solidFill>
                  <a:srgbClr val="646464"/>
                </a:solidFill>
                <a:effectLst/>
              </a:rPr>
              <a:t>навколишнього</a:t>
            </a:r>
            <a:r>
              <a:rPr lang="ru-RU" sz="2400" b="1" i="1" dirty="0">
                <a:solidFill>
                  <a:srgbClr val="646464"/>
                </a:solidFill>
                <a:effectLst/>
              </a:rPr>
              <a:t> </a:t>
            </a:r>
            <a:r>
              <a:rPr lang="ru-RU" sz="2400" b="1" i="1" dirty="0" err="1">
                <a:solidFill>
                  <a:srgbClr val="646464"/>
                </a:solidFill>
                <a:effectLst/>
              </a:rPr>
              <a:t>соціуму</a:t>
            </a:r>
            <a:r>
              <a:rPr lang="ru-RU" sz="2400" b="1" i="1" dirty="0">
                <a:solidFill>
                  <a:srgbClr val="646464"/>
                </a:solidFill>
                <a:effectLst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i="1" dirty="0"/>
          </a:p>
        </p:txBody>
      </p:sp>
    </p:spTree>
    <p:extLst>
      <p:ext uri="{BB962C8B-B14F-4D97-AF65-F5344CB8AC3E}">
        <p14:creationId xmlns:p14="http://schemas.microsoft.com/office/powerpoint/2010/main" val="65288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77B856B4-C825-4748-BA60-58A3C3038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8900"/>
            <a:ext cx="7359650" cy="67691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uk-UA" altLang="ru-RU" sz="2400" b="1" i="1" u="sng"/>
              <a:t>СФЕРИ: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uk-UA" altLang="ru-RU" sz="2400" b="1" i="1"/>
              <a:t>ДЕРЖАВНА ПОЛІТИКА </a:t>
            </a:r>
            <a:r>
              <a:rPr lang="uk-UA" altLang="ru-RU" sz="2400" i="1"/>
              <a:t>– діяльність органів державної влади, усіх суб’єктів, наділених владними повноваженнями, з визначення цілей та пріоритетів розвитку суспільства, керівництва та управління суб’єктами соціальних дій щодо досягнення цих цілей.</a:t>
            </a:r>
            <a:r>
              <a:rPr lang="ru-RU" altLang="ru-RU" sz="240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uk-UA" altLang="ru-RU" sz="2400" b="1" i="1"/>
              <a:t>Суб</a:t>
            </a:r>
            <a:r>
              <a:rPr lang="en-US" altLang="ru-RU" sz="2400" b="1" i="1"/>
              <a:t>’</a:t>
            </a:r>
            <a:r>
              <a:rPr lang="uk-UA" altLang="ru-RU" sz="2400" b="1" i="1"/>
              <a:t>єкти </a:t>
            </a:r>
            <a:r>
              <a:rPr lang="uk-UA" altLang="ru-RU" sz="2400" i="1"/>
              <a:t>державної політики: держава; окремі органи державної влади; політичні еліти; політичні партії; окремі державні та політичні діячі.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uk-UA" altLang="ru-RU" sz="2400" b="1" i="1"/>
              <a:t>ДЕРЖАВНЕ УПРАВЛІННЯ </a:t>
            </a:r>
            <a:r>
              <a:rPr lang="uk-UA" altLang="ru-RU" sz="2400" i="1"/>
              <a:t>– сукупність адміністративного управління та розробка проєктів розвитку суспільства, його сфер.</a:t>
            </a:r>
            <a:r>
              <a:rPr lang="ru-RU" altLang="ru-RU" sz="2400"/>
              <a:t> </a:t>
            </a:r>
            <a:endParaRPr lang="uk-UA" altLang="ru-RU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uk-UA" altLang="ru-RU" sz="2400" b="1" i="1"/>
              <a:t>АДМІНІСТРАТИВНЕ УПРАВЛІННЯ </a:t>
            </a:r>
            <a:r>
              <a:rPr lang="uk-UA" altLang="ru-RU" sz="2400" i="1"/>
              <a:t>– діяльність органів державної влади, установ та організацій, державних службовців з управління ресурсами, спрямована на реалізацію проектів суспільного розвитку</a:t>
            </a:r>
            <a:r>
              <a:rPr lang="uk-UA" altLang="ru-RU" sz="2400"/>
              <a:t>.</a:t>
            </a:r>
          </a:p>
          <a:p>
            <a:pPr eaLnBrk="1" hangingPunct="1">
              <a:buFontTx/>
              <a:buNone/>
            </a:pPr>
            <a:endParaRPr lang="uk-UA" altLang="ru-RU" sz="2400" i="1"/>
          </a:p>
          <a:p>
            <a:pPr eaLnBrk="1" hangingPunct="1">
              <a:buFontTx/>
              <a:buNone/>
            </a:pPr>
            <a:endParaRPr lang="uk-UA" altLang="ru-RU" sz="2400" i="1"/>
          </a:p>
          <a:p>
            <a:pPr eaLnBrk="1" hangingPunct="1">
              <a:buFontTx/>
              <a:buNone/>
            </a:pPr>
            <a:endParaRPr lang="uk-UA" altLang="ru-RU" sz="2400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180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138FAE3-8677-46E7-AA9B-719BBE4A2D02}"/>
              </a:ext>
            </a:extLst>
          </p:cNvPr>
          <p:cNvSpPr/>
          <p:nvPr/>
        </p:nvSpPr>
        <p:spPr>
          <a:xfrm>
            <a:off x="7359650" y="1074738"/>
            <a:ext cx="4832350" cy="1589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Цілі та пріоритети розвитку</a:t>
            </a:r>
            <a:endParaRPr lang="ru-RU" sz="28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43A687D-460E-4B11-B48C-56B726719D1C}"/>
              </a:ext>
            </a:extLst>
          </p:cNvPr>
          <p:cNvSpPr/>
          <p:nvPr/>
        </p:nvSpPr>
        <p:spPr>
          <a:xfrm>
            <a:off x="7404100" y="3287713"/>
            <a:ext cx="4832350" cy="1589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На основі визначених пріоритетів розробляють конкретні </a:t>
            </a:r>
            <a:r>
              <a:rPr lang="uk-UA" sz="2800" dirty="0" err="1"/>
              <a:t>проєкти</a:t>
            </a:r>
            <a:r>
              <a:rPr lang="uk-UA" sz="2800" dirty="0"/>
              <a:t> розвитку</a:t>
            </a:r>
            <a:endParaRPr lang="ru-RU" sz="28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8E7C822-3578-43F8-9BDC-7D950930C3D4}"/>
              </a:ext>
            </a:extLst>
          </p:cNvPr>
          <p:cNvSpPr/>
          <p:nvPr/>
        </p:nvSpPr>
        <p:spPr>
          <a:xfrm>
            <a:off x="7359650" y="5238750"/>
            <a:ext cx="4921250" cy="1439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Реалізують розроблені </a:t>
            </a:r>
            <a:r>
              <a:rPr lang="uk-UA" sz="2800" dirty="0" err="1"/>
              <a:t>проєкти</a:t>
            </a:r>
            <a:endParaRPr lang="ru-RU" sz="2800" dirty="0"/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FE138A2-85F6-4480-824D-EB5990DCB486}"/>
              </a:ext>
            </a:extLst>
          </p:cNvPr>
          <p:cNvCxnSpPr>
            <a:cxnSpLocks/>
          </p:cNvCxnSpPr>
          <p:nvPr/>
        </p:nvCxnSpPr>
        <p:spPr>
          <a:xfrm>
            <a:off x="9742488" y="2663825"/>
            <a:ext cx="44450" cy="623888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443ED153-4670-4F6F-B520-BCF653F0A81B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9820275" y="4876800"/>
            <a:ext cx="0" cy="3619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017B7-9951-4D37-9816-59303FAF6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22225"/>
            <a:ext cx="10972800" cy="42068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sz="3200" b="1" dirty="0">
                <a:latin typeface="+mn-lt"/>
              </a:rPr>
              <a:t>Становлення концепцій державного управління</a:t>
            </a:r>
            <a:endParaRPr lang="ru-RU" sz="3200" b="1" dirty="0">
              <a:latin typeface="+mn-lt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AEE01C28-18C5-4B18-A5EC-FC88C590EFDD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-30163" y="442913"/>
          <a:ext cx="12192001" cy="266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5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1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4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28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/>
                        <a:t>Концепція</a:t>
                      </a:r>
                      <a:endParaRPr lang="ru-RU" sz="2000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/>
                        <a:t>Період, автори</a:t>
                      </a:r>
                      <a:endParaRPr lang="ru-RU" sz="2000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/>
                        <a:t>Сутність</a:t>
                      </a:r>
                      <a:endParaRPr lang="ru-RU" sz="2000" dirty="0"/>
                    </a:p>
                  </a:txBody>
                  <a:tcPr marT="45654" marB="4565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916">
                <a:tc>
                  <a:txBody>
                    <a:bodyPr/>
                    <a:lstStyle/>
                    <a:p>
                      <a:r>
                        <a:rPr lang="uk-UA" sz="2000" b="1" dirty="0"/>
                        <a:t>Дихотомічна (</a:t>
                      </a:r>
                      <a:r>
                        <a:rPr lang="uk-UA" sz="2000" b="1" dirty="0" err="1"/>
                        <a:t>веберіанство</a:t>
                      </a:r>
                      <a:r>
                        <a:rPr lang="uk-UA" sz="2000" b="1" dirty="0"/>
                        <a:t>)</a:t>
                      </a:r>
                      <a:endParaRPr lang="ru-RU" sz="2000" b="1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кін. ХІХ – </a:t>
                      </a:r>
                      <a:r>
                        <a:rPr lang="uk-UA" sz="2000" dirty="0" err="1"/>
                        <a:t>поч</a:t>
                      </a:r>
                      <a:r>
                        <a:rPr lang="uk-UA" sz="2000" dirty="0"/>
                        <a:t>. ХХ ст.</a:t>
                      </a:r>
                    </a:p>
                    <a:p>
                      <a:r>
                        <a:rPr lang="uk-UA" sz="2000" dirty="0" err="1"/>
                        <a:t>М.Вебер</a:t>
                      </a:r>
                      <a:r>
                        <a:rPr lang="uk-UA" sz="2000" dirty="0"/>
                        <a:t>, </a:t>
                      </a:r>
                      <a:r>
                        <a:rPr lang="uk-UA" sz="2000" dirty="0" err="1"/>
                        <a:t>В.Вільсон</a:t>
                      </a:r>
                      <a:endParaRPr lang="ru-RU" sz="2000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Жорстке розмежування політичних та адміністративних функцій управління</a:t>
                      </a:r>
                      <a:endParaRPr lang="ru-RU" sz="2000" dirty="0"/>
                    </a:p>
                  </a:txBody>
                  <a:tcPr marT="45654" marB="456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710">
                <a:tc>
                  <a:txBody>
                    <a:bodyPr/>
                    <a:lstStyle/>
                    <a:p>
                      <a:r>
                        <a:rPr lang="uk-UA" sz="2000" b="1" dirty="0"/>
                        <a:t>Новий державний менеджмент</a:t>
                      </a:r>
                      <a:endParaRPr lang="ru-RU" sz="2000" b="1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остання </a:t>
                      </a:r>
                      <a:r>
                        <a:rPr lang="uk-UA" sz="2000" dirty="0" err="1"/>
                        <a:t>трет</a:t>
                      </a:r>
                      <a:r>
                        <a:rPr lang="uk-UA" sz="2000" dirty="0"/>
                        <a:t>. ХХ ст.</a:t>
                      </a:r>
                    </a:p>
                    <a:p>
                      <a:r>
                        <a:rPr lang="uk-UA" sz="2000" dirty="0" err="1"/>
                        <a:t>В.Нісканен</a:t>
                      </a:r>
                      <a:r>
                        <a:rPr lang="uk-UA" sz="2000" dirty="0"/>
                        <a:t>, </a:t>
                      </a:r>
                      <a:r>
                        <a:rPr lang="uk-UA" sz="2000" dirty="0" err="1"/>
                        <a:t>Д.Осборн</a:t>
                      </a:r>
                      <a:endParaRPr lang="ru-RU" sz="2000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Ринкові концепції держави (держава як продавець </a:t>
                      </a:r>
                      <a:r>
                        <a:rPr lang="uk-UA" sz="2000" dirty="0" err="1"/>
                        <a:t>адмінпослуг</a:t>
                      </a:r>
                      <a:r>
                        <a:rPr lang="uk-UA" sz="2000" dirty="0"/>
                        <a:t> споживачам – громадянам, організаціям тощо)</a:t>
                      </a:r>
                      <a:endParaRPr lang="ru-RU" sz="2000" dirty="0"/>
                    </a:p>
                  </a:txBody>
                  <a:tcPr marT="45654" marB="4565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4916">
                <a:tc>
                  <a:txBody>
                    <a:bodyPr/>
                    <a:lstStyle/>
                    <a:p>
                      <a:r>
                        <a:rPr lang="uk-UA" sz="2000" b="1" dirty="0"/>
                        <a:t>(Гарне) Урядування (/</a:t>
                      </a:r>
                      <a:r>
                        <a:rPr lang="en-US" sz="2000" b="1" dirty="0"/>
                        <a:t>good</a:t>
                      </a:r>
                      <a:r>
                        <a:rPr lang="uk-UA" sz="2000" b="1" dirty="0"/>
                        <a:t>/</a:t>
                      </a:r>
                      <a:r>
                        <a:rPr lang="en-US" sz="2000" b="1" dirty="0"/>
                        <a:t> governance</a:t>
                      </a:r>
                      <a:r>
                        <a:rPr lang="uk-UA" sz="2000" b="1" dirty="0"/>
                        <a:t>)</a:t>
                      </a:r>
                      <a:endParaRPr lang="ru-RU" sz="2000" b="1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r>
                        <a:rPr lang="uk-UA" sz="2000" dirty="0" err="1"/>
                        <a:t>поч</a:t>
                      </a:r>
                      <a:r>
                        <a:rPr lang="uk-UA" sz="2000" dirty="0"/>
                        <a:t>. ХХІ ст. </a:t>
                      </a:r>
                      <a:r>
                        <a:rPr lang="uk-UA" sz="2000" dirty="0" err="1"/>
                        <a:t>Дж</a:t>
                      </a:r>
                      <a:r>
                        <a:rPr lang="uk-UA" sz="2000" dirty="0"/>
                        <a:t>. </a:t>
                      </a:r>
                      <a:r>
                        <a:rPr lang="uk-UA" sz="2000" dirty="0" err="1"/>
                        <a:t>Ньюман,Дж.Штокер</a:t>
                      </a:r>
                      <a:endParaRPr lang="ru-RU" sz="2000" dirty="0"/>
                    </a:p>
                  </a:txBody>
                  <a:tcPr marT="45654" marB="45654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Мережевий підхід, співпраця держави та суспільства. Прояв – громадські ради при міністерствах</a:t>
                      </a:r>
                      <a:endParaRPr lang="ru-RU" sz="2000" dirty="0"/>
                    </a:p>
                  </a:txBody>
                  <a:tcPr marT="45654" marB="4565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3F10F48-B9F0-4A93-A4E3-13F2A96C32B6}"/>
              </a:ext>
            </a:extLst>
          </p:cNvPr>
          <p:cNvSpPr txBox="1">
            <a:spLocks/>
          </p:cNvSpPr>
          <p:nvPr/>
        </p:nvSpPr>
        <p:spPr bwMode="auto">
          <a:xfrm>
            <a:off x="323850" y="4221163"/>
            <a:ext cx="10972800" cy="42068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uk-UA" sz="3200" b="1" dirty="0">
                <a:latin typeface="+mn-lt"/>
              </a:rPr>
              <a:t>Позиції окремих українських вчених</a:t>
            </a:r>
            <a:endParaRPr lang="ru-RU" sz="3200" b="1" dirty="0">
              <a:latin typeface="+mn-lt"/>
            </a:endParaRPr>
          </a:p>
        </p:txBody>
      </p:sp>
      <p:graphicFrame>
        <p:nvGraphicFramePr>
          <p:cNvPr id="7" name="Таблица 5">
            <a:extLst>
              <a:ext uri="{FF2B5EF4-FFF2-40B4-BE49-F238E27FC236}">
                <a16:creationId xmlns:a16="http://schemas.microsoft.com/office/drawing/2014/main" id="{AA2DEEEC-E555-45AE-ACBB-B5CCB2470C8C}"/>
              </a:ext>
            </a:extLst>
          </p:cNvPr>
          <p:cNvGraphicFramePr>
            <a:graphicFrameLocks/>
          </p:cNvGraphicFramePr>
          <p:nvPr/>
        </p:nvGraphicFramePr>
        <p:xfrm>
          <a:off x="122238" y="4641850"/>
          <a:ext cx="12009437" cy="2193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3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083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/>
                        <a:t>Автор</a:t>
                      </a:r>
                      <a:endParaRPr lang="ru-RU" sz="2000" dirty="0"/>
                    </a:p>
                  </a:txBody>
                  <a:tcPr marL="91443" marR="91443" marT="45643" marB="456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/>
                        <a:t>Ідеї</a:t>
                      </a:r>
                      <a:endParaRPr lang="ru-RU" sz="2000" dirty="0"/>
                    </a:p>
                  </a:txBody>
                  <a:tcPr marL="91443" marR="91443" marT="45643" marB="4564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3">
                <a:tc>
                  <a:txBody>
                    <a:bodyPr/>
                    <a:lstStyle/>
                    <a:p>
                      <a:r>
                        <a:rPr lang="uk-UA" sz="2000" b="1" dirty="0"/>
                        <a:t>Юрій Мирошниченко</a:t>
                      </a:r>
                      <a:endParaRPr lang="ru-RU" sz="2000" b="1" dirty="0"/>
                    </a:p>
                  </a:txBody>
                  <a:tcPr marL="91443" marR="91443" marT="45643" marB="45643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Поняття «державно-політичного рішення»</a:t>
                      </a:r>
                      <a:endParaRPr lang="ru-RU" sz="2000" dirty="0"/>
                    </a:p>
                  </a:txBody>
                  <a:tcPr marL="91443" marR="91443" marT="45643" marB="4564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677">
                <a:tc>
                  <a:txBody>
                    <a:bodyPr/>
                    <a:lstStyle/>
                    <a:p>
                      <a:r>
                        <a:rPr lang="uk-UA" sz="2000" b="1" dirty="0"/>
                        <a:t>Анатолій Коваленко</a:t>
                      </a:r>
                      <a:endParaRPr lang="ru-RU" sz="2000" b="1" dirty="0"/>
                    </a:p>
                  </a:txBody>
                  <a:tcPr marL="91443" marR="91443" marT="45643" marB="45643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- Створити політично нейтральну владу неможливо</a:t>
                      </a:r>
                    </a:p>
                    <a:p>
                      <a:r>
                        <a:rPr lang="uk-UA" sz="2000" dirty="0"/>
                        <a:t>- Влада не повинна обслуговувати поточні політичні інтереси</a:t>
                      </a:r>
                    </a:p>
                    <a:p>
                      <a:r>
                        <a:rPr lang="uk-UA" sz="2000" dirty="0"/>
                        <a:t>- Політичні посади мають існувати лише на вищих щаблях влади</a:t>
                      </a:r>
                      <a:endParaRPr lang="ru-RU" sz="2000" dirty="0"/>
                    </a:p>
                  </a:txBody>
                  <a:tcPr marL="91443" marR="91443" marT="45643" marB="4564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83">
                <a:tc>
                  <a:txBody>
                    <a:bodyPr/>
                    <a:lstStyle/>
                    <a:p>
                      <a:r>
                        <a:rPr lang="uk-UA" sz="2000" b="1" dirty="0"/>
                        <a:t>Вікторія </a:t>
                      </a:r>
                      <a:r>
                        <a:rPr lang="uk-UA" sz="2000" b="1" dirty="0" err="1"/>
                        <a:t>Токовенко</a:t>
                      </a:r>
                      <a:endParaRPr lang="ru-RU" sz="2000" b="1" dirty="0"/>
                    </a:p>
                  </a:txBody>
                  <a:tcPr marL="91443" marR="91443" marT="45643" marB="45643"/>
                </a:tc>
                <a:tc>
                  <a:txBody>
                    <a:bodyPr/>
                    <a:lstStyle/>
                    <a:p>
                      <a:r>
                        <a:rPr lang="uk-UA" sz="2000" dirty="0"/>
                        <a:t>Поняття «політико-адміністративного управління»</a:t>
                      </a:r>
                      <a:endParaRPr lang="ru-RU" sz="2000" dirty="0"/>
                    </a:p>
                  </a:txBody>
                  <a:tcPr marL="91443" marR="91443" marT="45643" marB="4564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Таблица 4">
            <a:extLst>
              <a:ext uri="{FF2B5EF4-FFF2-40B4-BE49-F238E27FC236}">
                <a16:creationId xmlns:a16="http://schemas.microsoft.com/office/drawing/2014/main" id="{F137AA03-89B4-46A7-A8A3-B46B1574E0C4}"/>
              </a:ext>
            </a:extLst>
          </p:cNvPr>
          <p:cNvGraphicFramePr>
            <a:graphicFrameLocks/>
          </p:cNvGraphicFramePr>
          <p:nvPr/>
        </p:nvGraphicFramePr>
        <p:xfrm>
          <a:off x="-30163" y="3009900"/>
          <a:ext cx="12161838" cy="1189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3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3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9038">
                <a:tc>
                  <a:txBody>
                    <a:bodyPr/>
                    <a:lstStyle/>
                    <a:p>
                      <a:r>
                        <a:rPr lang="uk-UA" sz="1800" dirty="0"/>
                        <a:t>Цифрове урядування</a:t>
                      </a:r>
                    </a:p>
                    <a:p>
                      <a:r>
                        <a:rPr lang="uk-UA" sz="1800" dirty="0"/>
                        <a:t>(</a:t>
                      </a:r>
                      <a:r>
                        <a:rPr lang="en-US" sz="1800" dirty="0"/>
                        <a:t>Digital Era Governance)</a:t>
                      </a:r>
                      <a:endParaRPr lang="ru-RU" sz="1800" dirty="0"/>
                    </a:p>
                  </a:txBody>
                  <a:tcPr marL="91437" marR="91437" marT="45697" marB="45697"/>
                </a:tc>
                <a:tc>
                  <a:txBody>
                    <a:bodyPr/>
                    <a:lstStyle/>
                    <a:p>
                      <a:r>
                        <a:rPr lang="uk-UA" sz="1800" dirty="0" err="1"/>
                        <a:t>Поч</a:t>
                      </a:r>
                      <a:r>
                        <a:rPr lang="uk-UA" sz="1800" dirty="0"/>
                        <a:t>. ХХІ ст.</a:t>
                      </a:r>
                    </a:p>
                    <a:p>
                      <a:r>
                        <a:rPr lang="uk-UA" sz="1800" dirty="0" err="1"/>
                        <a:t>П.Данліві</a:t>
                      </a:r>
                      <a:r>
                        <a:rPr lang="uk-UA" sz="1800" dirty="0"/>
                        <a:t>, </a:t>
                      </a:r>
                      <a:r>
                        <a:rPr lang="uk-UA" sz="1800" dirty="0" err="1"/>
                        <a:t>Х.Маргетс</a:t>
                      </a:r>
                      <a:r>
                        <a:rPr lang="uk-UA" sz="1800" dirty="0"/>
                        <a:t>, </a:t>
                      </a:r>
                      <a:r>
                        <a:rPr lang="uk-UA" sz="1800" dirty="0" err="1"/>
                        <a:t>Дж.Тінклер</a:t>
                      </a:r>
                      <a:endParaRPr lang="ru-RU" sz="1800" dirty="0"/>
                    </a:p>
                  </a:txBody>
                  <a:tcPr marL="91437" marR="91437" marT="45697" marB="4569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Dunleavy, P., 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Margetss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H., 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Bastow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S., 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Tinkler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J. (2005). New public management is dead – long live digital era governance. 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Journal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Public Administration Research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16(3): 467–494.</a:t>
                      </a:r>
                    </a:p>
                    <a:p>
                      <a:endParaRPr lang="ru-RU" sz="1800" dirty="0"/>
                    </a:p>
                  </a:txBody>
                  <a:tcPr marL="91437" marR="91437" marT="45697" marB="456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A6BB97-D173-4CEF-B66B-AFACF81FF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9125"/>
            <a:ext cx="10515600" cy="55578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err="1"/>
              <a:t>Модифікація</a:t>
            </a:r>
            <a:r>
              <a:rPr lang="ru-RU" sz="2200" dirty="0"/>
              <a:t> </a:t>
            </a:r>
            <a:r>
              <a:rPr lang="ru-RU" sz="2200" dirty="0" err="1"/>
              <a:t>концептуальних</a:t>
            </a:r>
            <a:r>
              <a:rPr lang="ru-RU" sz="2200" dirty="0"/>
              <a:t> </a:t>
            </a:r>
            <a:r>
              <a:rPr lang="ru-RU" sz="2200" dirty="0" err="1"/>
              <a:t>підходів</a:t>
            </a:r>
            <a:r>
              <a:rPr lang="ru-RU" sz="2200" dirty="0"/>
              <a:t> до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організованими</a:t>
            </a:r>
            <a:r>
              <a:rPr lang="ru-RU" sz="2200" dirty="0"/>
              <a:t> системами на </a:t>
            </a:r>
            <a:r>
              <a:rPr lang="ru-RU" sz="2200" dirty="0" err="1"/>
              <a:t>практиці</a:t>
            </a:r>
            <a:r>
              <a:rPr lang="ru-RU" sz="2200" dirty="0"/>
              <a:t> </a:t>
            </a:r>
            <a:r>
              <a:rPr lang="ru-RU" sz="2200" dirty="0" err="1"/>
              <a:t>знайшла</a:t>
            </a:r>
            <a:r>
              <a:rPr lang="ru-RU" sz="2200" dirty="0"/>
              <a:t> </a:t>
            </a:r>
            <a:r>
              <a:rPr lang="ru-RU" sz="2200" dirty="0" err="1"/>
              <a:t>відображення</a:t>
            </a:r>
            <a:r>
              <a:rPr lang="ru-RU" sz="2200" dirty="0"/>
              <a:t> у </a:t>
            </a:r>
            <a:r>
              <a:rPr lang="ru-RU" sz="2200" dirty="0" err="1"/>
              <a:t>формуванні</a:t>
            </a:r>
            <a:r>
              <a:rPr lang="ru-RU" sz="2200" dirty="0"/>
              <a:t>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b="1" dirty="0" err="1"/>
              <a:t>методів</a:t>
            </a:r>
            <a:r>
              <a:rPr lang="ru-RU" sz="2200" b="1" dirty="0"/>
              <a:t> </a:t>
            </a:r>
            <a:r>
              <a:rPr lang="ru-RU" sz="2200" b="1" dirty="0" err="1"/>
              <a:t>управління</a:t>
            </a:r>
            <a:r>
              <a:rPr lang="ru-RU" sz="2200" b="1" dirty="0"/>
              <a:t> </a:t>
            </a:r>
            <a:r>
              <a:rPr lang="ru-RU" sz="2200" dirty="0"/>
              <a:t>(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проявляються</a:t>
            </a:r>
            <a:r>
              <a:rPr lang="ru-RU" sz="2200" dirty="0"/>
              <a:t> через </a:t>
            </a:r>
            <a:r>
              <a:rPr lang="ru-RU" sz="2200" dirty="0" err="1"/>
              <a:t>відмінності</a:t>
            </a:r>
            <a:r>
              <a:rPr lang="ru-RU" sz="2200" dirty="0"/>
              <a:t> </a:t>
            </a:r>
            <a:r>
              <a:rPr lang="ru-RU" sz="2200" dirty="0" err="1"/>
              <a:t>форми</a:t>
            </a:r>
            <a:r>
              <a:rPr lang="ru-RU" sz="2200" dirty="0"/>
              <a:t> та </a:t>
            </a:r>
            <a:r>
              <a:rPr lang="ru-RU" sz="2200" dirty="0" err="1"/>
              <a:t>змісту</a:t>
            </a:r>
            <a:r>
              <a:rPr lang="ru-RU" sz="2200" dirty="0"/>
              <a:t> </a:t>
            </a:r>
            <a:r>
              <a:rPr lang="ru-RU" sz="2200" dirty="0" err="1"/>
              <a:t>управлінського</a:t>
            </a:r>
            <a:r>
              <a:rPr lang="ru-RU" sz="2200" dirty="0"/>
              <a:t> </a:t>
            </a:r>
            <a:r>
              <a:rPr lang="ru-RU" sz="2200" dirty="0" err="1"/>
              <a:t>впливу</a:t>
            </a:r>
            <a:r>
              <a:rPr lang="ru-RU" sz="2200" dirty="0"/>
              <a:t> на </a:t>
            </a:r>
            <a:r>
              <a:rPr lang="ru-RU" sz="2200" dirty="0" err="1"/>
              <a:t>об’єкт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). </a:t>
            </a:r>
            <a:r>
              <a:rPr lang="ru-RU" sz="2200" dirty="0" err="1"/>
              <a:t>Розрізняють</a:t>
            </a:r>
            <a:r>
              <a:rPr lang="ru-RU" sz="2200" dirty="0"/>
              <a:t>: </a:t>
            </a:r>
            <a:endParaRPr lang="en-US" sz="2200" dirty="0"/>
          </a:p>
          <a:p>
            <a:r>
              <a:rPr lang="ru-RU" sz="2200" b="1" dirty="0" err="1"/>
              <a:t>організаційно-розпорядницьке</a:t>
            </a:r>
            <a:r>
              <a:rPr lang="ru-RU" sz="2200" b="1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(</a:t>
            </a:r>
            <a:r>
              <a:rPr lang="ru-RU" sz="2200" dirty="0" err="1"/>
              <a:t>адміністративне</a:t>
            </a:r>
            <a:r>
              <a:rPr lang="ru-RU" sz="2200" dirty="0"/>
              <a:t>, </a:t>
            </a:r>
            <a:r>
              <a:rPr lang="ru-RU" sz="2200" dirty="0" err="1"/>
              <a:t>командне</a:t>
            </a:r>
            <a:r>
              <a:rPr lang="ru-RU" sz="2200" dirty="0"/>
              <a:t>), яке </a:t>
            </a:r>
            <a:r>
              <a:rPr lang="ru-RU" sz="2200" dirty="0" err="1"/>
              <a:t>базується</a:t>
            </a:r>
            <a:r>
              <a:rPr lang="ru-RU" sz="2200" dirty="0"/>
              <a:t> на </a:t>
            </a:r>
            <a:r>
              <a:rPr lang="ru-RU" sz="2200" dirty="0" err="1"/>
              <a:t>примусовому</a:t>
            </a:r>
            <a:r>
              <a:rPr lang="ru-RU" sz="2200" dirty="0"/>
              <a:t> </a:t>
            </a:r>
            <a:r>
              <a:rPr lang="ru-RU" sz="2200" dirty="0" err="1"/>
              <a:t>справлянні</a:t>
            </a:r>
            <a:r>
              <a:rPr lang="ru-RU" sz="2200" dirty="0"/>
              <a:t> </a:t>
            </a:r>
            <a:r>
              <a:rPr lang="ru-RU" sz="2200" dirty="0" err="1"/>
              <a:t>управлінських</a:t>
            </a:r>
            <a:r>
              <a:rPr lang="ru-RU" sz="2200" dirty="0"/>
              <a:t> </a:t>
            </a:r>
            <a:r>
              <a:rPr lang="ru-RU" sz="2200" dirty="0" err="1"/>
              <a:t>впливів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генеруються</a:t>
            </a:r>
            <a:r>
              <a:rPr lang="ru-RU" sz="2200" dirty="0"/>
              <a:t> у </a:t>
            </a:r>
            <a:r>
              <a:rPr lang="ru-RU" sz="2200" dirty="0" err="1"/>
              <a:t>формі</a:t>
            </a:r>
            <a:r>
              <a:rPr lang="ru-RU" sz="2200" dirty="0"/>
              <a:t> постанов, </a:t>
            </a:r>
            <a:r>
              <a:rPr lang="ru-RU" sz="2200" dirty="0" err="1"/>
              <a:t>наказів</a:t>
            </a:r>
            <a:r>
              <a:rPr lang="ru-RU" sz="2200" dirty="0"/>
              <a:t>, </a:t>
            </a:r>
            <a:r>
              <a:rPr lang="ru-RU" sz="2200" dirty="0" err="1"/>
              <a:t>розпоряджень</a:t>
            </a:r>
            <a:r>
              <a:rPr lang="ru-RU" sz="2200" dirty="0"/>
              <a:t>; </a:t>
            </a:r>
            <a:endParaRPr lang="en-US" sz="2200" dirty="0"/>
          </a:p>
          <a:p>
            <a:r>
              <a:rPr lang="ru-RU" sz="2200" b="1" dirty="0" err="1"/>
              <a:t>економічний</a:t>
            </a:r>
            <a:r>
              <a:rPr lang="ru-RU" sz="2200" dirty="0"/>
              <a:t>, </a:t>
            </a:r>
            <a:r>
              <a:rPr lang="ru-RU" sz="2200" dirty="0" err="1"/>
              <a:t>стимулюючий</a:t>
            </a:r>
            <a:r>
              <a:rPr lang="ru-RU" sz="2200" dirty="0"/>
              <a:t> метод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ґрунтується</a:t>
            </a:r>
            <a:r>
              <a:rPr lang="ru-RU" sz="2200" dirty="0"/>
              <a:t> на </a:t>
            </a:r>
            <a:r>
              <a:rPr lang="ru-RU" sz="2200" dirty="0" err="1"/>
              <a:t>використанні</a:t>
            </a:r>
            <a:r>
              <a:rPr lang="ru-RU" sz="2200" dirty="0"/>
              <a:t> </a:t>
            </a:r>
            <a:r>
              <a:rPr lang="ru-RU" sz="2200" dirty="0" err="1"/>
              <a:t>економічних</a:t>
            </a:r>
            <a:r>
              <a:rPr lang="ru-RU" sz="2200" dirty="0"/>
              <a:t> </a:t>
            </a:r>
            <a:r>
              <a:rPr lang="ru-RU" sz="2200" dirty="0" err="1"/>
              <a:t>інтересів</a:t>
            </a:r>
            <a:r>
              <a:rPr lang="ru-RU" sz="2200" dirty="0"/>
              <a:t> людей,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являють</a:t>
            </a:r>
            <a:r>
              <a:rPr lang="ru-RU" sz="2200" dirty="0"/>
              <a:t> собою </a:t>
            </a:r>
            <a:r>
              <a:rPr lang="ru-RU" sz="2200" dirty="0" err="1"/>
              <a:t>об’єкт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та на </a:t>
            </a:r>
            <a:r>
              <a:rPr lang="ru-RU" sz="2200" dirty="0" err="1"/>
              <a:t>зацікавленості</a:t>
            </a:r>
            <a:r>
              <a:rPr lang="ru-RU" sz="2200" dirty="0"/>
              <a:t> (</a:t>
            </a:r>
            <a:r>
              <a:rPr lang="ru-RU" sz="2200" dirty="0" err="1"/>
              <a:t>матеріальній</a:t>
            </a:r>
            <a:r>
              <a:rPr lang="ru-RU" sz="2200" dirty="0"/>
              <a:t>, </a:t>
            </a:r>
            <a:r>
              <a:rPr lang="ru-RU" sz="2200" dirty="0" err="1"/>
              <a:t>моральній</a:t>
            </a:r>
            <a:r>
              <a:rPr lang="ru-RU" sz="2200" dirty="0"/>
              <a:t>) у </a:t>
            </a:r>
            <a:r>
              <a:rPr lang="ru-RU" sz="2200" dirty="0" err="1"/>
              <a:t>кінцевому</a:t>
            </a:r>
            <a:r>
              <a:rPr lang="ru-RU" sz="2200" dirty="0"/>
              <a:t> </a:t>
            </a:r>
            <a:r>
              <a:rPr lang="ru-RU" sz="2200" dirty="0" err="1"/>
              <a:t>результаті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; </a:t>
            </a:r>
            <a:endParaRPr lang="en-US" sz="2200" dirty="0"/>
          </a:p>
          <a:p>
            <a:r>
              <a:rPr lang="ru-RU" sz="2200" dirty="0"/>
              <a:t>метод </a:t>
            </a:r>
            <a:r>
              <a:rPr lang="ru-RU" sz="2200" b="1" dirty="0" err="1"/>
              <a:t>переконання</a:t>
            </a:r>
            <a:r>
              <a:rPr lang="ru-RU" sz="2200" b="1" dirty="0"/>
              <a:t>, </a:t>
            </a:r>
            <a:r>
              <a:rPr lang="ru-RU" sz="2200" b="1" dirty="0" err="1"/>
              <a:t>соціально-психологічного</a:t>
            </a:r>
            <a:r>
              <a:rPr lang="ru-RU" sz="2200" dirty="0"/>
              <a:t>, морального </a:t>
            </a:r>
            <a:r>
              <a:rPr lang="ru-RU" sz="2200" dirty="0" err="1"/>
              <a:t>впливу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розглядається</a:t>
            </a:r>
            <a:r>
              <a:rPr lang="ru-RU" sz="2200" dirty="0"/>
              <a:t> як </a:t>
            </a:r>
            <a:r>
              <a:rPr lang="ru-RU" sz="2200" dirty="0" err="1"/>
              <a:t>частина</a:t>
            </a:r>
            <a:r>
              <a:rPr lang="ru-RU" sz="2200" dirty="0"/>
              <a:t> “кодексу </a:t>
            </a:r>
            <a:r>
              <a:rPr lang="ru-RU" sz="2200" dirty="0" err="1"/>
              <a:t>честі</a:t>
            </a:r>
            <a:r>
              <a:rPr lang="ru-RU" sz="2200" dirty="0"/>
              <a:t> та </a:t>
            </a:r>
            <a:r>
              <a:rPr lang="ru-RU" sz="2200" dirty="0" err="1"/>
              <a:t>моралі</a:t>
            </a:r>
            <a:r>
              <a:rPr lang="ru-RU" sz="2200" dirty="0"/>
              <a:t>”, </a:t>
            </a:r>
            <a:r>
              <a:rPr lang="ru-RU" sz="2200" dirty="0" err="1"/>
              <a:t>апеляція</a:t>
            </a:r>
            <a:r>
              <a:rPr lang="ru-RU" sz="2200" dirty="0"/>
              <a:t> до </a:t>
            </a:r>
            <a:r>
              <a:rPr lang="ru-RU" sz="2200" dirty="0" err="1"/>
              <a:t>совісті</a:t>
            </a:r>
            <a:r>
              <a:rPr lang="ru-RU" sz="2200" dirty="0"/>
              <a:t> як до основного </a:t>
            </a:r>
            <a:r>
              <a:rPr lang="ru-RU" sz="2200" dirty="0" err="1"/>
              <a:t>спонукального</a:t>
            </a:r>
            <a:r>
              <a:rPr lang="ru-RU" sz="2200" dirty="0"/>
              <a:t> мотиву </a:t>
            </a:r>
            <a:r>
              <a:rPr lang="ru-RU" sz="2200" dirty="0" err="1"/>
              <a:t>якісної</a:t>
            </a:r>
            <a:r>
              <a:rPr lang="ru-RU" sz="2200" dirty="0"/>
              <a:t>, </a:t>
            </a:r>
            <a:r>
              <a:rPr lang="ru-RU" sz="2200" dirty="0" err="1"/>
              <a:t>ефективної</a:t>
            </a:r>
            <a:r>
              <a:rPr lang="ru-RU" sz="2200" dirty="0"/>
              <a:t> </a:t>
            </a:r>
            <a:r>
              <a:rPr lang="ru-RU" sz="2200" dirty="0" err="1"/>
              <a:t>праці</a:t>
            </a:r>
            <a:r>
              <a:rPr lang="ru-RU" sz="2200" dirty="0"/>
              <a:t>. </a:t>
            </a:r>
            <a:endParaRPr lang="en-US" sz="2200" dirty="0"/>
          </a:p>
          <a:p>
            <a:pPr marL="0" indent="0">
              <a:buNone/>
            </a:pPr>
            <a:r>
              <a:rPr lang="ru-RU" sz="2200" dirty="0" err="1"/>
              <a:t>Найбільший</a:t>
            </a:r>
            <a:r>
              <a:rPr lang="ru-RU" sz="2200" dirty="0"/>
              <a:t> результат </a:t>
            </a:r>
            <a:r>
              <a:rPr lang="ru-RU" sz="2200" dirty="0" err="1"/>
              <a:t>щодо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складними</a:t>
            </a:r>
            <a:r>
              <a:rPr lang="ru-RU" sz="2200" dirty="0"/>
              <a:t> </a:t>
            </a:r>
            <a:r>
              <a:rPr lang="ru-RU" sz="2200" dirty="0" err="1"/>
              <a:t>структурованими</a:t>
            </a:r>
            <a:r>
              <a:rPr lang="ru-RU" sz="2200" dirty="0"/>
              <a:t> системами </a:t>
            </a:r>
            <a:r>
              <a:rPr lang="ru-RU" sz="2200" dirty="0" err="1"/>
              <a:t>досягається</a:t>
            </a:r>
            <a:r>
              <a:rPr lang="ru-RU" sz="2200" dirty="0"/>
              <a:t> при </a:t>
            </a:r>
            <a:r>
              <a:rPr lang="ru-RU" sz="2200" b="1" dirty="0"/>
              <a:t>оптимальному </a:t>
            </a:r>
            <a:r>
              <a:rPr lang="ru-RU" sz="2200" b="1" dirty="0" err="1"/>
              <a:t>поєднанні</a:t>
            </a:r>
            <a:r>
              <a:rPr lang="ru-RU" sz="2200" b="1" dirty="0"/>
              <a:t> </a:t>
            </a:r>
            <a:r>
              <a:rPr lang="ru-RU" sz="2200" dirty="0" err="1"/>
              <a:t>стимулів</a:t>
            </a:r>
            <a:r>
              <a:rPr lang="ru-RU" sz="2200" dirty="0"/>
              <a:t> та </a:t>
            </a:r>
            <a:r>
              <a:rPr lang="ru-RU" sz="2200" dirty="0" err="1"/>
              <a:t>методів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сприяють</a:t>
            </a:r>
            <a:r>
              <a:rPr lang="ru-RU" sz="2200" dirty="0"/>
              <a:t> </a:t>
            </a:r>
            <a:r>
              <a:rPr lang="ru-RU" sz="2200" dirty="0" err="1"/>
              <a:t>активізації</a:t>
            </a:r>
            <a:r>
              <a:rPr lang="ru-RU" sz="2200" dirty="0"/>
              <a:t> </a:t>
            </a:r>
            <a:r>
              <a:rPr lang="ru-RU" sz="2200" dirty="0" err="1"/>
              <a:t>господарської</a:t>
            </a:r>
            <a:r>
              <a:rPr lang="ru-RU" sz="2200" dirty="0"/>
              <a:t> </a:t>
            </a:r>
            <a:r>
              <a:rPr lang="ru-RU" sz="2200" dirty="0" err="1"/>
              <a:t>ініціативи</a:t>
            </a:r>
            <a:r>
              <a:rPr lang="ru-RU" sz="2200" dirty="0"/>
              <a:t> та </a:t>
            </a:r>
            <a:r>
              <a:rPr lang="ru-RU" sz="2200" dirty="0" err="1"/>
              <a:t>відродженню</a:t>
            </a:r>
            <a:r>
              <a:rPr lang="ru-RU" sz="2200" dirty="0"/>
              <a:t> </a:t>
            </a:r>
            <a:r>
              <a:rPr lang="ru-RU" sz="2200" dirty="0" err="1"/>
              <a:t>підприємницької</a:t>
            </a:r>
            <a:r>
              <a:rPr lang="ru-RU" sz="2200" dirty="0"/>
              <a:t> </a:t>
            </a:r>
            <a:r>
              <a:rPr lang="ru-RU" sz="2200" dirty="0" err="1"/>
              <a:t>активності</a:t>
            </a:r>
            <a:r>
              <a:rPr lang="ru-RU" sz="2200" dirty="0"/>
              <a:t> в </a:t>
            </a:r>
            <a:r>
              <a:rPr lang="ru-RU" sz="2200" dirty="0" err="1"/>
              <a:t>процесі</a:t>
            </a:r>
            <a:r>
              <a:rPr lang="ru-RU" sz="2200" dirty="0"/>
              <a:t> </a:t>
            </a:r>
            <a:r>
              <a:rPr lang="ru-RU" sz="2200" dirty="0" err="1"/>
              <a:t>вирішення</a:t>
            </a:r>
            <a:r>
              <a:rPr lang="ru-RU" sz="2200" dirty="0"/>
              <a:t> </a:t>
            </a:r>
            <a:r>
              <a:rPr lang="ru-RU" sz="2200" dirty="0" err="1"/>
              <a:t>стратегічних</a:t>
            </a:r>
            <a:r>
              <a:rPr lang="ru-RU" sz="2200" dirty="0"/>
              <a:t> </a:t>
            </a:r>
            <a:r>
              <a:rPr lang="ru-RU" sz="2200" dirty="0" err="1"/>
              <a:t>завдань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0492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D33F69F-BF5E-4702-A637-41E368335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075" y="596900"/>
            <a:ext cx="11544300" cy="62610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РЕГІОНАЛЬНЕ УПРАВЛІННЯ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uk-UA" sz="240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Державне управління регіонами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err="1"/>
              <a:t>Об’єктом</a:t>
            </a:r>
            <a:r>
              <a:rPr lang="ru-RU" sz="2400" dirty="0"/>
              <a:t> державного </a:t>
            </a:r>
            <a:r>
              <a:rPr lang="ru-RU" sz="2400" dirty="0" err="1"/>
              <a:t>регулювання</a:t>
            </a:r>
            <a:r>
              <a:rPr lang="ru-RU" sz="2400" dirty="0"/>
              <a:t> </a:t>
            </a:r>
            <a:r>
              <a:rPr lang="ru-RU" sz="2400" dirty="0" err="1"/>
              <a:t>виступають</a:t>
            </a:r>
            <a:r>
              <a:rPr lang="ru-RU" sz="2400" dirty="0"/>
              <a:t> </a:t>
            </a:r>
            <a:r>
              <a:rPr lang="ru-RU" sz="2400" dirty="0" err="1"/>
              <a:t>повноваження</a:t>
            </a:r>
            <a:r>
              <a:rPr lang="ru-RU" sz="2400" dirty="0"/>
              <a:t> з </a:t>
            </a:r>
            <a:r>
              <a:rPr lang="ru-RU" sz="2400" dirty="0" err="1"/>
              <a:t>регулювання</a:t>
            </a:r>
            <a:r>
              <a:rPr lang="ru-RU" sz="2400" dirty="0"/>
              <a:t> </a:t>
            </a:r>
            <a:r>
              <a:rPr lang="ru-RU" sz="2400" dirty="0" err="1"/>
              <a:t>регіонального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</a:t>
            </a:r>
            <a:r>
              <a:rPr lang="ru-RU" sz="2400" dirty="0" err="1"/>
              <a:t>зокрема</a:t>
            </a:r>
            <a:r>
              <a:rPr lang="ru-RU" sz="2400" dirty="0"/>
              <a:t> </a:t>
            </a:r>
            <a:r>
              <a:rPr lang="ru-RU" sz="2400" dirty="0" err="1"/>
              <a:t>просторової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територій</a:t>
            </a:r>
            <a:r>
              <a:rPr lang="ru-RU" sz="2400" dirty="0"/>
              <a:t>, </a:t>
            </a:r>
            <a:r>
              <a:rPr lang="ru-RU" sz="2400" dirty="0" err="1"/>
              <a:t>стратегування</a:t>
            </a:r>
            <a:r>
              <a:rPr lang="ru-RU" sz="2400" dirty="0"/>
              <a:t> і </a:t>
            </a:r>
            <a:r>
              <a:rPr lang="ru-RU" sz="2400" dirty="0" err="1"/>
              <a:t>програмування</a:t>
            </a:r>
            <a:r>
              <a:rPr lang="ru-RU" sz="2400" dirty="0"/>
              <a:t> та </a:t>
            </a:r>
            <a:r>
              <a:rPr lang="ru-RU" sz="2400" dirty="0" err="1"/>
              <a:t>налагодження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фінансових</a:t>
            </a:r>
            <a:r>
              <a:rPr lang="ru-RU" sz="2400" dirty="0"/>
              <a:t> </a:t>
            </a:r>
            <a:r>
              <a:rPr lang="ru-RU" sz="2400" dirty="0" err="1"/>
              <a:t>взаємовідносин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різними</a:t>
            </a:r>
            <a:r>
              <a:rPr lang="ru-RU" sz="2400" dirty="0"/>
              <a:t> </a:t>
            </a:r>
            <a:r>
              <a:rPr lang="ru-RU" sz="2400" dirty="0" err="1"/>
              <a:t>рівнями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.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322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81B67D-A970-4040-AA2E-6174FF84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682625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Функції управління регіональним розвитком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525E81-DE23-4306-857A-FD9474979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" y="1066800"/>
            <a:ext cx="12087225" cy="56864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аналізу</a:t>
            </a:r>
            <a:r>
              <a:rPr lang="ru-RU" sz="2200" dirty="0"/>
              <a:t> </a:t>
            </a:r>
            <a:r>
              <a:rPr lang="ru-RU" sz="2200" dirty="0" err="1"/>
              <a:t>суспільно-політичних</a:t>
            </a:r>
            <a:r>
              <a:rPr lang="ru-RU" sz="2200" dirty="0"/>
              <a:t>, </a:t>
            </a:r>
            <a:r>
              <a:rPr lang="ru-RU" sz="2200" dirty="0" err="1"/>
              <a:t>соціально-економічних</a:t>
            </a:r>
            <a:r>
              <a:rPr lang="ru-RU" sz="2200" dirty="0"/>
              <a:t>, </a:t>
            </a:r>
            <a:r>
              <a:rPr lang="ru-RU" sz="2200" dirty="0" err="1"/>
              <a:t>гуманітарних</a:t>
            </a:r>
            <a:r>
              <a:rPr lang="ru-RU" sz="2200" dirty="0"/>
              <a:t>, </a:t>
            </a:r>
            <a:r>
              <a:rPr lang="ru-RU" sz="2200" dirty="0" err="1"/>
              <a:t>екологічних</a:t>
            </a:r>
            <a:r>
              <a:rPr lang="ru-RU" sz="2200" dirty="0"/>
              <a:t> та </a:t>
            </a:r>
            <a:r>
              <a:rPr lang="ru-RU" sz="2200" dirty="0" err="1"/>
              <a:t>інших</a:t>
            </a:r>
            <a:r>
              <a:rPr lang="ru-RU" sz="2200" dirty="0"/>
              <a:t> </a:t>
            </a:r>
            <a:r>
              <a:rPr lang="ru-RU" sz="2200" dirty="0" err="1"/>
              <a:t>процесів</a:t>
            </a:r>
            <a:r>
              <a:rPr lang="ru-RU" sz="2200" dirty="0"/>
              <a:t> на </a:t>
            </a:r>
            <a:r>
              <a:rPr lang="ru-RU" sz="2200" dirty="0" err="1"/>
              <a:t>регіональному</a:t>
            </a:r>
            <a:r>
              <a:rPr lang="ru-RU" sz="2200" dirty="0"/>
              <a:t> </a:t>
            </a:r>
            <a:r>
              <a:rPr lang="ru-RU" sz="2200" dirty="0" err="1"/>
              <a:t>рівні</a:t>
            </a:r>
            <a:endParaRPr lang="ru-RU" sz="2200" dirty="0"/>
          </a:p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прогнозування</a:t>
            </a:r>
            <a:r>
              <a:rPr lang="ru-RU" sz="2200" dirty="0"/>
              <a:t> </a:t>
            </a:r>
            <a:r>
              <a:rPr lang="ru-RU" sz="2200" dirty="0" err="1"/>
              <a:t>регіонального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endParaRPr lang="ru-RU" sz="2200" dirty="0"/>
          </a:p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планування</a:t>
            </a:r>
            <a:r>
              <a:rPr lang="ru-RU" sz="2200" dirty="0"/>
              <a:t> </a:t>
            </a:r>
            <a:r>
              <a:rPr lang="ru-RU" sz="2200" dirty="0" err="1"/>
              <a:t>регіонального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 – </a:t>
            </a:r>
            <a:r>
              <a:rPr lang="ru-RU" sz="2200" dirty="0" err="1"/>
              <a:t>передбачає</a:t>
            </a:r>
            <a:r>
              <a:rPr lang="ru-RU" sz="2200" dirty="0"/>
              <a:t> </a:t>
            </a:r>
            <a:r>
              <a:rPr lang="ru-RU" sz="2200" dirty="0" err="1"/>
              <a:t>визначення</a:t>
            </a:r>
            <a:r>
              <a:rPr lang="ru-RU" sz="2200" dirty="0"/>
              <a:t> </a:t>
            </a:r>
            <a:r>
              <a:rPr lang="ru-RU" sz="2200" dirty="0" err="1"/>
              <a:t>майбутнього</a:t>
            </a:r>
            <a:r>
              <a:rPr lang="ru-RU" sz="2200" dirty="0"/>
              <a:t> стану </a:t>
            </a:r>
            <a:r>
              <a:rPr lang="ru-RU" sz="2200" dirty="0" err="1"/>
              <a:t>об’єкта</a:t>
            </a:r>
            <a:r>
              <a:rPr lang="ru-RU" sz="2200" dirty="0"/>
              <a:t> </a:t>
            </a:r>
            <a:r>
              <a:rPr lang="ru-RU" sz="2200" dirty="0" err="1"/>
              <a:t>регіонального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(</a:t>
            </a:r>
            <a:r>
              <a:rPr lang="ru-RU" sz="2200" dirty="0" err="1"/>
              <a:t>регіональної</a:t>
            </a:r>
            <a:r>
              <a:rPr lang="ru-RU" sz="2200" dirty="0"/>
              <a:t> </a:t>
            </a:r>
            <a:r>
              <a:rPr lang="ru-RU" sz="2200" dirty="0" err="1"/>
              <a:t>системи</a:t>
            </a:r>
            <a:r>
              <a:rPr lang="ru-RU" sz="2200" dirty="0"/>
              <a:t>); </a:t>
            </a:r>
            <a:r>
              <a:rPr lang="ru-RU" sz="2200" dirty="0" err="1"/>
              <a:t>шляхів</a:t>
            </a:r>
            <a:r>
              <a:rPr lang="ru-RU" sz="2200" dirty="0"/>
              <a:t> та </a:t>
            </a:r>
            <a:r>
              <a:rPr lang="ru-RU" sz="2200" dirty="0" err="1"/>
              <a:t>способів</a:t>
            </a:r>
            <a:r>
              <a:rPr lang="ru-RU" sz="2200" dirty="0"/>
              <a:t> </a:t>
            </a:r>
            <a:r>
              <a:rPr lang="ru-RU" sz="2200" dirty="0" err="1"/>
              <a:t>досягнення</a:t>
            </a:r>
            <a:r>
              <a:rPr lang="ru-RU" sz="2200" dirty="0"/>
              <a:t> </a:t>
            </a:r>
            <a:r>
              <a:rPr lang="ru-RU" sz="2200" dirty="0" err="1"/>
              <a:t>цього</a:t>
            </a:r>
            <a:r>
              <a:rPr lang="ru-RU" sz="2200" dirty="0"/>
              <a:t> стану; </a:t>
            </a:r>
            <a:r>
              <a:rPr lang="ru-RU" sz="2200" dirty="0" err="1"/>
              <a:t>кількості</a:t>
            </a:r>
            <a:r>
              <a:rPr lang="ru-RU" sz="2200" dirty="0"/>
              <a:t> та </a:t>
            </a:r>
            <a:r>
              <a:rPr lang="ru-RU" sz="2200" dirty="0" err="1"/>
              <a:t>якості</a:t>
            </a:r>
            <a:r>
              <a:rPr lang="ru-RU" sz="2200" dirty="0"/>
              <a:t> </a:t>
            </a:r>
            <a:r>
              <a:rPr lang="ru-RU" sz="2200" dirty="0" err="1"/>
              <a:t>необхідних</a:t>
            </a:r>
            <a:r>
              <a:rPr lang="ru-RU" sz="2200" dirty="0"/>
              <a:t> для </a:t>
            </a:r>
            <a:r>
              <a:rPr lang="ru-RU" sz="2200" dirty="0" err="1"/>
              <a:t>цього</a:t>
            </a:r>
            <a:r>
              <a:rPr lang="ru-RU" sz="2200" dirty="0"/>
              <a:t> </a:t>
            </a:r>
            <a:r>
              <a:rPr lang="ru-RU" sz="2200" dirty="0" err="1"/>
              <a:t>ресурсів</a:t>
            </a:r>
            <a:r>
              <a:rPr lang="ru-RU" sz="2200" dirty="0"/>
              <a:t>. </a:t>
            </a:r>
          </a:p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регіонального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 – одна з </a:t>
            </a:r>
            <a:r>
              <a:rPr lang="ru-RU" sz="2200" dirty="0" err="1"/>
              <a:t>центральних</a:t>
            </a:r>
            <a:r>
              <a:rPr lang="ru-RU" sz="2200" dirty="0"/>
              <a:t>, </a:t>
            </a:r>
            <a:r>
              <a:rPr lang="ru-RU" sz="2200" dirty="0" err="1"/>
              <a:t>базових</a:t>
            </a:r>
            <a:r>
              <a:rPr lang="ru-RU" sz="2200" dirty="0"/>
              <a:t> </a:t>
            </a:r>
            <a:r>
              <a:rPr lang="ru-RU" sz="2200" dirty="0" err="1"/>
              <a:t>функцій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регіональним</a:t>
            </a:r>
            <a:r>
              <a:rPr lang="ru-RU" sz="2200" dirty="0"/>
              <a:t> </a:t>
            </a:r>
            <a:r>
              <a:rPr lang="ru-RU" sz="2200" dirty="0" err="1"/>
              <a:t>розвитком</a:t>
            </a:r>
            <a:r>
              <a:rPr lang="ru-RU" sz="2200" dirty="0"/>
              <a:t> (яку часто </a:t>
            </a:r>
            <a:r>
              <a:rPr lang="ru-RU" sz="2200" dirty="0" err="1"/>
              <a:t>взагалі</a:t>
            </a:r>
            <a:r>
              <a:rPr lang="ru-RU" sz="2200" dirty="0"/>
              <a:t> </a:t>
            </a:r>
            <a:r>
              <a:rPr lang="ru-RU" sz="2200" dirty="0" err="1"/>
              <a:t>ототожнюють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сутністю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є не </a:t>
            </a:r>
            <a:r>
              <a:rPr lang="ru-RU" sz="2200" dirty="0" err="1"/>
              <a:t>правомірним</a:t>
            </a:r>
            <a:r>
              <a:rPr lang="ru-RU" sz="2200" dirty="0"/>
              <a:t>). </a:t>
            </a:r>
            <a:r>
              <a:rPr lang="ru-RU" sz="2200" dirty="0" err="1"/>
              <a:t>Сутність</a:t>
            </a:r>
            <a:r>
              <a:rPr lang="ru-RU" sz="2200" dirty="0"/>
              <a:t>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полягає</a:t>
            </a:r>
            <a:r>
              <a:rPr lang="ru-RU" sz="2200" dirty="0"/>
              <a:t> в </a:t>
            </a:r>
            <a:r>
              <a:rPr lang="ru-RU" sz="2200" dirty="0" err="1"/>
              <a:t>упорядкуванні</a:t>
            </a:r>
            <a:r>
              <a:rPr lang="ru-RU" sz="2200" dirty="0"/>
              <a:t>, </a:t>
            </a:r>
            <a:r>
              <a:rPr lang="ru-RU" sz="2200" dirty="0" err="1"/>
              <a:t>узгодженні</a:t>
            </a:r>
            <a:r>
              <a:rPr lang="ru-RU" sz="2200" dirty="0"/>
              <a:t>, </a:t>
            </a:r>
            <a:r>
              <a:rPr lang="ru-RU" sz="2200" dirty="0" err="1"/>
              <a:t>регламентуванні</a:t>
            </a:r>
            <a:r>
              <a:rPr lang="ru-RU" sz="2200" dirty="0"/>
              <a:t>, </a:t>
            </a:r>
            <a:r>
              <a:rPr lang="ru-RU" sz="2200" dirty="0" err="1"/>
              <a:t>усуненні</a:t>
            </a:r>
            <a:r>
              <a:rPr lang="ru-RU" sz="2200" dirty="0"/>
              <a:t> </a:t>
            </a:r>
            <a:r>
              <a:rPr lang="ru-RU" sz="2200" dirty="0" err="1"/>
              <a:t>дублювання</a:t>
            </a:r>
            <a:r>
              <a:rPr lang="ru-RU" sz="2200" dirty="0"/>
              <a:t> </a:t>
            </a:r>
            <a:r>
              <a:rPr lang="ru-RU" sz="2200" dirty="0" err="1"/>
              <a:t>дій</a:t>
            </a:r>
            <a:r>
              <a:rPr lang="ru-RU" sz="2200" dirty="0"/>
              <a:t> </a:t>
            </a:r>
            <a:r>
              <a:rPr lang="ru-RU" sz="2200" dirty="0" err="1"/>
              <a:t>органів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(</a:t>
            </a:r>
            <a:r>
              <a:rPr lang="ru-RU" sz="2200" dirty="0" err="1"/>
              <a:t>групи</a:t>
            </a:r>
            <a:r>
              <a:rPr lang="ru-RU" sz="2200" dirty="0"/>
              <a:t> </a:t>
            </a:r>
            <a:r>
              <a:rPr lang="ru-RU" sz="2200" dirty="0" err="1"/>
              <a:t>осіб</a:t>
            </a:r>
            <a:r>
              <a:rPr lang="ru-RU" sz="2200" dirty="0"/>
              <a:t>, </a:t>
            </a:r>
            <a:r>
              <a:rPr lang="ru-RU" sz="2200" dirty="0" err="1"/>
              <a:t>працівників</a:t>
            </a:r>
            <a:r>
              <a:rPr lang="ru-RU" sz="2200" dirty="0"/>
              <a:t> та </a:t>
            </a:r>
            <a:r>
              <a:rPr lang="ru-RU" sz="2200" dirty="0" err="1"/>
              <a:t>ін</a:t>
            </a:r>
            <a:r>
              <a:rPr lang="ru-RU" sz="2200" dirty="0"/>
              <a:t>.),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здійснюють</a:t>
            </a:r>
            <a:r>
              <a:rPr lang="ru-RU" sz="2200" dirty="0"/>
              <a:t> </a:t>
            </a:r>
            <a:r>
              <a:rPr lang="ru-RU" sz="2200" dirty="0" err="1"/>
              <a:t>спільну</a:t>
            </a:r>
            <a:r>
              <a:rPr lang="ru-RU" sz="2200" dirty="0"/>
              <a:t> </a:t>
            </a:r>
            <a:r>
              <a:rPr lang="ru-RU" sz="2200" dirty="0" err="1"/>
              <a:t>діяльність</a:t>
            </a:r>
            <a:r>
              <a:rPr lang="ru-RU" sz="2200" dirty="0"/>
              <a:t>. </a:t>
            </a:r>
            <a:r>
              <a:rPr lang="ru-RU" sz="2200" dirty="0" err="1"/>
              <a:t>Організацію</a:t>
            </a:r>
            <a:r>
              <a:rPr lang="ru-RU" sz="2200" dirty="0"/>
              <a:t> часто </a:t>
            </a:r>
            <a:r>
              <a:rPr lang="ru-RU" sz="2200" dirty="0" err="1"/>
              <a:t>ще</a:t>
            </a:r>
            <a:r>
              <a:rPr lang="ru-RU" sz="2200" dirty="0"/>
              <a:t> </a:t>
            </a:r>
            <a:r>
              <a:rPr lang="ru-RU" sz="2200" dirty="0" err="1"/>
              <a:t>називають</a:t>
            </a:r>
            <a:r>
              <a:rPr lang="ru-RU" sz="2200" dirty="0"/>
              <a:t> </a:t>
            </a:r>
            <a:r>
              <a:rPr lang="ru-RU" sz="2200" dirty="0" err="1"/>
              <a:t>координацією</a:t>
            </a:r>
            <a:r>
              <a:rPr lang="ru-RU" sz="2200" dirty="0"/>
              <a:t> (</a:t>
            </a:r>
            <a:r>
              <a:rPr lang="ru-RU" sz="2200" dirty="0" err="1"/>
              <a:t>управлінських</a:t>
            </a:r>
            <a:r>
              <a:rPr lang="ru-RU" sz="2200" dirty="0"/>
              <a:t> </a:t>
            </a:r>
            <a:r>
              <a:rPr lang="ru-RU" sz="2200" dirty="0" err="1"/>
              <a:t>рішень</a:t>
            </a:r>
            <a:r>
              <a:rPr lang="ru-RU" sz="2200" dirty="0"/>
              <a:t>, </a:t>
            </a:r>
            <a:r>
              <a:rPr lang="ru-RU" sz="2200" dirty="0" err="1"/>
              <a:t>зусиль</a:t>
            </a:r>
            <a:r>
              <a:rPr lang="ru-RU" sz="2200" dirty="0"/>
              <a:t>, </a:t>
            </a:r>
            <a:r>
              <a:rPr lang="ru-RU" sz="2200" dirty="0" err="1"/>
              <a:t>дій</a:t>
            </a:r>
            <a:r>
              <a:rPr lang="ru-RU" sz="2200" dirty="0"/>
              <a:t>, </a:t>
            </a:r>
            <a:r>
              <a:rPr lang="ru-RU" sz="2200" dirty="0" err="1"/>
              <a:t>заходів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). </a:t>
            </a:r>
          </a:p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мотивації</a:t>
            </a:r>
            <a:r>
              <a:rPr lang="ru-RU" sz="2200" dirty="0"/>
              <a:t> (</a:t>
            </a:r>
            <a:r>
              <a:rPr lang="ru-RU" sz="2200" dirty="0" err="1"/>
              <a:t>стимулювання</a:t>
            </a:r>
            <a:r>
              <a:rPr lang="ru-RU" sz="2200" dirty="0"/>
              <a:t>) – </a:t>
            </a: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супроводжує</a:t>
            </a:r>
            <a:r>
              <a:rPr lang="ru-RU" sz="2200" dirty="0"/>
              <a:t> </a:t>
            </a:r>
            <a:r>
              <a:rPr lang="ru-RU" sz="2200" dirty="0" err="1"/>
              <a:t>організацію</a:t>
            </a:r>
            <a:r>
              <a:rPr lang="ru-RU" sz="2200" dirty="0"/>
              <a:t> та </a:t>
            </a:r>
            <a:r>
              <a:rPr lang="ru-RU" sz="2200" dirty="0" err="1"/>
              <a:t>полягає</a:t>
            </a:r>
            <a:r>
              <a:rPr lang="ru-RU" sz="2200" dirty="0"/>
              <a:t> в </a:t>
            </a:r>
            <a:r>
              <a:rPr lang="ru-RU" sz="2200" dirty="0" err="1"/>
              <a:t>матеріальному</a:t>
            </a:r>
            <a:r>
              <a:rPr lang="ru-RU" sz="2200" dirty="0"/>
              <a:t> та моральному </a:t>
            </a:r>
            <a:r>
              <a:rPr lang="ru-RU" sz="2200" dirty="0" err="1"/>
              <a:t>заохоченні</a:t>
            </a:r>
            <a:r>
              <a:rPr lang="ru-RU" sz="2200" dirty="0"/>
              <a:t> </a:t>
            </a:r>
            <a:r>
              <a:rPr lang="ru-RU" sz="2200" dirty="0" err="1"/>
              <a:t>працівників</a:t>
            </a:r>
            <a:r>
              <a:rPr lang="ru-RU" sz="2200" dirty="0"/>
              <a:t>, </a:t>
            </a:r>
            <a:r>
              <a:rPr lang="ru-RU" sz="2200" dirty="0" err="1"/>
              <a:t>членів</a:t>
            </a:r>
            <a:r>
              <a:rPr lang="ru-RU" sz="2200" dirty="0"/>
              <a:t> трудового </a:t>
            </a:r>
            <a:r>
              <a:rPr lang="ru-RU" sz="2200" dirty="0" err="1"/>
              <a:t>колективу</a:t>
            </a:r>
            <a:r>
              <a:rPr lang="ru-RU" sz="2200" dirty="0"/>
              <a:t>, </a:t>
            </a:r>
            <a:r>
              <a:rPr lang="ru-RU" sz="2200" dirty="0" err="1"/>
              <a:t>працівників</a:t>
            </a:r>
            <a:r>
              <a:rPr lang="ru-RU" sz="2200" dirty="0"/>
              <a:t> </a:t>
            </a:r>
            <a:r>
              <a:rPr lang="ru-RU" sz="2200" dirty="0" err="1"/>
              <a:t>управлінських</a:t>
            </a:r>
            <a:r>
              <a:rPr lang="ru-RU" sz="2200" dirty="0"/>
              <a:t> структур, </a:t>
            </a:r>
            <a:r>
              <a:rPr lang="ru-RU" sz="2200" dirty="0" err="1"/>
              <a:t>державних</a:t>
            </a:r>
            <a:r>
              <a:rPr lang="ru-RU" sz="2200" dirty="0"/>
              <a:t> </a:t>
            </a:r>
            <a:r>
              <a:rPr lang="ru-RU" sz="2200" dirty="0" err="1"/>
              <a:t>службовців</a:t>
            </a:r>
            <a:r>
              <a:rPr lang="ru-RU" sz="2200" dirty="0"/>
              <a:t> та </a:t>
            </a:r>
            <a:r>
              <a:rPr lang="ru-RU" sz="2200" dirty="0" err="1"/>
              <a:t>ін</a:t>
            </a:r>
            <a:r>
              <a:rPr lang="ru-RU" sz="2200" dirty="0"/>
              <a:t>., для </a:t>
            </a:r>
            <a:r>
              <a:rPr lang="ru-RU" sz="2200" dirty="0" err="1"/>
              <a:t>підвищення</a:t>
            </a:r>
            <a:r>
              <a:rPr lang="ru-RU" sz="2200" dirty="0"/>
              <a:t> </a:t>
            </a:r>
            <a:r>
              <a:rPr lang="ru-RU" sz="2200" dirty="0" err="1"/>
              <a:t>результативності</a:t>
            </a:r>
            <a:r>
              <a:rPr lang="ru-RU" sz="2200" dirty="0"/>
              <a:t>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09108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9EE76AF8-F268-42C9-978D-9EE2E5B95400}"/>
              </a:ext>
            </a:extLst>
          </p:cNvPr>
          <p:cNvSpPr txBox="1">
            <a:spLocks/>
          </p:cNvSpPr>
          <p:nvPr/>
        </p:nvSpPr>
        <p:spPr>
          <a:xfrm>
            <a:off x="0" y="133350"/>
            <a:ext cx="12087225" cy="56864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</a:t>
            </a:r>
            <a:r>
              <a:rPr lang="ru-RU" sz="2200" dirty="0" err="1"/>
              <a:t>обліку</a:t>
            </a:r>
            <a:r>
              <a:rPr lang="ru-RU" sz="2200" dirty="0"/>
              <a:t> </a:t>
            </a:r>
            <a:r>
              <a:rPr lang="ru-RU" sz="2200" dirty="0" err="1"/>
              <a:t>являє</a:t>
            </a:r>
            <a:r>
              <a:rPr lang="ru-RU" sz="2200" dirty="0"/>
              <a:t> собою </a:t>
            </a:r>
            <a:r>
              <a:rPr lang="ru-RU" sz="2200" dirty="0" err="1"/>
              <a:t>універсальну</a:t>
            </a:r>
            <a:r>
              <a:rPr lang="ru-RU" sz="2200" dirty="0"/>
              <a:t> </a:t>
            </a:r>
            <a:r>
              <a:rPr lang="ru-RU" sz="2200" dirty="0" err="1"/>
              <a:t>функцію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впроваджується</a:t>
            </a:r>
            <a:r>
              <a:rPr lang="ru-RU" sz="2200" dirty="0"/>
              <a:t> за </a:t>
            </a:r>
            <a:r>
              <a:rPr lang="ru-RU" sz="2200" dirty="0" err="1"/>
              <a:t>допомогою</a:t>
            </a:r>
            <a:r>
              <a:rPr lang="ru-RU" sz="2200" dirty="0"/>
              <a:t> </a:t>
            </a:r>
            <a:r>
              <a:rPr lang="ru-RU" sz="2200" dirty="0" err="1"/>
              <a:t>документальної</a:t>
            </a:r>
            <a:r>
              <a:rPr lang="ru-RU" sz="2200" dirty="0"/>
              <a:t> </a:t>
            </a:r>
            <a:r>
              <a:rPr lang="ru-RU" sz="2200" dirty="0" err="1"/>
              <a:t>фіксації</a:t>
            </a:r>
            <a:r>
              <a:rPr lang="ru-RU" sz="2200" dirty="0"/>
              <a:t>, </a:t>
            </a:r>
            <a:r>
              <a:rPr lang="ru-RU" sz="2200" dirty="0" err="1"/>
              <a:t>насамперед</a:t>
            </a:r>
            <a:r>
              <a:rPr lang="ru-RU" sz="2200" dirty="0"/>
              <a:t> </a:t>
            </a:r>
            <a:r>
              <a:rPr lang="ru-RU" sz="2200" dirty="0" err="1"/>
              <a:t>матеріального</a:t>
            </a:r>
            <a:r>
              <a:rPr lang="ru-RU" sz="2200" dirty="0"/>
              <a:t> та </a:t>
            </a:r>
            <a:r>
              <a:rPr lang="ru-RU" sz="2200" dirty="0" err="1"/>
              <a:t>фінансового</a:t>
            </a:r>
            <a:r>
              <a:rPr lang="ru-RU" sz="2200" dirty="0"/>
              <a:t> стану </a:t>
            </a:r>
            <a:r>
              <a:rPr lang="ru-RU" sz="2200" dirty="0" err="1"/>
              <a:t>об’єкта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ресурсів</a:t>
            </a:r>
            <a:r>
              <a:rPr lang="ru-RU" sz="2200" dirty="0"/>
              <a:t> </a:t>
            </a:r>
            <a:r>
              <a:rPr lang="ru-RU" sz="2200" dirty="0" err="1"/>
              <a:t>об’єкта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, </a:t>
            </a:r>
            <a:r>
              <a:rPr lang="ru-RU" sz="2200" dirty="0" err="1"/>
              <a:t>матеріальних</a:t>
            </a:r>
            <a:r>
              <a:rPr lang="ru-RU" sz="2200" dirty="0"/>
              <a:t> </a:t>
            </a:r>
            <a:r>
              <a:rPr lang="ru-RU" sz="2200" dirty="0" err="1"/>
              <a:t>цінностей</a:t>
            </a:r>
            <a:r>
              <a:rPr lang="ru-RU" sz="2200" dirty="0"/>
              <a:t>, </a:t>
            </a:r>
            <a:r>
              <a:rPr lang="ru-RU" sz="2200" dirty="0" err="1"/>
              <a:t>грошових</a:t>
            </a:r>
            <a:r>
              <a:rPr lang="ru-RU" sz="2200" dirty="0"/>
              <a:t> </a:t>
            </a:r>
            <a:r>
              <a:rPr lang="ru-RU" sz="2200" dirty="0" err="1"/>
              <a:t>коштів</a:t>
            </a:r>
            <a:r>
              <a:rPr lang="ru-RU" sz="2200" dirty="0"/>
              <a:t>, </a:t>
            </a:r>
            <a:r>
              <a:rPr lang="ru-RU" sz="2200" dirty="0" err="1"/>
              <a:t>боргових</a:t>
            </a:r>
            <a:r>
              <a:rPr lang="ru-RU" sz="2200" dirty="0"/>
              <a:t> </a:t>
            </a:r>
            <a:r>
              <a:rPr lang="ru-RU" sz="2200" dirty="0" err="1"/>
              <a:t>зобов’язань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endParaRPr lang="ru-RU" sz="2200" dirty="0"/>
          </a:p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контролю </a:t>
            </a:r>
            <a:r>
              <a:rPr lang="ru-RU" sz="2200" dirty="0" err="1"/>
              <a:t>передбачає</a:t>
            </a:r>
            <a:r>
              <a:rPr lang="ru-RU" sz="2200" dirty="0"/>
              <a:t> </a:t>
            </a:r>
            <a:r>
              <a:rPr lang="ru-RU" sz="2200" dirty="0" err="1"/>
              <a:t>активну</a:t>
            </a:r>
            <a:r>
              <a:rPr lang="ru-RU" sz="2200" dirty="0"/>
              <a:t> </a:t>
            </a:r>
            <a:r>
              <a:rPr lang="ru-RU" sz="2200" dirty="0" err="1"/>
              <a:t>перевірку</a:t>
            </a:r>
            <a:r>
              <a:rPr lang="ru-RU" sz="2200" dirty="0"/>
              <a:t> </a:t>
            </a:r>
            <a:r>
              <a:rPr lang="ru-RU" sz="2200" dirty="0" err="1"/>
              <a:t>виконання</a:t>
            </a:r>
            <a:r>
              <a:rPr lang="ru-RU" sz="2200" dirty="0"/>
              <a:t> </a:t>
            </a:r>
            <a:r>
              <a:rPr lang="ru-RU" sz="2200" dirty="0" err="1"/>
              <a:t>прийнятих</a:t>
            </a:r>
            <a:r>
              <a:rPr lang="ru-RU" sz="2200" dirty="0"/>
              <a:t> </a:t>
            </a:r>
            <a:r>
              <a:rPr lang="ru-RU" sz="2200" dirty="0" err="1"/>
              <a:t>управлінських</a:t>
            </a:r>
            <a:r>
              <a:rPr lang="ru-RU" sz="2200" dirty="0"/>
              <a:t> </a:t>
            </a:r>
            <a:r>
              <a:rPr lang="ru-RU" sz="2200" dirty="0" err="1"/>
              <a:t>рішень</a:t>
            </a:r>
            <a:r>
              <a:rPr lang="ru-RU" sz="2200" dirty="0"/>
              <a:t>, </a:t>
            </a:r>
            <a:r>
              <a:rPr lang="ru-RU" sz="2200" dirty="0" err="1"/>
              <a:t>справлянням</a:t>
            </a:r>
            <a:r>
              <a:rPr lang="ru-RU" sz="2200" dirty="0"/>
              <a:t> </a:t>
            </a:r>
            <a:r>
              <a:rPr lang="ru-RU" sz="2200" dirty="0" err="1"/>
              <a:t>управлінських</a:t>
            </a:r>
            <a:r>
              <a:rPr lang="ru-RU" sz="2200" dirty="0"/>
              <a:t> </a:t>
            </a:r>
            <a:r>
              <a:rPr lang="ru-RU" sz="2200" dirty="0" err="1"/>
              <a:t>впливів</a:t>
            </a:r>
            <a:r>
              <a:rPr lang="ru-RU" sz="2200" dirty="0"/>
              <a:t>, </a:t>
            </a:r>
            <a:r>
              <a:rPr lang="ru-RU" sz="2200" dirty="0" err="1"/>
              <a:t>дотриманням</a:t>
            </a:r>
            <a:r>
              <a:rPr lang="ru-RU" sz="2200" dirty="0"/>
              <a:t> </a:t>
            </a:r>
            <a:r>
              <a:rPr lang="ru-RU" sz="2200" dirty="0" err="1"/>
              <a:t>законів</a:t>
            </a:r>
            <a:r>
              <a:rPr lang="ru-RU" sz="2200" dirty="0"/>
              <a:t>, правил, норм </a:t>
            </a:r>
            <a:r>
              <a:rPr lang="ru-RU" sz="2200" dirty="0" err="1"/>
              <a:t>поведінки</a:t>
            </a:r>
            <a:r>
              <a:rPr lang="ru-RU" sz="2200" dirty="0"/>
              <a:t> у </a:t>
            </a:r>
            <a:r>
              <a:rPr lang="ru-RU" sz="2200" dirty="0" err="1"/>
              <a:t>сфері</a:t>
            </a:r>
            <a:r>
              <a:rPr lang="ru-RU" sz="2200" dirty="0"/>
              <a:t> </a:t>
            </a:r>
            <a:r>
              <a:rPr lang="ru-RU" sz="2200" dirty="0" err="1"/>
              <a:t>управлінської</a:t>
            </a:r>
            <a:r>
              <a:rPr lang="ru-RU" sz="2200" dirty="0"/>
              <a:t> та </a:t>
            </a:r>
            <a:r>
              <a:rPr lang="ru-RU" sz="2200" dirty="0" err="1"/>
              <a:t>господарської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. Контроль </a:t>
            </a:r>
            <a:r>
              <a:rPr lang="ru-RU" sz="2200" dirty="0" err="1"/>
              <a:t>реалізує</a:t>
            </a:r>
            <a:r>
              <a:rPr lang="ru-RU" sz="2200" dirty="0"/>
              <a:t> </a:t>
            </a:r>
            <a:r>
              <a:rPr lang="ru-RU" sz="2200" dirty="0" err="1"/>
              <a:t>зворотний</a:t>
            </a:r>
            <a:r>
              <a:rPr lang="ru-RU" sz="2200" dirty="0"/>
              <a:t> </a:t>
            </a:r>
            <a:r>
              <a:rPr lang="ru-RU" sz="2200" dirty="0" err="1"/>
              <a:t>зв'язок</a:t>
            </a:r>
            <a:r>
              <a:rPr lang="ru-RU" sz="2200" dirty="0"/>
              <a:t> в </a:t>
            </a:r>
            <a:r>
              <a:rPr lang="ru-RU" sz="2200" dirty="0" err="1"/>
              <a:t>управлінні</a:t>
            </a:r>
            <a:r>
              <a:rPr lang="ru-RU" sz="2200" dirty="0"/>
              <a:t>. Одним з </a:t>
            </a:r>
            <a:r>
              <a:rPr lang="ru-RU" sz="2200" dirty="0" err="1"/>
              <a:t>головних</a:t>
            </a:r>
            <a:r>
              <a:rPr lang="ru-RU" sz="2200" dirty="0"/>
              <a:t> </a:t>
            </a:r>
            <a:r>
              <a:rPr lang="ru-RU" sz="2200" dirty="0" err="1"/>
              <a:t>завдань</a:t>
            </a:r>
            <a:r>
              <a:rPr lang="ru-RU" sz="2200" dirty="0"/>
              <a:t> у </a:t>
            </a:r>
            <a:r>
              <a:rPr lang="ru-RU" sz="2200" dirty="0" err="1"/>
              <a:t>цій</a:t>
            </a:r>
            <a:r>
              <a:rPr lang="ru-RU" sz="2200" dirty="0"/>
              <a:t> </a:t>
            </a:r>
            <a:r>
              <a:rPr lang="ru-RU" sz="2200" dirty="0" err="1"/>
              <a:t>сфері</a:t>
            </a:r>
            <a:r>
              <a:rPr lang="ru-RU" sz="2200" dirty="0"/>
              <a:t> є </a:t>
            </a:r>
            <a:r>
              <a:rPr lang="ru-RU" sz="2200" dirty="0" err="1"/>
              <a:t>запровадження</a:t>
            </a:r>
            <a:r>
              <a:rPr lang="ru-RU" sz="2200" dirty="0"/>
              <a:t> державного контролю за </a:t>
            </a:r>
            <a:r>
              <a:rPr lang="ru-RU" sz="2200" dirty="0" err="1"/>
              <a:t>конституційністю</a:t>
            </a:r>
            <a:r>
              <a:rPr lang="ru-RU" sz="2200" dirty="0"/>
              <a:t> та </a:t>
            </a:r>
            <a:r>
              <a:rPr lang="ru-RU" sz="2200" dirty="0" err="1"/>
              <a:t>законністю</a:t>
            </a:r>
            <a:r>
              <a:rPr lang="ru-RU" sz="2200" dirty="0"/>
              <a:t> </a:t>
            </a:r>
            <a:r>
              <a:rPr lang="ru-RU" sz="2200" dirty="0" err="1"/>
              <a:t>рішень</a:t>
            </a:r>
            <a:r>
              <a:rPr lang="ru-RU" sz="2200" dirty="0"/>
              <a:t> </a:t>
            </a:r>
            <a:r>
              <a:rPr lang="ru-RU" sz="2200" dirty="0" err="1"/>
              <a:t>місцевих</a:t>
            </a:r>
            <a:r>
              <a:rPr lang="ru-RU" sz="2200" dirty="0"/>
              <a:t> </a:t>
            </a:r>
            <a:r>
              <a:rPr lang="ru-RU" sz="2200" dirty="0" err="1"/>
              <a:t>органів</a:t>
            </a:r>
            <a:r>
              <a:rPr lang="ru-RU" sz="2200" dirty="0"/>
              <a:t> </a:t>
            </a:r>
            <a:r>
              <a:rPr lang="ru-RU" sz="2200" dirty="0" err="1"/>
              <a:t>виконавчої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 та </a:t>
            </a:r>
            <a:r>
              <a:rPr lang="ru-RU" sz="2200" dirty="0" err="1"/>
              <a:t>органів</a:t>
            </a:r>
            <a:r>
              <a:rPr lang="ru-RU" sz="2200" dirty="0"/>
              <a:t> </a:t>
            </a:r>
            <a:r>
              <a:rPr lang="ru-RU" sz="2200" dirty="0" err="1"/>
              <a:t>місцевого</a:t>
            </a:r>
            <a:r>
              <a:rPr lang="ru-RU" sz="2200" dirty="0"/>
              <a:t> </a:t>
            </a:r>
            <a:r>
              <a:rPr lang="ru-RU" sz="2200" dirty="0" err="1"/>
              <a:t>самоврядування</a:t>
            </a:r>
            <a:r>
              <a:rPr lang="ru-RU" sz="2200" dirty="0"/>
              <a:t>, </a:t>
            </a:r>
            <a:r>
              <a:rPr lang="ru-RU" sz="2200" dirty="0" err="1"/>
              <a:t>представників</a:t>
            </a:r>
            <a:r>
              <a:rPr lang="ru-RU" sz="2200" dirty="0"/>
              <a:t> </a:t>
            </a:r>
            <a:r>
              <a:rPr lang="ru-RU" sz="2200" dirty="0" err="1"/>
              <a:t>державних</a:t>
            </a:r>
            <a:r>
              <a:rPr lang="ru-RU" sz="2200" dirty="0"/>
              <a:t> </a:t>
            </a:r>
            <a:r>
              <a:rPr lang="ru-RU" sz="2200" dirty="0" err="1"/>
              <a:t>установ</a:t>
            </a:r>
            <a:r>
              <a:rPr lang="ru-RU" sz="2200" dirty="0"/>
              <a:t> та </a:t>
            </a:r>
            <a:r>
              <a:rPr lang="ru-RU" sz="2200" dirty="0" err="1"/>
              <a:t>організацій</a:t>
            </a:r>
            <a:r>
              <a:rPr lang="ru-RU" sz="2200" dirty="0"/>
              <a:t>.</a:t>
            </a:r>
          </a:p>
          <a:p>
            <a:pPr>
              <a:spcBef>
                <a:spcPts val="0"/>
              </a:spcBef>
            </a:pPr>
            <a:r>
              <a:rPr lang="ru-RU" sz="2200" dirty="0" err="1"/>
              <a:t>Функція</a:t>
            </a:r>
            <a:r>
              <a:rPr lang="ru-RU" sz="2200" dirty="0"/>
              <a:t> оперативного </a:t>
            </a:r>
            <a:r>
              <a:rPr lang="ru-RU" sz="2200" dirty="0" err="1"/>
              <a:t>реагування</a:t>
            </a:r>
            <a:r>
              <a:rPr lang="ru-RU" sz="2200" dirty="0"/>
              <a:t> та оперативного </a:t>
            </a:r>
            <a:r>
              <a:rPr lang="ru-RU" sz="2200" dirty="0" err="1"/>
              <a:t>регулювання</a:t>
            </a:r>
            <a:r>
              <a:rPr lang="ru-RU" sz="2200" dirty="0"/>
              <a:t> </a:t>
            </a:r>
            <a:r>
              <a:rPr lang="ru-RU" sz="2200" dirty="0" err="1"/>
              <a:t>регіонального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.</a:t>
            </a:r>
          </a:p>
          <a:p>
            <a:pPr>
              <a:spcBef>
                <a:spcPts val="0"/>
              </a:spcBef>
            </a:pPr>
            <a:r>
              <a:rPr lang="ru-RU" sz="2200" dirty="0"/>
              <a:t>До </a:t>
            </a:r>
            <a:r>
              <a:rPr lang="ru-RU" sz="2200" dirty="0" err="1"/>
              <a:t>цільових</a:t>
            </a:r>
            <a:r>
              <a:rPr lang="ru-RU" sz="2200" dirty="0"/>
              <a:t> </a:t>
            </a:r>
            <a:r>
              <a:rPr lang="ru-RU" sz="2200" dirty="0" err="1"/>
              <a:t>функцій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регіональним</a:t>
            </a:r>
            <a:r>
              <a:rPr lang="ru-RU" sz="2200" dirty="0"/>
              <a:t> </a:t>
            </a:r>
            <a:r>
              <a:rPr lang="ru-RU" sz="2200" dirty="0" err="1"/>
              <a:t>розвитком</a:t>
            </a:r>
            <a:r>
              <a:rPr lang="ru-RU" sz="2200" dirty="0"/>
              <a:t> </a:t>
            </a:r>
            <a:r>
              <a:rPr lang="ru-RU" sz="2200" dirty="0" err="1"/>
              <a:t>можна</a:t>
            </a:r>
            <a:r>
              <a:rPr lang="ru-RU" sz="2200" dirty="0"/>
              <a:t> </a:t>
            </a:r>
            <a:r>
              <a:rPr lang="ru-RU" sz="2200" dirty="0" err="1"/>
              <a:t>віднести</a:t>
            </a:r>
            <a:r>
              <a:rPr lang="ru-RU" sz="2200" dirty="0"/>
              <a:t>: </a:t>
            </a:r>
            <a:r>
              <a:rPr lang="ru-RU" sz="2200" dirty="0" err="1"/>
              <a:t>формування</a:t>
            </a:r>
            <a:r>
              <a:rPr lang="ru-RU" sz="2200" dirty="0"/>
              <a:t> </a:t>
            </a:r>
            <a:r>
              <a:rPr lang="ru-RU" sz="2200" dirty="0" err="1"/>
              <a:t>ефективної</a:t>
            </a:r>
            <a:r>
              <a:rPr lang="ru-RU" sz="2200" dirty="0"/>
              <a:t> </a:t>
            </a:r>
            <a:r>
              <a:rPr lang="ru-RU" sz="2200" dirty="0" err="1"/>
              <a:t>системи</a:t>
            </a:r>
            <a:r>
              <a:rPr lang="ru-RU" sz="2200" dirty="0"/>
              <a:t> </a:t>
            </a:r>
            <a:r>
              <a:rPr lang="ru-RU" sz="2200" dirty="0" err="1"/>
              <a:t>публічної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 в </a:t>
            </a:r>
            <a:r>
              <a:rPr lang="ru-RU" sz="2200" dirty="0" err="1"/>
              <a:t>регіонах</a:t>
            </a:r>
            <a:r>
              <a:rPr lang="ru-RU" sz="2200" dirty="0"/>
              <a:t>, </a:t>
            </a:r>
            <a:r>
              <a:rPr lang="ru-RU" sz="2200" dirty="0" err="1"/>
              <a:t>спроможної</a:t>
            </a:r>
            <a:r>
              <a:rPr lang="ru-RU" sz="2200" dirty="0"/>
              <a:t> </a:t>
            </a:r>
            <a:r>
              <a:rPr lang="ru-RU" sz="2200" dirty="0" err="1"/>
              <a:t>забезпечити</a:t>
            </a:r>
            <a:r>
              <a:rPr lang="ru-RU" sz="2200" dirty="0"/>
              <a:t> </a:t>
            </a:r>
            <a:r>
              <a:rPr lang="ru-RU" sz="2200" dirty="0" err="1"/>
              <a:t>збалансований</a:t>
            </a:r>
            <a:r>
              <a:rPr lang="ru-RU" sz="2200" dirty="0"/>
              <a:t>, </a:t>
            </a:r>
            <a:r>
              <a:rPr lang="ru-RU" sz="2200" dirty="0" err="1"/>
              <a:t>сталий</a:t>
            </a:r>
            <a:r>
              <a:rPr lang="ru-RU" sz="2200" dirty="0"/>
              <a:t> </a:t>
            </a:r>
            <a:r>
              <a:rPr lang="ru-RU" sz="2200" dirty="0" err="1"/>
              <a:t>просторовий</a:t>
            </a:r>
            <a:r>
              <a:rPr lang="ru-RU" sz="2200" dirty="0"/>
              <a:t> </a:t>
            </a:r>
            <a:r>
              <a:rPr lang="ru-RU" sz="2200" dirty="0" err="1"/>
              <a:t>розвиток</a:t>
            </a:r>
            <a:r>
              <a:rPr lang="ru-RU" sz="2200" dirty="0"/>
              <a:t>; </a:t>
            </a:r>
            <a:r>
              <a:rPr lang="ru-RU" sz="2200" dirty="0" err="1"/>
              <a:t>оптимізацію</a:t>
            </a:r>
            <a:r>
              <a:rPr lang="ru-RU" sz="2200" dirty="0"/>
              <a:t> </a:t>
            </a:r>
            <a:r>
              <a:rPr lang="ru-RU" sz="2200" dirty="0" err="1"/>
              <a:t>матеріального</a:t>
            </a:r>
            <a:r>
              <a:rPr lang="ru-RU" sz="2200" dirty="0"/>
              <a:t>, </a:t>
            </a:r>
            <a:r>
              <a:rPr lang="ru-RU" sz="2200" dirty="0" err="1"/>
              <a:t>фінансового</a:t>
            </a:r>
            <a:r>
              <a:rPr lang="ru-RU" sz="2200" dirty="0"/>
              <a:t>, </a:t>
            </a:r>
            <a:r>
              <a:rPr lang="ru-RU" sz="2200" dirty="0" err="1"/>
              <a:t>інформаційного</a:t>
            </a:r>
            <a:r>
              <a:rPr lang="ru-RU" sz="2200" dirty="0"/>
              <a:t>, кадрового та </a:t>
            </a:r>
            <a:r>
              <a:rPr lang="ru-RU" sz="2200" dirty="0" err="1"/>
              <a:t>іншого</a:t>
            </a:r>
            <a:r>
              <a:rPr lang="ru-RU" sz="2200" dirty="0"/>
              <a:t> ресурсного </a:t>
            </a:r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розвитку</a:t>
            </a:r>
            <a:r>
              <a:rPr lang="ru-RU" sz="2200" dirty="0"/>
              <a:t> </a:t>
            </a:r>
            <a:r>
              <a:rPr lang="ru-RU" sz="2200" dirty="0" err="1"/>
              <a:t>регіонів</a:t>
            </a:r>
            <a:r>
              <a:rPr lang="ru-RU" sz="2200" dirty="0"/>
              <a:t>; </a:t>
            </a:r>
            <a:r>
              <a:rPr lang="ru-RU" sz="2200" dirty="0" err="1"/>
              <a:t>створення</a:t>
            </a:r>
            <a:r>
              <a:rPr lang="ru-RU" sz="2200" dirty="0"/>
              <a:t> </a:t>
            </a:r>
            <a:r>
              <a:rPr lang="ru-RU" sz="2200" dirty="0" err="1"/>
              <a:t>ефективних</a:t>
            </a:r>
            <a:r>
              <a:rPr lang="ru-RU" sz="2200" dirty="0"/>
              <a:t> </a:t>
            </a:r>
            <a:r>
              <a:rPr lang="ru-RU" sz="2200" dirty="0" err="1"/>
              <a:t>механізмів</a:t>
            </a:r>
            <a:r>
              <a:rPr lang="ru-RU" sz="2200" dirty="0"/>
              <a:t> </a:t>
            </a:r>
            <a:r>
              <a:rPr lang="ru-RU" sz="2200" dirty="0" err="1"/>
              <a:t>представництва</a:t>
            </a:r>
            <a:r>
              <a:rPr lang="ru-RU" sz="2200" dirty="0"/>
              <a:t> на </a:t>
            </a:r>
            <a:r>
              <a:rPr lang="ru-RU" sz="2200" dirty="0" err="1"/>
              <a:t>загальнонаціональному</a:t>
            </a:r>
            <a:r>
              <a:rPr lang="ru-RU" sz="2200" dirty="0"/>
              <a:t> </a:t>
            </a:r>
            <a:r>
              <a:rPr lang="ru-RU" sz="2200" dirty="0" err="1"/>
              <a:t>рівні</a:t>
            </a:r>
            <a:r>
              <a:rPr lang="ru-RU" sz="2200" dirty="0"/>
              <a:t> </a:t>
            </a:r>
            <a:r>
              <a:rPr lang="ru-RU" sz="2200" dirty="0" err="1"/>
              <a:t>інтересів</a:t>
            </a:r>
            <a:r>
              <a:rPr lang="ru-RU" sz="2200" dirty="0"/>
              <a:t> </a:t>
            </a:r>
            <a:r>
              <a:rPr lang="ru-RU" sz="2200" dirty="0" err="1"/>
              <a:t>регіонів</a:t>
            </a:r>
            <a:r>
              <a:rPr lang="ru-RU" sz="2200" dirty="0"/>
              <a:t>, а на </a:t>
            </a:r>
            <a:r>
              <a:rPr lang="ru-RU" sz="2200" dirty="0" err="1"/>
              <a:t>регіональному</a:t>
            </a:r>
            <a:r>
              <a:rPr lang="ru-RU" sz="2200" dirty="0"/>
              <a:t> – </a:t>
            </a:r>
            <a:r>
              <a:rPr lang="ru-RU" sz="2200" dirty="0" err="1"/>
              <a:t>інтересів</a:t>
            </a:r>
            <a:r>
              <a:rPr lang="ru-RU" sz="2200" dirty="0"/>
              <a:t> </a:t>
            </a:r>
            <a:r>
              <a:rPr lang="ru-RU" sz="2200" dirty="0" err="1"/>
              <a:t>територіальних</a:t>
            </a:r>
            <a:r>
              <a:rPr lang="ru-RU" sz="2200" dirty="0"/>
              <a:t> громад; </a:t>
            </a:r>
            <a:r>
              <a:rPr lang="ru-RU" sz="2200" dirty="0" err="1"/>
              <a:t>забезпечення</a:t>
            </a:r>
            <a:r>
              <a:rPr lang="ru-RU" sz="2200" dirty="0"/>
              <a:t> та </a:t>
            </a:r>
            <a:r>
              <a:rPr lang="ru-RU" sz="2200" dirty="0" err="1"/>
              <a:t>підтримку</a:t>
            </a:r>
            <a:r>
              <a:rPr lang="ru-RU" sz="2200" dirty="0"/>
              <a:t> </a:t>
            </a:r>
            <a:r>
              <a:rPr lang="ru-RU" sz="2200" dirty="0" err="1"/>
              <a:t>конкурентоспроможності</a:t>
            </a:r>
            <a:r>
              <a:rPr lang="ru-RU" sz="2200" dirty="0"/>
              <a:t> </a:t>
            </a:r>
            <a:r>
              <a:rPr lang="ru-RU" sz="2200" dirty="0" err="1"/>
              <a:t>регіонів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31188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3794</TotalTime>
  <Words>3407</Words>
  <Application>Microsoft Office PowerPoint</Application>
  <PresentationFormat>Широкоэкранный</PresentationFormat>
  <Paragraphs>185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Тема Office</vt:lpstr>
      <vt:lpstr>Організаційні засади державного управління регіонами</vt:lpstr>
      <vt:lpstr>1. Управління як суспільне явище</vt:lpstr>
      <vt:lpstr>Презентация PowerPoint</vt:lpstr>
      <vt:lpstr>Презентация PowerPoint</vt:lpstr>
      <vt:lpstr>Становлення концепцій державного управління</vt:lpstr>
      <vt:lpstr>Презентация PowerPoint</vt:lpstr>
      <vt:lpstr>Презентация PowerPoint</vt:lpstr>
      <vt:lpstr>Функції управління регіональним розвитком</vt:lpstr>
      <vt:lpstr>Презентация PowerPoint</vt:lpstr>
      <vt:lpstr>Презентация PowerPoint</vt:lpstr>
      <vt:lpstr>Президент України</vt:lpstr>
      <vt:lpstr>Презентация PowerPoint</vt:lpstr>
      <vt:lpstr>Презентация PowerPoint</vt:lpstr>
      <vt:lpstr>Міжвідомчі органи</vt:lpstr>
      <vt:lpstr>Тимчасові та допоміжні органи у сфері регіональної політики</vt:lpstr>
      <vt:lpstr>Презентация PowerPoint</vt:lpstr>
      <vt:lpstr>МІСЦЕВІ ДЕРЖАВНІ АДМІНІСТРАЦІЇ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ЗАПАС *******************</vt:lpstr>
      <vt:lpstr>Презентация PowerPoint</vt:lpstr>
      <vt:lpstr>Рівень та напрями реалізації «центрального» інтересу на регіональному рівні</vt:lpstr>
      <vt:lpstr>Напрями територіально-політичного контроля на загальнонаціональному рівні</vt:lpstr>
      <vt:lpstr>Презентация PowerPoint</vt:lpstr>
      <vt:lpstr>Агенти центрального уряду в регіонах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PEREHUDA Yevhen</dc:creator>
  <cp:lastModifiedBy>Перегуда Євген Вікторович</cp:lastModifiedBy>
  <cp:revision>123</cp:revision>
  <dcterms:created xsi:type="dcterms:W3CDTF">2021-09-10T06:59:35Z</dcterms:created>
  <dcterms:modified xsi:type="dcterms:W3CDTF">2025-10-19T09:56:08Z</dcterms:modified>
</cp:coreProperties>
</file>