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23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31C359-F0EF-4AD1-814B-DE2F5957D536}"/>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9CFA6798-F5B1-47C1-A2E1-C8C3741E9C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6C8854BF-F74F-4D03-A2FF-A942471C5245}"/>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5" name="Місце для нижнього колонтитула 4">
            <a:extLst>
              <a:ext uri="{FF2B5EF4-FFF2-40B4-BE49-F238E27FC236}">
                <a16:creationId xmlns:a16="http://schemas.microsoft.com/office/drawing/2014/main" id="{9361D5A9-EBD1-44CD-90AB-CAF214D9645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3845C017-D4C8-45BF-8A70-81D3EAF3B020}"/>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2973954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7B6377-EC2D-4EA5-8BF0-330EE913220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9B4B3EF7-4711-4E5A-A055-833FBA0786A8}"/>
              </a:ext>
            </a:extLst>
          </p:cNvPr>
          <p:cNvSpPr>
            <a:spLocks noGrp="1"/>
          </p:cNvSpPr>
          <p:nvPr>
            <p:ph type="body" orient="vert" idx="1"/>
          </p:nvPr>
        </p:nvSpPr>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F0C88AC-330E-40AA-9BC3-936209B79369}"/>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5" name="Місце для нижнього колонтитула 4">
            <a:extLst>
              <a:ext uri="{FF2B5EF4-FFF2-40B4-BE49-F238E27FC236}">
                <a16:creationId xmlns:a16="http://schemas.microsoft.com/office/drawing/2014/main" id="{807E8140-1FE4-4B62-B13D-84A6F148A591}"/>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23FA4CD9-2B41-4743-8C34-251ADBFE3B62}"/>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899641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44687826-D4E9-4FA4-B535-52427071BE11}"/>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4D1E1644-88AE-492E-B8E9-A084612E4659}"/>
              </a:ext>
            </a:extLst>
          </p:cNvPr>
          <p:cNvSpPr>
            <a:spLocks noGrp="1"/>
          </p:cNvSpPr>
          <p:nvPr>
            <p:ph type="body" orient="vert" idx="1"/>
          </p:nvPr>
        </p:nvSpPr>
        <p:spPr>
          <a:xfrm>
            <a:off x="838200" y="365125"/>
            <a:ext cx="7734300" cy="5811838"/>
          </a:xfrm>
        </p:spPr>
        <p:txBody>
          <a:bodyPr vert="eaVert"/>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B2930DAE-23C0-46B6-A2CC-1215DC87563C}"/>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5" name="Місце для нижнього колонтитула 4">
            <a:extLst>
              <a:ext uri="{FF2B5EF4-FFF2-40B4-BE49-F238E27FC236}">
                <a16:creationId xmlns:a16="http://schemas.microsoft.com/office/drawing/2014/main" id="{4A8ECCDE-D6A2-42F5-8089-002D947B2A7B}"/>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E8D8EE6-F803-4F9A-90EE-72DBF477088B}"/>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3663734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076E53-AC5C-4717-A230-7FA796612EB7}"/>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2A0D8C19-D93D-4E94-94F1-6773756345F6}"/>
              </a:ext>
            </a:extLst>
          </p:cNvPr>
          <p:cNvSpPr>
            <a:spLocks noGrp="1"/>
          </p:cNvSpPr>
          <p:nvPr>
            <p:ph idx="1"/>
          </p:nvPr>
        </p:nvSpPr>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6A44E219-3B73-480C-AEBD-D5FBACFA2830}"/>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5" name="Місце для нижнього колонтитула 4">
            <a:extLst>
              <a:ext uri="{FF2B5EF4-FFF2-40B4-BE49-F238E27FC236}">
                <a16:creationId xmlns:a16="http://schemas.microsoft.com/office/drawing/2014/main" id="{0EB70BFB-3C18-4832-9FB9-44769BBDCF8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FAEE88E1-D2E6-4C36-AAAA-0360872D62E5}"/>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3207673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72EAE9-4759-4950-BA11-D864BF67799C}"/>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88D28DB3-17A1-4DF5-A075-3A995F4CF2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Відредагуйте стиль зразка тексту</a:t>
            </a:r>
          </a:p>
        </p:txBody>
      </p:sp>
      <p:sp>
        <p:nvSpPr>
          <p:cNvPr id="4" name="Місце для дати 3">
            <a:extLst>
              <a:ext uri="{FF2B5EF4-FFF2-40B4-BE49-F238E27FC236}">
                <a16:creationId xmlns:a16="http://schemas.microsoft.com/office/drawing/2014/main" id="{1B1FCC79-DA85-41AC-A159-A09C048B162E}"/>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5" name="Місце для нижнього колонтитула 4">
            <a:extLst>
              <a:ext uri="{FF2B5EF4-FFF2-40B4-BE49-F238E27FC236}">
                <a16:creationId xmlns:a16="http://schemas.microsoft.com/office/drawing/2014/main" id="{F58C03F7-59D7-48D1-8356-421351042488}"/>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ABABA49A-4383-4D7F-B7C6-EC7B1E70A150}"/>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137800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DCB9A46-0EBB-43ED-A779-CFEA1426CA7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5863673A-3C56-4752-B028-9FA6356B5E35}"/>
              </a:ext>
            </a:extLst>
          </p:cNvPr>
          <p:cNvSpPr>
            <a:spLocks noGrp="1"/>
          </p:cNvSpPr>
          <p:nvPr>
            <p:ph sz="half" idx="1"/>
          </p:nvPr>
        </p:nvSpPr>
        <p:spPr>
          <a:xfrm>
            <a:off x="838200" y="1825625"/>
            <a:ext cx="51816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9EA7856A-274A-4C71-B5E0-D836247D2A1F}"/>
              </a:ext>
            </a:extLst>
          </p:cNvPr>
          <p:cNvSpPr>
            <a:spLocks noGrp="1"/>
          </p:cNvSpPr>
          <p:nvPr>
            <p:ph sz="half" idx="2"/>
          </p:nvPr>
        </p:nvSpPr>
        <p:spPr>
          <a:xfrm>
            <a:off x="6172200" y="1825625"/>
            <a:ext cx="5181600" cy="435133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F733DEF3-435C-432E-A7C5-F8518E0FAA89}"/>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6" name="Місце для нижнього колонтитула 5">
            <a:extLst>
              <a:ext uri="{FF2B5EF4-FFF2-40B4-BE49-F238E27FC236}">
                <a16:creationId xmlns:a16="http://schemas.microsoft.com/office/drawing/2014/main" id="{E49043EE-42A4-4434-937D-A17BB07C072A}"/>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C3E5381B-48AA-4DBE-AB6A-8621F78E0237}"/>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1764684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8DFDB58-D628-4BDE-BDD0-77C03DBD6FE2}"/>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1D713690-48BA-4D7C-A3CB-71C5767C30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4" name="Місце для вмісту 3">
            <a:extLst>
              <a:ext uri="{FF2B5EF4-FFF2-40B4-BE49-F238E27FC236}">
                <a16:creationId xmlns:a16="http://schemas.microsoft.com/office/drawing/2014/main" id="{94C70544-50D5-449D-821F-3F6EEAF9465B}"/>
              </a:ext>
            </a:extLst>
          </p:cNvPr>
          <p:cNvSpPr>
            <a:spLocks noGrp="1"/>
          </p:cNvSpPr>
          <p:nvPr>
            <p:ph sz="half" idx="2"/>
          </p:nvPr>
        </p:nvSpPr>
        <p:spPr>
          <a:xfrm>
            <a:off x="839788" y="2505075"/>
            <a:ext cx="5157787"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34A786F9-552E-4C7B-89F8-C035B87D37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Відредагуйте стиль зразка тексту</a:t>
            </a:r>
          </a:p>
        </p:txBody>
      </p:sp>
      <p:sp>
        <p:nvSpPr>
          <p:cNvPr id="6" name="Місце для вмісту 5">
            <a:extLst>
              <a:ext uri="{FF2B5EF4-FFF2-40B4-BE49-F238E27FC236}">
                <a16:creationId xmlns:a16="http://schemas.microsoft.com/office/drawing/2014/main" id="{19286610-6F6D-4857-8E4D-7F61367B4161}"/>
              </a:ext>
            </a:extLst>
          </p:cNvPr>
          <p:cNvSpPr>
            <a:spLocks noGrp="1"/>
          </p:cNvSpPr>
          <p:nvPr>
            <p:ph sz="quarter" idx="4"/>
          </p:nvPr>
        </p:nvSpPr>
        <p:spPr>
          <a:xfrm>
            <a:off x="6172200" y="2505075"/>
            <a:ext cx="5183188" cy="3684588"/>
          </a:xfrm>
        </p:spPr>
        <p:txBody>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8B8E52B4-20F2-4783-B548-09048DB31D28}"/>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8" name="Місце для нижнього колонтитула 7">
            <a:extLst>
              <a:ext uri="{FF2B5EF4-FFF2-40B4-BE49-F238E27FC236}">
                <a16:creationId xmlns:a16="http://schemas.microsoft.com/office/drawing/2014/main" id="{7FD169BE-9FC3-4F3D-AD09-BBB8DC34A9BC}"/>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69DD95D6-3481-489F-883C-15A0C99D874D}"/>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1032415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5EB634-8C64-4C19-9533-AA0E632B5007}"/>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57B4DEEC-3412-443D-BA15-BC535770877C}"/>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4" name="Місце для нижнього колонтитула 3">
            <a:extLst>
              <a:ext uri="{FF2B5EF4-FFF2-40B4-BE49-F238E27FC236}">
                <a16:creationId xmlns:a16="http://schemas.microsoft.com/office/drawing/2014/main" id="{E11A8E3C-B095-4C70-A97F-0C949A925209}"/>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D4172A26-428D-4358-8347-F600E1E09CBE}"/>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2278949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EE64BE8F-2557-4698-A8E9-668CA2993C0E}"/>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3" name="Місце для нижнього колонтитула 2">
            <a:extLst>
              <a:ext uri="{FF2B5EF4-FFF2-40B4-BE49-F238E27FC236}">
                <a16:creationId xmlns:a16="http://schemas.microsoft.com/office/drawing/2014/main" id="{7E95AF39-2F0C-4078-9B8D-A65689A92881}"/>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6E8FD611-58BF-4274-9B3C-B0A1A9AFB9B9}"/>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2963381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71E67C-2D63-4C0F-822D-39F586F04A45}"/>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1ABD4499-11C1-437C-8DEC-CBD9AED06B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99723756-D8E4-4BA6-9406-0A2248BC7E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Відредагуйте стиль зразка тексту</a:t>
            </a:r>
          </a:p>
        </p:txBody>
      </p:sp>
      <p:sp>
        <p:nvSpPr>
          <p:cNvPr id="5" name="Місце для дати 4">
            <a:extLst>
              <a:ext uri="{FF2B5EF4-FFF2-40B4-BE49-F238E27FC236}">
                <a16:creationId xmlns:a16="http://schemas.microsoft.com/office/drawing/2014/main" id="{BFBBBC13-6F1A-4403-B21E-67C862BA592F}"/>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6" name="Місце для нижнього колонтитула 5">
            <a:extLst>
              <a:ext uri="{FF2B5EF4-FFF2-40B4-BE49-F238E27FC236}">
                <a16:creationId xmlns:a16="http://schemas.microsoft.com/office/drawing/2014/main" id="{1F6215F4-184D-49E0-8D89-B9983B36B61E}"/>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B6E67C74-5292-4F4E-B12C-40E42648578A}"/>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3884634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F596FF-0E60-4B69-8FB2-95BD577D226A}"/>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C673E6F0-7CA2-47D2-A7D8-DAB8716F8A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F2BE4448-6FB0-4824-AC3E-B30385912C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Відредагуйте стиль зразка тексту</a:t>
            </a:r>
          </a:p>
        </p:txBody>
      </p:sp>
      <p:sp>
        <p:nvSpPr>
          <p:cNvPr id="5" name="Місце для дати 4">
            <a:extLst>
              <a:ext uri="{FF2B5EF4-FFF2-40B4-BE49-F238E27FC236}">
                <a16:creationId xmlns:a16="http://schemas.microsoft.com/office/drawing/2014/main" id="{91588B1D-B6B5-4431-ABE8-45D737C18928}"/>
              </a:ext>
            </a:extLst>
          </p:cNvPr>
          <p:cNvSpPr>
            <a:spLocks noGrp="1"/>
          </p:cNvSpPr>
          <p:nvPr>
            <p:ph type="dt" sz="half" idx="10"/>
          </p:nvPr>
        </p:nvSpPr>
        <p:spPr/>
        <p:txBody>
          <a:bodyPr/>
          <a:lstStyle/>
          <a:p>
            <a:fld id="{00DBC764-7B2C-40BF-B503-554A126230B9}" type="datetimeFigureOut">
              <a:rPr lang="uk-UA" smtClean="0"/>
              <a:t>19.12.2018</a:t>
            </a:fld>
            <a:endParaRPr lang="uk-UA"/>
          </a:p>
        </p:txBody>
      </p:sp>
      <p:sp>
        <p:nvSpPr>
          <p:cNvPr id="6" name="Місце для нижнього колонтитула 5">
            <a:extLst>
              <a:ext uri="{FF2B5EF4-FFF2-40B4-BE49-F238E27FC236}">
                <a16:creationId xmlns:a16="http://schemas.microsoft.com/office/drawing/2014/main" id="{7FD0321A-F8C0-4EFE-A26B-7A1B7E07D4D6}"/>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AAE90980-B3D2-4AFE-B53C-2CB4DB038A21}"/>
              </a:ext>
            </a:extLst>
          </p:cNvPr>
          <p:cNvSpPr>
            <a:spLocks noGrp="1"/>
          </p:cNvSpPr>
          <p:nvPr>
            <p:ph type="sldNum" sz="quarter" idx="12"/>
          </p:nvPr>
        </p:nvSpPr>
        <p:spPr/>
        <p:txBody>
          <a:bodyPr/>
          <a:lstStyle/>
          <a:p>
            <a:fld id="{ABF9F374-9955-4052-BA99-CBCBFA286C44}" type="slidenum">
              <a:rPr lang="uk-UA" smtClean="0"/>
              <a:t>‹№›</a:t>
            </a:fld>
            <a:endParaRPr lang="uk-UA"/>
          </a:p>
        </p:txBody>
      </p:sp>
    </p:spTree>
    <p:extLst>
      <p:ext uri="{BB962C8B-B14F-4D97-AF65-F5344CB8AC3E}">
        <p14:creationId xmlns:p14="http://schemas.microsoft.com/office/powerpoint/2010/main" val="33052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AAEEA3C1-46E4-4DD7-BA3E-BE947A8BE1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D731D19A-D64C-4554-BF70-18C7DDC1AF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Відредагуйте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28D1DE3-C38A-4BEF-8996-0809F589C4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BC764-7B2C-40BF-B503-554A126230B9}" type="datetimeFigureOut">
              <a:rPr lang="uk-UA" smtClean="0"/>
              <a:t>19.12.2018</a:t>
            </a:fld>
            <a:endParaRPr lang="uk-UA"/>
          </a:p>
        </p:txBody>
      </p:sp>
      <p:sp>
        <p:nvSpPr>
          <p:cNvPr id="5" name="Місце для нижнього колонтитула 4">
            <a:extLst>
              <a:ext uri="{FF2B5EF4-FFF2-40B4-BE49-F238E27FC236}">
                <a16:creationId xmlns:a16="http://schemas.microsoft.com/office/drawing/2014/main" id="{BB56316A-4946-437B-8BEB-C18699DF48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BB4D2F3D-0183-4EDB-A109-8B83373435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9F374-9955-4052-BA99-CBCBFA286C44}" type="slidenum">
              <a:rPr lang="uk-UA" smtClean="0"/>
              <a:t>‹№›</a:t>
            </a:fld>
            <a:endParaRPr lang="uk-UA"/>
          </a:p>
        </p:txBody>
      </p:sp>
    </p:spTree>
    <p:extLst>
      <p:ext uri="{BB962C8B-B14F-4D97-AF65-F5344CB8AC3E}">
        <p14:creationId xmlns:p14="http://schemas.microsoft.com/office/powerpoint/2010/main" val="3328896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9E62C5-A0B8-484D-A068-A3B1AB74920D}"/>
              </a:ext>
            </a:extLst>
          </p:cNvPr>
          <p:cNvSpPr>
            <a:spLocks noGrp="1"/>
          </p:cNvSpPr>
          <p:nvPr>
            <p:ph type="ctrTitle"/>
          </p:nvPr>
        </p:nvSpPr>
        <p:spPr/>
        <p:txBody>
          <a:bodyPr>
            <a:normAutofit fontScale="90000"/>
          </a:bodyPr>
          <a:lstStyle/>
          <a:p>
            <a:r>
              <a:rPr lang="uk-UA" b="1" dirty="0"/>
              <a:t>Техногенні надзвичайні ситуації. Аналіз та класифікація</a:t>
            </a:r>
            <a:r>
              <a:rPr lang="uk-UA" dirty="0"/>
              <a:t/>
            </a:r>
            <a:br>
              <a:rPr lang="uk-UA" dirty="0"/>
            </a:br>
            <a:endParaRPr lang="uk-UA" dirty="0"/>
          </a:p>
        </p:txBody>
      </p:sp>
      <p:sp>
        <p:nvSpPr>
          <p:cNvPr id="3" name="Підзаголовок 2">
            <a:extLst>
              <a:ext uri="{FF2B5EF4-FFF2-40B4-BE49-F238E27FC236}">
                <a16:creationId xmlns:a16="http://schemas.microsoft.com/office/drawing/2014/main" id="{47D358B9-02C3-4EDE-A77A-37556905AC42}"/>
              </a:ext>
            </a:extLst>
          </p:cNvPr>
          <p:cNvSpPr>
            <a:spLocks noGrp="1"/>
          </p:cNvSpPr>
          <p:nvPr>
            <p:ph type="subTitle" idx="1"/>
          </p:nvPr>
        </p:nvSpPr>
        <p:spPr/>
        <p:txBody>
          <a:bodyPr/>
          <a:lstStyle/>
          <a:p>
            <a:endParaRPr lang="uk-UA"/>
          </a:p>
        </p:txBody>
      </p:sp>
    </p:spTree>
    <p:extLst>
      <p:ext uri="{BB962C8B-B14F-4D97-AF65-F5344CB8AC3E}">
        <p14:creationId xmlns:p14="http://schemas.microsoft.com/office/powerpoint/2010/main" val="260572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06FECE-98A8-461A-B079-E9F5A376242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AC2B84C-91BB-4E23-9160-7F1C36362C9E}"/>
              </a:ext>
            </a:extLst>
          </p:cNvPr>
          <p:cNvSpPr>
            <a:spLocks noGrp="1"/>
          </p:cNvSpPr>
          <p:nvPr>
            <p:ph idx="1"/>
          </p:nvPr>
        </p:nvSpPr>
        <p:spPr/>
        <p:txBody>
          <a:bodyPr/>
          <a:lstStyle/>
          <a:p>
            <a:r>
              <a:rPr lang="uk-UA" dirty="0"/>
              <a:t>В наслідок виникнення НС з викидом СДОР у довкілля загальна площа зон хімічного зараження може досягти 81,5 тис.км</a:t>
            </a:r>
            <a:r>
              <a:rPr lang="uk-UA" baseline="30000" dirty="0"/>
              <a:t>2</a:t>
            </a:r>
            <a:r>
              <a:rPr lang="uk-UA" dirty="0"/>
              <a:t>, в ній мешкає понад 24,4 млн. </a:t>
            </a:r>
            <a:r>
              <a:rPr lang="uk-UA" dirty="0" err="1"/>
              <a:t>чол</a:t>
            </a:r>
            <a:r>
              <a:rPr lang="uk-UA" dirty="0"/>
              <a:t>., або більш як 40% населення.</a:t>
            </a:r>
          </a:p>
          <a:p>
            <a:endParaRPr lang="uk-UA" dirty="0"/>
          </a:p>
        </p:txBody>
      </p:sp>
    </p:spTree>
    <p:extLst>
      <p:ext uri="{BB962C8B-B14F-4D97-AF65-F5344CB8AC3E}">
        <p14:creationId xmlns:p14="http://schemas.microsoft.com/office/powerpoint/2010/main" val="2441609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349506-427A-44E5-9BD9-66C04ADC8777}"/>
              </a:ext>
            </a:extLst>
          </p:cNvPr>
          <p:cNvSpPr>
            <a:spLocks noGrp="1"/>
          </p:cNvSpPr>
          <p:nvPr>
            <p:ph type="title"/>
          </p:nvPr>
        </p:nvSpPr>
        <p:spPr/>
        <p:txBody>
          <a:bodyPr/>
          <a:lstStyle/>
          <a:p>
            <a:r>
              <a:rPr lang="uk-UA" b="1" dirty="0"/>
              <a:t>Викиди у навколишнє середовище шкідливих речовин понад ГДК</a:t>
            </a:r>
            <a:endParaRPr lang="uk-UA" dirty="0"/>
          </a:p>
        </p:txBody>
      </p:sp>
      <p:sp>
        <p:nvSpPr>
          <p:cNvPr id="3" name="Місце для вмісту 2">
            <a:extLst>
              <a:ext uri="{FF2B5EF4-FFF2-40B4-BE49-F238E27FC236}">
                <a16:creationId xmlns:a16="http://schemas.microsoft.com/office/drawing/2014/main" id="{D6892461-6F91-44F1-B1DE-6E3080ACB6A0}"/>
              </a:ext>
            </a:extLst>
          </p:cNvPr>
          <p:cNvSpPr>
            <a:spLocks noGrp="1"/>
          </p:cNvSpPr>
          <p:nvPr>
            <p:ph idx="1"/>
          </p:nvPr>
        </p:nvSpPr>
        <p:spPr/>
        <p:txBody>
          <a:bodyPr/>
          <a:lstStyle/>
          <a:p>
            <a:r>
              <a:rPr lang="uk-UA" dirty="0"/>
              <a:t>За рік в Україні у навколишнє середовище надходить 75,68 млн. т забруднювачів земельних ресурсів, що на душу населення становить 1487 кг.</a:t>
            </a:r>
          </a:p>
          <a:p>
            <a:r>
              <a:rPr lang="uk-UA" dirty="0"/>
              <a:t>В останні роки незважаючи на те, що забруднення атмосферного повітря і загальна мінералізація атмосферних опадів у цілому по Україні дещо зменшились, природне середовище продовжує зазнавати великого антропогенного навантаження. Щороку у навколишнє середовище надходить 6,34 млн. т. забруднювачів атмосферного повітря, що на душу населення становить 126 кг.</a:t>
            </a:r>
          </a:p>
          <a:p>
            <a:endParaRPr lang="uk-UA" dirty="0"/>
          </a:p>
        </p:txBody>
      </p:sp>
    </p:spTree>
    <p:extLst>
      <p:ext uri="{BB962C8B-B14F-4D97-AF65-F5344CB8AC3E}">
        <p14:creationId xmlns:p14="http://schemas.microsoft.com/office/powerpoint/2010/main" val="1279109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60A132-E8F1-4A09-954A-67EC2284AA5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0A527CE7-AAC5-4D02-8E19-4F6DC91495F7}"/>
              </a:ext>
            </a:extLst>
          </p:cNvPr>
          <p:cNvSpPr>
            <a:spLocks noGrp="1"/>
          </p:cNvSpPr>
          <p:nvPr>
            <p:ph idx="1"/>
          </p:nvPr>
        </p:nvSpPr>
        <p:spPr/>
        <p:txBody>
          <a:bodyPr/>
          <a:lstStyle/>
          <a:p>
            <a:r>
              <a:rPr lang="uk-UA" dirty="0"/>
              <a:t>На території України розташовані накопичувачі промислових відходів, загальна площа яких перевищує 30 тис. гектарів. Тільки вугільні підприємства України мають близько 1200 відвалів, із яких більше 300 постійно горять і є джерелами забруднення повітряного середовища газом та пилом. Крім того, в небезпечних двохсот-метрових зонах відвалів розташовано більше 2 тис. будинків, в яких мешкає понад десять тисяч чоловік.</a:t>
            </a:r>
          </a:p>
          <a:p>
            <a:endParaRPr lang="uk-UA" dirty="0"/>
          </a:p>
        </p:txBody>
      </p:sp>
    </p:spTree>
    <p:extLst>
      <p:ext uri="{BB962C8B-B14F-4D97-AF65-F5344CB8AC3E}">
        <p14:creationId xmlns:p14="http://schemas.microsoft.com/office/powerpoint/2010/main" val="2529377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5CA3B1-6EF9-43A6-AB74-C993619F4F2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5148A09-B888-4E93-9307-C58ED2F6F7B0}"/>
              </a:ext>
            </a:extLst>
          </p:cNvPr>
          <p:cNvSpPr>
            <a:spLocks noGrp="1"/>
          </p:cNvSpPr>
          <p:nvPr>
            <p:ph idx="1"/>
          </p:nvPr>
        </p:nvSpPr>
        <p:spPr/>
        <p:txBody>
          <a:bodyPr>
            <a:normAutofit fontScale="77500" lnSpcReduction="20000"/>
          </a:bodyPr>
          <a:lstStyle/>
          <a:p>
            <a:r>
              <a:rPr lang="uk-UA" dirty="0"/>
              <a:t>З усіх видів накопичувачів особливу потенційну небезпеку становлять, </a:t>
            </a:r>
            <a:r>
              <a:rPr lang="uk-UA" dirty="0" err="1"/>
              <a:t>хвостосховища</a:t>
            </a:r>
            <a:r>
              <a:rPr lang="uk-UA" dirty="0"/>
              <a:t>, </a:t>
            </a:r>
            <a:r>
              <a:rPr lang="uk-UA" dirty="0" err="1"/>
              <a:t>шламосховища</a:t>
            </a:r>
            <a:r>
              <a:rPr lang="uk-UA" dirty="0"/>
              <a:t> та </a:t>
            </a:r>
            <a:r>
              <a:rPr lang="uk-UA" dirty="0" err="1"/>
              <a:t>шламонакопичувачі</a:t>
            </a:r>
            <a:r>
              <a:rPr lang="uk-UA" dirty="0"/>
              <a:t>, де зосереджуються значні об'єми відходів . В межах </a:t>
            </a:r>
            <a:r>
              <a:rPr lang="uk-UA" dirty="0" err="1"/>
              <a:t>хвостосховища</a:t>
            </a:r>
            <a:r>
              <a:rPr lang="uk-UA" dirty="0"/>
              <a:t> АТ "</a:t>
            </a:r>
            <a:r>
              <a:rPr lang="uk-UA" dirty="0" err="1"/>
              <a:t>Оріан</a:t>
            </a:r>
            <a:r>
              <a:rPr lang="uk-UA" dirty="0"/>
              <a:t>" м. Калуш Івано-Франківської області накопичено близько 59 млн. м</a:t>
            </a:r>
            <a:r>
              <a:rPr lang="uk-UA" baseline="30000" dirty="0"/>
              <a:t>3</a:t>
            </a:r>
            <a:r>
              <a:rPr lang="uk-UA" dirty="0"/>
              <a:t> відходів при його потужності 13 млн. м</a:t>
            </a:r>
            <a:r>
              <a:rPr lang="uk-UA" baseline="30000" dirty="0"/>
              <a:t>3</a:t>
            </a:r>
            <a:r>
              <a:rPr lang="uk-UA" dirty="0"/>
              <a:t>. У накопичувачах Кримського содового заводу м. Красноперекопськ та ВО "Титан" м. Армянськ зосереджено близько 140 млн. м</a:t>
            </a:r>
            <a:r>
              <a:rPr lang="uk-UA" baseline="30000" dirty="0"/>
              <a:t>3</a:t>
            </a:r>
            <a:r>
              <a:rPr lang="uk-UA" dirty="0"/>
              <a:t> відходів. Зазначені </a:t>
            </a:r>
            <a:r>
              <a:rPr lang="uk-UA" dirty="0" err="1"/>
              <a:t>хвостосховища</a:t>
            </a:r>
            <a:r>
              <a:rPr lang="uk-UA" dirty="0"/>
              <a:t> займають сотні гектарів територій і за рік до них скидається від 3 до 10 млн. м</a:t>
            </a:r>
            <a:r>
              <a:rPr lang="uk-UA" baseline="30000" dirty="0"/>
              <a:t>3</a:t>
            </a:r>
            <a:r>
              <a:rPr lang="uk-UA" dirty="0"/>
              <a:t> відходів, а у ВО "Титан" ця цифра досягає 16 млн. м</a:t>
            </a:r>
            <a:r>
              <a:rPr lang="uk-UA" baseline="30000" dirty="0"/>
              <a:t>3</a:t>
            </a:r>
            <a:r>
              <a:rPr lang="uk-UA" dirty="0"/>
              <a:t> . Велику потенційну небезпеку несуть на собі накопичувачі відходів нафтопереробних підприємств (Дрогобицький нафтопереробний комбінат у своєму накопичувачі утримує до 140 тис. </a:t>
            </a:r>
            <a:r>
              <a:rPr lang="uk-UA" dirty="0" err="1"/>
              <a:t>тонн</a:t>
            </a:r>
            <a:r>
              <a:rPr lang="uk-UA" dirty="0"/>
              <a:t> кислих гудронів), а також накопичувачі відходів підприємств гірничої та кольорової металурги. Так, на комбінаті "Запоріжсталь" у двох накопичувачах збирається за рік 0,8 млн. м відходів і вже накопичено близько 12 млн. м</a:t>
            </a:r>
            <a:r>
              <a:rPr lang="uk-UA" baseline="30000" dirty="0"/>
              <a:t>3</a:t>
            </a:r>
            <a:r>
              <a:rPr lang="uk-UA" dirty="0"/>
              <a:t> (при проектній потужності 40,5 млн. м</a:t>
            </a:r>
            <a:r>
              <a:rPr lang="uk-UA" baseline="30000" dirty="0"/>
              <a:t>3</a:t>
            </a:r>
            <a:r>
              <a:rPr lang="uk-UA" dirty="0"/>
              <a:t>). У накопичувачах </a:t>
            </a:r>
            <a:r>
              <a:rPr lang="uk-UA" dirty="0" err="1"/>
              <a:t>Ясинівського</a:t>
            </a:r>
            <a:r>
              <a:rPr lang="uk-UA" dirty="0"/>
              <a:t> коксохімічного заводу при проектній потужності 6,7 млн. м</a:t>
            </a:r>
            <a:r>
              <a:rPr lang="uk-UA" baseline="30000" dirty="0"/>
              <a:t>3</a:t>
            </a:r>
            <a:r>
              <a:rPr lang="uk-UA" dirty="0"/>
              <a:t> вже накопичено 5,5 млн. м</a:t>
            </a:r>
            <a:r>
              <a:rPr lang="uk-UA" baseline="30000" dirty="0"/>
              <a:t>3</a:t>
            </a:r>
            <a:r>
              <a:rPr lang="uk-UA" dirty="0"/>
              <a:t> промислових шпаків.</a:t>
            </a:r>
          </a:p>
          <a:p>
            <a:endParaRPr lang="uk-UA" dirty="0"/>
          </a:p>
        </p:txBody>
      </p:sp>
    </p:spTree>
    <p:extLst>
      <p:ext uri="{BB962C8B-B14F-4D97-AF65-F5344CB8AC3E}">
        <p14:creationId xmlns:p14="http://schemas.microsoft.com/office/powerpoint/2010/main" val="24919499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CF8187-9BF3-4D46-AAD7-CA6A93FC98A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597D4DC2-8446-437C-BA7A-FF3A7E4F9146}"/>
              </a:ext>
            </a:extLst>
          </p:cNvPr>
          <p:cNvSpPr>
            <a:spLocks noGrp="1"/>
          </p:cNvSpPr>
          <p:nvPr>
            <p:ph idx="1"/>
          </p:nvPr>
        </p:nvSpPr>
        <p:spPr/>
        <p:txBody>
          <a:bodyPr>
            <a:normAutofit fontScale="77500" lnSpcReduction="20000"/>
          </a:bodyPr>
          <a:lstStyle/>
          <a:p>
            <a:r>
              <a:rPr lang="uk-UA" dirty="0"/>
              <a:t>З усіх видів накопичувачів особливу потенційну небезпеку становлять, </a:t>
            </a:r>
            <a:r>
              <a:rPr lang="uk-UA" dirty="0" err="1"/>
              <a:t>хвостосховища</a:t>
            </a:r>
            <a:r>
              <a:rPr lang="uk-UA" dirty="0"/>
              <a:t>, </a:t>
            </a:r>
            <a:r>
              <a:rPr lang="uk-UA" dirty="0" err="1"/>
              <a:t>шламосховища</a:t>
            </a:r>
            <a:r>
              <a:rPr lang="uk-UA" dirty="0"/>
              <a:t> та </a:t>
            </a:r>
            <a:r>
              <a:rPr lang="uk-UA" dirty="0" err="1"/>
              <a:t>шламонакопичувачі</a:t>
            </a:r>
            <a:r>
              <a:rPr lang="uk-UA" dirty="0"/>
              <a:t>, де зосереджуються значні об'єми відходів . В межах </a:t>
            </a:r>
            <a:r>
              <a:rPr lang="uk-UA" dirty="0" err="1"/>
              <a:t>хвостосховища</a:t>
            </a:r>
            <a:r>
              <a:rPr lang="uk-UA" dirty="0"/>
              <a:t> АТ "</a:t>
            </a:r>
            <a:r>
              <a:rPr lang="uk-UA" dirty="0" err="1"/>
              <a:t>Оріан</a:t>
            </a:r>
            <a:r>
              <a:rPr lang="uk-UA" dirty="0"/>
              <a:t>" м. Калуш Івано-Франківської області накопичено близько 59 млн. м</a:t>
            </a:r>
            <a:r>
              <a:rPr lang="uk-UA" baseline="30000" dirty="0"/>
              <a:t>3</a:t>
            </a:r>
            <a:r>
              <a:rPr lang="uk-UA" dirty="0"/>
              <a:t> відходів при його потужності 13 млн. м</a:t>
            </a:r>
            <a:r>
              <a:rPr lang="uk-UA" baseline="30000" dirty="0"/>
              <a:t>3</a:t>
            </a:r>
            <a:r>
              <a:rPr lang="uk-UA" dirty="0"/>
              <a:t>. У накопичувачах Кримського содового заводу м. Красноперекопськ та ВО "Титан" м. Армянськ зосереджено близько 140 млн. м</a:t>
            </a:r>
            <a:r>
              <a:rPr lang="uk-UA" baseline="30000" dirty="0"/>
              <a:t>3</a:t>
            </a:r>
            <a:r>
              <a:rPr lang="uk-UA" dirty="0"/>
              <a:t> відходів. Зазначені </a:t>
            </a:r>
            <a:r>
              <a:rPr lang="uk-UA" dirty="0" err="1"/>
              <a:t>хвостосховища</a:t>
            </a:r>
            <a:r>
              <a:rPr lang="uk-UA" dirty="0"/>
              <a:t> займають сотні гектарів територій і за рік до них скидається від 3 до 10 млн. м</a:t>
            </a:r>
            <a:r>
              <a:rPr lang="uk-UA" baseline="30000" dirty="0"/>
              <a:t>3</a:t>
            </a:r>
            <a:r>
              <a:rPr lang="uk-UA" dirty="0"/>
              <a:t> відходів, а у ВО "Титан" ця цифра досягає 16 млн. м</a:t>
            </a:r>
            <a:r>
              <a:rPr lang="uk-UA" baseline="30000" dirty="0"/>
              <a:t>3</a:t>
            </a:r>
            <a:r>
              <a:rPr lang="uk-UA" dirty="0"/>
              <a:t> . Велику потенційну небезпеку несуть на собі накопичувачі відходів нафтопереробних підприємств (Дрогобицький нафтопереробний комбінат у своєму накопичувачі утримує до 140 тис. </a:t>
            </a:r>
            <a:r>
              <a:rPr lang="uk-UA" dirty="0" err="1"/>
              <a:t>тонн</a:t>
            </a:r>
            <a:r>
              <a:rPr lang="uk-UA" dirty="0"/>
              <a:t> кислих гудронів), а також накопичувачі відходів підприємств гірничої та кольорової металурги. Так, на комбінаті "Запоріжсталь" у двох накопичувачах збирається за рік 0,8 млн. м відходів і вже накопичено близько 12 млн. м</a:t>
            </a:r>
            <a:r>
              <a:rPr lang="uk-UA" baseline="30000" dirty="0"/>
              <a:t>3</a:t>
            </a:r>
            <a:r>
              <a:rPr lang="uk-UA" dirty="0"/>
              <a:t> (при проектній потужності 40,5 млн. м</a:t>
            </a:r>
            <a:r>
              <a:rPr lang="uk-UA" baseline="30000" dirty="0"/>
              <a:t>3</a:t>
            </a:r>
            <a:r>
              <a:rPr lang="uk-UA" dirty="0"/>
              <a:t>). У накопичувачах </a:t>
            </a:r>
            <a:r>
              <a:rPr lang="uk-UA" dirty="0" err="1"/>
              <a:t>Ясинівського</a:t>
            </a:r>
            <a:r>
              <a:rPr lang="uk-UA" dirty="0"/>
              <a:t> коксохімічного заводу при проектній потужності 6,7 млн. м</a:t>
            </a:r>
            <a:r>
              <a:rPr lang="uk-UA" baseline="30000" dirty="0"/>
              <a:t>3</a:t>
            </a:r>
            <a:r>
              <a:rPr lang="uk-UA" dirty="0"/>
              <a:t> вже накопичено 5,5 млн. м</a:t>
            </a:r>
            <a:r>
              <a:rPr lang="uk-UA" baseline="30000" dirty="0"/>
              <a:t>3</a:t>
            </a:r>
            <a:r>
              <a:rPr lang="uk-UA" dirty="0"/>
              <a:t> промислових шпаків.</a:t>
            </a:r>
          </a:p>
          <a:p>
            <a:endParaRPr lang="uk-UA" dirty="0"/>
          </a:p>
        </p:txBody>
      </p:sp>
    </p:spTree>
    <p:extLst>
      <p:ext uri="{BB962C8B-B14F-4D97-AF65-F5344CB8AC3E}">
        <p14:creationId xmlns:p14="http://schemas.microsoft.com/office/powerpoint/2010/main" val="3432728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363DE4-2B81-40EA-9639-0F4C155C218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F18B163-5039-4C00-A136-2B032F46E442}"/>
              </a:ext>
            </a:extLst>
          </p:cNvPr>
          <p:cNvSpPr>
            <a:spLocks noGrp="1"/>
          </p:cNvSpPr>
          <p:nvPr>
            <p:ph idx="1"/>
          </p:nvPr>
        </p:nvSpPr>
        <p:spPr/>
        <p:txBody>
          <a:bodyPr>
            <a:normAutofit fontScale="92500" lnSpcReduction="20000"/>
          </a:bodyPr>
          <a:lstStyle/>
          <a:p>
            <a:r>
              <a:rPr lang="uk-UA" dirty="0"/>
              <a:t>Майже чверть від загального об'єму забруднених стічних вод надходить у водойми без будь-якого очищення. Понад 90% забруднених неочищених вод припадають на промислові регіони - Донецьку, Дніпропетровську, Запорізьку, Луганську, Одеську та Херсонську області.</a:t>
            </a:r>
          </a:p>
          <a:p>
            <a:r>
              <a:rPr lang="uk-UA" dirty="0"/>
              <a:t>Водойми країни забруднюються переважно сухими рештками (7,2 млн. т), хлоридами (2,6 млн. т), сульфатами (1,65 млн. т), завислими речовинами (0,2 млн. т.), нітратами (65 тис. т), амонійним азотом (21 тис. т), важкими металами (1800 т), нафтопродуктами (1200 т) тощо. Залишається високий рівень забруднення поверхневих вод сполуками важких металів, азоту. У порівнянні з попереднім роком збільшення вмісту цих забруднюючих речовин відзначено у басейнах річок Дунаю, Дністра, Південного Бугу, Сіверського Донця.</a:t>
            </a:r>
          </a:p>
          <a:p>
            <a:r>
              <a:rPr lang="uk-UA" dirty="0"/>
              <a:t> </a:t>
            </a:r>
          </a:p>
          <a:p>
            <a:endParaRPr lang="uk-UA" dirty="0"/>
          </a:p>
        </p:txBody>
      </p:sp>
    </p:spTree>
    <p:extLst>
      <p:ext uri="{BB962C8B-B14F-4D97-AF65-F5344CB8AC3E}">
        <p14:creationId xmlns:p14="http://schemas.microsoft.com/office/powerpoint/2010/main" val="4053112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08EED2-E418-4024-92AA-8C54E741AA9B}"/>
              </a:ext>
            </a:extLst>
          </p:cNvPr>
          <p:cNvSpPr>
            <a:spLocks noGrp="1"/>
          </p:cNvSpPr>
          <p:nvPr>
            <p:ph type="title"/>
          </p:nvPr>
        </p:nvSpPr>
        <p:spPr/>
        <p:txBody>
          <a:bodyPr>
            <a:normAutofit fontScale="90000"/>
          </a:bodyPr>
          <a:lstStyle/>
          <a:p>
            <a:r>
              <a:rPr lang="uk-UA" b="1" dirty="0"/>
              <a:t>Аварії з викидом (загрозою викиду) радіоактивних речовин</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A2E221E8-7C32-4BC4-8DA7-477FBF284B02}"/>
              </a:ext>
            </a:extLst>
          </p:cNvPr>
          <p:cNvSpPr>
            <a:spLocks noGrp="1"/>
          </p:cNvSpPr>
          <p:nvPr>
            <p:ph idx="1"/>
          </p:nvPr>
        </p:nvSpPr>
        <p:spPr/>
        <p:txBody>
          <a:bodyPr/>
          <a:lstStyle/>
          <a:p>
            <a:r>
              <a:rPr lang="uk-UA" dirty="0"/>
              <a:t>В Україні окрім існуючих атомних електростанцій (АЕС), мається ще 2 дослідних ядерних реактори та близько 9000 медичних, науково-дослідних, геологорозвідувальних, промислових та інших підприємств і організацій, що використовують у практичній діяльності різноманітні радіоактивні речовини, матеріали та близько 100 тис. джерел іонізуючого випромінювання.</a:t>
            </a:r>
          </a:p>
          <a:p>
            <a:r>
              <a:rPr lang="uk-UA" dirty="0"/>
              <a:t>Крім того в наслідок аварії на Чорнобильській АЕС (1986р.) в Україні розташовані </a:t>
            </a:r>
            <a:r>
              <a:rPr lang="uk-UA" dirty="0" err="1"/>
              <a:t>високонебезпечні</a:t>
            </a:r>
            <a:r>
              <a:rPr lang="uk-UA" dirty="0"/>
              <a:t> об'єкти "Укриття" та близько 800 могильників РАВ у зоні відчуження навколо ЧАЕС.</a:t>
            </a:r>
          </a:p>
          <a:p>
            <a:endParaRPr lang="uk-UA" dirty="0"/>
          </a:p>
        </p:txBody>
      </p:sp>
    </p:spTree>
    <p:extLst>
      <p:ext uri="{BB962C8B-B14F-4D97-AF65-F5344CB8AC3E}">
        <p14:creationId xmlns:p14="http://schemas.microsoft.com/office/powerpoint/2010/main" val="3010133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5167F1-EC7F-48F7-829C-FE1F66A3ED6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FE9D58CA-7A14-4209-80F0-3ADF8EA4EF41}"/>
              </a:ext>
            </a:extLst>
          </p:cNvPr>
          <p:cNvSpPr>
            <a:spLocks noGrp="1"/>
          </p:cNvSpPr>
          <p:nvPr>
            <p:ph idx="1"/>
          </p:nvPr>
        </p:nvSpPr>
        <p:spPr/>
        <p:txBody>
          <a:bodyPr>
            <a:normAutofit fontScale="92500" lnSpcReduction="20000"/>
          </a:bodyPr>
          <a:lstStyle/>
          <a:p>
            <a:r>
              <a:rPr lang="uk-UA" dirty="0"/>
              <a:t>Окрім того на території суміжних з Україною держав - Росії, Литві, Болгарії, Угорщині, Словаччині розташовані АЕС, ймовірна аварія на яких також створить реальну загрозу ураження населення й навколишнього середовища. Наприклад, при аварії на Курській АЕС з викидом до 10 % радіоактивних компонентів у зону радіоактивного зараження з дозою опромінення понад 5 бер/рік може потрапити територія загальною площею близько 10 тис.км</a:t>
            </a:r>
            <a:r>
              <a:rPr lang="uk-UA" baseline="30000" dirty="0"/>
              <a:t>2</a:t>
            </a:r>
            <a:r>
              <a:rPr lang="uk-UA" dirty="0"/>
              <a:t> і населенням до 4 млн. </a:t>
            </a:r>
            <a:r>
              <a:rPr lang="uk-UA" dirty="0" err="1"/>
              <a:t>чол</a:t>
            </a:r>
            <a:r>
              <a:rPr lang="uk-UA" dirty="0"/>
              <a:t>. При аварії з викидом до 10 % радіоактивних компонентів на Смоленській АЕС в зоні радіоактивного опромінення з дозою 5 бер/рік може опинитися територія загальною площею понад 10 тис. км</a:t>
            </a:r>
            <a:r>
              <a:rPr lang="uk-UA" baseline="30000" dirty="0"/>
              <a:t> </a:t>
            </a:r>
            <a:r>
              <a:rPr lang="uk-UA" dirty="0"/>
              <a:t>і  населенням до 300 тис. </a:t>
            </a:r>
            <a:r>
              <a:rPr lang="uk-UA" dirty="0" err="1"/>
              <a:t>чол</a:t>
            </a:r>
            <a:r>
              <a:rPr lang="uk-UA" dirty="0"/>
              <a:t>. Аварія на Італійській АЕС з викидом до 10% радіонуклідів може утворити зону радіоактивного зараження загальною площею 3 тис. км</a:t>
            </a:r>
            <a:r>
              <a:rPr lang="uk-UA" baseline="30000" dirty="0"/>
              <a:t>2.</a:t>
            </a:r>
            <a:endParaRPr lang="uk-UA" dirty="0"/>
          </a:p>
          <a:p>
            <a:r>
              <a:rPr lang="uk-UA" b="1" dirty="0"/>
              <a:t> </a:t>
            </a:r>
            <a:endParaRPr lang="uk-UA" dirty="0"/>
          </a:p>
          <a:p>
            <a:endParaRPr lang="uk-UA" dirty="0"/>
          </a:p>
        </p:txBody>
      </p:sp>
    </p:spTree>
    <p:extLst>
      <p:ext uri="{BB962C8B-B14F-4D97-AF65-F5344CB8AC3E}">
        <p14:creationId xmlns:p14="http://schemas.microsoft.com/office/powerpoint/2010/main" val="3216264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AED3B9-38B0-4531-A525-9587AF551C0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AAA4035-A41E-4B88-9ABE-0464A14AC4E1}"/>
              </a:ext>
            </a:extLst>
          </p:cNvPr>
          <p:cNvSpPr>
            <a:spLocks noGrp="1"/>
          </p:cNvSpPr>
          <p:nvPr>
            <p:ph idx="1"/>
          </p:nvPr>
        </p:nvSpPr>
        <p:spPr/>
        <p:txBody>
          <a:bodyPr/>
          <a:lstStyle/>
          <a:p>
            <a:r>
              <a:rPr lang="uk-UA" dirty="0"/>
              <a:t>Основними джерелами утворення і накопичення РАВ і місцями їх концентрації на сьогодні є:</a:t>
            </a:r>
          </a:p>
          <a:p>
            <a:pPr lvl="0"/>
            <a:r>
              <a:rPr lang="uk-UA" dirty="0"/>
              <a:t>атомні електростанції НАЕК "Енергоатом" на яких вже накопичено понад 70000 м</a:t>
            </a:r>
            <a:r>
              <a:rPr lang="uk-UA" baseline="30000" dirty="0"/>
              <a:t>3</a:t>
            </a:r>
            <a:r>
              <a:rPr lang="uk-UA" dirty="0"/>
              <a:t>;</a:t>
            </a:r>
          </a:p>
          <a:p>
            <a:pPr lvl="0"/>
            <a:r>
              <a:rPr lang="uk-UA" dirty="0"/>
              <a:t>сховища НВО "Схід ГЗК" на яких накопичено понад 65,5 млн. </a:t>
            </a:r>
            <a:r>
              <a:rPr lang="uk-UA" dirty="0" err="1"/>
              <a:t>тонн</a:t>
            </a:r>
            <a:r>
              <a:rPr lang="uk-UA" dirty="0"/>
              <a:t> РАВ;</a:t>
            </a:r>
          </a:p>
          <a:p>
            <a:pPr lvl="0"/>
            <a:r>
              <a:rPr lang="uk-UA" dirty="0" err="1"/>
              <a:t>спецкомбінати</a:t>
            </a:r>
            <a:r>
              <a:rPr lang="uk-UA" dirty="0"/>
              <a:t> </a:t>
            </a:r>
            <a:r>
              <a:rPr lang="uk-UA" dirty="0" err="1"/>
              <a:t>УкрДО</a:t>
            </a:r>
            <a:r>
              <a:rPr lang="uk-UA" dirty="0"/>
              <a:t> "Радон" на яких накопичено понад 5000 м</a:t>
            </a:r>
            <a:r>
              <a:rPr lang="uk-UA" baseline="30000" dirty="0"/>
              <a:t>3 </a:t>
            </a:r>
            <a:r>
              <a:rPr lang="uk-UA" dirty="0"/>
              <a:t>РАВ.</a:t>
            </a:r>
          </a:p>
          <a:p>
            <a:endParaRPr lang="uk-UA" dirty="0"/>
          </a:p>
        </p:txBody>
      </p:sp>
    </p:spTree>
    <p:extLst>
      <p:ext uri="{BB962C8B-B14F-4D97-AF65-F5344CB8AC3E}">
        <p14:creationId xmlns:p14="http://schemas.microsoft.com/office/powerpoint/2010/main" val="313536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5ACF2D-9A3F-41AE-AD72-49C4C61BC03D}"/>
              </a:ext>
            </a:extLst>
          </p:cNvPr>
          <p:cNvSpPr>
            <a:spLocks noGrp="1"/>
          </p:cNvSpPr>
          <p:nvPr>
            <p:ph type="title"/>
          </p:nvPr>
        </p:nvSpPr>
        <p:spPr/>
        <p:txBody>
          <a:bodyPr/>
          <a:lstStyle/>
          <a:p>
            <a:r>
              <a:rPr lang="uk-UA" b="1" dirty="0"/>
              <a:t>Раптове зруйнування споруд</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83024901-7D48-4CB3-93DD-C46283379D96}"/>
              </a:ext>
            </a:extLst>
          </p:cNvPr>
          <p:cNvSpPr>
            <a:spLocks noGrp="1"/>
          </p:cNvSpPr>
          <p:nvPr>
            <p:ph idx="1"/>
          </p:nvPr>
        </p:nvSpPr>
        <p:spPr/>
        <p:txBody>
          <a:bodyPr/>
          <a:lstStyle/>
          <a:p>
            <a:r>
              <a:rPr lang="uk-UA" dirty="0"/>
              <a:t>Забезпечення безпеки будівель і споруд і запобігання надзвичайних ситуацій, пов'язаних з їх раптовим зруйнуванням, має відношення до усіх етапів будівельного процесу, починаючи з проектування і закінчуючи технічною експлуатацією.</a:t>
            </a:r>
          </a:p>
          <a:p>
            <a:endParaRPr lang="uk-UA" dirty="0"/>
          </a:p>
        </p:txBody>
      </p:sp>
    </p:spTree>
    <p:extLst>
      <p:ext uri="{BB962C8B-B14F-4D97-AF65-F5344CB8AC3E}">
        <p14:creationId xmlns:p14="http://schemas.microsoft.com/office/powerpoint/2010/main" val="1478286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3746E5-0FD9-4C60-810E-234DEB92D82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E616311-9C8B-4630-B1BB-54CBDC6D3D40}"/>
              </a:ext>
            </a:extLst>
          </p:cNvPr>
          <p:cNvSpPr>
            <a:spLocks noGrp="1"/>
          </p:cNvSpPr>
          <p:nvPr>
            <p:ph idx="1"/>
          </p:nvPr>
        </p:nvSpPr>
        <p:spPr/>
        <p:txBody>
          <a:bodyPr/>
          <a:lstStyle/>
          <a:p>
            <a:r>
              <a:rPr lang="uk-UA" dirty="0"/>
              <a:t>Існування в Україні великих промислових комплексів, сконцентрованих в окремих регіонах, наявність розвинутої транспортної інфраструктури, обумовлюють велику ймовірність виникнення техногенних надзвичайних ситуацій, які створюють загрозу для людей та довкілля.</a:t>
            </a:r>
          </a:p>
          <a:p>
            <a:r>
              <a:rPr lang="uk-UA" dirty="0"/>
              <a:t>Найбільшою екологічною небезпекою є техногенні катастрофи, які супроводжуються викидом шкідливих хімічних та радіоактивних матеріалів в навколишнє середовище.</a:t>
            </a:r>
          </a:p>
          <a:p>
            <a:endParaRPr lang="uk-UA" dirty="0"/>
          </a:p>
        </p:txBody>
      </p:sp>
    </p:spTree>
    <p:extLst>
      <p:ext uri="{BB962C8B-B14F-4D97-AF65-F5344CB8AC3E}">
        <p14:creationId xmlns:p14="http://schemas.microsoft.com/office/powerpoint/2010/main" val="151194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2A9CA7-72DA-4BD9-A3EB-3DB4352DAAA1}"/>
              </a:ext>
            </a:extLst>
          </p:cNvPr>
          <p:cNvSpPr>
            <a:spLocks noGrp="1"/>
          </p:cNvSpPr>
          <p:nvPr>
            <p:ph type="title"/>
          </p:nvPr>
        </p:nvSpPr>
        <p:spPr/>
        <p:txBody>
          <a:bodyPr/>
          <a:lstStyle/>
          <a:p>
            <a:r>
              <a:rPr lang="uk-UA" b="1" dirty="0"/>
              <a:t>Аварії на електроенергетичних системах</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D4E90BAC-FAFE-46CA-8368-FD0A1FBB26FC}"/>
              </a:ext>
            </a:extLst>
          </p:cNvPr>
          <p:cNvSpPr>
            <a:spLocks noGrp="1"/>
          </p:cNvSpPr>
          <p:nvPr>
            <p:ph idx="1"/>
          </p:nvPr>
        </p:nvSpPr>
        <p:spPr/>
        <p:txBody>
          <a:bodyPr/>
          <a:lstStyle/>
          <a:p>
            <a:r>
              <a:rPr lang="uk-UA" dirty="0"/>
              <a:t>Україна належить до </a:t>
            </a:r>
            <a:r>
              <a:rPr lang="uk-UA" dirty="0" err="1"/>
              <a:t>енергодефіцитних</a:t>
            </a:r>
            <a:r>
              <a:rPr lang="uk-UA" dirty="0"/>
              <a:t> країн і за рахунок власних джерел задовольняє свої потреби в паливно-енергетичних ресурсах менш ніж на 50 відсотків. Водночас промисловості притаманні високі рівні енергоємності виробництва, що обумовлено недосконалою його структурою - великою питомою вагою енерговитратних галузей та застарілістю технологій. Внаслідок витрати енергоносіїв на виробництво основних видів промислової продукції в 3-5 разів вище ніж у розвинених країнах світу і продовжували на протязі останніх років збільшуватися. На виробництво ВВП вартістю у 1долар країна витрачає 3,25 кг умовного палива проти 0,6 кг  в Західній Європі.</a:t>
            </a:r>
          </a:p>
          <a:p>
            <a:endParaRPr lang="uk-UA" dirty="0"/>
          </a:p>
        </p:txBody>
      </p:sp>
    </p:spTree>
    <p:extLst>
      <p:ext uri="{BB962C8B-B14F-4D97-AF65-F5344CB8AC3E}">
        <p14:creationId xmlns:p14="http://schemas.microsoft.com/office/powerpoint/2010/main" val="490547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BF1935-74FD-4A8A-ACEC-C1BAC5C2A691}"/>
              </a:ext>
            </a:extLst>
          </p:cNvPr>
          <p:cNvSpPr>
            <a:spLocks noGrp="1"/>
          </p:cNvSpPr>
          <p:nvPr>
            <p:ph type="title"/>
          </p:nvPr>
        </p:nvSpPr>
        <p:spPr/>
        <p:txBody>
          <a:bodyPr/>
          <a:lstStyle/>
          <a:p>
            <a:r>
              <a:rPr lang="uk-UA" b="1" dirty="0"/>
              <a:t>Аварії на гідровузлах</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E2A6D9A8-30B1-4112-A121-9B2C8EE15B6A}"/>
              </a:ext>
            </a:extLst>
          </p:cNvPr>
          <p:cNvSpPr>
            <a:spLocks noGrp="1"/>
          </p:cNvSpPr>
          <p:nvPr>
            <p:ph idx="1"/>
          </p:nvPr>
        </p:nvSpPr>
        <p:spPr>
          <a:xfrm>
            <a:off x="838200" y="1958790"/>
            <a:ext cx="10515600" cy="4351338"/>
          </a:xfrm>
        </p:spPr>
        <p:txBody>
          <a:bodyPr/>
          <a:lstStyle/>
          <a:p>
            <a:r>
              <a:rPr lang="uk-UA" dirty="0"/>
              <a:t>На території України в результаті руйнування гребель, дамб, водопропускних споруд на 12 гідровузлах та 16 водосховищах річок Дніпро, Дністер, Південний Буг, Сіверський Донець можливе виникнення катастрофічних затоплень. Характерним для них є значна швидкість розповсюдження (3-25км/год), висота (10-20м) та ударна сила (5-10 </a:t>
            </a:r>
            <a:r>
              <a:rPr lang="uk-UA" dirty="0" err="1"/>
              <a:t>т.с</a:t>
            </a:r>
            <a:r>
              <a:rPr lang="uk-UA" dirty="0"/>
              <a:t>/м</a:t>
            </a:r>
            <a:r>
              <a:rPr lang="uk-UA" baseline="30000" dirty="0"/>
              <a:t>2</a:t>
            </a:r>
            <a:r>
              <a:rPr lang="uk-UA" dirty="0"/>
              <a:t>) хвилі прориву, а також швидкість затоплення всієї території. Загальна площа зон катастрофічного затоплення може досягнути 8294км</a:t>
            </a:r>
            <a:r>
              <a:rPr lang="uk-UA" baseline="30000" dirty="0"/>
              <a:t>2</a:t>
            </a:r>
            <a:r>
              <a:rPr lang="uk-UA" dirty="0"/>
              <a:t>; .до якої потрапляють 536 населених пункти та 470 промислових об'єктів різноманітного призначення. В результаті прориву гребель  водосховищ у  зонах катастрофічного затоплення  може  опинитися близько 2 млн. </a:t>
            </a:r>
            <a:r>
              <a:rPr lang="uk-UA" dirty="0" err="1"/>
              <a:t>чол</a:t>
            </a:r>
            <a:r>
              <a:rPr lang="uk-UA" dirty="0"/>
              <a:t>. </a:t>
            </a:r>
          </a:p>
          <a:p>
            <a:endParaRPr lang="uk-UA" dirty="0"/>
          </a:p>
        </p:txBody>
      </p:sp>
    </p:spTree>
    <p:extLst>
      <p:ext uri="{BB962C8B-B14F-4D97-AF65-F5344CB8AC3E}">
        <p14:creationId xmlns:p14="http://schemas.microsoft.com/office/powerpoint/2010/main" val="4070486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F20899-3EBA-45E1-AB74-04E186A9A918}"/>
              </a:ext>
            </a:extLst>
          </p:cNvPr>
          <p:cNvSpPr>
            <a:spLocks noGrp="1"/>
          </p:cNvSpPr>
          <p:nvPr>
            <p:ph type="title"/>
          </p:nvPr>
        </p:nvSpPr>
        <p:spPr/>
        <p:txBody>
          <a:bodyPr/>
          <a:lstStyle/>
          <a:p>
            <a:r>
              <a:rPr lang="uk-UA" b="1" dirty="0"/>
              <a:t>Аварії на системах життєзабезпечення</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E83BF1C2-BB88-4DCB-938A-F03FC10EB61A}"/>
              </a:ext>
            </a:extLst>
          </p:cNvPr>
          <p:cNvSpPr>
            <a:spLocks noGrp="1"/>
          </p:cNvSpPr>
          <p:nvPr>
            <p:ph idx="1"/>
          </p:nvPr>
        </p:nvSpPr>
        <p:spPr/>
        <p:txBody>
          <a:bodyPr>
            <a:normAutofit fontScale="92500" lnSpcReduction="10000"/>
          </a:bodyPr>
          <a:lstStyle/>
          <a:p>
            <a:r>
              <a:rPr lang="uk-UA" dirty="0"/>
              <a:t>Четверта частина водопровідних очисних споруд і мереж (у вартісному виразі) фактично відпрацювала термін експлуатації, 22% мереж перебуває в аварійному стані. Скінчився термін експлуатації кожної п'ятої насосної станції, половини насосних агрегатів, з яких 40% потребує заміни. Планово-попереджувальний ремонт виконується на 73%. Кількість аварій на водопровідних мережах України значно перевищує відповідний рівень у країнах Європи. У системах каналізації 26% мереж і 7% насосних станцій потребують ремонту. Амортизовані 48% насосних агрегатів, 46% потребує заміни. Планово-попереджувальний ремонт виконується лише на половині </a:t>
            </a:r>
            <a:r>
              <a:rPr lang="uk-UA" dirty="0" err="1"/>
              <a:t>потужностей</a:t>
            </a:r>
            <a:r>
              <a:rPr lang="uk-UA" dirty="0"/>
              <a:t>. З цих причин сталась широкомасштабна аварія на системі </a:t>
            </a:r>
            <a:r>
              <a:rPr lang="uk-UA" dirty="0" err="1"/>
              <a:t>каналізацій</a:t>
            </a:r>
            <a:r>
              <a:rPr lang="uk-UA" dirty="0"/>
              <a:t> в м. Харкові.</a:t>
            </a:r>
          </a:p>
        </p:txBody>
      </p:sp>
    </p:spTree>
    <p:extLst>
      <p:ext uri="{BB962C8B-B14F-4D97-AF65-F5344CB8AC3E}">
        <p14:creationId xmlns:p14="http://schemas.microsoft.com/office/powerpoint/2010/main" val="804238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2D4183-C879-4406-9614-AF2C2D32C89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7C33E47-4587-48B2-ACCF-6BC60444A8D6}"/>
              </a:ext>
            </a:extLst>
          </p:cNvPr>
          <p:cNvSpPr>
            <a:spLocks noGrp="1"/>
          </p:cNvSpPr>
          <p:nvPr>
            <p:ph idx="1"/>
          </p:nvPr>
        </p:nvSpPr>
        <p:spPr/>
        <p:txBody>
          <a:bodyPr/>
          <a:lstStyle/>
          <a:p>
            <a:r>
              <a:rPr lang="uk-UA" dirty="0"/>
              <a:t>По території України протяжність магістральних газопроводів складає більше . 35,2 </a:t>
            </a:r>
            <a:r>
              <a:rPr lang="uk-UA" dirty="0" err="1"/>
              <a:t>тис.км</a:t>
            </a:r>
            <a:r>
              <a:rPr lang="uk-UA" dirty="0"/>
              <a:t>, внутрішньодержавних та транзитних нафтопроводів - 7,9 тис. км. їх роботу забезпечує 31 компресорна </a:t>
            </a:r>
            <a:r>
              <a:rPr lang="uk-UA" dirty="0" err="1"/>
              <a:t>нафтоперекачувальна</a:t>
            </a:r>
            <a:r>
              <a:rPr lang="uk-UA" dirty="0"/>
              <a:t> і 89 компресорних газоперекачувальних станцій. Протяжність продуктопроводів складає 3,4 тис. км.</a:t>
            </a:r>
          </a:p>
          <a:p>
            <a:r>
              <a:rPr lang="uk-UA" dirty="0"/>
              <a:t>Внаслідок великої кількості аварій та навмисних пошкоджень, які спричиняють забруднення довкілля, існуючі мережі нафтопроводів та продуктопроводів є джерелами підвищеної екологічної небезпеки.</a:t>
            </a:r>
          </a:p>
          <a:p>
            <a:endParaRPr lang="uk-UA" dirty="0"/>
          </a:p>
        </p:txBody>
      </p:sp>
    </p:spTree>
    <p:extLst>
      <p:ext uri="{BB962C8B-B14F-4D97-AF65-F5344CB8AC3E}">
        <p14:creationId xmlns:p14="http://schemas.microsoft.com/office/powerpoint/2010/main" val="54386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03BCB1-719B-45CA-ADEB-4C31B57E6401}"/>
              </a:ext>
            </a:extLst>
          </p:cNvPr>
          <p:cNvSpPr>
            <a:spLocks noGrp="1"/>
          </p:cNvSpPr>
          <p:nvPr>
            <p:ph type="title"/>
          </p:nvPr>
        </p:nvSpPr>
        <p:spPr/>
        <p:txBody>
          <a:bodyPr/>
          <a:lstStyle/>
          <a:p>
            <a:r>
              <a:rPr lang="uk-UA" b="1" dirty="0"/>
              <a:t>Аварії на очисних спорудах</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8EBEEA9B-DC8B-42B5-8071-D8248A507DD5}"/>
              </a:ext>
            </a:extLst>
          </p:cNvPr>
          <p:cNvSpPr>
            <a:spLocks noGrp="1"/>
          </p:cNvSpPr>
          <p:nvPr>
            <p:ph idx="1"/>
          </p:nvPr>
        </p:nvSpPr>
        <p:spPr/>
        <p:txBody>
          <a:bodyPr>
            <a:normAutofit fontScale="92500"/>
          </a:bodyPr>
          <a:lstStyle/>
          <a:p>
            <a:r>
              <a:rPr lang="uk-UA" dirty="0"/>
              <a:t>На комунальних спорудах у містах та селищах міського типу із загальної кількості 10575,0 тис. куб. м за добу стічних вод проходить очищення 9653,7 тис. куб. м за добу. В промислове розвинених регіонах Дніпропетровської, Донецької, Луганської, Запорізької, Миколаївської областей та АР Крим цілодобово скидається без очищення понад 176 тис. </a:t>
            </a:r>
            <a:r>
              <a:rPr lang="uk-UA" dirty="0" err="1"/>
              <a:t>куб.м</a:t>
            </a:r>
            <a:r>
              <a:rPr lang="uk-UA" dirty="0"/>
              <a:t>/добу. </a:t>
            </a:r>
          </a:p>
          <a:p>
            <a:r>
              <a:rPr lang="uk-UA" dirty="0"/>
              <a:t>У зв'язку з загальним станом моніторингу за промисловими спорудами та їх устаткуванням викликає занепокоєння стан пристроїв для очистки промислових газів і диму. Багато з них вичерпало свій проектний ресурс і потребують капітального ремонту чи оновлення.</a:t>
            </a:r>
          </a:p>
          <a:p>
            <a:r>
              <a:rPr lang="uk-UA" dirty="0"/>
              <a:t> </a:t>
            </a:r>
          </a:p>
          <a:p>
            <a:endParaRPr lang="uk-UA" dirty="0"/>
          </a:p>
        </p:txBody>
      </p:sp>
    </p:spTree>
    <p:extLst>
      <p:ext uri="{BB962C8B-B14F-4D97-AF65-F5344CB8AC3E}">
        <p14:creationId xmlns:p14="http://schemas.microsoft.com/office/powerpoint/2010/main" val="2124799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8356B8-2570-4836-88EC-ECF70693FF4B}"/>
              </a:ext>
            </a:extLst>
          </p:cNvPr>
          <p:cNvSpPr>
            <a:spLocks noGrp="1"/>
          </p:cNvSpPr>
          <p:nvPr>
            <p:ph type="title"/>
          </p:nvPr>
        </p:nvSpPr>
        <p:spPr/>
        <p:txBody>
          <a:bodyPr/>
          <a:lstStyle/>
          <a:p>
            <a:r>
              <a:rPr lang="uk-UA" b="1" dirty="0"/>
              <a:t>Аварії систем зв'язку та телекомунікації</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C4186D77-4138-43A8-9215-4E5D2DC0355D}"/>
              </a:ext>
            </a:extLst>
          </p:cNvPr>
          <p:cNvSpPr>
            <a:spLocks noGrp="1"/>
          </p:cNvSpPr>
          <p:nvPr>
            <p:ph idx="1"/>
          </p:nvPr>
        </p:nvSpPr>
        <p:spPr/>
        <p:txBody>
          <a:bodyPr>
            <a:normAutofit fontScale="77500" lnSpcReduction="20000"/>
          </a:bodyPr>
          <a:lstStyle/>
          <a:p>
            <a:r>
              <a:rPr lang="uk-UA" dirty="0"/>
              <a:t>Пріоритетні напрями розвитку зв'язку та телекомунікацій передбачатимуть:</a:t>
            </a:r>
          </a:p>
          <a:p>
            <a:pPr lvl="0"/>
            <a:r>
              <a:rPr lang="uk-UA" dirty="0"/>
              <a:t>прискорений розвиток телефонних мереж і задоволення попиту споживачів на послуги телефонного зв'язку шляхом завершення створення мереж міжміського та міжнародного телефонного зв'язку, а також </a:t>
            </a:r>
            <a:r>
              <a:rPr lang="uk-UA" dirty="0" err="1"/>
              <a:t>внутрішньозонових</a:t>
            </a:r>
            <a:r>
              <a:rPr lang="uk-UA" dirty="0"/>
              <a:t> і місцевих мереж за рахунок застосування новітніх технологій;</a:t>
            </a:r>
          </a:p>
          <a:p>
            <a:pPr lvl="0"/>
            <a:r>
              <a:rPr lang="uk-UA" dirty="0"/>
              <a:t>створення єдиної інтегрованої системи документального електрозв'язку;</a:t>
            </a:r>
          </a:p>
          <a:p>
            <a:pPr lvl="0"/>
            <a:r>
              <a:rPr lang="uk-UA" dirty="0"/>
              <a:t>дослідження та розробку нових принципів та засобів зв'язку, що</a:t>
            </a:r>
            <a:br>
              <a:rPr lang="uk-UA" dirty="0"/>
            </a:br>
            <a:r>
              <a:rPr lang="uk-UA" dirty="0"/>
              <a:t>дозволятимуть прискорити розвиток і підвищити ефективність мереж</a:t>
            </a:r>
            <a:br>
              <a:rPr lang="uk-UA" dirty="0"/>
            </a:br>
            <a:r>
              <a:rPr lang="uk-UA" dirty="0"/>
              <a:t>зв'язку;</a:t>
            </a:r>
          </a:p>
          <a:p>
            <a:pPr lvl="0"/>
            <a:r>
              <a:rPr lang="uk-UA" dirty="0"/>
              <a:t>впровадження нових технологій просування та доставки усіх видів поштових відправлень, заснованих на комплексній механізації та автоматизації виробничих процесів у поштовому зв'язку, а також на використані швидкісних видів спецтранспорту та комп'ютерних методів обробки повідомлень.</a:t>
            </a:r>
          </a:p>
          <a:p>
            <a:r>
              <a:rPr lang="uk-UA" dirty="0"/>
              <a:t> </a:t>
            </a:r>
          </a:p>
          <a:p>
            <a:endParaRPr lang="uk-UA" dirty="0"/>
          </a:p>
        </p:txBody>
      </p:sp>
    </p:spTree>
    <p:extLst>
      <p:ext uri="{BB962C8B-B14F-4D97-AF65-F5344CB8AC3E}">
        <p14:creationId xmlns:p14="http://schemas.microsoft.com/office/powerpoint/2010/main" val="145640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1455B8-55AE-4C39-A1A3-34424724465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D540355-ACC1-4762-914D-CEF4CC1CED44}"/>
              </a:ext>
            </a:extLst>
          </p:cNvPr>
          <p:cNvSpPr>
            <a:spLocks noGrp="1"/>
          </p:cNvSpPr>
          <p:nvPr>
            <p:ph idx="1"/>
          </p:nvPr>
        </p:nvSpPr>
        <p:spPr/>
        <p:txBody>
          <a:bodyPr>
            <a:normAutofit/>
          </a:bodyPr>
          <a:lstStyle/>
          <a:p>
            <a:r>
              <a:rPr lang="uk-UA" dirty="0"/>
              <a:t>В окрему групу виділяють Надзвичайні ситуації пов'язані з масовими інфекційними захворюваннями, отруєннями і радіаційними ураженнями. Сюди можна віднести:</a:t>
            </a:r>
          </a:p>
          <a:p>
            <a:pPr lvl="0"/>
            <a:r>
              <a:rPr lang="uk-UA" dirty="0"/>
              <a:t>інфекційні захворювання і отруєння людей;</a:t>
            </a:r>
          </a:p>
          <a:p>
            <a:pPr lvl="0"/>
            <a:r>
              <a:rPr lang="uk-UA" dirty="0"/>
              <a:t>інфекційні захворювання і масові отруєння сільськогосподарських тварин;</a:t>
            </a:r>
          </a:p>
          <a:p>
            <a:pPr lvl="0"/>
            <a:r>
              <a:rPr lang="uk-UA" dirty="0"/>
              <a:t>ураження сільськогосподарських рослин хворобами і шкідниками.</a:t>
            </a:r>
          </a:p>
          <a:p>
            <a:endParaRPr lang="uk-UA" dirty="0"/>
          </a:p>
        </p:txBody>
      </p:sp>
    </p:spTree>
    <p:extLst>
      <p:ext uri="{BB962C8B-B14F-4D97-AF65-F5344CB8AC3E}">
        <p14:creationId xmlns:p14="http://schemas.microsoft.com/office/powerpoint/2010/main" val="4122130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B2418-AF17-437F-9C04-1E08CAD377B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E7B4C52-DD17-403C-88E8-B6F1AD13BC8F}"/>
              </a:ext>
            </a:extLst>
          </p:cNvPr>
          <p:cNvSpPr>
            <a:spLocks noGrp="1"/>
          </p:cNvSpPr>
          <p:nvPr>
            <p:ph idx="1"/>
          </p:nvPr>
        </p:nvSpPr>
        <p:spPr/>
        <p:txBody>
          <a:bodyPr>
            <a:normAutofit fontScale="92500" lnSpcReduction="10000"/>
          </a:bodyPr>
          <a:lstStyle/>
          <a:p>
            <a:r>
              <a:rPr lang="uk-UA" dirty="0"/>
              <a:t>Основними ланками в системі протидії природним і техногенним надзвичайним ситуаціям є:</a:t>
            </a:r>
          </a:p>
          <a:p>
            <a:pPr lvl="0"/>
            <a:r>
              <a:rPr lang="uk-UA" dirty="0"/>
              <a:t>система моніторингу і прогнозування небезпечних природних і техногенних явищ і процесів;</a:t>
            </a:r>
          </a:p>
          <a:p>
            <a:pPr lvl="0"/>
            <a:r>
              <a:rPr lang="uk-UA" dirty="0"/>
              <a:t>системи зв'язку і оповіщення;</a:t>
            </a:r>
          </a:p>
          <a:p>
            <a:pPr lvl="0"/>
            <a:r>
              <a:rPr lang="uk-UA" dirty="0"/>
              <a:t>мобільні сили негайного реагування єдиної державної системи надзвичайних ситуацій;</a:t>
            </a:r>
          </a:p>
          <a:p>
            <a:pPr lvl="0"/>
            <a:r>
              <a:rPr lang="uk-UA" dirty="0"/>
              <a:t>інженерний захист території, включаючи сейсмостійке будівництво і реконструкцію об'єктів;</a:t>
            </a:r>
          </a:p>
          <a:p>
            <a:pPr lvl="0"/>
            <a:r>
              <a:rPr lang="uk-UA" dirty="0"/>
              <a:t>організація першочергового життєзабезпечення населення в надзвичайних ситуаціях.</a:t>
            </a:r>
          </a:p>
          <a:p>
            <a:endParaRPr lang="uk-UA" dirty="0"/>
          </a:p>
        </p:txBody>
      </p:sp>
    </p:spTree>
    <p:extLst>
      <p:ext uri="{BB962C8B-B14F-4D97-AF65-F5344CB8AC3E}">
        <p14:creationId xmlns:p14="http://schemas.microsoft.com/office/powerpoint/2010/main" val="2947271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843B1B-FDE1-429D-BFCD-ED93AD5E47BD}"/>
              </a:ext>
            </a:extLst>
          </p:cNvPr>
          <p:cNvSpPr>
            <a:spLocks noGrp="1"/>
          </p:cNvSpPr>
          <p:nvPr>
            <p:ph type="title"/>
          </p:nvPr>
        </p:nvSpPr>
        <p:spPr/>
        <p:txBody>
          <a:bodyPr/>
          <a:lstStyle/>
          <a:p>
            <a:r>
              <a:rPr lang="uk-UA" b="1" dirty="0"/>
              <a:t>Аварії та катастрофи на транспорті</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9778DDFB-F74E-455B-8C30-7AD35CE07C62}"/>
              </a:ext>
            </a:extLst>
          </p:cNvPr>
          <p:cNvSpPr>
            <a:spLocks noGrp="1"/>
          </p:cNvSpPr>
          <p:nvPr>
            <p:ph idx="1"/>
          </p:nvPr>
        </p:nvSpPr>
        <p:spPr/>
        <p:txBody>
          <a:bodyPr/>
          <a:lstStyle/>
          <a:p>
            <a:r>
              <a:rPr lang="uk-UA" dirty="0"/>
              <a:t>Щорічно в Україні перевозиться транспортом загального користування понад 900 млн. </a:t>
            </a:r>
            <a:r>
              <a:rPr lang="uk-UA" dirty="0" err="1"/>
              <a:t>тонн</a:t>
            </a:r>
            <a:r>
              <a:rPr lang="uk-UA" dirty="0"/>
              <a:t> вантажів, в тому числі велика кількість небезпечних, і понад 3,0 млрд. пасажирів.</a:t>
            </a:r>
          </a:p>
          <a:p>
            <a:r>
              <a:rPr lang="uk-UA" dirty="0"/>
              <a:t>На долю залізничного транспорту припадає близько 50% вантажних перевезень, автомобільного - 26%, річкового і морського - 14%, авіаційного -10%. До 30% від загального обсягу вантажів становлять потенційно небезпечні (вибухонебезпечні, пожежонебезпечні, хімічні, радіоактивні та інші речовини).</a:t>
            </a:r>
          </a:p>
          <a:p>
            <a:endParaRPr lang="uk-UA" dirty="0"/>
          </a:p>
        </p:txBody>
      </p:sp>
    </p:spTree>
    <p:extLst>
      <p:ext uri="{BB962C8B-B14F-4D97-AF65-F5344CB8AC3E}">
        <p14:creationId xmlns:p14="http://schemas.microsoft.com/office/powerpoint/2010/main" val="284425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1D9388-F2E0-4E44-9E89-EF65E0B7AF59}"/>
              </a:ext>
            </a:extLst>
          </p:cNvPr>
          <p:cNvSpPr>
            <a:spLocks noGrp="1"/>
          </p:cNvSpPr>
          <p:nvPr>
            <p:ph type="title"/>
          </p:nvPr>
        </p:nvSpPr>
        <p:spPr/>
        <p:txBody>
          <a:bodyPr/>
          <a:lstStyle/>
          <a:p>
            <a:r>
              <a:rPr lang="uk-UA" b="1" dirty="0"/>
              <a:t>Техногенні пожежі та вибухи</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B857C3E7-7DC5-4F04-8C5C-49D61F9604DF}"/>
              </a:ext>
            </a:extLst>
          </p:cNvPr>
          <p:cNvSpPr>
            <a:spLocks noGrp="1"/>
          </p:cNvSpPr>
          <p:nvPr>
            <p:ph idx="1"/>
          </p:nvPr>
        </p:nvSpPr>
        <p:spPr/>
        <p:txBody>
          <a:bodyPr>
            <a:normAutofit lnSpcReduction="10000"/>
          </a:bodyPr>
          <a:lstStyle/>
          <a:p>
            <a:r>
              <a:rPr lang="uk-UA" dirty="0"/>
              <a:t>В Україні діє понад 1200 </a:t>
            </a:r>
            <a:r>
              <a:rPr lang="uk-UA" dirty="0" err="1"/>
              <a:t>вибухо</a:t>
            </a:r>
            <a:r>
              <a:rPr lang="uk-UA" dirty="0"/>
              <a:t>- та пожежонебезпечних об'єктів (ВПНО), на яких зосереджено понад 13,6 млн. </a:t>
            </a:r>
            <a:r>
              <a:rPr lang="uk-UA" dirty="0" err="1"/>
              <a:t>тонн</a:t>
            </a:r>
            <a:r>
              <a:rPr lang="uk-UA" dirty="0"/>
              <a:t> твердих і рідких </a:t>
            </a:r>
            <a:r>
              <a:rPr lang="uk-UA" dirty="0" err="1"/>
              <a:t>вибухо</a:t>
            </a:r>
            <a:r>
              <a:rPr lang="uk-UA" dirty="0"/>
              <a:t>- та пожежонебезпечних речовин (ВПНР).</a:t>
            </a:r>
          </a:p>
          <a:p>
            <a:r>
              <a:rPr lang="uk-UA" dirty="0"/>
              <a:t>Переважна більшість </a:t>
            </a:r>
            <a:r>
              <a:rPr lang="uk-UA" dirty="0" err="1"/>
              <a:t>вибухо</a:t>
            </a:r>
            <a:r>
              <a:rPr lang="uk-UA" dirty="0"/>
              <a:t>- та пожежонебезпечних об'єктів розташована в центральних , східних і південних областях країни, де сконцентровані хімічні, нафто- і газопереробні, коксохімічні, металургійні та машинобудівні підприємства, функціонує розгалужена мережа нафто-, газо- , аміакопроводів, експлуатуються нафто-, газопромисли і вугільні шахти, у тому числі </a:t>
            </a:r>
            <a:r>
              <a:rPr lang="uk-UA" dirty="0" err="1"/>
              <a:t>надкатегорійні</a:t>
            </a:r>
            <a:r>
              <a:rPr lang="uk-UA" dirty="0"/>
              <a:t> по метану  та </a:t>
            </a:r>
            <a:r>
              <a:rPr lang="uk-UA" dirty="0" err="1"/>
              <a:t>вибухонебезпеці</a:t>
            </a:r>
            <a:r>
              <a:rPr lang="uk-UA" dirty="0"/>
              <a:t> вугільного пилу.</a:t>
            </a:r>
          </a:p>
          <a:p>
            <a:endParaRPr lang="uk-UA" dirty="0"/>
          </a:p>
        </p:txBody>
      </p:sp>
    </p:spTree>
    <p:extLst>
      <p:ext uri="{BB962C8B-B14F-4D97-AF65-F5344CB8AC3E}">
        <p14:creationId xmlns:p14="http://schemas.microsoft.com/office/powerpoint/2010/main" val="1104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7C5A61-7507-4852-B376-FC5B30D1BE3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D051E939-6E64-4584-8A55-2C15C531DFFA}"/>
              </a:ext>
            </a:extLst>
          </p:cNvPr>
          <p:cNvSpPr>
            <a:spLocks noGrp="1"/>
          </p:cNvSpPr>
          <p:nvPr>
            <p:ph idx="1"/>
          </p:nvPr>
        </p:nvSpPr>
        <p:spPr/>
        <p:txBody>
          <a:bodyPr/>
          <a:lstStyle/>
          <a:p>
            <a:r>
              <a:rPr lang="uk-UA" dirty="0"/>
              <a:t>На даний час у складі Мінпаливенерго знаходиться 234 діючих шахт, більше 100 працюють понад 45 років, 160 - без реконструкції більше 20 років, 50 введено в експлуатацію майже 100 років тому. Тому практично на кожній шахті потрібна заміна зношеного обладнання на силових станціях, реконструкція вентиляційних установок.</a:t>
            </a:r>
          </a:p>
          <a:p>
            <a:r>
              <a:rPr lang="uk-UA" dirty="0"/>
              <a:t> </a:t>
            </a:r>
          </a:p>
          <a:p>
            <a:endParaRPr lang="uk-UA" dirty="0"/>
          </a:p>
        </p:txBody>
      </p:sp>
    </p:spTree>
    <p:extLst>
      <p:ext uri="{BB962C8B-B14F-4D97-AF65-F5344CB8AC3E}">
        <p14:creationId xmlns:p14="http://schemas.microsoft.com/office/powerpoint/2010/main" val="217519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E78415-D58F-4998-9BCA-26A6F589034F}"/>
              </a:ext>
            </a:extLst>
          </p:cNvPr>
          <p:cNvSpPr>
            <a:spLocks noGrp="1"/>
          </p:cNvSpPr>
          <p:nvPr>
            <p:ph type="title"/>
          </p:nvPr>
        </p:nvSpPr>
        <p:spPr/>
        <p:txBody>
          <a:bodyPr>
            <a:normAutofit fontScale="90000"/>
          </a:bodyPr>
          <a:lstStyle/>
          <a:p>
            <a:r>
              <a:rPr lang="uk-UA" b="1" dirty="0"/>
              <a:t>Аварії з викидом (загрозою викиду)</a:t>
            </a:r>
            <a:r>
              <a:rPr lang="uk-UA" dirty="0"/>
              <a:t> </a:t>
            </a:r>
            <a:r>
              <a:rPr lang="uk-UA" b="1" dirty="0"/>
              <a:t>сильнодіючих отруйних речовин (СДОР)</a:t>
            </a:r>
            <a:r>
              <a:rPr lang="uk-UA" dirty="0"/>
              <a:t> </a:t>
            </a:r>
            <a:r>
              <a:rPr lang="uk-UA" b="1" dirty="0"/>
              <a:t>на промислових об'єктах</a:t>
            </a:r>
            <a:r>
              <a:rPr lang="uk-UA" dirty="0"/>
              <a:t/>
            </a:r>
            <a:br>
              <a:rPr lang="uk-UA" dirty="0"/>
            </a:br>
            <a:endParaRPr lang="uk-UA" dirty="0"/>
          </a:p>
        </p:txBody>
      </p:sp>
      <p:sp>
        <p:nvSpPr>
          <p:cNvPr id="3" name="Місце для вмісту 2">
            <a:extLst>
              <a:ext uri="{FF2B5EF4-FFF2-40B4-BE49-F238E27FC236}">
                <a16:creationId xmlns:a16="http://schemas.microsoft.com/office/drawing/2014/main" id="{6B0E69D8-4CE4-4196-A5F8-D663009CA0E8}"/>
              </a:ext>
            </a:extLst>
          </p:cNvPr>
          <p:cNvSpPr>
            <a:spLocks noGrp="1"/>
          </p:cNvSpPr>
          <p:nvPr>
            <p:ph idx="1"/>
          </p:nvPr>
        </p:nvSpPr>
        <p:spPr/>
        <p:txBody>
          <a:bodyPr/>
          <a:lstStyle/>
          <a:p>
            <a:r>
              <a:rPr lang="uk-UA" dirty="0"/>
              <a:t>Значна частина (близько 300) об'єктів, де зберігаються токсичні відходи, побудовані без належного технічного захисту, що робить їх дуже небезпечними для навколишнього природного середовища внаслідок міграції токсичних компонентів шляхом інфільтрації в підземні і поверхневі води, рознесення вітром, тваринами і діяльністю людини. За даними Міністерства охорони здоров'я України із 1292 обстежених місць поховання та знешкодження токсичних відходів III і IV класів небезпеки 837 не відповідали чинним санітарним нормативам.</a:t>
            </a:r>
          </a:p>
          <a:p>
            <a:endParaRPr lang="uk-UA" dirty="0"/>
          </a:p>
        </p:txBody>
      </p:sp>
    </p:spTree>
    <p:extLst>
      <p:ext uri="{BB962C8B-B14F-4D97-AF65-F5344CB8AC3E}">
        <p14:creationId xmlns:p14="http://schemas.microsoft.com/office/powerpoint/2010/main" val="590495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815EF36-3893-4917-B211-E48007E89B3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99E31892-20DC-42F6-84AB-00866DE29A70}"/>
              </a:ext>
            </a:extLst>
          </p:cNvPr>
          <p:cNvSpPr>
            <a:spLocks noGrp="1"/>
          </p:cNvSpPr>
          <p:nvPr>
            <p:ph idx="1"/>
          </p:nvPr>
        </p:nvSpPr>
        <p:spPr/>
        <p:txBody>
          <a:bodyPr/>
          <a:lstStyle/>
          <a:p>
            <a:r>
              <a:rPr lang="uk-UA" dirty="0"/>
              <a:t>У значній мірі на хімічно-небезпечних об'єктах (ХНО) застосовуються застарілі технології, вони оснащені зношеним обладнанням. За останні 5 років заміна або оновлення основних виробничих фондів цих підприємств практично не здійснювались. На них зафіксовані численні порушення норм цивільної оборони, охорони праці, пожежної, екологічної та санітарно-епідеміологічної безпеки, які систематично виявляються під час щорічних перевірок стану техногенної безпеки. Є випадки проектування та побудови аміачних холодильних установок без жодного засобу і заходу безпеки, регламентованих чинною законодавчо-нормативною базою.</a:t>
            </a:r>
          </a:p>
          <a:p>
            <a:endParaRPr lang="uk-UA" dirty="0"/>
          </a:p>
        </p:txBody>
      </p:sp>
    </p:spTree>
    <p:extLst>
      <p:ext uri="{BB962C8B-B14F-4D97-AF65-F5344CB8AC3E}">
        <p14:creationId xmlns:p14="http://schemas.microsoft.com/office/powerpoint/2010/main" val="582354065"/>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2142</Words>
  <Application>Microsoft Office PowerPoint</Application>
  <PresentationFormat>Широкий екран</PresentationFormat>
  <Paragraphs>64</Paragraphs>
  <Slides>25</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25</vt:i4>
      </vt:variant>
    </vt:vector>
  </HeadingPairs>
  <TitlesOfParts>
    <vt:vector size="29" baseType="lpstr">
      <vt:lpstr>Arial</vt:lpstr>
      <vt:lpstr>Calibri</vt:lpstr>
      <vt:lpstr>Calibri Light</vt:lpstr>
      <vt:lpstr>Тема Office</vt:lpstr>
      <vt:lpstr>Техногенні надзвичайні ситуації. Аналіз та класифікація </vt:lpstr>
      <vt:lpstr>Презентація PowerPoint</vt:lpstr>
      <vt:lpstr>Презентація PowerPoint</vt:lpstr>
      <vt:lpstr>Презентація PowerPoint</vt:lpstr>
      <vt:lpstr>Аварії та катастрофи на транспорті </vt:lpstr>
      <vt:lpstr>Техногенні пожежі та вибухи </vt:lpstr>
      <vt:lpstr>Презентація PowerPoint</vt:lpstr>
      <vt:lpstr>Аварії з викидом (загрозою викиду) сильнодіючих отруйних речовин (СДОР) на промислових об'єктах </vt:lpstr>
      <vt:lpstr>Презентація PowerPoint</vt:lpstr>
      <vt:lpstr>Презентація PowerPoint</vt:lpstr>
      <vt:lpstr>Викиди у навколишнє середовище шкідливих речовин понад ГДК</vt:lpstr>
      <vt:lpstr>Презентація PowerPoint</vt:lpstr>
      <vt:lpstr>Презентація PowerPoint</vt:lpstr>
      <vt:lpstr>Презентація PowerPoint</vt:lpstr>
      <vt:lpstr>Презентація PowerPoint</vt:lpstr>
      <vt:lpstr>Аварії з викидом (загрозою викиду) радіоактивних речовин </vt:lpstr>
      <vt:lpstr>Презентація PowerPoint</vt:lpstr>
      <vt:lpstr>Презентація PowerPoint</vt:lpstr>
      <vt:lpstr>Раптове зруйнування споруд </vt:lpstr>
      <vt:lpstr>Аварії на електроенергетичних системах </vt:lpstr>
      <vt:lpstr>Аварії на гідровузлах </vt:lpstr>
      <vt:lpstr>Аварії на системах життєзабезпечення </vt:lpstr>
      <vt:lpstr>Презентація PowerPoint</vt:lpstr>
      <vt:lpstr>Аварії на очисних спорудах </vt:lpstr>
      <vt:lpstr>Аварії систем зв'язку та телекомунікації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Техногенні надзвичайні ситуації. Аналіз та класифікація</dc:title>
  <dc:creator>Волошкіна Олена</dc:creator>
  <cp:lastModifiedBy>Олена Волошкіна</cp:lastModifiedBy>
  <cp:revision>9</cp:revision>
  <dcterms:created xsi:type="dcterms:W3CDTF">2018-02-26T12:23:53Z</dcterms:created>
  <dcterms:modified xsi:type="dcterms:W3CDTF">2018-12-19T10:20:29Z</dcterms:modified>
</cp:coreProperties>
</file>