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>
            <a:extLst>
              <a:ext uri="{FF2B5EF4-FFF2-40B4-BE49-F238E27FC236}">
                <a16:creationId xmlns:a16="http://schemas.microsoft.com/office/drawing/2014/main" id="{485C3C4A-3E6B-429E-9C99-5BBB37578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888"/>
            <a:ext cx="457200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:a16="http://schemas.microsoft.com/office/drawing/2014/main" id="{54C6F79D-AEDF-4DCD-B9C1-DC59E195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429000"/>
            <a:ext cx="389255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>
            <a:extLst>
              <a:ext uri="{FF2B5EF4-FFF2-40B4-BE49-F238E27FC236}">
                <a16:creationId xmlns:a16="http://schemas.microsoft.com/office/drawing/2014/main" id="{B0C7C6CB-D1EE-4D8C-8558-B4FDE350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7463"/>
            <a:ext cx="3700462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B1A07CB2-A145-4C14-BE5A-28C8001D7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914525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E59D46C-9103-485D-962C-8D5F6F968EA3}"/>
              </a:ext>
            </a:extLst>
          </p:cNvPr>
          <p:cNvSpPr txBox="1">
            <a:spLocks/>
          </p:cNvSpPr>
          <p:nvPr/>
        </p:nvSpPr>
        <p:spPr bwMode="auto">
          <a:xfrm>
            <a:off x="1914525" y="17463"/>
            <a:ext cx="323373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400" b="1" dirty="0">
                <a:ea typeface="+mj-ea"/>
              </a:rPr>
              <a:t>Корінні народи</a:t>
            </a:r>
            <a:endParaRPr lang="ru-RU" sz="2400" b="1" dirty="0">
              <a:ea typeface="+mj-ea"/>
            </a:endParaRPr>
          </a:p>
        </p:txBody>
      </p:sp>
      <p:sp>
        <p:nvSpPr>
          <p:cNvPr id="17415" name="Содержимое 2">
            <a:extLst>
              <a:ext uri="{FF2B5EF4-FFF2-40B4-BE49-F238E27FC236}">
                <a16:creationId xmlns:a16="http://schemas.microsoft.com/office/drawing/2014/main" id="{71886E35-8445-4E8E-884A-7AD3B9A03321}"/>
              </a:ext>
            </a:extLst>
          </p:cNvPr>
          <p:cNvSpPr txBox="1">
            <a:spLocks/>
          </p:cNvSpPr>
          <p:nvPr/>
        </p:nvSpPr>
        <p:spPr bwMode="auto">
          <a:xfrm>
            <a:off x="1914525" y="549275"/>
            <a:ext cx="352901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uk-UA" altLang="ru-RU" sz="2000" i="1" dirty="0"/>
          </a:p>
        </p:txBody>
      </p:sp>
      <p:sp>
        <p:nvSpPr>
          <p:cNvPr id="17416" name="Содержимое 2">
            <a:extLst>
              <a:ext uri="{FF2B5EF4-FFF2-40B4-BE49-F238E27FC236}">
                <a16:creationId xmlns:a16="http://schemas.microsoft.com/office/drawing/2014/main" id="{692D42D1-1489-45ED-80A4-9148D0D9232F}"/>
              </a:ext>
            </a:extLst>
          </p:cNvPr>
          <p:cNvSpPr txBox="1">
            <a:spLocks/>
          </p:cNvSpPr>
          <p:nvPr/>
        </p:nvSpPr>
        <p:spPr bwMode="auto">
          <a:xfrm>
            <a:off x="0" y="2698750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uk-UA" altLang="ru-RU" sz="2000"/>
              <a:t>Конвенція Міжнародної організації праці 1989р. проголошує необхідність поваги до їх самобутності та сприяння здійсненню їх прав.</a:t>
            </a:r>
            <a:endParaRPr lang="ru-RU" altLang="ru-RU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928802"/>
            <a:ext cx="79208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3. Відсутність хронологічної послідовності між «вкоріненням» народу та його колонізацією, як наприклад, у випадку гагаузів; </a:t>
            </a:r>
          </a:p>
          <a:p>
            <a:pPr algn="just"/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4. Деякі народи, як, наприклад, кримські татари, на момент колонізації не належали до відсталих народів, зважаючи на наявність у них власної держави, і, навіть, після російської колонізації їх неможна вважати такими, що зупинились у своєму розвитку – соціальні і демографічні показники кримських татар постійно зростали;</a:t>
            </a:r>
          </a:p>
          <a:p>
            <a:pPr algn="just"/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5. Невизначеність у міжнародному праві щодо обов’язковості компактного проживання групи, яка домагається статусу «корінного народу».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42852"/>
            <a:ext cx="1641455" cy="181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741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1" y="239900"/>
            <a:ext cx="317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Корінні народи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86231"/>
            <a:ext cx="84249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Конвенції № 107 Міжнародної Організації Праці (МОП) 1957 р. «Про захист та інтеграцію корінного та іншого населення, яке веде племінний або напівплеменний спосіб життя в незалежних державах».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Корінними народами зазвичай вважають ті, які протягом останніх 500 років постраждали від колоніалізму, і яких зазвичай називають аборигенами.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Основним мотивом такого визначення народу як «корінного» стало: 1. Його, як правило негативне колоніальне минуле;</a:t>
            </a:r>
          </a:p>
          <a:p>
            <a:pPr algn="just"/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2. Знаходження на нижніх щаблях розвитку;</a:t>
            </a:r>
          </a:p>
          <a:p>
            <a:pPr algn="just"/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3. Неспроможність самостійно інтегруватись у сучасний світ.</a:t>
            </a:r>
          </a:p>
          <a:p>
            <a:pPr algn="just"/>
            <a:endParaRPr lang="uk-UA" sz="2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У відповідності до нього корінними народами зазвичай вважають ті, які протягом останніх 500 років постраждали від колоніалізму, і яких зазвичай називають аборигенами.</a:t>
            </a:r>
          </a:p>
        </p:txBody>
      </p:sp>
    </p:spTree>
    <p:extLst>
      <p:ext uri="{BB962C8B-B14F-4D97-AF65-F5344CB8AC3E}">
        <p14:creationId xmlns:p14="http://schemas.microsoft.com/office/powerpoint/2010/main" val="298250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784887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Власне «постколоніальному» визначенню</a:t>
            </a:r>
          </a:p>
          <a:p>
            <a:pPr algn="r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поняття «корінний народ», за висновкам І. Кураса</a:t>
            </a:r>
          </a:p>
          <a:p>
            <a:pPr algn="r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відповідають: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1. Індіанці Північної та Південної Америки;</a:t>
            </a: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2. Народи приполярного регіону; </a:t>
            </a: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3. Аборигени Австралії та Нової Зеландії;</a:t>
            </a: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4. Кочові та напівосілі групи країн Азії та Африки;</a:t>
            </a: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5. Ізольовані народи ряду високогірних районів світу.</a:t>
            </a:r>
          </a:p>
        </p:txBody>
      </p:sp>
      <p:pic>
        <p:nvPicPr>
          <p:cNvPr id="1026" name="Picture 2" descr="C:\Users\Вадим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1502930" cy="1000132"/>
          </a:xfrm>
          <a:prstGeom prst="rect">
            <a:avLst/>
          </a:prstGeom>
          <a:noFill/>
        </p:spPr>
      </p:pic>
      <p:sp>
        <p:nvSpPr>
          <p:cNvPr id="1028" name="AutoShape 4" descr="Кто и зачем среди индейцев имел право носить венец из перь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714488"/>
            <a:ext cx="14258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AutoShape 7" descr="Ирина Соколова: о повышении качества жизни коренных народов Севера говорит  демографический рост – Новости Салехарда и ЯНАО – Вести. Ямал. Актуальные  новости Яма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9" y="2714620"/>
            <a:ext cx="19135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" name="AutoShape 10" descr="Все о стране Австралия, язык, религия, валюта, транспорт, кухня, магазин |  TPG Укра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71876"/>
            <a:ext cx="1571636" cy="101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AutoShape 13" descr="Какие народы населения африканский континент. Народы и страны. Народы Южной  Афр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714884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0" name="AutoShape 16" descr="Буриши - это... Что такое Буриш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643578"/>
            <a:ext cx="1059834" cy="10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499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534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Азії термін «корінне населення»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застосовується здебільшого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родових та напівродових спільнот,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які опинилися під загрозою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«внутрішньої колонізації».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369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Африці до корінних відносять народи, які зустрілися з небезпекою втрати традиційних методів ведення господарства або стали біженцями.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66733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Європі меншини – баски, каталонці,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роми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(цигани) не розглядаються як корінні народи. У СНД до корінних народів відносять мали народи півночі.</a:t>
            </a:r>
          </a:p>
        </p:txBody>
      </p:sp>
    </p:spTree>
    <p:extLst>
      <p:ext uri="{BB962C8B-B14F-4D97-AF65-F5344CB8AC3E}">
        <p14:creationId xmlns:p14="http://schemas.microsoft.com/office/powerpoint/2010/main" val="196561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1989 р. Конвенція № 107 МОП була переглянута і істотно уточнена.</a:t>
            </a: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Нині вона має назву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Конвенція № 169 «Щодо корінних і племінних народів в незалежних країнах».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90348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ній як корінні визначаються </a:t>
            </a:r>
            <a:r>
              <a:rPr lang="uk-UA" sz="2200" b="1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народи </a:t>
            </a:r>
            <a:r>
              <a:rPr lang="uk-UA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«соціальні, культурні та економічні умови яких регулюються повністю, або частково їхніми власними звичаями або традиціями, або спеціальним законодавством»</a:t>
            </a:r>
            <a:r>
              <a:rPr lang="uk-UA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187" y="357301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Додатковою ознакою корінних народів, крім їхньої відмінності та самобутності, вважається </a:t>
            </a:r>
            <a:r>
              <a:rPr lang="uk-UA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«походження від предків, які населяли дану територію «в період її завоювання або колонізації, або встановлення існуючих зараз державних кордонів»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При цьому особливо наголошується на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принципі самоідентифікації, тобто бажанні того чи іншого народу набути статусу корінного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57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795" y="1988840"/>
            <a:ext cx="8568952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Критерії, що створюють підстави для надання статусу «корінного народу» за висновками цих установ виглядають наступним чином:</a:t>
            </a:r>
          </a:p>
          <a:p>
            <a:pPr>
              <a:lnSpc>
                <a:spcPts val="2000"/>
              </a:lnSpc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проживання на землі предків або принаймні на частині цих земель;</a:t>
            </a:r>
          </a:p>
          <a:p>
            <a:pPr>
              <a:lnSpc>
                <a:spcPts val="2000"/>
              </a:lnSpc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спільне походження від мешканців, які споконвіку населяли ці землі;</a:t>
            </a:r>
          </a:p>
          <a:p>
            <a:pPr>
              <a:lnSpc>
                <a:spcPts val="2000"/>
              </a:lnSpc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спільна культура в цілому або в деяких її культурних виявах (релігія, племінний спосіб життя, належність до певної спільноти корінного населення, одяг, засоби хазяйнування, стиль життя тощо);</a:t>
            </a:r>
          </a:p>
          <a:p>
            <a:pPr>
              <a:lnSpc>
                <a:spcPts val="2000"/>
              </a:lnSpc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мова (використання власної мови як єдиної мови, рідної мови, мови, яка застосовується для спілкування у родинних стосунках, або як основна, переважна, звична, загальна або звичайна);</a:t>
            </a:r>
          </a:p>
          <a:p>
            <a:pPr>
              <a:lnSpc>
                <a:spcPts val="2000"/>
              </a:lnSpc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проживання у певних регіонах країни або у певних регіонах світу; інші суттєві умови.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795" y="260648"/>
            <a:ext cx="2376264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Комісії ООН з прав людини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32907"/>
            <a:ext cx="2232248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Підкомісії по запобіганню дискримінації і захисту меншин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743398"/>
            <a:ext cx="2304256" cy="11174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Робоча група з проблем корінних народів (функціонує з 1981 р.)</a:t>
            </a:r>
          </a:p>
        </p:txBody>
      </p:sp>
      <p:cxnSp>
        <p:nvCxnSpPr>
          <p:cNvPr id="15" name="Соединительная линия уступом 14"/>
          <p:cNvCxnSpPr>
            <a:stCxn id="3" idx="3"/>
            <a:endCxn id="4" idx="1"/>
          </p:cNvCxnSpPr>
          <p:nvPr/>
        </p:nvCxnSpPr>
        <p:spPr>
          <a:xfrm>
            <a:off x="2648059" y="728700"/>
            <a:ext cx="699805" cy="280271"/>
          </a:xfrm>
          <a:prstGeom prst="bentConnector3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4" idx="3"/>
            <a:endCxn id="5" idx="1"/>
          </p:cNvCxnSpPr>
          <p:nvPr/>
        </p:nvCxnSpPr>
        <p:spPr>
          <a:xfrm>
            <a:off x="5580112" y="1008971"/>
            <a:ext cx="792088" cy="293152"/>
          </a:xfrm>
          <a:prstGeom prst="bentConnector3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7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82809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 підставі цих критеріїв Робоча група з проблем корінних народів виробила визначення відповідно з яким:</a:t>
            </a:r>
          </a:p>
          <a:p>
            <a:pPr>
              <a:lnSpc>
                <a:spcPts val="3000"/>
              </a:lnSpc>
            </a:pP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«Корінне населення – це корінні общини, народності і нації, які зберігають історичну наступність з суспільствами, що існували до вторгнення завойовників і введення колоніальної системи і розвивалися на своїх власних територіях і які вважають себе відмінними від інших верств суспільства, що переважають  нинішній час на цих територіях або їх частині. Вони становлять є домінуючими, і хочуть зберегти, розвивати і передати майбутнім поколінням територію своїх предків і свою етнічну самобутність як основу для продовження свого існування як народу згідно зі своїми власними культурними особливостями, соціальними інститутами і правовими системами». </a:t>
            </a:r>
          </a:p>
        </p:txBody>
      </p:sp>
      <p:sp>
        <p:nvSpPr>
          <p:cNvPr id="5122" name="AutoShape 2" descr="Агентства ООН в РФ — UNHCR Rus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1998645" cy="133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14290"/>
            <a:ext cx="1855769" cy="123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596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354" y="1196752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І. Понкін вказує на величезний синонімічний ряд, що міститься у понятті «корінний народ». За різних обставин цім терміном позначають такі статистико-демографічні, етнографічні та етнополітичні реалії, як: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споконвічне населення (споконвічний житель);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народи, що споконвічно населяють територію країни (регіона);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автохтонні народи;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автохтонне населення;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автохтони (місцеві жителі);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місцеве населення;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основні народи регіону;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історично представлені народи;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народи, історично представлені в країні (на території країни, в регіоні);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народи, що історично населяють (проживають, мешкають) в країні (в регіоні);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основне населення (мешканці, жителі) країни (регіону);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постійне населення (мешканці, жителі) країни (регіону).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477252"/>
            <a:ext cx="472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Критика поняття «корінні народи»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0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Вітчизняні фахівці наголошують на проблемності практичного застосування поняття «корінний народ».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2010" y="2492896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І. Курас виокремлює наступні, характерні для українських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етнополітичних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реалій, проблемні моменти у цьому питанні:</a:t>
            </a:r>
          </a:p>
          <a:p>
            <a:pPr algn="just"/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1. Неможливість однозначного застосування терміна «колонізація» (саме на ньому значною мірою побудовані існуючі дефініції корінного народу);</a:t>
            </a:r>
          </a:p>
          <a:p>
            <a:pPr algn="just"/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2. Історичні особливості процесу колонізації (приміром, кримські татари, що претендують на статус корінного народу, самі свого часу були колонізаторами стосовно караїмів, кримчаків та урумів); </a:t>
            </a:r>
          </a:p>
        </p:txBody>
      </p:sp>
      <p:sp>
        <p:nvSpPr>
          <p:cNvPr id="3074" name="AutoShape 2" descr="Курас Іван Федорович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7304" y="714356"/>
            <a:ext cx="1613606" cy="178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0235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147</TotalTime>
  <Words>986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Перегуда Євген Вікторович</cp:lastModifiedBy>
  <cp:revision>32</cp:revision>
  <dcterms:modified xsi:type="dcterms:W3CDTF">2025-01-11T20:58:28Z</dcterms:modified>
</cp:coreProperties>
</file>