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7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88" d="100"/>
          <a:sy n="88" d="100"/>
        </p:scale>
        <p:origin x="5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8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2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2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6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6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0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8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9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2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1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9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C4BEA-E195-4705-A104-7BEB941813A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FA198-EFFA-4094-B7C9-C35A30EE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1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по видах </a:t>
            </a:r>
            <a:r>
              <a:rPr lang="ru-RU" dirty="0" err="1" smtClean="0"/>
              <a:t>діяльності</a:t>
            </a:r>
            <a:r>
              <a:rPr lang="ru-RU" dirty="0" smtClean="0"/>
              <a:t> установок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МЕТОДИЧНІ РЕКОМЕНДАЦІЇ</a:t>
            </a:r>
          </a:p>
          <a:p>
            <a:r>
              <a:rPr lang="ru-RU" dirty="0" err="1" smtClean="0"/>
              <a:t>Міністерство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і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endParaRPr lang="ru-RU" dirty="0" smtClean="0"/>
          </a:p>
          <a:p>
            <a:r>
              <a:rPr lang="ru-RU" b="1" dirty="0" err="1" smtClean="0"/>
              <a:t>розроблені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статті</a:t>
            </a:r>
            <a:r>
              <a:rPr lang="ru-RU" b="1" dirty="0" smtClean="0"/>
              <a:t> 7 Закону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«Про засади </a:t>
            </a:r>
            <a:r>
              <a:rPr lang="ru-RU" b="1" dirty="0" err="1" smtClean="0"/>
              <a:t>моніторингу</a:t>
            </a:r>
            <a:r>
              <a:rPr lang="ru-RU" b="1" dirty="0" smtClean="0"/>
              <a:t>, </a:t>
            </a:r>
            <a:r>
              <a:rPr lang="ru-RU" b="1" dirty="0" err="1" smtClean="0"/>
              <a:t>звітності</a:t>
            </a:r>
            <a:r>
              <a:rPr lang="ru-RU" b="1" dirty="0" smtClean="0"/>
              <a:t> та </a:t>
            </a:r>
            <a:r>
              <a:rPr lang="ru-RU" b="1" dirty="0" err="1" smtClean="0"/>
              <a:t>верифікації</a:t>
            </a:r>
            <a:r>
              <a:rPr lang="ru-RU" b="1" dirty="0" smtClean="0"/>
              <a:t> </a:t>
            </a:r>
            <a:r>
              <a:rPr lang="ru-RU" b="1" dirty="0" err="1" smtClean="0"/>
              <a:t>викидів</a:t>
            </a:r>
            <a:r>
              <a:rPr lang="ru-RU" b="1" dirty="0" smtClean="0"/>
              <a:t> </a:t>
            </a:r>
            <a:r>
              <a:rPr lang="ru-RU" b="1" dirty="0" err="1" smtClean="0"/>
              <a:t>парникових</a:t>
            </a:r>
            <a:r>
              <a:rPr lang="ru-RU" b="1" dirty="0" smtClean="0"/>
              <a:t> </a:t>
            </a:r>
            <a:r>
              <a:rPr lang="ru-RU" b="1" dirty="0" err="1" smtClean="0"/>
              <a:t>газів</a:t>
            </a:r>
            <a:r>
              <a:rPr lang="ru-RU" b="1" dirty="0" smtClean="0"/>
              <a:t>»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38161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консервативний</a:t>
            </a:r>
            <a:r>
              <a:rPr lang="ru-RU" b="1" dirty="0" smtClean="0"/>
              <a:t> </a:t>
            </a:r>
            <a:r>
              <a:rPr lang="ru-RU" dirty="0" smtClean="0"/>
              <a:t>- характеристика, яка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ряд </a:t>
            </a:r>
            <a:r>
              <a:rPr lang="ru-RU" dirty="0" err="1" smtClean="0"/>
              <a:t>припущень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визначений</a:t>
            </a:r>
            <a:r>
              <a:rPr lang="ru-RU" dirty="0" smtClean="0"/>
              <a:t> з метою </a:t>
            </a:r>
            <a:r>
              <a:rPr lang="ru-RU" dirty="0" err="1" smtClean="0"/>
              <a:t>уникнення</a:t>
            </a:r>
            <a:r>
              <a:rPr lang="ru-RU" dirty="0" smtClean="0"/>
              <a:t> </a:t>
            </a:r>
            <a:r>
              <a:rPr lang="ru-RU" dirty="0" err="1" smtClean="0"/>
              <a:t>недооцінки</a:t>
            </a:r>
            <a:r>
              <a:rPr lang="ru-RU" dirty="0" smtClean="0"/>
              <a:t> </a:t>
            </a:r>
            <a:r>
              <a:rPr lang="ru-RU" dirty="0" err="1" smtClean="0"/>
              <a:t>щорічних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матеріальний</a:t>
            </a:r>
            <a:r>
              <a:rPr lang="ru-RU" b="1" dirty="0" smtClean="0"/>
              <a:t> </a:t>
            </a:r>
            <a:r>
              <a:rPr lang="ru-RU" b="1" dirty="0" err="1" smtClean="0"/>
              <a:t>потік</a:t>
            </a:r>
            <a:r>
              <a:rPr lang="ru-RU" dirty="0" smtClean="0"/>
              <a:t> - </a:t>
            </a:r>
            <a:r>
              <a:rPr lang="ru-RU" dirty="0" err="1" smtClean="0"/>
              <a:t>конкретний</a:t>
            </a:r>
            <a:r>
              <a:rPr lang="ru-RU" dirty="0" smtClean="0"/>
              <a:t> вид </a:t>
            </a:r>
            <a:r>
              <a:rPr lang="ru-RU" dirty="0" err="1" smtClean="0"/>
              <a:t>палива</a:t>
            </a:r>
            <a:r>
              <a:rPr lang="ru-RU" dirty="0" smtClean="0"/>
              <a:t>, </a:t>
            </a:r>
            <a:r>
              <a:rPr lang="ru-RU" dirty="0" err="1" smtClean="0"/>
              <a:t>сировини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на одному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джерелах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;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конкретний</a:t>
            </a:r>
            <a:r>
              <a:rPr lang="ru-RU" dirty="0" smtClean="0"/>
              <a:t> вид </a:t>
            </a:r>
            <a:r>
              <a:rPr lang="ru-RU" dirty="0" err="1" smtClean="0"/>
              <a:t>палива</a:t>
            </a:r>
            <a:r>
              <a:rPr lang="ru-RU" dirty="0" smtClean="0"/>
              <a:t>, </a:t>
            </a:r>
            <a:r>
              <a:rPr lang="ru-RU" dirty="0" err="1" smtClean="0"/>
              <a:t>сировини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вуглець</a:t>
            </a:r>
            <a:r>
              <a:rPr lang="ru-RU" dirty="0" smtClean="0"/>
              <a:t> і включений до </a:t>
            </a:r>
            <a:r>
              <a:rPr lang="ru-RU" dirty="0" err="1" smtClean="0"/>
              <a:t>розрахунків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методики балансу </a:t>
            </a:r>
            <a:r>
              <a:rPr lang="ru-RU" dirty="0" err="1" smtClean="0"/>
              <a:t>мас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методика </a:t>
            </a:r>
            <a:r>
              <a:rPr lang="ru-RU" b="1" dirty="0" err="1" smtClean="0"/>
              <a:t>моніторингу</a:t>
            </a:r>
            <a:r>
              <a:rPr lang="ru-RU" b="1" dirty="0" smtClean="0"/>
              <a:t> </a:t>
            </a:r>
            <a:r>
              <a:rPr lang="ru-RU" dirty="0" smtClean="0"/>
              <a:t>- комплекс </a:t>
            </a:r>
            <a:r>
              <a:rPr lang="ru-RU" dirty="0" err="1" smtClean="0"/>
              <a:t>заходів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оператор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ПГ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конкретної</a:t>
            </a:r>
            <a:r>
              <a:rPr lang="ru-RU" dirty="0" smtClean="0"/>
              <a:t> установки; </a:t>
            </a:r>
          </a:p>
          <a:p>
            <a:r>
              <a:rPr lang="ru-RU" b="1" dirty="0" err="1" smtClean="0"/>
              <a:t>моніторинг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збір</a:t>
            </a:r>
            <a:r>
              <a:rPr lang="ru-RU" dirty="0" smtClean="0"/>
              <a:t>, </a:t>
            </a:r>
            <a:r>
              <a:rPr lang="ru-RU" dirty="0" err="1" smtClean="0"/>
              <a:t>обробка</a:t>
            </a:r>
            <a:r>
              <a:rPr lang="ru-RU" dirty="0" smtClean="0"/>
              <a:t>, </a:t>
            </a:r>
            <a:r>
              <a:rPr lang="ru-RU" dirty="0" err="1" smtClean="0"/>
              <a:t>аналіз</a:t>
            </a:r>
            <a:r>
              <a:rPr lang="ru-RU" dirty="0" smtClean="0"/>
              <a:t> та </a:t>
            </a:r>
            <a:r>
              <a:rPr lang="ru-RU" dirty="0" err="1" smtClean="0"/>
              <a:t>зберігання</a:t>
            </a:r>
            <a:r>
              <a:rPr lang="ru-RU" dirty="0" smtClean="0"/>
              <a:t> оператором </a:t>
            </a:r>
            <a:r>
              <a:rPr lang="ru-RU" dirty="0" err="1" smtClean="0"/>
              <a:t>даних</a:t>
            </a:r>
            <a:r>
              <a:rPr lang="ru-RU" dirty="0" smtClean="0"/>
              <a:t>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85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невизначеність</a:t>
            </a:r>
            <a:r>
              <a:rPr lang="ru-RU" dirty="0" smtClean="0"/>
              <a:t> - </a:t>
            </a:r>
            <a:r>
              <a:rPr lang="ru-RU" dirty="0" err="1" smtClean="0"/>
              <a:t>властивість</a:t>
            </a:r>
            <a:r>
              <a:rPr lang="ru-RU" dirty="0" smtClean="0"/>
              <a:t>, </a:t>
            </a:r>
            <a:r>
              <a:rPr lang="ru-RU" dirty="0" err="1" smtClean="0"/>
              <a:t>пов'язана</a:t>
            </a:r>
            <a:r>
              <a:rPr lang="ru-RU" dirty="0" smtClean="0"/>
              <a:t> з результатом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, </a:t>
            </a:r>
            <a:r>
              <a:rPr lang="ru-RU" dirty="0" err="1" smtClean="0"/>
              <a:t>виражена</a:t>
            </a:r>
            <a:r>
              <a:rPr lang="ru-RU" dirty="0" smtClean="0"/>
              <a:t> у </a:t>
            </a:r>
            <a:r>
              <a:rPr lang="ru-RU" dirty="0" err="1" smtClean="0"/>
              <a:t>відсотках</a:t>
            </a:r>
            <a:r>
              <a:rPr lang="ru-RU" dirty="0" smtClean="0"/>
              <a:t>, яка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розбіжність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обґрунтовано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, з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систематичних</a:t>
            </a:r>
            <a:r>
              <a:rPr lang="ru-RU" dirty="0" smtClean="0"/>
              <a:t> та </a:t>
            </a:r>
            <a:r>
              <a:rPr lang="ru-RU" dirty="0" err="1" smtClean="0"/>
              <a:t>випадкових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, і яка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довірчий</a:t>
            </a:r>
            <a:r>
              <a:rPr lang="ru-RU" dirty="0" smtClean="0"/>
              <a:t> </a:t>
            </a:r>
            <a:r>
              <a:rPr lang="ru-RU" dirty="0" err="1" smtClean="0"/>
              <a:t>інтервал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встановленого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 </a:t>
            </a:r>
            <a:r>
              <a:rPr lang="ru-RU" dirty="0" err="1" smtClean="0"/>
              <a:t>довірчою</a:t>
            </a:r>
            <a:r>
              <a:rPr lang="ru-RU" dirty="0" smtClean="0"/>
              <a:t> </a:t>
            </a:r>
            <a:r>
              <a:rPr lang="ru-RU" dirty="0" err="1" smtClean="0"/>
              <a:t>імовірністю</a:t>
            </a:r>
            <a:r>
              <a:rPr lang="ru-RU" dirty="0" smtClean="0"/>
              <a:t> 95%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дійсне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, з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асиметрії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неперервне</a:t>
            </a:r>
            <a:r>
              <a:rPr lang="ru-RU" b="1" dirty="0" smtClean="0"/>
              <a:t> </a:t>
            </a:r>
            <a:r>
              <a:rPr lang="ru-RU" b="1" dirty="0" err="1" smtClean="0"/>
              <a:t>вимірювання</a:t>
            </a:r>
            <a:r>
              <a:rPr lang="ru-RU" b="1" dirty="0" smtClean="0"/>
              <a:t> </a:t>
            </a:r>
            <a:r>
              <a:rPr lang="ru-RU" b="1" dirty="0" err="1" smtClean="0"/>
              <a:t>викидів</a:t>
            </a:r>
            <a:r>
              <a:rPr lang="ru-RU" b="1" dirty="0" smtClean="0"/>
              <a:t> </a:t>
            </a:r>
            <a:r>
              <a:rPr lang="ru-RU" b="1" dirty="0" err="1" smtClean="0"/>
              <a:t>парникових</a:t>
            </a:r>
            <a:r>
              <a:rPr lang="ru-RU" b="1" dirty="0" smtClean="0"/>
              <a:t> </a:t>
            </a:r>
            <a:r>
              <a:rPr lang="ru-RU" b="1" dirty="0" err="1" smtClean="0"/>
              <a:t>газів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шляхом </a:t>
            </a:r>
            <a:r>
              <a:rPr lang="ru-RU" dirty="0" err="1" smtClean="0"/>
              <a:t>періодичних</a:t>
            </a:r>
            <a:r>
              <a:rPr lang="ru-RU" dirty="0" smtClean="0"/>
              <a:t> </a:t>
            </a:r>
            <a:r>
              <a:rPr lang="ru-RU" dirty="0" err="1" smtClean="0"/>
              <a:t>вимірювань</a:t>
            </a:r>
            <a:r>
              <a:rPr lang="ru-RU" dirty="0" smtClean="0"/>
              <a:t> у </a:t>
            </a:r>
            <a:r>
              <a:rPr lang="ru-RU" dirty="0" err="1" smtClean="0"/>
              <a:t>димовій</a:t>
            </a:r>
            <a:r>
              <a:rPr lang="ru-RU" dirty="0" smtClean="0"/>
              <a:t> </a:t>
            </a:r>
            <a:r>
              <a:rPr lang="ru-RU" dirty="0" err="1" smtClean="0"/>
              <a:t>трубі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вимірювальних</a:t>
            </a:r>
            <a:r>
              <a:rPr lang="ru-RU" dirty="0" smtClean="0"/>
              <a:t> процедур з </a:t>
            </a:r>
            <a:r>
              <a:rPr lang="ru-RU" dirty="0" err="1" smtClean="0"/>
              <a:t>відбором</a:t>
            </a:r>
            <a:r>
              <a:rPr lang="ru-RU" dirty="0" smtClean="0"/>
              <a:t> </a:t>
            </a:r>
            <a:r>
              <a:rPr lang="ru-RU" dirty="0" err="1" smtClean="0"/>
              <a:t>димових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вимірювальної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, </a:t>
            </a:r>
            <a:r>
              <a:rPr lang="ru-RU" dirty="0" err="1" smtClean="0"/>
              <a:t>розташованим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труби, 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вимірювання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збору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проб </a:t>
            </a:r>
            <a:r>
              <a:rPr lang="ru-RU" dirty="0" err="1" smtClean="0"/>
              <a:t>із</a:t>
            </a:r>
            <a:r>
              <a:rPr lang="ru-RU" dirty="0" smtClean="0"/>
              <a:t> труби;</a:t>
            </a:r>
          </a:p>
          <a:p>
            <a:r>
              <a:rPr lang="ru-RU" b="1" dirty="0" smtClean="0"/>
              <a:t> </a:t>
            </a:r>
            <a:r>
              <a:rPr lang="ru-RU" b="1" dirty="0" err="1" smtClean="0"/>
              <a:t>непрямі</a:t>
            </a:r>
            <a:r>
              <a:rPr lang="ru-RU" b="1" dirty="0" smtClean="0"/>
              <a:t> </a:t>
            </a:r>
            <a:r>
              <a:rPr lang="ru-RU" b="1" dirty="0" err="1" smtClean="0"/>
              <a:t>дані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річні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емпірично</a:t>
            </a:r>
            <a:r>
              <a:rPr lang="ru-RU" dirty="0" smtClean="0"/>
              <a:t> </a:t>
            </a:r>
            <a:r>
              <a:rPr lang="ru-RU" dirty="0" err="1" smtClean="0"/>
              <a:t>обґрунтовані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з </a:t>
            </a:r>
            <a:r>
              <a:rPr lang="ru-RU" dirty="0" err="1" smtClean="0"/>
              <a:t>достовірних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і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оператором для </a:t>
            </a:r>
            <a:r>
              <a:rPr lang="ru-RU" dirty="0" err="1" smtClean="0"/>
              <a:t>заміщення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про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розрахункових</a:t>
            </a:r>
            <a:r>
              <a:rPr lang="ru-RU" dirty="0" smtClean="0"/>
              <a:t> </a:t>
            </a:r>
            <a:r>
              <a:rPr lang="ru-RU" dirty="0" err="1" smtClean="0"/>
              <a:t>коефіцієнтів</a:t>
            </a:r>
            <a:r>
              <a:rPr lang="ru-RU" dirty="0" smtClean="0"/>
              <a:t> з метою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повноти</a:t>
            </a:r>
            <a:r>
              <a:rPr lang="ru-RU" dirty="0" smtClean="0"/>
              <a:t> </a:t>
            </a:r>
            <a:r>
              <a:rPr lang="ru-RU" dirty="0" err="1" smtClean="0"/>
              <a:t>звітності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неможливості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про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розрахункових</a:t>
            </a:r>
            <a:r>
              <a:rPr lang="ru-RU" dirty="0" smtClean="0"/>
              <a:t> </a:t>
            </a:r>
            <a:r>
              <a:rPr lang="ru-RU" dirty="0" err="1" smtClean="0"/>
              <a:t>коефіцієнтів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нормальні</a:t>
            </a:r>
            <a:r>
              <a:rPr lang="ru-RU" b="1" dirty="0" smtClean="0"/>
              <a:t> </a:t>
            </a:r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умови</a:t>
            </a:r>
            <a:r>
              <a:rPr lang="ru-RU" dirty="0" smtClean="0"/>
              <a:t>, за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нормальні</a:t>
            </a:r>
            <a:r>
              <a:rPr lang="ru-RU" dirty="0" smtClean="0"/>
              <a:t> </a:t>
            </a:r>
            <a:r>
              <a:rPr lang="ru-RU" dirty="0" err="1" smtClean="0"/>
              <a:t>кубічні</a:t>
            </a:r>
            <a:r>
              <a:rPr lang="ru-RU" dirty="0" smtClean="0"/>
              <a:t> </a:t>
            </a:r>
            <a:r>
              <a:rPr lang="ru-RU" dirty="0" err="1" smtClean="0"/>
              <a:t>метри</a:t>
            </a:r>
            <a:r>
              <a:rPr lang="ru-RU" dirty="0" smtClean="0"/>
              <a:t> (Нм3 ) за </a:t>
            </a:r>
            <a:r>
              <a:rPr lang="ru-RU" dirty="0" err="1" smtClean="0"/>
              <a:t>температури</a:t>
            </a:r>
            <a:r>
              <a:rPr lang="ru-RU" dirty="0" smtClean="0"/>
              <a:t> 273,15 К (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0 C) і </a:t>
            </a:r>
            <a:r>
              <a:rPr lang="ru-RU" dirty="0" err="1" smtClean="0"/>
              <a:t>тиску</a:t>
            </a:r>
            <a:r>
              <a:rPr lang="ru-RU" dirty="0" smtClean="0"/>
              <a:t> 101, 325 кПа;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662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обробка</a:t>
            </a:r>
            <a:r>
              <a:rPr lang="ru-RU" b="1" dirty="0" smtClean="0"/>
              <a:t> </a:t>
            </a:r>
            <a:r>
              <a:rPr lang="ru-RU" b="1" dirty="0" err="1" smtClean="0"/>
              <a:t>даних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пов'язана</a:t>
            </a:r>
            <a:r>
              <a:rPr lang="ru-RU" dirty="0" smtClean="0"/>
              <a:t> з </a:t>
            </a:r>
            <a:r>
              <a:rPr lang="ru-RU" dirty="0" err="1" smtClean="0"/>
              <a:t>отриманням</a:t>
            </a:r>
            <a:r>
              <a:rPr lang="ru-RU" dirty="0" smtClean="0"/>
              <a:t>, </a:t>
            </a:r>
            <a:r>
              <a:rPr lang="ru-RU" dirty="0" err="1" smtClean="0"/>
              <a:t>обробкою</a:t>
            </a:r>
            <a:r>
              <a:rPr lang="ru-RU" dirty="0" smtClean="0"/>
              <a:t> та </a:t>
            </a:r>
            <a:r>
              <a:rPr lang="ru-RU" dirty="0" err="1" smtClean="0"/>
              <a:t>зберіганням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звіту</a:t>
            </a:r>
            <a:r>
              <a:rPr lang="ru-RU" dirty="0" smtClean="0"/>
              <a:t> оператора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err="1" smtClean="0"/>
              <a:t>вихідних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; </a:t>
            </a:r>
          </a:p>
          <a:p>
            <a:r>
              <a:rPr lang="ru-RU" b="1" dirty="0" smtClean="0"/>
              <a:t>оператор</a:t>
            </a:r>
            <a:r>
              <a:rPr lang="ru-RU" dirty="0" smtClean="0"/>
              <a:t> - </a:t>
            </a:r>
            <a:r>
              <a:rPr lang="ru-RU" dirty="0" err="1" smtClean="0"/>
              <a:t>юридична</a:t>
            </a:r>
            <a:r>
              <a:rPr lang="ru-RU" dirty="0" smtClean="0"/>
              <a:t> особа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фізична</a:t>
            </a:r>
            <a:r>
              <a:rPr lang="ru-RU" dirty="0" smtClean="0"/>
              <a:t> особа - </a:t>
            </a:r>
            <a:r>
              <a:rPr lang="ru-RU" dirty="0" err="1" smtClean="0"/>
              <a:t>підприємець</a:t>
            </a:r>
            <a:r>
              <a:rPr lang="ru-RU" dirty="0" smtClean="0"/>
              <a:t>, яка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технічну</a:t>
            </a:r>
            <a:r>
              <a:rPr lang="ru-RU" dirty="0" smtClean="0"/>
              <a:t> </a:t>
            </a:r>
            <a:r>
              <a:rPr lang="ru-RU" dirty="0" err="1" smtClean="0"/>
              <a:t>експлуатацію</a:t>
            </a:r>
            <a:r>
              <a:rPr lang="ru-RU" dirty="0" smtClean="0"/>
              <a:t> установки,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перебуває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користуванні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партія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відвантажуються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відправкою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часу, для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відібрані</a:t>
            </a:r>
            <a:r>
              <a:rPr lang="ru-RU" dirty="0" smtClean="0"/>
              <a:t> </a:t>
            </a:r>
            <a:r>
              <a:rPr lang="ru-RU" dirty="0" err="1" smtClean="0"/>
              <a:t>репрезентативні</a:t>
            </a:r>
            <a:r>
              <a:rPr lang="ru-RU" dirty="0" smtClean="0"/>
              <a:t> </a:t>
            </a:r>
            <a:r>
              <a:rPr lang="ru-RU" dirty="0" err="1" smtClean="0"/>
              <a:t>проби</a:t>
            </a:r>
            <a:r>
              <a:rPr lang="ru-RU" dirty="0" smtClean="0"/>
              <a:t> та </a:t>
            </a:r>
            <a:r>
              <a:rPr lang="ru-RU" dirty="0" err="1" smtClean="0"/>
              <a:t>визначені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; </a:t>
            </a:r>
          </a:p>
          <a:p>
            <a:r>
              <a:rPr lang="ru-RU" b="1" dirty="0" smtClean="0"/>
              <a:t>план </a:t>
            </a:r>
            <a:r>
              <a:rPr lang="ru-RU" b="1" dirty="0" err="1" smtClean="0"/>
              <a:t>моніторингу</a:t>
            </a:r>
            <a:r>
              <a:rPr lang="ru-RU" b="1" dirty="0" smtClean="0"/>
              <a:t> </a:t>
            </a:r>
            <a:r>
              <a:rPr lang="ru-RU" dirty="0" smtClean="0"/>
              <a:t>- документ,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комплекс </a:t>
            </a:r>
            <a:r>
              <a:rPr lang="ru-RU" dirty="0" err="1" smtClean="0"/>
              <a:t>заходів</a:t>
            </a:r>
            <a:r>
              <a:rPr lang="ru-RU" dirty="0" smtClean="0"/>
              <a:t> з </a:t>
            </a:r>
            <a:r>
              <a:rPr lang="ru-RU" dirty="0" err="1" smtClean="0"/>
              <a:t>моніторингу</a:t>
            </a:r>
            <a:r>
              <a:rPr lang="ru-RU" dirty="0" smtClean="0"/>
              <a:t>, </a:t>
            </a:r>
            <a:r>
              <a:rPr lang="ru-RU" dirty="0" err="1" smtClean="0"/>
              <a:t>розробляється</a:t>
            </a:r>
            <a:r>
              <a:rPr lang="ru-RU" dirty="0" smtClean="0"/>
              <a:t> оператором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типових</a:t>
            </a:r>
            <a:r>
              <a:rPr lang="ru-RU" dirty="0" smtClean="0"/>
              <a:t> форм стандартного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спрощеного</a:t>
            </a:r>
            <a:r>
              <a:rPr lang="ru-RU" dirty="0" smtClean="0"/>
              <a:t> плану </a:t>
            </a:r>
            <a:r>
              <a:rPr lang="ru-RU" dirty="0" err="1" smtClean="0"/>
              <a:t>моніторингу</a:t>
            </a:r>
            <a:r>
              <a:rPr lang="ru-RU" dirty="0" smtClean="0"/>
              <a:t> і </a:t>
            </a:r>
            <a:r>
              <a:rPr lang="ru-RU" dirty="0" err="1" smtClean="0"/>
              <a:t>подається</a:t>
            </a:r>
            <a:r>
              <a:rPr lang="ru-RU" dirty="0" smtClean="0"/>
              <a:t> оператором до </a:t>
            </a:r>
            <a:r>
              <a:rPr lang="ru-RU" dirty="0" err="1" smtClean="0"/>
              <a:t>уповноваженого</a:t>
            </a:r>
            <a:r>
              <a:rPr lang="ru-RU" dirty="0" smtClean="0"/>
              <a:t> органу для </a:t>
            </a:r>
            <a:r>
              <a:rPr lang="ru-RU" dirty="0" err="1" smtClean="0"/>
              <a:t>затвердження</a:t>
            </a:r>
            <a:r>
              <a:rPr lang="ru-RU" dirty="0" smtClean="0"/>
              <a:t>;</a:t>
            </a:r>
          </a:p>
          <a:p>
            <a:r>
              <a:rPr lang="ru-RU" b="1" dirty="0" smtClean="0"/>
              <a:t> </a:t>
            </a:r>
            <a:r>
              <a:rPr lang="ru-RU" b="1" dirty="0" err="1" smtClean="0"/>
              <a:t>попередній</a:t>
            </a:r>
            <a:r>
              <a:rPr lang="ru-RU" b="1" dirty="0" smtClean="0"/>
              <a:t> </a:t>
            </a:r>
            <a:r>
              <a:rPr lang="ru-RU" b="1" dirty="0" err="1" smtClean="0"/>
              <a:t>коефіцієнт</a:t>
            </a:r>
            <a:r>
              <a:rPr lang="ru-RU" b="1" dirty="0" smtClean="0"/>
              <a:t> </a:t>
            </a:r>
            <a:r>
              <a:rPr lang="ru-RU" b="1" dirty="0" err="1" smtClean="0"/>
              <a:t>викидів</a:t>
            </a:r>
            <a:r>
              <a:rPr lang="ru-RU" b="1" dirty="0" smtClean="0"/>
              <a:t> </a:t>
            </a:r>
            <a:r>
              <a:rPr lang="ru-RU" b="1" dirty="0" err="1" smtClean="0"/>
              <a:t>парникових</a:t>
            </a:r>
            <a:r>
              <a:rPr lang="ru-RU" b="1" dirty="0" smtClean="0"/>
              <a:t> </a:t>
            </a:r>
            <a:r>
              <a:rPr lang="ru-RU" b="1" dirty="0" err="1" smtClean="0"/>
              <a:t>газів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припустимий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</a:t>
            </a:r>
            <a:r>
              <a:rPr lang="ru-RU" dirty="0" err="1" smtClean="0"/>
              <a:t>змішаного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змішаного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вмісту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з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біомаси</a:t>
            </a:r>
            <a:r>
              <a:rPr lang="ru-RU" dirty="0" smtClean="0"/>
              <a:t> та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викопного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, перед </a:t>
            </a:r>
            <a:r>
              <a:rPr lang="ru-RU" dirty="0" err="1" smtClean="0"/>
              <a:t>множенням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викопного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коефіцієнту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64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супутній</a:t>
            </a:r>
            <a:r>
              <a:rPr lang="ru-RU" b="1" dirty="0" smtClean="0"/>
              <a:t> </a:t>
            </a:r>
            <a:r>
              <a:rPr lang="ru-RU" b="1" dirty="0" err="1" smtClean="0"/>
              <a:t>технологічний</a:t>
            </a:r>
            <a:r>
              <a:rPr lang="ru-RU" b="1" dirty="0" smtClean="0"/>
              <a:t> газ </a:t>
            </a:r>
            <a:r>
              <a:rPr lang="ru-RU" dirty="0" smtClean="0"/>
              <a:t>- </a:t>
            </a:r>
            <a:r>
              <a:rPr lang="ru-RU" dirty="0" err="1" smtClean="0"/>
              <a:t>побічний</a:t>
            </a:r>
            <a:r>
              <a:rPr lang="ru-RU" dirty="0" smtClean="0"/>
              <a:t> продукт </a:t>
            </a:r>
            <a:r>
              <a:rPr lang="ru-RU" dirty="0" err="1" smtClean="0"/>
              <a:t>неповного</a:t>
            </a:r>
            <a:r>
              <a:rPr lang="ru-RU" dirty="0" smtClean="0"/>
              <a:t> </a:t>
            </a:r>
            <a:r>
              <a:rPr lang="ru-RU" dirty="0" err="1" smtClean="0"/>
              <a:t>згоряння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у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процесах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як </a:t>
            </a:r>
            <a:r>
              <a:rPr lang="ru-RU" dirty="0" err="1" smtClean="0"/>
              <a:t>вторинний</a:t>
            </a:r>
            <a:r>
              <a:rPr lang="ru-RU" dirty="0" smtClean="0"/>
              <a:t> </a:t>
            </a:r>
            <a:r>
              <a:rPr lang="ru-RU" dirty="0" err="1" smtClean="0"/>
              <a:t>енергетичний</a:t>
            </a:r>
            <a:r>
              <a:rPr lang="ru-RU" dirty="0" smtClean="0"/>
              <a:t> ресурс; прикладами є </a:t>
            </a:r>
            <a:r>
              <a:rPr lang="ru-RU" dirty="0" err="1" smtClean="0"/>
              <a:t>коксовий</a:t>
            </a:r>
            <a:r>
              <a:rPr lang="ru-RU" dirty="0" smtClean="0"/>
              <a:t> газ, </a:t>
            </a:r>
            <a:r>
              <a:rPr lang="ru-RU" dirty="0" err="1" smtClean="0"/>
              <a:t>доменний</a:t>
            </a:r>
            <a:r>
              <a:rPr lang="ru-RU" dirty="0" smtClean="0"/>
              <a:t> газ та </a:t>
            </a:r>
            <a:r>
              <a:rPr lang="ru-RU" dirty="0" err="1" smtClean="0"/>
              <a:t>киснево-конвертерний</a:t>
            </a:r>
            <a:r>
              <a:rPr lang="ru-RU" dirty="0" smtClean="0"/>
              <a:t> газ. </a:t>
            </a:r>
          </a:p>
          <a:p>
            <a:r>
              <a:rPr lang="ru-RU" b="1" dirty="0" smtClean="0"/>
              <a:t>точка </a:t>
            </a:r>
            <a:r>
              <a:rPr lang="ru-RU" b="1" dirty="0" err="1" smtClean="0"/>
              <a:t>викидів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отвір</a:t>
            </a:r>
            <a:r>
              <a:rPr lang="ru-RU" dirty="0" smtClean="0"/>
              <a:t>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спорудженого</a:t>
            </a:r>
            <a:r>
              <a:rPr lang="ru-RU" dirty="0" smtClean="0"/>
              <a:t> газоходу, труби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споруди</a:t>
            </a:r>
            <a:r>
              <a:rPr lang="ru-RU" dirty="0" smtClean="0"/>
              <a:t>, з </a:t>
            </a:r>
            <a:r>
              <a:rPr lang="ru-RU" dirty="0" err="1" smtClean="0"/>
              <a:t>якої</a:t>
            </a:r>
            <a:r>
              <a:rPr lang="ru-RU" dirty="0" smtClean="0"/>
              <a:t> в атмосферу </a:t>
            </a:r>
            <a:r>
              <a:rPr lang="ru-RU" dirty="0" err="1" smtClean="0"/>
              <a:t>надходять</a:t>
            </a:r>
            <a:r>
              <a:rPr lang="ru-RU" dirty="0" smtClean="0"/>
              <a:t> </a:t>
            </a:r>
            <a:r>
              <a:rPr lang="ru-RU" dirty="0" err="1" smtClean="0"/>
              <a:t>парникові</a:t>
            </a:r>
            <a:r>
              <a:rPr lang="ru-RU" dirty="0" smtClean="0"/>
              <a:t> гази.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точка </a:t>
            </a:r>
            <a:r>
              <a:rPr lang="ru-RU" b="1" dirty="0" err="1" smtClean="0"/>
              <a:t>вимірювання</a:t>
            </a:r>
            <a:r>
              <a:rPr lang="ru-RU" b="1" dirty="0" smtClean="0"/>
              <a:t> </a:t>
            </a:r>
            <a:r>
              <a:rPr lang="ru-RU" dirty="0" smtClean="0"/>
              <a:t>- репрезентативна точка, де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вимірювання</a:t>
            </a:r>
            <a:r>
              <a:rPr lang="ru-RU" dirty="0" smtClean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застосуванням</a:t>
            </a:r>
            <a:r>
              <a:rPr lang="ru-RU" dirty="0" smtClean="0"/>
              <a:t> методики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неперервних</a:t>
            </a:r>
            <a:r>
              <a:rPr lang="ru-RU" dirty="0" smtClean="0"/>
              <a:t> </a:t>
            </a:r>
            <a:r>
              <a:rPr lang="ru-RU" dirty="0" err="1" smtClean="0"/>
              <a:t>вимірювань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точність</a:t>
            </a:r>
            <a:r>
              <a:rPr lang="ru-RU" dirty="0" smtClean="0"/>
              <a:t> - </a:t>
            </a:r>
            <a:r>
              <a:rPr lang="ru-RU" dirty="0" err="1" smtClean="0"/>
              <a:t>близькість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виміру</a:t>
            </a:r>
            <a:r>
              <a:rPr lang="ru-RU" dirty="0" smtClean="0"/>
              <a:t> (</a:t>
            </a:r>
            <a:r>
              <a:rPr lang="ru-RU" dirty="0" err="1" smtClean="0"/>
              <a:t>розрахунків</a:t>
            </a:r>
            <a:r>
              <a:rPr lang="ru-RU" dirty="0" smtClean="0"/>
              <a:t>) до реального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еталонного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, </a:t>
            </a:r>
            <a:r>
              <a:rPr lang="ru-RU" dirty="0" err="1" smtClean="0"/>
              <a:t>визначеної</a:t>
            </a:r>
            <a:r>
              <a:rPr lang="ru-RU" dirty="0" smtClean="0"/>
              <a:t> </a:t>
            </a:r>
            <a:r>
              <a:rPr lang="ru-RU" dirty="0" err="1" smtClean="0"/>
              <a:t>емпірично</a:t>
            </a:r>
            <a:r>
              <a:rPr lang="ru-RU" dirty="0" smtClean="0"/>
              <a:t> з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міжнародно-визнаних</a:t>
            </a:r>
            <a:r>
              <a:rPr lang="ru-RU" dirty="0" smtClean="0"/>
              <a:t> </a:t>
            </a:r>
            <a:r>
              <a:rPr lang="ru-RU" dirty="0" err="1" smtClean="0"/>
              <a:t>стандартних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та </a:t>
            </a:r>
            <a:r>
              <a:rPr lang="ru-RU" dirty="0" err="1" smtClean="0"/>
              <a:t>відкаліброваних</a:t>
            </a:r>
            <a:r>
              <a:rPr lang="ru-RU" dirty="0" smtClean="0"/>
              <a:t> </a:t>
            </a:r>
            <a:r>
              <a:rPr lang="ru-RU" dirty="0" err="1" smtClean="0"/>
              <a:t>приладів</a:t>
            </a:r>
            <a:r>
              <a:rPr lang="ru-RU" dirty="0" smtClean="0"/>
              <a:t> з </a:t>
            </a:r>
            <a:r>
              <a:rPr lang="ru-RU" dirty="0" err="1" smtClean="0"/>
              <a:t>урахуванням</a:t>
            </a:r>
            <a:r>
              <a:rPr lang="ru-RU" dirty="0" smtClean="0"/>
              <a:t> як </a:t>
            </a:r>
            <a:r>
              <a:rPr lang="ru-RU" dirty="0" err="1" smtClean="0"/>
              <a:t>випадкових</a:t>
            </a:r>
            <a:r>
              <a:rPr lang="ru-RU" dirty="0" smtClean="0"/>
              <a:t>, так і </a:t>
            </a:r>
            <a:r>
              <a:rPr lang="ru-RU" dirty="0" err="1" smtClean="0"/>
              <a:t>систематичних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уповноважений</a:t>
            </a:r>
            <a:r>
              <a:rPr lang="ru-RU" b="1" dirty="0" smtClean="0"/>
              <a:t> орган </a:t>
            </a:r>
            <a:r>
              <a:rPr lang="ru-RU" dirty="0" smtClean="0"/>
              <a:t>- </a:t>
            </a:r>
            <a:r>
              <a:rPr lang="ru-RU" dirty="0" err="1" smtClean="0"/>
              <a:t>центральний</a:t>
            </a:r>
            <a:r>
              <a:rPr lang="ru-RU" dirty="0" smtClean="0"/>
              <a:t> орган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реалізує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природного </a:t>
            </a:r>
            <a:r>
              <a:rPr lang="ru-RU" dirty="0" err="1" smtClean="0"/>
              <a:t>середовища</a:t>
            </a:r>
            <a:r>
              <a:rPr lang="ru-RU" dirty="0" smtClean="0"/>
              <a:t>,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моніторингу</a:t>
            </a:r>
            <a:r>
              <a:rPr lang="ru-RU" dirty="0" smtClean="0"/>
              <a:t>, </a:t>
            </a:r>
            <a:r>
              <a:rPr lang="ru-RU" dirty="0" err="1" smtClean="0"/>
              <a:t>звітності</a:t>
            </a:r>
            <a:r>
              <a:rPr lang="ru-RU" dirty="0" smtClean="0"/>
              <a:t> та </a:t>
            </a:r>
            <a:r>
              <a:rPr lang="ru-RU" dirty="0" err="1" smtClean="0"/>
              <a:t>верифікації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72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/>
              <a:t>установка</a:t>
            </a:r>
            <a:r>
              <a:rPr lang="ru-RU" dirty="0" smtClean="0"/>
              <a:t> - </a:t>
            </a:r>
            <a:r>
              <a:rPr lang="ru-RU" dirty="0" err="1" smtClean="0"/>
              <a:t>стаціонарний</a:t>
            </a:r>
            <a:r>
              <a:rPr lang="ru-RU" dirty="0" smtClean="0"/>
              <a:t> </a:t>
            </a:r>
            <a:r>
              <a:rPr lang="ru-RU" dirty="0" err="1" smtClean="0"/>
              <a:t>технічний</a:t>
            </a:r>
            <a:r>
              <a:rPr lang="ru-RU" dirty="0" smtClean="0"/>
              <a:t> </a:t>
            </a:r>
            <a:r>
              <a:rPr lang="ru-RU" dirty="0" err="1" smtClean="0"/>
              <a:t>об’єкт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оператор </a:t>
            </a:r>
            <a:r>
              <a:rPr lang="ru-RU" dirty="0" err="1" smtClean="0"/>
              <a:t>провадить</a:t>
            </a:r>
            <a:r>
              <a:rPr lang="ru-RU" dirty="0" smtClean="0"/>
              <a:t> один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безпосередній</a:t>
            </a:r>
            <a:r>
              <a:rPr lang="ru-RU" dirty="0" smtClean="0"/>
              <a:t> </a:t>
            </a:r>
            <a:r>
              <a:rPr lang="ru-RU" dirty="0" err="1" smtClean="0"/>
              <a:t>технологічний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з видами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провадяться</a:t>
            </a:r>
            <a:r>
              <a:rPr lang="ru-RU" dirty="0" smtClean="0"/>
              <a:t> на такому </a:t>
            </a:r>
            <a:r>
              <a:rPr lang="ru-RU" dirty="0" err="1" smtClean="0"/>
              <a:t>об’єкті</a:t>
            </a:r>
            <a:r>
              <a:rPr lang="ru-RU" dirty="0" smtClean="0"/>
              <a:t>, та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частка</a:t>
            </a:r>
            <a:r>
              <a:rPr lang="ru-RU" b="1" dirty="0" smtClean="0"/>
              <a:t> </a:t>
            </a:r>
            <a:r>
              <a:rPr lang="ru-RU" b="1" dirty="0" err="1" smtClean="0"/>
              <a:t>біомаси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походить з </a:t>
            </a:r>
            <a:r>
              <a:rPr lang="ru-RU" dirty="0" err="1" smtClean="0"/>
              <a:t>біомаси</a:t>
            </a:r>
            <a:r>
              <a:rPr lang="ru-RU" dirty="0" smtClean="0"/>
              <a:t>, до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в </a:t>
            </a:r>
            <a:r>
              <a:rPr lang="ru-RU" dirty="0" err="1" smtClean="0"/>
              <a:t>паливі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матеріалі</a:t>
            </a:r>
            <a:r>
              <a:rPr lang="ru-RU" dirty="0" smtClean="0"/>
              <a:t>; </a:t>
            </a:r>
            <a:r>
              <a:rPr lang="ru-RU" b="1" dirty="0" err="1" smtClean="0"/>
              <a:t>частка</a:t>
            </a:r>
            <a:r>
              <a:rPr lang="ru-RU" b="1" dirty="0" smtClean="0"/>
              <a:t> </a:t>
            </a:r>
            <a:r>
              <a:rPr lang="ru-RU" b="1" dirty="0" err="1" smtClean="0"/>
              <a:t>викопного</a:t>
            </a:r>
            <a:r>
              <a:rPr lang="ru-RU" b="1" dirty="0" smtClean="0"/>
              <a:t> </a:t>
            </a:r>
            <a:r>
              <a:rPr lang="ru-RU" b="1" dirty="0" err="1" smtClean="0"/>
              <a:t>палива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викопного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до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в </a:t>
            </a:r>
            <a:r>
              <a:rPr lang="ru-RU" dirty="0" err="1" smtClean="0"/>
              <a:t>паливі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матеріалі</a:t>
            </a:r>
            <a:r>
              <a:rPr lang="ru-RU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293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СО2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спалювання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err="1" smtClean="0"/>
              <a:t>Загальний</a:t>
            </a:r>
            <a:r>
              <a:rPr lang="ru-RU" b="1" dirty="0" smtClean="0"/>
              <a:t> </a:t>
            </a:r>
            <a:r>
              <a:rPr lang="ru-RU" b="1" dirty="0" err="1" smtClean="0"/>
              <a:t>підхід</a:t>
            </a:r>
            <a:endParaRPr lang="ru-RU" b="1" dirty="0" smtClean="0"/>
          </a:p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стандартною методикою оператор повинен </a:t>
            </a:r>
            <a:r>
              <a:rPr lang="ru-RU" dirty="0" err="1" smtClean="0"/>
              <a:t>розраховувати</a:t>
            </a:r>
            <a:r>
              <a:rPr lang="ru-RU" dirty="0" smtClean="0"/>
              <a:t>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en-US" dirty="0" smtClean="0"/>
              <a:t>CO2 </a:t>
            </a:r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про </a:t>
            </a:r>
            <a:r>
              <a:rPr lang="ru-RU" dirty="0" err="1" smtClean="0"/>
              <a:t>діяльність</a:t>
            </a:r>
            <a:r>
              <a:rPr lang="ru-RU" dirty="0" smtClean="0"/>
              <a:t> установки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обсяги</a:t>
            </a:r>
            <a:r>
              <a:rPr lang="ru-RU" dirty="0" smtClean="0"/>
              <a:t> </a:t>
            </a:r>
            <a:r>
              <a:rPr lang="ru-RU" dirty="0" err="1" smtClean="0"/>
              <a:t>спожитого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), </a:t>
            </a:r>
            <a:r>
              <a:rPr lang="ru-RU" dirty="0" err="1" smtClean="0"/>
              <a:t>виражених</a:t>
            </a:r>
            <a:r>
              <a:rPr lang="ru-RU" dirty="0" smtClean="0"/>
              <a:t> в </a:t>
            </a:r>
            <a:r>
              <a:rPr lang="ru-RU" dirty="0" err="1" smtClean="0"/>
              <a:t>тераджоулях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нижчої</a:t>
            </a:r>
            <a:r>
              <a:rPr lang="ru-RU" dirty="0" smtClean="0"/>
              <a:t> </a:t>
            </a:r>
            <a:r>
              <a:rPr lang="ru-RU" dirty="0" err="1" smtClean="0"/>
              <a:t>теплотворної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(НТЗ), </a:t>
            </a:r>
            <a:r>
              <a:rPr lang="ru-RU" dirty="0" err="1" smtClean="0"/>
              <a:t>помножених</a:t>
            </a:r>
            <a:r>
              <a:rPr lang="ru-RU" dirty="0" smtClean="0"/>
              <a:t> на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(КВ) СО2 та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окислення</a:t>
            </a:r>
            <a:r>
              <a:rPr lang="ru-RU" dirty="0" smtClean="0"/>
              <a:t> (КО).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окислення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коригування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en-US" dirty="0" smtClean="0"/>
              <a:t>CO2 </a:t>
            </a:r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неповних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спалювання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для </a:t>
            </a:r>
            <a:r>
              <a:rPr lang="ru-RU" dirty="0" err="1" smtClean="0"/>
              <a:t>врахування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золі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шлаках.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6121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паливо</a:t>
            </a:r>
            <a:r>
              <a:rPr lang="ru-RU" dirty="0" smtClean="0"/>
              <a:t> є </a:t>
            </a:r>
            <a:r>
              <a:rPr lang="ru-RU" dirty="0" err="1" smtClean="0"/>
              <a:t>сумішшю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викопного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і </a:t>
            </a:r>
            <a:r>
              <a:rPr lang="ru-RU" dirty="0" err="1" smtClean="0"/>
              <a:t>біомаси</a:t>
            </a:r>
            <a:r>
              <a:rPr lang="ru-RU" dirty="0" smtClean="0"/>
              <a:t>,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сумарних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(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</a:t>
            </a:r>
            <a:r>
              <a:rPr lang="ru-RU" dirty="0" err="1" smtClean="0"/>
              <a:t>попередній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») множиться на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викопного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суміші</a:t>
            </a:r>
            <a:r>
              <a:rPr lang="ru-RU" dirty="0" smtClean="0"/>
              <a:t>: </a:t>
            </a:r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725" y="3047999"/>
            <a:ext cx="8667750" cy="344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133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Стандартна методика,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показнику</a:t>
            </a:r>
            <a:r>
              <a:rPr lang="ru-RU" dirty="0" smtClean="0"/>
              <a:t> </a:t>
            </a:r>
            <a:r>
              <a:rPr lang="ru-RU" dirty="0" err="1" smtClean="0"/>
              <a:t>нижчої</a:t>
            </a:r>
            <a:r>
              <a:rPr lang="ru-RU" dirty="0" smtClean="0"/>
              <a:t> </a:t>
            </a:r>
            <a:r>
              <a:rPr lang="ru-RU" dirty="0" err="1" smtClean="0"/>
              <a:t>теплотворної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90688"/>
            <a:ext cx="8782050" cy="18097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03" y="3500438"/>
            <a:ext cx="825817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139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Стандартна методика з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коефіцієнту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СО2,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масі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об’ємі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1834356"/>
            <a:ext cx="8839200" cy="43338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297" y="6011861"/>
            <a:ext cx="770572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693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971" y="365125"/>
            <a:ext cx="9941379" cy="548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30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5537" y="2434431"/>
            <a:ext cx="740092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234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точності</a:t>
            </a:r>
            <a:r>
              <a:rPr lang="ru-RU" dirty="0" smtClean="0"/>
              <a:t> для </a:t>
            </a:r>
            <a:r>
              <a:rPr lang="ru-RU" dirty="0" err="1" smtClean="0"/>
              <a:t>розрахункових</a:t>
            </a:r>
            <a:r>
              <a:rPr lang="ru-RU" dirty="0" smtClean="0"/>
              <a:t> </a:t>
            </a:r>
            <a:r>
              <a:rPr lang="ru-RU" dirty="0" err="1" smtClean="0"/>
              <a:t>коефіцієнтів</a:t>
            </a:r>
            <a:r>
              <a:rPr lang="ru-RU" dirty="0" smtClean="0"/>
              <a:t> для </a:t>
            </a:r>
            <a:r>
              <a:rPr lang="ru-RU" dirty="0" err="1" smtClean="0"/>
              <a:t>стандартної</a:t>
            </a:r>
            <a:r>
              <a:rPr lang="ru-RU" dirty="0" smtClean="0"/>
              <a:t> методики та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точності</a:t>
            </a:r>
            <a:r>
              <a:rPr lang="ru-RU" dirty="0" smtClean="0"/>
              <a:t> для методики балансу </a:t>
            </a:r>
            <a:r>
              <a:rPr lang="ru-RU" dirty="0" err="1" smtClean="0"/>
              <a:t>мас</a:t>
            </a:r>
            <a:r>
              <a:rPr lang="ru-RU" dirty="0" smtClean="0"/>
              <a:t> </a:t>
            </a:r>
            <a:r>
              <a:rPr lang="ru-RU" dirty="0" err="1" smtClean="0"/>
              <a:t>наведені</a:t>
            </a:r>
            <a:r>
              <a:rPr lang="ru-RU" dirty="0" smtClean="0"/>
              <a:t> у </a:t>
            </a:r>
            <a:r>
              <a:rPr lang="ru-RU" dirty="0" err="1" smtClean="0"/>
              <a:t>додатку</a:t>
            </a:r>
            <a:r>
              <a:rPr lang="ru-RU" dirty="0" smtClean="0"/>
              <a:t> 1 до Порядку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моніторингу</a:t>
            </a:r>
            <a:r>
              <a:rPr lang="ru-RU" dirty="0" smtClean="0"/>
              <a:t> та </a:t>
            </a:r>
            <a:r>
              <a:rPr lang="ru-RU" dirty="0" err="1" smtClean="0"/>
              <a:t>звітності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61213" y="658574"/>
            <a:ext cx="472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точності</a:t>
            </a:r>
            <a:r>
              <a:rPr lang="ru-RU" dirty="0" smtClean="0"/>
              <a:t> для </a:t>
            </a:r>
            <a:r>
              <a:rPr lang="ru-RU" dirty="0" err="1" smtClean="0"/>
              <a:t>розрахункових</a:t>
            </a:r>
            <a:r>
              <a:rPr lang="ru-RU" dirty="0" smtClean="0"/>
              <a:t> </a:t>
            </a:r>
            <a:r>
              <a:rPr lang="ru-RU" dirty="0" err="1" smtClean="0"/>
              <a:t>коефіцієнтів</a:t>
            </a:r>
            <a:r>
              <a:rPr lang="ru-RU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74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газопереробних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та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методику балансу </a:t>
            </a:r>
            <a:r>
              <a:rPr lang="ru-RU" dirty="0" err="1" smtClean="0"/>
              <a:t>мас</a:t>
            </a:r>
            <a:r>
              <a:rPr lang="ru-RU" dirty="0" smtClean="0"/>
              <a:t>, яка, як і стандартна методика, є методикою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СО2 </a:t>
            </a:r>
            <a:r>
              <a:rPr lang="ru-RU" dirty="0" err="1" smtClean="0"/>
              <a:t>від</a:t>
            </a:r>
            <a:r>
              <a:rPr lang="ru-RU" dirty="0" smtClean="0"/>
              <a:t> установки.</a:t>
            </a:r>
          </a:p>
          <a:p>
            <a:r>
              <a:rPr lang="ru-RU" dirty="0" smtClean="0"/>
              <a:t> Стандартна методика проста для </a:t>
            </a:r>
            <a:r>
              <a:rPr lang="ru-RU" dirty="0" err="1" smtClean="0"/>
              <a:t>застосування</a:t>
            </a:r>
            <a:r>
              <a:rPr lang="ru-RU" dirty="0" smtClean="0"/>
              <a:t> у </a:t>
            </a:r>
            <a:r>
              <a:rPr lang="ru-RU" dirty="0" err="1" smtClean="0"/>
              <a:t>випадках</a:t>
            </a:r>
            <a:r>
              <a:rPr lang="ru-RU" dirty="0" smtClean="0"/>
              <a:t>, коли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СО2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з </a:t>
            </a:r>
            <a:r>
              <a:rPr lang="ru-RU" dirty="0" err="1" smtClean="0"/>
              <a:t>обсягом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, в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пов’язати</a:t>
            </a:r>
            <a:r>
              <a:rPr lang="ru-RU" dirty="0" smtClean="0"/>
              <a:t> </a:t>
            </a:r>
            <a:r>
              <a:rPr lang="ru-RU" dirty="0" err="1" smtClean="0"/>
              <a:t>викиди</a:t>
            </a:r>
            <a:r>
              <a:rPr lang="ru-RU" dirty="0" smtClean="0"/>
              <a:t> СО2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з </a:t>
            </a:r>
            <a:r>
              <a:rPr lang="ru-RU" dirty="0" err="1" smtClean="0"/>
              <a:t>окремими</a:t>
            </a:r>
            <a:r>
              <a:rPr lang="ru-RU" dirty="0" smtClean="0"/>
              <a:t> </a:t>
            </a:r>
            <a:r>
              <a:rPr lang="ru-RU" dirty="0" err="1" smtClean="0"/>
              <a:t>вхідними</a:t>
            </a:r>
            <a:r>
              <a:rPr lang="ru-RU" dirty="0" smtClean="0"/>
              <a:t> </a:t>
            </a:r>
            <a:r>
              <a:rPr lang="ru-RU" dirty="0" err="1" smtClean="0"/>
              <a:t>паливами</a:t>
            </a:r>
            <a:r>
              <a:rPr lang="ru-RU" dirty="0" smtClean="0"/>
              <a:t> та </a:t>
            </a:r>
            <a:r>
              <a:rPr lang="ru-RU" dirty="0" err="1" smtClean="0"/>
              <a:t>матеріалами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вихідні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відходи</a:t>
            </a:r>
            <a:r>
              <a:rPr lang="ru-RU" dirty="0" smtClean="0"/>
              <a:t>)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газопереробки</a:t>
            </a:r>
            <a:r>
              <a:rPr lang="ru-RU" dirty="0" smtClean="0"/>
              <a:t>, </a:t>
            </a:r>
            <a:r>
              <a:rPr lang="ru-RU" dirty="0" err="1" smtClean="0"/>
              <a:t>технічний</a:t>
            </a:r>
            <a:r>
              <a:rPr lang="ru-RU" dirty="0" smtClean="0"/>
              <a:t> </a:t>
            </a:r>
            <a:r>
              <a:rPr lang="ru-RU" dirty="0" err="1" smtClean="0"/>
              <a:t>вуглець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В таких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недостатньо</a:t>
            </a:r>
            <a:r>
              <a:rPr lang="ru-RU" dirty="0" smtClean="0"/>
              <a:t> </a:t>
            </a:r>
            <a:r>
              <a:rPr lang="ru-RU" dirty="0" err="1" smtClean="0"/>
              <a:t>врахувати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не </a:t>
            </a:r>
            <a:r>
              <a:rPr lang="ru-RU" dirty="0" err="1" smtClean="0"/>
              <a:t>перетворився</a:t>
            </a:r>
            <a:r>
              <a:rPr lang="ru-RU" dirty="0" smtClean="0"/>
              <a:t> на </a:t>
            </a:r>
            <a:r>
              <a:rPr lang="ru-RU" dirty="0" err="1" smtClean="0"/>
              <a:t>викиди</a:t>
            </a:r>
            <a:r>
              <a:rPr lang="ru-RU" dirty="0" smtClean="0"/>
              <a:t> СО2,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коефіцієнта</a:t>
            </a:r>
            <a:r>
              <a:rPr lang="ru-RU" dirty="0" smtClean="0"/>
              <a:t> </a:t>
            </a:r>
            <a:r>
              <a:rPr lang="ru-RU" dirty="0" err="1" smtClean="0"/>
              <a:t>окислення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коефіцієнта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.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повний</a:t>
            </a:r>
            <a:r>
              <a:rPr lang="ru-RU" dirty="0" smtClean="0"/>
              <a:t> баланс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входить до і </a:t>
            </a:r>
            <a:r>
              <a:rPr lang="ru-RU" dirty="0" err="1" smtClean="0"/>
              <a:t>виходить</a:t>
            </a:r>
            <a:r>
              <a:rPr lang="ru-RU" dirty="0" smtClean="0"/>
              <a:t> з установки,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визначеної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установки, де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виробничий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викидів</a:t>
            </a:r>
            <a:r>
              <a:rPr lang="ru-RU" dirty="0" smtClean="0"/>
              <a:t> СО2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5087" y="623054"/>
            <a:ext cx="104349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/>
              <a:t>Газопереробка</a:t>
            </a:r>
            <a:r>
              <a:rPr lang="ru-RU" sz="3600" b="1" dirty="0" smtClean="0"/>
              <a:t> та </a:t>
            </a:r>
            <a:r>
              <a:rPr lang="ru-RU" sz="3600" b="1" dirty="0" err="1" smtClean="0"/>
              <a:t>виробництво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технічного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вуглецю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05490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3109" y="1491320"/>
            <a:ext cx="9460790" cy="439567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25649" y="843240"/>
            <a:ext cx="5291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Для балансу </a:t>
            </a:r>
            <a:r>
              <a:rPr lang="ru-RU" dirty="0" err="1" smtClean="0"/>
              <a:t>мас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 err="1" smtClean="0"/>
              <a:t>наступна</a:t>
            </a:r>
            <a:r>
              <a:rPr lang="ru-RU" dirty="0" smtClean="0"/>
              <a:t> формула: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283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0380" y="1825625"/>
            <a:ext cx="873124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0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Методичні</a:t>
            </a:r>
            <a:r>
              <a:rPr lang="ru-RU" dirty="0" smtClean="0"/>
              <a:t> </a:t>
            </a:r>
            <a:r>
              <a:rPr lang="ru-RU" dirty="0" err="1" smtClean="0"/>
              <a:t>рекомендації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операторами установок,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, </a:t>
            </a:r>
            <a:r>
              <a:rPr lang="ru-RU" dirty="0" err="1" smtClean="0"/>
              <a:t>встановленим</a:t>
            </a:r>
            <a:r>
              <a:rPr lang="ru-RU" dirty="0" smtClean="0"/>
              <a:t> </a:t>
            </a:r>
            <a:r>
              <a:rPr lang="ru-RU" dirty="0" err="1" smtClean="0"/>
              <a:t>Переліком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провадження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моніторингу</a:t>
            </a:r>
            <a:r>
              <a:rPr lang="ru-RU" dirty="0" smtClean="0"/>
              <a:t>, </a:t>
            </a:r>
            <a:r>
              <a:rPr lang="ru-RU" dirty="0" err="1" smtClean="0"/>
              <a:t>звітності</a:t>
            </a:r>
            <a:r>
              <a:rPr lang="ru-RU" dirty="0" smtClean="0"/>
              <a:t> та </a:t>
            </a:r>
            <a:r>
              <a:rPr lang="ru-RU" dirty="0" err="1" smtClean="0"/>
              <a:t>верифікації</a:t>
            </a:r>
            <a:r>
              <a:rPr lang="ru-RU" dirty="0" smtClean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23 </a:t>
            </a:r>
            <a:r>
              <a:rPr lang="ru-RU" dirty="0" err="1" smtClean="0"/>
              <a:t>вересня</a:t>
            </a:r>
            <a:r>
              <a:rPr lang="ru-RU" dirty="0" smtClean="0"/>
              <a:t> 2020 р. № 880 (</a:t>
            </a:r>
            <a:r>
              <a:rPr lang="ru-RU" dirty="0" err="1" smtClean="0"/>
              <a:t>далі</a:t>
            </a:r>
            <a:r>
              <a:rPr lang="ru-RU" dirty="0" smtClean="0"/>
              <a:t> - </a:t>
            </a: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2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83" y="-296091"/>
            <a:ext cx="11008043" cy="729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5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029" y="365125"/>
            <a:ext cx="10515600" cy="626209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Для правильного </a:t>
            </a:r>
            <a:r>
              <a:rPr lang="ru-RU" dirty="0" err="1" smtClean="0"/>
              <a:t>вибору</a:t>
            </a:r>
            <a:r>
              <a:rPr lang="ru-RU" dirty="0" smtClean="0"/>
              <a:t> методики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– ПГ) оператору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кроки:</a:t>
            </a:r>
          </a:p>
          <a:p>
            <a:r>
              <a:rPr lang="ru-RU" dirty="0" smtClean="0"/>
              <a:t> 1)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межі</a:t>
            </a:r>
            <a:r>
              <a:rPr lang="ru-RU" dirty="0" smtClean="0"/>
              <a:t> установки для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моніторингу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ПГ;</a:t>
            </a:r>
          </a:p>
          <a:p>
            <a:r>
              <a:rPr lang="ru-RU" dirty="0" smtClean="0"/>
              <a:t> 2) </a:t>
            </a:r>
            <a:r>
              <a:rPr lang="ru-RU" dirty="0" err="1" smtClean="0"/>
              <a:t>ідентифікувати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викиди</a:t>
            </a:r>
            <a:r>
              <a:rPr lang="ru-RU" dirty="0" smtClean="0"/>
              <a:t> ПГ на </a:t>
            </a:r>
            <a:r>
              <a:rPr lang="ru-RU" dirty="0" err="1" smtClean="0"/>
              <a:t>установці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ідентифікувати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ПГ; 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ідентифікувати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матеріальні</a:t>
            </a:r>
            <a:r>
              <a:rPr lang="ru-RU" dirty="0" smtClean="0"/>
              <a:t> потоки, </a:t>
            </a:r>
            <a:r>
              <a:rPr lang="ru-RU" dirty="0" err="1" smtClean="0"/>
              <a:t>включаючи</a:t>
            </a:r>
            <a:r>
              <a:rPr lang="ru-RU" dirty="0" smtClean="0"/>
              <a:t>: </a:t>
            </a:r>
            <a:r>
              <a:rPr lang="ru-RU" dirty="0" err="1" smtClean="0"/>
              <a:t>ідентифікацію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спалюються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процесах</a:t>
            </a:r>
            <a:r>
              <a:rPr lang="ru-RU" dirty="0" smtClean="0"/>
              <a:t> в межах установки; </a:t>
            </a:r>
            <a:r>
              <a:rPr lang="ru-RU" dirty="0" err="1" smtClean="0"/>
              <a:t>визначення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</a:t>
            </a:r>
            <a:r>
              <a:rPr lang="ru-RU" dirty="0" err="1" smtClean="0"/>
              <a:t>вуглець</a:t>
            </a:r>
            <a:r>
              <a:rPr lang="ru-RU" dirty="0" smtClean="0"/>
              <a:t> у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вхідній</a:t>
            </a:r>
            <a:r>
              <a:rPr lang="ru-RU" dirty="0" smtClean="0"/>
              <a:t> </a:t>
            </a:r>
            <a:r>
              <a:rPr lang="ru-RU" dirty="0" err="1" smtClean="0"/>
              <a:t>сировині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продуктах </a:t>
            </a:r>
            <a:r>
              <a:rPr lang="ru-RU" dirty="0" err="1" smtClean="0"/>
              <a:t>виробництва</a:t>
            </a:r>
            <a:r>
              <a:rPr lang="ru-RU" dirty="0" smtClean="0"/>
              <a:t> (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відходах</a:t>
            </a:r>
            <a:r>
              <a:rPr lang="ru-RU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18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4171"/>
            <a:ext cx="10515600" cy="600279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розділах</a:t>
            </a:r>
            <a:r>
              <a:rPr lang="ru-RU" dirty="0" smtClean="0"/>
              <a:t> 3 - 12 </a:t>
            </a:r>
            <a:r>
              <a:rPr lang="ru-RU" dirty="0" err="1" smtClean="0"/>
              <a:t>Методичних</a:t>
            </a:r>
            <a:r>
              <a:rPr lang="ru-RU" dirty="0" smtClean="0"/>
              <a:t> </a:t>
            </a:r>
            <a:r>
              <a:rPr lang="ru-RU" dirty="0" err="1" smtClean="0"/>
              <a:t>рекомендацій</a:t>
            </a:r>
            <a:r>
              <a:rPr lang="ru-RU" dirty="0" smtClean="0"/>
              <a:t> </a:t>
            </a:r>
            <a:r>
              <a:rPr lang="ru-RU" dirty="0" err="1" smtClean="0"/>
              <a:t>наведені</a:t>
            </a:r>
            <a:r>
              <a:rPr lang="ru-RU" dirty="0" smtClean="0"/>
              <a:t> методики </a:t>
            </a:r>
            <a:r>
              <a:rPr lang="ru-RU" dirty="0" err="1" smtClean="0"/>
              <a:t>моніторингу</a:t>
            </a:r>
            <a:r>
              <a:rPr lang="ru-RU" dirty="0" smtClean="0"/>
              <a:t> для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установок. </a:t>
            </a:r>
            <a:r>
              <a:rPr lang="ru-RU" dirty="0" err="1" smtClean="0"/>
              <a:t>Кожна</a:t>
            </a:r>
            <a:r>
              <a:rPr lang="ru-RU" dirty="0" smtClean="0"/>
              <a:t> методика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: сферу </a:t>
            </a:r>
            <a:r>
              <a:rPr lang="ru-RU" dirty="0" err="1" smtClean="0"/>
              <a:t>застосування</a:t>
            </a:r>
            <a:r>
              <a:rPr lang="ru-RU" dirty="0" smtClean="0"/>
              <a:t> методики, де </a:t>
            </a:r>
            <a:r>
              <a:rPr lang="ru-RU" dirty="0" err="1" smtClean="0"/>
              <a:t>надано</a:t>
            </a:r>
            <a:r>
              <a:rPr lang="ru-RU" dirty="0" smtClean="0"/>
              <a:t> </a:t>
            </a:r>
            <a:r>
              <a:rPr lang="ru-RU" dirty="0" err="1" smtClean="0"/>
              <a:t>базовий</a:t>
            </a:r>
            <a:r>
              <a:rPr lang="ru-RU" dirty="0" smtClean="0"/>
              <a:t>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,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і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;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ПГ, де </a:t>
            </a:r>
            <a:r>
              <a:rPr lang="ru-RU" dirty="0" err="1" smtClean="0"/>
              <a:t>наведені</a:t>
            </a:r>
            <a:r>
              <a:rPr lang="ru-RU" dirty="0" smtClean="0"/>
              <a:t> методики </a:t>
            </a:r>
            <a:r>
              <a:rPr lang="ru-RU" dirty="0" err="1" smtClean="0"/>
              <a:t>моніторингу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застосовані</a:t>
            </a:r>
            <a:r>
              <a:rPr lang="ru-RU" dirty="0" smtClean="0"/>
              <a:t> для </a:t>
            </a:r>
            <a:r>
              <a:rPr lang="ru-RU" dirty="0" err="1" smtClean="0"/>
              <a:t>відповідного</a:t>
            </a:r>
            <a:r>
              <a:rPr lang="ru-RU" dirty="0" smtClean="0"/>
              <a:t> виду </a:t>
            </a:r>
            <a:r>
              <a:rPr lang="ru-RU" dirty="0" err="1" smtClean="0"/>
              <a:t>діяльності</a:t>
            </a:r>
            <a:r>
              <a:rPr lang="ru-RU" dirty="0" smtClean="0"/>
              <a:t> установки, </a:t>
            </a:r>
            <a:r>
              <a:rPr lang="ru-RU" dirty="0" err="1" smtClean="0"/>
              <a:t>наприклад</a:t>
            </a:r>
            <a:r>
              <a:rPr lang="ru-RU" dirty="0" smtClean="0"/>
              <a:t>, стандартна методика </a:t>
            </a:r>
            <a:r>
              <a:rPr lang="ru-RU" dirty="0" err="1" smtClean="0"/>
              <a:t>або</a:t>
            </a:r>
            <a:r>
              <a:rPr lang="ru-RU" dirty="0" smtClean="0"/>
              <a:t> методика на </a:t>
            </a:r>
            <a:r>
              <a:rPr lang="ru-RU" dirty="0" err="1" smtClean="0"/>
              <a:t>основі</a:t>
            </a:r>
            <a:r>
              <a:rPr lang="ru-RU" dirty="0" smtClean="0"/>
              <a:t> балансу </a:t>
            </a:r>
            <a:r>
              <a:rPr lang="ru-RU" dirty="0" err="1" smtClean="0"/>
              <a:t>мас</a:t>
            </a:r>
            <a:r>
              <a:rPr lang="ru-RU" dirty="0" smtClean="0"/>
              <a:t>, </a:t>
            </a:r>
            <a:r>
              <a:rPr lang="ru-RU" dirty="0" err="1" smtClean="0"/>
              <a:t>формули</a:t>
            </a:r>
            <a:r>
              <a:rPr lang="ru-RU" dirty="0" smtClean="0"/>
              <a:t> для </a:t>
            </a:r>
            <a:r>
              <a:rPr lang="ru-RU" dirty="0" err="1" smtClean="0"/>
              <a:t>розрахунків</a:t>
            </a:r>
            <a:r>
              <a:rPr lang="ru-RU" dirty="0" smtClean="0"/>
              <a:t> та </a:t>
            </a:r>
            <a:r>
              <a:rPr lang="ru-RU" dirty="0" err="1" smtClean="0"/>
              <a:t>параметри</a:t>
            </a:r>
            <a:r>
              <a:rPr lang="ru-RU" dirty="0" smtClean="0"/>
              <a:t> для </a:t>
            </a:r>
            <a:r>
              <a:rPr lang="ru-RU" dirty="0" err="1" smtClean="0"/>
              <a:t>моніторингу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 </a:t>
            </a:r>
            <a:r>
              <a:rPr lang="ru-RU" dirty="0" err="1" smtClean="0"/>
              <a:t>вимоги</a:t>
            </a:r>
            <a:r>
              <a:rPr lang="ru-RU" dirty="0" smtClean="0"/>
              <a:t> до </a:t>
            </a:r>
            <a:r>
              <a:rPr lang="ru-RU" dirty="0" err="1" smtClean="0"/>
              <a:t>рівнів</a:t>
            </a:r>
            <a:r>
              <a:rPr lang="ru-RU" dirty="0" smtClean="0"/>
              <a:t> </a:t>
            </a:r>
            <a:r>
              <a:rPr lang="ru-RU" dirty="0" err="1" smtClean="0"/>
              <a:t>точності</a:t>
            </a:r>
            <a:r>
              <a:rPr lang="ru-RU" dirty="0" smtClean="0"/>
              <a:t> та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порогові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невизначеності</a:t>
            </a:r>
            <a:r>
              <a:rPr lang="ru-RU" dirty="0" smtClean="0"/>
              <a:t> для </a:t>
            </a:r>
            <a:r>
              <a:rPr lang="ru-RU" dirty="0" err="1" smtClean="0"/>
              <a:t>даних</a:t>
            </a:r>
            <a:r>
              <a:rPr lang="ru-RU" dirty="0" smtClean="0"/>
              <a:t> про </a:t>
            </a:r>
            <a:r>
              <a:rPr lang="ru-RU" dirty="0" err="1" smtClean="0"/>
              <a:t>діяльність</a:t>
            </a:r>
            <a:r>
              <a:rPr lang="ru-RU" dirty="0" smtClean="0"/>
              <a:t>;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точності</a:t>
            </a:r>
            <a:r>
              <a:rPr lang="ru-RU" dirty="0" smtClean="0"/>
              <a:t> для </a:t>
            </a:r>
            <a:r>
              <a:rPr lang="ru-RU" dirty="0" err="1" smtClean="0"/>
              <a:t>розрахункових</a:t>
            </a:r>
            <a:r>
              <a:rPr lang="ru-RU" dirty="0" smtClean="0"/>
              <a:t> </a:t>
            </a:r>
            <a:r>
              <a:rPr lang="ru-RU" dirty="0" err="1" smtClean="0"/>
              <a:t>коефіцієнтів</a:t>
            </a:r>
            <a:r>
              <a:rPr lang="ru-RU" dirty="0" smtClean="0"/>
              <a:t>; </a:t>
            </a:r>
            <a:r>
              <a:rPr lang="ru-RU" dirty="0" err="1" smtClean="0"/>
              <a:t>посилання</a:t>
            </a:r>
            <a:r>
              <a:rPr lang="ru-RU" dirty="0" smtClean="0"/>
              <a:t> та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використані</a:t>
            </a:r>
            <a:r>
              <a:rPr lang="ru-RU" dirty="0" smtClean="0"/>
              <a:t> в </a:t>
            </a:r>
            <a:r>
              <a:rPr lang="ru-RU" dirty="0" err="1" smtClean="0"/>
              <a:t>методиці</a:t>
            </a:r>
            <a:r>
              <a:rPr lang="ru-RU" dirty="0" smtClean="0"/>
              <a:t>. </a:t>
            </a:r>
            <a:r>
              <a:rPr lang="ru-RU" dirty="0" err="1" smtClean="0"/>
              <a:t>Розділ</a:t>
            </a:r>
            <a:r>
              <a:rPr lang="ru-RU" dirty="0" smtClean="0"/>
              <a:t> 13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методики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неперервних</a:t>
            </a:r>
            <a:r>
              <a:rPr lang="ru-RU" dirty="0" smtClean="0"/>
              <a:t> </a:t>
            </a:r>
            <a:r>
              <a:rPr lang="ru-RU" dirty="0" err="1" smtClean="0"/>
              <a:t>вимірювань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6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err="1" smtClean="0"/>
              <a:t>Терміни</a:t>
            </a:r>
            <a:r>
              <a:rPr lang="ru-RU" dirty="0" smtClean="0"/>
              <a:t> та </a:t>
            </a:r>
            <a:r>
              <a:rPr lang="ru-RU" dirty="0" err="1" smtClean="0"/>
              <a:t>визначення</a:t>
            </a:r>
            <a:r>
              <a:rPr lang="ru-RU" dirty="0" smtClean="0"/>
              <a:t> понять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вид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провадження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моніторингу</a:t>
            </a:r>
            <a:r>
              <a:rPr lang="ru-RU" dirty="0" smtClean="0"/>
              <a:t>, </a:t>
            </a:r>
            <a:r>
              <a:rPr lang="ru-RU" dirty="0" err="1" smtClean="0"/>
              <a:t>звітності</a:t>
            </a:r>
            <a:r>
              <a:rPr lang="ru-RU" dirty="0" smtClean="0"/>
              <a:t> та </a:t>
            </a:r>
            <a:r>
              <a:rPr lang="ru-RU" dirty="0" err="1" smtClean="0"/>
              <a:t>верифікації</a:t>
            </a:r>
            <a:r>
              <a:rPr lang="ru-RU" dirty="0" smtClean="0"/>
              <a:t> та яка входить до </a:t>
            </a:r>
            <a:r>
              <a:rPr lang="ru-RU" dirty="0" err="1" smtClean="0"/>
              <a:t>переліку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</a:t>
            </a:r>
            <a:r>
              <a:rPr lang="ru-RU" dirty="0" err="1" smtClean="0"/>
              <a:t>Кабінетом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викиди</a:t>
            </a:r>
            <a:r>
              <a:rPr lang="ru-RU" b="1" dirty="0" smtClean="0"/>
              <a:t> </a:t>
            </a:r>
            <a:r>
              <a:rPr lang="ru-RU" b="1" dirty="0" err="1" smtClean="0"/>
              <a:t>парникових</a:t>
            </a:r>
            <a:r>
              <a:rPr lang="ru-RU" b="1" dirty="0" smtClean="0"/>
              <a:t> </a:t>
            </a:r>
            <a:r>
              <a:rPr lang="ru-RU" b="1" dirty="0" err="1" smtClean="0"/>
              <a:t>газів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надходження</a:t>
            </a:r>
            <a:r>
              <a:rPr lang="ru-RU" dirty="0" smtClean="0"/>
              <a:t> в </a:t>
            </a:r>
            <a:r>
              <a:rPr lang="ru-RU" dirty="0" err="1" smtClean="0"/>
              <a:t>атмосферне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, </a:t>
            </a:r>
            <a:r>
              <a:rPr lang="ru-RU" dirty="0" err="1" smtClean="0"/>
              <a:t>визначених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виду </a:t>
            </a:r>
            <a:r>
              <a:rPr lang="ru-RU" dirty="0" err="1" smtClean="0"/>
              <a:t>діяльності</a:t>
            </a:r>
            <a:r>
              <a:rPr lang="ru-RU" dirty="0" smtClean="0"/>
              <a:t>, з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на </a:t>
            </a:r>
            <a:r>
              <a:rPr lang="ru-RU" dirty="0" err="1" smtClean="0"/>
              <a:t>установці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викиди</a:t>
            </a:r>
            <a:r>
              <a:rPr lang="ru-RU" b="1" dirty="0" smtClean="0"/>
              <a:t> </a:t>
            </a:r>
            <a:r>
              <a:rPr lang="ru-RU" b="1" dirty="0" err="1" smtClean="0"/>
              <a:t>парникових</a:t>
            </a:r>
            <a:r>
              <a:rPr lang="ru-RU" b="1" dirty="0" smtClean="0"/>
              <a:t> </a:t>
            </a:r>
            <a:r>
              <a:rPr lang="ru-RU" b="1" dirty="0" err="1" smtClean="0"/>
              <a:t>газів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спалювання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екзотермічної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з киснем; </a:t>
            </a:r>
          </a:p>
          <a:p>
            <a:r>
              <a:rPr lang="ru-RU" b="1" dirty="0" err="1" smtClean="0"/>
              <a:t>викиди</a:t>
            </a:r>
            <a:r>
              <a:rPr lang="ru-RU" b="1" dirty="0" smtClean="0"/>
              <a:t> </a:t>
            </a:r>
            <a:r>
              <a:rPr lang="ru-RU" b="1" dirty="0" err="1" smtClean="0"/>
              <a:t>парникових</a:t>
            </a:r>
            <a:r>
              <a:rPr lang="ru-RU" b="1" dirty="0" smtClean="0"/>
              <a:t> </a:t>
            </a:r>
            <a:r>
              <a:rPr lang="ru-RU" b="1" dirty="0" err="1" smtClean="0"/>
              <a:t>газів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технологічних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процесів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спалювання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хімічного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електролітичного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металевих</a:t>
            </a:r>
            <a:r>
              <a:rPr lang="ru-RU" dirty="0" smtClean="0"/>
              <a:t> руд, </a:t>
            </a:r>
            <a:r>
              <a:rPr lang="ru-RU" dirty="0" err="1" smtClean="0"/>
              <a:t>термічного</a:t>
            </a:r>
            <a:r>
              <a:rPr lang="ru-RU" dirty="0" smtClean="0"/>
              <a:t> </a:t>
            </a:r>
            <a:r>
              <a:rPr lang="ru-RU" dirty="0" err="1" smtClean="0"/>
              <a:t>розкладання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для </a:t>
            </a:r>
            <a:r>
              <a:rPr lang="ru-RU" dirty="0" err="1" smtClean="0"/>
              <a:t>використання</a:t>
            </a:r>
            <a:r>
              <a:rPr lang="ru-RU" dirty="0" smtClean="0"/>
              <a:t> як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викопний</a:t>
            </a:r>
            <a:r>
              <a:rPr lang="ru-RU" b="1" dirty="0" smtClean="0"/>
              <a:t> </a:t>
            </a:r>
            <a:r>
              <a:rPr lang="ru-RU" b="1" dirty="0" err="1" smtClean="0"/>
              <a:t>вуглець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неорганічний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органічний</a:t>
            </a:r>
            <a:r>
              <a:rPr lang="ru-RU" dirty="0" smtClean="0"/>
              <a:t> </a:t>
            </a:r>
            <a:r>
              <a:rPr lang="ru-RU" dirty="0" err="1" smtClean="0"/>
              <a:t>вуглець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не є </a:t>
            </a:r>
            <a:r>
              <a:rPr lang="ru-RU" dirty="0" err="1" smtClean="0"/>
              <a:t>біомасою</a:t>
            </a:r>
            <a:r>
              <a:rPr lang="ru-RU" dirty="0" smtClean="0"/>
              <a:t>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231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вимірювальна</a:t>
            </a:r>
            <a:r>
              <a:rPr lang="ru-RU" b="1" dirty="0" smtClean="0"/>
              <a:t> система </a:t>
            </a:r>
            <a:r>
              <a:rPr lang="ru-RU" dirty="0" smtClean="0"/>
              <a:t>-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вимірювальної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та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змінних</a:t>
            </a:r>
            <a:r>
              <a:rPr lang="ru-RU" dirty="0" smtClean="0"/>
              <a:t> величин, таких як </a:t>
            </a:r>
            <a:r>
              <a:rPr lang="ru-RU" dirty="0" err="1" smtClean="0"/>
              <a:t>дані</a:t>
            </a:r>
            <a:r>
              <a:rPr lang="ru-RU" dirty="0" smtClean="0"/>
              <a:t> про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теплотворна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СО2; </a:t>
            </a:r>
          </a:p>
          <a:p>
            <a:r>
              <a:rPr lang="ru-RU" b="1" dirty="0" err="1" smtClean="0"/>
              <a:t>дані</a:t>
            </a:r>
            <a:r>
              <a:rPr lang="ru-RU" b="1" dirty="0" smtClean="0"/>
              <a:t> про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кількісні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про </a:t>
            </a:r>
            <a:r>
              <a:rPr lang="ru-RU" dirty="0" err="1" smtClean="0"/>
              <a:t>спожите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вироблене</a:t>
            </a:r>
            <a:r>
              <a:rPr lang="ru-RU" dirty="0" smtClean="0"/>
              <a:t> </a:t>
            </a:r>
            <a:r>
              <a:rPr lang="ru-RU" dirty="0" err="1" smtClean="0"/>
              <a:t>установкою</a:t>
            </a:r>
            <a:r>
              <a:rPr lang="ru-RU" dirty="0" smtClean="0"/>
              <a:t> </a:t>
            </a:r>
            <a:r>
              <a:rPr lang="ru-RU" dirty="0" err="1" smtClean="0"/>
              <a:t>паливо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,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розрахунок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джерело</a:t>
            </a:r>
            <a:r>
              <a:rPr lang="ru-RU" b="1" dirty="0" smtClean="0"/>
              <a:t> </a:t>
            </a:r>
            <a:r>
              <a:rPr lang="ru-RU" b="1" dirty="0" err="1" smtClean="0"/>
              <a:t>викидів</a:t>
            </a:r>
            <a:r>
              <a:rPr lang="ru-RU" b="1" dirty="0" smtClean="0"/>
              <a:t> </a:t>
            </a:r>
            <a:r>
              <a:rPr lang="ru-RU" b="1" dirty="0" err="1" smtClean="0"/>
              <a:t>парникових</a:t>
            </a:r>
            <a:r>
              <a:rPr lang="ru-RU" b="1" dirty="0" smtClean="0"/>
              <a:t> </a:t>
            </a:r>
            <a:r>
              <a:rPr lang="ru-RU" b="1" dirty="0" err="1" smtClean="0"/>
              <a:t>газів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окрема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установки, з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здійснюються</a:t>
            </a:r>
            <a:r>
              <a:rPr lang="ru-RU" dirty="0" smtClean="0"/>
              <a:t>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у межах установки,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звіт</a:t>
            </a:r>
            <a:r>
              <a:rPr lang="ru-RU" b="1" dirty="0" smtClean="0"/>
              <a:t> оператора </a:t>
            </a:r>
            <a:r>
              <a:rPr lang="ru-RU" dirty="0" smtClean="0"/>
              <a:t>- </a:t>
            </a:r>
            <a:r>
              <a:rPr lang="ru-RU" dirty="0" err="1" smtClean="0"/>
              <a:t>звіт</a:t>
            </a:r>
            <a:r>
              <a:rPr lang="ru-RU" dirty="0" smtClean="0"/>
              <a:t> про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, </a:t>
            </a:r>
            <a:r>
              <a:rPr lang="ru-RU" dirty="0" err="1" smtClean="0"/>
              <a:t>складений</a:t>
            </a:r>
            <a:r>
              <a:rPr lang="ru-RU" dirty="0" smtClean="0"/>
              <a:t> оператором за результатами </a:t>
            </a:r>
            <a:r>
              <a:rPr lang="ru-RU" dirty="0" err="1" smtClean="0"/>
              <a:t>моніторингу</a:t>
            </a:r>
            <a:r>
              <a:rPr lang="ru-RU" dirty="0" smtClean="0"/>
              <a:t> за </a:t>
            </a:r>
            <a:r>
              <a:rPr lang="ru-RU" dirty="0" err="1" smtClean="0"/>
              <a:t>звітний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звітний</a:t>
            </a:r>
            <a:r>
              <a:rPr lang="ru-RU" b="1" dirty="0" smtClean="0"/>
              <a:t> </a:t>
            </a:r>
            <a:r>
              <a:rPr lang="ru-RU" b="1" dirty="0" err="1" smtClean="0"/>
              <a:t>період</a:t>
            </a:r>
            <a:r>
              <a:rPr lang="ru-RU" b="1" dirty="0" smtClean="0"/>
              <a:t> </a:t>
            </a:r>
            <a:r>
              <a:rPr lang="ru-RU" dirty="0" smtClean="0"/>
              <a:t>- один </a:t>
            </a:r>
            <a:r>
              <a:rPr lang="ru-RU" dirty="0" err="1" smtClean="0"/>
              <a:t>календарний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,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моніторинг</a:t>
            </a:r>
            <a:r>
              <a:rPr lang="ru-RU" dirty="0" smtClean="0"/>
              <a:t> та за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звіт</a:t>
            </a:r>
            <a:r>
              <a:rPr lang="ru-RU" dirty="0" smtClean="0"/>
              <a:t> оператора; </a:t>
            </a:r>
          </a:p>
          <a:p>
            <a:r>
              <a:rPr lang="ru-RU" b="1" dirty="0" err="1" smtClean="0"/>
              <a:t>змішане</a:t>
            </a:r>
            <a:r>
              <a:rPr lang="ru-RU" b="1" dirty="0" smtClean="0"/>
              <a:t> </a:t>
            </a:r>
            <a:r>
              <a:rPr lang="ru-RU" b="1" dirty="0" err="1" smtClean="0"/>
              <a:t>паливо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паливо</a:t>
            </a:r>
            <a:r>
              <a:rPr lang="ru-RU" dirty="0" smtClean="0"/>
              <a:t>, яке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біомасу</a:t>
            </a:r>
            <a:r>
              <a:rPr lang="ru-RU" dirty="0" smtClean="0"/>
              <a:t> та </a:t>
            </a:r>
            <a:r>
              <a:rPr lang="ru-RU" dirty="0" err="1" smtClean="0"/>
              <a:t>викопний</a:t>
            </a:r>
            <a:r>
              <a:rPr lang="ru-RU" dirty="0" smtClean="0"/>
              <a:t> </a:t>
            </a:r>
            <a:r>
              <a:rPr lang="ru-RU" dirty="0" err="1" smtClean="0"/>
              <a:t>вуглець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змішаний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- </a:t>
            </a:r>
            <a:r>
              <a:rPr lang="ru-RU" dirty="0" err="1" smtClean="0"/>
              <a:t>матеріал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біомасу</a:t>
            </a:r>
            <a:r>
              <a:rPr lang="ru-RU" dirty="0" smtClean="0"/>
              <a:t> та </a:t>
            </a:r>
            <a:r>
              <a:rPr lang="ru-RU" dirty="0" err="1" smtClean="0"/>
              <a:t>викопний</a:t>
            </a:r>
            <a:r>
              <a:rPr lang="ru-RU" dirty="0" smtClean="0"/>
              <a:t> </a:t>
            </a:r>
            <a:r>
              <a:rPr lang="ru-RU" dirty="0" err="1" smtClean="0"/>
              <a:t>вуглець</a:t>
            </a:r>
            <a:r>
              <a:rPr lang="ru-RU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25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коефіцієнт</a:t>
            </a:r>
            <a:r>
              <a:rPr lang="ru-RU" b="1" dirty="0" smtClean="0"/>
              <a:t> </a:t>
            </a:r>
            <a:r>
              <a:rPr lang="ru-RU" b="1" dirty="0" err="1" smtClean="0"/>
              <a:t>викидів</a:t>
            </a:r>
            <a:r>
              <a:rPr lang="ru-RU" b="1" dirty="0" smtClean="0"/>
              <a:t> </a:t>
            </a:r>
            <a:r>
              <a:rPr lang="ru-RU" b="1" dirty="0" err="1" smtClean="0"/>
              <a:t>парникових</a:t>
            </a:r>
            <a:r>
              <a:rPr lang="ru-RU" b="1" dirty="0" smtClean="0"/>
              <a:t> </a:t>
            </a:r>
            <a:r>
              <a:rPr lang="ru-RU" b="1" dirty="0" err="1" smtClean="0"/>
              <a:t>газів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розрахунковий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значення</a:t>
            </a:r>
            <a:r>
              <a:rPr lang="ru-RU" dirty="0" smtClean="0"/>
              <a:t> за </a:t>
            </a:r>
            <a:r>
              <a:rPr lang="ru-RU" dirty="0" err="1" smtClean="0"/>
              <a:t>замовчуванням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як </a:t>
            </a:r>
            <a:r>
              <a:rPr lang="ru-RU" dirty="0" err="1" smtClean="0"/>
              <a:t>значення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лабораторних</a:t>
            </a:r>
            <a:r>
              <a:rPr lang="ru-RU" dirty="0" smtClean="0"/>
              <a:t> </a:t>
            </a:r>
            <a:r>
              <a:rPr lang="ru-RU" dirty="0" err="1" smtClean="0"/>
              <a:t>аналізів</a:t>
            </a:r>
            <a:r>
              <a:rPr lang="ru-RU" dirty="0" smtClean="0"/>
              <a:t>, і є </a:t>
            </a:r>
            <a:r>
              <a:rPr lang="ru-RU" dirty="0" err="1" smtClean="0"/>
              <a:t>відношенням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до </a:t>
            </a:r>
            <a:r>
              <a:rPr lang="ru-RU" dirty="0" err="1" smtClean="0"/>
              <a:t>даних</a:t>
            </a:r>
            <a:r>
              <a:rPr lang="ru-RU" dirty="0" smtClean="0"/>
              <a:t> про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матеріального</a:t>
            </a:r>
            <a:r>
              <a:rPr lang="ru-RU" dirty="0" smtClean="0"/>
              <a:t> потоку 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окислення</a:t>
            </a:r>
            <a:r>
              <a:rPr lang="ru-RU" dirty="0" smtClean="0"/>
              <a:t> для </a:t>
            </a:r>
            <a:r>
              <a:rPr lang="ru-RU" dirty="0" err="1" smtClean="0"/>
              <a:t>спалювання</a:t>
            </a:r>
            <a:r>
              <a:rPr lang="ru-RU" dirty="0" smtClean="0"/>
              <a:t> та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для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коефіцієнт</a:t>
            </a:r>
            <a:r>
              <a:rPr lang="ru-RU" b="1" dirty="0" smtClean="0"/>
              <a:t> </a:t>
            </a:r>
            <a:r>
              <a:rPr lang="ru-RU" b="1" dirty="0" err="1" smtClean="0"/>
              <a:t>окислення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розрахунковий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значення</a:t>
            </a:r>
            <a:r>
              <a:rPr lang="ru-RU" dirty="0" smtClean="0"/>
              <a:t> за </a:t>
            </a:r>
            <a:r>
              <a:rPr lang="ru-RU" dirty="0" err="1" smtClean="0"/>
              <a:t>замовчуванням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як </a:t>
            </a:r>
            <a:r>
              <a:rPr lang="ru-RU" dirty="0" err="1" smtClean="0"/>
              <a:t>значення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лабораторних</a:t>
            </a:r>
            <a:r>
              <a:rPr lang="ru-RU" dirty="0" smtClean="0"/>
              <a:t> </a:t>
            </a:r>
            <a:r>
              <a:rPr lang="ru-RU" dirty="0" err="1" smtClean="0"/>
              <a:t>аналізів</a:t>
            </a:r>
            <a:r>
              <a:rPr lang="ru-RU" dirty="0" smtClean="0"/>
              <a:t>, і є </a:t>
            </a:r>
            <a:r>
              <a:rPr lang="ru-RU" dirty="0" err="1" smtClean="0"/>
              <a:t>відношенням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окисленого</a:t>
            </a:r>
            <a:r>
              <a:rPr lang="ru-RU" dirty="0" smtClean="0"/>
              <a:t> до СО2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спалювання</a:t>
            </a:r>
            <a:r>
              <a:rPr lang="ru-RU" dirty="0" smtClean="0"/>
              <a:t>, до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паливі</a:t>
            </a:r>
            <a:r>
              <a:rPr lang="ru-RU" dirty="0" smtClean="0"/>
              <a:t>, з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монооксиду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(СО),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надходить</a:t>
            </a:r>
            <a:r>
              <a:rPr lang="ru-RU" dirty="0" smtClean="0"/>
              <a:t> в </a:t>
            </a:r>
            <a:r>
              <a:rPr lang="ru-RU" dirty="0" err="1" smtClean="0"/>
              <a:t>атмосферне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як молярного </a:t>
            </a:r>
            <a:r>
              <a:rPr lang="ru-RU" dirty="0" err="1" smtClean="0"/>
              <a:t>еквіваленту</a:t>
            </a:r>
            <a:r>
              <a:rPr lang="ru-RU" dirty="0" smtClean="0"/>
              <a:t> СО2; </a:t>
            </a:r>
          </a:p>
          <a:p>
            <a:r>
              <a:rPr lang="ru-RU" b="1" dirty="0" err="1" smtClean="0"/>
              <a:t>коефіцієнт</a:t>
            </a:r>
            <a:r>
              <a:rPr lang="ru-RU" b="1" dirty="0" smtClean="0"/>
              <a:t> </a:t>
            </a:r>
            <a:r>
              <a:rPr lang="ru-RU" b="1" dirty="0" err="1" smtClean="0"/>
              <a:t>перетворення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розрахунковий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значення</a:t>
            </a:r>
            <a:r>
              <a:rPr lang="ru-RU" dirty="0" smtClean="0"/>
              <a:t> за </a:t>
            </a:r>
            <a:r>
              <a:rPr lang="ru-RU" dirty="0" err="1" smtClean="0"/>
              <a:t>замовчуванням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як </a:t>
            </a:r>
            <a:r>
              <a:rPr lang="ru-RU" dirty="0" err="1" smtClean="0"/>
              <a:t>значення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лабораторних</a:t>
            </a:r>
            <a:r>
              <a:rPr lang="ru-RU" dirty="0" smtClean="0"/>
              <a:t> </a:t>
            </a:r>
            <a:r>
              <a:rPr lang="ru-RU" dirty="0" err="1" smtClean="0"/>
              <a:t>аналізів</a:t>
            </a:r>
            <a:r>
              <a:rPr lang="ru-RU" dirty="0" smtClean="0"/>
              <a:t>, і є </a:t>
            </a:r>
            <a:r>
              <a:rPr lang="ru-RU" dirty="0" err="1" smtClean="0"/>
              <a:t>відношенням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викидається</a:t>
            </a:r>
            <a:r>
              <a:rPr lang="ru-RU" dirty="0" smtClean="0"/>
              <a:t> як СО2, до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матеріальному</a:t>
            </a:r>
            <a:r>
              <a:rPr lang="ru-RU" dirty="0" smtClean="0"/>
              <a:t> </a:t>
            </a:r>
            <a:r>
              <a:rPr lang="ru-RU" dirty="0" err="1" smtClean="0"/>
              <a:t>потоці</a:t>
            </a:r>
            <a:r>
              <a:rPr lang="ru-RU" dirty="0" smtClean="0"/>
              <a:t> до моменту </a:t>
            </a:r>
            <a:r>
              <a:rPr lang="ru-RU" dirty="0" err="1" smtClean="0"/>
              <a:t>викиду</a:t>
            </a:r>
            <a:r>
              <a:rPr lang="ru-RU" dirty="0" smtClean="0"/>
              <a:t> парникового газу, з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монооксиду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(СО),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надходить</a:t>
            </a:r>
            <a:r>
              <a:rPr lang="ru-RU" dirty="0" smtClean="0"/>
              <a:t> в </a:t>
            </a:r>
            <a:r>
              <a:rPr lang="ru-RU" dirty="0" err="1" smtClean="0"/>
              <a:t>атмосферне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як молярного </a:t>
            </a:r>
            <a:r>
              <a:rPr lang="ru-RU" dirty="0" err="1" smtClean="0"/>
              <a:t>еквіваленту</a:t>
            </a:r>
            <a:r>
              <a:rPr lang="ru-RU" dirty="0" smtClean="0"/>
              <a:t> СО2; </a:t>
            </a:r>
          </a:p>
          <a:p>
            <a:r>
              <a:rPr lang="ru-RU" b="1" dirty="0" err="1" smtClean="0"/>
              <a:t>компонентний</a:t>
            </a:r>
            <a:r>
              <a:rPr lang="ru-RU" b="1" dirty="0" smtClean="0"/>
              <a:t> СО2 </a:t>
            </a:r>
            <a:r>
              <a:rPr lang="ru-RU" dirty="0" smtClean="0"/>
              <a:t>- СО2, </a:t>
            </a:r>
            <a:r>
              <a:rPr lang="ru-RU" dirty="0" err="1" smtClean="0"/>
              <a:t>який</a:t>
            </a:r>
            <a:r>
              <a:rPr lang="ru-RU" dirty="0" smtClean="0"/>
              <a:t> є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565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1804</Words>
  <Application>Microsoft Office PowerPoint</Application>
  <PresentationFormat>Широкоэкранный</PresentationFormat>
  <Paragraphs>61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Оцінка викидів парникових газів по видах діяльності установок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Терміни та визначення понять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Визначення викидів СО2 від спалювання палива</vt:lpstr>
      <vt:lpstr>Презентация PowerPoint</vt:lpstr>
      <vt:lpstr>Стандартна методика, що базується на показнику нижчої теплотворної здатності </vt:lpstr>
      <vt:lpstr>Стандартна методика з використанням коефіцієнту викидів СО2, що базується на масі або об’ємі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Оцінка викидів парникових газів по видах діяльності установок</dc:title>
  <dc:creator>Пользователь Windows</dc:creator>
  <cp:lastModifiedBy>Пользователь Windows</cp:lastModifiedBy>
  <cp:revision>11</cp:revision>
  <dcterms:created xsi:type="dcterms:W3CDTF">2023-01-27T08:51:53Z</dcterms:created>
  <dcterms:modified xsi:type="dcterms:W3CDTF">2023-01-29T08:31:36Z</dcterms:modified>
</cp:coreProperties>
</file>