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72" r:id="rId6"/>
    <p:sldId id="261" r:id="rId7"/>
    <p:sldId id="258" r:id="rId8"/>
    <p:sldId id="263" r:id="rId9"/>
    <p:sldId id="262" r:id="rId10"/>
    <p:sldId id="266" r:id="rId11"/>
    <p:sldId id="265" r:id="rId12"/>
    <p:sldId id="273" r:id="rId13"/>
    <p:sldId id="264" r:id="rId14"/>
    <p:sldId id="269" r:id="rId15"/>
    <p:sldId id="268" r:id="rId16"/>
    <p:sldId id="267" r:id="rId17"/>
    <p:sldId id="271" r:id="rId18"/>
    <p:sldId id="270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772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285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376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957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4707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4647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3131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5238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425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345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072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24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036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2913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3787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399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4A4E4-89A3-4F9C-B6F9-6E1C0FB1EDAA}" type="datetimeFigureOut">
              <a:rPr lang="uk-UA" smtClean="0"/>
              <a:t>12.10.2025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679A25-2CBE-4F7E-8FC0-E65D3CEE7D5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8520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E6EC68-5921-ADA4-7ED0-3B30D6344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1753" y="1446245"/>
            <a:ext cx="7766936" cy="3136436"/>
          </a:xfrm>
        </p:spPr>
        <p:txBody>
          <a:bodyPr>
            <a:noAutofit/>
          </a:bodyPr>
          <a:lstStyle/>
          <a:p>
            <a:pPr algn="ctr"/>
            <a:br>
              <a:rPr lang="ru-RU" sz="6600" dirty="0"/>
            </a:br>
            <a:br>
              <a:rPr lang="ru-RU" sz="6600" dirty="0"/>
            </a:br>
            <a:br>
              <a:rPr lang="ru-RU" sz="6600" dirty="0"/>
            </a:br>
            <a:r>
              <a:rPr lang="uk-UA" sz="2800" dirty="0"/>
              <a:t>Технологія наукових досліджень. Загальна характеристика процесів наукового дослідження. Основні стадії організації досліджень. Організаційна стадія наукового дослідження. Формулювання теми наукового дослідження. Визначення мети, завдань, об’єкта й предмета дослідження.</a:t>
            </a:r>
            <a:br>
              <a:rPr lang="uk-UA" sz="2800" dirty="0"/>
            </a:br>
            <a:r>
              <a:rPr lang="ru-RU" sz="2400" dirty="0"/>
              <a:t>КЛАСИФІКАЦІЯ ТА ХАРАКТЕРИСТИКА </a:t>
            </a:r>
            <a:br>
              <a:rPr lang="ru-RU" sz="2400" dirty="0"/>
            </a:br>
            <a:r>
              <a:rPr lang="ru-RU" sz="2400" dirty="0"/>
              <a:t>НАУКОВО-ДОСЛІДНИХ РОБІТ</a:t>
            </a:r>
            <a:endParaRPr lang="uk-UA" sz="6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ABE5042-D736-52CC-F892-E60C958F24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142514"/>
            <a:ext cx="7766936" cy="1096899"/>
          </a:xfrm>
        </p:spPr>
        <p:txBody>
          <a:bodyPr>
            <a:normAutofit/>
          </a:bodyPr>
          <a:lstStyle/>
          <a:p>
            <a:r>
              <a:rPr lang="uk-UA" sz="2400" dirty="0"/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2466270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9EC13-246A-18D8-8970-14F8E8227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1CE584-534B-EC8C-3E54-758A54EFDCCF}"/>
              </a:ext>
            </a:extLst>
          </p:cNvPr>
          <p:cNvSpPr txBox="1"/>
          <p:nvPr/>
        </p:nvSpPr>
        <p:spPr>
          <a:xfrm>
            <a:off x="503854" y="555082"/>
            <a:ext cx="8761444" cy="5442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dirty="0"/>
              <a:t>3) За способом отримання результатів: </a:t>
            </a:r>
          </a:p>
          <a:p>
            <a:pPr algn="just">
              <a:lnSpc>
                <a:spcPct val="150000"/>
              </a:lnSpc>
            </a:pPr>
            <a:r>
              <a:rPr lang="uk-UA" dirty="0"/>
              <a:t>Теоретичні наукові дослідження – це наукові дослідження з об’єктами і суб’єктами, для яких попередньо уже сформульовано якісь базові моделі, принципи, постулати, аксіоми, гіпотези, сутністю яких є отримання нових знань про ці об’єкти чи суб’єкти шляхом застосування умовиводів, логічних, інформаційних чи математичних перетворень з базовими моделями в межах уже відомих принципів і постулатів та спираючись на сформульовані аксіоми. </a:t>
            </a:r>
          </a:p>
          <a:p>
            <a:pPr algn="just">
              <a:lnSpc>
                <a:spcPct val="150000"/>
              </a:lnSpc>
            </a:pPr>
            <a:r>
              <a:rPr lang="uk-UA" dirty="0"/>
              <a:t>Експериментальні (емпіричні) наукові дослідження – це наукові дослідження з об’єктами чи суб’єктами, про певні характеристики яких мало-що відомо, а тому їх сутністю є отримання нових знань про ці характеристики шляхом спланованого спостереження за ними з використанням спеціально синтезованих зовнішніх впливів або без них та з подальшим обробленням результатів спостережень на основі відомих алгоритмів.</a:t>
            </a:r>
          </a:p>
        </p:txBody>
      </p:sp>
    </p:spTree>
    <p:extLst>
      <p:ext uri="{BB962C8B-B14F-4D97-AF65-F5344CB8AC3E}">
        <p14:creationId xmlns:p14="http://schemas.microsoft.com/office/powerpoint/2010/main" val="3348851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9B9B7-70CC-5B21-C2DB-6FBC88FE2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5E1EEE-D44A-6960-6A8C-02513354D617}"/>
              </a:ext>
            </a:extLst>
          </p:cNvPr>
          <p:cNvSpPr txBox="1"/>
          <p:nvPr/>
        </p:nvSpPr>
        <p:spPr>
          <a:xfrm>
            <a:off x="569168" y="151179"/>
            <a:ext cx="8780106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4) За джерелами фінансування: </a:t>
            </a:r>
          </a:p>
          <a:p>
            <a:pPr algn="just"/>
            <a:r>
              <a:rPr lang="uk-UA" sz="2000" dirty="0"/>
              <a:t>Бюджетні наукові дослідження: </a:t>
            </a:r>
          </a:p>
          <a:p>
            <a:pPr algn="just"/>
            <a:r>
              <a:rPr lang="uk-UA" sz="2000" dirty="0"/>
              <a:t>− ті, що виконуються за кошти, додатково виділені з бюджету держави закладу вищої освіти, науковій організації чи установі з цільовим призначенням саме для фінансування виконання цих, виграних на відкритому конкурсі тем і обсягів наукових досліджень; </a:t>
            </a:r>
          </a:p>
          <a:p>
            <a:pPr algn="just"/>
            <a:r>
              <a:rPr lang="uk-UA" sz="2000" dirty="0"/>
              <a:t>− ті, що виконуються, наприклад, викладачами університетів в межах отриманої зарплати за основною посадою за індивідуальним планом наукових досліджень в межах робочого дня, але за межами часу, запланованого на проведення навчальних занять зі студентами. Госдоговірні наукові дослідження – це наукові дослідження, що виконуються закладом вищої освіти, науковою організацією чи установою на замовлення іншої організації чи підприємства, з яким виконавцем наукового дослідження укладається господарський договір, що обумовлює тематику наукового дослідження, його вартість і термін виконання. </a:t>
            </a:r>
          </a:p>
          <a:p>
            <a:pPr algn="just"/>
            <a:r>
              <a:rPr lang="uk-UA" sz="2000" dirty="0"/>
              <a:t>Грантові наукові дослідження – це такі наукові дослідження, для фінансування яких різні благодійні чи цільові фонди виділяють певні, попередньо узгоджені в межах проведення відповідного відкритого конкурсу, суми коштів у вітчизняній чи іноземній валюті – їх називають грантами.</a:t>
            </a:r>
          </a:p>
        </p:txBody>
      </p:sp>
    </p:spTree>
    <p:extLst>
      <p:ext uri="{BB962C8B-B14F-4D97-AF65-F5344CB8AC3E}">
        <p14:creationId xmlns:p14="http://schemas.microsoft.com/office/powerpoint/2010/main" val="2495167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A2FB96-65BE-FDA3-CCD6-9CA8E90DDDD1}"/>
              </a:ext>
            </a:extLst>
          </p:cNvPr>
          <p:cNvSpPr txBox="1"/>
          <p:nvPr/>
        </p:nvSpPr>
        <p:spPr>
          <a:xfrm>
            <a:off x="615820" y="467333"/>
            <a:ext cx="9069356" cy="55758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000" b="1" dirty="0"/>
              <a:t>Класифікація НДР за напрямками</a:t>
            </a:r>
          </a:p>
          <a:p>
            <a:pPr>
              <a:lnSpc>
                <a:spcPct val="150000"/>
              </a:lnSpc>
            </a:pPr>
            <a:r>
              <a:rPr lang="uk-UA" sz="2000" dirty="0"/>
              <a:t>🔹 </a:t>
            </a:r>
            <a:r>
              <a:rPr lang="uk-UA" sz="2000" b="1" dirty="0"/>
              <a:t>За характером досліджень:</a:t>
            </a:r>
            <a:endParaRPr lang="uk-UA" sz="20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Теоретичні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Експериментальні</a:t>
            </a:r>
          </a:p>
          <a:p>
            <a:pPr>
              <a:lnSpc>
                <a:spcPct val="150000"/>
              </a:lnSpc>
            </a:pPr>
            <a:r>
              <a:rPr lang="uk-UA" sz="2000" dirty="0"/>
              <a:t>🔹 </a:t>
            </a:r>
            <a:r>
              <a:rPr lang="uk-UA" sz="2000" b="1" dirty="0"/>
              <a:t>За рівнем проведення:</a:t>
            </a:r>
            <a:endParaRPr lang="uk-UA" sz="20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Університетські (студентські, аспірантські, професорсько-викладацькі).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Академічні (в наукових установах).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Галузеві (в промислових лабораторіях, корпораціях).</a:t>
            </a:r>
          </a:p>
          <a:p>
            <a:pPr>
              <a:lnSpc>
                <a:spcPct val="150000"/>
              </a:lnSpc>
            </a:pPr>
            <a:r>
              <a:rPr lang="uk-UA" sz="2000" dirty="0"/>
              <a:t>🔹 </a:t>
            </a:r>
            <a:r>
              <a:rPr lang="uk-UA" sz="2000" b="1" dirty="0"/>
              <a:t>За джерелами фінансування:</a:t>
            </a:r>
            <a:endParaRPr lang="uk-UA" sz="20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Державні (гранти, бюджетне фінансування).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Приватні (замовлення компаній, фонди).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Міжнародні (гранти ЄС, ЮНЕСКО).</a:t>
            </a:r>
          </a:p>
        </p:txBody>
      </p:sp>
    </p:spTree>
    <p:extLst>
      <p:ext uri="{BB962C8B-B14F-4D97-AF65-F5344CB8AC3E}">
        <p14:creationId xmlns:p14="http://schemas.microsoft.com/office/powerpoint/2010/main" val="2746567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6B666-4D4A-35EF-5357-497B1B554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A4A010-B7B4-749B-A424-6E99D040E70A}"/>
              </a:ext>
            </a:extLst>
          </p:cNvPr>
          <p:cNvSpPr txBox="1"/>
          <p:nvPr/>
        </p:nvSpPr>
        <p:spPr>
          <a:xfrm>
            <a:off x="419876" y="104010"/>
            <a:ext cx="9283961" cy="5668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/>
              <a:t>Етапи наукових досліджень </a:t>
            </a:r>
          </a:p>
          <a:p>
            <a:pPr>
              <a:lnSpc>
                <a:spcPct val="150000"/>
              </a:lnSpc>
            </a:pPr>
            <a:endParaRPr lang="uk-UA" sz="2000" dirty="0"/>
          </a:p>
          <a:p>
            <a:pPr>
              <a:lnSpc>
                <a:spcPct val="150000"/>
              </a:lnSpc>
            </a:pPr>
            <a:r>
              <a:rPr lang="uk-UA" sz="2000" dirty="0"/>
              <a:t>Наука, як складна організаційна система, об’єднує в собі такі рівні: </a:t>
            </a:r>
          </a:p>
          <a:p>
            <a:pPr>
              <a:lnSpc>
                <a:spcPct val="150000"/>
              </a:lnSpc>
            </a:pPr>
            <a:r>
              <a:rPr lang="uk-UA" sz="2000" dirty="0"/>
              <a:t>• галузь науки, </a:t>
            </a:r>
          </a:p>
          <a:p>
            <a:pPr>
              <a:lnSpc>
                <a:spcPct val="150000"/>
              </a:lnSpc>
            </a:pPr>
            <a:r>
              <a:rPr lang="uk-UA" sz="2000" dirty="0"/>
              <a:t>• науковий напрям, </a:t>
            </a:r>
          </a:p>
          <a:p>
            <a:pPr>
              <a:lnSpc>
                <a:spcPct val="150000"/>
              </a:lnSpc>
            </a:pPr>
            <a:r>
              <a:rPr lang="uk-UA" sz="2000" dirty="0"/>
              <a:t>• проблема, </a:t>
            </a:r>
          </a:p>
          <a:p>
            <a:pPr>
              <a:lnSpc>
                <a:spcPct val="150000"/>
              </a:lnSpc>
            </a:pPr>
            <a:r>
              <a:rPr lang="uk-UA" sz="2000" dirty="0"/>
              <a:t>• комплексна тема, </a:t>
            </a:r>
          </a:p>
          <a:p>
            <a:pPr>
              <a:lnSpc>
                <a:spcPct val="150000"/>
              </a:lnSpc>
            </a:pPr>
            <a:r>
              <a:rPr lang="uk-UA" sz="2000" dirty="0"/>
              <a:t>• розділ і етап теми, </a:t>
            </a:r>
          </a:p>
          <a:p>
            <a:pPr>
              <a:lnSpc>
                <a:spcPct val="150000"/>
              </a:lnSpc>
            </a:pPr>
            <a:r>
              <a:rPr lang="uk-UA" sz="2000" dirty="0"/>
              <a:t>• елементарна робота. </a:t>
            </a:r>
          </a:p>
          <a:p>
            <a:pPr>
              <a:lnSpc>
                <a:spcPct val="150000"/>
              </a:lnSpc>
            </a:pPr>
            <a:endParaRPr lang="uk-UA" sz="2000" dirty="0"/>
          </a:p>
          <a:p>
            <a:pPr algn="just">
              <a:lnSpc>
                <a:spcPct val="150000"/>
              </a:lnSpc>
            </a:pPr>
            <a:r>
              <a:rPr lang="uk-UA" sz="2000" dirty="0"/>
              <a:t>Основною одиницею в системі понять, яка характеризує первинну цілісність (завершеність) наукового дослідження, є тема. </a:t>
            </a:r>
          </a:p>
        </p:txBody>
      </p:sp>
    </p:spTree>
    <p:extLst>
      <p:ext uri="{BB962C8B-B14F-4D97-AF65-F5344CB8AC3E}">
        <p14:creationId xmlns:p14="http://schemas.microsoft.com/office/powerpoint/2010/main" val="823840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4D690-9777-AA5A-BF14-1B4D31407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A278DF-5949-5DCF-FAD6-E298AFDE9E75}"/>
              </a:ext>
            </a:extLst>
          </p:cNvPr>
          <p:cNvSpPr txBox="1"/>
          <p:nvPr/>
        </p:nvSpPr>
        <p:spPr>
          <a:xfrm>
            <a:off x="475860" y="401445"/>
            <a:ext cx="8686801" cy="6037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noProof="0" dirty="0"/>
              <a:t>Тема</a:t>
            </a:r>
            <a:r>
              <a:rPr lang="uk-UA" sz="2000" noProof="0" dirty="0"/>
              <a:t> – це самостійне специфічне дослідження, спрямоване на вирішення конкретно сформульованого наукового питання. </a:t>
            </a:r>
          </a:p>
          <a:p>
            <a:pPr algn="just">
              <a:lnSpc>
                <a:spcPct val="150000"/>
              </a:lnSpc>
            </a:pPr>
            <a:r>
              <a:rPr lang="uk-UA" sz="2000" noProof="0" dirty="0"/>
              <a:t>Тема виконується невеликим науковим колективом, який спеціалізується в даній галузі знань. Час виконання теми строго встановлений. </a:t>
            </a:r>
          </a:p>
          <a:p>
            <a:pPr algn="just">
              <a:lnSpc>
                <a:spcPct val="150000"/>
              </a:lnSpc>
            </a:pPr>
            <a:r>
              <a:rPr lang="uk-UA" sz="2000" noProof="0" dirty="0"/>
              <a:t>Кожна тема складається з етапів, які є самостійними логічно  взаємопов‘язаними групами елементарних робіт. Етапи в загальному випадку проводяться послідовно, паралельно, послідовно-паралельно, а у великих і складних темах вони можуть об‘єднуватись у розділи (більші частини теми, які, проте, не мають самостійного значення у відриві від усієї теми). </a:t>
            </a:r>
          </a:p>
          <a:p>
            <a:pPr algn="just">
              <a:lnSpc>
                <a:spcPct val="150000"/>
              </a:lnSpc>
            </a:pPr>
            <a:r>
              <a:rPr lang="uk-UA" sz="2000" noProof="0" dirty="0"/>
              <a:t>Планування наукових досліджень проводиться за розділами та етапами теми. </a:t>
            </a:r>
          </a:p>
        </p:txBody>
      </p:sp>
    </p:spTree>
    <p:extLst>
      <p:ext uri="{BB962C8B-B14F-4D97-AF65-F5344CB8AC3E}">
        <p14:creationId xmlns:p14="http://schemas.microsoft.com/office/powerpoint/2010/main" val="3096543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2BB33-5D50-C1FC-C71E-FCE9EF51F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D435DB-69A2-F9B4-B85C-BB1359188FE2}"/>
              </a:ext>
            </a:extLst>
          </p:cNvPr>
          <p:cNvSpPr txBox="1"/>
          <p:nvPr/>
        </p:nvSpPr>
        <p:spPr>
          <a:xfrm>
            <a:off x="466529" y="0"/>
            <a:ext cx="8882743" cy="6499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noProof="0" dirty="0"/>
              <a:t>Елементарна робота </a:t>
            </a:r>
            <a:r>
              <a:rPr lang="uk-UA" sz="2000" noProof="0" dirty="0"/>
              <a:t>– це конкретна одинична робота, яка закріплена за конкретним виконавцем за часом та місцем виконання. </a:t>
            </a:r>
          </a:p>
          <a:p>
            <a:pPr algn="just">
              <a:lnSpc>
                <a:spcPct val="150000"/>
              </a:lnSpc>
            </a:pPr>
            <a:r>
              <a:rPr lang="uk-UA" sz="2000" b="1" noProof="0" dirty="0"/>
              <a:t>Комплексна тема </a:t>
            </a:r>
            <a:r>
              <a:rPr lang="uk-UA" sz="2000" noProof="0" dirty="0"/>
              <a:t>– самостійне дослідження за конкретно сформульованим науковим питанням, яке вирішується в межах декількох галузей науки та техніки або при взаємному проникненні декількох галузей знань. </a:t>
            </a:r>
          </a:p>
          <a:p>
            <a:pPr algn="just">
              <a:lnSpc>
                <a:spcPct val="150000"/>
              </a:lnSpc>
            </a:pPr>
            <a:r>
              <a:rPr lang="uk-UA" sz="2000" b="1" noProof="0" dirty="0"/>
              <a:t>Проблема</a:t>
            </a:r>
            <a:r>
              <a:rPr lang="uk-UA" sz="2000" noProof="0" dirty="0"/>
              <a:t> – це вищий рівень науково-дослідної роботи, являє собою первинну загальну постановку задачі, яка ще зовсім ніким не була вирішена. </a:t>
            </a:r>
            <a:r>
              <a:rPr lang="uk-UA" sz="2000" b="1" noProof="0" dirty="0"/>
              <a:t>Проблема</a:t>
            </a:r>
            <a:r>
              <a:rPr lang="uk-UA" sz="2000" noProof="0" dirty="0"/>
              <a:t> – це велике автономне дослідження, що містить сукупність тем, спрямованих на вирішення принципових теоретичних і практичних питань науки і техніки (в тому числі і комплексних тем). Науковий напрям – сфера наукових досліджень, яка усталено (стійко) сформувалась і містить деяку кількість дослідницьких проблем одного розділу науки чи галузі застосування. </a:t>
            </a:r>
          </a:p>
        </p:txBody>
      </p:sp>
    </p:spTree>
    <p:extLst>
      <p:ext uri="{BB962C8B-B14F-4D97-AF65-F5344CB8AC3E}">
        <p14:creationId xmlns:p14="http://schemas.microsoft.com/office/powerpoint/2010/main" val="1590836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B1C36-81C3-D1DC-DCBC-DDDE78443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4E6AB0-C66A-6CAE-F40E-5756D83BB990}"/>
              </a:ext>
            </a:extLst>
          </p:cNvPr>
          <p:cNvSpPr txBox="1"/>
          <p:nvPr/>
        </p:nvSpPr>
        <p:spPr>
          <a:xfrm>
            <a:off x="550506" y="467333"/>
            <a:ext cx="9227976" cy="55758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000" b="1" noProof="0" dirty="0"/>
              <a:t>Фундаментальні наукові дослідження</a:t>
            </a:r>
          </a:p>
          <a:p>
            <a:pPr algn="ctr">
              <a:lnSpc>
                <a:spcPct val="150000"/>
              </a:lnSpc>
            </a:pPr>
            <a:endParaRPr lang="uk-UA" sz="2000" b="1" noProof="0" dirty="0"/>
          </a:p>
          <a:p>
            <a:pPr>
              <a:lnSpc>
                <a:spcPct val="150000"/>
              </a:lnSpc>
            </a:pPr>
            <a:r>
              <a:rPr lang="uk-UA" sz="2000" noProof="0" dirty="0"/>
              <a:t>📌 </a:t>
            </a:r>
            <a:r>
              <a:rPr lang="uk-UA" sz="2000" b="1" noProof="0" dirty="0"/>
              <a:t>Характеристика:</a:t>
            </a:r>
            <a:br>
              <a:rPr lang="uk-UA" sz="2000" noProof="0" dirty="0"/>
            </a:br>
            <a:r>
              <a:rPr lang="uk-UA" sz="2000" noProof="0" dirty="0"/>
              <a:t>Фундаментальні дослідження спрямовані на вивчення законів природи, суспільства, мислення без конкретної практичної мети.</a:t>
            </a:r>
          </a:p>
          <a:p>
            <a:pPr>
              <a:lnSpc>
                <a:spcPct val="150000"/>
              </a:lnSpc>
            </a:pPr>
            <a:r>
              <a:rPr lang="uk-UA" sz="2000" noProof="0" dirty="0"/>
              <a:t>📌 </a:t>
            </a:r>
            <a:r>
              <a:rPr lang="uk-UA" sz="2000" b="1" noProof="0" dirty="0"/>
              <a:t>Приклади:</a:t>
            </a:r>
            <a:endParaRPr lang="uk-UA" sz="2000" noProof="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Дослідження у сфері квантової фізики.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Вивчення генетичного коду людини.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Визначення нових математичних закономірностей.</a:t>
            </a:r>
          </a:p>
          <a:p>
            <a:pPr>
              <a:lnSpc>
                <a:spcPct val="150000"/>
              </a:lnSpc>
            </a:pPr>
            <a:r>
              <a:rPr lang="uk-UA" sz="2000" noProof="0" dirty="0"/>
              <a:t>📌 </a:t>
            </a:r>
            <a:r>
              <a:rPr lang="uk-UA" sz="2000" b="1" noProof="0" dirty="0"/>
              <a:t>Результат:</a:t>
            </a:r>
            <a:endParaRPr lang="uk-UA" sz="2000" noProof="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Створення нових теорій.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Формування наукової бази для прикладних досліджень.</a:t>
            </a:r>
          </a:p>
        </p:txBody>
      </p:sp>
    </p:spTree>
    <p:extLst>
      <p:ext uri="{BB962C8B-B14F-4D97-AF65-F5344CB8AC3E}">
        <p14:creationId xmlns:p14="http://schemas.microsoft.com/office/powerpoint/2010/main" val="73972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3BE49-52C0-6DDA-AF37-1653C96ED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160DB78-E8BB-019B-D267-AF969A941004}"/>
              </a:ext>
            </a:extLst>
          </p:cNvPr>
          <p:cNvSpPr txBox="1"/>
          <p:nvPr/>
        </p:nvSpPr>
        <p:spPr>
          <a:xfrm>
            <a:off x="457199" y="456542"/>
            <a:ext cx="8948057" cy="55758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000" b="1" dirty="0"/>
              <a:t>Прикладні наукові дослідження</a:t>
            </a:r>
          </a:p>
          <a:p>
            <a:pPr algn="ctr">
              <a:lnSpc>
                <a:spcPct val="150000"/>
              </a:lnSpc>
            </a:pPr>
            <a:endParaRPr lang="uk-UA" sz="2000" b="1" dirty="0"/>
          </a:p>
          <a:p>
            <a:pPr>
              <a:lnSpc>
                <a:spcPct val="150000"/>
              </a:lnSpc>
            </a:pPr>
            <a:r>
              <a:rPr lang="uk-UA" sz="2000" dirty="0"/>
              <a:t>📌 </a:t>
            </a:r>
            <a:r>
              <a:rPr lang="uk-UA" sz="2000" b="1" dirty="0"/>
              <a:t>Характеристика:</a:t>
            </a:r>
          </a:p>
          <a:p>
            <a:pPr algn="just">
              <a:lnSpc>
                <a:spcPct val="150000"/>
              </a:lnSpc>
            </a:pPr>
            <a:r>
              <a:rPr lang="uk-UA" sz="2000" dirty="0"/>
              <a:t>Прикладні дослідження базуються на фундаментальних знаннях і спрямовані на вирішення конкретних практичних завдань.</a:t>
            </a:r>
          </a:p>
          <a:p>
            <a:pPr>
              <a:lnSpc>
                <a:spcPct val="150000"/>
              </a:lnSpc>
            </a:pPr>
            <a:r>
              <a:rPr lang="uk-UA" sz="2000" dirty="0"/>
              <a:t>📌 </a:t>
            </a:r>
            <a:r>
              <a:rPr lang="uk-UA" sz="2000" b="1" dirty="0"/>
              <a:t>Приклади:</a:t>
            </a:r>
            <a:endParaRPr lang="uk-UA" sz="20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Розробка вакцини проти нового вірусу.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Вдосконалення штучного інтелекту.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Створення нових будівельних матеріалів.</a:t>
            </a:r>
          </a:p>
          <a:p>
            <a:pPr>
              <a:lnSpc>
                <a:spcPct val="150000"/>
              </a:lnSpc>
            </a:pPr>
            <a:r>
              <a:rPr lang="uk-UA" sz="2000" dirty="0"/>
              <a:t>📌 </a:t>
            </a:r>
            <a:r>
              <a:rPr lang="uk-UA" sz="2000" b="1" dirty="0"/>
              <a:t>Результат:</a:t>
            </a:r>
            <a:endParaRPr lang="uk-UA" sz="20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Нові технології.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Впровадження у виробництво та медицину.</a:t>
            </a:r>
          </a:p>
        </p:txBody>
      </p:sp>
    </p:spTree>
    <p:extLst>
      <p:ext uri="{BB962C8B-B14F-4D97-AF65-F5344CB8AC3E}">
        <p14:creationId xmlns:p14="http://schemas.microsoft.com/office/powerpoint/2010/main" val="14855159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BB3-2959-9CF1-2CA1-AA5FDE89E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9DCAF4-0646-F871-8E92-E0DEFB075EB9}"/>
              </a:ext>
            </a:extLst>
          </p:cNvPr>
          <p:cNvSpPr txBox="1"/>
          <p:nvPr/>
        </p:nvSpPr>
        <p:spPr>
          <a:xfrm>
            <a:off x="317240" y="0"/>
            <a:ext cx="6764695" cy="6037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000" b="1" noProof="0" dirty="0"/>
              <a:t>Експериментальні дослідження</a:t>
            </a:r>
          </a:p>
          <a:p>
            <a:pPr>
              <a:lnSpc>
                <a:spcPct val="150000"/>
              </a:lnSpc>
            </a:pPr>
            <a:r>
              <a:rPr lang="uk-UA" sz="2000" noProof="0" dirty="0"/>
              <a:t>📌 </a:t>
            </a:r>
            <a:r>
              <a:rPr lang="uk-UA" sz="2000" b="1" noProof="0" dirty="0"/>
              <a:t>Характеристика:</a:t>
            </a:r>
            <a:br>
              <a:rPr lang="uk-UA" sz="2000" noProof="0" dirty="0"/>
            </a:br>
            <a:r>
              <a:rPr lang="uk-UA" sz="2000" noProof="0" dirty="0"/>
              <a:t>Експериментальні дослідження передбачають перевірку на практиці нових ідей, концепцій, методик.</a:t>
            </a:r>
          </a:p>
          <a:p>
            <a:pPr>
              <a:lnSpc>
                <a:spcPct val="150000"/>
              </a:lnSpc>
            </a:pPr>
            <a:r>
              <a:rPr lang="uk-UA" sz="2000" noProof="0" dirty="0"/>
              <a:t>📌 </a:t>
            </a:r>
            <a:r>
              <a:rPr lang="uk-UA" sz="2000" b="1" noProof="0" dirty="0"/>
              <a:t>Приклади:</a:t>
            </a:r>
            <a:endParaRPr lang="uk-UA" sz="2000" noProof="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Тестування нового лікарського препарату.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Випробування аеродинамічних характеристик нового літака.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Валідація нових алгоритмів штучного інтелекту.</a:t>
            </a:r>
          </a:p>
          <a:p>
            <a:pPr>
              <a:lnSpc>
                <a:spcPct val="150000"/>
              </a:lnSpc>
            </a:pPr>
            <a:r>
              <a:rPr lang="uk-UA" sz="2000" noProof="0" dirty="0"/>
              <a:t>📌 </a:t>
            </a:r>
            <a:r>
              <a:rPr lang="uk-UA" sz="2000" b="1" noProof="0" dirty="0"/>
              <a:t>Результат:</a:t>
            </a:r>
            <a:endParaRPr lang="uk-UA" sz="2000" noProof="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Підтвердження або спростування теоретичних гіпотез.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Оптимізація технологічних процесів.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B83991-C1C6-C0E7-0CAF-22A3EA39FF25}"/>
              </a:ext>
            </a:extLst>
          </p:cNvPr>
          <p:cNvSpPr txBox="1"/>
          <p:nvPr/>
        </p:nvSpPr>
        <p:spPr>
          <a:xfrm>
            <a:off x="6802014" y="3693319"/>
            <a:ext cx="2808515" cy="2344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000" b="1" noProof="0" dirty="0"/>
              <a:t>Методи НДР:</a:t>
            </a:r>
            <a:endParaRPr lang="uk-UA" sz="2000" noProof="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Аналіз літератури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Експеримент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Моделювання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noProof="0" dirty="0"/>
              <a:t>Спостереження</a:t>
            </a:r>
          </a:p>
        </p:txBody>
      </p:sp>
    </p:spTree>
    <p:extLst>
      <p:ext uri="{BB962C8B-B14F-4D97-AF65-F5344CB8AC3E}">
        <p14:creationId xmlns:p14="http://schemas.microsoft.com/office/powerpoint/2010/main" val="907551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52B05-C45F-57FB-A16D-81CA0B48E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BD2459-8BBE-A621-07A9-375DEFE5AC55}"/>
              </a:ext>
            </a:extLst>
          </p:cNvPr>
          <p:cNvSpPr txBox="1"/>
          <p:nvPr/>
        </p:nvSpPr>
        <p:spPr>
          <a:xfrm>
            <a:off x="886407" y="331496"/>
            <a:ext cx="861215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600" b="1" dirty="0"/>
              <a:t>Етапи виконання фундаментальних, пошукових чи прикладних досліджень</a:t>
            </a:r>
          </a:p>
          <a:p>
            <a:pPr algn="just"/>
            <a:endParaRPr lang="uk-UA" sz="1600" dirty="0"/>
          </a:p>
          <a:p>
            <a:pPr algn="just"/>
            <a:r>
              <a:rPr lang="uk-UA" sz="1600" dirty="0"/>
              <a:t> 1. Формулювання теми (загальне ознайомлення з проблемою; попереднє ознайомлення з літературними джерелами і класифікація найважливіших напрямків дослідження; формулювання теми; складання анотації (короткого плану) досліджень; розробка технічного завдання; розробка загального календарного плану; попереднє визначення очікуваного ефекту). </a:t>
            </a:r>
          </a:p>
          <a:p>
            <a:pPr algn="just"/>
            <a:r>
              <a:rPr lang="uk-UA" sz="1600" dirty="0"/>
              <a:t>2. Формулювання мети та завдань дослідження (підбір та вивчення літературних джерел; аналіз, співставлення та критика наявної інформації за напрямом досліджень; власні висновки та судження по кожному проаналізованому джерелу; узагальнення наявної інформації та огляд стану проблеми чи задачі по темі; формулювання методичних висновків по огляду інформації, мети та задач дослідження). </a:t>
            </a:r>
          </a:p>
          <a:p>
            <a:pPr algn="just"/>
            <a:r>
              <a:rPr lang="uk-UA" sz="1600" dirty="0"/>
              <a:t>3. Теоретичні дослідження (вивчення фізичної сутності процесів та явищ; формулювання гіпотез; вибір та обґрунтування моделей; отримання аналітичних виразів; теоретичний аналіз отриманих виразів). </a:t>
            </a:r>
          </a:p>
          <a:p>
            <a:pPr algn="just"/>
            <a:r>
              <a:rPr lang="uk-UA" sz="1600" dirty="0"/>
              <a:t>4. Експериментальні дослідження (розробка мети та задач, планування експерименту; розробка методики експерименту; вибір засобів вимірювання; обґрунтування способів вимірювання; конструювання та виготовлення макетів, стендів та інше; проведення експериментів; обробка результатів спостереження). </a:t>
            </a:r>
          </a:p>
          <a:p>
            <a:pPr algn="just"/>
            <a:r>
              <a:rPr lang="uk-UA" sz="1600" dirty="0"/>
              <a:t>5. Аналіз та оформлення наукових досліджень (аналіз результатів співставлення експерименту з теорією; уточнення теоретичних моделей, досліджень та висновків; перетворення гіпотез в теорію; формулювання наукових та практичних висновків; складання науково – технічного звіту; рецензування; доповідь). </a:t>
            </a:r>
          </a:p>
          <a:p>
            <a:pPr algn="just"/>
            <a:r>
              <a:rPr lang="uk-UA" sz="1600" dirty="0"/>
              <a:t>6. Впровадження та визначення ефективності досліджень.</a:t>
            </a:r>
          </a:p>
        </p:txBody>
      </p:sp>
    </p:spTree>
    <p:extLst>
      <p:ext uri="{BB962C8B-B14F-4D97-AF65-F5344CB8AC3E}">
        <p14:creationId xmlns:p14="http://schemas.microsoft.com/office/powerpoint/2010/main" val="1069110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88F38A-1E49-0346-6C3A-70CA1A337E48}"/>
              </a:ext>
            </a:extLst>
          </p:cNvPr>
          <p:cNvSpPr txBox="1"/>
          <p:nvPr/>
        </p:nvSpPr>
        <p:spPr>
          <a:xfrm>
            <a:off x="1082351" y="347178"/>
            <a:ext cx="74644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i="1" dirty="0"/>
              <a:t>Визначення науково-дослідної роботи (НДР)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96EC06-34E1-493D-D761-BCE7305823B6}"/>
              </a:ext>
            </a:extLst>
          </p:cNvPr>
          <p:cNvSpPr txBox="1"/>
          <p:nvPr/>
        </p:nvSpPr>
        <p:spPr>
          <a:xfrm>
            <a:off x="457199" y="884491"/>
            <a:ext cx="8948057" cy="3544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/>
              <a:t>Науково-дослідна робота (НДР)</a:t>
            </a:r>
            <a:r>
              <a:rPr lang="uk-UA" sz="2000" dirty="0"/>
              <a:t> – це системний процес отримання нових знань та розробки науково обґрунтованих рішень у різних сферах діяльності.</a:t>
            </a:r>
          </a:p>
          <a:p>
            <a:pPr algn="just">
              <a:lnSpc>
                <a:spcPct val="150000"/>
              </a:lnSpc>
            </a:pPr>
            <a:endParaRPr lang="uk-UA" sz="1000" dirty="0"/>
          </a:p>
          <a:p>
            <a:pPr algn="just">
              <a:lnSpc>
                <a:spcPct val="150000"/>
              </a:lnSpc>
            </a:pPr>
            <a:r>
              <a:rPr lang="uk-UA" sz="2000" dirty="0"/>
              <a:t> </a:t>
            </a:r>
            <a:r>
              <a:rPr lang="uk-UA" sz="2000" b="1" dirty="0"/>
              <a:t>Основні цілі НДР: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Отримання нових теоретичних і практичних знань.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Вирішення науково-прикладних завдань.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dirty="0"/>
              <a:t>Вдосконалення технологій, методів і процесів.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9B0FF0-A93A-216B-5C5F-A5C3F7C43F56}"/>
              </a:ext>
            </a:extLst>
          </p:cNvPr>
          <p:cNvSpPr txBox="1"/>
          <p:nvPr/>
        </p:nvSpPr>
        <p:spPr>
          <a:xfrm>
            <a:off x="522515" y="4628319"/>
            <a:ext cx="8098971" cy="1882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000" b="1" noProof="0" dirty="0"/>
              <a:t>Актуальність теми:</a:t>
            </a:r>
            <a:br>
              <a:rPr lang="uk-UA" sz="2000" noProof="0" dirty="0"/>
            </a:br>
            <a:r>
              <a:rPr lang="uk-UA" sz="2000" noProof="0" dirty="0"/>
              <a:t>Науково-дослідні роботи є основою розвитку науки, технологій та інновацій, що впливають на суспільство, економіку та технічний прогрес.</a:t>
            </a:r>
          </a:p>
        </p:txBody>
      </p:sp>
    </p:spTree>
    <p:extLst>
      <p:ext uri="{BB962C8B-B14F-4D97-AF65-F5344CB8AC3E}">
        <p14:creationId xmlns:p14="http://schemas.microsoft.com/office/powerpoint/2010/main" val="410000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A40B0-0F78-BEB4-42AF-160073D98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7C3757-9785-FA05-3B63-2F53F6CD23EC}"/>
              </a:ext>
            </a:extLst>
          </p:cNvPr>
          <p:cNvSpPr txBox="1"/>
          <p:nvPr/>
        </p:nvSpPr>
        <p:spPr>
          <a:xfrm>
            <a:off x="410547" y="585711"/>
            <a:ext cx="8966718" cy="4652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/>
              <a:t>Наукове дослідження </a:t>
            </a:r>
            <a:r>
              <a:rPr lang="uk-UA" sz="2000" dirty="0"/>
              <a:t>– це відтворення якого-небудь явища, спостереження за ним або його ретельний розгляд з метою отримання нових знань про закономірності розвитку цього явища та способи впливу на нього чи його впливу на оточуюче середовище: </a:t>
            </a:r>
          </a:p>
          <a:p>
            <a:pPr algn="just">
              <a:lnSpc>
                <a:spcPct val="150000"/>
              </a:lnSpc>
            </a:pPr>
            <a:endParaRPr lang="uk-UA" sz="2000" dirty="0"/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uk-UA" sz="2000" b="1" dirty="0"/>
              <a:t>метою наукового дослідження </a:t>
            </a:r>
            <a:r>
              <a:rPr lang="uk-UA" sz="2000" dirty="0"/>
              <a:t>є отримання нових знань про явище, яке нас зацікавило, або їх підтвердження; 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uk-UA" sz="2000" b="1" dirty="0"/>
              <a:t>об’єктом наукового дослідження </a:t>
            </a:r>
            <a:r>
              <a:rPr lang="uk-UA" sz="2000" dirty="0"/>
              <a:t>є це явище в цілому; 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uk-UA" sz="2000" b="1" dirty="0"/>
              <a:t>предметом наукового дослідження </a:t>
            </a:r>
            <a:r>
              <a:rPr lang="uk-UA" sz="2000" dirty="0"/>
              <a:t>є окремі компоненти чи характеристики цього явища.</a:t>
            </a:r>
          </a:p>
        </p:txBody>
      </p:sp>
    </p:spTree>
    <p:extLst>
      <p:ext uri="{BB962C8B-B14F-4D97-AF65-F5344CB8AC3E}">
        <p14:creationId xmlns:p14="http://schemas.microsoft.com/office/powerpoint/2010/main" val="340261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4DB6A-125C-ECFB-6992-036FFC533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5EF64A-85E9-9DCF-4594-523F3ABFEBCD}"/>
              </a:ext>
            </a:extLst>
          </p:cNvPr>
          <p:cNvSpPr txBox="1"/>
          <p:nvPr/>
        </p:nvSpPr>
        <p:spPr>
          <a:xfrm>
            <a:off x="410546" y="419792"/>
            <a:ext cx="9171993" cy="2344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/>
              <a:t>Мета наукового дослідження здобувачів </a:t>
            </a:r>
            <a:r>
              <a:rPr lang="uk-UA" sz="2000" dirty="0"/>
              <a:t>- всебічно, об’єктивно й ґрунтовно вивчити явища, процеси, їх характеристики, зв’язки на основі розроблених у науці принципів і методів пізнання, а також отримати корисні для діяльності людини результати, впровадити їх у виробництво для підвищення його ефективності.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FCBE29-1B73-CAEF-15CF-84832135E8A1}"/>
              </a:ext>
            </a:extLst>
          </p:cNvPr>
          <p:cNvSpPr txBox="1"/>
          <p:nvPr/>
        </p:nvSpPr>
        <p:spPr>
          <a:xfrm>
            <a:off x="410545" y="3229767"/>
            <a:ext cx="9171993" cy="28058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/>
              <a:t>Науковий дослід </a:t>
            </a:r>
            <a:r>
              <a:rPr lang="uk-UA" sz="2000" dirty="0"/>
              <a:t>– це цілеспрямоване вивчення за допомогою наукових методів певних явищ і процесів, аналіз впливу на них різних факторів, а також дослідження взаємодії між явищами з метою отримати переконливо доведені та корисні для науки і практики рішення. Для наукового дослідження характерні об’єктивність, відтворюваність, доказовість і точність.</a:t>
            </a:r>
          </a:p>
        </p:txBody>
      </p:sp>
    </p:spTree>
    <p:extLst>
      <p:ext uri="{BB962C8B-B14F-4D97-AF65-F5344CB8AC3E}">
        <p14:creationId xmlns:p14="http://schemas.microsoft.com/office/powerpoint/2010/main" val="3023997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6579022-4C02-A79E-D67A-AD412F9CEFB1}"/>
              </a:ext>
            </a:extLst>
          </p:cNvPr>
          <p:cNvSpPr txBox="1"/>
          <p:nvPr/>
        </p:nvSpPr>
        <p:spPr>
          <a:xfrm>
            <a:off x="485191" y="0"/>
            <a:ext cx="8705461" cy="6499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000" b="1" dirty="0"/>
              <a:t>Види науково-дослідних робіт</a:t>
            </a:r>
          </a:p>
          <a:p>
            <a:pPr algn="ctr">
              <a:lnSpc>
                <a:spcPct val="150000"/>
              </a:lnSpc>
            </a:pPr>
            <a:endParaRPr lang="uk-UA" sz="2000" b="1" dirty="0"/>
          </a:p>
          <a:p>
            <a:pPr>
              <a:lnSpc>
                <a:spcPct val="150000"/>
              </a:lnSpc>
            </a:pPr>
            <a:r>
              <a:rPr lang="uk-UA" sz="2000" dirty="0"/>
              <a:t>Науково-дослідні роботи поділяються на:</a:t>
            </a:r>
            <a:br>
              <a:rPr lang="uk-UA" sz="2000" dirty="0"/>
            </a:br>
            <a:r>
              <a:rPr lang="uk-UA" sz="2000" dirty="0"/>
              <a:t>📌 </a:t>
            </a:r>
            <a:r>
              <a:rPr lang="uk-UA" sz="2000" b="1" dirty="0"/>
              <a:t>Фундаментальні дослідження</a:t>
            </a:r>
            <a:r>
              <a:rPr lang="uk-UA" sz="2000" dirty="0"/>
              <a:t> – спрямовані на отримання нових знань без негайного практичного застосування.</a:t>
            </a:r>
          </a:p>
          <a:p>
            <a:pPr>
              <a:lnSpc>
                <a:spcPct val="150000"/>
              </a:lnSpc>
            </a:pPr>
            <a:br>
              <a:rPr lang="uk-UA" sz="2000" dirty="0"/>
            </a:br>
            <a:r>
              <a:rPr lang="uk-UA" sz="2000" dirty="0"/>
              <a:t>📌 </a:t>
            </a:r>
            <a:r>
              <a:rPr lang="uk-UA" sz="2000" b="1" dirty="0"/>
              <a:t>Прикладні дослідження</a:t>
            </a:r>
            <a:r>
              <a:rPr lang="uk-UA" sz="2000" dirty="0"/>
              <a:t> – мають на меті розробку нових технологій, матеріалів, методів.</a:t>
            </a:r>
          </a:p>
          <a:p>
            <a:pPr>
              <a:lnSpc>
                <a:spcPct val="150000"/>
              </a:lnSpc>
            </a:pPr>
            <a:br>
              <a:rPr lang="uk-UA" sz="2000" dirty="0"/>
            </a:br>
            <a:r>
              <a:rPr lang="uk-UA" sz="2000" dirty="0"/>
              <a:t>📌 </a:t>
            </a:r>
            <a:r>
              <a:rPr lang="uk-UA" sz="2000" b="1" dirty="0"/>
              <a:t>Експериментальні дослідження</a:t>
            </a:r>
            <a:r>
              <a:rPr lang="uk-UA" sz="2000" dirty="0"/>
              <a:t> – перевірка на практиці теоретичних припущень.</a:t>
            </a:r>
          </a:p>
          <a:p>
            <a:pPr>
              <a:lnSpc>
                <a:spcPct val="150000"/>
              </a:lnSpc>
            </a:pPr>
            <a:endParaRPr lang="uk-UA" sz="2000" dirty="0"/>
          </a:p>
          <a:p>
            <a:pPr>
              <a:lnSpc>
                <a:spcPct val="150000"/>
              </a:lnSpc>
            </a:pPr>
            <a:r>
              <a:rPr lang="uk-UA" sz="2000" dirty="0"/>
              <a:t>🎯 </a:t>
            </a:r>
            <a:r>
              <a:rPr lang="uk-UA" sz="2000" b="1" dirty="0"/>
              <a:t>Основна відмінність:</a:t>
            </a:r>
            <a:r>
              <a:rPr lang="uk-UA" sz="2000" dirty="0"/>
              <a:t> Фундаментальні дослідження формують теоретичну базу, а прикладні – реалізують ці знання на практиці.</a:t>
            </a:r>
          </a:p>
        </p:txBody>
      </p:sp>
    </p:spTree>
    <p:extLst>
      <p:ext uri="{BB962C8B-B14F-4D97-AF65-F5344CB8AC3E}">
        <p14:creationId xmlns:p14="http://schemas.microsoft.com/office/powerpoint/2010/main" val="5582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08FDF-3AE6-55B2-730F-E51316E7E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986CFC-B904-D70B-0E97-3C6E3041D623}"/>
              </a:ext>
            </a:extLst>
          </p:cNvPr>
          <p:cNvSpPr txBox="1"/>
          <p:nvPr/>
        </p:nvSpPr>
        <p:spPr>
          <a:xfrm>
            <a:off x="1222310" y="1220764"/>
            <a:ext cx="8584164" cy="28981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uk-UA" sz="2400" b="1" dirty="0"/>
          </a:p>
          <a:p>
            <a:pPr>
              <a:lnSpc>
                <a:spcPct val="150000"/>
              </a:lnSpc>
            </a:pPr>
            <a:r>
              <a:rPr lang="uk-UA" sz="2000" noProof="0" dirty="0"/>
              <a:t>Поділ наукових досліджень на види здійснюється: 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uk-UA" sz="2000" noProof="0" dirty="0"/>
              <a:t>за зв‘язком із суспільним виробництвом; 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uk-UA" sz="2000" noProof="0" dirty="0"/>
              <a:t>за принципом цілеспрямованості і відношення до практики; 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uk-UA" sz="2000" noProof="0" dirty="0"/>
              <a:t>за способом отримання результатів;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uk-UA" sz="2000" noProof="0" dirty="0"/>
              <a:t>за джерелами фінансування.</a:t>
            </a:r>
          </a:p>
        </p:txBody>
      </p:sp>
    </p:spTree>
    <p:extLst>
      <p:ext uri="{BB962C8B-B14F-4D97-AF65-F5344CB8AC3E}">
        <p14:creationId xmlns:p14="http://schemas.microsoft.com/office/powerpoint/2010/main" val="10562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0A198-A8C6-CCF8-B5DA-77DF18988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0016AD-C132-39A0-D565-84C640C6BD34}"/>
              </a:ext>
            </a:extLst>
          </p:cNvPr>
          <p:cNvSpPr txBox="1"/>
          <p:nvPr/>
        </p:nvSpPr>
        <p:spPr>
          <a:xfrm>
            <a:off x="793101" y="1088104"/>
            <a:ext cx="8481527" cy="4190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arenR"/>
            </a:pPr>
            <a:r>
              <a:rPr lang="uk-UA" sz="2000" b="1" dirty="0"/>
              <a:t>За зв‘язком із суспільним виробництвом: </a:t>
            </a:r>
          </a:p>
          <a:p>
            <a:pPr algn="just">
              <a:lnSpc>
                <a:spcPct val="150000"/>
              </a:lnSpc>
            </a:pPr>
            <a:r>
              <a:rPr lang="uk-UA" sz="2000" dirty="0"/>
              <a:t>− роботи, які спрямовані на створення нових процесів, машин, конструкцій, що використовуються для підвищення ефективності виробництва; </a:t>
            </a:r>
          </a:p>
          <a:p>
            <a:pPr algn="just">
              <a:lnSpc>
                <a:spcPct val="150000"/>
              </a:lnSpc>
            </a:pPr>
            <a:r>
              <a:rPr lang="uk-UA" sz="2000" dirty="0"/>
              <a:t>− роботи, які спрямовані на підвищення ефективності організації виробництва без створення нових засобів праці; </a:t>
            </a:r>
          </a:p>
          <a:p>
            <a:pPr algn="just">
              <a:lnSpc>
                <a:spcPct val="150000"/>
              </a:lnSpc>
            </a:pPr>
            <a:r>
              <a:rPr lang="uk-UA" sz="2000" dirty="0"/>
              <a:t>− теоретичні роботи в галузі суспільних, гуманітарних та інших наук, які використовуються для вдосконалення суспільних відносин, підвищення рівня духовності людей. </a:t>
            </a:r>
          </a:p>
        </p:txBody>
      </p:sp>
    </p:spTree>
    <p:extLst>
      <p:ext uri="{BB962C8B-B14F-4D97-AF65-F5344CB8AC3E}">
        <p14:creationId xmlns:p14="http://schemas.microsoft.com/office/powerpoint/2010/main" val="3326729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638CA-1C2A-7852-1FCF-39270F409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C60DB0-24CB-F2E0-F5EC-FA3F86FC8E93}"/>
              </a:ext>
            </a:extLst>
          </p:cNvPr>
          <p:cNvSpPr txBox="1"/>
          <p:nvPr/>
        </p:nvSpPr>
        <p:spPr>
          <a:xfrm>
            <a:off x="634483" y="737664"/>
            <a:ext cx="9088016" cy="5114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000" noProof="0" dirty="0"/>
              <a:t>2) </a:t>
            </a:r>
            <a:r>
              <a:rPr lang="uk-UA" sz="2000" b="1" noProof="0" dirty="0"/>
              <a:t>За принципом цілеспрямованості і відношення до практики: </a:t>
            </a:r>
          </a:p>
          <a:p>
            <a:pPr>
              <a:lnSpc>
                <a:spcPct val="150000"/>
              </a:lnSpc>
            </a:pPr>
            <a:r>
              <a:rPr lang="uk-UA" sz="2000" noProof="0" dirty="0"/>
              <a:t>- Фундаментальні наукові дослідження — це наукова теоретична та/або експериментальна діяльність, спрямована на здобуття нових знань про закономірності розвитку та взаємозв’язку природи, суспільства, людини. Фундаментальними наукові дослідження можуть бути не лише тоді, коли вони проводяться в класі фундаментальних наук, але і тоді, коли вони проводяться в класі прикладних наук, але націлені на виявлення основоположних законів у цих науках. Результатом цих досліджень є відкриття нових явищ і законів, які відбуваються в навколишньому середовищі, розширення наукових знань про суспільство та їх застосування в практичній.</a:t>
            </a:r>
          </a:p>
        </p:txBody>
      </p:sp>
    </p:spTree>
    <p:extLst>
      <p:ext uri="{BB962C8B-B14F-4D97-AF65-F5344CB8AC3E}">
        <p14:creationId xmlns:p14="http://schemas.microsoft.com/office/powerpoint/2010/main" val="1465077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6F3C5-C68F-5719-EEC7-06149B8D1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217686B-F979-C7E6-70CC-CF95E0D9CF37}"/>
              </a:ext>
            </a:extLst>
          </p:cNvPr>
          <p:cNvSpPr txBox="1"/>
          <p:nvPr/>
        </p:nvSpPr>
        <p:spPr>
          <a:xfrm>
            <a:off x="522514" y="362664"/>
            <a:ext cx="8556172" cy="5858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uk-UA" sz="1800" noProof="0" dirty="0"/>
              <a:t>Прикладні наукові дослідження — це наукова й науково-технічна діяльність, спрямована на здобуття й використання знань для практичних цілей. Безпосередня мета прикладних наук полягає у застосуванні результатів фундаментальних наук при вирішенні пізнавальних і соціально-практичних проблем. Прикладні дослідження передбачають пошук нових або удосконалення вже відомих явищ та законів природи, мета яких полягає у використанні одержаних результатів у практичній діяльності людини і суспільства.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uk-UA" sz="1800" noProof="0" dirty="0"/>
              <a:t>На стиках прикладних наук і виробництва розвивається особлива галузь досліджень — розробки, в процесі яких реалізуються результати практичних прикладних наук у вигляді конкретних технологічних процесів, конструкцій, матеріалів. </a:t>
            </a:r>
          </a:p>
          <a:p>
            <a:pPr algn="just">
              <a:lnSpc>
                <a:spcPct val="150000"/>
              </a:lnSpc>
            </a:pPr>
            <a:r>
              <a:rPr lang="uk-UA" sz="1800" noProof="0" dirty="0"/>
              <a:t>- Пошукові роботи – ґрунтуються на існуючих фундаментальних теоріях і спрямовані на вдосконалення теоретичних підходів і </a:t>
            </a:r>
            <a:r>
              <a:rPr lang="uk-UA" sz="1800" noProof="0" dirty="0" err="1"/>
              <a:t>методологій</a:t>
            </a:r>
            <a:r>
              <a:rPr lang="uk-UA" sz="1800" noProof="0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2578026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1752</Words>
  <Application>Microsoft Office PowerPoint</Application>
  <PresentationFormat>Широкоэкранный</PresentationFormat>
  <Paragraphs>120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Аспект</vt:lpstr>
      <vt:lpstr>   Технологія наукових досліджень. Загальна характеристика процесів наукового дослідження. Основні стадії організації досліджень. Організаційна стадія наукового дослідження. Формулювання теми наукового дослідження. Визначення мети, завдань, об’єкта й предмета дослідження. КЛАСИФІКАЦІЯ ТА ХАРАКТЕРИСТИКА  НАУКОВО-ДОСЛІДНИХ РОБІТ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Рябчун Юлія Володимирівна</dc:creator>
  <cp:lastModifiedBy>Рябчун Юлія Володимирівна</cp:lastModifiedBy>
  <cp:revision>3</cp:revision>
  <dcterms:created xsi:type="dcterms:W3CDTF">2025-03-07T06:18:41Z</dcterms:created>
  <dcterms:modified xsi:type="dcterms:W3CDTF">2025-10-12T16:33:19Z</dcterms:modified>
</cp:coreProperties>
</file>