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0" autoAdjust="0"/>
    <p:restoredTop sz="94660"/>
  </p:normalViewPr>
  <p:slideViewPr>
    <p:cSldViewPr snapToGrid="0">
      <p:cViewPr>
        <p:scale>
          <a:sx n="62" d="100"/>
          <a:sy n="62" d="100"/>
        </p:scale>
        <p:origin x="-48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F9E58-0425-46AA-A882-507F91CD72A9}" type="doc">
      <dgm:prSet loTypeId="urn:microsoft.com/office/officeart/2005/8/layout/hierarchy3" loCatId="list" qsTypeId="urn:microsoft.com/office/officeart/2005/8/quickstyle/3d2#1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8FC75E48-46E2-4269-9A5F-C5A4D8D11521}">
      <dgm:prSet phldrT="[Текст]"/>
      <dgm:spPr/>
      <dgm:t>
        <a:bodyPr/>
        <a:lstStyle/>
        <a:p>
          <a:r>
            <a:rPr lang="ru-RU" b="1" i="1" dirty="0" err="1" smtClean="0"/>
            <a:t>Внутрішнє</a:t>
          </a:r>
          <a:r>
            <a:rPr lang="ru-RU" b="1" i="1" dirty="0" smtClean="0"/>
            <a:t> </a:t>
          </a:r>
          <a:r>
            <a:rPr lang="ru-RU" b="1" i="1" dirty="0" err="1" smtClean="0"/>
            <a:t>середовище</a:t>
          </a:r>
          <a:r>
            <a:rPr lang="ru-RU" b="1" i="1" dirty="0" smtClean="0"/>
            <a:t> КСВ </a:t>
          </a:r>
          <a:r>
            <a:rPr lang="ru-RU" b="1" i="1" dirty="0" err="1" smtClean="0"/>
            <a:t>включає</a:t>
          </a:r>
          <a:r>
            <a:rPr lang="ru-RU" b="0" i="0" dirty="0" smtClean="0"/>
            <a:t>:</a:t>
          </a:r>
          <a:endParaRPr lang="ru-RU" dirty="0"/>
        </a:p>
      </dgm:t>
    </dgm:pt>
    <dgm:pt modelId="{7AB65F6E-76D6-4D2D-98C0-C67A3025F8AE}" type="parTrans" cxnId="{5406DD70-E788-4196-8D45-CCA242F5F4DA}">
      <dgm:prSet/>
      <dgm:spPr/>
      <dgm:t>
        <a:bodyPr/>
        <a:lstStyle/>
        <a:p>
          <a:endParaRPr lang="ru-RU"/>
        </a:p>
      </dgm:t>
    </dgm:pt>
    <dgm:pt modelId="{538A058B-679D-4C46-9A44-FB0681C4A909}" type="sibTrans" cxnId="{5406DD70-E788-4196-8D45-CCA242F5F4DA}">
      <dgm:prSet/>
      <dgm:spPr/>
      <dgm:t>
        <a:bodyPr/>
        <a:lstStyle/>
        <a:p>
          <a:endParaRPr lang="ru-RU"/>
        </a:p>
      </dgm:t>
    </dgm:pt>
    <dgm:pt modelId="{257A3093-5EA9-4106-B18D-F7A2FC02B4BC}">
      <dgm:prSet phldrT="[Текст]" custT="1"/>
      <dgm:spPr/>
      <dgm:t>
        <a:bodyPr/>
        <a:lstStyle/>
        <a:p>
          <a:endParaRPr lang="ru-RU" sz="1400" b="0" i="0" dirty="0" smtClean="0"/>
        </a:p>
        <a:p>
          <a:r>
            <a:rPr lang="ru-RU" sz="1400" b="0" i="0" dirty="0" smtClean="0"/>
            <a:t>— </a:t>
          </a:r>
          <a:r>
            <a:rPr lang="ru-RU" sz="1400" b="0" i="0" dirty="0" err="1" smtClean="0"/>
            <a:t>стабільність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заробітної</a:t>
          </a:r>
          <a:r>
            <a:rPr lang="ru-RU" sz="1400" b="0" i="0" dirty="0" smtClean="0"/>
            <a:t> плати;</a:t>
          </a:r>
        </a:p>
        <a:p>
          <a:endParaRPr lang="ru-RU" sz="1100" b="0" i="0" dirty="0" smtClean="0"/>
        </a:p>
      </dgm:t>
    </dgm:pt>
    <dgm:pt modelId="{699C7062-EC1C-4991-865C-517EF9A40DDF}" type="parTrans" cxnId="{640DCFD0-11F2-447A-8A1D-7164BD8A67BE}">
      <dgm:prSet/>
      <dgm:spPr/>
      <dgm:t>
        <a:bodyPr/>
        <a:lstStyle/>
        <a:p>
          <a:endParaRPr lang="ru-RU"/>
        </a:p>
      </dgm:t>
    </dgm:pt>
    <dgm:pt modelId="{82C7FE34-C874-4D75-948C-F72E05B0D57C}" type="sibTrans" cxnId="{640DCFD0-11F2-447A-8A1D-7164BD8A67BE}">
      <dgm:prSet/>
      <dgm:spPr/>
      <dgm:t>
        <a:bodyPr/>
        <a:lstStyle/>
        <a:p>
          <a:endParaRPr lang="ru-RU"/>
        </a:p>
      </dgm:t>
    </dgm:pt>
    <dgm:pt modelId="{D4ECC823-E92B-40B4-9BE5-7B9ADA486AF4}">
      <dgm:prSet phldrT="[Текст]" custT="1"/>
      <dgm:spPr/>
      <dgm:t>
        <a:bodyPr/>
        <a:lstStyle/>
        <a:p>
          <a:r>
            <a:rPr lang="ru-RU" sz="1100" b="0" i="0" dirty="0" smtClean="0"/>
            <a:t>— </a:t>
          </a:r>
          <a:r>
            <a:rPr lang="ru-RU" sz="1100" b="0" i="0" dirty="0" err="1" smtClean="0"/>
            <a:t>розвиток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людських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ресурсів</a:t>
          </a:r>
          <a:r>
            <a:rPr lang="ru-RU" sz="1100" b="0" i="0" dirty="0" smtClean="0"/>
            <a:t> через </a:t>
          </a:r>
          <a:r>
            <a:rPr lang="ru-RU" sz="1100" b="0" i="0" dirty="0" err="1" smtClean="0"/>
            <a:t>навчальні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програми</a:t>
          </a:r>
          <a:r>
            <a:rPr lang="ru-RU" sz="1100" b="0" i="0" dirty="0" smtClean="0"/>
            <a:t> та </a:t>
          </a:r>
          <a:r>
            <a:rPr lang="ru-RU" sz="1100" b="0" i="0" dirty="0" err="1" smtClean="0"/>
            <a:t>програми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підготовки</a:t>
          </a:r>
          <a:r>
            <a:rPr lang="ru-RU" sz="1100" b="0" i="0" dirty="0" smtClean="0"/>
            <a:t> і </a:t>
          </a:r>
          <a:r>
            <a:rPr lang="ru-RU" sz="1100" b="0" i="0" dirty="0" err="1" smtClean="0"/>
            <a:t>підвищення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кваліфікації</a:t>
          </a:r>
          <a:r>
            <a:rPr lang="ru-RU" sz="1100" b="0" i="0" dirty="0" smtClean="0"/>
            <a:t>;</a:t>
          </a:r>
          <a:endParaRPr lang="ru-RU" sz="1100" dirty="0"/>
        </a:p>
      </dgm:t>
    </dgm:pt>
    <dgm:pt modelId="{D6E23794-9699-4DAE-BB87-6CF3DB231F5D}" type="parTrans" cxnId="{646A84BD-6D1B-4C9B-BEF4-AE8F5515A171}">
      <dgm:prSet/>
      <dgm:spPr/>
      <dgm:t>
        <a:bodyPr/>
        <a:lstStyle/>
        <a:p>
          <a:endParaRPr lang="ru-RU"/>
        </a:p>
      </dgm:t>
    </dgm:pt>
    <dgm:pt modelId="{B4B5D5C9-2C01-48A0-94E3-5A7367215471}" type="sibTrans" cxnId="{646A84BD-6D1B-4C9B-BEF4-AE8F5515A171}">
      <dgm:prSet/>
      <dgm:spPr/>
      <dgm:t>
        <a:bodyPr/>
        <a:lstStyle/>
        <a:p>
          <a:endParaRPr lang="ru-RU"/>
        </a:p>
      </dgm:t>
    </dgm:pt>
    <dgm:pt modelId="{BB086FF3-62DF-4E4B-856D-B56E247B940D}">
      <dgm:prSet phldrT="[Текст]"/>
      <dgm:spPr/>
      <dgm:t>
        <a:bodyPr/>
        <a:lstStyle/>
        <a:p>
          <a:r>
            <a:rPr lang="ru-RU" b="1" i="1" dirty="0" err="1" smtClean="0"/>
            <a:t>Зовнішнє</a:t>
          </a:r>
          <a:r>
            <a:rPr lang="ru-RU" b="1" i="1" dirty="0" smtClean="0"/>
            <a:t> </a:t>
          </a:r>
          <a:r>
            <a:rPr lang="ru-RU" b="1" i="1" dirty="0" err="1" smtClean="0"/>
            <a:t>середовище</a:t>
          </a:r>
          <a:r>
            <a:rPr lang="ru-RU" b="1" i="1" dirty="0" smtClean="0"/>
            <a:t> КСВ </a:t>
          </a:r>
          <a:r>
            <a:rPr lang="ru-RU" b="1" i="1" dirty="0" err="1" smtClean="0"/>
            <a:t>включає</a:t>
          </a:r>
          <a:r>
            <a:rPr lang="ru-RU" b="1" i="1" dirty="0" smtClean="0"/>
            <a:t>:</a:t>
          </a:r>
          <a:endParaRPr lang="ru-RU" dirty="0"/>
        </a:p>
      </dgm:t>
    </dgm:pt>
    <dgm:pt modelId="{CE95B923-A64F-4A8D-900E-B6898F935DE7}" type="parTrans" cxnId="{8CEBE163-F06A-4F4A-8720-CC1724129C06}">
      <dgm:prSet/>
      <dgm:spPr/>
      <dgm:t>
        <a:bodyPr/>
        <a:lstStyle/>
        <a:p>
          <a:endParaRPr lang="ru-RU"/>
        </a:p>
      </dgm:t>
    </dgm:pt>
    <dgm:pt modelId="{AF8D5A54-A917-4079-85A9-381BBF6BC3D1}" type="sibTrans" cxnId="{8CEBE163-F06A-4F4A-8720-CC1724129C06}">
      <dgm:prSet/>
      <dgm:spPr/>
      <dgm:t>
        <a:bodyPr/>
        <a:lstStyle/>
        <a:p>
          <a:endParaRPr lang="ru-RU"/>
        </a:p>
      </dgm:t>
    </dgm:pt>
    <dgm:pt modelId="{CCAF3B49-C259-4FBF-84B3-326A31D4E186}">
      <dgm:prSet phldrT="[Текст]" custT="1"/>
      <dgm:spPr/>
      <dgm:t>
        <a:bodyPr/>
        <a:lstStyle/>
        <a:p>
          <a:r>
            <a:rPr lang="ru-RU" sz="1400" b="0" i="0" dirty="0" smtClean="0"/>
            <a:t>— спонсорство та </a:t>
          </a:r>
          <a:r>
            <a:rPr lang="ru-RU" sz="1400" b="0" i="0" dirty="0" err="1" smtClean="0"/>
            <a:t>корпоративну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благодійність</a:t>
          </a:r>
          <a:endParaRPr lang="ru-RU" sz="1400" dirty="0"/>
        </a:p>
      </dgm:t>
    </dgm:pt>
    <dgm:pt modelId="{98B50FDA-BFB2-4207-B3DC-961ED620521C}" type="parTrans" cxnId="{175E0EEE-1ECE-4D53-BC7B-762626A3A535}">
      <dgm:prSet/>
      <dgm:spPr/>
      <dgm:t>
        <a:bodyPr/>
        <a:lstStyle/>
        <a:p>
          <a:endParaRPr lang="ru-RU"/>
        </a:p>
      </dgm:t>
    </dgm:pt>
    <dgm:pt modelId="{0CCB6145-9D5E-4064-B450-754ECFBE9497}" type="sibTrans" cxnId="{175E0EEE-1ECE-4D53-BC7B-762626A3A535}">
      <dgm:prSet/>
      <dgm:spPr/>
      <dgm:t>
        <a:bodyPr/>
        <a:lstStyle/>
        <a:p>
          <a:endParaRPr lang="ru-RU"/>
        </a:p>
      </dgm:t>
    </dgm:pt>
    <dgm:pt modelId="{BBD26216-5EC3-493E-B4EF-CD179973B2FE}">
      <dgm:prSet phldrT="[Текст]" custT="1"/>
      <dgm:spPr/>
      <dgm:t>
        <a:bodyPr/>
        <a:lstStyle/>
        <a:p>
          <a:r>
            <a:rPr lang="ru-RU" sz="1400" b="0" i="0" dirty="0" smtClean="0"/>
            <a:t>— </a:t>
          </a:r>
          <a:r>
            <a:rPr lang="ru-RU" sz="1400" b="0" i="0" dirty="0" err="1" smtClean="0"/>
            <a:t>сприяння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охороні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навколишнього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середовища</a:t>
          </a:r>
          <a:endParaRPr lang="ru-RU" sz="1400" b="0" i="0" dirty="0" smtClean="0"/>
        </a:p>
      </dgm:t>
    </dgm:pt>
    <dgm:pt modelId="{C4EE22FB-4032-49FA-86C3-59791ED695AA}" type="parTrans" cxnId="{55A79673-6FE0-4E39-ADF1-483BA62CE5C1}">
      <dgm:prSet/>
      <dgm:spPr/>
      <dgm:t>
        <a:bodyPr/>
        <a:lstStyle/>
        <a:p>
          <a:endParaRPr lang="ru-RU"/>
        </a:p>
      </dgm:t>
    </dgm:pt>
    <dgm:pt modelId="{88D128D6-8CDE-4BFE-8D71-6DF69C2A749E}" type="sibTrans" cxnId="{55A79673-6FE0-4E39-ADF1-483BA62CE5C1}">
      <dgm:prSet/>
      <dgm:spPr/>
      <dgm:t>
        <a:bodyPr/>
        <a:lstStyle/>
        <a:p>
          <a:endParaRPr lang="ru-RU"/>
        </a:p>
      </dgm:t>
    </dgm:pt>
    <dgm:pt modelId="{F3A0B1C0-F62E-43E3-ACAA-FF92EEE2A42B}">
      <dgm:prSet custT="1"/>
      <dgm:spPr/>
      <dgm:t>
        <a:bodyPr/>
        <a:lstStyle/>
        <a:p>
          <a:r>
            <a:rPr lang="ru-RU" sz="1300" b="0" i="0" dirty="0" smtClean="0"/>
            <a:t>— </a:t>
          </a:r>
          <a:r>
            <a:rPr lang="ru-RU" sz="1300" b="0" i="0" dirty="0" err="1" smtClean="0"/>
            <a:t>надання</a:t>
          </a:r>
          <a:r>
            <a:rPr lang="ru-RU" sz="1300" b="0" i="0" dirty="0" smtClean="0"/>
            <a:t> </a:t>
          </a:r>
          <a:r>
            <a:rPr lang="ru-RU" sz="1300" b="0" i="0" dirty="0" err="1" smtClean="0"/>
            <a:t>допомоги</a:t>
          </a:r>
          <a:r>
            <a:rPr lang="ru-RU" sz="1300" b="0" i="0" dirty="0" smtClean="0"/>
            <a:t> </a:t>
          </a:r>
          <a:r>
            <a:rPr lang="ru-RU" sz="1300" b="0" i="0" dirty="0" err="1" smtClean="0"/>
            <a:t>робітникам</a:t>
          </a:r>
          <a:r>
            <a:rPr lang="ru-RU" sz="1300" b="0" i="0" dirty="0" smtClean="0"/>
            <a:t> в </a:t>
          </a:r>
          <a:r>
            <a:rPr lang="ru-RU" sz="1300" b="0" i="0" dirty="0" err="1" smtClean="0"/>
            <a:t>критичних</a:t>
          </a:r>
          <a:r>
            <a:rPr lang="ru-RU" sz="1300" b="0" i="0" dirty="0" smtClean="0"/>
            <a:t> </a:t>
          </a:r>
          <a:r>
            <a:rPr lang="ru-RU" sz="1300" b="0" i="0" dirty="0" err="1" smtClean="0"/>
            <a:t>ситуаціях</a:t>
          </a:r>
          <a:r>
            <a:rPr lang="ru-RU" sz="1100" b="0" i="0" dirty="0" smtClean="0"/>
            <a:t>.</a:t>
          </a:r>
          <a:endParaRPr lang="ru-RU" sz="1100" dirty="0"/>
        </a:p>
      </dgm:t>
    </dgm:pt>
    <dgm:pt modelId="{90DC378A-815B-4509-96F5-43CD683249CD}" type="parTrans" cxnId="{F5F22914-4C43-4D11-90C6-F4E0BEC664BE}">
      <dgm:prSet/>
      <dgm:spPr/>
      <dgm:t>
        <a:bodyPr/>
        <a:lstStyle/>
        <a:p>
          <a:endParaRPr lang="ru-RU"/>
        </a:p>
      </dgm:t>
    </dgm:pt>
    <dgm:pt modelId="{7C3A1B5F-519D-488D-BB6E-EC14A450A511}" type="sibTrans" cxnId="{F5F22914-4C43-4D11-90C6-F4E0BEC664BE}">
      <dgm:prSet/>
      <dgm:spPr/>
      <dgm:t>
        <a:bodyPr/>
        <a:lstStyle/>
        <a:p>
          <a:endParaRPr lang="ru-RU"/>
        </a:p>
      </dgm:t>
    </dgm:pt>
    <dgm:pt modelId="{C8332293-D009-4AB5-ABD7-CFDAA276276B}">
      <dgm:prSet custT="1"/>
      <dgm:spPr/>
      <dgm:t>
        <a:bodyPr/>
        <a:lstStyle/>
        <a:p>
          <a:r>
            <a:rPr lang="ru-RU" sz="1100" b="0" i="0" dirty="0" smtClean="0"/>
            <a:t>— </a:t>
          </a:r>
          <a:r>
            <a:rPr lang="ru-RU" sz="1400" b="0" i="0" dirty="0" err="1" smtClean="0"/>
            <a:t>безпеку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праці</a:t>
          </a:r>
          <a:endParaRPr lang="ru-RU" sz="1100" dirty="0"/>
        </a:p>
      </dgm:t>
    </dgm:pt>
    <dgm:pt modelId="{FECF4280-A4DB-44A0-A5FE-90FCB80FBF3B}" type="parTrans" cxnId="{F4FD8800-7EF2-42FE-8E37-DA9990588715}">
      <dgm:prSet/>
      <dgm:spPr/>
      <dgm:t>
        <a:bodyPr/>
        <a:lstStyle/>
        <a:p>
          <a:endParaRPr lang="ru-RU"/>
        </a:p>
      </dgm:t>
    </dgm:pt>
    <dgm:pt modelId="{A2F82693-B3EE-4EF8-8F10-605D4E50D28C}" type="sibTrans" cxnId="{F4FD8800-7EF2-42FE-8E37-DA9990588715}">
      <dgm:prSet/>
      <dgm:spPr/>
      <dgm:t>
        <a:bodyPr/>
        <a:lstStyle/>
        <a:p>
          <a:endParaRPr lang="ru-RU"/>
        </a:p>
      </dgm:t>
    </dgm:pt>
    <dgm:pt modelId="{110C5172-06E9-4C57-91C1-6326B0048444}">
      <dgm:prSet custT="1"/>
      <dgm:spPr/>
      <dgm:t>
        <a:bodyPr/>
        <a:lstStyle/>
        <a:p>
          <a:r>
            <a:rPr lang="ru-RU" sz="1400" b="0" i="0" dirty="0" smtClean="0"/>
            <a:t>— </a:t>
          </a:r>
          <a:r>
            <a:rPr lang="ru-RU" sz="1400" b="0" i="0" dirty="0" err="1" smtClean="0"/>
            <a:t>взаємодію</a:t>
          </a:r>
          <a:r>
            <a:rPr lang="ru-RU" sz="1400" b="0" i="0" dirty="0" smtClean="0"/>
            <a:t> з </a:t>
          </a:r>
          <a:r>
            <a:rPr lang="ru-RU" sz="1400" b="0" i="0" dirty="0" err="1" smtClean="0"/>
            <a:t>місцевою</a:t>
          </a:r>
          <a:r>
            <a:rPr lang="ru-RU" sz="1400" b="0" i="0" dirty="0" smtClean="0"/>
            <a:t> громадою та </a:t>
          </a:r>
          <a:r>
            <a:rPr lang="ru-RU" sz="1400" b="0" i="0" dirty="0" err="1" smtClean="0"/>
            <a:t>місцевими</a:t>
          </a:r>
          <a:r>
            <a:rPr lang="ru-RU" sz="1400" b="0" i="0" dirty="0" smtClean="0"/>
            <a:t> органами </a:t>
          </a:r>
          <a:r>
            <a:rPr lang="ru-RU" sz="1400" b="0" i="0" dirty="0" err="1" smtClean="0"/>
            <a:t>влади</a:t>
          </a:r>
          <a:endParaRPr lang="ru-RU" sz="1400" b="0" i="0" dirty="0"/>
        </a:p>
      </dgm:t>
    </dgm:pt>
    <dgm:pt modelId="{6854D015-2448-4BD9-99B6-9B4BD763F6BB}" type="parTrans" cxnId="{6AB82F92-16B5-4A91-972B-0CD7EC7816BC}">
      <dgm:prSet/>
      <dgm:spPr/>
      <dgm:t>
        <a:bodyPr/>
        <a:lstStyle/>
        <a:p>
          <a:endParaRPr lang="ru-RU"/>
        </a:p>
      </dgm:t>
    </dgm:pt>
    <dgm:pt modelId="{DEFFBD17-E98C-4882-8376-140C15A5FC50}" type="sibTrans" cxnId="{6AB82F92-16B5-4A91-972B-0CD7EC7816BC}">
      <dgm:prSet/>
      <dgm:spPr/>
      <dgm:t>
        <a:bodyPr/>
        <a:lstStyle/>
        <a:p>
          <a:endParaRPr lang="ru-RU"/>
        </a:p>
      </dgm:t>
    </dgm:pt>
    <dgm:pt modelId="{06F56634-7B05-417B-8CF9-80D62C303457}">
      <dgm:prSet custT="1"/>
      <dgm:spPr/>
      <dgm:t>
        <a:bodyPr/>
        <a:lstStyle/>
        <a:p>
          <a:r>
            <a:rPr lang="ru-RU" sz="1300" b="0" i="0" dirty="0" smtClean="0"/>
            <a:t>— </a:t>
          </a:r>
          <a:r>
            <a:rPr lang="ru-RU" sz="1300" b="0" i="0" dirty="0" err="1" smtClean="0"/>
            <a:t>відповідальність</a:t>
          </a:r>
          <a:r>
            <a:rPr lang="ru-RU" sz="1300" b="0" i="0" dirty="0" smtClean="0"/>
            <a:t> перед </a:t>
          </a:r>
          <a:r>
            <a:rPr lang="ru-RU" sz="1300" b="0" i="0" dirty="0" err="1" smtClean="0"/>
            <a:t>споживачами</a:t>
          </a:r>
          <a:r>
            <a:rPr lang="ru-RU" sz="1300" b="0" i="0" dirty="0" smtClean="0"/>
            <a:t> за </a:t>
          </a:r>
          <a:r>
            <a:rPr lang="ru-RU" sz="1300" b="0" i="0" dirty="0" err="1" smtClean="0"/>
            <a:t>якість</a:t>
          </a:r>
          <a:r>
            <a:rPr lang="ru-RU" sz="1300" b="0" i="0" dirty="0" smtClean="0"/>
            <a:t> </a:t>
          </a:r>
          <a:r>
            <a:rPr lang="ru-RU" sz="1300" b="0" i="0" dirty="0" err="1" smtClean="0"/>
            <a:t>товарів</a:t>
          </a:r>
          <a:r>
            <a:rPr lang="ru-RU" sz="1300" b="0" i="0" dirty="0" smtClean="0"/>
            <a:t> та </a:t>
          </a:r>
          <a:r>
            <a:rPr lang="ru-RU" sz="1300" b="0" i="0" dirty="0" err="1" smtClean="0"/>
            <a:t>послуг</a:t>
          </a:r>
          <a:r>
            <a:rPr lang="ru-RU" sz="1300" b="0" i="0" dirty="0" smtClean="0"/>
            <a:t>.</a:t>
          </a:r>
          <a:endParaRPr lang="ru-RU" sz="1300" b="0" i="0" dirty="0"/>
        </a:p>
      </dgm:t>
    </dgm:pt>
    <dgm:pt modelId="{EC557439-E316-4556-B7E7-88DC3A00CB10}" type="parTrans" cxnId="{EF37F7C8-7D1D-4574-9B83-A5B40E7F1B3F}">
      <dgm:prSet/>
      <dgm:spPr/>
      <dgm:t>
        <a:bodyPr/>
        <a:lstStyle/>
        <a:p>
          <a:endParaRPr lang="ru-RU"/>
        </a:p>
      </dgm:t>
    </dgm:pt>
    <dgm:pt modelId="{9104079E-4711-4D3A-B65F-EF8F96BE2138}" type="sibTrans" cxnId="{EF37F7C8-7D1D-4574-9B83-A5B40E7F1B3F}">
      <dgm:prSet/>
      <dgm:spPr/>
      <dgm:t>
        <a:bodyPr/>
        <a:lstStyle/>
        <a:p>
          <a:endParaRPr lang="ru-RU"/>
        </a:p>
      </dgm:t>
    </dgm:pt>
    <dgm:pt modelId="{53D2519C-DEDB-4127-82EB-FA720E45F872}" type="pres">
      <dgm:prSet presAssocID="{AEAF9E58-0425-46AA-A882-507F91CD72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E2978AD-CF62-4909-BCF4-92BA96D43423}" type="pres">
      <dgm:prSet presAssocID="{8FC75E48-46E2-4269-9A5F-C5A4D8D11521}" presName="root" presStyleCnt="0"/>
      <dgm:spPr/>
    </dgm:pt>
    <dgm:pt modelId="{B609C557-E6F0-430C-B34F-60DF658C7789}" type="pres">
      <dgm:prSet presAssocID="{8FC75E48-46E2-4269-9A5F-C5A4D8D11521}" presName="rootComposite" presStyleCnt="0"/>
      <dgm:spPr/>
    </dgm:pt>
    <dgm:pt modelId="{7A067C5E-1ECF-4F1A-9EAC-4999889C2D40}" type="pres">
      <dgm:prSet presAssocID="{8FC75E48-46E2-4269-9A5F-C5A4D8D11521}" presName="rootText" presStyleLbl="node1" presStyleIdx="0" presStyleCnt="2" custScaleX="124832" custLinFactX="-7630" custLinFactNeighborX="-100000" custLinFactNeighborY="16377"/>
      <dgm:spPr/>
      <dgm:t>
        <a:bodyPr/>
        <a:lstStyle/>
        <a:p>
          <a:endParaRPr lang="ru-RU"/>
        </a:p>
      </dgm:t>
    </dgm:pt>
    <dgm:pt modelId="{1D966505-6B5E-41CC-BDB1-CC870EB3AD7A}" type="pres">
      <dgm:prSet presAssocID="{8FC75E48-46E2-4269-9A5F-C5A4D8D11521}" presName="rootConnector" presStyleLbl="node1" presStyleIdx="0" presStyleCnt="2"/>
      <dgm:spPr/>
      <dgm:t>
        <a:bodyPr/>
        <a:lstStyle/>
        <a:p>
          <a:endParaRPr lang="uk-UA"/>
        </a:p>
      </dgm:t>
    </dgm:pt>
    <dgm:pt modelId="{C31F373A-9AF7-4670-A617-F4B6F8C2FCF6}" type="pres">
      <dgm:prSet presAssocID="{8FC75E48-46E2-4269-9A5F-C5A4D8D11521}" presName="childShape" presStyleCnt="0"/>
      <dgm:spPr/>
    </dgm:pt>
    <dgm:pt modelId="{24830FF6-BAEA-4703-B610-4AC2054E9004}" type="pres">
      <dgm:prSet presAssocID="{699C7062-EC1C-4991-865C-517EF9A40DDF}" presName="Name13" presStyleLbl="parChTrans1D2" presStyleIdx="0" presStyleCnt="8"/>
      <dgm:spPr/>
      <dgm:t>
        <a:bodyPr/>
        <a:lstStyle/>
        <a:p>
          <a:endParaRPr lang="uk-UA"/>
        </a:p>
      </dgm:t>
    </dgm:pt>
    <dgm:pt modelId="{0C3B2BE5-CA62-46B2-9CDC-0A699ADF8A60}" type="pres">
      <dgm:prSet presAssocID="{257A3093-5EA9-4106-B18D-F7A2FC02B4BC}" presName="childText" presStyleLbl="bgAcc1" presStyleIdx="0" presStyleCnt="8" custLinFactNeighborX="-26929" custLinFactNeighborY="-23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ACD5B-748F-41A1-9E71-5B868D4B7FA3}" type="pres">
      <dgm:prSet presAssocID="{D6E23794-9699-4DAE-BB87-6CF3DB231F5D}" presName="Name13" presStyleLbl="parChTrans1D2" presStyleIdx="1" presStyleCnt="8"/>
      <dgm:spPr/>
      <dgm:t>
        <a:bodyPr/>
        <a:lstStyle/>
        <a:p>
          <a:endParaRPr lang="uk-UA"/>
        </a:p>
      </dgm:t>
    </dgm:pt>
    <dgm:pt modelId="{F5798F04-6E39-4970-85E9-D2B930B879FF}" type="pres">
      <dgm:prSet presAssocID="{D4ECC823-E92B-40B4-9BE5-7B9ADA486AF4}" presName="childText" presStyleLbl="bgAcc1" presStyleIdx="1" presStyleCnt="8" custLinFactX="-17583" custLinFactNeighborX="-100000" custLinFactNeighborY="-17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89EA7C-3367-45FB-88AC-A02FDF295923}" type="pres">
      <dgm:prSet presAssocID="{FECF4280-A4DB-44A0-A5FE-90FCB80FBF3B}" presName="Name13" presStyleLbl="parChTrans1D2" presStyleIdx="2" presStyleCnt="8"/>
      <dgm:spPr/>
      <dgm:t>
        <a:bodyPr/>
        <a:lstStyle/>
        <a:p>
          <a:endParaRPr lang="uk-UA"/>
        </a:p>
      </dgm:t>
    </dgm:pt>
    <dgm:pt modelId="{101E4605-1F9F-4751-9268-0EB7BBBBBF63}" type="pres">
      <dgm:prSet presAssocID="{C8332293-D009-4AB5-ABD7-CFDAA276276B}" presName="childText" presStyleLbl="bgAcc1" presStyleIdx="2" presStyleCnt="8" custLinFactNeighborX="-12926" custLinFactNeighborY="-3844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01D137-9FE4-4156-95DB-A2354E8E0E9F}" type="pres">
      <dgm:prSet presAssocID="{90DC378A-815B-4509-96F5-43CD683249CD}" presName="Name13" presStyleLbl="parChTrans1D2" presStyleIdx="3" presStyleCnt="8"/>
      <dgm:spPr/>
      <dgm:t>
        <a:bodyPr/>
        <a:lstStyle/>
        <a:p>
          <a:endParaRPr lang="uk-UA"/>
        </a:p>
      </dgm:t>
    </dgm:pt>
    <dgm:pt modelId="{3FB6AAE4-12B0-4B17-A609-C59BC83F971D}" type="pres">
      <dgm:prSet presAssocID="{F3A0B1C0-F62E-43E3-ACAA-FF92EEE2A42B}" presName="childText" presStyleLbl="bgAcc1" presStyleIdx="3" presStyleCnt="8" custLinFactX="-10966" custLinFactNeighborX="-100000" custLinFactNeighborY="-5685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9305EF-66E4-4AAA-9CF3-1B22B791CFA4}" type="pres">
      <dgm:prSet presAssocID="{BB086FF3-62DF-4E4B-856D-B56E247B940D}" presName="root" presStyleCnt="0"/>
      <dgm:spPr/>
    </dgm:pt>
    <dgm:pt modelId="{54A10133-4517-4035-A732-4A17CA21E901}" type="pres">
      <dgm:prSet presAssocID="{BB086FF3-62DF-4E4B-856D-B56E247B940D}" presName="rootComposite" presStyleCnt="0"/>
      <dgm:spPr/>
    </dgm:pt>
    <dgm:pt modelId="{6134EEDA-AE72-4517-BE59-AE68ED6A0494}" type="pres">
      <dgm:prSet presAssocID="{BB086FF3-62DF-4E4B-856D-B56E247B940D}" presName="rootText" presStyleLbl="node1" presStyleIdx="1" presStyleCnt="2" custScaleX="138962" custLinFactNeighborX="23122" custLinFactNeighborY="15271"/>
      <dgm:spPr/>
      <dgm:t>
        <a:bodyPr/>
        <a:lstStyle/>
        <a:p>
          <a:endParaRPr lang="ru-RU"/>
        </a:p>
      </dgm:t>
    </dgm:pt>
    <dgm:pt modelId="{D070889A-3F7A-4F56-A21A-C10CA7A797AE}" type="pres">
      <dgm:prSet presAssocID="{BB086FF3-62DF-4E4B-856D-B56E247B940D}" presName="rootConnector" presStyleLbl="node1" presStyleIdx="1" presStyleCnt="2"/>
      <dgm:spPr/>
      <dgm:t>
        <a:bodyPr/>
        <a:lstStyle/>
        <a:p>
          <a:endParaRPr lang="uk-UA"/>
        </a:p>
      </dgm:t>
    </dgm:pt>
    <dgm:pt modelId="{FFD0D9E8-85C4-4CF5-A0C0-C483AC66E88E}" type="pres">
      <dgm:prSet presAssocID="{BB086FF3-62DF-4E4B-856D-B56E247B940D}" presName="childShape" presStyleCnt="0"/>
      <dgm:spPr/>
    </dgm:pt>
    <dgm:pt modelId="{F2E285D5-7FB7-472C-AD62-83D47A183753}" type="pres">
      <dgm:prSet presAssocID="{98B50FDA-BFB2-4207-B3DC-961ED620521C}" presName="Name13" presStyleLbl="parChTrans1D2" presStyleIdx="4" presStyleCnt="8"/>
      <dgm:spPr/>
      <dgm:t>
        <a:bodyPr/>
        <a:lstStyle/>
        <a:p>
          <a:endParaRPr lang="uk-UA"/>
        </a:p>
      </dgm:t>
    </dgm:pt>
    <dgm:pt modelId="{4258F851-4023-45D4-AB4F-72C504E60E4E}" type="pres">
      <dgm:prSet presAssocID="{CCAF3B49-C259-4FBF-84B3-326A31D4E186}" presName="childText" presStyleLbl="bgAcc1" presStyleIdx="4" presStyleCnt="8" custLinFactX="56047" custLinFactNeighborX="100000" custLinFactNeighborY="10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20456D-9CEC-48C8-817E-8F46D0B6D67C}" type="pres">
      <dgm:prSet presAssocID="{C4EE22FB-4032-49FA-86C3-59791ED695AA}" presName="Name13" presStyleLbl="parChTrans1D2" presStyleIdx="5" presStyleCnt="8"/>
      <dgm:spPr/>
      <dgm:t>
        <a:bodyPr/>
        <a:lstStyle/>
        <a:p>
          <a:endParaRPr lang="uk-UA"/>
        </a:p>
      </dgm:t>
    </dgm:pt>
    <dgm:pt modelId="{89486B64-58EC-4CDC-A5EE-B6169EA160D4}" type="pres">
      <dgm:prSet presAssocID="{BBD26216-5EC3-493E-B4EF-CD179973B2FE}" presName="childText" presStyleLbl="bgAcc1" presStyleIdx="5" presStyleCnt="8" custLinFactNeighborX="55497" custLinFactNeighborY="-240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CC7C9-59C1-4E8B-826E-50AB36612DDA}" type="pres">
      <dgm:prSet presAssocID="{6854D015-2448-4BD9-99B6-9B4BD763F6BB}" presName="Name13" presStyleLbl="parChTrans1D2" presStyleIdx="6" presStyleCnt="8"/>
      <dgm:spPr/>
      <dgm:t>
        <a:bodyPr/>
        <a:lstStyle/>
        <a:p>
          <a:endParaRPr lang="uk-UA"/>
        </a:p>
      </dgm:t>
    </dgm:pt>
    <dgm:pt modelId="{9583121B-A50D-44D0-816F-D926565EFEDA}" type="pres">
      <dgm:prSet presAssocID="{110C5172-06E9-4C57-91C1-6326B0048444}" presName="childText" presStyleLbl="bgAcc1" presStyleIdx="6" presStyleCnt="8" custLinFactX="55393" custLinFactNeighborX="100000" custLinFactNeighborY="-4492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EA7D26-B48F-4AE9-9B00-0F778023A0EC}" type="pres">
      <dgm:prSet presAssocID="{EC557439-E316-4556-B7E7-88DC3A00CB10}" presName="Name13" presStyleLbl="parChTrans1D2" presStyleIdx="7" presStyleCnt="8"/>
      <dgm:spPr/>
      <dgm:t>
        <a:bodyPr/>
        <a:lstStyle/>
        <a:p>
          <a:endParaRPr lang="uk-UA"/>
        </a:p>
      </dgm:t>
    </dgm:pt>
    <dgm:pt modelId="{7A398E39-26B6-4EBE-8DAC-182AB7139786}" type="pres">
      <dgm:prSet presAssocID="{06F56634-7B05-417B-8CF9-80D62C303457}" presName="childText" presStyleLbl="bgAcc1" presStyleIdx="7" presStyleCnt="8" custLinFactNeighborX="56150" custLinFactNeighborY="-6372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6825BDF-F0B9-4862-A49E-374CF26FC9D4}" type="presOf" srcId="{699C7062-EC1C-4991-865C-517EF9A40DDF}" destId="{24830FF6-BAEA-4703-B610-4AC2054E9004}" srcOrd="0" destOrd="0" presId="urn:microsoft.com/office/officeart/2005/8/layout/hierarchy3"/>
    <dgm:cxn modelId="{0BD38C0B-0AA7-4CBA-AD07-65CB678325D2}" type="presOf" srcId="{D6E23794-9699-4DAE-BB87-6CF3DB231F5D}" destId="{801ACD5B-748F-41A1-9E71-5B868D4B7FA3}" srcOrd="0" destOrd="0" presId="urn:microsoft.com/office/officeart/2005/8/layout/hierarchy3"/>
    <dgm:cxn modelId="{640DCFD0-11F2-447A-8A1D-7164BD8A67BE}" srcId="{8FC75E48-46E2-4269-9A5F-C5A4D8D11521}" destId="{257A3093-5EA9-4106-B18D-F7A2FC02B4BC}" srcOrd="0" destOrd="0" parTransId="{699C7062-EC1C-4991-865C-517EF9A40DDF}" sibTransId="{82C7FE34-C874-4D75-948C-F72E05B0D57C}"/>
    <dgm:cxn modelId="{FBBC1B4F-642E-431D-9493-5070E7CF0283}" type="presOf" srcId="{C4EE22FB-4032-49FA-86C3-59791ED695AA}" destId="{E620456D-9CEC-48C8-817E-8F46D0B6D67C}" srcOrd="0" destOrd="0" presId="urn:microsoft.com/office/officeart/2005/8/layout/hierarchy3"/>
    <dgm:cxn modelId="{1534E1A5-B88B-455C-9782-0D65738AC9D5}" type="presOf" srcId="{C8332293-D009-4AB5-ABD7-CFDAA276276B}" destId="{101E4605-1F9F-4751-9268-0EB7BBBBBF63}" srcOrd="0" destOrd="0" presId="urn:microsoft.com/office/officeart/2005/8/layout/hierarchy3"/>
    <dgm:cxn modelId="{524E996F-5E45-4387-AD74-79CFA54E226A}" type="presOf" srcId="{6854D015-2448-4BD9-99B6-9B4BD763F6BB}" destId="{59CCC7C9-59C1-4E8B-826E-50AB36612DDA}" srcOrd="0" destOrd="0" presId="urn:microsoft.com/office/officeart/2005/8/layout/hierarchy3"/>
    <dgm:cxn modelId="{5406DD70-E788-4196-8D45-CCA242F5F4DA}" srcId="{AEAF9E58-0425-46AA-A882-507F91CD72A9}" destId="{8FC75E48-46E2-4269-9A5F-C5A4D8D11521}" srcOrd="0" destOrd="0" parTransId="{7AB65F6E-76D6-4D2D-98C0-C67A3025F8AE}" sibTransId="{538A058B-679D-4C46-9A44-FB0681C4A909}"/>
    <dgm:cxn modelId="{164F2DFC-05D5-4494-AC68-66BE90CEDE6A}" type="presOf" srcId="{90DC378A-815B-4509-96F5-43CD683249CD}" destId="{EA01D137-9FE4-4156-95DB-A2354E8E0E9F}" srcOrd="0" destOrd="0" presId="urn:microsoft.com/office/officeart/2005/8/layout/hierarchy3"/>
    <dgm:cxn modelId="{FD3B49E1-8DDC-4889-9973-FCDC0BE926D1}" type="presOf" srcId="{06F56634-7B05-417B-8CF9-80D62C303457}" destId="{7A398E39-26B6-4EBE-8DAC-182AB7139786}" srcOrd="0" destOrd="0" presId="urn:microsoft.com/office/officeart/2005/8/layout/hierarchy3"/>
    <dgm:cxn modelId="{6AB82F92-16B5-4A91-972B-0CD7EC7816BC}" srcId="{BB086FF3-62DF-4E4B-856D-B56E247B940D}" destId="{110C5172-06E9-4C57-91C1-6326B0048444}" srcOrd="2" destOrd="0" parTransId="{6854D015-2448-4BD9-99B6-9B4BD763F6BB}" sibTransId="{DEFFBD17-E98C-4882-8376-140C15A5FC50}"/>
    <dgm:cxn modelId="{0DDAC059-5D5A-4D65-95C6-DF39952447EE}" type="presOf" srcId="{EC557439-E316-4556-B7E7-88DC3A00CB10}" destId="{D9EA7D26-B48F-4AE9-9B00-0F778023A0EC}" srcOrd="0" destOrd="0" presId="urn:microsoft.com/office/officeart/2005/8/layout/hierarchy3"/>
    <dgm:cxn modelId="{5F612682-C98B-4E0B-944C-4724680D2838}" type="presOf" srcId="{BB086FF3-62DF-4E4B-856D-B56E247B940D}" destId="{6134EEDA-AE72-4517-BE59-AE68ED6A0494}" srcOrd="0" destOrd="0" presId="urn:microsoft.com/office/officeart/2005/8/layout/hierarchy3"/>
    <dgm:cxn modelId="{D7FED2B3-076C-44B9-B4A4-0D33316D21F9}" type="presOf" srcId="{D4ECC823-E92B-40B4-9BE5-7B9ADA486AF4}" destId="{F5798F04-6E39-4970-85E9-D2B930B879FF}" srcOrd="0" destOrd="0" presId="urn:microsoft.com/office/officeart/2005/8/layout/hierarchy3"/>
    <dgm:cxn modelId="{7BB562C4-5762-4A0D-9E85-9C60A6A8FDAB}" type="presOf" srcId="{FECF4280-A4DB-44A0-A5FE-90FCB80FBF3B}" destId="{9F89EA7C-3367-45FB-88AC-A02FDF295923}" srcOrd="0" destOrd="0" presId="urn:microsoft.com/office/officeart/2005/8/layout/hierarchy3"/>
    <dgm:cxn modelId="{35FD8221-5BA7-482B-94D6-4520D6A10309}" type="presOf" srcId="{CCAF3B49-C259-4FBF-84B3-326A31D4E186}" destId="{4258F851-4023-45D4-AB4F-72C504E60E4E}" srcOrd="0" destOrd="0" presId="urn:microsoft.com/office/officeart/2005/8/layout/hierarchy3"/>
    <dgm:cxn modelId="{D6011C51-BC8D-4350-8193-07CA141CD14C}" type="presOf" srcId="{BBD26216-5EC3-493E-B4EF-CD179973B2FE}" destId="{89486B64-58EC-4CDC-A5EE-B6169EA160D4}" srcOrd="0" destOrd="0" presId="urn:microsoft.com/office/officeart/2005/8/layout/hierarchy3"/>
    <dgm:cxn modelId="{8CEBE163-F06A-4F4A-8720-CC1724129C06}" srcId="{AEAF9E58-0425-46AA-A882-507F91CD72A9}" destId="{BB086FF3-62DF-4E4B-856D-B56E247B940D}" srcOrd="1" destOrd="0" parTransId="{CE95B923-A64F-4A8D-900E-B6898F935DE7}" sibTransId="{AF8D5A54-A917-4079-85A9-381BBF6BC3D1}"/>
    <dgm:cxn modelId="{69FE8BEA-F6FE-4349-8E07-8CA389B125BB}" type="presOf" srcId="{BB086FF3-62DF-4E4B-856D-B56E247B940D}" destId="{D070889A-3F7A-4F56-A21A-C10CA7A797AE}" srcOrd="1" destOrd="0" presId="urn:microsoft.com/office/officeart/2005/8/layout/hierarchy3"/>
    <dgm:cxn modelId="{F5F22914-4C43-4D11-90C6-F4E0BEC664BE}" srcId="{8FC75E48-46E2-4269-9A5F-C5A4D8D11521}" destId="{F3A0B1C0-F62E-43E3-ACAA-FF92EEE2A42B}" srcOrd="3" destOrd="0" parTransId="{90DC378A-815B-4509-96F5-43CD683249CD}" sibTransId="{7C3A1B5F-519D-488D-BB6E-EC14A450A511}"/>
    <dgm:cxn modelId="{35ED219E-649D-45B9-A66E-A46D2CFDEC51}" type="presOf" srcId="{257A3093-5EA9-4106-B18D-F7A2FC02B4BC}" destId="{0C3B2BE5-CA62-46B2-9CDC-0A699ADF8A60}" srcOrd="0" destOrd="0" presId="urn:microsoft.com/office/officeart/2005/8/layout/hierarchy3"/>
    <dgm:cxn modelId="{F4FD8800-7EF2-42FE-8E37-DA9990588715}" srcId="{8FC75E48-46E2-4269-9A5F-C5A4D8D11521}" destId="{C8332293-D009-4AB5-ABD7-CFDAA276276B}" srcOrd="2" destOrd="0" parTransId="{FECF4280-A4DB-44A0-A5FE-90FCB80FBF3B}" sibTransId="{A2F82693-B3EE-4EF8-8F10-605D4E50D28C}"/>
    <dgm:cxn modelId="{55A79673-6FE0-4E39-ADF1-483BA62CE5C1}" srcId="{BB086FF3-62DF-4E4B-856D-B56E247B940D}" destId="{BBD26216-5EC3-493E-B4EF-CD179973B2FE}" srcOrd="1" destOrd="0" parTransId="{C4EE22FB-4032-49FA-86C3-59791ED695AA}" sibTransId="{88D128D6-8CDE-4BFE-8D71-6DF69C2A749E}"/>
    <dgm:cxn modelId="{3ADA5D6C-5FE6-495F-B3EF-C45E8F76E306}" type="presOf" srcId="{8FC75E48-46E2-4269-9A5F-C5A4D8D11521}" destId="{1D966505-6B5E-41CC-BDB1-CC870EB3AD7A}" srcOrd="1" destOrd="0" presId="urn:microsoft.com/office/officeart/2005/8/layout/hierarchy3"/>
    <dgm:cxn modelId="{A889D2E5-D0D7-4E2B-B7B8-961213C58A36}" type="presOf" srcId="{8FC75E48-46E2-4269-9A5F-C5A4D8D11521}" destId="{7A067C5E-1ECF-4F1A-9EAC-4999889C2D40}" srcOrd="0" destOrd="0" presId="urn:microsoft.com/office/officeart/2005/8/layout/hierarchy3"/>
    <dgm:cxn modelId="{2A586B1D-00A0-41EF-98C4-9F71A81313AF}" type="presOf" srcId="{F3A0B1C0-F62E-43E3-ACAA-FF92EEE2A42B}" destId="{3FB6AAE4-12B0-4B17-A609-C59BC83F971D}" srcOrd="0" destOrd="0" presId="urn:microsoft.com/office/officeart/2005/8/layout/hierarchy3"/>
    <dgm:cxn modelId="{32BF8ED6-8592-4CAA-ADD0-E6503291DA20}" type="presOf" srcId="{AEAF9E58-0425-46AA-A882-507F91CD72A9}" destId="{53D2519C-DEDB-4127-82EB-FA720E45F872}" srcOrd="0" destOrd="0" presId="urn:microsoft.com/office/officeart/2005/8/layout/hierarchy3"/>
    <dgm:cxn modelId="{646A84BD-6D1B-4C9B-BEF4-AE8F5515A171}" srcId="{8FC75E48-46E2-4269-9A5F-C5A4D8D11521}" destId="{D4ECC823-E92B-40B4-9BE5-7B9ADA486AF4}" srcOrd="1" destOrd="0" parTransId="{D6E23794-9699-4DAE-BB87-6CF3DB231F5D}" sibTransId="{B4B5D5C9-2C01-48A0-94E3-5A7367215471}"/>
    <dgm:cxn modelId="{175E0EEE-1ECE-4D53-BC7B-762626A3A535}" srcId="{BB086FF3-62DF-4E4B-856D-B56E247B940D}" destId="{CCAF3B49-C259-4FBF-84B3-326A31D4E186}" srcOrd="0" destOrd="0" parTransId="{98B50FDA-BFB2-4207-B3DC-961ED620521C}" sibTransId="{0CCB6145-9D5E-4064-B450-754ECFBE9497}"/>
    <dgm:cxn modelId="{6C2AC3AF-00E2-45BB-81C6-A8FA5ED86D62}" type="presOf" srcId="{110C5172-06E9-4C57-91C1-6326B0048444}" destId="{9583121B-A50D-44D0-816F-D926565EFEDA}" srcOrd="0" destOrd="0" presId="urn:microsoft.com/office/officeart/2005/8/layout/hierarchy3"/>
    <dgm:cxn modelId="{EF37F7C8-7D1D-4574-9B83-A5B40E7F1B3F}" srcId="{BB086FF3-62DF-4E4B-856D-B56E247B940D}" destId="{06F56634-7B05-417B-8CF9-80D62C303457}" srcOrd="3" destOrd="0" parTransId="{EC557439-E316-4556-B7E7-88DC3A00CB10}" sibTransId="{9104079E-4711-4D3A-B65F-EF8F96BE2138}"/>
    <dgm:cxn modelId="{F022F560-8751-4DD8-B03E-8B43D84CF9B4}" type="presOf" srcId="{98B50FDA-BFB2-4207-B3DC-961ED620521C}" destId="{F2E285D5-7FB7-472C-AD62-83D47A183753}" srcOrd="0" destOrd="0" presId="urn:microsoft.com/office/officeart/2005/8/layout/hierarchy3"/>
    <dgm:cxn modelId="{E947A997-E22B-405E-AAEA-FBFBCBA57A0F}" type="presParOf" srcId="{53D2519C-DEDB-4127-82EB-FA720E45F872}" destId="{DE2978AD-CF62-4909-BCF4-92BA96D43423}" srcOrd="0" destOrd="0" presId="urn:microsoft.com/office/officeart/2005/8/layout/hierarchy3"/>
    <dgm:cxn modelId="{ECF426A4-8AFA-4AED-8836-7AB600100AAD}" type="presParOf" srcId="{DE2978AD-CF62-4909-BCF4-92BA96D43423}" destId="{B609C557-E6F0-430C-B34F-60DF658C7789}" srcOrd="0" destOrd="0" presId="urn:microsoft.com/office/officeart/2005/8/layout/hierarchy3"/>
    <dgm:cxn modelId="{B45E433B-3C38-461D-9AF9-DC1F18B436D0}" type="presParOf" srcId="{B609C557-E6F0-430C-B34F-60DF658C7789}" destId="{7A067C5E-1ECF-4F1A-9EAC-4999889C2D40}" srcOrd="0" destOrd="0" presId="urn:microsoft.com/office/officeart/2005/8/layout/hierarchy3"/>
    <dgm:cxn modelId="{87C8E78F-72F5-4A12-9068-D03D68B63A22}" type="presParOf" srcId="{B609C557-E6F0-430C-B34F-60DF658C7789}" destId="{1D966505-6B5E-41CC-BDB1-CC870EB3AD7A}" srcOrd="1" destOrd="0" presId="urn:microsoft.com/office/officeart/2005/8/layout/hierarchy3"/>
    <dgm:cxn modelId="{A0A9B593-0F7F-4F84-B7D8-F9DAA0A27F46}" type="presParOf" srcId="{DE2978AD-CF62-4909-BCF4-92BA96D43423}" destId="{C31F373A-9AF7-4670-A617-F4B6F8C2FCF6}" srcOrd="1" destOrd="0" presId="urn:microsoft.com/office/officeart/2005/8/layout/hierarchy3"/>
    <dgm:cxn modelId="{000D4E9C-7DCE-42C6-88DC-D9502326D7A2}" type="presParOf" srcId="{C31F373A-9AF7-4670-A617-F4B6F8C2FCF6}" destId="{24830FF6-BAEA-4703-B610-4AC2054E9004}" srcOrd="0" destOrd="0" presId="urn:microsoft.com/office/officeart/2005/8/layout/hierarchy3"/>
    <dgm:cxn modelId="{90A178BF-DE4E-4DC0-B832-20DAD1CEABFF}" type="presParOf" srcId="{C31F373A-9AF7-4670-A617-F4B6F8C2FCF6}" destId="{0C3B2BE5-CA62-46B2-9CDC-0A699ADF8A60}" srcOrd="1" destOrd="0" presId="urn:microsoft.com/office/officeart/2005/8/layout/hierarchy3"/>
    <dgm:cxn modelId="{86BB1458-16AB-48E4-966D-8F8A6BBDC068}" type="presParOf" srcId="{C31F373A-9AF7-4670-A617-F4B6F8C2FCF6}" destId="{801ACD5B-748F-41A1-9E71-5B868D4B7FA3}" srcOrd="2" destOrd="0" presId="urn:microsoft.com/office/officeart/2005/8/layout/hierarchy3"/>
    <dgm:cxn modelId="{0D39B0CB-D075-4AF4-8CC0-668FA5BB1674}" type="presParOf" srcId="{C31F373A-9AF7-4670-A617-F4B6F8C2FCF6}" destId="{F5798F04-6E39-4970-85E9-D2B930B879FF}" srcOrd="3" destOrd="0" presId="urn:microsoft.com/office/officeart/2005/8/layout/hierarchy3"/>
    <dgm:cxn modelId="{CC3609F8-A565-4E2C-B66F-BAC80E99B2E8}" type="presParOf" srcId="{C31F373A-9AF7-4670-A617-F4B6F8C2FCF6}" destId="{9F89EA7C-3367-45FB-88AC-A02FDF295923}" srcOrd="4" destOrd="0" presId="urn:microsoft.com/office/officeart/2005/8/layout/hierarchy3"/>
    <dgm:cxn modelId="{91425C8E-3B86-4671-97F4-C320E209B3EC}" type="presParOf" srcId="{C31F373A-9AF7-4670-A617-F4B6F8C2FCF6}" destId="{101E4605-1F9F-4751-9268-0EB7BBBBBF63}" srcOrd="5" destOrd="0" presId="urn:microsoft.com/office/officeart/2005/8/layout/hierarchy3"/>
    <dgm:cxn modelId="{90B3A4B2-5FD1-44BC-9D65-517E6E464EB2}" type="presParOf" srcId="{C31F373A-9AF7-4670-A617-F4B6F8C2FCF6}" destId="{EA01D137-9FE4-4156-95DB-A2354E8E0E9F}" srcOrd="6" destOrd="0" presId="urn:microsoft.com/office/officeart/2005/8/layout/hierarchy3"/>
    <dgm:cxn modelId="{D6F1F1AC-85F0-45F4-8B88-AD3E134BAAFF}" type="presParOf" srcId="{C31F373A-9AF7-4670-A617-F4B6F8C2FCF6}" destId="{3FB6AAE4-12B0-4B17-A609-C59BC83F971D}" srcOrd="7" destOrd="0" presId="urn:microsoft.com/office/officeart/2005/8/layout/hierarchy3"/>
    <dgm:cxn modelId="{9BA93229-6713-4CA9-966B-A487628604E6}" type="presParOf" srcId="{53D2519C-DEDB-4127-82EB-FA720E45F872}" destId="{449305EF-66E4-4AAA-9CF3-1B22B791CFA4}" srcOrd="1" destOrd="0" presId="urn:microsoft.com/office/officeart/2005/8/layout/hierarchy3"/>
    <dgm:cxn modelId="{FFB37FC7-5F37-4398-AB59-07217715A9B5}" type="presParOf" srcId="{449305EF-66E4-4AAA-9CF3-1B22B791CFA4}" destId="{54A10133-4517-4035-A732-4A17CA21E901}" srcOrd="0" destOrd="0" presId="urn:microsoft.com/office/officeart/2005/8/layout/hierarchy3"/>
    <dgm:cxn modelId="{D9108129-D6F8-4673-ABDC-8AC3AEE278AE}" type="presParOf" srcId="{54A10133-4517-4035-A732-4A17CA21E901}" destId="{6134EEDA-AE72-4517-BE59-AE68ED6A0494}" srcOrd="0" destOrd="0" presId="urn:microsoft.com/office/officeart/2005/8/layout/hierarchy3"/>
    <dgm:cxn modelId="{53FBA555-9808-4923-B836-40973C8B60FC}" type="presParOf" srcId="{54A10133-4517-4035-A732-4A17CA21E901}" destId="{D070889A-3F7A-4F56-A21A-C10CA7A797AE}" srcOrd="1" destOrd="0" presId="urn:microsoft.com/office/officeart/2005/8/layout/hierarchy3"/>
    <dgm:cxn modelId="{169D5FAF-EC50-4801-8D1C-3A14F4F70067}" type="presParOf" srcId="{449305EF-66E4-4AAA-9CF3-1B22B791CFA4}" destId="{FFD0D9E8-85C4-4CF5-A0C0-C483AC66E88E}" srcOrd="1" destOrd="0" presId="urn:microsoft.com/office/officeart/2005/8/layout/hierarchy3"/>
    <dgm:cxn modelId="{7EEFA622-ADB4-49BC-8F80-C10137A7B58D}" type="presParOf" srcId="{FFD0D9E8-85C4-4CF5-A0C0-C483AC66E88E}" destId="{F2E285D5-7FB7-472C-AD62-83D47A183753}" srcOrd="0" destOrd="0" presId="urn:microsoft.com/office/officeart/2005/8/layout/hierarchy3"/>
    <dgm:cxn modelId="{C13A0FE2-959A-4EB5-A778-30CE5BA0860B}" type="presParOf" srcId="{FFD0D9E8-85C4-4CF5-A0C0-C483AC66E88E}" destId="{4258F851-4023-45D4-AB4F-72C504E60E4E}" srcOrd="1" destOrd="0" presId="urn:microsoft.com/office/officeart/2005/8/layout/hierarchy3"/>
    <dgm:cxn modelId="{4C3D21AB-73F5-4934-A24D-D26FB3B5DC8E}" type="presParOf" srcId="{FFD0D9E8-85C4-4CF5-A0C0-C483AC66E88E}" destId="{E620456D-9CEC-48C8-817E-8F46D0B6D67C}" srcOrd="2" destOrd="0" presId="urn:microsoft.com/office/officeart/2005/8/layout/hierarchy3"/>
    <dgm:cxn modelId="{2D1681E6-BCB5-45AC-BED5-B7ABDC565D2B}" type="presParOf" srcId="{FFD0D9E8-85C4-4CF5-A0C0-C483AC66E88E}" destId="{89486B64-58EC-4CDC-A5EE-B6169EA160D4}" srcOrd="3" destOrd="0" presId="urn:microsoft.com/office/officeart/2005/8/layout/hierarchy3"/>
    <dgm:cxn modelId="{2240A5C0-FFC4-42E1-8FF9-4D67F5F2F288}" type="presParOf" srcId="{FFD0D9E8-85C4-4CF5-A0C0-C483AC66E88E}" destId="{59CCC7C9-59C1-4E8B-826E-50AB36612DDA}" srcOrd="4" destOrd="0" presId="urn:microsoft.com/office/officeart/2005/8/layout/hierarchy3"/>
    <dgm:cxn modelId="{E3B6883F-0670-4C07-8E98-7134019922FE}" type="presParOf" srcId="{FFD0D9E8-85C4-4CF5-A0C0-C483AC66E88E}" destId="{9583121B-A50D-44D0-816F-D926565EFEDA}" srcOrd="5" destOrd="0" presId="urn:microsoft.com/office/officeart/2005/8/layout/hierarchy3"/>
    <dgm:cxn modelId="{9CC596F0-299F-481A-89D0-999005A83E78}" type="presParOf" srcId="{FFD0D9E8-85C4-4CF5-A0C0-C483AC66E88E}" destId="{D9EA7D26-B48F-4AE9-9B00-0F778023A0EC}" srcOrd="6" destOrd="0" presId="urn:microsoft.com/office/officeart/2005/8/layout/hierarchy3"/>
    <dgm:cxn modelId="{39BB581D-F3D9-47F7-BC1F-0F10D58A47FB}" type="presParOf" srcId="{FFD0D9E8-85C4-4CF5-A0C0-C483AC66E88E}" destId="{7A398E39-26B6-4EBE-8DAC-182AB7139786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2819D0-4ABD-4169-B7A4-6C828571CACC}" type="doc">
      <dgm:prSet loTypeId="urn:microsoft.com/office/officeart/2005/8/layout/list1" loCatId="list" qsTypeId="urn:microsoft.com/office/officeart/2005/8/quickstyle/3d2#2" qsCatId="3D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1837246F-0FD5-4E50-81EC-52809C38A641}">
      <dgm:prSet phldrT="[Текст]"/>
      <dgm:spPr/>
      <dgm:t>
        <a:bodyPr/>
        <a:lstStyle/>
        <a:p>
          <a:r>
            <a:rPr lang="ru-RU" dirty="0" err="1" smtClean="0"/>
            <a:t>Поліпшення</a:t>
          </a:r>
          <a:r>
            <a:rPr lang="ru-RU" dirty="0" smtClean="0"/>
            <a:t> </a:t>
          </a:r>
          <a:r>
            <a:rPr lang="ru-RU" dirty="0" err="1" smtClean="0"/>
            <a:t>фінансових</a:t>
          </a:r>
          <a:r>
            <a:rPr lang="ru-RU" dirty="0" smtClean="0"/>
            <a:t> </a:t>
          </a:r>
          <a:r>
            <a:rPr lang="ru-RU" dirty="0" err="1" smtClean="0"/>
            <a:t>показників</a:t>
          </a:r>
          <a:r>
            <a:rPr lang="ru-RU" dirty="0" smtClean="0"/>
            <a:t>;</a:t>
          </a:r>
          <a:endParaRPr lang="uk-UA" dirty="0"/>
        </a:p>
      </dgm:t>
    </dgm:pt>
    <dgm:pt modelId="{4886796D-F190-4F24-B62C-DC3A633E0D6F}" type="parTrans" cxnId="{D54B2FD4-1620-421C-A56A-172F9C300661}">
      <dgm:prSet/>
      <dgm:spPr/>
      <dgm:t>
        <a:bodyPr/>
        <a:lstStyle/>
        <a:p>
          <a:endParaRPr lang="uk-UA"/>
        </a:p>
      </dgm:t>
    </dgm:pt>
    <dgm:pt modelId="{5EC09A5F-1A62-43D8-9546-65AF415F9F32}" type="sibTrans" cxnId="{D54B2FD4-1620-421C-A56A-172F9C300661}">
      <dgm:prSet/>
      <dgm:spPr/>
      <dgm:t>
        <a:bodyPr/>
        <a:lstStyle/>
        <a:p>
          <a:endParaRPr lang="uk-UA"/>
        </a:p>
      </dgm:t>
    </dgm:pt>
    <dgm:pt modelId="{B21DF859-E10F-4E86-9802-308C4050801D}">
      <dgm:prSet phldrT="[Текст]"/>
      <dgm:spPr/>
      <dgm:t>
        <a:bodyPr/>
        <a:lstStyle/>
        <a:p>
          <a:r>
            <a:rPr lang="ru-RU" dirty="0" err="1" smtClean="0"/>
            <a:t>Поліпшення</a:t>
          </a:r>
          <a:r>
            <a:rPr lang="ru-RU" dirty="0" smtClean="0"/>
            <a:t> </a:t>
          </a:r>
          <a:r>
            <a:rPr lang="ru-RU" dirty="0" err="1" smtClean="0"/>
            <a:t>іміджу</a:t>
          </a:r>
          <a:r>
            <a:rPr lang="ru-RU" dirty="0" smtClean="0"/>
            <a:t> та </a:t>
          </a:r>
          <a:r>
            <a:rPr lang="ru-RU" dirty="0" err="1" smtClean="0"/>
            <a:t>репутації</a:t>
          </a:r>
          <a:r>
            <a:rPr lang="ru-RU" dirty="0" smtClean="0"/>
            <a:t> </a:t>
          </a:r>
          <a:r>
            <a:rPr lang="ru-RU" dirty="0" err="1" smtClean="0"/>
            <a:t>брендів</a:t>
          </a:r>
          <a:r>
            <a:rPr lang="ru-RU" dirty="0" smtClean="0"/>
            <a:t>;</a:t>
          </a:r>
          <a:endParaRPr lang="uk-UA" dirty="0"/>
        </a:p>
      </dgm:t>
    </dgm:pt>
    <dgm:pt modelId="{2332DBF8-E0DE-4DC7-B565-622B2FEAF148}" type="parTrans" cxnId="{A5DF92DD-66F1-41CF-8923-14FE95FC3FFF}">
      <dgm:prSet/>
      <dgm:spPr/>
      <dgm:t>
        <a:bodyPr/>
        <a:lstStyle/>
        <a:p>
          <a:endParaRPr lang="uk-UA"/>
        </a:p>
      </dgm:t>
    </dgm:pt>
    <dgm:pt modelId="{36BFD54C-33AC-4A6F-AA4D-33D3C0E8B041}" type="sibTrans" cxnId="{A5DF92DD-66F1-41CF-8923-14FE95FC3FFF}">
      <dgm:prSet/>
      <dgm:spPr/>
      <dgm:t>
        <a:bodyPr/>
        <a:lstStyle/>
        <a:p>
          <a:endParaRPr lang="uk-UA"/>
        </a:p>
      </dgm:t>
    </dgm:pt>
    <dgm:pt modelId="{07245E30-F5C1-4EEB-8CA6-D836AF6C697A}">
      <dgm:prSet phldrT="[Текст]"/>
      <dgm:spPr/>
      <dgm:t>
        <a:bodyPr/>
        <a:lstStyle/>
        <a:p>
          <a:r>
            <a:rPr lang="ru-RU" dirty="0" err="1" smtClean="0"/>
            <a:t>Підвищення</a:t>
          </a:r>
          <a:r>
            <a:rPr lang="ru-RU" dirty="0" smtClean="0"/>
            <a:t> продажу та </a:t>
          </a:r>
          <a:r>
            <a:rPr lang="ru-RU" dirty="0" err="1" smtClean="0"/>
            <a:t>лояльності</a:t>
          </a:r>
          <a:r>
            <a:rPr lang="ru-RU" dirty="0" smtClean="0"/>
            <a:t> </a:t>
          </a:r>
          <a:r>
            <a:rPr lang="ru-RU" dirty="0" err="1" smtClean="0"/>
            <a:t>споживачів</a:t>
          </a:r>
          <a:r>
            <a:rPr lang="ru-RU" dirty="0" smtClean="0"/>
            <a:t>;</a:t>
          </a:r>
          <a:endParaRPr lang="uk-UA" dirty="0"/>
        </a:p>
      </dgm:t>
    </dgm:pt>
    <dgm:pt modelId="{FD87D59D-445B-4E06-940C-C0EB285B23C3}" type="parTrans" cxnId="{FDAD68AE-F09C-42CA-A53E-AE8ACAE64F78}">
      <dgm:prSet/>
      <dgm:spPr/>
      <dgm:t>
        <a:bodyPr/>
        <a:lstStyle/>
        <a:p>
          <a:endParaRPr lang="uk-UA"/>
        </a:p>
      </dgm:t>
    </dgm:pt>
    <dgm:pt modelId="{DAF3FF20-AE1E-4C75-93C5-580DB1B6EBA8}" type="sibTrans" cxnId="{FDAD68AE-F09C-42CA-A53E-AE8ACAE64F78}">
      <dgm:prSet/>
      <dgm:spPr/>
      <dgm:t>
        <a:bodyPr/>
        <a:lstStyle/>
        <a:p>
          <a:endParaRPr lang="uk-UA"/>
        </a:p>
      </dgm:t>
    </dgm:pt>
    <dgm:pt modelId="{56F40EAB-947E-4EA1-BCAE-5B149D55D128}">
      <dgm:prSet/>
      <dgm:spPr/>
      <dgm:t>
        <a:bodyPr/>
        <a:lstStyle/>
        <a:p>
          <a:r>
            <a:rPr lang="ru-RU" dirty="0" err="1" smtClean="0"/>
            <a:t>Зниження</a:t>
          </a:r>
          <a:r>
            <a:rPr lang="ru-RU" dirty="0" smtClean="0"/>
            <a:t> </a:t>
          </a:r>
          <a:r>
            <a:rPr lang="ru-RU" dirty="0" err="1" smtClean="0"/>
            <a:t>плинності</a:t>
          </a:r>
          <a:r>
            <a:rPr lang="ru-RU" dirty="0" smtClean="0"/>
            <a:t> </a:t>
          </a:r>
          <a:r>
            <a:rPr lang="ru-RU" dirty="0" err="1" smtClean="0"/>
            <a:t>кадрів</a:t>
          </a:r>
          <a:r>
            <a:rPr lang="ru-RU" dirty="0" smtClean="0"/>
            <a:t>, </a:t>
          </a:r>
          <a:r>
            <a:rPr lang="ru-RU" dirty="0" err="1" smtClean="0"/>
            <a:t>підвищення</a:t>
          </a:r>
          <a:r>
            <a:rPr lang="ru-RU" dirty="0" smtClean="0"/>
            <a:t> </a:t>
          </a:r>
          <a:r>
            <a:rPr lang="ru-RU" dirty="0" err="1" smtClean="0"/>
            <a:t>відданості</a:t>
          </a:r>
          <a:r>
            <a:rPr lang="ru-RU" dirty="0" smtClean="0"/>
            <a:t> персоналу;</a:t>
          </a:r>
        </a:p>
      </dgm:t>
    </dgm:pt>
    <dgm:pt modelId="{6E9672DC-8E99-4D68-9AF0-8924CEEBDEEB}" type="parTrans" cxnId="{71FE2762-9183-47E6-97D3-A343A1BB6CE9}">
      <dgm:prSet/>
      <dgm:spPr/>
      <dgm:t>
        <a:bodyPr/>
        <a:lstStyle/>
        <a:p>
          <a:endParaRPr lang="uk-UA"/>
        </a:p>
      </dgm:t>
    </dgm:pt>
    <dgm:pt modelId="{DF20C5AB-676A-4253-B219-67B3CFE48024}" type="sibTrans" cxnId="{71FE2762-9183-47E6-97D3-A343A1BB6CE9}">
      <dgm:prSet/>
      <dgm:spPr/>
      <dgm:t>
        <a:bodyPr/>
        <a:lstStyle/>
        <a:p>
          <a:endParaRPr lang="uk-UA"/>
        </a:p>
      </dgm:t>
    </dgm:pt>
    <dgm:pt modelId="{A34A9B3E-5D71-4A41-8063-CD51C12CFC37}">
      <dgm:prSet/>
      <dgm:spPr/>
      <dgm:t>
        <a:bodyPr/>
        <a:lstStyle/>
        <a:p>
          <a:r>
            <a:rPr lang="ru-RU" smtClean="0"/>
            <a:t>Скорочення тиску з боку перевіряючих органів;</a:t>
          </a:r>
          <a:endParaRPr lang="ru-RU" dirty="0" smtClean="0"/>
        </a:p>
      </dgm:t>
    </dgm:pt>
    <dgm:pt modelId="{A97C9E67-0E02-4AD9-B7E6-E5FD364D8C6F}" type="parTrans" cxnId="{4AF78488-1253-4191-BA80-2D5397003D87}">
      <dgm:prSet/>
      <dgm:spPr/>
      <dgm:t>
        <a:bodyPr/>
        <a:lstStyle/>
        <a:p>
          <a:endParaRPr lang="uk-UA"/>
        </a:p>
      </dgm:t>
    </dgm:pt>
    <dgm:pt modelId="{6301BE46-A403-44F9-B3B1-9C2CBADAE0CC}" type="sibTrans" cxnId="{4AF78488-1253-4191-BA80-2D5397003D87}">
      <dgm:prSet/>
      <dgm:spPr/>
      <dgm:t>
        <a:bodyPr/>
        <a:lstStyle/>
        <a:p>
          <a:endParaRPr lang="uk-UA"/>
        </a:p>
      </dgm:t>
    </dgm:pt>
    <dgm:pt modelId="{EE4F532D-C68F-496E-A043-0BB35CC061C2}" type="pres">
      <dgm:prSet presAssocID="{502819D0-4ABD-4169-B7A4-6C828571CA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B00FF9-FBF5-4A96-9671-CB95D5A7BDFD}" type="pres">
      <dgm:prSet presAssocID="{1837246F-0FD5-4E50-81EC-52809C38A641}" presName="parentLin" presStyleCnt="0"/>
      <dgm:spPr/>
    </dgm:pt>
    <dgm:pt modelId="{8010A3E0-B8AF-46C4-8EB4-414ECABB2AA9}" type="pres">
      <dgm:prSet presAssocID="{1837246F-0FD5-4E50-81EC-52809C38A64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0B1F868-87DB-4F65-8097-BB9EC7BF4A65}" type="pres">
      <dgm:prSet presAssocID="{1837246F-0FD5-4E50-81EC-52809C38A64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CFE5AB9-13DD-4CB6-88D4-94BA8F94901B}" type="pres">
      <dgm:prSet presAssocID="{1837246F-0FD5-4E50-81EC-52809C38A641}" presName="negativeSpace" presStyleCnt="0"/>
      <dgm:spPr/>
    </dgm:pt>
    <dgm:pt modelId="{411E69E5-1D3F-4CCC-A071-28B6DE1CD3F3}" type="pres">
      <dgm:prSet presAssocID="{1837246F-0FD5-4E50-81EC-52809C38A641}" presName="childText" presStyleLbl="conFgAcc1" presStyleIdx="0" presStyleCnt="5">
        <dgm:presLayoutVars>
          <dgm:bulletEnabled val="1"/>
        </dgm:presLayoutVars>
      </dgm:prSet>
      <dgm:spPr/>
    </dgm:pt>
    <dgm:pt modelId="{64F2A815-74ED-427B-AAE4-08E0E2DBC734}" type="pres">
      <dgm:prSet presAssocID="{5EC09A5F-1A62-43D8-9546-65AF415F9F32}" presName="spaceBetweenRectangles" presStyleCnt="0"/>
      <dgm:spPr/>
    </dgm:pt>
    <dgm:pt modelId="{605DBEBE-B6C7-476D-9498-DA1CCB1E8B14}" type="pres">
      <dgm:prSet presAssocID="{B21DF859-E10F-4E86-9802-308C4050801D}" presName="parentLin" presStyleCnt="0"/>
      <dgm:spPr/>
    </dgm:pt>
    <dgm:pt modelId="{EEA6F644-25F0-4BF3-9B1D-824D7B182356}" type="pres">
      <dgm:prSet presAssocID="{B21DF859-E10F-4E86-9802-308C4050801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70615F3-C19C-45B1-A28F-86B86B20A70D}" type="pres">
      <dgm:prSet presAssocID="{B21DF859-E10F-4E86-9802-308C4050801D}" presName="parentText" presStyleLbl="node1" presStyleIdx="1" presStyleCnt="5" custLinFactNeighborY="137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B5BF2B-D566-4DA2-AB50-C889FD2F71B2}" type="pres">
      <dgm:prSet presAssocID="{B21DF859-E10F-4E86-9802-308C4050801D}" presName="negativeSpace" presStyleCnt="0"/>
      <dgm:spPr/>
    </dgm:pt>
    <dgm:pt modelId="{F76B6146-3706-454D-BE57-EC90932C83D2}" type="pres">
      <dgm:prSet presAssocID="{B21DF859-E10F-4E86-9802-308C4050801D}" presName="childText" presStyleLbl="conFgAcc1" presStyleIdx="1" presStyleCnt="5">
        <dgm:presLayoutVars>
          <dgm:bulletEnabled val="1"/>
        </dgm:presLayoutVars>
      </dgm:prSet>
      <dgm:spPr/>
    </dgm:pt>
    <dgm:pt modelId="{22DEB0A2-7F48-484F-8920-6439E8142E5D}" type="pres">
      <dgm:prSet presAssocID="{36BFD54C-33AC-4A6F-AA4D-33D3C0E8B041}" presName="spaceBetweenRectangles" presStyleCnt="0"/>
      <dgm:spPr/>
    </dgm:pt>
    <dgm:pt modelId="{5CE28367-459F-4156-A0CA-EF892844279D}" type="pres">
      <dgm:prSet presAssocID="{07245E30-F5C1-4EEB-8CA6-D836AF6C697A}" presName="parentLin" presStyleCnt="0"/>
      <dgm:spPr/>
    </dgm:pt>
    <dgm:pt modelId="{F90A2003-0E26-43F4-B670-C5269E6D80A6}" type="pres">
      <dgm:prSet presAssocID="{07245E30-F5C1-4EEB-8CA6-D836AF6C697A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51EB4749-540E-442E-A4D3-5D45073EEA7E}" type="pres">
      <dgm:prSet presAssocID="{07245E30-F5C1-4EEB-8CA6-D836AF6C697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3F59C21-7B4D-467D-87EA-AEB922C23F3F}" type="pres">
      <dgm:prSet presAssocID="{07245E30-F5C1-4EEB-8CA6-D836AF6C697A}" presName="negativeSpace" presStyleCnt="0"/>
      <dgm:spPr/>
    </dgm:pt>
    <dgm:pt modelId="{15E5B9B8-CDE9-41A7-841B-209A516CF4B9}" type="pres">
      <dgm:prSet presAssocID="{07245E30-F5C1-4EEB-8CA6-D836AF6C697A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8EA377-E3C5-45EA-8BBC-97C16C99E8E7}" type="pres">
      <dgm:prSet presAssocID="{DAF3FF20-AE1E-4C75-93C5-580DB1B6EBA8}" presName="spaceBetweenRectangles" presStyleCnt="0"/>
      <dgm:spPr/>
    </dgm:pt>
    <dgm:pt modelId="{40CF6E57-DFF7-4963-BFF2-E0E174F1B823}" type="pres">
      <dgm:prSet presAssocID="{A34A9B3E-5D71-4A41-8063-CD51C12CFC37}" presName="parentLin" presStyleCnt="0"/>
      <dgm:spPr/>
    </dgm:pt>
    <dgm:pt modelId="{86D1C0DE-8750-4EBF-8C8C-EC0B2D0FED4D}" type="pres">
      <dgm:prSet presAssocID="{A34A9B3E-5D71-4A41-8063-CD51C12CFC37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FBAAED31-B5BB-478E-94D9-3760730AA8FB}" type="pres">
      <dgm:prSet presAssocID="{A34A9B3E-5D71-4A41-8063-CD51C12CFC3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85781-AF1F-4683-BEEF-4C6529AC7D14}" type="pres">
      <dgm:prSet presAssocID="{A34A9B3E-5D71-4A41-8063-CD51C12CFC37}" presName="negativeSpace" presStyleCnt="0"/>
      <dgm:spPr/>
    </dgm:pt>
    <dgm:pt modelId="{6AC931A1-2D65-4359-A5E6-9B5FB5EC9D9A}" type="pres">
      <dgm:prSet presAssocID="{A34A9B3E-5D71-4A41-8063-CD51C12CFC37}" presName="childText" presStyleLbl="conFgAcc1" presStyleIdx="3" presStyleCnt="5">
        <dgm:presLayoutVars>
          <dgm:bulletEnabled val="1"/>
        </dgm:presLayoutVars>
      </dgm:prSet>
      <dgm:spPr/>
    </dgm:pt>
    <dgm:pt modelId="{A373D49F-A2F8-48EB-8386-1A394A2B78CC}" type="pres">
      <dgm:prSet presAssocID="{6301BE46-A403-44F9-B3B1-9C2CBADAE0CC}" presName="spaceBetweenRectangles" presStyleCnt="0"/>
      <dgm:spPr/>
    </dgm:pt>
    <dgm:pt modelId="{13190F2C-29B0-413C-8F3C-EE46815F017F}" type="pres">
      <dgm:prSet presAssocID="{56F40EAB-947E-4EA1-BCAE-5B149D55D128}" presName="parentLin" presStyleCnt="0"/>
      <dgm:spPr/>
    </dgm:pt>
    <dgm:pt modelId="{D409C388-5F9D-4285-A8BB-019F67255982}" type="pres">
      <dgm:prSet presAssocID="{56F40EAB-947E-4EA1-BCAE-5B149D55D128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F035F27B-589A-47F7-B5B6-08858C523E3B}" type="pres">
      <dgm:prSet presAssocID="{56F40EAB-947E-4EA1-BCAE-5B149D55D12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7BF95-C337-41E0-A702-1958B30D7AF2}" type="pres">
      <dgm:prSet presAssocID="{56F40EAB-947E-4EA1-BCAE-5B149D55D128}" presName="negativeSpace" presStyleCnt="0"/>
      <dgm:spPr/>
    </dgm:pt>
    <dgm:pt modelId="{257E786E-AA20-42AB-8BC2-5643479B9F12}" type="pres">
      <dgm:prSet presAssocID="{56F40EAB-947E-4EA1-BCAE-5B149D55D12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1FE2762-9183-47E6-97D3-A343A1BB6CE9}" srcId="{502819D0-4ABD-4169-B7A4-6C828571CACC}" destId="{56F40EAB-947E-4EA1-BCAE-5B149D55D128}" srcOrd="4" destOrd="0" parTransId="{6E9672DC-8E99-4D68-9AF0-8924CEEBDEEB}" sibTransId="{DF20C5AB-676A-4253-B219-67B3CFE48024}"/>
    <dgm:cxn modelId="{1E836BED-F533-4CBD-9FB2-A945277D2A7D}" type="presOf" srcId="{07245E30-F5C1-4EEB-8CA6-D836AF6C697A}" destId="{51EB4749-540E-442E-A4D3-5D45073EEA7E}" srcOrd="1" destOrd="0" presId="urn:microsoft.com/office/officeart/2005/8/layout/list1"/>
    <dgm:cxn modelId="{92826AE5-8F3D-43D0-AC16-B589220EAEAA}" type="presOf" srcId="{A34A9B3E-5D71-4A41-8063-CD51C12CFC37}" destId="{FBAAED31-B5BB-478E-94D9-3760730AA8FB}" srcOrd="1" destOrd="0" presId="urn:microsoft.com/office/officeart/2005/8/layout/list1"/>
    <dgm:cxn modelId="{245BA8E6-DBFB-4B21-B9A2-87FC7097FAB9}" type="presOf" srcId="{B21DF859-E10F-4E86-9802-308C4050801D}" destId="{B70615F3-C19C-45B1-A28F-86B86B20A70D}" srcOrd="1" destOrd="0" presId="urn:microsoft.com/office/officeart/2005/8/layout/list1"/>
    <dgm:cxn modelId="{573A6E55-130A-4988-8641-F88BDFFD7277}" type="presOf" srcId="{56F40EAB-947E-4EA1-BCAE-5B149D55D128}" destId="{D409C388-5F9D-4285-A8BB-019F67255982}" srcOrd="0" destOrd="0" presId="urn:microsoft.com/office/officeart/2005/8/layout/list1"/>
    <dgm:cxn modelId="{95A91156-6425-4F25-B7CF-B4CB2B78DD2D}" type="presOf" srcId="{1837246F-0FD5-4E50-81EC-52809C38A641}" destId="{20B1F868-87DB-4F65-8097-BB9EC7BF4A65}" srcOrd="1" destOrd="0" presId="urn:microsoft.com/office/officeart/2005/8/layout/list1"/>
    <dgm:cxn modelId="{FDAD68AE-F09C-42CA-A53E-AE8ACAE64F78}" srcId="{502819D0-4ABD-4169-B7A4-6C828571CACC}" destId="{07245E30-F5C1-4EEB-8CA6-D836AF6C697A}" srcOrd="2" destOrd="0" parTransId="{FD87D59D-445B-4E06-940C-C0EB285B23C3}" sibTransId="{DAF3FF20-AE1E-4C75-93C5-580DB1B6EBA8}"/>
    <dgm:cxn modelId="{E3FF6055-D071-4793-966A-A1AF6FF5649B}" type="presOf" srcId="{1837246F-0FD5-4E50-81EC-52809C38A641}" destId="{8010A3E0-B8AF-46C4-8EB4-414ECABB2AA9}" srcOrd="0" destOrd="0" presId="urn:microsoft.com/office/officeart/2005/8/layout/list1"/>
    <dgm:cxn modelId="{D54B2FD4-1620-421C-A56A-172F9C300661}" srcId="{502819D0-4ABD-4169-B7A4-6C828571CACC}" destId="{1837246F-0FD5-4E50-81EC-52809C38A641}" srcOrd="0" destOrd="0" parTransId="{4886796D-F190-4F24-B62C-DC3A633E0D6F}" sibTransId="{5EC09A5F-1A62-43D8-9546-65AF415F9F32}"/>
    <dgm:cxn modelId="{FB91348C-0795-42EF-B705-3907980B559C}" type="presOf" srcId="{B21DF859-E10F-4E86-9802-308C4050801D}" destId="{EEA6F644-25F0-4BF3-9B1D-824D7B182356}" srcOrd="0" destOrd="0" presId="urn:microsoft.com/office/officeart/2005/8/layout/list1"/>
    <dgm:cxn modelId="{5BEEA3B4-F97B-4711-8AAB-D128C8C00502}" type="presOf" srcId="{56F40EAB-947E-4EA1-BCAE-5B149D55D128}" destId="{F035F27B-589A-47F7-B5B6-08858C523E3B}" srcOrd="1" destOrd="0" presId="urn:microsoft.com/office/officeart/2005/8/layout/list1"/>
    <dgm:cxn modelId="{4AF78488-1253-4191-BA80-2D5397003D87}" srcId="{502819D0-4ABD-4169-B7A4-6C828571CACC}" destId="{A34A9B3E-5D71-4A41-8063-CD51C12CFC37}" srcOrd="3" destOrd="0" parTransId="{A97C9E67-0E02-4AD9-B7E6-E5FD364D8C6F}" sibTransId="{6301BE46-A403-44F9-B3B1-9C2CBADAE0CC}"/>
    <dgm:cxn modelId="{A5DF92DD-66F1-41CF-8923-14FE95FC3FFF}" srcId="{502819D0-4ABD-4169-B7A4-6C828571CACC}" destId="{B21DF859-E10F-4E86-9802-308C4050801D}" srcOrd="1" destOrd="0" parTransId="{2332DBF8-E0DE-4DC7-B565-622B2FEAF148}" sibTransId="{36BFD54C-33AC-4A6F-AA4D-33D3C0E8B041}"/>
    <dgm:cxn modelId="{067356D4-095B-4A25-9F9F-B20324A7FA97}" type="presOf" srcId="{502819D0-4ABD-4169-B7A4-6C828571CACC}" destId="{EE4F532D-C68F-496E-A043-0BB35CC061C2}" srcOrd="0" destOrd="0" presId="urn:microsoft.com/office/officeart/2005/8/layout/list1"/>
    <dgm:cxn modelId="{37091C2A-B154-4100-BD18-07F359D8D623}" type="presOf" srcId="{07245E30-F5C1-4EEB-8CA6-D836AF6C697A}" destId="{F90A2003-0E26-43F4-B670-C5269E6D80A6}" srcOrd="0" destOrd="0" presId="urn:microsoft.com/office/officeart/2005/8/layout/list1"/>
    <dgm:cxn modelId="{3EA1D82B-EE91-4941-B372-FA9F66C6FA3D}" type="presOf" srcId="{A34A9B3E-5D71-4A41-8063-CD51C12CFC37}" destId="{86D1C0DE-8750-4EBF-8C8C-EC0B2D0FED4D}" srcOrd="0" destOrd="0" presId="urn:microsoft.com/office/officeart/2005/8/layout/list1"/>
    <dgm:cxn modelId="{63657E1B-CF68-4468-B4FF-1CEECF9FBF81}" type="presParOf" srcId="{EE4F532D-C68F-496E-A043-0BB35CC061C2}" destId="{26B00FF9-FBF5-4A96-9671-CB95D5A7BDFD}" srcOrd="0" destOrd="0" presId="urn:microsoft.com/office/officeart/2005/8/layout/list1"/>
    <dgm:cxn modelId="{78E93845-BD8C-49C7-8082-AF6167C702B6}" type="presParOf" srcId="{26B00FF9-FBF5-4A96-9671-CB95D5A7BDFD}" destId="{8010A3E0-B8AF-46C4-8EB4-414ECABB2AA9}" srcOrd="0" destOrd="0" presId="urn:microsoft.com/office/officeart/2005/8/layout/list1"/>
    <dgm:cxn modelId="{130C7BD7-8373-4F44-8D9F-18DAAA23DB0F}" type="presParOf" srcId="{26B00FF9-FBF5-4A96-9671-CB95D5A7BDFD}" destId="{20B1F868-87DB-4F65-8097-BB9EC7BF4A65}" srcOrd="1" destOrd="0" presId="urn:microsoft.com/office/officeart/2005/8/layout/list1"/>
    <dgm:cxn modelId="{C3E2827F-4020-490D-B387-B856388F8C20}" type="presParOf" srcId="{EE4F532D-C68F-496E-A043-0BB35CC061C2}" destId="{8CFE5AB9-13DD-4CB6-88D4-94BA8F94901B}" srcOrd="1" destOrd="0" presId="urn:microsoft.com/office/officeart/2005/8/layout/list1"/>
    <dgm:cxn modelId="{9B3E0DE2-BCD5-490E-B6B3-0331FB44D7B9}" type="presParOf" srcId="{EE4F532D-C68F-496E-A043-0BB35CC061C2}" destId="{411E69E5-1D3F-4CCC-A071-28B6DE1CD3F3}" srcOrd="2" destOrd="0" presId="urn:microsoft.com/office/officeart/2005/8/layout/list1"/>
    <dgm:cxn modelId="{82CF7281-DBCA-4845-9025-AB355F4463AB}" type="presParOf" srcId="{EE4F532D-C68F-496E-A043-0BB35CC061C2}" destId="{64F2A815-74ED-427B-AAE4-08E0E2DBC734}" srcOrd="3" destOrd="0" presId="urn:microsoft.com/office/officeart/2005/8/layout/list1"/>
    <dgm:cxn modelId="{DA2C65BC-E22A-44A6-9693-63C90B087E8C}" type="presParOf" srcId="{EE4F532D-C68F-496E-A043-0BB35CC061C2}" destId="{605DBEBE-B6C7-476D-9498-DA1CCB1E8B14}" srcOrd="4" destOrd="0" presId="urn:microsoft.com/office/officeart/2005/8/layout/list1"/>
    <dgm:cxn modelId="{5601C82D-7172-4DAC-A6C0-BD97AEBB24EB}" type="presParOf" srcId="{605DBEBE-B6C7-476D-9498-DA1CCB1E8B14}" destId="{EEA6F644-25F0-4BF3-9B1D-824D7B182356}" srcOrd="0" destOrd="0" presId="urn:microsoft.com/office/officeart/2005/8/layout/list1"/>
    <dgm:cxn modelId="{321F8E38-CDF6-4609-B9C4-EDF2D2375643}" type="presParOf" srcId="{605DBEBE-B6C7-476D-9498-DA1CCB1E8B14}" destId="{B70615F3-C19C-45B1-A28F-86B86B20A70D}" srcOrd="1" destOrd="0" presId="urn:microsoft.com/office/officeart/2005/8/layout/list1"/>
    <dgm:cxn modelId="{1BB20D2A-9EEB-441D-95F3-4A68921FC86A}" type="presParOf" srcId="{EE4F532D-C68F-496E-A043-0BB35CC061C2}" destId="{8DB5BF2B-D566-4DA2-AB50-C889FD2F71B2}" srcOrd="5" destOrd="0" presId="urn:microsoft.com/office/officeart/2005/8/layout/list1"/>
    <dgm:cxn modelId="{565F85A3-64CF-4C12-ADB0-A4AF48A1AA3C}" type="presParOf" srcId="{EE4F532D-C68F-496E-A043-0BB35CC061C2}" destId="{F76B6146-3706-454D-BE57-EC90932C83D2}" srcOrd="6" destOrd="0" presId="urn:microsoft.com/office/officeart/2005/8/layout/list1"/>
    <dgm:cxn modelId="{B6977031-8469-43D7-8923-CCC71E479BFC}" type="presParOf" srcId="{EE4F532D-C68F-496E-A043-0BB35CC061C2}" destId="{22DEB0A2-7F48-484F-8920-6439E8142E5D}" srcOrd="7" destOrd="0" presId="urn:microsoft.com/office/officeart/2005/8/layout/list1"/>
    <dgm:cxn modelId="{421355DC-A6AB-42A4-ABD0-A0558F2F6559}" type="presParOf" srcId="{EE4F532D-C68F-496E-A043-0BB35CC061C2}" destId="{5CE28367-459F-4156-A0CA-EF892844279D}" srcOrd="8" destOrd="0" presId="urn:microsoft.com/office/officeart/2005/8/layout/list1"/>
    <dgm:cxn modelId="{74EC7FAB-0803-481E-9591-A0F450FF5C9E}" type="presParOf" srcId="{5CE28367-459F-4156-A0CA-EF892844279D}" destId="{F90A2003-0E26-43F4-B670-C5269E6D80A6}" srcOrd="0" destOrd="0" presId="urn:microsoft.com/office/officeart/2005/8/layout/list1"/>
    <dgm:cxn modelId="{01EF7CC3-7AF8-44B5-8CDA-C31012A39018}" type="presParOf" srcId="{5CE28367-459F-4156-A0CA-EF892844279D}" destId="{51EB4749-540E-442E-A4D3-5D45073EEA7E}" srcOrd="1" destOrd="0" presId="urn:microsoft.com/office/officeart/2005/8/layout/list1"/>
    <dgm:cxn modelId="{ECEFC7A2-3B0B-4870-B229-63D127C60CE3}" type="presParOf" srcId="{EE4F532D-C68F-496E-A043-0BB35CC061C2}" destId="{A3F59C21-7B4D-467D-87EA-AEB922C23F3F}" srcOrd="9" destOrd="0" presId="urn:microsoft.com/office/officeart/2005/8/layout/list1"/>
    <dgm:cxn modelId="{6D4E8ECD-62D2-434E-9FFB-83B995D5E867}" type="presParOf" srcId="{EE4F532D-C68F-496E-A043-0BB35CC061C2}" destId="{15E5B9B8-CDE9-41A7-841B-209A516CF4B9}" srcOrd="10" destOrd="0" presId="urn:microsoft.com/office/officeart/2005/8/layout/list1"/>
    <dgm:cxn modelId="{2BFF710B-3A23-4773-A325-DEC0CE947043}" type="presParOf" srcId="{EE4F532D-C68F-496E-A043-0BB35CC061C2}" destId="{978EA377-E3C5-45EA-8BBC-97C16C99E8E7}" srcOrd="11" destOrd="0" presId="urn:microsoft.com/office/officeart/2005/8/layout/list1"/>
    <dgm:cxn modelId="{B03979B5-6AAC-4CCD-87B0-9EE2DA44E51D}" type="presParOf" srcId="{EE4F532D-C68F-496E-A043-0BB35CC061C2}" destId="{40CF6E57-DFF7-4963-BFF2-E0E174F1B823}" srcOrd="12" destOrd="0" presId="urn:microsoft.com/office/officeart/2005/8/layout/list1"/>
    <dgm:cxn modelId="{8113ABAA-EE93-43B3-94C5-242FADE161F5}" type="presParOf" srcId="{40CF6E57-DFF7-4963-BFF2-E0E174F1B823}" destId="{86D1C0DE-8750-4EBF-8C8C-EC0B2D0FED4D}" srcOrd="0" destOrd="0" presId="urn:microsoft.com/office/officeart/2005/8/layout/list1"/>
    <dgm:cxn modelId="{852AE38A-656D-4A91-BA4D-335D3845B93E}" type="presParOf" srcId="{40CF6E57-DFF7-4963-BFF2-E0E174F1B823}" destId="{FBAAED31-B5BB-478E-94D9-3760730AA8FB}" srcOrd="1" destOrd="0" presId="urn:microsoft.com/office/officeart/2005/8/layout/list1"/>
    <dgm:cxn modelId="{D86947B5-AED8-4C1C-A017-98A120D4BCE1}" type="presParOf" srcId="{EE4F532D-C68F-496E-A043-0BB35CC061C2}" destId="{A4485781-AF1F-4683-BEEF-4C6529AC7D14}" srcOrd="13" destOrd="0" presId="urn:microsoft.com/office/officeart/2005/8/layout/list1"/>
    <dgm:cxn modelId="{DD470C8D-56BE-4E2C-83DD-F3DBB1897EE6}" type="presParOf" srcId="{EE4F532D-C68F-496E-A043-0BB35CC061C2}" destId="{6AC931A1-2D65-4359-A5E6-9B5FB5EC9D9A}" srcOrd="14" destOrd="0" presId="urn:microsoft.com/office/officeart/2005/8/layout/list1"/>
    <dgm:cxn modelId="{97F013A4-095B-4A29-94E3-C8A9F171444C}" type="presParOf" srcId="{EE4F532D-C68F-496E-A043-0BB35CC061C2}" destId="{A373D49F-A2F8-48EB-8386-1A394A2B78CC}" srcOrd="15" destOrd="0" presId="urn:microsoft.com/office/officeart/2005/8/layout/list1"/>
    <dgm:cxn modelId="{2A32C90F-42AA-4E44-BDDF-3163F9CC71A8}" type="presParOf" srcId="{EE4F532D-C68F-496E-A043-0BB35CC061C2}" destId="{13190F2C-29B0-413C-8F3C-EE46815F017F}" srcOrd="16" destOrd="0" presId="urn:microsoft.com/office/officeart/2005/8/layout/list1"/>
    <dgm:cxn modelId="{95B30AB5-5E8F-450D-AC7C-9322A4ACE9F4}" type="presParOf" srcId="{13190F2C-29B0-413C-8F3C-EE46815F017F}" destId="{D409C388-5F9D-4285-A8BB-019F67255982}" srcOrd="0" destOrd="0" presId="urn:microsoft.com/office/officeart/2005/8/layout/list1"/>
    <dgm:cxn modelId="{C0629484-3D13-4FF3-AA6F-08F2130C7DE9}" type="presParOf" srcId="{13190F2C-29B0-413C-8F3C-EE46815F017F}" destId="{F035F27B-589A-47F7-B5B6-08858C523E3B}" srcOrd="1" destOrd="0" presId="urn:microsoft.com/office/officeart/2005/8/layout/list1"/>
    <dgm:cxn modelId="{19724770-1B62-4E65-8102-E0856AC62123}" type="presParOf" srcId="{EE4F532D-C68F-496E-A043-0BB35CC061C2}" destId="{D4D7BF95-C337-41E0-A702-1958B30D7AF2}" srcOrd="17" destOrd="0" presId="urn:microsoft.com/office/officeart/2005/8/layout/list1"/>
    <dgm:cxn modelId="{E5F43C89-1D7B-46E5-9EA2-79612415EAB1}" type="presParOf" srcId="{EE4F532D-C68F-496E-A043-0BB35CC061C2}" destId="{257E786E-AA20-42AB-8BC2-5643479B9F1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169F07-6742-4EFB-9335-4C6BA8DCF381}" type="doc">
      <dgm:prSet loTypeId="urn:microsoft.com/office/officeart/2005/8/layout/vList2" loCatId="list" qsTypeId="urn:microsoft.com/office/officeart/2005/8/quickstyle/3d2#3" qsCatId="3D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2F9C27E4-2E1E-44CE-9533-D29E190A98E0}">
      <dgm:prSet phldrT="[Текст]" custT="1"/>
      <dgm:spPr/>
      <dgm:t>
        <a:bodyPr/>
        <a:lstStyle/>
        <a:p>
          <a:pPr algn="ctr"/>
          <a:r>
            <a:rPr lang="ru-RU" sz="2000" b="0" i="1" dirty="0" smtClean="0"/>
            <a:t>1</a:t>
          </a:r>
          <a:r>
            <a:rPr lang="ru-RU" sz="2000" b="0" i="0" dirty="0" smtClean="0"/>
            <a:t>. </a:t>
          </a:r>
          <a:r>
            <a:rPr lang="ru-RU" sz="2000" b="0" i="1" dirty="0" err="1" smtClean="0"/>
            <a:t>Загальний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рівень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соціально-економічного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розвитку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якість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інституціонального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середовища</a:t>
          </a:r>
          <a:r>
            <a:rPr lang="ru-RU" sz="2000" b="0" i="1" dirty="0" smtClean="0"/>
            <a:t>.</a:t>
          </a:r>
          <a:endParaRPr lang="uk-UA" sz="2000" dirty="0"/>
        </a:p>
      </dgm:t>
    </dgm:pt>
    <dgm:pt modelId="{BD44961E-8795-4F7F-B77B-3D949E16D94F}" type="parTrans" cxnId="{56CD32FF-D57D-4AA8-967A-6A9332FAB10C}">
      <dgm:prSet/>
      <dgm:spPr/>
      <dgm:t>
        <a:bodyPr/>
        <a:lstStyle/>
        <a:p>
          <a:endParaRPr lang="uk-UA"/>
        </a:p>
      </dgm:t>
    </dgm:pt>
    <dgm:pt modelId="{747D51C8-E4E9-43CD-AE98-81230B74E90F}" type="sibTrans" cxnId="{56CD32FF-D57D-4AA8-967A-6A9332FAB10C}">
      <dgm:prSet/>
      <dgm:spPr/>
      <dgm:t>
        <a:bodyPr/>
        <a:lstStyle/>
        <a:p>
          <a:endParaRPr lang="uk-UA"/>
        </a:p>
      </dgm:t>
    </dgm:pt>
    <dgm:pt modelId="{5AD36ED2-ECF7-45EA-914A-3D1A1F924457}">
      <dgm:prSet phldrT="[Текст]" custT="1"/>
      <dgm:spPr/>
      <dgm:t>
        <a:bodyPr/>
        <a:lstStyle/>
        <a:p>
          <a:r>
            <a:rPr lang="uk-UA" sz="2000" b="0" i="0" dirty="0" smtClean="0"/>
            <a:t>Результати досліджень, що представлені в сучасних наукових джерелах, переконують у тому. що позитивна кореляція між КСВ і економічними результатами діяльності компаній найбільше виявляється у високорозвинених економіках і суспільствах. Менш однозначним є вплив КСВ на економічні результати бізнес-структур, які функціонують в економіках і суспільствах, що належать до тих, які розвиваються. </a:t>
          </a:r>
          <a:endParaRPr lang="uk-UA" sz="2000" dirty="0"/>
        </a:p>
      </dgm:t>
    </dgm:pt>
    <dgm:pt modelId="{3F6BB01E-6878-4D71-9A44-557C17A2AFB1}" type="parTrans" cxnId="{C93370D2-A7AB-42E1-8FA5-3D37F799E284}">
      <dgm:prSet/>
      <dgm:spPr/>
      <dgm:t>
        <a:bodyPr/>
        <a:lstStyle/>
        <a:p>
          <a:endParaRPr lang="uk-UA"/>
        </a:p>
      </dgm:t>
    </dgm:pt>
    <dgm:pt modelId="{F0276B21-34DD-47E6-8B34-F22C7AC7AF2F}" type="sibTrans" cxnId="{C93370D2-A7AB-42E1-8FA5-3D37F799E284}">
      <dgm:prSet/>
      <dgm:spPr/>
      <dgm:t>
        <a:bodyPr/>
        <a:lstStyle/>
        <a:p>
          <a:endParaRPr lang="uk-UA"/>
        </a:p>
      </dgm:t>
    </dgm:pt>
    <dgm:pt modelId="{FFD6E851-D118-408A-BDEC-C52E6F205170}">
      <dgm:prSet phldrT="[Текст]" custT="1"/>
      <dgm:spPr/>
      <dgm:t>
        <a:bodyPr/>
        <a:lstStyle/>
        <a:p>
          <a:pPr algn="ctr"/>
          <a:r>
            <a:rPr lang="ru-RU" sz="2000" b="0" i="1" dirty="0" smtClean="0"/>
            <a:t>2</a:t>
          </a:r>
          <a:r>
            <a:rPr lang="ru-RU" sz="2000" b="0" i="0" dirty="0" smtClean="0"/>
            <a:t>. </a:t>
          </a:r>
          <a:r>
            <a:rPr lang="ru-RU" sz="2000" b="0" i="1" dirty="0" err="1" smtClean="0"/>
            <a:t>Специфіка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ділового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соціального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середовища</a:t>
          </a:r>
          <a:r>
            <a:rPr lang="ru-RU" sz="2000" b="0" i="1" dirty="0" smtClean="0"/>
            <a:t>, в </a:t>
          </a:r>
          <a:r>
            <a:rPr lang="ru-RU" sz="2000" b="0" i="1" dirty="0" err="1" smtClean="0"/>
            <a:t>якому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функціонує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або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з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яким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стикається</a:t>
          </a:r>
          <a:r>
            <a:rPr lang="ru-RU" sz="2000" b="0" i="1" dirty="0" smtClean="0"/>
            <a:t> та </a:t>
          </a:r>
          <a:r>
            <a:rPr lang="ru-RU" sz="2000" b="0" i="1" dirty="0" err="1" smtClean="0"/>
            <a:t>чи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інша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компанія</a:t>
          </a:r>
          <a:r>
            <a:rPr lang="ru-RU" sz="2000" b="0" i="1" dirty="0" smtClean="0"/>
            <a:t>.</a:t>
          </a:r>
          <a:endParaRPr lang="uk-UA" sz="2000" dirty="0"/>
        </a:p>
      </dgm:t>
    </dgm:pt>
    <dgm:pt modelId="{2900F46B-0676-4365-9684-FA43019A1DE0}" type="parTrans" cxnId="{6BA19E61-3169-47C4-A6C8-2BAF7543AB8D}">
      <dgm:prSet/>
      <dgm:spPr/>
      <dgm:t>
        <a:bodyPr/>
        <a:lstStyle/>
        <a:p>
          <a:endParaRPr lang="uk-UA"/>
        </a:p>
      </dgm:t>
    </dgm:pt>
    <dgm:pt modelId="{38466E8F-D553-4DDE-83D1-2FB5E7C045A3}" type="sibTrans" cxnId="{6BA19E61-3169-47C4-A6C8-2BAF7543AB8D}">
      <dgm:prSet/>
      <dgm:spPr/>
      <dgm:t>
        <a:bodyPr/>
        <a:lstStyle/>
        <a:p>
          <a:endParaRPr lang="uk-UA"/>
        </a:p>
      </dgm:t>
    </dgm:pt>
    <dgm:pt modelId="{D6EC0EB7-ED5B-4438-8685-E54DBAA36D79}">
      <dgm:prSet phldrT="[Текст]" custT="1"/>
      <dgm:spPr/>
      <dgm:t>
        <a:bodyPr/>
        <a:lstStyle/>
        <a:p>
          <a:r>
            <a:rPr lang="uk-UA" sz="2000" b="0" i="0" dirty="0" smtClean="0"/>
            <a:t>Ідеться про рівень інтегрованості в міжнародний бізнес, розміри компанії, рівень доходів і поінформованості споживачів, галузеву належність, рівень конкуренції тощо.</a:t>
          </a:r>
          <a:endParaRPr lang="uk-UA" sz="2000" dirty="0"/>
        </a:p>
      </dgm:t>
    </dgm:pt>
    <dgm:pt modelId="{B7E341EA-8FB3-4978-828E-CCC5CA1F6398}" type="parTrans" cxnId="{8C0711EE-37FF-4027-BA0F-AF99CD440730}">
      <dgm:prSet/>
      <dgm:spPr/>
      <dgm:t>
        <a:bodyPr/>
        <a:lstStyle/>
        <a:p>
          <a:endParaRPr lang="uk-UA"/>
        </a:p>
      </dgm:t>
    </dgm:pt>
    <dgm:pt modelId="{291937F9-5B22-47C8-BF05-B0D090979770}" type="sibTrans" cxnId="{8C0711EE-37FF-4027-BA0F-AF99CD440730}">
      <dgm:prSet/>
      <dgm:spPr/>
      <dgm:t>
        <a:bodyPr/>
        <a:lstStyle/>
        <a:p>
          <a:endParaRPr lang="uk-UA"/>
        </a:p>
      </dgm:t>
    </dgm:pt>
    <dgm:pt modelId="{F26FC85F-79CD-496B-AE0D-C3CA1ABEE6B2}">
      <dgm:prSet phldrT="[Текст]" custT="1"/>
      <dgm:spPr/>
      <dgm:t>
        <a:bodyPr/>
        <a:lstStyle/>
        <a:p>
          <a:endParaRPr lang="uk-UA" sz="2000" dirty="0"/>
        </a:p>
      </dgm:t>
    </dgm:pt>
    <dgm:pt modelId="{2DF5D520-035F-4549-AD3B-789DCAF92F0D}" type="parTrans" cxnId="{80A04F58-8547-459E-B53F-8D390511F8EF}">
      <dgm:prSet/>
      <dgm:spPr/>
      <dgm:t>
        <a:bodyPr/>
        <a:lstStyle/>
        <a:p>
          <a:endParaRPr lang="uk-UA"/>
        </a:p>
      </dgm:t>
    </dgm:pt>
    <dgm:pt modelId="{68C0E9B7-7E68-446B-BBA5-112FEA5228D4}" type="sibTrans" cxnId="{80A04F58-8547-459E-B53F-8D390511F8EF}">
      <dgm:prSet/>
      <dgm:spPr/>
      <dgm:t>
        <a:bodyPr/>
        <a:lstStyle/>
        <a:p>
          <a:endParaRPr lang="uk-UA"/>
        </a:p>
      </dgm:t>
    </dgm:pt>
    <dgm:pt modelId="{ECE6376D-D588-4FCE-818D-0026BEDE4F4D}" type="pres">
      <dgm:prSet presAssocID="{4D169F07-6742-4EFB-9335-4C6BA8DCF3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4B9E92-1BBD-4C0D-BAE2-EFB0EE298B4D}" type="pres">
      <dgm:prSet presAssocID="{2F9C27E4-2E1E-44CE-9533-D29E190A98E0}" presName="parentText" presStyleLbl="node1" presStyleIdx="0" presStyleCnt="2" custScaleX="96786" custScaleY="11199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34A1E0A-06A6-4B61-ABBB-452E3B78B6BC}" type="pres">
      <dgm:prSet presAssocID="{2F9C27E4-2E1E-44CE-9533-D29E190A98E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9C7EAD-B54B-4653-8798-D02D0E85AC4A}" type="pres">
      <dgm:prSet presAssocID="{FFD6E851-D118-408A-BDEC-C52E6F20517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87DFE5-3C79-4B71-B4E4-9F9CA7B8B782}" type="pres">
      <dgm:prSet presAssocID="{FFD6E851-D118-408A-BDEC-C52E6F20517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39DE34E-8F11-4ABE-BCD4-C939276C3864}" type="presOf" srcId="{F26FC85F-79CD-496B-AE0D-C3CA1ABEE6B2}" destId="{A34A1E0A-06A6-4B61-ABBB-452E3B78B6BC}" srcOrd="0" destOrd="1" presId="urn:microsoft.com/office/officeart/2005/8/layout/vList2"/>
    <dgm:cxn modelId="{A72C3BCE-AD95-42D4-99C2-23EFE56AC42D}" type="presOf" srcId="{4D169F07-6742-4EFB-9335-4C6BA8DCF381}" destId="{ECE6376D-D588-4FCE-818D-0026BEDE4F4D}" srcOrd="0" destOrd="0" presId="urn:microsoft.com/office/officeart/2005/8/layout/vList2"/>
    <dgm:cxn modelId="{56CD32FF-D57D-4AA8-967A-6A9332FAB10C}" srcId="{4D169F07-6742-4EFB-9335-4C6BA8DCF381}" destId="{2F9C27E4-2E1E-44CE-9533-D29E190A98E0}" srcOrd="0" destOrd="0" parTransId="{BD44961E-8795-4F7F-B77B-3D949E16D94F}" sibTransId="{747D51C8-E4E9-43CD-AE98-81230B74E90F}"/>
    <dgm:cxn modelId="{64E7C815-282A-4F4C-94D0-F748DC503ECB}" type="presOf" srcId="{5AD36ED2-ECF7-45EA-914A-3D1A1F924457}" destId="{A34A1E0A-06A6-4B61-ABBB-452E3B78B6BC}" srcOrd="0" destOrd="0" presId="urn:microsoft.com/office/officeart/2005/8/layout/vList2"/>
    <dgm:cxn modelId="{C93370D2-A7AB-42E1-8FA5-3D37F799E284}" srcId="{2F9C27E4-2E1E-44CE-9533-D29E190A98E0}" destId="{5AD36ED2-ECF7-45EA-914A-3D1A1F924457}" srcOrd="0" destOrd="0" parTransId="{3F6BB01E-6878-4D71-9A44-557C17A2AFB1}" sibTransId="{F0276B21-34DD-47E6-8B34-F22C7AC7AF2F}"/>
    <dgm:cxn modelId="{80A04F58-8547-459E-B53F-8D390511F8EF}" srcId="{2F9C27E4-2E1E-44CE-9533-D29E190A98E0}" destId="{F26FC85F-79CD-496B-AE0D-C3CA1ABEE6B2}" srcOrd="1" destOrd="0" parTransId="{2DF5D520-035F-4549-AD3B-789DCAF92F0D}" sibTransId="{68C0E9B7-7E68-446B-BBA5-112FEA5228D4}"/>
    <dgm:cxn modelId="{D51A7801-08E7-4F7E-8CA8-ABA5A2A7E81C}" type="presOf" srcId="{2F9C27E4-2E1E-44CE-9533-D29E190A98E0}" destId="{0C4B9E92-1BBD-4C0D-BAE2-EFB0EE298B4D}" srcOrd="0" destOrd="0" presId="urn:microsoft.com/office/officeart/2005/8/layout/vList2"/>
    <dgm:cxn modelId="{0BE88915-CBE7-4693-9199-4F8CA4FEB6A8}" type="presOf" srcId="{FFD6E851-D118-408A-BDEC-C52E6F205170}" destId="{E19C7EAD-B54B-4653-8798-D02D0E85AC4A}" srcOrd="0" destOrd="0" presId="urn:microsoft.com/office/officeart/2005/8/layout/vList2"/>
    <dgm:cxn modelId="{6BA19E61-3169-47C4-A6C8-2BAF7543AB8D}" srcId="{4D169F07-6742-4EFB-9335-4C6BA8DCF381}" destId="{FFD6E851-D118-408A-BDEC-C52E6F205170}" srcOrd="1" destOrd="0" parTransId="{2900F46B-0676-4365-9684-FA43019A1DE0}" sibTransId="{38466E8F-D553-4DDE-83D1-2FB5E7C045A3}"/>
    <dgm:cxn modelId="{5DAEC25A-0115-4978-A6F9-B19EF6080C6B}" type="presOf" srcId="{D6EC0EB7-ED5B-4438-8685-E54DBAA36D79}" destId="{CE87DFE5-3C79-4B71-B4E4-9F9CA7B8B782}" srcOrd="0" destOrd="0" presId="urn:microsoft.com/office/officeart/2005/8/layout/vList2"/>
    <dgm:cxn modelId="{8C0711EE-37FF-4027-BA0F-AF99CD440730}" srcId="{FFD6E851-D118-408A-BDEC-C52E6F205170}" destId="{D6EC0EB7-ED5B-4438-8685-E54DBAA36D79}" srcOrd="0" destOrd="0" parTransId="{B7E341EA-8FB3-4978-828E-CCC5CA1F6398}" sibTransId="{291937F9-5B22-47C8-BF05-B0D090979770}"/>
    <dgm:cxn modelId="{BADF2104-56DB-4A35-9364-34932EE2D14C}" type="presParOf" srcId="{ECE6376D-D588-4FCE-818D-0026BEDE4F4D}" destId="{0C4B9E92-1BBD-4C0D-BAE2-EFB0EE298B4D}" srcOrd="0" destOrd="0" presId="urn:microsoft.com/office/officeart/2005/8/layout/vList2"/>
    <dgm:cxn modelId="{C305E93A-A114-4DE4-A169-543082909569}" type="presParOf" srcId="{ECE6376D-D588-4FCE-818D-0026BEDE4F4D}" destId="{A34A1E0A-06A6-4B61-ABBB-452E3B78B6BC}" srcOrd="1" destOrd="0" presId="urn:microsoft.com/office/officeart/2005/8/layout/vList2"/>
    <dgm:cxn modelId="{7F4C2C37-882F-45CD-90B8-7EECBA9C1D21}" type="presParOf" srcId="{ECE6376D-D588-4FCE-818D-0026BEDE4F4D}" destId="{E19C7EAD-B54B-4653-8798-D02D0E85AC4A}" srcOrd="2" destOrd="0" presId="urn:microsoft.com/office/officeart/2005/8/layout/vList2"/>
    <dgm:cxn modelId="{EB49F88D-9BF8-4279-ADFA-A91C75391B6C}" type="presParOf" srcId="{ECE6376D-D588-4FCE-818D-0026BEDE4F4D}" destId="{CE87DFE5-3C79-4B71-B4E4-9F9CA7B8B78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3FED43-3CAE-4200-AE07-D75B7325DE78}" type="doc">
      <dgm:prSet loTypeId="urn:microsoft.com/office/officeart/2005/8/layout/vList2" loCatId="list" qsTypeId="urn:microsoft.com/office/officeart/2005/8/quickstyle/3d2#4" qsCatId="3D" csTypeId="urn:microsoft.com/office/officeart/2005/8/colors/colorful1#2" csCatId="colorful" phldr="1"/>
      <dgm:spPr/>
      <dgm:t>
        <a:bodyPr/>
        <a:lstStyle/>
        <a:p>
          <a:endParaRPr lang="uk-UA"/>
        </a:p>
      </dgm:t>
    </dgm:pt>
    <dgm:pt modelId="{19EB6AF3-D7DE-4E0E-A4A2-1FAC6D15D5D4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2000" b="0" i="1" dirty="0" smtClean="0"/>
            <a:t>3. </a:t>
          </a:r>
          <a:r>
            <a:rPr lang="ru-RU" sz="2000" b="0" i="1" dirty="0" err="1" smtClean="0"/>
            <a:t>Диференційований</a:t>
          </a:r>
          <a:r>
            <a:rPr lang="ru-RU" sz="2000" b="0" i="1" dirty="0" smtClean="0"/>
            <a:t> характер </a:t>
          </a:r>
          <a:r>
            <a:rPr lang="ru-RU" sz="2000" b="0" i="1" dirty="0" err="1" smtClean="0"/>
            <a:t>зв’язку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різних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напрямів</a:t>
          </a:r>
          <a:r>
            <a:rPr lang="ru-RU" sz="2000" b="0" i="1" dirty="0" smtClean="0"/>
            <a:t> КСВ </a:t>
          </a:r>
          <a:r>
            <a:rPr lang="ru-RU" sz="2000" b="0" i="1" dirty="0" err="1" smtClean="0"/>
            <a:t>з</a:t>
          </a:r>
          <a:r>
            <a:rPr lang="ru-RU" sz="2000" b="0" i="1" dirty="0" smtClean="0"/>
            <a:t> параметрами </a:t>
          </a:r>
          <a:r>
            <a:rPr lang="ru-RU" sz="2000" b="0" i="1" dirty="0" err="1" smtClean="0"/>
            <a:t>економічної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ефективності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діяльності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компаній</a:t>
          </a:r>
          <a:r>
            <a:rPr lang="ru-RU" sz="2000" b="0" i="1" dirty="0" smtClean="0"/>
            <a:t>.</a:t>
          </a:r>
          <a:endParaRPr lang="uk-UA" sz="2000" dirty="0"/>
        </a:p>
      </dgm:t>
    </dgm:pt>
    <dgm:pt modelId="{338DC2FC-2801-420F-87CD-E37BDF210543}" type="parTrans" cxnId="{D96F98F0-3F06-46F9-9244-EEEFF2EF9D40}">
      <dgm:prSet/>
      <dgm:spPr/>
      <dgm:t>
        <a:bodyPr/>
        <a:lstStyle/>
        <a:p>
          <a:endParaRPr lang="uk-UA"/>
        </a:p>
      </dgm:t>
    </dgm:pt>
    <dgm:pt modelId="{E8842791-668A-4294-B39D-8F0B4EADE097}" type="sibTrans" cxnId="{D96F98F0-3F06-46F9-9244-EEEFF2EF9D40}">
      <dgm:prSet/>
      <dgm:spPr/>
      <dgm:t>
        <a:bodyPr/>
        <a:lstStyle/>
        <a:p>
          <a:endParaRPr lang="uk-UA"/>
        </a:p>
      </dgm:t>
    </dgm:pt>
    <dgm:pt modelId="{97E1F785-77B1-4EBD-8345-6639CA5A8B51}">
      <dgm:prSet phldrT="[Текст]" custT="1"/>
      <dgm:spPr/>
      <dgm:t>
        <a:bodyPr/>
        <a:lstStyle/>
        <a:p>
          <a:r>
            <a:rPr lang="ru-RU" sz="1600" b="0" i="0" dirty="0" err="1" smtClean="0"/>
            <a:t>Останні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дослідження</a:t>
          </a:r>
          <a:r>
            <a:rPr lang="ru-RU" sz="1600" b="0" i="0" dirty="0" smtClean="0"/>
            <a:t> на </a:t>
          </a:r>
          <a:r>
            <a:rPr lang="ru-RU" sz="1600" b="0" i="0" dirty="0" err="1" smtClean="0"/>
            <a:t>прикладі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іноземних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бізнес-структур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висвітлюють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вплив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окремих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напрямів</a:t>
          </a:r>
          <a:r>
            <a:rPr lang="ru-RU" sz="1600" b="0" i="0" dirty="0" smtClean="0"/>
            <a:t> КСВ на </a:t>
          </a:r>
          <a:r>
            <a:rPr lang="ru-RU" sz="1600" b="0" i="0" dirty="0" err="1" smtClean="0"/>
            <a:t>певні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фінансово-економічні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показники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діяльності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компаній</a:t>
          </a:r>
          <a:r>
            <a:rPr lang="ru-RU" sz="1600" b="0" i="0" dirty="0" smtClean="0"/>
            <a:t>. При </a:t>
          </a:r>
          <a:r>
            <a:rPr lang="ru-RU" sz="1600" b="0" i="0" dirty="0" err="1" smtClean="0"/>
            <a:t>цьому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чимраз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частіше</a:t>
          </a:r>
          <a:r>
            <a:rPr lang="ru-RU" sz="1600" b="0" i="0" dirty="0" smtClean="0"/>
            <a:t> акцент ставиться на тому, </a:t>
          </a:r>
          <a:r>
            <a:rPr lang="ru-RU" sz="1600" b="0" i="0" dirty="0" err="1" smtClean="0"/>
            <a:t>що</a:t>
          </a:r>
          <a:r>
            <a:rPr lang="ru-RU" sz="1600" b="0" i="0" dirty="0" smtClean="0"/>
            <a:t> на </a:t>
          </a:r>
          <a:r>
            <a:rPr lang="ru-RU" sz="1600" b="0" i="0" dirty="0" err="1" smtClean="0"/>
            <a:t>фоні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загального</a:t>
          </a:r>
          <a:r>
            <a:rPr lang="ru-RU" sz="1600" b="0" i="0" dirty="0" smtClean="0"/>
            <a:t> позитивного </a:t>
          </a:r>
          <a:r>
            <a:rPr lang="ru-RU" sz="1600" b="0" i="0" dirty="0" err="1" smtClean="0"/>
            <a:t>впливу</a:t>
          </a:r>
          <a:r>
            <a:rPr lang="ru-RU" sz="1600" b="0" i="0" dirty="0" smtClean="0"/>
            <a:t> КСВ на </a:t>
          </a:r>
          <a:r>
            <a:rPr lang="ru-RU" sz="1600" b="0" i="0" dirty="0" err="1" smtClean="0"/>
            <a:t>економічну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результативність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напрями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соціальної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активності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неоднаково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діють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на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ті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чи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інші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параметри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фінансово-економічного</a:t>
          </a:r>
          <a:r>
            <a:rPr lang="ru-RU" sz="1600" b="0" i="0" dirty="0" smtClean="0"/>
            <a:t> стану.</a:t>
          </a:r>
          <a:endParaRPr lang="uk-UA" sz="1600" dirty="0"/>
        </a:p>
      </dgm:t>
    </dgm:pt>
    <dgm:pt modelId="{DC48C0A6-C398-4BA4-A4BC-75E829BE6304}" type="parTrans" cxnId="{F72EB072-80B6-4F77-AD1D-CF54277EDBE2}">
      <dgm:prSet/>
      <dgm:spPr/>
      <dgm:t>
        <a:bodyPr/>
        <a:lstStyle/>
        <a:p>
          <a:endParaRPr lang="uk-UA"/>
        </a:p>
      </dgm:t>
    </dgm:pt>
    <dgm:pt modelId="{03A05FEC-FC38-4816-A7A1-EA933381F937}" type="sibTrans" cxnId="{F72EB072-80B6-4F77-AD1D-CF54277EDBE2}">
      <dgm:prSet/>
      <dgm:spPr/>
      <dgm:t>
        <a:bodyPr/>
        <a:lstStyle/>
        <a:p>
          <a:endParaRPr lang="uk-UA"/>
        </a:p>
      </dgm:t>
    </dgm:pt>
    <dgm:pt modelId="{4B6C84EB-D149-4532-8880-E9F8DD72EEFD}">
      <dgm:prSet phldrT="[Текст]" custT="1"/>
      <dgm:spPr/>
      <dgm:t>
        <a:bodyPr/>
        <a:lstStyle/>
        <a:p>
          <a:r>
            <a:rPr lang="ru-RU" sz="2000" b="0" i="1" dirty="0" smtClean="0"/>
            <a:t>5. </a:t>
          </a:r>
          <a:r>
            <a:rPr lang="ru-RU" sz="2000" b="0" i="1" dirty="0" err="1" smtClean="0"/>
            <a:t>Ціннісні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орієнтири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власника</a:t>
          </a:r>
          <a:r>
            <a:rPr lang="ru-RU" sz="2000" b="0" i="1" dirty="0" smtClean="0"/>
            <a:t> </a:t>
          </a:r>
          <a:r>
            <a:rPr lang="ru-RU" sz="2000" b="0" i="0" dirty="0" smtClean="0"/>
            <a:t>(</a:t>
          </a:r>
          <a:r>
            <a:rPr lang="ru-RU" sz="2000" b="0" i="1" dirty="0" err="1" smtClean="0"/>
            <a:t>власників</a:t>
          </a:r>
          <a:r>
            <a:rPr lang="ru-RU" sz="2000" b="0" i="0" dirty="0" smtClean="0"/>
            <a:t>)</a:t>
          </a:r>
          <a:r>
            <a:rPr lang="ru-RU" sz="2000" b="0" i="1" dirty="0" smtClean="0"/>
            <a:t> </a:t>
          </a:r>
          <a:r>
            <a:rPr lang="ru-RU" sz="2000" b="0" i="1" dirty="0" err="1" smtClean="0"/>
            <a:t>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топ-менеджерів</a:t>
          </a:r>
          <a:r>
            <a:rPr lang="ru-RU" sz="2000" b="0" i="1" dirty="0" smtClean="0"/>
            <a:t>.</a:t>
          </a:r>
          <a:endParaRPr lang="uk-UA" sz="2000" dirty="0"/>
        </a:p>
      </dgm:t>
    </dgm:pt>
    <dgm:pt modelId="{16CA420B-72C6-4C5C-8E5A-DB024D54D76F}" type="parTrans" cxnId="{BCF51BDE-096C-437D-988D-7BB9C77DEE9F}">
      <dgm:prSet/>
      <dgm:spPr/>
      <dgm:t>
        <a:bodyPr/>
        <a:lstStyle/>
        <a:p>
          <a:endParaRPr lang="uk-UA"/>
        </a:p>
      </dgm:t>
    </dgm:pt>
    <dgm:pt modelId="{39D4CAD8-8506-4234-A8CB-9920DA0D472D}" type="sibTrans" cxnId="{BCF51BDE-096C-437D-988D-7BB9C77DEE9F}">
      <dgm:prSet/>
      <dgm:spPr/>
      <dgm:t>
        <a:bodyPr/>
        <a:lstStyle/>
        <a:p>
          <a:endParaRPr lang="uk-UA"/>
        </a:p>
      </dgm:t>
    </dgm:pt>
    <dgm:pt modelId="{5BA98A98-8C8C-4951-905C-85CCFD320757}">
      <dgm:prSet phldrT="[Текст]" custT="1"/>
      <dgm:spPr/>
      <dgm:t>
        <a:bodyPr/>
        <a:lstStyle/>
        <a:p>
          <a:r>
            <a:rPr lang="uk-UA" sz="1600" b="0" i="0" dirty="0" smtClean="0"/>
            <a:t>Розмаїття переконань, настанов, поглядів представників бізнес-структур на природу КСВ, її зв'язок з показниками результативності не може не позначатися на соціальній активності і соціально відповідальній поведінці. Останні значною мірою залежать від ціннісних орієнтирів тих, хто визначає корпоративну політику. </a:t>
          </a:r>
          <a:endParaRPr lang="uk-UA" sz="1600" dirty="0"/>
        </a:p>
      </dgm:t>
    </dgm:pt>
    <dgm:pt modelId="{B761D407-221E-422C-B062-03100CD535B8}" type="parTrans" cxnId="{98B350A0-3247-49B6-A72F-09C567AE1EC4}">
      <dgm:prSet/>
      <dgm:spPr/>
      <dgm:t>
        <a:bodyPr/>
        <a:lstStyle/>
        <a:p>
          <a:endParaRPr lang="uk-UA"/>
        </a:p>
      </dgm:t>
    </dgm:pt>
    <dgm:pt modelId="{D6212511-653E-4B31-9E8A-43DCA2755F18}" type="sibTrans" cxnId="{98B350A0-3247-49B6-A72F-09C567AE1EC4}">
      <dgm:prSet/>
      <dgm:spPr/>
      <dgm:t>
        <a:bodyPr/>
        <a:lstStyle/>
        <a:p>
          <a:endParaRPr lang="uk-UA"/>
        </a:p>
      </dgm:t>
    </dgm:pt>
    <dgm:pt modelId="{76F8C154-B759-41D6-BBBB-D5D6203E2E29}">
      <dgm:prSet custT="1"/>
      <dgm:spPr>
        <a:solidFill>
          <a:srgbClr val="FFC000"/>
        </a:solidFill>
      </dgm:spPr>
      <dgm:t>
        <a:bodyPr/>
        <a:lstStyle/>
        <a:p>
          <a:r>
            <a:rPr lang="ru-RU" sz="1900" b="0" i="1" dirty="0" smtClean="0"/>
            <a:t>4. </a:t>
          </a:r>
          <a:r>
            <a:rPr lang="ru-RU" sz="2000" b="0" i="1" dirty="0" err="1" smtClean="0"/>
            <a:t>Диференційований</a:t>
          </a:r>
          <a:r>
            <a:rPr lang="ru-RU" sz="2000" b="0" i="1" dirty="0" smtClean="0"/>
            <a:t> характер </a:t>
          </a:r>
          <a:r>
            <a:rPr lang="ru-RU" sz="2000" b="0" i="1" dirty="0" err="1" smtClean="0"/>
            <a:t>сили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впливу</a:t>
          </a:r>
          <a:r>
            <a:rPr lang="ru-RU" sz="2000" b="0" i="1" dirty="0" smtClean="0"/>
            <a:t> КСВ на </a:t>
          </a:r>
          <a:r>
            <a:rPr lang="ru-RU" sz="2000" b="0" i="1" dirty="0" err="1" smtClean="0"/>
            <a:t>фінансово-економічні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результати</a:t>
          </a:r>
          <a:r>
            <a:rPr lang="ru-RU" sz="2000" b="0" i="1" dirty="0" smtClean="0"/>
            <a:t> в коротко- </a:t>
          </a:r>
          <a:r>
            <a:rPr lang="ru-RU" sz="2000" b="0" i="1" dirty="0" err="1" smtClean="0"/>
            <a:t>і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довгостроковому</a:t>
          </a:r>
          <a:r>
            <a:rPr lang="ru-RU" sz="2000" b="0" i="1" dirty="0" smtClean="0"/>
            <a:t> </a:t>
          </a:r>
          <a:r>
            <a:rPr lang="ru-RU" sz="2000" b="0" i="1" dirty="0" err="1" smtClean="0"/>
            <a:t>періодах</a:t>
          </a:r>
          <a:r>
            <a:rPr lang="ru-RU" sz="2000" b="0" i="1" dirty="0" smtClean="0"/>
            <a:t>.</a:t>
          </a:r>
          <a:endParaRPr lang="ru-RU" sz="1900" dirty="0"/>
        </a:p>
      </dgm:t>
    </dgm:pt>
    <dgm:pt modelId="{4844EB86-D397-41C8-A8FD-E53587B3A81D}" type="parTrans" cxnId="{D3C64FE6-AA66-4FCB-9FA4-F870CCB2BBC7}">
      <dgm:prSet/>
      <dgm:spPr/>
      <dgm:t>
        <a:bodyPr/>
        <a:lstStyle/>
        <a:p>
          <a:endParaRPr lang="uk-UA"/>
        </a:p>
      </dgm:t>
    </dgm:pt>
    <dgm:pt modelId="{C1D08D0D-6AC8-49B1-A63F-08B2BDD30875}" type="sibTrans" cxnId="{D3C64FE6-AA66-4FCB-9FA4-F870CCB2BBC7}">
      <dgm:prSet/>
      <dgm:spPr/>
      <dgm:t>
        <a:bodyPr/>
        <a:lstStyle/>
        <a:p>
          <a:endParaRPr lang="uk-UA"/>
        </a:p>
      </dgm:t>
    </dgm:pt>
    <dgm:pt modelId="{A59701E0-6E8F-4471-A8BB-EC53CA22F069}">
      <dgm:prSet/>
      <dgm:spPr/>
      <dgm:t>
        <a:bodyPr/>
        <a:lstStyle/>
        <a:p>
          <a:endParaRPr lang="uk-UA" sz="1500" dirty="0"/>
        </a:p>
      </dgm:t>
    </dgm:pt>
    <dgm:pt modelId="{9DD58774-7293-462A-B918-0063F022AD5E}" type="parTrans" cxnId="{F4E44B56-D673-4F34-93F8-A3962AFBD9C2}">
      <dgm:prSet/>
      <dgm:spPr/>
      <dgm:t>
        <a:bodyPr/>
        <a:lstStyle/>
        <a:p>
          <a:endParaRPr lang="uk-UA"/>
        </a:p>
      </dgm:t>
    </dgm:pt>
    <dgm:pt modelId="{C752B99C-3561-4A60-BF5E-7B1099827DF0}" type="sibTrans" cxnId="{F4E44B56-D673-4F34-93F8-A3962AFBD9C2}">
      <dgm:prSet/>
      <dgm:spPr/>
      <dgm:t>
        <a:bodyPr/>
        <a:lstStyle/>
        <a:p>
          <a:endParaRPr lang="uk-UA"/>
        </a:p>
      </dgm:t>
    </dgm:pt>
    <dgm:pt modelId="{2CDE34A4-2F73-4C9A-8E4C-E1C996451C7F}">
      <dgm:prSet custT="1"/>
      <dgm:spPr/>
      <dgm:t>
        <a:bodyPr/>
        <a:lstStyle/>
        <a:p>
          <a:r>
            <a:rPr lang="uk-UA" sz="1600" b="0" i="0" dirty="0" smtClean="0"/>
            <a:t>Дослідження, що проведені на прикладі великої кількості іноземних компаній різних видів економічної діяльності, свідчать, що соціальна активність і відповідальність компаній впливають на результативність їхньої діяльності здебільшого в </a:t>
          </a:r>
          <a:r>
            <a:rPr lang="uk-UA" sz="1600" b="0" i="1" dirty="0" smtClean="0"/>
            <a:t>довгостроковому періоді</a:t>
          </a:r>
          <a:r>
            <a:rPr lang="uk-UA" sz="1600" b="0" i="0" dirty="0" smtClean="0"/>
            <a:t>. При цьому КСВ «працює» на збільшення ринкової вартості компанії і на зниження ризиків.</a:t>
          </a:r>
          <a:endParaRPr lang="uk-UA" sz="1600" dirty="0"/>
        </a:p>
      </dgm:t>
    </dgm:pt>
    <dgm:pt modelId="{B09E390B-C2C7-4C93-84F4-8FAF3C3281A7}" type="parTrans" cxnId="{BB70E3D7-11BB-4448-B923-A6A9078701CC}">
      <dgm:prSet/>
      <dgm:spPr/>
      <dgm:t>
        <a:bodyPr/>
        <a:lstStyle/>
        <a:p>
          <a:endParaRPr lang="uk-UA"/>
        </a:p>
      </dgm:t>
    </dgm:pt>
    <dgm:pt modelId="{9336A2B4-6C5B-4C5E-8600-933D55B69EDC}" type="sibTrans" cxnId="{BB70E3D7-11BB-4448-B923-A6A9078701CC}">
      <dgm:prSet/>
      <dgm:spPr/>
      <dgm:t>
        <a:bodyPr/>
        <a:lstStyle/>
        <a:p>
          <a:endParaRPr lang="uk-UA"/>
        </a:p>
      </dgm:t>
    </dgm:pt>
    <dgm:pt modelId="{6F6C592A-421C-47B4-B519-86A948E5D6B8}" type="pres">
      <dgm:prSet presAssocID="{003FED43-3CAE-4200-AE07-D75B7325DE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941F11-F872-4B22-8E60-4FA2B825F790}" type="pres">
      <dgm:prSet presAssocID="{19EB6AF3-D7DE-4E0E-A4A2-1FAC6D15D5D4}" presName="parentText" presStyleLbl="node1" presStyleIdx="0" presStyleCnt="3" custScaleY="74613" custLinFactNeighborX="555" custLinFactNeighborY="-1740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C6C16D-4407-4D25-952F-A4E2EB4E8B70}" type="pres">
      <dgm:prSet presAssocID="{19EB6AF3-D7DE-4E0E-A4A2-1FAC6D15D5D4}" presName="childText" presStyleLbl="revTx" presStyleIdx="0" presStyleCnt="3" custLinFactNeighborX="139" custLinFactNeighborY="-1058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83C447A-87A8-4715-8681-E47768C9533E}" type="pres">
      <dgm:prSet presAssocID="{76F8C154-B759-41D6-BBBB-D5D6203E2E29}" presName="parentText" presStyleLbl="node1" presStyleIdx="1" presStyleCnt="3" custScaleY="76675" custLinFactNeighborY="1871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813476-A477-4E0C-ACB7-7FB06DD34FD0}" type="pres">
      <dgm:prSet presAssocID="{76F8C154-B759-41D6-BBBB-D5D6203E2E29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F720BFA-2787-4484-A061-69061E76C4FB}" type="pres">
      <dgm:prSet presAssocID="{4B6C84EB-D149-4532-8880-E9F8DD72EEFD}" presName="parentText" presStyleLbl="node1" presStyleIdx="2" presStyleCnt="3" custScaleY="71165" custLinFactNeighborX="139" custLinFactNeighborY="3584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3E3A34F-C0B2-4019-9F73-1E02C4935F17}" type="pres">
      <dgm:prSet presAssocID="{4B6C84EB-D149-4532-8880-E9F8DD72EEFD}" presName="childText" presStyleLbl="revTx" presStyleIdx="2" presStyleCnt="3" custLinFactNeighborX="139" custLinFactNeighborY="337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B8A36F9-7B40-4F12-BCCC-343B1A81A3C2}" type="presOf" srcId="{76F8C154-B759-41D6-BBBB-D5D6203E2E29}" destId="{A83C447A-87A8-4715-8681-E47768C9533E}" srcOrd="0" destOrd="0" presId="urn:microsoft.com/office/officeart/2005/8/layout/vList2"/>
    <dgm:cxn modelId="{15CFF323-4D4C-49D9-BA85-70A81E5C19F5}" type="presOf" srcId="{97E1F785-77B1-4EBD-8345-6639CA5A8B51}" destId="{65C6C16D-4407-4D25-952F-A4E2EB4E8B70}" srcOrd="0" destOrd="0" presId="urn:microsoft.com/office/officeart/2005/8/layout/vList2"/>
    <dgm:cxn modelId="{E30C0527-C508-4F4A-AE94-0052557B555F}" type="presOf" srcId="{A59701E0-6E8F-4471-A8BB-EC53CA22F069}" destId="{E0813476-A477-4E0C-ACB7-7FB06DD34FD0}" srcOrd="0" destOrd="0" presId="urn:microsoft.com/office/officeart/2005/8/layout/vList2"/>
    <dgm:cxn modelId="{98CCA6D4-4B86-4AD6-A4DB-3E9818B4B999}" type="presOf" srcId="{4B6C84EB-D149-4532-8880-E9F8DD72EEFD}" destId="{3F720BFA-2787-4484-A061-69061E76C4FB}" srcOrd="0" destOrd="0" presId="urn:microsoft.com/office/officeart/2005/8/layout/vList2"/>
    <dgm:cxn modelId="{D96F98F0-3F06-46F9-9244-EEEFF2EF9D40}" srcId="{003FED43-3CAE-4200-AE07-D75B7325DE78}" destId="{19EB6AF3-D7DE-4E0E-A4A2-1FAC6D15D5D4}" srcOrd="0" destOrd="0" parTransId="{338DC2FC-2801-420F-87CD-E37BDF210543}" sibTransId="{E8842791-668A-4294-B39D-8F0B4EADE097}"/>
    <dgm:cxn modelId="{1D124E7F-C577-490B-B72B-7E3BD24E8ABF}" type="presOf" srcId="{003FED43-3CAE-4200-AE07-D75B7325DE78}" destId="{6F6C592A-421C-47B4-B519-86A948E5D6B8}" srcOrd="0" destOrd="0" presId="urn:microsoft.com/office/officeart/2005/8/layout/vList2"/>
    <dgm:cxn modelId="{80C40472-7913-4E1B-A0C9-DE611A0CAE6F}" type="presOf" srcId="{5BA98A98-8C8C-4951-905C-85CCFD320757}" destId="{D3E3A34F-C0B2-4019-9F73-1E02C4935F17}" srcOrd="0" destOrd="0" presId="urn:microsoft.com/office/officeart/2005/8/layout/vList2"/>
    <dgm:cxn modelId="{5C4DAFC7-237D-42DA-9157-96129E165067}" type="presOf" srcId="{2CDE34A4-2F73-4C9A-8E4C-E1C996451C7F}" destId="{E0813476-A477-4E0C-ACB7-7FB06DD34FD0}" srcOrd="0" destOrd="1" presId="urn:microsoft.com/office/officeart/2005/8/layout/vList2"/>
    <dgm:cxn modelId="{D3C64FE6-AA66-4FCB-9FA4-F870CCB2BBC7}" srcId="{003FED43-3CAE-4200-AE07-D75B7325DE78}" destId="{76F8C154-B759-41D6-BBBB-D5D6203E2E29}" srcOrd="1" destOrd="0" parTransId="{4844EB86-D397-41C8-A8FD-E53587B3A81D}" sibTransId="{C1D08D0D-6AC8-49B1-A63F-08B2BDD30875}"/>
    <dgm:cxn modelId="{F72EB072-80B6-4F77-AD1D-CF54277EDBE2}" srcId="{19EB6AF3-D7DE-4E0E-A4A2-1FAC6D15D5D4}" destId="{97E1F785-77B1-4EBD-8345-6639CA5A8B51}" srcOrd="0" destOrd="0" parTransId="{DC48C0A6-C398-4BA4-A4BC-75E829BE6304}" sibTransId="{03A05FEC-FC38-4816-A7A1-EA933381F937}"/>
    <dgm:cxn modelId="{23F339E6-406F-4BC3-B143-BB2254E80FDB}" type="presOf" srcId="{19EB6AF3-D7DE-4E0E-A4A2-1FAC6D15D5D4}" destId="{9A941F11-F872-4B22-8E60-4FA2B825F790}" srcOrd="0" destOrd="0" presId="urn:microsoft.com/office/officeart/2005/8/layout/vList2"/>
    <dgm:cxn modelId="{BB70E3D7-11BB-4448-B923-A6A9078701CC}" srcId="{76F8C154-B759-41D6-BBBB-D5D6203E2E29}" destId="{2CDE34A4-2F73-4C9A-8E4C-E1C996451C7F}" srcOrd="1" destOrd="0" parTransId="{B09E390B-C2C7-4C93-84F4-8FAF3C3281A7}" sibTransId="{9336A2B4-6C5B-4C5E-8600-933D55B69EDC}"/>
    <dgm:cxn modelId="{BCF51BDE-096C-437D-988D-7BB9C77DEE9F}" srcId="{003FED43-3CAE-4200-AE07-D75B7325DE78}" destId="{4B6C84EB-D149-4532-8880-E9F8DD72EEFD}" srcOrd="2" destOrd="0" parTransId="{16CA420B-72C6-4C5C-8E5A-DB024D54D76F}" sibTransId="{39D4CAD8-8506-4234-A8CB-9920DA0D472D}"/>
    <dgm:cxn modelId="{98B350A0-3247-49B6-A72F-09C567AE1EC4}" srcId="{4B6C84EB-D149-4532-8880-E9F8DD72EEFD}" destId="{5BA98A98-8C8C-4951-905C-85CCFD320757}" srcOrd="0" destOrd="0" parTransId="{B761D407-221E-422C-B062-03100CD535B8}" sibTransId="{D6212511-653E-4B31-9E8A-43DCA2755F18}"/>
    <dgm:cxn modelId="{F4E44B56-D673-4F34-93F8-A3962AFBD9C2}" srcId="{76F8C154-B759-41D6-BBBB-D5D6203E2E29}" destId="{A59701E0-6E8F-4471-A8BB-EC53CA22F069}" srcOrd="0" destOrd="0" parTransId="{9DD58774-7293-462A-B918-0063F022AD5E}" sibTransId="{C752B99C-3561-4A60-BF5E-7B1099827DF0}"/>
    <dgm:cxn modelId="{4B864CBC-AD45-4AA3-9D77-C1FD9E9291BE}" type="presParOf" srcId="{6F6C592A-421C-47B4-B519-86A948E5D6B8}" destId="{9A941F11-F872-4B22-8E60-4FA2B825F790}" srcOrd="0" destOrd="0" presId="urn:microsoft.com/office/officeart/2005/8/layout/vList2"/>
    <dgm:cxn modelId="{73F503B6-BF78-478E-81AD-19F4DA0FA61D}" type="presParOf" srcId="{6F6C592A-421C-47B4-B519-86A948E5D6B8}" destId="{65C6C16D-4407-4D25-952F-A4E2EB4E8B70}" srcOrd="1" destOrd="0" presId="urn:microsoft.com/office/officeart/2005/8/layout/vList2"/>
    <dgm:cxn modelId="{E83CEF44-0CF9-4F99-AC0F-6F41E03AB604}" type="presParOf" srcId="{6F6C592A-421C-47B4-B519-86A948E5D6B8}" destId="{A83C447A-87A8-4715-8681-E47768C9533E}" srcOrd="2" destOrd="0" presId="urn:microsoft.com/office/officeart/2005/8/layout/vList2"/>
    <dgm:cxn modelId="{B78EBC9D-8F67-409E-A4E9-FF46C27FB76A}" type="presParOf" srcId="{6F6C592A-421C-47B4-B519-86A948E5D6B8}" destId="{E0813476-A477-4E0C-ACB7-7FB06DD34FD0}" srcOrd="3" destOrd="0" presId="urn:microsoft.com/office/officeart/2005/8/layout/vList2"/>
    <dgm:cxn modelId="{43B0C680-75B6-4E29-A74C-31D6E03C6BA3}" type="presParOf" srcId="{6F6C592A-421C-47B4-B519-86A948E5D6B8}" destId="{3F720BFA-2787-4484-A061-69061E76C4FB}" srcOrd="4" destOrd="0" presId="urn:microsoft.com/office/officeart/2005/8/layout/vList2"/>
    <dgm:cxn modelId="{FFD8A80C-41FF-4AEE-A556-9175EFB6B1D8}" type="presParOf" srcId="{6F6C592A-421C-47B4-B519-86A948E5D6B8}" destId="{D3E3A34F-C0B2-4019-9F73-1E02C4935F1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67C5E-1ECF-4F1A-9EAC-4999889C2D40}">
      <dsp:nvSpPr>
        <dsp:cNvPr id="0" name=""/>
        <dsp:cNvSpPr/>
      </dsp:nvSpPr>
      <dsp:spPr>
        <a:xfrm>
          <a:off x="657527" y="166169"/>
          <a:ext cx="2531985" cy="10141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err="1" smtClean="0"/>
            <a:t>Внутрішнє</a:t>
          </a:r>
          <a:r>
            <a:rPr lang="ru-RU" sz="2200" b="1" i="1" kern="1200" dirty="0" smtClean="0"/>
            <a:t> </a:t>
          </a:r>
          <a:r>
            <a:rPr lang="ru-RU" sz="2200" b="1" i="1" kern="1200" dirty="0" err="1" smtClean="0"/>
            <a:t>середовище</a:t>
          </a:r>
          <a:r>
            <a:rPr lang="ru-RU" sz="2200" b="1" i="1" kern="1200" dirty="0" smtClean="0"/>
            <a:t> КСВ </a:t>
          </a:r>
          <a:r>
            <a:rPr lang="ru-RU" sz="2200" b="1" i="1" kern="1200" dirty="0" err="1" smtClean="0"/>
            <a:t>включає</a:t>
          </a:r>
          <a:r>
            <a:rPr lang="ru-RU" sz="2200" b="0" i="0" kern="1200" dirty="0" smtClean="0"/>
            <a:t>:</a:t>
          </a:r>
          <a:endParaRPr lang="ru-RU" sz="2200" kern="1200" dirty="0"/>
        </a:p>
      </dsp:txBody>
      <dsp:txXfrm>
        <a:off x="687231" y="195873"/>
        <a:ext cx="2472577" cy="954749"/>
      </dsp:txXfrm>
    </dsp:sp>
    <dsp:sp modelId="{24830FF6-BAEA-4703-B610-4AC2054E9004}">
      <dsp:nvSpPr>
        <dsp:cNvPr id="0" name=""/>
        <dsp:cNvSpPr/>
      </dsp:nvSpPr>
      <dsp:spPr>
        <a:xfrm>
          <a:off x="910726" y="1180327"/>
          <a:ext cx="1999309" cy="570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0919"/>
              </a:lnTo>
              <a:lnTo>
                <a:pt x="1999309" y="57091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B2BE5-CA62-46B2-9CDC-0A699ADF8A60}">
      <dsp:nvSpPr>
        <dsp:cNvPr id="0" name=""/>
        <dsp:cNvSpPr/>
      </dsp:nvSpPr>
      <dsp:spPr>
        <a:xfrm>
          <a:off x="2910036" y="1244168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— </a:t>
          </a:r>
          <a:r>
            <a:rPr lang="ru-RU" sz="1400" b="0" i="0" kern="1200" dirty="0" err="1" smtClean="0"/>
            <a:t>стабільність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заробітної</a:t>
          </a:r>
          <a:r>
            <a:rPr lang="ru-RU" sz="1400" b="0" i="0" kern="1200" dirty="0" smtClean="0"/>
            <a:t> плати;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b="0" i="0" kern="1200" dirty="0" smtClean="0"/>
        </a:p>
      </dsp:txBody>
      <dsp:txXfrm>
        <a:off x="2939740" y="1273872"/>
        <a:ext cx="1563243" cy="954749"/>
      </dsp:txXfrm>
    </dsp:sp>
    <dsp:sp modelId="{801ACD5B-748F-41A1-9E71-5B868D4B7FA3}">
      <dsp:nvSpPr>
        <dsp:cNvPr id="0" name=""/>
        <dsp:cNvSpPr/>
      </dsp:nvSpPr>
      <dsp:spPr>
        <a:xfrm>
          <a:off x="910726" y="1180327"/>
          <a:ext cx="528311" cy="1683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3257"/>
              </a:lnTo>
              <a:lnTo>
                <a:pt x="528311" y="168325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98F04-6E39-4970-85E9-D2B930B879FF}">
      <dsp:nvSpPr>
        <dsp:cNvPr id="0" name=""/>
        <dsp:cNvSpPr/>
      </dsp:nvSpPr>
      <dsp:spPr>
        <a:xfrm>
          <a:off x="1439037" y="2356506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kern="1200" dirty="0" smtClean="0"/>
            <a:t>— </a:t>
          </a:r>
          <a:r>
            <a:rPr lang="ru-RU" sz="1100" b="0" i="0" kern="1200" dirty="0" err="1" smtClean="0"/>
            <a:t>розвиток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людських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ресурсів</a:t>
          </a:r>
          <a:r>
            <a:rPr lang="ru-RU" sz="1100" b="0" i="0" kern="1200" dirty="0" smtClean="0"/>
            <a:t> через </a:t>
          </a:r>
          <a:r>
            <a:rPr lang="ru-RU" sz="1100" b="0" i="0" kern="1200" dirty="0" err="1" smtClean="0"/>
            <a:t>навчальні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програми</a:t>
          </a:r>
          <a:r>
            <a:rPr lang="ru-RU" sz="1100" b="0" i="0" kern="1200" dirty="0" smtClean="0"/>
            <a:t> та </a:t>
          </a:r>
          <a:r>
            <a:rPr lang="ru-RU" sz="1100" b="0" i="0" kern="1200" dirty="0" err="1" smtClean="0"/>
            <a:t>програми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підготовки</a:t>
          </a:r>
          <a:r>
            <a:rPr lang="ru-RU" sz="1100" b="0" i="0" kern="1200" dirty="0" smtClean="0"/>
            <a:t> і </a:t>
          </a:r>
          <a:r>
            <a:rPr lang="ru-RU" sz="1100" b="0" i="0" kern="1200" dirty="0" err="1" smtClean="0"/>
            <a:t>підвищення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кваліфікації</a:t>
          </a:r>
          <a:r>
            <a:rPr lang="ru-RU" sz="1100" b="0" i="0" kern="1200" dirty="0" smtClean="0"/>
            <a:t>;</a:t>
          </a:r>
          <a:endParaRPr lang="ru-RU" sz="1100" kern="1200" dirty="0"/>
        </a:p>
      </dsp:txBody>
      <dsp:txXfrm>
        <a:off x="1468741" y="2386210"/>
        <a:ext cx="1563243" cy="954749"/>
      </dsp:txXfrm>
    </dsp:sp>
    <dsp:sp modelId="{9F89EA7C-3367-45FB-88AC-A02FDF295923}">
      <dsp:nvSpPr>
        <dsp:cNvPr id="0" name=""/>
        <dsp:cNvSpPr/>
      </dsp:nvSpPr>
      <dsp:spPr>
        <a:xfrm>
          <a:off x="910726" y="1180327"/>
          <a:ext cx="2226529" cy="2740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0030"/>
              </a:lnTo>
              <a:lnTo>
                <a:pt x="2226529" y="274003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1E4605-1F9F-4751-9268-0EB7BBBBBF63}">
      <dsp:nvSpPr>
        <dsp:cNvPr id="0" name=""/>
        <dsp:cNvSpPr/>
      </dsp:nvSpPr>
      <dsp:spPr>
        <a:xfrm>
          <a:off x="3137256" y="3413278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kern="1200" dirty="0" smtClean="0"/>
            <a:t>— </a:t>
          </a:r>
          <a:r>
            <a:rPr lang="ru-RU" sz="1400" b="0" i="0" kern="1200" dirty="0" err="1" smtClean="0"/>
            <a:t>безпеку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праці</a:t>
          </a:r>
          <a:endParaRPr lang="ru-RU" sz="1100" kern="1200" dirty="0"/>
        </a:p>
      </dsp:txBody>
      <dsp:txXfrm>
        <a:off x="3166960" y="3442982"/>
        <a:ext cx="1563243" cy="954749"/>
      </dsp:txXfrm>
    </dsp:sp>
    <dsp:sp modelId="{EA01D137-9FE4-4156-95DB-A2354E8E0E9F}">
      <dsp:nvSpPr>
        <dsp:cNvPr id="0" name=""/>
        <dsp:cNvSpPr/>
      </dsp:nvSpPr>
      <dsp:spPr>
        <a:xfrm>
          <a:off x="910726" y="1180327"/>
          <a:ext cx="635681" cy="3821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1020"/>
              </a:lnTo>
              <a:lnTo>
                <a:pt x="635681" y="38210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6AAE4-12B0-4B17-A609-C59BC83F971D}">
      <dsp:nvSpPr>
        <dsp:cNvPr id="0" name=""/>
        <dsp:cNvSpPr/>
      </dsp:nvSpPr>
      <dsp:spPr>
        <a:xfrm>
          <a:off x="1546408" y="4494269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smtClean="0"/>
            <a:t>— </a:t>
          </a:r>
          <a:r>
            <a:rPr lang="ru-RU" sz="1300" b="0" i="0" kern="1200" dirty="0" err="1" smtClean="0"/>
            <a:t>надання</a:t>
          </a:r>
          <a:r>
            <a:rPr lang="ru-RU" sz="1300" b="0" i="0" kern="1200" dirty="0" smtClean="0"/>
            <a:t> </a:t>
          </a:r>
          <a:r>
            <a:rPr lang="ru-RU" sz="1300" b="0" i="0" kern="1200" dirty="0" err="1" smtClean="0"/>
            <a:t>допомоги</a:t>
          </a:r>
          <a:r>
            <a:rPr lang="ru-RU" sz="1300" b="0" i="0" kern="1200" dirty="0" smtClean="0"/>
            <a:t> </a:t>
          </a:r>
          <a:r>
            <a:rPr lang="ru-RU" sz="1300" b="0" i="0" kern="1200" dirty="0" err="1" smtClean="0"/>
            <a:t>робітникам</a:t>
          </a:r>
          <a:r>
            <a:rPr lang="ru-RU" sz="1300" b="0" i="0" kern="1200" dirty="0" smtClean="0"/>
            <a:t> в </a:t>
          </a:r>
          <a:r>
            <a:rPr lang="ru-RU" sz="1300" b="0" i="0" kern="1200" dirty="0" err="1" smtClean="0"/>
            <a:t>критичних</a:t>
          </a:r>
          <a:r>
            <a:rPr lang="ru-RU" sz="1300" b="0" i="0" kern="1200" dirty="0" smtClean="0"/>
            <a:t> </a:t>
          </a:r>
          <a:r>
            <a:rPr lang="ru-RU" sz="1300" b="0" i="0" kern="1200" dirty="0" err="1" smtClean="0"/>
            <a:t>ситуаціях</a:t>
          </a:r>
          <a:r>
            <a:rPr lang="ru-RU" sz="1100" b="0" i="0" kern="1200" dirty="0" smtClean="0"/>
            <a:t>.</a:t>
          </a:r>
          <a:endParaRPr lang="ru-RU" sz="1100" kern="1200" dirty="0"/>
        </a:p>
      </dsp:txBody>
      <dsp:txXfrm>
        <a:off x="1576112" y="4523973"/>
        <a:ext cx="1563243" cy="954749"/>
      </dsp:txXfrm>
    </dsp:sp>
    <dsp:sp modelId="{6134EEDA-AE72-4517-BE59-AE68ED6A0494}">
      <dsp:nvSpPr>
        <dsp:cNvPr id="0" name=""/>
        <dsp:cNvSpPr/>
      </dsp:nvSpPr>
      <dsp:spPr>
        <a:xfrm>
          <a:off x="6348654" y="154953"/>
          <a:ext cx="2818586" cy="10141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err="1" smtClean="0"/>
            <a:t>Зовнішнє</a:t>
          </a:r>
          <a:r>
            <a:rPr lang="ru-RU" sz="2200" b="1" i="1" kern="1200" dirty="0" smtClean="0"/>
            <a:t> </a:t>
          </a:r>
          <a:r>
            <a:rPr lang="ru-RU" sz="2200" b="1" i="1" kern="1200" dirty="0" err="1" smtClean="0"/>
            <a:t>середовище</a:t>
          </a:r>
          <a:r>
            <a:rPr lang="ru-RU" sz="2200" b="1" i="1" kern="1200" dirty="0" smtClean="0"/>
            <a:t> КСВ </a:t>
          </a:r>
          <a:r>
            <a:rPr lang="ru-RU" sz="2200" b="1" i="1" kern="1200" dirty="0" err="1" smtClean="0"/>
            <a:t>включає</a:t>
          </a:r>
          <a:r>
            <a:rPr lang="ru-RU" sz="2200" b="1" i="1" kern="1200" dirty="0" smtClean="0"/>
            <a:t>:</a:t>
          </a:r>
          <a:endParaRPr lang="ru-RU" sz="2200" kern="1200" dirty="0"/>
        </a:p>
      </dsp:txBody>
      <dsp:txXfrm>
        <a:off x="6378358" y="184657"/>
        <a:ext cx="2759178" cy="954749"/>
      </dsp:txXfrm>
    </dsp:sp>
    <dsp:sp modelId="{F2E285D5-7FB7-472C-AD62-83D47A183753}">
      <dsp:nvSpPr>
        <dsp:cNvPr id="0" name=""/>
        <dsp:cNvSpPr/>
      </dsp:nvSpPr>
      <dsp:spPr>
        <a:xfrm>
          <a:off x="6630512" y="1169110"/>
          <a:ext cx="2344971" cy="616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6333"/>
              </a:lnTo>
              <a:lnTo>
                <a:pt x="2344971" y="6163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8F851-4023-45D4-AB4F-72C504E60E4E}">
      <dsp:nvSpPr>
        <dsp:cNvPr id="0" name=""/>
        <dsp:cNvSpPr/>
      </dsp:nvSpPr>
      <dsp:spPr>
        <a:xfrm>
          <a:off x="8975484" y="1278365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— спонсорство та </a:t>
          </a:r>
          <a:r>
            <a:rPr lang="ru-RU" sz="1400" b="0" i="0" kern="1200" dirty="0" err="1" smtClean="0"/>
            <a:t>корпоративну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благодійність</a:t>
          </a:r>
          <a:endParaRPr lang="ru-RU" sz="1400" kern="1200" dirty="0"/>
        </a:p>
      </dsp:txBody>
      <dsp:txXfrm>
        <a:off x="9005188" y="1308069"/>
        <a:ext cx="1563243" cy="954749"/>
      </dsp:txXfrm>
    </dsp:sp>
    <dsp:sp modelId="{E620456D-9CEC-48C8-817E-8F46D0B6D67C}">
      <dsp:nvSpPr>
        <dsp:cNvPr id="0" name=""/>
        <dsp:cNvSpPr/>
      </dsp:nvSpPr>
      <dsp:spPr>
        <a:xfrm>
          <a:off x="6630512" y="1169110"/>
          <a:ext cx="713394" cy="1629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771"/>
              </a:lnTo>
              <a:lnTo>
                <a:pt x="713394" y="16297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486B64-58EC-4CDC-A5EE-B6169EA160D4}">
      <dsp:nvSpPr>
        <dsp:cNvPr id="0" name=""/>
        <dsp:cNvSpPr/>
      </dsp:nvSpPr>
      <dsp:spPr>
        <a:xfrm>
          <a:off x="7343907" y="2291803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— </a:t>
          </a:r>
          <a:r>
            <a:rPr lang="ru-RU" sz="1400" b="0" i="0" kern="1200" dirty="0" err="1" smtClean="0"/>
            <a:t>сприяння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охороні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навколишнього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середовища</a:t>
          </a:r>
          <a:endParaRPr lang="ru-RU" sz="1400" b="0" i="0" kern="1200" dirty="0" smtClean="0"/>
        </a:p>
      </dsp:txBody>
      <dsp:txXfrm>
        <a:off x="7373611" y="2321507"/>
        <a:ext cx="1563243" cy="954749"/>
      </dsp:txXfrm>
    </dsp:sp>
    <dsp:sp modelId="{59CCC7C9-59C1-4E8B-826E-50AB36612DDA}">
      <dsp:nvSpPr>
        <dsp:cNvPr id="0" name=""/>
        <dsp:cNvSpPr/>
      </dsp:nvSpPr>
      <dsp:spPr>
        <a:xfrm>
          <a:off x="6630512" y="1169110"/>
          <a:ext cx="2334358" cy="26855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5569"/>
              </a:lnTo>
              <a:lnTo>
                <a:pt x="2334358" y="268556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3121B-A50D-44D0-816F-D926565EFEDA}">
      <dsp:nvSpPr>
        <dsp:cNvPr id="0" name=""/>
        <dsp:cNvSpPr/>
      </dsp:nvSpPr>
      <dsp:spPr>
        <a:xfrm>
          <a:off x="8964871" y="3347601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— </a:t>
          </a:r>
          <a:r>
            <a:rPr lang="ru-RU" sz="1400" b="0" i="0" kern="1200" dirty="0" err="1" smtClean="0"/>
            <a:t>взаємодію</a:t>
          </a:r>
          <a:r>
            <a:rPr lang="ru-RU" sz="1400" b="0" i="0" kern="1200" dirty="0" smtClean="0"/>
            <a:t> з </a:t>
          </a:r>
          <a:r>
            <a:rPr lang="ru-RU" sz="1400" b="0" i="0" kern="1200" dirty="0" err="1" smtClean="0"/>
            <a:t>місцевою</a:t>
          </a:r>
          <a:r>
            <a:rPr lang="ru-RU" sz="1400" b="0" i="0" kern="1200" dirty="0" smtClean="0"/>
            <a:t> громадою та </a:t>
          </a:r>
          <a:r>
            <a:rPr lang="ru-RU" sz="1400" b="0" i="0" kern="1200" dirty="0" err="1" smtClean="0"/>
            <a:t>місцевими</a:t>
          </a:r>
          <a:r>
            <a:rPr lang="ru-RU" sz="1400" b="0" i="0" kern="1200" dirty="0" smtClean="0"/>
            <a:t> органами </a:t>
          </a:r>
          <a:r>
            <a:rPr lang="ru-RU" sz="1400" b="0" i="0" kern="1200" dirty="0" err="1" smtClean="0"/>
            <a:t>влади</a:t>
          </a:r>
          <a:endParaRPr lang="ru-RU" sz="1400" b="0" i="0" kern="1200" dirty="0"/>
        </a:p>
      </dsp:txBody>
      <dsp:txXfrm>
        <a:off x="8994575" y="3377305"/>
        <a:ext cx="1563243" cy="954749"/>
      </dsp:txXfrm>
    </dsp:sp>
    <dsp:sp modelId="{D9EA7D26-B48F-4AE9-9B00-0F778023A0EC}">
      <dsp:nvSpPr>
        <dsp:cNvPr id="0" name=""/>
        <dsp:cNvSpPr/>
      </dsp:nvSpPr>
      <dsp:spPr>
        <a:xfrm>
          <a:off x="6630512" y="1169110"/>
          <a:ext cx="723990" cy="3762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2554"/>
              </a:lnTo>
              <a:lnTo>
                <a:pt x="723990" y="37625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398E39-26B6-4EBE-8DAC-182AB7139786}">
      <dsp:nvSpPr>
        <dsp:cNvPr id="0" name=""/>
        <dsp:cNvSpPr/>
      </dsp:nvSpPr>
      <dsp:spPr>
        <a:xfrm>
          <a:off x="7354503" y="4424586"/>
          <a:ext cx="1622651" cy="1014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smtClean="0"/>
            <a:t>— </a:t>
          </a:r>
          <a:r>
            <a:rPr lang="ru-RU" sz="1300" b="0" i="0" kern="1200" dirty="0" err="1" smtClean="0"/>
            <a:t>відповідальність</a:t>
          </a:r>
          <a:r>
            <a:rPr lang="ru-RU" sz="1300" b="0" i="0" kern="1200" dirty="0" smtClean="0"/>
            <a:t> перед </a:t>
          </a:r>
          <a:r>
            <a:rPr lang="ru-RU" sz="1300" b="0" i="0" kern="1200" dirty="0" err="1" smtClean="0"/>
            <a:t>споживачами</a:t>
          </a:r>
          <a:r>
            <a:rPr lang="ru-RU" sz="1300" b="0" i="0" kern="1200" dirty="0" smtClean="0"/>
            <a:t> за </a:t>
          </a:r>
          <a:r>
            <a:rPr lang="ru-RU" sz="1300" b="0" i="0" kern="1200" dirty="0" err="1" smtClean="0"/>
            <a:t>якість</a:t>
          </a:r>
          <a:r>
            <a:rPr lang="ru-RU" sz="1300" b="0" i="0" kern="1200" dirty="0" smtClean="0"/>
            <a:t> </a:t>
          </a:r>
          <a:r>
            <a:rPr lang="ru-RU" sz="1300" b="0" i="0" kern="1200" dirty="0" err="1" smtClean="0"/>
            <a:t>товарів</a:t>
          </a:r>
          <a:r>
            <a:rPr lang="ru-RU" sz="1300" b="0" i="0" kern="1200" dirty="0" smtClean="0"/>
            <a:t> та </a:t>
          </a:r>
          <a:r>
            <a:rPr lang="ru-RU" sz="1300" b="0" i="0" kern="1200" dirty="0" err="1" smtClean="0"/>
            <a:t>послуг</a:t>
          </a:r>
          <a:r>
            <a:rPr lang="ru-RU" sz="1300" b="0" i="0" kern="1200" dirty="0" smtClean="0"/>
            <a:t>.</a:t>
          </a:r>
          <a:endParaRPr lang="ru-RU" sz="1300" b="0" i="0" kern="1200" dirty="0"/>
        </a:p>
      </dsp:txBody>
      <dsp:txXfrm>
        <a:off x="7384207" y="4454290"/>
        <a:ext cx="1563243" cy="9547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E69E5-1D3F-4CCC-A071-28B6DE1CD3F3}">
      <dsp:nvSpPr>
        <dsp:cNvPr id="0" name=""/>
        <dsp:cNvSpPr/>
      </dsp:nvSpPr>
      <dsp:spPr>
        <a:xfrm>
          <a:off x="0" y="362953"/>
          <a:ext cx="739343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B1F868-87DB-4F65-8097-BB9EC7BF4A65}">
      <dsp:nvSpPr>
        <dsp:cNvPr id="0" name=""/>
        <dsp:cNvSpPr/>
      </dsp:nvSpPr>
      <dsp:spPr>
        <a:xfrm>
          <a:off x="369671" y="52993"/>
          <a:ext cx="5175402" cy="619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618" tIns="0" rIns="195618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Поліпшення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фінансових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показників</a:t>
          </a:r>
          <a:r>
            <a:rPr lang="ru-RU" sz="2100" kern="1200" dirty="0" smtClean="0"/>
            <a:t>;</a:t>
          </a:r>
          <a:endParaRPr lang="uk-UA" sz="2100" kern="1200" dirty="0"/>
        </a:p>
      </dsp:txBody>
      <dsp:txXfrm>
        <a:off x="399933" y="83255"/>
        <a:ext cx="5114878" cy="559396"/>
      </dsp:txXfrm>
    </dsp:sp>
    <dsp:sp modelId="{F76B6146-3706-454D-BE57-EC90932C83D2}">
      <dsp:nvSpPr>
        <dsp:cNvPr id="0" name=""/>
        <dsp:cNvSpPr/>
      </dsp:nvSpPr>
      <dsp:spPr>
        <a:xfrm>
          <a:off x="0" y="1315513"/>
          <a:ext cx="739343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678113"/>
              <a:satOff val="-414"/>
              <a:lumOff val="161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70615F3-C19C-45B1-A28F-86B86B20A70D}">
      <dsp:nvSpPr>
        <dsp:cNvPr id="0" name=""/>
        <dsp:cNvSpPr/>
      </dsp:nvSpPr>
      <dsp:spPr>
        <a:xfrm>
          <a:off x="369671" y="1014090"/>
          <a:ext cx="5175402" cy="619920"/>
        </a:xfrm>
        <a:prstGeom prst="roundRect">
          <a:avLst/>
        </a:prstGeom>
        <a:gradFill rotWithShape="0">
          <a:gsLst>
            <a:gs pos="0">
              <a:schemeClr val="accent2">
                <a:hueOff val="-678113"/>
                <a:satOff val="-414"/>
                <a:lumOff val="1618"/>
                <a:alphaOff val="0"/>
                <a:tint val="96000"/>
                <a:lumMod val="100000"/>
              </a:schemeClr>
            </a:gs>
            <a:gs pos="78000">
              <a:schemeClr val="accent2">
                <a:hueOff val="-678113"/>
                <a:satOff val="-414"/>
                <a:lumOff val="161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618" tIns="0" rIns="195618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Поліпшення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іміджу</a:t>
          </a:r>
          <a:r>
            <a:rPr lang="ru-RU" sz="2100" kern="1200" dirty="0" smtClean="0"/>
            <a:t> та </a:t>
          </a:r>
          <a:r>
            <a:rPr lang="ru-RU" sz="2100" kern="1200" dirty="0" err="1" smtClean="0"/>
            <a:t>репутації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брендів</a:t>
          </a:r>
          <a:r>
            <a:rPr lang="ru-RU" sz="2100" kern="1200" dirty="0" smtClean="0"/>
            <a:t>;</a:t>
          </a:r>
          <a:endParaRPr lang="uk-UA" sz="2100" kern="1200" dirty="0"/>
        </a:p>
      </dsp:txBody>
      <dsp:txXfrm>
        <a:off x="399933" y="1044352"/>
        <a:ext cx="5114878" cy="559396"/>
      </dsp:txXfrm>
    </dsp:sp>
    <dsp:sp modelId="{15E5B9B8-CDE9-41A7-841B-209A516CF4B9}">
      <dsp:nvSpPr>
        <dsp:cNvPr id="0" name=""/>
        <dsp:cNvSpPr/>
      </dsp:nvSpPr>
      <dsp:spPr>
        <a:xfrm>
          <a:off x="0" y="2268074"/>
          <a:ext cx="739343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1356225"/>
              <a:satOff val="-828"/>
              <a:lumOff val="323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EB4749-540E-442E-A4D3-5D45073EEA7E}">
      <dsp:nvSpPr>
        <dsp:cNvPr id="0" name=""/>
        <dsp:cNvSpPr/>
      </dsp:nvSpPr>
      <dsp:spPr>
        <a:xfrm>
          <a:off x="369671" y="1958114"/>
          <a:ext cx="5175402" cy="61992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618" tIns="0" rIns="195618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Підвищення</a:t>
          </a:r>
          <a:r>
            <a:rPr lang="ru-RU" sz="2100" kern="1200" dirty="0" smtClean="0"/>
            <a:t> продажу та </a:t>
          </a:r>
          <a:r>
            <a:rPr lang="ru-RU" sz="2100" kern="1200" dirty="0" err="1" smtClean="0"/>
            <a:t>лояльності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споживачів</a:t>
          </a:r>
          <a:r>
            <a:rPr lang="ru-RU" sz="2100" kern="1200" dirty="0" smtClean="0"/>
            <a:t>;</a:t>
          </a:r>
          <a:endParaRPr lang="uk-UA" sz="2100" kern="1200" dirty="0"/>
        </a:p>
      </dsp:txBody>
      <dsp:txXfrm>
        <a:off x="399933" y="1988376"/>
        <a:ext cx="5114878" cy="559396"/>
      </dsp:txXfrm>
    </dsp:sp>
    <dsp:sp modelId="{6AC931A1-2D65-4359-A5E6-9B5FB5EC9D9A}">
      <dsp:nvSpPr>
        <dsp:cNvPr id="0" name=""/>
        <dsp:cNvSpPr/>
      </dsp:nvSpPr>
      <dsp:spPr>
        <a:xfrm>
          <a:off x="0" y="3220634"/>
          <a:ext cx="739343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2034338"/>
              <a:satOff val="-1242"/>
              <a:lumOff val="485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AAED31-B5BB-478E-94D9-3760730AA8FB}">
      <dsp:nvSpPr>
        <dsp:cNvPr id="0" name=""/>
        <dsp:cNvSpPr/>
      </dsp:nvSpPr>
      <dsp:spPr>
        <a:xfrm>
          <a:off x="369671" y="2910674"/>
          <a:ext cx="5175402" cy="619920"/>
        </a:xfrm>
        <a:prstGeom prst="roundRect">
          <a:avLst/>
        </a:prstGeom>
        <a:gradFill rotWithShape="0">
          <a:gsLst>
            <a:gs pos="0">
              <a:schemeClr val="accent2">
                <a:hueOff val="-2034338"/>
                <a:satOff val="-1242"/>
                <a:lumOff val="4853"/>
                <a:alphaOff val="0"/>
                <a:tint val="96000"/>
                <a:lumMod val="100000"/>
              </a:schemeClr>
            </a:gs>
            <a:gs pos="78000">
              <a:schemeClr val="accent2">
                <a:hueOff val="-2034338"/>
                <a:satOff val="-1242"/>
                <a:lumOff val="4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618" tIns="0" rIns="195618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Скорочення тиску з боку перевіряючих органів;</a:t>
          </a:r>
          <a:endParaRPr lang="ru-RU" sz="2100" kern="1200" dirty="0" smtClean="0"/>
        </a:p>
      </dsp:txBody>
      <dsp:txXfrm>
        <a:off x="399933" y="2940936"/>
        <a:ext cx="5114878" cy="559396"/>
      </dsp:txXfrm>
    </dsp:sp>
    <dsp:sp modelId="{257E786E-AA20-42AB-8BC2-5643479B9F12}">
      <dsp:nvSpPr>
        <dsp:cNvPr id="0" name=""/>
        <dsp:cNvSpPr/>
      </dsp:nvSpPr>
      <dsp:spPr>
        <a:xfrm>
          <a:off x="0" y="4173194"/>
          <a:ext cx="739343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035F27B-589A-47F7-B5B6-08858C523E3B}">
      <dsp:nvSpPr>
        <dsp:cNvPr id="0" name=""/>
        <dsp:cNvSpPr/>
      </dsp:nvSpPr>
      <dsp:spPr>
        <a:xfrm>
          <a:off x="369671" y="3863234"/>
          <a:ext cx="5175402" cy="61992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618" tIns="0" rIns="195618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Зниження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плинності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кадрів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підвищення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відданості</a:t>
          </a:r>
          <a:r>
            <a:rPr lang="ru-RU" sz="2100" kern="1200" dirty="0" smtClean="0"/>
            <a:t> персоналу;</a:t>
          </a:r>
        </a:p>
      </dsp:txBody>
      <dsp:txXfrm>
        <a:off x="399933" y="3893496"/>
        <a:ext cx="5114878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4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AC0A7-50BC-4208-A175-5E30DF06BB5E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D307D-86EE-4298-B2C8-4640E3910D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853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0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4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253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36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864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80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08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36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10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0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80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6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15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69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12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2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Корпоративна соціальна відповідальність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6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9610" y="32626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Комплексна синтезована модель корпоративної соціальної діяльності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08" y="1635617"/>
            <a:ext cx="10496282" cy="504851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Наступний етап у розвитку світової думки в царині соціальної відповідальності бізнес-організацій – це намагання створити комплексну модель, яка б об’єднала раніше опрацьовані теоретичні концепції та прикладні аспекти у якості елементів єдиної моделі до активізації соціально відповідальної поведінки.</a:t>
            </a:r>
          </a:p>
          <a:p>
            <a:pPr>
              <a:lnSpc>
                <a:spcPct val="110000"/>
              </a:lnSpc>
            </a:pPr>
            <a:endParaRPr lang="uk-UA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Пошук такої моделі здійснювався багатьма науковцями за різними напрямами. Втім найбільш вдалою, затребуваною як з боку наукового товариства, так і представників бізнес-структур, виявилася модель, втілена у концепції корпоративної соціальної діяльності (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corporate social performance – CSP).</a:t>
            </a:r>
            <a:endParaRPr lang="uk-UA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10000"/>
              </a:lnSpc>
            </a:pPr>
            <a:endParaRPr lang="uk-UA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Модель КСД в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цілому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набула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завершеної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форми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у роботах Д. Вуд.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Визначаючи достоїнства моделі КСД, запропонованої С.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Вартіком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і Ф.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Кохреном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Д.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Вуд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звернула увагу на ряд її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“вузьких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місць”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і чи не основне — спрощене розуміння категорії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“діяльність”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Згодом Д.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Вуд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запропонувала свою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цілісну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модель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корпоративної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соціальної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діяльності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81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639" y="5625005"/>
            <a:ext cx="8596668" cy="3880773"/>
          </a:xfrm>
        </p:spPr>
        <p:txBody>
          <a:bodyPr/>
          <a:lstStyle/>
          <a:p>
            <a:r>
              <a:rPr lang="ru-RU" i="1" dirty="0" smtClean="0"/>
              <a:t>Модель </a:t>
            </a:r>
            <a:r>
              <a:rPr lang="ru-RU" i="1" dirty="0" err="1" smtClean="0"/>
              <a:t>корпоративної</a:t>
            </a:r>
            <a:r>
              <a:rPr lang="ru-RU" i="1" dirty="0" smtClean="0"/>
              <a:t> </a:t>
            </a:r>
            <a:r>
              <a:rPr lang="ru-RU" i="1" dirty="0" err="1" smtClean="0"/>
              <a:t>соціальної</a:t>
            </a:r>
            <a:r>
              <a:rPr lang="ru-RU" i="1" dirty="0" smtClean="0"/>
              <a:t> </a:t>
            </a:r>
            <a:r>
              <a:rPr lang="ru-RU" i="1" dirty="0" err="1" smtClean="0"/>
              <a:t>діяльності</a:t>
            </a:r>
            <a:r>
              <a:rPr lang="ru-RU" i="1" dirty="0" smtClean="0"/>
              <a:t> С. </a:t>
            </a:r>
            <a:r>
              <a:rPr lang="ru-RU" i="1" dirty="0" err="1" smtClean="0"/>
              <a:t>Вартіка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Ф. </a:t>
            </a:r>
            <a:r>
              <a:rPr lang="ru-RU" i="1" dirty="0" err="1" smtClean="0"/>
              <a:t>Кохнера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63807" y="771181"/>
          <a:ext cx="8915043" cy="4558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6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71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16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3687"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Принципи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Процеси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Політика</a:t>
                      </a:r>
                      <a:endParaRPr lang="uk-U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687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Корпоративна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відповідальність</a:t>
                      </a:r>
                      <a:endParaRPr lang="ru-RU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[1] </a:t>
                      </a:r>
                      <a:r>
                        <a:rPr lang="ru-RU" sz="1600" b="0" i="0" kern="12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Економічна</a:t>
                      </a:r>
                      <a:endParaRPr lang="ru-RU" sz="1600" b="0" i="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[2] </a:t>
                      </a:r>
                      <a:r>
                        <a:rPr lang="ru-RU" sz="1600" b="0" i="0" kern="12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Правова</a:t>
                      </a:r>
                      <a:r>
                        <a:rPr lang="ru-RU" sz="1600" b="0" i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[3] </a:t>
                      </a:r>
                      <a:r>
                        <a:rPr lang="ru-RU" sz="1600" b="0" i="0" kern="12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Етична</a:t>
                      </a:r>
                      <a:endParaRPr lang="ru-RU" sz="1600" b="0" i="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[4] </a:t>
                      </a:r>
                      <a:r>
                        <a:rPr lang="ru-RU" sz="1600" b="0" i="0" kern="12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Дискреційна</a:t>
                      </a:r>
                      <a:endParaRPr lang="uk-UA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Корпоративне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сприйнятливість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[1]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Реактивна</a:t>
                      </a:r>
                      <a:endParaRPr lang="ru-RU" sz="16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[2]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Оборонна</a:t>
                      </a:r>
                      <a:endParaRPr lang="ru-RU" sz="16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[3] Адаптивна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[4]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Проактивна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Вирішення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суспільних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проблем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[1]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Ідентифікація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проблем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[2]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проблем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[3]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Розробка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uk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687"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Спрямовуюча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сила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[1]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Суспільний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договір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[2]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Корпорація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як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моральний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агент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Спрямовуюча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сила 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[1]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Здатність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сприйняття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суспільних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проблем,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змінюються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b="0" i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[2]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Управлінський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підхід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розробки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способів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сприйняття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Спрямовуюча сила </a:t>
                      </a:r>
                    </a:p>
                    <a:p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[1] Мінімізація ризиків </a:t>
                      </a:r>
                      <a:r>
                        <a:rPr lang="uk-UA" sz="16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6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[2] Впровадження ефективної корпоративної</a:t>
                      </a:r>
                    </a:p>
                    <a:p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соціальної політики</a:t>
                      </a:r>
                      <a:endParaRPr lang="uk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687"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Філософська орієнтація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Інституціональна орієнтація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Організаційна орієнтація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545" y="5903793"/>
            <a:ext cx="8596668" cy="670872"/>
          </a:xfrm>
        </p:spPr>
        <p:txBody>
          <a:bodyPr/>
          <a:lstStyle/>
          <a:p>
            <a:pPr algn="ctr"/>
            <a:r>
              <a:rPr lang="ru-RU" i="1" dirty="0" smtClean="0"/>
              <a:t>Модель </a:t>
            </a:r>
            <a:r>
              <a:rPr lang="ru-RU" i="1" dirty="0" err="1" smtClean="0"/>
              <a:t>корпоративної</a:t>
            </a:r>
            <a:r>
              <a:rPr lang="ru-RU" i="1" dirty="0" smtClean="0"/>
              <a:t> </a:t>
            </a:r>
            <a:r>
              <a:rPr lang="ru-RU" i="1" dirty="0" err="1" smtClean="0"/>
              <a:t>соціальної</a:t>
            </a:r>
            <a:r>
              <a:rPr lang="ru-RU" i="1" dirty="0" smtClean="0"/>
              <a:t> </a:t>
            </a:r>
            <a:r>
              <a:rPr lang="ru-RU" i="1" dirty="0" err="1" smtClean="0"/>
              <a:t>діяльності</a:t>
            </a:r>
            <a:r>
              <a:rPr lang="ru-RU" i="1" dirty="0" smtClean="0"/>
              <a:t> Д. Вуд</a:t>
            </a:r>
            <a:endParaRPr lang="ru-RU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72901" y="463640"/>
          <a:ext cx="8128000" cy="528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Принципи корпоративної соціальної відповідальності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450850">
                        <a:buFont typeface="Arial" pitchFamily="34" charset="0"/>
                        <a:buChar char="•"/>
                      </a:pPr>
                      <a:r>
                        <a:rPr lang="uk-UA" sz="16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600" b="0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Інституціональний принцип легітимності:</a:t>
                      </a:r>
                      <a:r>
                        <a:rPr lang="uk-UA" sz="16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Суспільство забезпечує бізнесу легітимність і наділяє його владою. У довгостроковій перспективі цю владу втрачають ті, хто, з точки зору суспільства, не використовують її відповідально.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 </a:t>
                      </a:r>
                      <a:r>
                        <a:rPr lang="uk-UA" sz="1600" b="0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Організаційний принцип публічно-правової відповідальності: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Організації у бізнесі відповідальні за ті результати, які відносяться до сфер їх первинної і вторинної взаємодії з суспільством.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uk-UA" sz="16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 </a:t>
                      </a:r>
                      <a:r>
                        <a:rPr lang="uk-UA" sz="16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uk-UA" sz="1600" b="0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Індивідуальний принцип свободи управлінського вибору:</a:t>
                      </a:r>
                      <a:r>
                        <a:rPr lang="uk-UA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Менеджери є моральними агентами. У кожній сфері корпоративної соціальної відповідальності вони зобов’язані використовувати наявну у них свободу вибору задля досягнення соціально-відповідальних результатів.</a:t>
                      </a:r>
                      <a:endParaRPr lang="uk-UA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Процеси корпоративної соціальної сприйнятливості</a:t>
                      </a:r>
                      <a:endParaRPr lang="uk-UA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Оцінювання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середовища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ведення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бізнесу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[контекст]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заінтересованими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сторонами [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діючі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особи]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проблемами [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інтереси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uk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 корпоративної поведінки</a:t>
                      </a:r>
                      <a:endParaRPr lang="uk-UA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Вплив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суспільство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Соціальні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програми</a:t>
                      </a:r>
                      <a:endParaRPr lang="ru-RU" sz="16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політика</a:t>
                      </a:r>
                      <a:endParaRPr lang="uk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90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033" y="390659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Новітні тенденції розвитку теорії корпоративної соціальної відповідальності.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514" y="1490888"/>
            <a:ext cx="8596668" cy="3880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dirty="0" smtClean="0"/>
              <a:t>Характерною особливістю досліджень у царині КСВ, як уже зазначалось, є перехід від загальних теоретичних констатувань, філософських суджень щодо сутності, місця, ролі КСВ до розроблення управлінських технологій активізації соціально відповідальної поведінки, обґрунтування впливу практик КСВ на соціально-економічний розвиток організацій. Складником новітніх тенденцій у розвитку теорії КСВ є розгляд цього феномену крізь призму потенційних і реальних ресурсів організації.</a:t>
            </a:r>
            <a:endParaRPr lang="ru-RU" dirty="0"/>
          </a:p>
        </p:txBody>
      </p:sp>
      <p:pic>
        <p:nvPicPr>
          <p:cNvPr id="4" name="Рисунок 3" descr="SCVDB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6157" y="4249871"/>
            <a:ext cx="3859370" cy="25600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723" y="4581592"/>
            <a:ext cx="2230260" cy="2230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Code-of-Conduct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517" y="4649272"/>
            <a:ext cx="3418207" cy="15454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347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1820"/>
            <a:ext cx="10192435" cy="6168980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основі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широкого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масиву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емпіричних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даних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доведено,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вплив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практик КСВ на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соціально-економічний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розвиток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організацій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ru-RU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детермінований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низкою </a:t>
            </a:r>
            <a:r>
              <a:rPr lang="ru-RU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обставин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та </a:t>
            </a:r>
            <a:r>
              <a:rPr lang="ru-RU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інституціональних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характеристик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економіки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суспільства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ru-RU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679716" y="1313644"/>
          <a:ext cx="8644588" cy="5389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297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78618" y="0"/>
          <a:ext cx="927750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36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573" y="434820"/>
            <a:ext cx="8596668" cy="5953101"/>
          </a:xfrm>
        </p:spPr>
        <p:txBody>
          <a:bodyPr>
            <a:normAutofit/>
          </a:bodyPr>
          <a:lstStyle/>
          <a:p>
            <a:r>
              <a:rPr lang="uk-UA" dirty="0" smtClean="0"/>
              <a:t>Однією з новітніх тенденцій у розвитку теорії соціальної відповідальності загалом і корпоративної зокрема є наукове опрацювання феномену </a:t>
            </a:r>
            <a:r>
              <a:rPr lang="uk-UA" i="1" dirty="0" smtClean="0"/>
              <a:t>консолідованої </a:t>
            </a:r>
            <a:r>
              <a:rPr lang="uk-UA" dirty="0" smtClean="0"/>
              <a:t>(</a:t>
            </a:r>
            <a:r>
              <a:rPr lang="uk-UA" i="1" dirty="0" smtClean="0"/>
              <a:t>спільної, </a:t>
            </a:r>
            <a:r>
              <a:rPr lang="uk-UA" i="1" dirty="0" err="1" smtClean="0"/>
              <a:t>комунітарної</a:t>
            </a:r>
            <a:r>
              <a:rPr lang="uk-UA" dirty="0" smtClean="0"/>
              <a:t>)</a:t>
            </a:r>
            <a:r>
              <a:rPr lang="uk-UA" i="1" dirty="0" smtClean="0"/>
              <a:t> соціальної відповідальності</a:t>
            </a:r>
            <a:r>
              <a:rPr lang="uk-UA" dirty="0" smtClean="0"/>
              <a:t>. Філософські та теоретико-методологічні засади останньої пов’язані з тим, що інтереси забезпечення стійкої соціальної динаміки потребують, щоб соціально відповідальним був не окремий партнер, а всі учасники суспільної коаліції, які вправі очікувати від інших адекватної соціально відповідальної поведінки.</a:t>
            </a:r>
          </a:p>
          <a:p>
            <a:endParaRPr lang="uk-UA" dirty="0" smtClean="0"/>
          </a:p>
          <a:p>
            <a:r>
              <a:rPr lang="uk-UA" dirty="0" smtClean="0"/>
              <a:t>Консолідована (спільна) соціальна відповідальність заперечує домінування індивідуального і колективного егоїзму, натомість передбачає </a:t>
            </a:r>
            <a:r>
              <a:rPr lang="uk-UA" i="1" dirty="0" smtClean="0"/>
              <a:t>рівноцінну відповідальність</a:t>
            </a:r>
            <a:r>
              <a:rPr lang="uk-UA" dirty="0" smtClean="0"/>
              <a:t> усіх соціальних партнерів. Так, бізнесова структура, яка виконує свій обов’язок перед власним персоналом, державою, громадою та постійно прагне підвищити свій внесок у соціальний розвиток організації, регіону, держави, вправі очікувати адекватної соціальної поведінки від інших партнерів по суспільній коаліції і, зокрема, від держави.</a:t>
            </a:r>
            <a:endParaRPr lang="uk-U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Використані джерела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519707"/>
            <a:ext cx="8596668" cy="4521655"/>
          </a:xfrm>
        </p:spPr>
        <p:txBody>
          <a:bodyPr/>
          <a:lstStyle/>
          <a:p>
            <a:r>
              <a:rPr lang="uk-UA" dirty="0" smtClean="0"/>
              <a:t>1. А. </a:t>
            </a:r>
            <a:r>
              <a:rPr lang="uk-UA" dirty="0" err="1" smtClean="0"/>
              <a:t>Колот</a:t>
            </a:r>
            <a:r>
              <a:rPr lang="uk-UA" dirty="0" smtClean="0"/>
              <a:t> стаття </a:t>
            </a:r>
            <a:r>
              <a:rPr lang="uk-UA" dirty="0" err="1" smtClean="0"/>
              <a:t>“Сучасна</a:t>
            </a:r>
            <a:r>
              <a:rPr lang="uk-UA" dirty="0" smtClean="0"/>
              <a:t> філософія корпоративної соціальної відповідальності: еволюція </a:t>
            </a:r>
            <a:r>
              <a:rPr lang="uk-UA" dirty="0" err="1" smtClean="0"/>
              <a:t>поглядів”</a:t>
            </a:r>
            <a:r>
              <a:rPr lang="uk-UA" dirty="0" smtClean="0"/>
              <a:t>. – К.: Аспекти праці, 2013.</a:t>
            </a:r>
          </a:p>
          <a:p>
            <a:r>
              <a:rPr lang="uk-UA" dirty="0" smtClean="0"/>
              <a:t>2. Соціальна відповідальність бізнесу: Навчальний посібник / Авт. О.П.</a:t>
            </a:r>
            <a:r>
              <a:rPr lang="uk-UA" dirty="0" err="1" smtClean="0"/>
              <a:t>Гогуля</a:t>
            </a:r>
            <a:r>
              <a:rPr lang="uk-UA" dirty="0" smtClean="0"/>
              <a:t>, І.П.</a:t>
            </a:r>
            <a:r>
              <a:rPr lang="uk-UA" dirty="0" err="1" smtClean="0"/>
              <a:t>Кудінова</a:t>
            </a:r>
            <a:r>
              <a:rPr lang="uk-UA" dirty="0" smtClean="0"/>
              <a:t>. – Видавничий центр </a:t>
            </a:r>
            <a:r>
              <a:rPr lang="uk-UA" dirty="0" err="1" smtClean="0"/>
              <a:t>Національого</a:t>
            </a:r>
            <a:r>
              <a:rPr lang="uk-UA" dirty="0" smtClean="0"/>
              <a:t> університету біоресурсів і природокористування України.</a:t>
            </a:r>
          </a:p>
          <a:p>
            <a:r>
              <a:rPr lang="uk-UA" dirty="0" smtClean="0"/>
              <a:t>3. </a:t>
            </a:r>
            <a:r>
              <a:rPr lang="uk-UA" dirty="0" err="1" smtClean="0"/>
              <a:t>Грицина</a:t>
            </a:r>
            <a:r>
              <a:rPr lang="uk-UA" dirty="0" smtClean="0"/>
              <a:t> Л.А. : Еволюція та формування концепції корпоративної соціальної відповідальності підприємств5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611" y="2253802"/>
            <a:ext cx="9132334" cy="2033431"/>
          </a:xfrm>
        </p:spPr>
        <p:txBody>
          <a:bodyPr>
            <a:normAutofit/>
          </a:bodyPr>
          <a:lstStyle/>
          <a:p>
            <a:pPr algn="ctr"/>
            <a:r>
              <a:rPr lang="uk-UA" sz="7200" dirty="0" smtClean="0"/>
              <a:t>Дякую за увагу!</a:t>
            </a:r>
            <a:endParaRPr lang="uk-UA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44286"/>
            <a:ext cx="8596668" cy="13208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Зміст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6561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>
                <a:solidFill>
                  <a:schemeClr val="tx1"/>
                </a:solidFill>
              </a:rPr>
              <a:t>1. Поняття корпоративної соціальної відповідальності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chemeClr val="tx1"/>
                </a:solidFill>
              </a:rPr>
              <a:t>2. Еволюція теорії корпоративної </a:t>
            </a:r>
            <a:r>
              <a:rPr lang="uk-UA" sz="2000" dirty="0">
                <a:solidFill>
                  <a:schemeClr val="tx1"/>
                </a:solidFill>
              </a:rPr>
              <a:t>соціальної</a:t>
            </a:r>
            <a:r>
              <a:rPr lang="uk-UA" sz="2000" dirty="0" smtClean="0">
                <a:solidFill>
                  <a:schemeClr val="tx1"/>
                </a:solidFill>
              </a:rPr>
              <a:t> відповідальності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chemeClr val="tx1"/>
                </a:solidFill>
              </a:rPr>
              <a:t>3. Комплексна синтезована модель корпоративної соціальної діяльності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chemeClr val="tx1"/>
                </a:solidFill>
              </a:rPr>
              <a:t>4. Новітні тенденції розвитку теорії корпоративної соціальної відповідальності 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27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2"/>
                </a:solidFill>
              </a:rPr>
              <a:t>Поняття корпоративної соціальної відповідальності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Корпоративна </a:t>
            </a:r>
            <a:r>
              <a:rPr lang="ru-RU" b="1" dirty="0" err="1">
                <a:solidFill>
                  <a:schemeClr val="tx1"/>
                </a:solidFill>
              </a:rPr>
              <a:t>соціальна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відповідальність</a:t>
            </a:r>
            <a:r>
              <a:rPr lang="ru-RU" dirty="0">
                <a:solidFill>
                  <a:schemeClr val="tx1"/>
                </a:solidFill>
              </a:rPr>
              <a:t> (КСВ), </a:t>
            </a:r>
            <a:r>
              <a:rPr lang="ru-RU" dirty="0" err="1">
                <a:solidFill>
                  <a:schemeClr val="tx1"/>
                </a:solidFill>
              </a:rPr>
              <a:t>насамперед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відповідальність</a:t>
            </a:r>
            <a:r>
              <a:rPr lang="ru-RU" dirty="0">
                <a:solidFill>
                  <a:schemeClr val="tx1"/>
                </a:solidFill>
              </a:rPr>
              <a:t> тих, </a:t>
            </a: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приймає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бізнес-рішення</a:t>
            </a:r>
            <a:r>
              <a:rPr lang="ru-RU" dirty="0">
                <a:solidFill>
                  <a:schemeClr val="tx1"/>
                </a:solidFill>
              </a:rPr>
              <a:t>, за тих, на кого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опосередковано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впливають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У </a:t>
            </a:r>
            <a:r>
              <a:rPr lang="ru-RU" dirty="0" err="1">
                <a:solidFill>
                  <a:schemeClr val="tx1"/>
                </a:solidFill>
              </a:rPr>
              <a:t>загальному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розумінні</a:t>
            </a:r>
            <a:r>
              <a:rPr lang="ru-RU" dirty="0">
                <a:solidFill>
                  <a:schemeClr val="tx1"/>
                </a:solidFill>
              </a:rPr>
              <a:t> КСВ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довгострокове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зобов'язання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поводитися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етично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сприяти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економічному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одночасно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покращуючи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життя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працівників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родин, </a:t>
            </a:r>
            <a:r>
              <a:rPr lang="ru-RU" dirty="0" err="1">
                <a:solidFill>
                  <a:schemeClr val="tx1"/>
                </a:solidFill>
              </a:rPr>
              <a:t>громади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суспільства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загалом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454" y="4325185"/>
            <a:ext cx="3091542" cy="2638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000" y="4430486"/>
            <a:ext cx="2955449" cy="242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77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593927"/>
              </p:ext>
            </p:extLst>
          </p:nvPr>
        </p:nvGraphicFramePr>
        <p:xfrm>
          <a:off x="-435428" y="1251857"/>
          <a:ext cx="11538857" cy="6085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7361" y="376517"/>
            <a:ext cx="6901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КСВ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як у </a:t>
            </a:r>
            <a:r>
              <a:rPr lang="ru-RU" sz="2000" dirty="0" err="1"/>
              <a:t>внутрішньому</a:t>
            </a:r>
            <a:r>
              <a:rPr lang="ru-RU" sz="2000" dirty="0"/>
              <a:t>, так і </a:t>
            </a:r>
            <a:r>
              <a:rPr lang="ru-RU" sz="2000" dirty="0" err="1"/>
              <a:t>зовнішньому</a:t>
            </a:r>
            <a:r>
              <a:rPr lang="ru-RU" sz="2000" dirty="0"/>
              <a:t>, </a:t>
            </a:r>
            <a:r>
              <a:rPr lang="ru-RU" sz="2000" dirty="0" err="1"/>
              <a:t>середовищі</a:t>
            </a:r>
            <a:r>
              <a:rPr lang="ru-RU" sz="2000" dirty="0"/>
              <a:t>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: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2088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Основними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перевагами</a:t>
            </a:r>
            <a:r>
              <a:rPr lang="ru-RU" dirty="0" smtClean="0">
                <a:solidFill>
                  <a:schemeClr val="tx1"/>
                </a:solidFill>
              </a:rPr>
              <a:t> корпоративно</a:t>
            </a:r>
            <a:r>
              <a:rPr lang="uk-UA" dirty="0" smtClean="0">
                <a:solidFill>
                  <a:schemeClr val="tx1"/>
                </a:solidFill>
              </a:rPr>
              <a:t>ї соціальної відповідальності є: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06984" y="1889252"/>
          <a:ext cx="7393432" cy="4755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21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729" y="22323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2"/>
                </a:solidFill>
              </a:rPr>
              <a:t>Еволюція теорії корпоративної соціальної відповідальності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700" y="1571225"/>
            <a:ext cx="10315976" cy="5467080"/>
          </a:xfrm>
        </p:spPr>
        <p:txBody>
          <a:bodyPr>
            <a:normAutofit/>
          </a:bodyPr>
          <a:lstStyle/>
          <a:p>
            <a:pPr algn="ctr"/>
            <a:r>
              <a:rPr lang="uk-UA" sz="2000" dirty="0" smtClean="0">
                <a:solidFill>
                  <a:schemeClr val="tx1"/>
                </a:solidFill>
              </a:rPr>
              <a:t>Науковці згрупували всі існуючі теорії та виділити </a:t>
            </a:r>
            <a:r>
              <a:rPr lang="uk-UA" sz="2000" u="sng" dirty="0" smtClean="0">
                <a:solidFill>
                  <a:schemeClr val="tx1"/>
                </a:solidFill>
              </a:rPr>
              <a:t>чотири основні види підходів </a:t>
            </a:r>
            <a:r>
              <a:rPr lang="uk-UA" sz="2000" dirty="0" smtClean="0">
                <a:solidFill>
                  <a:schemeClr val="tx1"/>
                </a:solidFill>
              </a:rPr>
              <a:t>до концепції корпоративної соціальної відповідальності :</a:t>
            </a:r>
          </a:p>
          <a:p>
            <a:pPr algn="ctr"/>
            <a:endParaRPr lang="uk-UA" sz="2000" dirty="0" smtClean="0">
              <a:solidFill>
                <a:schemeClr val="tx1"/>
              </a:solidFill>
            </a:endParaRPr>
          </a:p>
          <a:p>
            <a:pPr indent="10795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1) </a:t>
            </a:r>
            <a:r>
              <a:rPr lang="uk-UA" b="1" dirty="0" smtClean="0">
                <a:solidFill>
                  <a:schemeClr val="tx1"/>
                </a:solidFill>
              </a:rPr>
              <a:t>ІНСТРУМЕНТАЛЬНИЙ ПІДХІД</a:t>
            </a:r>
            <a:r>
              <a:rPr lang="uk-UA" i="1" dirty="0" smtClean="0">
                <a:solidFill>
                  <a:schemeClr val="tx1"/>
                </a:solidFill>
              </a:rPr>
              <a:t>,</a:t>
            </a:r>
            <a:r>
              <a:rPr lang="uk-UA" sz="1600" i="1" dirty="0" smtClean="0">
                <a:solidFill>
                  <a:schemeClr val="tx1"/>
                </a:solidFill>
              </a:rPr>
              <a:t> </a:t>
            </a:r>
            <a:r>
              <a:rPr lang="uk-UA" sz="1600" dirty="0" smtClean="0">
                <a:solidFill>
                  <a:schemeClr val="tx1"/>
                </a:solidFill>
              </a:rPr>
              <a:t>згідно якого підприємство виступає інструментом для створення багатства, а вся його соціальна діяльність спрямована на досягнення економічного результату. Найвідомішим прибічником даного підходу є економіст М. </a:t>
            </a:r>
            <a:r>
              <a:rPr lang="uk-UA" sz="1600" dirty="0" err="1" smtClean="0">
                <a:solidFill>
                  <a:schemeClr val="tx1"/>
                </a:solidFill>
              </a:rPr>
              <a:t>Фрідман</a:t>
            </a:r>
            <a:r>
              <a:rPr lang="uk-UA" sz="1600" dirty="0" smtClean="0">
                <a:solidFill>
                  <a:schemeClr val="tx1"/>
                </a:solidFill>
              </a:rPr>
              <a:t>.</a:t>
            </a:r>
          </a:p>
          <a:p>
            <a:pPr indent="107950">
              <a:lnSpc>
                <a:spcPct val="150000"/>
              </a:lnSpc>
              <a:buNone/>
            </a:pPr>
            <a:endParaRPr lang="uk-UA" dirty="0" smtClean="0">
              <a:solidFill>
                <a:schemeClr val="tx1"/>
              </a:solidFill>
            </a:endParaRPr>
          </a:p>
          <a:p>
            <a:pPr indent="107950">
              <a:lnSpc>
                <a:spcPct val="150000"/>
              </a:lnSpc>
              <a:buNone/>
            </a:pPr>
            <a:r>
              <a:rPr lang="uk-UA" b="1" dirty="0" smtClean="0">
                <a:solidFill>
                  <a:schemeClr val="tx1"/>
                </a:solidFill>
              </a:rPr>
              <a:t>2) ПІДХІД З ПОЗИЦІЇ ПОЛІТИЧНОГО ВПЛИВУ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  <a:r>
              <a:rPr lang="uk-UA" sz="1600" dirty="0" smtClean="0">
                <a:solidFill>
                  <a:schemeClr val="tx1"/>
                </a:solidFill>
              </a:rPr>
              <a:t>який базуються на тому, що підприємства мають здатність впливати на суспільство, і через те повинні відповідально використовувати цю здатність.  При цьому під соціальною силою розуміють здатність впливати на результати  важливих суспільних процесів з метою вирішення суспільних проблем незалежно від політичних інститутів. </a:t>
            </a:r>
            <a:endParaRPr lang="uk-UA" dirty="0" smtClean="0">
              <a:solidFill>
                <a:schemeClr val="tx1"/>
              </a:solidFill>
            </a:endParaRPr>
          </a:p>
          <a:p>
            <a:pPr indent="10795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3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913" y="412124"/>
            <a:ext cx="8990667" cy="62848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1600" b="1" dirty="0" smtClean="0">
                <a:solidFill>
                  <a:schemeClr val="tx1"/>
                </a:solidFill>
              </a:rPr>
              <a:t>3) ПІДХІД З ПОЗИЦІЇ СОЦІАЛЬНИХ ВИМОГ</a:t>
            </a:r>
            <a:r>
              <a:rPr lang="uk-UA" sz="1600" i="1" dirty="0" smtClean="0">
                <a:solidFill>
                  <a:schemeClr val="tx1"/>
                </a:solidFill>
              </a:rPr>
              <a:t>, </a:t>
            </a:r>
            <a:r>
              <a:rPr lang="uk-UA" sz="1600" dirty="0" smtClean="0">
                <a:solidFill>
                  <a:schemeClr val="tx1"/>
                </a:solidFill>
              </a:rPr>
              <a:t>згідно якого підприємство має зосереджувати свою діяльність на визначенні соціальних вимог суспільства та відповіді на них, сприяючи тим самим посиленню своїх позицій. У 1970-х роках концепція корпоративної соціальної відповідальності дещо змінює свій фокус з позиції «що є добрим для суспільства», до визначення «що суспільство вимагає від бізнесу». З огляду на це діяльність будь-якого підприємства у сфері корпоративної соціальної відповідальності повинна визначатися очікуваннями суспільства від нього. </a:t>
            </a:r>
          </a:p>
          <a:p>
            <a:pPr>
              <a:lnSpc>
                <a:spcPct val="150000"/>
              </a:lnSpc>
            </a:pPr>
            <a:endParaRPr lang="uk-UA" sz="1600" i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uk-UA" sz="1600" b="1" dirty="0" smtClean="0">
                <a:solidFill>
                  <a:schemeClr val="tx1"/>
                </a:solidFill>
              </a:rPr>
              <a:t>4) ПІДХІД З ПОЗИЦІЇ ЕТИКИ</a:t>
            </a:r>
            <a:r>
              <a:rPr lang="uk-UA" sz="1600" dirty="0" smtClean="0">
                <a:solidFill>
                  <a:schemeClr val="tx1"/>
                </a:solidFill>
              </a:rPr>
              <a:t>, </a:t>
            </a:r>
            <a:r>
              <a:rPr lang="uk-UA" dirty="0" smtClean="0">
                <a:solidFill>
                  <a:schemeClr val="tx1"/>
                </a:solidFill>
              </a:rPr>
              <a:t> </a:t>
            </a:r>
            <a:r>
              <a:rPr lang="uk-UA" sz="1600" dirty="0" smtClean="0">
                <a:solidFill>
                  <a:schemeClr val="tx1"/>
                </a:solidFill>
              </a:rPr>
              <a:t>головною особливістю якого є те, що в основі лежить ідея  етичного обов’язку бізнесу та окремих менеджерів перед суспільством. Серед підходів даної групи варто виділити підхід з позиції  «потрійної результативності діяльності» (</a:t>
            </a:r>
            <a:r>
              <a:rPr lang="uk-UA" sz="1600" dirty="0" err="1" smtClean="0">
                <a:solidFill>
                  <a:schemeClr val="tx1"/>
                </a:solidFill>
              </a:rPr>
              <a:t>triple</a:t>
            </a:r>
            <a:r>
              <a:rPr lang="uk-UA" sz="1600" dirty="0" smtClean="0">
                <a:solidFill>
                  <a:schemeClr val="tx1"/>
                </a:solidFill>
              </a:rPr>
              <a:t> </a:t>
            </a:r>
            <a:r>
              <a:rPr lang="uk-UA" sz="1600" dirty="0" err="1" smtClean="0">
                <a:solidFill>
                  <a:schemeClr val="tx1"/>
                </a:solidFill>
              </a:rPr>
              <a:t>bottom</a:t>
            </a:r>
            <a:r>
              <a:rPr lang="uk-UA" sz="1600" dirty="0" smtClean="0">
                <a:solidFill>
                  <a:schemeClr val="tx1"/>
                </a:solidFill>
              </a:rPr>
              <a:t> </a:t>
            </a:r>
            <a:r>
              <a:rPr lang="uk-UA" sz="1600" dirty="0" err="1" smtClean="0">
                <a:solidFill>
                  <a:schemeClr val="tx1"/>
                </a:solidFill>
              </a:rPr>
              <a:t>line</a:t>
            </a:r>
            <a:r>
              <a:rPr lang="uk-UA" sz="1600" dirty="0" smtClean="0">
                <a:solidFill>
                  <a:schemeClr val="tx1"/>
                </a:solidFill>
              </a:rPr>
              <a:t>) Дж. </a:t>
            </a:r>
            <a:r>
              <a:rPr lang="uk-UA" sz="1600" dirty="0" err="1" smtClean="0">
                <a:solidFill>
                  <a:schemeClr val="tx1"/>
                </a:solidFill>
              </a:rPr>
              <a:t>Елкінгтона</a:t>
            </a:r>
            <a:r>
              <a:rPr lang="uk-UA" sz="1600" dirty="0" smtClean="0">
                <a:solidFill>
                  <a:schemeClr val="tx1"/>
                </a:solidFill>
              </a:rPr>
              <a:t>, та нормативний підхід з позиції зацікавлених сторін Е. </a:t>
            </a:r>
            <a:r>
              <a:rPr lang="uk-UA" sz="1600" dirty="0" err="1" smtClean="0">
                <a:solidFill>
                  <a:schemeClr val="tx1"/>
                </a:solidFill>
              </a:rPr>
              <a:t>Фрімена</a:t>
            </a:r>
            <a:r>
              <a:rPr lang="uk-UA" sz="1600" dirty="0" smtClean="0">
                <a:solidFill>
                  <a:schemeClr val="tx1"/>
                </a:solidFill>
              </a:rPr>
              <a:t>.  Відповідно до підходу Дж. </a:t>
            </a:r>
            <a:r>
              <a:rPr lang="uk-UA" sz="1600" dirty="0" err="1" smtClean="0">
                <a:solidFill>
                  <a:schemeClr val="tx1"/>
                </a:solidFill>
              </a:rPr>
              <a:t>Елкінгтона</a:t>
            </a:r>
            <a:r>
              <a:rPr lang="uk-UA" sz="1600" dirty="0" smtClean="0">
                <a:solidFill>
                  <a:schemeClr val="tx1"/>
                </a:solidFill>
              </a:rPr>
              <a:t> кожне підприємство несе економічну, екологічну та соціальну відповідальність перед суспільством, тим самим забезпечуючи свою життєздатність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3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73487"/>
            <a:ext cx="8596668" cy="5667875"/>
          </a:xfrm>
        </p:spPr>
        <p:txBody>
          <a:bodyPr/>
          <a:lstStyle/>
          <a:p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Надзвичайно цікавим у контексті об’єднання існуючих теорій є підхід, висловлений А.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Кероллом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який запропонував трактувати корпоративну соціальну відповідальність як своєрідну «піраміду», яка складається з економічної, правової, етичної та дискреційної (філантропічної) відповідальності організації перед суспільством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Рисунок 3" descr="image00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17" y="2242265"/>
            <a:ext cx="5944693" cy="36176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90939" y="3013656"/>
            <a:ext cx="50098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Спонукає організацію до соціально корисних дій, формування нової якості життєдіяльності членів суспільства через добровільну участь у реалізації соц. Програм.</a:t>
            </a:r>
            <a:endParaRPr lang="uk-UA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318976" y="4146998"/>
            <a:ext cx="6387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Потребує від ділової практики таких соціальних дій, які виправдовують сподівання суспільства</a:t>
            </a:r>
            <a:endParaRPr lang="uk-UA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692462" y="4778061"/>
            <a:ext cx="6061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err="1" smtClean="0"/>
              <a:t>Пов</a:t>
            </a:r>
            <a:r>
              <a:rPr lang="en-US" sz="1600" dirty="0" smtClean="0"/>
              <a:t>’</a:t>
            </a:r>
            <a:r>
              <a:rPr lang="uk-UA" sz="1600" dirty="0" err="1" smtClean="0"/>
              <a:t>язана</a:t>
            </a:r>
            <a:r>
              <a:rPr lang="uk-UA" sz="1600" dirty="0" smtClean="0"/>
              <a:t> з додержанням вимог і норм, що містяться в чинних нормативно – правових актах </a:t>
            </a:r>
            <a:endParaRPr lang="uk-UA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233374" y="5331855"/>
            <a:ext cx="5743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Визначається базовою функцією компанії на ринку товарів та послуг, на якому вона постає в ролі виробника. </a:t>
            </a:r>
            <a:endParaRPr lang="uk-UA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868214" y="4172755"/>
            <a:ext cx="6117465" cy="25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318975" y="4765184"/>
            <a:ext cx="5756856" cy="38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5847008" y="5344732"/>
            <a:ext cx="5357612" cy="25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75008" y="5962919"/>
            <a:ext cx="4610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i="1" dirty="0" smtClean="0"/>
              <a:t>Піраміда корпоративної соціальної відповідальності</a:t>
            </a:r>
            <a:endParaRPr lang="uk-UA" sz="1200" i="1" dirty="0"/>
          </a:p>
        </p:txBody>
      </p:sp>
    </p:spTree>
    <p:extLst>
      <p:ext uri="{BB962C8B-B14F-4D97-AF65-F5344CB8AC3E}">
        <p14:creationId xmlns:p14="http://schemas.microsoft.com/office/powerpoint/2010/main" val="332700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490175" y="1790163"/>
            <a:ext cx="3451538" cy="31553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4507606" y="2936381"/>
            <a:ext cx="3657600" cy="3438661"/>
          </a:xfrm>
          <a:prstGeom prst="ellipse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2472743" y="3013655"/>
            <a:ext cx="3528812" cy="3309872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50761"/>
            <a:ext cx="8596668" cy="5590601"/>
          </a:xfrm>
        </p:spPr>
        <p:txBody>
          <a:bodyPr/>
          <a:lstStyle/>
          <a:p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думку А.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Керолла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і М. </a:t>
            </a:r>
            <a:r>
              <a:rPr lang="uk-UA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Шварца</a:t>
            </a:r>
            <a:r>
              <a:rPr lang="uk-U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нова інтерпретація моделі соціальної відповідальності бізнесу більш повно описує реалії сьогодення, а саме те, що лише окремі компанії одночасно реалізують усі типи соціальної активності і відповідальності, а більшість обмежується різними варіантами їх поєднання.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1380" y="4700788"/>
            <a:ext cx="1622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Суто економічна</a:t>
            </a:r>
            <a:endParaRPr lang="uk-UA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632619" y="4737277"/>
            <a:ext cx="150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Суто </a:t>
            </a:r>
          </a:p>
          <a:p>
            <a:pPr algn="ctr"/>
            <a:r>
              <a:rPr lang="uk-UA" sz="1600" dirty="0" smtClean="0"/>
              <a:t>правова</a:t>
            </a:r>
            <a:endParaRPr lang="uk-UA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53943" y="2004809"/>
            <a:ext cx="150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Суто </a:t>
            </a:r>
          </a:p>
          <a:p>
            <a:pPr algn="ctr"/>
            <a:r>
              <a:rPr lang="uk-UA" sz="1600" dirty="0" smtClean="0"/>
              <a:t>етична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4418" y="3103809"/>
            <a:ext cx="1579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/>
              <a:t>Економічна/</a:t>
            </a:r>
          </a:p>
          <a:p>
            <a:pPr algn="ctr"/>
            <a:r>
              <a:rPr lang="uk-UA" sz="1200" dirty="0" smtClean="0"/>
              <a:t>Етична </a:t>
            </a:r>
          </a:p>
          <a:p>
            <a:pPr algn="ctr"/>
            <a:r>
              <a:rPr lang="uk-UA" sz="1200" dirty="0" smtClean="0"/>
              <a:t>відповідальність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22892" y="3153178"/>
            <a:ext cx="1579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/>
              <a:t>Правова/</a:t>
            </a:r>
          </a:p>
          <a:p>
            <a:pPr algn="ctr"/>
            <a:r>
              <a:rPr lang="uk-UA" sz="1200" dirty="0" smtClean="0"/>
              <a:t>Етична </a:t>
            </a:r>
          </a:p>
          <a:p>
            <a:pPr algn="ctr"/>
            <a:r>
              <a:rPr lang="uk-UA" sz="1200" dirty="0" smtClean="0"/>
              <a:t>відповідальність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90436" y="4979831"/>
            <a:ext cx="1579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/>
              <a:t>Правова/</a:t>
            </a:r>
          </a:p>
          <a:p>
            <a:pPr algn="ctr"/>
            <a:r>
              <a:rPr lang="uk-UA" sz="1200" dirty="0" smtClean="0"/>
              <a:t>Економічна</a:t>
            </a:r>
          </a:p>
          <a:p>
            <a:pPr algn="ctr"/>
            <a:r>
              <a:rPr lang="uk-UA" sz="1200" dirty="0" smtClean="0"/>
              <a:t>відповідальність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9856" y="3913032"/>
            <a:ext cx="1393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/>
              <a:t>Економічна/</a:t>
            </a:r>
          </a:p>
          <a:p>
            <a:pPr algn="ctr"/>
            <a:r>
              <a:rPr lang="uk-UA" sz="1200" dirty="0" smtClean="0"/>
              <a:t>Правова/</a:t>
            </a:r>
          </a:p>
          <a:p>
            <a:pPr algn="ctr"/>
            <a:r>
              <a:rPr lang="uk-UA" sz="1200" dirty="0" smtClean="0"/>
              <a:t>Етична </a:t>
            </a:r>
          </a:p>
          <a:p>
            <a:pPr algn="ctr"/>
            <a:r>
              <a:rPr lang="uk-UA" sz="1200" dirty="0" smtClean="0"/>
              <a:t>відповідальність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9093" y="2090430"/>
            <a:ext cx="28204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Центраьний</a:t>
            </a:r>
            <a:r>
              <a:rPr lang="ru-RU" dirty="0" smtClean="0"/>
              <a:t> сегмент, </a:t>
            </a:r>
            <a:r>
              <a:rPr lang="ru-RU" dirty="0" err="1" smtClean="0"/>
              <a:t>що</a:t>
            </a:r>
            <a:r>
              <a:rPr lang="ru-RU" dirty="0" smtClean="0"/>
              <a:t> представлений на рисунку, </a:t>
            </a:r>
            <a:r>
              <a:rPr lang="ru-RU" dirty="0" err="1" smtClean="0"/>
              <a:t>має</a:t>
            </a:r>
            <a:r>
              <a:rPr lang="ru-RU" dirty="0" smtClean="0"/>
              <a:t> стати у </a:t>
            </a:r>
            <a:r>
              <a:rPr lang="ru-RU" dirty="0" err="1" smtClean="0"/>
              <a:t>перспективі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де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опинитись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  <a:endParaRPr lang="uk-UA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1906073" y="3670479"/>
            <a:ext cx="2871989" cy="66970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17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331</TotalTime>
  <Words>1174</Words>
  <Application>Microsoft Office PowerPoint</Application>
  <PresentationFormat>Произвольный</PresentationFormat>
  <Paragraphs>133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Корпоративна соціальна відповідальність</vt:lpstr>
      <vt:lpstr>Зміст</vt:lpstr>
      <vt:lpstr>Поняття корпоративної соціальної відповідальності</vt:lpstr>
      <vt:lpstr>Презентация PowerPoint</vt:lpstr>
      <vt:lpstr>Основними перевагами корпоративної соціальної відповідальності є:</vt:lpstr>
      <vt:lpstr>Еволюція теорії корпоративної соціальної відповідальності</vt:lpstr>
      <vt:lpstr>Презентация PowerPoint</vt:lpstr>
      <vt:lpstr>Презентация PowerPoint</vt:lpstr>
      <vt:lpstr>Презентация PowerPoint</vt:lpstr>
      <vt:lpstr>Комплексна синтезована модель корпоративної соціальної діяльності</vt:lpstr>
      <vt:lpstr>Презентация PowerPoint</vt:lpstr>
      <vt:lpstr>Презентация PowerPoint</vt:lpstr>
      <vt:lpstr>Новітні тенденції розвитку теорії корпоративної соціальної відповідальності.</vt:lpstr>
      <vt:lpstr>Презентация PowerPoint</vt:lpstr>
      <vt:lpstr>Презентация PowerPoint</vt:lpstr>
      <vt:lpstr>Презентация PowerPoint</vt:lpstr>
      <vt:lpstr>Використані джерела</vt:lpstr>
      <vt:lpstr>Дякую за увагу!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37</cp:revision>
  <dcterms:created xsi:type="dcterms:W3CDTF">2016-03-09T19:10:02Z</dcterms:created>
  <dcterms:modified xsi:type="dcterms:W3CDTF">2024-03-13T18:47:13Z</dcterms:modified>
</cp:coreProperties>
</file>