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2"/>
  </p:notesMasterIdLst>
  <p:sldIdLst>
    <p:sldId id="256" r:id="rId2"/>
    <p:sldId id="257" r:id="rId3"/>
    <p:sldId id="258" r:id="rId4"/>
    <p:sldId id="264" r:id="rId5"/>
    <p:sldId id="260" r:id="rId6"/>
    <p:sldId id="261" r:id="rId7"/>
    <p:sldId id="262" r:id="rId8"/>
    <p:sldId id="263" r:id="rId9"/>
    <p:sldId id="266" r:id="rId10"/>
    <p:sldId id="267" r:id="rId11"/>
    <p:sldId id="265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1423" autoAdjust="0"/>
  </p:normalViewPr>
  <p:slideViewPr>
    <p:cSldViewPr snapToGrid="0">
      <p:cViewPr varScale="1">
        <p:scale>
          <a:sx n="67" d="100"/>
          <a:sy n="67" d="100"/>
        </p:scale>
        <p:origin x="83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613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E9ACAA9-C5BC-4803-8195-9F1936068E65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402EAA-8BC3-4FFD-B8F3-4594CFFAED3F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8809129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402EAA-8BC3-4FFD-B8F3-4594CFFAED3F}" type="slidenum">
              <a:rPr lang="uk-UA" smtClean="0"/>
              <a:t>5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2664604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402EAA-8BC3-4FFD-B8F3-4594CFFAED3F}" type="slidenum">
              <a:rPr lang="uk-UA" smtClean="0"/>
              <a:t>10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6328081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179171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0811461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4878054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524793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5396957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7013168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3521157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9113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0243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8243802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5482585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F1BDCB-1C75-4AFD-94DF-0354B0E889ED}" type="datetimeFigureOut">
              <a:rPr lang="uk-UA" smtClean="0"/>
              <a:t>11.09.2018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A04C22-4EDE-48A3-8DED-16F7F1132AB7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663257258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sz="3600" b="1" dirty="0"/>
              <a:t>ЛЕКЦІЯ 2. ОСНОВИ ТЕОРІЇ ПРАВА. ПРАВОВІ ВІДНОСИНИ</a:t>
            </a:r>
            <a:endParaRPr lang="uk-UA" sz="3600" b="1" dirty="0"/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sz="3200" b="1" dirty="0"/>
              <a:t>1.	</a:t>
            </a:r>
            <a:r>
              <a:rPr lang="ru-RU" sz="3200" b="1" dirty="0" err="1"/>
              <a:t>Загальні</a:t>
            </a:r>
            <a:r>
              <a:rPr lang="ru-RU" sz="3200" b="1" dirty="0"/>
              <a:t> правила </a:t>
            </a:r>
            <a:r>
              <a:rPr lang="ru-RU" sz="3200" b="1" dirty="0" err="1"/>
              <a:t>поведінки</a:t>
            </a:r>
            <a:r>
              <a:rPr lang="ru-RU" sz="3200" b="1" dirty="0"/>
              <a:t> </a:t>
            </a:r>
            <a:r>
              <a:rPr lang="ru-RU" sz="3200" b="1" dirty="0" err="1"/>
              <a:t>людини</a:t>
            </a:r>
            <a:r>
              <a:rPr lang="ru-RU" sz="3200" b="1" dirty="0"/>
              <a:t>. </a:t>
            </a:r>
            <a:r>
              <a:rPr lang="ru-RU" sz="3200" b="1" dirty="0" err="1"/>
              <a:t>Види</a:t>
            </a:r>
            <a:r>
              <a:rPr lang="ru-RU" sz="3200" b="1" dirty="0"/>
              <a:t> </a:t>
            </a:r>
            <a:r>
              <a:rPr lang="ru-RU" sz="3200" b="1" dirty="0" err="1"/>
              <a:t>соціальних</a:t>
            </a:r>
            <a:r>
              <a:rPr lang="ru-RU" sz="3200" b="1" dirty="0"/>
              <a:t> норм</a:t>
            </a:r>
          </a:p>
          <a:p>
            <a:pPr marL="0" indent="0">
              <a:buNone/>
            </a:pPr>
            <a:r>
              <a:rPr lang="ru-RU" sz="3200" b="1" dirty="0"/>
              <a:t>2.	Право та </a:t>
            </a:r>
            <a:r>
              <a:rPr lang="ru-RU" sz="3200" b="1" dirty="0" err="1"/>
              <a:t>його</a:t>
            </a:r>
            <a:r>
              <a:rPr lang="ru-RU" sz="3200" b="1" dirty="0"/>
              <a:t> </a:t>
            </a:r>
            <a:r>
              <a:rPr lang="ru-RU" sz="3200" b="1" dirty="0" err="1"/>
              <a:t>ознаки</a:t>
            </a:r>
            <a:r>
              <a:rPr lang="ru-RU" sz="3200" b="1" dirty="0"/>
              <a:t>. </a:t>
            </a:r>
            <a:r>
              <a:rPr lang="ru-RU" sz="3200" b="1" dirty="0" err="1"/>
              <a:t>Функції</a:t>
            </a:r>
            <a:r>
              <a:rPr lang="ru-RU" sz="3200" b="1" dirty="0"/>
              <a:t> права.</a:t>
            </a:r>
          </a:p>
          <a:p>
            <a:pPr marL="0" indent="0">
              <a:buNone/>
            </a:pPr>
            <a:r>
              <a:rPr lang="ru-RU" sz="3200" b="1" dirty="0"/>
              <a:t>3.	</a:t>
            </a:r>
            <a:r>
              <a:rPr lang="ru-RU" sz="3200" b="1" dirty="0" err="1"/>
              <a:t>Джерела</a:t>
            </a:r>
            <a:r>
              <a:rPr lang="ru-RU" sz="3200" b="1" dirty="0"/>
              <a:t> (</a:t>
            </a:r>
            <a:r>
              <a:rPr lang="ru-RU" sz="3200" b="1" dirty="0" err="1"/>
              <a:t>форми</a:t>
            </a:r>
            <a:r>
              <a:rPr lang="ru-RU" sz="3200" b="1" dirty="0"/>
              <a:t>) права.</a:t>
            </a:r>
          </a:p>
          <a:p>
            <a:pPr marL="0" indent="0">
              <a:buNone/>
            </a:pPr>
            <a:r>
              <a:rPr lang="ru-RU" sz="3200" b="1" dirty="0"/>
              <a:t>4.	Система права.</a:t>
            </a:r>
          </a:p>
          <a:p>
            <a:pPr marL="0" indent="0">
              <a:buNone/>
            </a:pPr>
            <a:r>
              <a:rPr lang="ru-RU" sz="3200" b="1" dirty="0"/>
              <a:t>5.	Нормативно-</a:t>
            </a:r>
            <a:r>
              <a:rPr lang="ru-RU" sz="3200" b="1" dirty="0" err="1"/>
              <a:t>правові</a:t>
            </a:r>
            <a:r>
              <a:rPr lang="ru-RU" sz="3200" b="1" dirty="0"/>
              <a:t> </a:t>
            </a:r>
            <a:r>
              <a:rPr lang="ru-RU" sz="3200" b="1" dirty="0" err="1"/>
              <a:t>акти</a:t>
            </a:r>
            <a:r>
              <a:rPr lang="ru-RU" sz="3200" b="1" dirty="0"/>
              <a:t> та </a:t>
            </a:r>
            <a:r>
              <a:rPr lang="ru-RU" sz="3200" b="1" dirty="0" err="1"/>
              <a:t>їх</a:t>
            </a:r>
            <a:r>
              <a:rPr lang="ru-RU" sz="3200" b="1" dirty="0"/>
              <a:t> </a:t>
            </a:r>
            <a:r>
              <a:rPr lang="ru-RU" sz="3200" b="1" dirty="0" err="1"/>
              <a:t>види</a:t>
            </a:r>
            <a:r>
              <a:rPr lang="ru-RU" sz="3200" b="1" dirty="0"/>
              <a:t>. </a:t>
            </a:r>
            <a:r>
              <a:rPr lang="ru-RU" sz="3200" b="1" dirty="0" err="1"/>
              <a:t>Систематизація</a:t>
            </a:r>
            <a:r>
              <a:rPr lang="ru-RU" sz="3200" b="1" dirty="0"/>
              <a:t> </a:t>
            </a:r>
            <a:r>
              <a:rPr lang="ru-RU" sz="3200" b="1" dirty="0" err="1"/>
              <a:t>правових</a:t>
            </a:r>
            <a:r>
              <a:rPr lang="ru-RU" sz="3200" b="1" dirty="0"/>
              <a:t> </a:t>
            </a:r>
            <a:r>
              <a:rPr lang="ru-RU" sz="3200" b="1" dirty="0" err="1"/>
              <a:t>актів</a:t>
            </a:r>
            <a:r>
              <a:rPr lang="ru-RU" sz="3200" b="1" dirty="0"/>
              <a:t>.</a:t>
            </a:r>
          </a:p>
          <a:p>
            <a:pPr marL="0" indent="0">
              <a:buNone/>
            </a:pPr>
            <a:r>
              <a:rPr lang="ru-RU" sz="3200" b="1" dirty="0"/>
              <a:t>6.	</a:t>
            </a:r>
            <a:r>
              <a:rPr lang="ru-RU" sz="3200" b="1" dirty="0" err="1"/>
              <a:t>Правовідносини</a:t>
            </a:r>
            <a:r>
              <a:rPr lang="ru-RU" sz="3200" b="1" dirty="0"/>
              <a:t>: </a:t>
            </a:r>
            <a:r>
              <a:rPr lang="ru-RU" sz="3200" b="1" dirty="0" err="1"/>
              <a:t>поняття</a:t>
            </a:r>
            <a:r>
              <a:rPr lang="ru-RU" sz="3200" b="1" dirty="0"/>
              <a:t>, </a:t>
            </a:r>
            <a:r>
              <a:rPr lang="ru-RU" sz="3200" b="1" dirty="0" err="1"/>
              <a:t>суб'єкти</a:t>
            </a:r>
            <a:r>
              <a:rPr lang="ru-RU" sz="3200" b="1" dirty="0"/>
              <a:t>, </a:t>
            </a:r>
            <a:r>
              <a:rPr lang="ru-RU" sz="3200" b="1" dirty="0" err="1"/>
              <a:t>об'єкти</a:t>
            </a:r>
            <a:r>
              <a:rPr lang="ru-RU" sz="3200" b="1" dirty="0"/>
              <a:t>, </a:t>
            </a:r>
            <a:r>
              <a:rPr lang="ru-RU" sz="3200" b="1" dirty="0" err="1"/>
              <a:t>зміст</a:t>
            </a:r>
            <a:endParaRPr lang="ru-RU" sz="3200" b="1" dirty="0"/>
          </a:p>
        </p:txBody>
      </p:sp>
    </p:spTree>
    <p:extLst>
      <p:ext uri="{BB962C8B-B14F-4D97-AF65-F5344CB8AC3E}">
        <p14:creationId xmlns:p14="http://schemas.microsoft.com/office/powerpoint/2010/main" val="30452896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003609"/>
          </a:xfrm>
        </p:spPr>
        <p:txBody>
          <a:bodyPr>
            <a:normAutofit/>
          </a:bodyPr>
          <a:lstStyle/>
          <a:p>
            <a:pPr algn="ctr"/>
            <a:r>
              <a:rPr lang="ru-RU" sz="4000" b="1" dirty="0" smtClean="0"/>
              <a:t>В И Д И   З А К О Н І В</a:t>
            </a:r>
            <a:endParaRPr lang="uk-UA" sz="40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57676542"/>
              </p:ext>
            </p:extLst>
          </p:nvPr>
        </p:nvGraphicFramePr>
        <p:xfrm>
          <a:off x="267630" y="791738"/>
          <a:ext cx="11552897" cy="60209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59043">
                  <a:extLst>
                    <a:ext uri="{9D8B030D-6E8A-4147-A177-3AD203B41FA5}">
                      <a16:colId xmlns:a16="http://schemas.microsoft.com/office/drawing/2014/main" val="2698367982"/>
                    </a:ext>
                  </a:extLst>
                </a:gridCol>
                <a:gridCol w="7493854">
                  <a:extLst>
                    <a:ext uri="{9D8B030D-6E8A-4147-A177-3AD203B41FA5}">
                      <a16:colId xmlns:a16="http://schemas.microsoft.com/office/drawing/2014/main" val="911989055"/>
                    </a:ext>
                  </a:extLst>
                </a:gridCol>
              </a:tblGrid>
              <a:tr h="1143748">
                <a:tc>
                  <a:txBody>
                    <a:bodyPr/>
                    <a:lstStyle/>
                    <a:p>
                      <a:pPr algn="ctr"/>
                      <a:r>
                        <a:rPr lang="uk-UA" sz="3600" dirty="0" smtClean="0"/>
                        <a:t>КОНСТИТУЦІЯ</a:t>
                      </a:r>
                    </a:p>
                    <a:p>
                      <a:pPr algn="ctr"/>
                      <a:r>
                        <a:rPr lang="uk-UA" sz="3600" dirty="0" smtClean="0"/>
                        <a:t>УКРАЇИ</a:t>
                      </a:r>
                      <a:endParaRPr lang="uk-UA" sz="3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uk-UA" sz="2400" dirty="0" smtClean="0"/>
                        <a:t>Закріплює основи цивільного суспільства і держави, правової системи і правового статусу громадян, державно-територіальний устрій, організацію органів державної влади і місцевого самоврядування</a:t>
                      </a:r>
                      <a:endParaRPr lang="uk-UA" sz="2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93001731"/>
                  </a:ext>
                </a:extLst>
              </a:tr>
              <a:tr h="1251952">
                <a:tc>
                  <a:txBody>
                    <a:bodyPr/>
                    <a:lstStyle/>
                    <a:p>
                      <a:pPr algn="ctr"/>
                      <a:r>
                        <a:rPr lang="uk-UA" sz="3600" b="1" dirty="0" smtClean="0">
                          <a:solidFill>
                            <a:schemeClr val="bg1"/>
                          </a:solidFill>
                        </a:rPr>
                        <a:t>КОНСТИТУЦІЙНІ ЗАКОНИ</a:t>
                      </a:r>
                      <a:endParaRPr lang="uk-UA" sz="3600" b="1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endParaRPr lang="ru-RU" sz="2400" b="1" dirty="0" smtClean="0"/>
                    </a:p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err="1" smtClean="0"/>
                        <a:t>Вносять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зміни</a:t>
                      </a:r>
                      <a:r>
                        <a:rPr lang="ru-RU" sz="2400" b="1" dirty="0" smtClean="0"/>
                        <a:t> і </a:t>
                      </a:r>
                      <a:r>
                        <a:rPr lang="ru-RU" sz="2400" b="1" dirty="0" err="1" smtClean="0"/>
                        <a:t>доповнення</a:t>
                      </a:r>
                      <a:r>
                        <a:rPr lang="ru-RU" sz="2400" b="1" dirty="0" smtClean="0"/>
                        <a:t> до </a:t>
                      </a:r>
                      <a:r>
                        <a:rPr lang="ru-RU" sz="2400" b="1" dirty="0" err="1" smtClean="0"/>
                        <a:t>Конституції</a:t>
                      </a:r>
                      <a:r>
                        <a:rPr lang="ru-RU" sz="2400" b="1" dirty="0" smtClean="0"/>
                        <a:t> і </a:t>
                      </a:r>
                      <a:r>
                        <a:rPr lang="ru-RU" sz="2400" b="1" dirty="0" err="1" smtClean="0"/>
                        <a:t>становлять</a:t>
                      </a:r>
                      <a:r>
                        <a:rPr lang="ru-RU" sz="2400" b="1" dirty="0" smtClean="0"/>
                        <a:t> основу </a:t>
                      </a:r>
                      <a:r>
                        <a:rPr lang="ru-RU" sz="2400" b="1" dirty="0" err="1" smtClean="0"/>
                        <a:t>правової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системи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приймаються</a:t>
                      </a:r>
                      <a:r>
                        <a:rPr lang="ru-RU" sz="2400" b="1" dirty="0" smtClean="0"/>
                        <a:t> 2/3 </a:t>
                      </a:r>
                      <a:r>
                        <a:rPr lang="ru-RU" sz="2400" b="1" dirty="0" err="1" smtClean="0"/>
                        <a:t>голосів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від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загальної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кількості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депутатів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представницького</a:t>
                      </a:r>
                      <a:r>
                        <a:rPr lang="ru-RU" sz="2400" b="1" dirty="0" smtClean="0"/>
                        <a:t> органу.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96493988"/>
                  </a:ext>
                </a:extLst>
              </a:tr>
              <a:tr h="1077811">
                <a:tc>
                  <a:txBody>
                    <a:bodyPr/>
                    <a:lstStyle/>
                    <a:p>
                      <a:pPr algn="ctr"/>
                      <a:r>
                        <a:rPr lang="uk-UA" sz="3600" b="1" dirty="0" smtClean="0"/>
                        <a:t>ЗВИЧАЙНІ ЗАКОНИ</a:t>
                      </a:r>
                      <a:endParaRPr lang="uk-UA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endParaRPr lang="uk-UA" sz="2400" b="1" dirty="0" smtClean="0"/>
                    </a:p>
                    <a:p>
                      <a:pPr>
                        <a:lnSpc>
                          <a:spcPct val="65000"/>
                        </a:lnSpc>
                      </a:pPr>
                      <a:r>
                        <a:rPr lang="uk-UA" sz="2400" b="1" dirty="0" smtClean="0"/>
                        <a:t>Нормативні акти, що прийняті простою більшістю голосів депутатів і встановлюють засади регулювання в певній сфері суспільних відносин.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42047924"/>
                  </a:ext>
                </a:extLst>
              </a:tr>
              <a:tr h="2474219">
                <a:tc>
                  <a:txBody>
                    <a:bodyPr/>
                    <a:lstStyle/>
                    <a:p>
                      <a:pPr algn="l"/>
                      <a:r>
                        <a:rPr lang="uk-UA" sz="3600" b="1" dirty="0" smtClean="0"/>
                        <a:t>ПІДЗАКОННІ АКТИ</a:t>
                      </a:r>
                      <a:endParaRPr lang="uk-UA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65000"/>
                        </a:lnSpc>
                      </a:pPr>
                      <a:endParaRPr lang="ru-RU" sz="2400" b="1" dirty="0" smtClean="0"/>
                    </a:p>
                    <a:p>
                      <a:pPr algn="l">
                        <a:lnSpc>
                          <a:spcPct val="65000"/>
                        </a:lnSpc>
                      </a:pPr>
                      <a:r>
                        <a:rPr lang="ru-RU" sz="2400" b="1" dirty="0" smtClean="0"/>
                        <a:t>Документ компетентного органу </a:t>
                      </a:r>
                      <a:r>
                        <a:rPr lang="ru-RU" sz="2400" b="1" dirty="0" err="1" smtClean="0"/>
                        <a:t>держави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що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приймається</a:t>
                      </a:r>
                      <a:r>
                        <a:rPr lang="ru-RU" sz="2400" b="1" dirty="0" smtClean="0"/>
                        <a:t> в межах </a:t>
                      </a:r>
                      <a:r>
                        <a:rPr lang="ru-RU" sz="2400" b="1" dirty="0" err="1" smtClean="0"/>
                        <a:t>його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повноважень</a:t>
                      </a:r>
                      <a:r>
                        <a:rPr lang="ru-RU" sz="2400" b="1" dirty="0" smtClean="0"/>
                        <a:t> на </a:t>
                      </a:r>
                      <a:r>
                        <a:rPr lang="ru-RU" sz="2400" b="1" dirty="0" err="1" smtClean="0"/>
                        <a:t>основі</a:t>
                      </a:r>
                      <a:r>
                        <a:rPr lang="ru-RU" sz="2400" b="1" dirty="0" smtClean="0"/>
                        <a:t> та </a:t>
                      </a:r>
                      <a:r>
                        <a:rPr lang="ru-RU" sz="2400" b="1" dirty="0" err="1" smtClean="0"/>
                        <a:t>відповідно</a:t>
                      </a:r>
                      <a:r>
                        <a:rPr lang="ru-RU" sz="2400" b="1" dirty="0" smtClean="0"/>
                        <a:t> до закону.</a:t>
                      </a:r>
                    </a:p>
                    <a:p>
                      <a:pPr algn="l">
                        <a:lnSpc>
                          <a:spcPct val="65000"/>
                        </a:lnSpc>
                      </a:pPr>
                      <a:r>
                        <a:rPr lang="uk-UA" sz="2400" b="1" dirty="0" smtClean="0"/>
                        <a:t>Укази Президента України; постанови Кабінету Міністрів України; накази міністерств та інших центральних органів виконавчої влади, прийняті в межах їх компетенції; рішення органів місцевого самоврядування і місцевих органів виконавчої влади 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534748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2974350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298219"/>
            <a:ext cx="10515600" cy="616182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000" b="1" dirty="0" smtClean="0"/>
              <a:t>О З Н А К И   З А К О Н У</a:t>
            </a:r>
            <a:endParaRPr lang="uk-UA" sz="40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9768809"/>
              </p:ext>
            </p:extLst>
          </p:nvPr>
        </p:nvGraphicFramePr>
        <p:xfrm>
          <a:off x="230458" y="914401"/>
          <a:ext cx="11731083" cy="594223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731083">
                  <a:extLst>
                    <a:ext uri="{9D8B030D-6E8A-4147-A177-3AD203B41FA5}">
                      <a16:colId xmlns:a16="http://schemas.microsoft.com/office/drawing/2014/main" val="2917428477"/>
                    </a:ext>
                  </a:extLst>
                </a:gridCol>
              </a:tblGrid>
              <a:tr h="1095033"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r>
                        <a:rPr lang="ru-RU" sz="2400" dirty="0" smtClean="0"/>
                        <a:t>1.	</a:t>
                      </a:r>
                      <a:r>
                        <a:rPr lang="ru-RU" sz="2800" dirty="0" smtClean="0"/>
                        <a:t>Закон </a:t>
                      </a:r>
                      <a:r>
                        <a:rPr lang="ru-RU" sz="2800" dirty="0" err="1" smtClean="0"/>
                        <a:t>видається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тільки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вищими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представницькими</a:t>
                      </a:r>
                      <a:r>
                        <a:rPr lang="ru-RU" sz="2800" dirty="0" smtClean="0"/>
                        <a:t> органами </a:t>
                      </a:r>
                      <a:r>
                        <a:rPr lang="ru-RU" sz="2800" dirty="0" err="1" smtClean="0"/>
                        <a:t>державної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влади</a:t>
                      </a:r>
                      <a:r>
                        <a:rPr lang="ru-RU" sz="2800" dirty="0" smtClean="0"/>
                        <a:t> (</a:t>
                      </a:r>
                      <a:r>
                        <a:rPr lang="ru-RU" sz="2800" dirty="0" err="1" smtClean="0"/>
                        <a:t>законодавчою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владою</a:t>
                      </a:r>
                      <a:r>
                        <a:rPr lang="ru-RU" sz="2800" dirty="0" smtClean="0"/>
                        <a:t>) </a:t>
                      </a:r>
                      <a:r>
                        <a:rPr lang="ru-RU" sz="2800" dirty="0" err="1" smtClean="0"/>
                        <a:t>або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приймається</a:t>
                      </a:r>
                      <a:r>
                        <a:rPr lang="ru-RU" sz="2800" dirty="0" smtClean="0"/>
                        <a:t> шляхом </a:t>
                      </a:r>
                      <a:r>
                        <a:rPr lang="ru-RU" sz="2800" dirty="0" err="1" smtClean="0"/>
                        <a:t>безпосереднього</a:t>
                      </a:r>
                      <a:r>
                        <a:rPr lang="ru-RU" sz="2800" dirty="0" smtClean="0"/>
                        <a:t> народного </a:t>
                      </a:r>
                      <a:r>
                        <a:rPr lang="ru-RU" sz="2800" dirty="0" err="1" smtClean="0"/>
                        <a:t>голосування</a:t>
                      </a:r>
                      <a:r>
                        <a:rPr lang="ru-RU" sz="2800" dirty="0" smtClean="0"/>
                        <a:t> (референдумом).</a:t>
                      </a:r>
                      <a:endParaRPr lang="uk-UA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66315078"/>
                  </a:ext>
                </a:extLst>
              </a:tr>
              <a:tr h="1095033"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r>
                        <a:rPr lang="uk-UA" sz="2800" dirty="0" smtClean="0"/>
                        <a:t>2.	</a:t>
                      </a:r>
                      <a:r>
                        <a:rPr lang="uk-UA" sz="2800" b="1" dirty="0" smtClean="0"/>
                        <a:t>Закон регулює найбільш важливі суспільні відносини в економічній, політичній, соціальній, культурній і інших сферах життя суспільства.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313494"/>
                  </a:ext>
                </a:extLst>
              </a:tr>
              <a:tr h="1430845"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r>
                        <a:rPr lang="uk-UA" sz="2800" dirty="0" smtClean="0"/>
                        <a:t>3.	</a:t>
                      </a:r>
                      <a:r>
                        <a:rPr lang="uk-UA" sz="2800" b="1" dirty="0" smtClean="0"/>
                        <a:t>Закон має вищу юридичну силу, що забезпечує його верховенство в системі нормативно- правових актів: усі інші правові акти мають відповідати розпорядженням закону; закон змінюється або відміняється тільки законами; закон знаходиться в сфері конституційного нагляду.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05526891"/>
                  </a:ext>
                </a:extLst>
              </a:tr>
              <a:tr h="1095033"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r>
                        <a:rPr lang="ru-RU" sz="2800" dirty="0" smtClean="0"/>
                        <a:t>4.	</a:t>
                      </a:r>
                      <a:r>
                        <a:rPr lang="ru-RU" sz="2800" b="1" dirty="0" smtClean="0"/>
                        <a:t>Закон — </a:t>
                      </a:r>
                      <a:r>
                        <a:rPr lang="ru-RU" sz="2800" b="1" dirty="0" err="1" smtClean="0"/>
                        <a:t>це</a:t>
                      </a:r>
                      <a:r>
                        <a:rPr lang="ru-RU" sz="2800" b="1" dirty="0" smtClean="0"/>
                        <a:t> акт, </a:t>
                      </a:r>
                      <a:r>
                        <a:rPr lang="ru-RU" sz="2800" b="1" dirty="0" err="1" smtClean="0"/>
                        <a:t>прийнятий</a:t>
                      </a:r>
                      <a:r>
                        <a:rPr lang="ru-RU" sz="2800" b="1" dirty="0" smtClean="0"/>
                        <a:t> в особливому порядку. Процедура </a:t>
                      </a:r>
                      <a:r>
                        <a:rPr lang="ru-RU" sz="2800" b="1" dirty="0" err="1" smtClean="0"/>
                        <a:t>прийняття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законів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має</a:t>
                      </a:r>
                      <a:r>
                        <a:rPr lang="ru-RU" sz="2800" b="1" dirty="0" smtClean="0"/>
                        <a:t> ряд </a:t>
                      </a:r>
                      <a:r>
                        <a:rPr lang="ru-RU" sz="2800" b="1" dirty="0" err="1" smtClean="0"/>
                        <a:t>самостійних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стадій</a:t>
                      </a:r>
                      <a:r>
                        <a:rPr lang="ru-RU" sz="2800" b="1" dirty="0" smtClean="0"/>
                        <a:t> (</a:t>
                      </a:r>
                      <a:r>
                        <a:rPr lang="ru-RU" sz="2800" b="1" dirty="0" err="1" smtClean="0"/>
                        <a:t>етапів</a:t>
                      </a:r>
                      <a:r>
                        <a:rPr lang="ru-RU" sz="2800" b="1" dirty="0" smtClean="0"/>
                        <a:t>) і </a:t>
                      </a:r>
                      <a:r>
                        <a:rPr lang="ru-RU" sz="2800" b="1" dirty="0" err="1" smtClean="0"/>
                        <a:t>організаційно-технічних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дій</a:t>
                      </a:r>
                      <a:r>
                        <a:rPr lang="ru-RU" sz="2800" b="1" dirty="0" smtClean="0"/>
                        <a:t> з </a:t>
                      </a:r>
                      <a:r>
                        <a:rPr lang="ru-RU" sz="2800" b="1" dirty="0" err="1" smtClean="0"/>
                        <a:t>прийняття</a:t>
                      </a:r>
                      <a:r>
                        <a:rPr lang="ru-RU" sz="2800" b="1" dirty="0" smtClean="0"/>
                        <a:t> законопроекту.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72969757"/>
                  </a:ext>
                </a:extLst>
              </a:tr>
              <a:tr h="848515"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4923932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750569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3520" y="182881"/>
            <a:ext cx="11704320" cy="1507808"/>
          </a:xfrm>
        </p:spPr>
        <p:txBody>
          <a:bodyPr>
            <a:normAutofit fontScale="90000"/>
          </a:bodyPr>
          <a:lstStyle/>
          <a:p>
            <a:pPr algn="ctr">
              <a:lnSpc>
                <a:spcPct val="95000"/>
              </a:lnSpc>
            </a:pPr>
            <a:r>
              <a:rPr lang="uk-UA" b="1" dirty="0"/>
              <a:t>Систематизація нормативно-правових актів — </a:t>
            </a:r>
            <a:r>
              <a:rPr lang="uk-UA" b="1" dirty="0" smtClean="0"/>
              <a:t/>
            </a:r>
            <a:br>
              <a:rPr lang="uk-UA" b="1" dirty="0" smtClean="0"/>
            </a:br>
            <a:r>
              <a:rPr lang="ru-RU" sz="3100" b="1" dirty="0" err="1"/>
              <a:t>це</a:t>
            </a:r>
            <a:r>
              <a:rPr lang="ru-RU" sz="3100" b="1" dirty="0"/>
              <a:t> </a:t>
            </a:r>
            <a:r>
              <a:rPr lang="ru-RU" sz="3100" b="1" dirty="0" err="1"/>
              <a:t>упорядкування</a:t>
            </a:r>
            <a:r>
              <a:rPr lang="ru-RU" sz="3100" b="1" dirty="0"/>
              <a:t> </a:t>
            </a:r>
            <a:r>
              <a:rPr lang="ru-RU" sz="3100" b="1" dirty="0" err="1"/>
              <a:t>діючих</a:t>
            </a:r>
            <a:r>
              <a:rPr lang="ru-RU" sz="3100" b="1" dirty="0"/>
              <a:t> нормативно-</a:t>
            </a:r>
            <a:br>
              <a:rPr lang="ru-RU" sz="3100" b="1" dirty="0"/>
            </a:br>
            <a:r>
              <a:rPr lang="ru-RU" sz="3100" b="1" dirty="0" err="1"/>
              <a:t>правових</a:t>
            </a:r>
            <a:r>
              <a:rPr lang="ru-RU" sz="3100" b="1" dirty="0"/>
              <a:t> </a:t>
            </a:r>
            <a:r>
              <a:rPr lang="ru-RU" sz="3100" b="1" dirty="0" err="1"/>
              <a:t>актів</a:t>
            </a:r>
            <a:r>
              <a:rPr lang="ru-RU" sz="3100" b="1" dirty="0"/>
              <a:t>, </a:t>
            </a:r>
            <a:r>
              <a:rPr lang="ru-RU" sz="3100" b="1" dirty="0" err="1"/>
              <a:t>приведення</a:t>
            </a:r>
            <a:r>
              <a:rPr lang="ru-RU" sz="3100" b="1" dirty="0"/>
              <a:t> </a:t>
            </a:r>
            <a:r>
              <a:rPr lang="ru-RU" sz="3100" b="1" dirty="0" err="1"/>
              <a:t>юридичних</a:t>
            </a:r>
            <a:r>
              <a:rPr lang="ru-RU" sz="3100" b="1" dirty="0"/>
              <a:t> норм до </a:t>
            </a:r>
            <a:r>
              <a:rPr lang="ru-RU" sz="3100" b="1" dirty="0" err="1"/>
              <a:t>єдиної</a:t>
            </a:r>
            <a:r>
              <a:rPr lang="ru-RU" sz="3100" b="1" dirty="0"/>
              <a:t>, </a:t>
            </a:r>
            <a:r>
              <a:rPr lang="ru-RU" sz="3100" b="1" dirty="0" err="1"/>
              <a:t>узгодженої</a:t>
            </a:r>
            <a:r>
              <a:rPr lang="ru-RU" sz="3100" b="1" dirty="0"/>
              <a:t> </a:t>
            </a:r>
            <a:r>
              <a:rPr lang="ru-RU" sz="3100" b="1" dirty="0" err="1"/>
              <a:t>системи</a:t>
            </a:r>
            <a:r>
              <a:rPr lang="ru-RU" sz="3100" b="1" dirty="0"/>
              <a:t>.</a:t>
            </a:r>
            <a:br>
              <a:rPr lang="ru-RU" sz="3100" b="1" dirty="0"/>
            </a:br>
            <a:endParaRPr lang="uk-UA" sz="31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95046867"/>
              </p:ext>
            </p:extLst>
          </p:nvPr>
        </p:nvGraphicFramePr>
        <p:xfrm>
          <a:off x="223520" y="1690689"/>
          <a:ext cx="11704320" cy="50351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800915">
                  <a:extLst>
                    <a:ext uri="{9D8B030D-6E8A-4147-A177-3AD203B41FA5}">
                      <a16:colId xmlns:a16="http://schemas.microsoft.com/office/drawing/2014/main" val="3970139751"/>
                    </a:ext>
                  </a:extLst>
                </a:gridCol>
                <a:gridCol w="5903405">
                  <a:extLst>
                    <a:ext uri="{9D8B030D-6E8A-4147-A177-3AD203B41FA5}">
                      <a16:colId xmlns:a16="http://schemas.microsoft.com/office/drawing/2014/main" val="3897163433"/>
                    </a:ext>
                  </a:extLst>
                </a:gridCol>
              </a:tblGrid>
              <a:tr h="548752">
                <a:tc>
                  <a:txBody>
                    <a:bodyPr/>
                    <a:lstStyle/>
                    <a:p>
                      <a:pPr algn="ctr"/>
                      <a:r>
                        <a:rPr lang="uk-UA" sz="2800" b="1" dirty="0" smtClean="0"/>
                        <a:t>КОДИФІКАЦІЯ</a:t>
                      </a:r>
                      <a:endParaRPr lang="uk-U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800" b="1" dirty="0" smtClean="0"/>
                        <a:t>ІНКОРПОРАЦІЯ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52686539"/>
                  </a:ext>
                </a:extLst>
              </a:tr>
              <a:tr h="1905104"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r>
                        <a:rPr lang="ru-RU" sz="2400" b="1" dirty="0" err="1" smtClean="0"/>
                        <a:t>спосіб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систематизації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законодавства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заснований</a:t>
                      </a:r>
                      <a:r>
                        <a:rPr lang="ru-RU" sz="2400" b="1" dirty="0" smtClean="0"/>
                        <a:t> на </a:t>
                      </a:r>
                      <a:r>
                        <a:rPr lang="ru-RU" sz="2400" b="1" dirty="0" err="1" smtClean="0"/>
                        <a:t>змістовній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переробці</a:t>
                      </a:r>
                      <a:r>
                        <a:rPr lang="ru-RU" sz="2400" b="1" dirty="0" smtClean="0"/>
                        <a:t> і </a:t>
                      </a:r>
                      <a:r>
                        <a:rPr lang="ru-RU" sz="2400" b="1" dirty="0" err="1" smtClean="0"/>
                        <a:t>узгодженні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певної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групи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юридичних</a:t>
                      </a:r>
                      <a:r>
                        <a:rPr lang="ru-RU" sz="2400" b="1" dirty="0" smtClean="0"/>
                        <a:t> норм, </a:t>
                      </a:r>
                      <a:r>
                        <a:rPr lang="ru-RU" sz="2400" b="1" dirty="0" err="1" smtClean="0"/>
                        <a:t>пов'язаних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загальним</a:t>
                      </a:r>
                      <a:r>
                        <a:rPr lang="ru-RU" sz="2400" b="1" dirty="0" smtClean="0"/>
                        <a:t> предметом </a:t>
                      </a:r>
                      <a:r>
                        <a:rPr lang="ru-RU" sz="2400" b="1" dirty="0" err="1" smtClean="0"/>
                        <a:t>регулювання</a:t>
                      </a:r>
                      <a:r>
                        <a:rPr lang="ru-RU" sz="2400" b="1" dirty="0" smtClean="0"/>
                        <a:t>, і </a:t>
                      </a:r>
                      <a:r>
                        <a:rPr lang="ru-RU" sz="2400" b="1" dirty="0" err="1" smtClean="0"/>
                        <a:t>об'єднанні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їх</a:t>
                      </a:r>
                      <a:r>
                        <a:rPr lang="ru-RU" sz="2400" b="1" dirty="0" smtClean="0"/>
                        <a:t> в </a:t>
                      </a:r>
                      <a:r>
                        <a:rPr lang="ru-RU" sz="2400" b="1" dirty="0" err="1" smtClean="0"/>
                        <a:t>єдиному</a:t>
                      </a:r>
                      <a:r>
                        <a:rPr lang="ru-RU" sz="2400" b="1" dirty="0" smtClean="0"/>
                        <a:t> новому нормативно-правовому </a:t>
                      </a:r>
                      <a:r>
                        <a:rPr lang="ru-RU" sz="2400" b="1" dirty="0" err="1" smtClean="0"/>
                        <a:t>акті</a:t>
                      </a:r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r>
                        <a:rPr lang="ru-RU" sz="2400" b="1" dirty="0" err="1" smtClean="0"/>
                        <a:t>спосіб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систематизації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законодавства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який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заснований</a:t>
                      </a:r>
                      <a:r>
                        <a:rPr lang="ru-RU" sz="2400" b="1" dirty="0" smtClean="0"/>
                        <a:t> на </a:t>
                      </a:r>
                      <a:r>
                        <a:rPr lang="ru-RU" sz="2400" b="1" dirty="0" err="1" smtClean="0"/>
                        <a:t>зовнішньому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упорядкуванні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виданих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нормативних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актів</a:t>
                      </a:r>
                      <a:r>
                        <a:rPr lang="ru-RU" sz="2400" b="1" dirty="0" smtClean="0"/>
                        <a:t> без </a:t>
                      </a:r>
                      <a:r>
                        <a:rPr lang="ru-RU" sz="2400" b="1" dirty="0" err="1" smtClean="0"/>
                        <a:t>зміни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їх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змісту</a:t>
                      </a:r>
                      <a:r>
                        <a:rPr lang="ru-RU" sz="2400" b="1" dirty="0" smtClean="0"/>
                        <a:t>; </a:t>
                      </a:r>
                    </a:p>
                    <a:p>
                      <a:pPr>
                        <a:lnSpc>
                          <a:spcPct val="85000"/>
                        </a:lnSpc>
                      </a:pPr>
                      <a:r>
                        <a:rPr lang="ru-RU" sz="2400" b="1" dirty="0" smtClean="0"/>
                        <a:t>результатом </a:t>
                      </a:r>
                      <a:r>
                        <a:rPr lang="ru-RU" sz="2400" b="1" dirty="0" err="1" smtClean="0"/>
                        <a:t>його</a:t>
                      </a:r>
                      <a:r>
                        <a:rPr lang="ru-RU" sz="2400" b="1" dirty="0" smtClean="0"/>
                        <a:t> є </a:t>
                      </a:r>
                      <a:r>
                        <a:rPr lang="ru-RU" sz="2400" b="1" dirty="0" err="1" smtClean="0"/>
                        <a:t>збірники</a:t>
                      </a:r>
                      <a:r>
                        <a:rPr lang="ru-RU" sz="2400" b="1" dirty="0" smtClean="0"/>
                        <a:t>, де </a:t>
                      </a:r>
                      <a:r>
                        <a:rPr lang="ru-RU" sz="2400" b="1" dirty="0" err="1" smtClean="0"/>
                        <a:t>нормативні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акти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розташовуються</a:t>
                      </a:r>
                      <a:r>
                        <a:rPr lang="ru-RU" sz="2400" b="1" dirty="0" smtClean="0"/>
                        <a:t> в </a:t>
                      </a:r>
                      <a:r>
                        <a:rPr lang="ru-RU" sz="2400" b="1" dirty="0" err="1" smtClean="0"/>
                        <a:t>хронологічному</a:t>
                      </a:r>
                      <a:r>
                        <a:rPr lang="ru-RU" sz="2400" b="1" dirty="0" smtClean="0"/>
                        <a:t> порядку, за предметною </a:t>
                      </a:r>
                      <a:r>
                        <a:rPr lang="ru-RU" sz="2400" b="1" dirty="0" err="1" smtClean="0"/>
                        <a:t>ознакою</a:t>
                      </a:r>
                      <a:r>
                        <a:rPr lang="ru-RU" sz="2400" b="1" dirty="0" smtClean="0"/>
                        <a:t> 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58535891"/>
                  </a:ext>
                </a:extLst>
              </a:tr>
              <a:tr h="1905104">
                <a:tc gridSpan="2">
                  <a:txBody>
                    <a:bodyPr/>
                    <a:lstStyle/>
                    <a:p>
                      <a:pPr algn="ctr">
                        <a:lnSpc>
                          <a:spcPct val="95000"/>
                        </a:lnSpc>
                      </a:pPr>
                      <a:r>
                        <a:rPr lang="uk-UA" sz="3200" b="1" dirty="0" smtClean="0"/>
                        <a:t>КОНСОЛІДАЦІЯ</a:t>
                      </a:r>
                    </a:p>
                    <a:p>
                      <a:pPr algn="ctr">
                        <a:lnSpc>
                          <a:spcPct val="85000"/>
                        </a:lnSpc>
                      </a:pPr>
                      <a:r>
                        <a:rPr lang="uk-UA" sz="2400" b="1" dirty="0" smtClean="0"/>
                        <a:t>розрізнені акти з одного питання об'єднуються в єдиний новий акт, що приймається відповідним органом. У консолідованих актах нормативні розпорядження розміщуються в логічній послідовності і зазнають редакційної обробки, хоч зміни не вносяться.</a:t>
                      </a:r>
                      <a:endParaRPr lang="uk-UA" sz="24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6267813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62233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4171" y="152401"/>
            <a:ext cx="11778343" cy="1676400"/>
          </a:xfrm>
        </p:spPr>
        <p:txBody>
          <a:bodyPr>
            <a:normAutofit fontScale="90000"/>
          </a:bodyPr>
          <a:lstStyle/>
          <a:p>
            <a:pPr algn="ctr">
              <a:lnSpc>
                <a:spcPct val="85000"/>
              </a:lnSpc>
            </a:pPr>
            <a:r>
              <a:rPr lang="uk-UA" b="1" dirty="0" smtClean="0"/>
              <a:t>Правовідносини –</a:t>
            </a:r>
            <a:br>
              <a:rPr lang="uk-UA" b="1" dirty="0" smtClean="0"/>
            </a:br>
            <a:r>
              <a:rPr lang="uk-UA" sz="3100" b="1" dirty="0" smtClean="0"/>
              <a:t>це </a:t>
            </a:r>
            <a:r>
              <a:rPr lang="uk-UA" sz="3100" b="1" dirty="0"/>
              <a:t>врегульовані нормою права суспільні відносини, учасники яких мають суб'єктивні права і юридичні обов'язки, які забезпечуються державою.</a:t>
            </a: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08671066"/>
              </p:ext>
            </p:extLst>
          </p:nvPr>
        </p:nvGraphicFramePr>
        <p:xfrm>
          <a:off x="0" y="1685924"/>
          <a:ext cx="12192002" cy="552570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28988">
                  <a:extLst>
                    <a:ext uri="{9D8B030D-6E8A-4147-A177-3AD203B41FA5}">
                      <a16:colId xmlns:a16="http://schemas.microsoft.com/office/drawing/2014/main" val="1467862341"/>
                    </a:ext>
                  </a:extLst>
                </a:gridCol>
                <a:gridCol w="4314825">
                  <a:extLst>
                    <a:ext uri="{9D8B030D-6E8A-4147-A177-3AD203B41FA5}">
                      <a16:colId xmlns:a16="http://schemas.microsoft.com/office/drawing/2014/main" val="2763486803"/>
                    </a:ext>
                  </a:extLst>
                </a:gridCol>
                <a:gridCol w="4548189">
                  <a:extLst>
                    <a:ext uri="{9D8B030D-6E8A-4147-A177-3AD203B41FA5}">
                      <a16:colId xmlns:a16="http://schemas.microsoft.com/office/drawing/2014/main" val="1778106463"/>
                    </a:ext>
                  </a:extLst>
                </a:gridCol>
              </a:tblGrid>
              <a:tr h="1263909">
                <a:tc gridSpan="3"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600" dirty="0" smtClean="0"/>
                        <a:t>Структура правовідносин —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dirty="0" smtClean="0"/>
                        <a:t>це сукупність елементів, що їх складають: суб'єкти правовідносин, об'єкти правовідносин, зміст правовідносин.</a:t>
                      </a:r>
                      <a:endParaRPr lang="uk-UA" sz="28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88458952"/>
                  </a:ext>
                </a:extLst>
              </a:tr>
              <a:tr h="411911">
                <a:tc>
                  <a:txBody>
                    <a:bodyPr/>
                    <a:lstStyle/>
                    <a:p>
                      <a:pPr algn="ctr">
                        <a:lnSpc>
                          <a:spcPct val="65000"/>
                        </a:lnSpc>
                      </a:pPr>
                      <a:r>
                        <a:rPr lang="uk-UA" sz="2400" b="1" dirty="0" smtClean="0"/>
                        <a:t>суб'єкти правовідносин</a:t>
                      </a:r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65000"/>
                        </a:lnSpc>
                      </a:pPr>
                      <a:r>
                        <a:rPr lang="uk-UA" sz="2400" b="1" dirty="0" smtClean="0"/>
                        <a:t>об'єкти правовідносин</a:t>
                      </a:r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400" b="1" dirty="0" smtClean="0"/>
                        <a:t>зміст правовідносин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66809753"/>
                  </a:ext>
                </a:extLst>
              </a:tr>
              <a:tr h="551073">
                <a:tc>
                  <a:txBody>
                    <a:bodyPr/>
                    <a:lstStyle/>
                    <a:p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Учасники</a:t>
                      </a:r>
                      <a:r>
                        <a:rPr lang="ru-RU" sz="2400" b="1" dirty="0" smtClean="0"/>
                        <a:t> (</a:t>
                      </a:r>
                      <a:r>
                        <a:rPr lang="ru-RU" sz="2400" b="1" dirty="0" err="1" smtClean="0"/>
                        <a:t>сторони</a:t>
                      </a:r>
                      <a:r>
                        <a:rPr lang="ru-RU" sz="2400" b="1" dirty="0" smtClean="0"/>
                        <a:t>) :</a:t>
                      </a:r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65000"/>
                        </a:lnSpc>
                      </a:pPr>
                      <a:r>
                        <a:rPr lang="ru-RU" sz="2400" b="1" dirty="0" smtClean="0"/>
                        <a:t>Те, з приводу </a:t>
                      </a:r>
                      <a:r>
                        <a:rPr lang="ru-RU" sz="2400" b="1" dirty="0" err="1" smtClean="0"/>
                        <a:t>чого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виникають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правовідносини</a:t>
                      </a:r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err="1" smtClean="0"/>
                        <a:t>Суб'єктивне</a:t>
                      </a:r>
                      <a:r>
                        <a:rPr lang="ru-RU" sz="2400" b="1" dirty="0" smtClean="0"/>
                        <a:t> право і </a:t>
                      </a:r>
                      <a:r>
                        <a:rPr lang="ru-RU" sz="2400" b="1" dirty="0" err="1" smtClean="0"/>
                        <a:t>юридичний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обов'язок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53009960"/>
                  </a:ext>
                </a:extLst>
              </a:tr>
              <a:tr h="3216646">
                <a:tc>
                  <a:txBody>
                    <a:bodyPr/>
                    <a:lstStyle/>
                    <a:p>
                      <a:r>
                        <a:rPr lang="uk-UA" sz="2400" b="1" dirty="0" smtClean="0"/>
                        <a:t>громадяни, особи без громадянства; </a:t>
                      </a:r>
                    </a:p>
                    <a:p>
                      <a:r>
                        <a:rPr lang="uk-UA" sz="2400" b="1" dirty="0" smtClean="0"/>
                        <a:t>державні організації, суспільні об'єднання, приватні фірми; </a:t>
                      </a:r>
                    </a:p>
                    <a:p>
                      <a:r>
                        <a:rPr lang="uk-UA" sz="2400" b="1" dirty="0" smtClean="0"/>
                        <a:t> органи держави</a:t>
                      </a:r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2400" b="1" dirty="0" smtClean="0"/>
                        <a:t>речі (предмети матеріального світу);</a:t>
                      </a:r>
                    </a:p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2400" b="1" dirty="0" smtClean="0"/>
                        <a:t>поведінка (дія, бездіяльність, а також їх результати);</a:t>
                      </a:r>
                    </a:p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2400" b="1" dirty="0" smtClean="0"/>
                        <a:t>продукти духовної творчості (твори науки, літератури, мистецтва і тощо);</a:t>
                      </a:r>
                    </a:p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2400" b="1" dirty="0" smtClean="0"/>
                        <a:t>особисті немайнові блага (ім'я, честь, гідність)</a:t>
                      </a:r>
                    </a:p>
                    <a:p>
                      <a:pPr>
                        <a:lnSpc>
                          <a:spcPct val="75000"/>
                        </a:lnSpc>
                      </a:pPr>
                      <a:endParaRPr lang="uk-UA" sz="20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2400" b="1" i="1" u="sng" dirty="0" smtClean="0"/>
                        <a:t>Суб'єктивне право </a:t>
                      </a:r>
                      <a:r>
                        <a:rPr lang="uk-UA" sz="2400" b="1" dirty="0" smtClean="0"/>
                        <a:t>—  міра можливої поведінки суб'єкта, яка надає йому можливості задовольнити свої потреби.</a:t>
                      </a:r>
                    </a:p>
                    <a:p>
                      <a:pPr>
                        <a:lnSpc>
                          <a:spcPct val="75000"/>
                        </a:lnSpc>
                      </a:pPr>
                      <a:endParaRPr lang="uk-UA" sz="2400" b="1" i="1" u="sng" dirty="0" smtClean="0"/>
                    </a:p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2400" b="1" i="1" u="sng" dirty="0" smtClean="0"/>
                        <a:t>Юридичний обов'язок </a:t>
                      </a:r>
                      <a:r>
                        <a:rPr lang="uk-UA" sz="2400" b="1" dirty="0" smtClean="0"/>
                        <a:t>— міра обов'язкової поведінки суб'єкта права, встановлена для задоволення його інтересів і забезпечена державою.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801798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458707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985837"/>
          </a:xfrm>
        </p:spPr>
        <p:txBody>
          <a:bodyPr>
            <a:normAutofit/>
          </a:bodyPr>
          <a:lstStyle/>
          <a:p>
            <a:pPr algn="ctr">
              <a:lnSpc>
                <a:spcPct val="75000"/>
              </a:lnSpc>
            </a:pPr>
            <a:r>
              <a:rPr lang="ru-RU" sz="2800" b="1" dirty="0" err="1"/>
              <a:t>Учасники</a:t>
            </a:r>
            <a:r>
              <a:rPr lang="ru-RU" sz="2800" b="1" dirty="0"/>
              <a:t> </a:t>
            </a:r>
            <a:r>
              <a:rPr lang="ru-RU" sz="2800" b="1" dirty="0" err="1"/>
              <a:t>правовідносин</a:t>
            </a:r>
            <a:r>
              <a:rPr lang="ru-RU" sz="2800" b="1" dirty="0"/>
              <a:t> </a:t>
            </a:r>
            <a:r>
              <a:rPr lang="ru-RU" sz="2800" b="1" dirty="0" err="1"/>
              <a:t>повинні</a:t>
            </a:r>
            <a:r>
              <a:rPr lang="ru-RU" sz="2800" b="1" dirty="0"/>
              <a:t> </a:t>
            </a:r>
            <a:r>
              <a:rPr lang="ru-RU" sz="2800" b="1" dirty="0" err="1"/>
              <a:t>володіти</a:t>
            </a:r>
            <a:r>
              <a:rPr lang="ru-RU" sz="2800" b="1" dirty="0"/>
              <a:t> </a:t>
            </a:r>
            <a:r>
              <a:rPr lang="ru-RU" sz="2800" b="1" dirty="0" err="1"/>
              <a:t>правосуб'єктністю</a:t>
            </a:r>
            <a:r>
              <a:rPr lang="ru-RU" sz="2800" b="1" dirty="0"/>
              <a:t> (</a:t>
            </a:r>
            <a:r>
              <a:rPr lang="ru-RU" sz="2800" b="1" dirty="0" err="1"/>
              <a:t>правоздатністю</a:t>
            </a:r>
            <a:r>
              <a:rPr lang="ru-RU" sz="2800" b="1" dirty="0"/>
              <a:t> та </a:t>
            </a:r>
            <a:r>
              <a:rPr lang="ru-RU" sz="2800" b="1" dirty="0" err="1"/>
              <a:t>дієздатністю</a:t>
            </a:r>
            <a:r>
              <a:rPr lang="ru-RU" sz="2800" b="1" dirty="0"/>
              <a:t>).</a:t>
            </a:r>
            <a:endParaRPr lang="uk-UA" sz="28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92589941"/>
              </p:ext>
            </p:extLst>
          </p:nvPr>
        </p:nvGraphicFramePr>
        <p:xfrm>
          <a:off x="208546" y="985839"/>
          <a:ext cx="11678654" cy="550393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0296">
                  <a:extLst>
                    <a:ext uri="{9D8B030D-6E8A-4147-A177-3AD203B41FA5}">
                      <a16:colId xmlns:a16="http://schemas.microsoft.com/office/drawing/2014/main" val="1822446739"/>
                    </a:ext>
                  </a:extLst>
                </a:gridCol>
                <a:gridCol w="8518358">
                  <a:extLst>
                    <a:ext uri="{9D8B030D-6E8A-4147-A177-3AD203B41FA5}">
                      <a16:colId xmlns:a16="http://schemas.microsoft.com/office/drawing/2014/main" val="1146383501"/>
                    </a:ext>
                  </a:extLst>
                </a:gridCol>
              </a:tblGrid>
              <a:tr h="971549">
                <a:tc gridSpan="2"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Правоздатність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 –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здатність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громадянина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 бути </a:t>
                      </a: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суб'єктом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 права, </a:t>
                      </a: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мати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 права і </a:t>
                      </a: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обов'язки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.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Вона </a:t>
                      </a: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виникає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 у момент </a:t>
                      </a: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народження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 і </a:t>
                      </a: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припиняється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ru-RU" sz="2400" dirty="0" err="1" smtClean="0">
                          <a:solidFill>
                            <a:schemeClr val="bg1"/>
                          </a:solidFill>
                        </a:rPr>
                        <a:t>смертю</a:t>
                      </a:r>
                      <a:r>
                        <a:rPr lang="ru-RU" sz="2400" dirty="0" smtClean="0">
                          <a:solidFill>
                            <a:schemeClr val="bg1"/>
                          </a:solidFill>
                        </a:rPr>
                        <a:t>.</a:t>
                      </a:r>
                      <a:endParaRPr lang="ru-RU" sz="2400" dirty="0">
                        <a:solidFill>
                          <a:schemeClr val="bg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03047414"/>
                  </a:ext>
                </a:extLst>
              </a:tr>
              <a:tr h="1571625">
                <a:tc gridSpan="2"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b="1" dirty="0" smtClean="0"/>
                        <a:t>Дієздатність —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800" b="1" dirty="0" smtClean="0"/>
                        <a:t> </a:t>
                      </a:r>
                      <a:r>
                        <a:rPr lang="ru-RU" sz="2400" b="1" dirty="0" err="1" smtClean="0"/>
                        <a:t>здатність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індивіда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своїми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діями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здійснювати</a:t>
                      </a:r>
                      <a:r>
                        <a:rPr lang="ru-RU" sz="2400" b="1" dirty="0" smtClean="0"/>
                        <a:t> права і </a:t>
                      </a:r>
                      <a:r>
                        <a:rPr lang="ru-RU" sz="2400" b="1" dirty="0" err="1" smtClean="0"/>
                        <a:t>обов'язки</a:t>
                      </a:r>
                      <a:r>
                        <a:rPr lang="ru-RU" sz="2400" b="1" dirty="0" smtClean="0"/>
                        <a:t>. Дієздатність </a:t>
                      </a:r>
                      <a:r>
                        <a:rPr lang="ru-RU" sz="2400" b="1" dirty="0" err="1" smtClean="0"/>
                        <a:t>виникає</a:t>
                      </a:r>
                      <a:r>
                        <a:rPr lang="ru-RU" sz="2400" b="1" dirty="0" smtClean="0"/>
                        <a:t> в </a:t>
                      </a:r>
                      <a:r>
                        <a:rPr lang="ru-RU" sz="2400" b="1" dirty="0" err="1" smtClean="0"/>
                        <a:t>повному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обсязі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із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настанням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повноліття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тобто</a:t>
                      </a:r>
                      <a:r>
                        <a:rPr lang="ru-RU" sz="2400" b="1" dirty="0" smtClean="0"/>
                        <a:t> з </a:t>
                      </a:r>
                      <a:r>
                        <a:rPr lang="ru-RU" sz="2400" b="1" dirty="0" err="1" smtClean="0"/>
                        <a:t>досягненням</a:t>
                      </a:r>
                      <a:r>
                        <a:rPr lang="ru-RU" sz="2400" b="1" dirty="0" smtClean="0"/>
                        <a:t> 18 </a:t>
                      </a:r>
                      <a:r>
                        <a:rPr lang="ru-RU" sz="2400" b="1" dirty="0" err="1" smtClean="0"/>
                        <a:t>років</a:t>
                      </a:r>
                      <a:r>
                        <a:rPr lang="ru-RU" sz="2400" b="1" dirty="0" smtClean="0"/>
                        <a:t>.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b="1" dirty="0" smtClean="0"/>
                        <a:t>До </a:t>
                      </a:r>
                      <a:r>
                        <a:rPr lang="ru-RU" sz="2400" b="1" dirty="0" err="1" smtClean="0"/>
                        <a:t>досягнення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цього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віку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громадяни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володіють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частковою</a:t>
                      </a:r>
                      <a:r>
                        <a:rPr lang="ru-RU" sz="2400" b="1" dirty="0" smtClean="0"/>
                        <a:t> (до 14р.), </a:t>
                      </a:r>
                      <a:r>
                        <a:rPr lang="ru-RU" sz="2400" b="1" dirty="0" err="1" smtClean="0"/>
                        <a:t>неповною</a:t>
                      </a:r>
                      <a:r>
                        <a:rPr lang="ru-RU" sz="2400" b="1" dirty="0" smtClean="0"/>
                        <a:t> (до 18р.) </a:t>
                      </a:r>
                      <a:r>
                        <a:rPr lang="ru-RU" sz="2400" b="1" dirty="0" err="1" smtClean="0"/>
                        <a:t>дієздатністю</a:t>
                      </a:r>
                      <a:r>
                        <a:rPr lang="ru-RU" sz="2400" b="1" dirty="0" smtClean="0"/>
                        <a:t>.</a:t>
                      </a:r>
                      <a:endParaRPr lang="ru-RU" sz="2400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23357743"/>
                  </a:ext>
                </a:extLst>
              </a:tr>
              <a:tr h="615765">
                <a:tc>
                  <a:txBody>
                    <a:bodyPr/>
                    <a:lstStyle/>
                    <a:p>
                      <a:r>
                        <a:rPr lang="uk-UA" sz="2200" b="1" dirty="0" smtClean="0"/>
                        <a:t>Повна дієздатність. </a:t>
                      </a:r>
                      <a:endParaRPr lang="uk-UA" sz="2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200" b="1" dirty="0" smtClean="0"/>
                        <a:t>З 18-річного </a:t>
                      </a:r>
                      <a:r>
                        <a:rPr lang="ru-RU" sz="2200" b="1" dirty="0" err="1" smtClean="0"/>
                        <a:t>віку</a:t>
                      </a:r>
                      <a:r>
                        <a:rPr lang="ru-RU" sz="2200" b="1" dirty="0" smtClean="0"/>
                        <a:t> (</a:t>
                      </a:r>
                      <a:r>
                        <a:rPr lang="ru-RU" sz="2200" b="1" dirty="0" err="1" smtClean="0"/>
                        <a:t>повноліття</a:t>
                      </a:r>
                      <a:r>
                        <a:rPr lang="ru-RU" sz="2200" b="1" dirty="0" smtClean="0"/>
                        <a:t>), </a:t>
                      </a:r>
                      <a:r>
                        <a:rPr lang="ru-RU" sz="2200" b="1" dirty="0" err="1" smtClean="0"/>
                        <a:t>із</a:t>
                      </a:r>
                      <a:r>
                        <a:rPr lang="ru-RU" sz="2200" b="1" dirty="0" smtClean="0"/>
                        <a:t> моменту </a:t>
                      </a:r>
                      <a:r>
                        <a:rPr lang="ru-RU" sz="2200" b="1" dirty="0" err="1" smtClean="0"/>
                        <a:t>одруження</a:t>
                      </a:r>
                      <a:r>
                        <a:rPr lang="ru-RU" sz="2200" b="1" dirty="0" smtClean="0"/>
                        <a:t> до </a:t>
                      </a:r>
                      <a:r>
                        <a:rPr lang="ru-RU" sz="2200" b="1" dirty="0" err="1" smtClean="0"/>
                        <a:t>настання</a:t>
                      </a:r>
                      <a:r>
                        <a:rPr lang="ru-RU" sz="2200" b="1" dirty="0" smtClean="0"/>
                        <a:t> 18 </a:t>
                      </a:r>
                      <a:r>
                        <a:rPr lang="ru-RU" sz="2200" b="1" dirty="0" err="1" smtClean="0"/>
                        <a:t>років</a:t>
                      </a:r>
                      <a:r>
                        <a:rPr lang="ru-RU" sz="2200" b="1" dirty="0" smtClean="0"/>
                        <a:t>.</a:t>
                      </a:r>
                      <a:endParaRPr lang="uk-UA" sz="2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90985538"/>
                  </a:ext>
                </a:extLst>
              </a:tr>
              <a:tr h="427222">
                <a:tc>
                  <a:txBody>
                    <a:bodyPr/>
                    <a:lstStyle/>
                    <a:p>
                      <a:r>
                        <a:rPr lang="uk-UA" sz="2200" b="1" dirty="0" smtClean="0"/>
                        <a:t>Неповна дієздатність. </a:t>
                      </a:r>
                      <a:endParaRPr lang="uk-UA" sz="2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200" b="1" dirty="0" err="1" smtClean="0"/>
                        <a:t>Мають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неповнолітні</a:t>
                      </a:r>
                      <a:r>
                        <a:rPr lang="ru-RU" sz="2200" b="1" dirty="0" smtClean="0"/>
                        <a:t> 14 - 18 </a:t>
                      </a:r>
                      <a:r>
                        <a:rPr lang="ru-RU" sz="2200" b="1" dirty="0" err="1" smtClean="0"/>
                        <a:t>років</a:t>
                      </a:r>
                      <a:endParaRPr lang="uk-UA" sz="2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10058585"/>
                  </a:ext>
                </a:extLst>
              </a:tr>
              <a:tr h="442913">
                <a:tc>
                  <a:txBody>
                    <a:bodyPr/>
                    <a:lstStyle/>
                    <a:p>
                      <a:r>
                        <a:rPr lang="uk-UA" sz="2200" b="1" dirty="0" smtClean="0"/>
                        <a:t>Часткова дієздатність. </a:t>
                      </a:r>
                      <a:endParaRPr lang="uk-UA" sz="2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200" b="1" dirty="0" err="1" smtClean="0"/>
                        <a:t>Мають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малолітні</a:t>
                      </a:r>
                      <a:r>
                        <a:rPr lang="ru-RU" sz="2200" b="1" dirty="0" smtClean="0"/>
                        <a:t> особи, </a:t>
                      </a:r>
                      <a:r>
                        <a:rPr lang="ru-RU" sz="2200" b="1" dirty="0" err="1" smtClean="0"/>
                        <a:t>які</a:t>
                      </a:r>
                      <a:r>
                        <a:rPr lang="ru-RU" sz="2200" b="1" dirty="0" smtClean="0"/>
                        <a:t> не </a:t>
                      </a:r>
                      <a:r>
                        <a:rPr lang="ru-RU" sz="2200" b="1" dirty="0" err="1" smtClean="0"/>
                        <a:t>досягли</a:t>
                      </a:r>
                      <a:r>
                        <a:rPr lang="ru-RU" sz="2200" b="1" dirty="0" smtClean="0"/>
                        <a:t> 14 </a:t>
                      </a:r>
                      <a:r>
                        <a:rPr lang="ru-RU" sz="2200" b="1" dirty="0" err="1" smtClean="0"/>
                        <a:t>років</a:t>
                      </a:r>
                      <a:r>
                        <a:rPr lang="ru-RU" sz="2200" b="1" dirty="0" smtClean="0"/>
                        <a:t>.</a:t>
                      </a:r>
                      <a:endParaRPr lang="uk-UA" sz="2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54116292"/>
                  </a:ext>
                </a:extLst>
              </a:tr>
              <a:tr h="642937">
                <a:tc>
                  <a:txBody>
                    <a:bodyPr/>
                    <a:lstStyle/>
                    <a:p>
                      <a:r>
                        <a:rPr lang="uk-UA" sz="2200" b="1" dirty="0" smtClean="0"/>
                        <a:t>Обмежена дієздатність. </a:t>
                      </a:r>
                      <a:endParaRPr lang="uk-UA" sz="2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200" b="1" dirty="0" err="1" smtClean="0"/>
                        <a:t>Мають</a:t>
                      </a:r>
                      <a:r>
                        <a:rPr lang="ru-RU" sz="2200" b="1" dirty="0" smtClean="0"/>
                        <a:t> особи, </a:t>
                      </a:r>
                      <a:r>
                        <a:rPr lang="ru-RU" sz="2200" b="1" dirty="0" err="1" smtClean="0"/>
                        <a:t>які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страдають</a:t>
                      </a:r>
                      <a:r>
                        <a:rPr lang="ru-RU" sz="2200" b="1" dirty="0" smtClean="0"/>
                        <a:t> на </a:t>
                      </a:r>
                      <a:r>
                        <a:rPr lang="ru-RU" sz="2200" b="1" dirty="0" err="1" smtClean="0"/>
                        <a:t>психічний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розлад</a:t>
                      </a:r>
                      <a:r>
                        <a:rPr lang="ru-RU" sz="2200" b="1" dirty="0" smtClean="0"/>
                        <a:t>, </a:t>
                      </a:r>
                      <a:r>
                        <a:rPr lang="ru-RU" sz="2200" b="1" dirty="0" err="1" smtClean="0"/>
                        <a:t>зловживають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спиртним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або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наркотичними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засобами</a:t>
                      </a:r>
                      <a:r>
                        <a:rPr lang="ru-RU" sz="2200" b="1" dirty="0" smtClean="0"/>
                        <a:t>.</a:t>
                      </a:r>
                      <a:endParaRPr lang="uk-UA" sz="2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52328968"/>
                  </a:ext>
                </a:extLst>
              </a:tr>
              <a:tr h="831927">
                <a:tc>
                  <a:txBody>
                    <a:bodyPr/>
                    <a:lstStyle/>
                    <a:p>
                      <a:r>
                        <a:rPr lang="uk-UA" sz="2200" b="1" dirty="0" smtClean="0"/>
                        <a:t>Недієздатні особи </a:t>
                      </a:r>
                      <a:endParaRPr lang="uk-UA" sz="2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200" b="1" dirty="0" smtClean="0"/>
                        <a:t>Особи, </a:t>
                      </a:r>
                      <a:r>
                        <a:rPr lang="ru-RU" sz="2200" b="1" dirty="0" err="1" smtClean="0"/>
                        <a:t>які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внаслідок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душевної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хвороби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або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недоумства</a:t>
                      </a:r>
                      <a:r>
                        <a:rPr lang="ru-RU" sz="2200" b="1" dirty="0" smtClean="0"/>
                        <a:t> не </a:t>
                      </a:r>
                      <a:r>
                        <a:rPr lang="ru-RU" sz="2200" b="1" dirty="0" err="1" smtClean="0"/>
                        <a:t>можуть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розуміти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значення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своїх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дій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або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керувати</a:t>
                      </a:r>
                      <a:r>
                        <a:rPr lang="ru-RU" sz="2200" b="1" dirty="0" smtClean="0"/>
                        <a:t> ними</a:t>
                      </a:r>
                      <a:endParaRPr lang="uk-UA" sz="22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7843689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116049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4294967295"/>
          </p:nvPr>
        </p:nvSpPr>
        <p:spPr>
          <a:xfrm>
            <a:off x="0" y="304800"/>
            <a:ext cx="12049760" cy="655320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uk-UA" sz="4400" dirty="0"/>
              <a:t>Повна цивільна дієздатність дає право </a:t>
            </a:r>
            <a:endParaRPr lang="uk-UA" sz="4400" dirty="0" smtClean="0"/>
          </a:p>
          <a:p>
            <a:pPr marL="0" indent="0" algn="ctr">
              <a:buNone/>
            </a:pPr>
            <a:r>
              <a:rPr lang="uk-UA" sz="4400" dirty="0" smtClean="0"/>
              <a:t>брати </a:t>
            </a:r>
            <a:r>
              <a:rPr lang="uk-UA" sz="4400" dirty="0"/>
              <a:t>участь у всіх цивільно-правових </a:t>
            </a:r>
            <a:r>
              <a:rPr lang="uk-UA" sz="4400" dirty="0" smtClean="0"/>
              <a:t>відносинах </a:t>
            </a:r>
          </a:p>
          <a:p>
            <a:pPr marL="0" indent="0" algn="ctr">
              <a:buNone/>
            </a:pPr>
            <a:r>
              <a:rPr lang="uk-UA" sz="3600" dirty="0" smtClean="0"/>
              <a:t>(її </a:t>
            </a:r>
            <a:r>
              <a:rPr lang="uk-UA" sz="3600" dirty="0"/>
              <a:t>мають особи з 18-річного </a:t>
            </a:r>
            <a:r>
              <a:rPr lang="uk-UA" sz="3600" dirty="0" smtClean="0"/>
              <a:t>віку).</a:t>
            </a:r>
          </a:p>
          <a:p>
            <a:pPr marL="0" indent="0">
              <a:buNone/>
            </a:pPr>
            <a:r>
              <a:rPr lang="uk-UA" dirty="0" smtClean="0"/>
              <a:t> </a:t>
            </a:r>
          </a:p>
          <a:p>
            <a:pPr marL="0" indent="0">
              <a:buNone/>
            </a:pPr>
            <a:r>
              <a:rPr lang="uk-UA" sz="3600" dirty="0" smtClean="0"/>
              <a:t>Із </a:t>
            </a:r>
            <a:r>
              <a:rPr lang="uk-UA" sz="3600" dirty="0"/>
              <a:t>моменту одруження </a:t>
            </a:r>
            <a:r>
              <a:rPr lang="uk-UA" sz="3600" dirty="0" smtClean="0"/>
              <a:t>до </a:t>
            </a:r>
            <a:r>
              <a:rPr lang="uk-UA" sz="3600" dirty="0"/>
              <a:t>настання 18 </a:t>
            </a:r>
            <a:r>
              <a:rPr lang="uk-UA" sz="3600" dirty="0" smtClean="0"/>
              <a:t>років  дієздатність може </a:t>
            </a:r>
            <a:r>
              <a:rPr lang="uk-UA" sz="3600" dirty="0"/>
              <a:t>надаватися фізичній особі, яка досягла шістнадцяти років та:</a:t>
            </a:r>
          </a:p>
          <a:p>
            <a:r>
              <a:rPr lang="uk-UA" sz="3600" dirty="0"/>
              <a:t>	працює за трудовим договором,</a:t>
            </a:r>
          </a:p>
          <a:p>
            <a:r>
              <a:rPr lang="uk-UA" sz="3600" dirty="0"/>
              <a:t>	записана матір'ю або батьком дитини,</a:t>
            </a:r>
          </a:p>
          <a:p>
            <a:r>
              <a:rPr lang="uk-UA" sz="3600" dirty="0"/>
              <a:t>	бажає займатися підприємницькою діяльністю.</a:t>
            </a:r>
          </a:p>
        </p:txBody>
      </p:sp>
    </p:spTree>
    <p:extLst>
      <p:ext uri="{BB962C8B-B14F-4D97-AF65-F5344CB8AC3E}">
        <p14:creationId xmlns:p14="http://schemas.microsoft.com/office/powerpoint/2010/main" val="3686459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42240" y="117693"/>
            <a:ext cx="12049760" cy="56169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sz="4400" b="1" dirty="0"/>
              <a:t>Надання повної цивільної дієздатності </a:t>
            </a:r>
            <a:endParaRPr lang="uk-UA" sz="4400" b="1" dirty="0" smtClean="0"/>
          </a:p>
          <a:p>
            <a:pPr algn="ctr">
              <a:lnSpc>
                <a:spcPct val="75000"/>
              </a:lnSpc>
            </a:pPr>
            <a:endParaRPr lang="uk-UA" sz="3600" dirty="0" smtClean="0"/>
          </a:p>
          <a:p>
            <a:pPr algn="ctr">
              <a:lnSpc>
                <a:spcPct val="75000"/>
              </a:lnSpc>
            </a:pPr>
            <a:r>
              <a:rPr lang="uk-UA" sz="3200" dirty="0" smtClean="0"/>
              <a:t>провадиться </a:t>
            </a:r>
            <a:r>
              <a:rPr lang="uk-UA" sz="3200" dirty="0"/>
              <a:t>за рішенням органу опіки та піклування </a:t>
            </a:r>
            <a:endParaRPr lang="uk-UA" sz="3200" dirty="0" smtClean="0"/>
          </a:p>
          <a:p>
            <a:pPr algn="ctr">
              <a:lnSpc>
                <a:spcPct val="75000"/>
              </a:lnSpc>
            </a:pPr>
            <a:r>
              <a:rPr lang="uk-UA" sz="3200" dirty="0" smtClean="0"/>
              <a:t>за </a:t>
            </a:r>
            <a:r>
              <a:rPr lang="uk-UA" sz="3200" dirty="0"/>
              <a:t>заявою заінтересованої особи за письмовою згодою батьків або осіб, які їх </a:t>
            </a:r>
            <a:r>
              <a:rPr lang="uk-UA" sz="3200" dirty="0" smtClean="0"/>
              <a:t>замінюють,</a:t>
            </a:r>
          </a:p>
          <a:p>
            <a:pPr algn="ctr">
              <a:lnSpc>
                <a:spcPct val="75000"/>
              </a:lnSpc>
            </a:pPr>
            <a:r>
              <a:rPr lang="uk-UA" sz="3200" dirty="0" smtClean="0"/>
              <a:t>у </a:t>
            </a:r>
            <a:r>
              <a:rPr lang="uk-UA" sz="3200" dirty="0"/>
              <a:t>разі відсутності такої згоди повна цивільна дієздатність може бути надана за рішенням суду.</a:t>
            </a:r>
          </a:p>
          <a:p>
            <a:pPr>
              <a:lnSpc>
                <a:spcPct val="75000"/>
              </a:lnSpc>
            </a:pPr>
            <a:endParaRPr lang="uk-UA" sz="3200" dirty="0" smtClean="0"/>
          </a:p>
          <a:p>
            <a:pPr>
              <a:lnSpc>
                <a:spcPct val="75000"/>
              </a:lnSpc>
            </a:pPr>
            <a:r>
              <a:rPr lang="uk-UA" sz="3200" dirty="0" smtClean="0"/>
              <a:t>Суд </a:t>
            </a:r>
            <a:r>
              <a:rPr lang="uk-UA" sz="3200" dirty="0"/>
              <a:t>може обмежити цивільну дієздатність, якщо особа:</a:t>
            </a:r>
          </a:p>
          <a:p>
            <a:pPr>
              <a:lnSpc>
                <a:spcPct val="75000"/>
              </a:lnSpc>
            </a:pPr>
            <a:r>
              <a:rPr lang="uk-UA" sz="3200" dirty="0"/>
              <a:t>-	страждає на психічний розлад, який істотно впливає на її здатність усвідомлювати значення своїх дій або керувати ними;</a:t>
            </a:r>
          </a:p>
          <a:p>
            <a:pPr>
              <a:lnSpc>
                <a:spcPct val="75000"/>
              </a:lnSpc>
            </a:pPr>
            <a:r>
              <a:rPr lang="uk-UA" sz="3200" dirty="0"/>
              <a:t>-	зловживає спиртними напоями, наркотичними засобами, токсичними речовинами тощо і тим ставить себе чи свою сім'ю у скрутне </a:t>
            </a:r>
            <a:r>
              <a:rPr lang="uk-UA" sz="3200" dirty="0" smtClean="0"/>
              <a:t>становище.</a:t>
            </a:r>
            <a:endParaRPr lang="uk-UA" sz="3200" dirty="0"/>
          </a:p>
        </p:txBody>
      </p:sp>
    </p:spTree>
    <p:extLst>
      <p:ext uri="{BB962C8B-B14F-4D97-AF65-F5344CB8AC3E}">
        <p14:creationId xmlns:p14="http://schemas.microsoft.com/office/powerpoint/2010/main" val="31543731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03200" y="233740"/>
            <a:ext cx="11785600" cy="58785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sz="3200" b="1" dirty="0"/>
              <a:t>Особа, яка має обмежену цивільну дієздатність </a:t>
            </a:r>
            <a:endParaRPr lang="uk-UA" sz="3200" b="1" dirty="0" smtClean="0"/>
          </a:p>
          <a:p>
            <a:pPr algn="ctr"/>
            <a:r>
              <a:rPr lang="uk-UA" sz="3200" b="1" dirty="0" smtClean="0"/>
              <a:t>може </a:t>
            </a:r>
            <a:r>
              <a:rPr lang="uk-UA" sz="3200" b="1" dirty="0"/>
              <a:t>вчиняти лише дрібні побутові правочини. </a:t>
            </a:r>
            <a:endParaRPr lang="uk-UA" sz="3200" b="1" dirty="0" smtClean="0"/>
          </a:p>
          <a:p>
            <a:pPr algn="ctr"/>
            <a:endParaRPr lang="uk-UA" sz="3200" dirty="0" smtClean="0"/>
          </a:p>
          <a:p>
            <a:pPr algn="ctr"/>
            <a:r>
              <a:rPr lang="uk-UA" sz="2800" dirty="0" smtClean="0"/>
              <a:t>Правочини</a:t>
            </a:r>
            <a:r>
              <a:rPr lang="uk-UA" sz="2800" dirty="0"/>
              <a:t>, які виходять за межі дрібних побутових, (розпорядження майном, отримання зарплати, пенсії </a:t>
            </a:r>
            <a:r>
              <a:rPr lang="uk-UA" sz="2800" dirty="0" smtClean="0"/>
              <a:t>…) </a:t>
            </a:r>
          </a:p>
          <a:p>
            <a:pPr algn="ctr"/>
            <a:r>
              <a:rPr lang="uk-UA" sz="2800" dirty="0" smtClean="0"/>
              <a:t>можуть </a:t>
            </a:r>
            <a:r>
              <a:rPr lang="uk-UA" sz="2800" dirty="0"/>
              <a:t>вчинятися лише за згодою піклувальника.</a:t>
            </a:r>
          </a:p>
          <a:p>
            <a:pPr algn="ctr"/>
            <a:endParaRPr lang="uk-UA" sz="2800" dirty="0" smtClean="0"/>
          </a:p>
          <a:p>
            <a:pPr algn="ctr"/>
            <a:r>
              <a:rPr lang="uk-UA" sz="2800" dirty="0" smtClean="0"/>
              <a:t>Обмеженість </a:t>
            </a:r>
            <a:r>
              <a:rPr lang="uk-UA" sz="2800" dirty="0"/>
              <a:t>може мати тимчасовий характер.</a:t>
            </a:r>
          </a:p>
          <a:p>
            <a:endParaRPr lang="uk-UA" sz="2800" dirty="0" smtClean="0"/>
          </a:p>
          <a:p>
            <a:pPr algn="ctr"/>
            <a:r>
              <a:rPr lang="uk-UA" sz="2800" b="1" dirty="0" smtClean="0"/>
              <a:t>Особа</a:t>
            </a:r>
            <a:r>
              <a:rPr lang="uk-UA" sz="2800" b="1" dirty="0"/>
              <a:t>, цивільна дієздатність якої обмежена, </a:t>
            </a:r>
            <a:endParaRPr lang="uk-UA" sz="2800" b="1" dirty="0" smtClean="0"/>
          </a:p>
          <a:p>
            <a:pPr algn="ctr"/>
            <a:r>
              <a:rPr lang="uk-UA" sz="2800" b="1" dirty="0" smtClean="0"/>
              <a:t>самостійно </a:t>
            </a:r>
            <a:r>
              <a:rPr lang="uk-UA" sz="2800" b="1" dirty="0"/>
              <a:t>несе відповідальність за порушення нею договору, укладеного за згодою піклувальника, </a:t>
            </a:r>
            <a:endParaRPr lang="uk-UA" sz="2800" b="1" dirty="0" smtClean="0"/>
          </a:p>
          <a:p>
            <a:pPr algn="ctr"/>
            <a:r>
              <a:rPr lang="uk-UA" sz="2800" b="1" dirty="0" smtClean="0"/>
              <a:t>за </a:t>
            </a:r>
            <a:r>
              <a:rPr lang="uk-UA" sz="2800" b="1" dirty="0"/>
              <a:t>шкоду, що завдано нею іншій особі.</a:t>
            </a:r>
          </a:p>
        </p:txBody>
      </p:sp>
    </p:spTree>
    <p:extLst>
      <p:ext uri="{BB962C8B-B14F-4D97-AF65-F5344CB8AC3E}">
        <p14:creationId xmlns:p14="http://schemas.microsoft.com/office/powerpoint/2010/main" val="34484967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47663" y="0"/>
            <a:ext cx="11844337" cy="63709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75000"/>
              </a:lnSpc>
            </a:pPr>
            <a:r>
              <a:rPr lang="uk-UA" sz="4000" b="1" dirty="0" smtClean="0"/>
              <a:t>    </a:t>
            </a:r>
            <a:r>
              <a:rPr lang="uk-UA" sz="3600" b="1" dirty="0" smtClean="0"/>
              <a:t>Суд </a:t>
            </a:r>
            <a:r>
              <a:rPr lang="uk-UA" sz="3600" b="1" dirty="0"/>
              <a:t>може визнати фізичну особу недієздатною, </a:t>
            </a:r>
            <a:endParaRPr lang="uk-UA" sz="3600" b="1" dirty="0" smtClean="0"/>
          </a:p>
          <a:p>
            <a:pPr algn="ctr">
              <a:lnSpc>
                <a:spcPct val="75000"/>
              </a:lnSpc>
            </a:pPr>
            <a:r>
              <a:rPr lang="uk-UA" sz="3600" b="1" dirty="0" smtClean="0"/>
              <a:t>якщо </a:t>
            </a:r>
            <a:r>
              <a:rPr lang="uk-UA" sz="3600" b="1" dirty="0"/>
              <a:t>вона внаслідок хронічного </a:t>
            </a:r>
            <a:r>
              <a:rPr lang="uk-UA" sz="3600" b="1" dirty="0" smtClean="0"/>
              <a:t>психічного </a:t>
            </a:r>
            <a:r>
              <a:rPr lang="uk-UA" sz="3600" b="1" dirty="0"/>
              <a:t>розладу </a:t>
            </a:r>
            <a:endParaRPr lang="uk-UA" sz="3600" b="1" dirty="0" smtClean="0"/>
          </a:p>
          <a:p>
            <a:pPr algn="ctr">
              <a:lnSpc>
                <a:spcPct val="75000"/>
              </a:lnSpc>
            </a:pPr>
            <a:r>
              <a:rPr lang="uk-UA" sz="3600" b="1" dirty="0" smtClean="0"/>
              <a:t>не </a:t>
            </a:r>
            <a:r>
              <a:rPr lang="uk-UA" sz="3600" b="1" dirty="0"/>
              <a:t>здатна усвідомлювати значення своїх </a:t>
            </a:r>
            <a:r>
              <a:rPr lang="uk-UA" sz="3600" b="1" dirty="0" smtClean="0"/>
              <a:t>дій. </a:t>
            </a:r>
            <a:endParaRPr lang="uk-UA" sz="3600" b="1" dirty="0"/>
          </a:p>
          <a:p>
            <a:pPr algn="ctr"/>
            <a:endParaRPr lang="uk-UA" sz="3600" dirty="0" smtClean="0"/>
          </a:p>
          <a:p>
            <a:pPr algn="ctr"/>
            <a:r>
              <a:rPr lang="uk-UA" sz="3600" dirty="0" smtClean="0"/>
              <a:t>Над </a:t>
            </a:r>
            <a:r>
              <a:rPr lang="uk-UA" sz="3600" dirty="0"/>
              <a:t>недієздатною особою встановлюється опіка.</a:t>
            </a:r>
          </a:p>
          <a:p>
            <a:pPr algn="ctr"/>
            <a:endParaRPr lang="uk-UA" sz="3600" dirty="0" smtClean="0"/>
          </a:p>
          <a:p>
            <a:pPr algn="ctr"/>
            <a:r>
              <a:rPr lang="uk-UA" sz="3600" dirty="0" smtClean="0"/>
              <a:t>Недієздатна особа </a:t>
            </a:r>
            <a:r>
              <a:rPr lang="uk-UA" sz="3600" dirty="0"/>
              <a:t>не має права вчиняти </a:t>
            </a:r>
            <a:r>
              <a:rPr lang="uk-UA" sz="3600" dirty="0" smtClean="0"/>
              <a:t>правочин</a:t>
            </a:r>
            <a:r>
              <a:rPr lang="uk-UA" sz="3600" dirty="0"/>
              <a:t>.</a:t>
            </a:r>
          </a:p>
          <a:p>
            <a:pPr algn="ctr"/>
            <a:endParaRPr lang="uk-UA" sz="3600" dirty="0" smtClean="0"/>
          </a:p>
          <a:p>
            <a:pPr algn="ctr"/>
            <a:r>
              <a:rPr lang="uk-UA" sz="3600" dirty="0" smtClean="0"/>
              <a:t>Правочини </a:t>
            </a:r>
            <a:r>
              <a:rPr lang="uk-UA" sz="3600" dirty="0"/>
              <a:t>від імені недієздатної особи </a:t>
            </a:r>
            <a:r>
              <a:rPr lang="uk-UA" sz="3600" dirty="0" smtClean="0"/>
              <a:t>вчиняє </a:t>
            </a:r>
            <a:r>
              <a:rPr lang="uk-UA" sz="3600" dirty="0"/>
              <a:t>її опікун.</a:t>
            </a:r>
          </a:p>
          <a:p>
            <a:pPr algn="ctr"/>
            <a:endParaRPr lang="uk-UA" sz="3600" dirty="0" smtClean="0"/>
          </a:p>
          <a:p>
            <a:pPr algn="ctr"/>
            <a:r>
              <a:rPr lang="uk-UA" sz="3600" dirty="0" smtClean="0"/>
              <a:t>Відповідальність </a:t>
            </a:r>
            <a:r>
              <a:rPr lang="uk-UA" sz="3600" dirty="0"/>
              <a:t>за шкоду, завдану недієздатною особою, несе опікун.</a:t>
            </a:r>
          </a:p>
        </p:txBody>
      </p:sp>
    </p:spTree>
    <p:extLst>
      <p:ext uri="{BB962C8B-B14F-4D97-AF65-F5344CB8AC3E}">
        <p14:creationId xmlns:p14="http://schemas.microsoft.com/office/powerpoint/2010/main" val="418603672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28600" y="548372"/>
            <a:ext cx="11730038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dirty="0"/>
              <a:t>Законом </a:t>
            </a:r>
            <a:r>
              <a:rPr lang="ru-RU" sz="2800" b="1" dirty="0" err="1"/>
              <a:t>передбачено</a:t>
            </a:r>
            <a:r>
              <a:rPr lang="ru-RU" sz="2800" b="1" dirty="0"/>
              <a:t> </a:t>
            </a:r>
            <a:r>
              <a:rPr lang="ru-RU" sz="2800" b="1" dirty="0" err="1"/>
              <a:t>поступове</a:t>
            </a:r>
            <a:r>
              <a:rPr lang="ru-RU" sz="2800" b="1" dirty="0"/>
              <a:t> </a:t>
            </a:r>
            <a:r>
              <a:rPr lang="ru-RU" sz="2800" b="1" dirty="0" err="1"/>
              <a:t>набуття</a:t>
            </a:r>
            <a:r>
              <a:rPr lang="ru-RU" sz="2800" b="1" dirty="0"/>
              <a:t> </a:t>
            </a:r>
            <a:r>
              <a:rPr lang="ru-RU" sz="2800" b="1" dirty="0" err="1"/>
              <a:t>неповнолітніми</a:t>
            </a:r>
            <a:r>
              <a:rPr lang="ru-RU" sz="2800" b="1" dirty="0"/>
              <a:t> </a:t>
            </a:r>
            <a:r>
              <a:rPr lang="ru-RU" sz="2800" b="1" dirty="0" err="1"/>
              <a:t>дієздатності</a:t>
            </a:r>
            <a:r>
              <a:rPr lang="ru-RU" sz="2800" b="1" dirty="0"/>
              <a:t>. </a:t>
            </a:r>
            <a:endParaRPr lang="uk-UA" sz="2800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228600" y="1305342"/>
            <a:ext cx="11730038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2800" b="1" u="sng" dirty="0"/>
              <a:t>Малолітні особи до 14-річного віку мають право:</a:t>
            </a:r>
          </a:p>
          <a:p>
            <a:r>
              <a:rPr lang="uk-UA" sz="2800" dirty="0"/>
              <a:t> </a:t>
            </a:r>
          </a:p>
          <a:p>
            <a:pPr marL="457200" indent="-457200"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2800" dirty="0" smtClean="0"/>
              <a:t>учиняти </a:t>
            </a:r>
            <a:r>
              <a:rPr lang="uk-UA" sz="2800" dirty="0"/>
              <a:t>лише дрібні побутові правочини, тобто правочини, які задовольняють побутові потреби особи і стосуються предметів, які мають невисоку вартість і відповідають її фізичному, духовному і соціальному розвитку (наприклад, повсякденні продукти харчування, шкільне приладдя</a:t>
            </a:r>
            <a:r>
              <a:rPr lang="uk-UA" sz="2800" dirty="0" smtClean="0"/>
              <a:t>...);</a:t>
            </a:r>
          </a:p>
          <a:p>
            <a:pPr marL="457200" indent="-457200">
              <a:lnSpc>
                <a:spcPct val="75000"/>
              </a:lnSpc>
              <a:buFont typeface="Wingdings" panose="05000000000000000000" pitchFamily="2" charset="2"/>
              <a:buChar char="ü"/>
            </a:pPr>
            <a:endParaRPr lang="uk-UA" sz="2800" dirty="0" smtClean="0"/>
          </a:p>
          <a:p>
            <a:pPr marL="457200" indent="-457200"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2800" dirty="0" smtClean="0"/>
              <a:t>здійснювати </a:t>
            </a:r>
            <a:r>
              <a:rPr lang="uk-UA" sz="2800" dirty="0"/>
              <a:t>особисті немайнові права на результати інтелектуальної, </a:t>
            </a:r>
            <a:r>
              <a:rPr lang="uk-UA" sz="2800" dirty="0" smtClean="0"/>
              <a:t> творчої </a:t>
            </a:r>
            <a:r>
              <a:rPr lang="uk-UA" sz="2800" dirty="0"/>
              <a:t>діяльності, що охороняється </a:t>
            </a:r>
            <a:r>
              <a:rPr lang="uk-UA" sz="2800" dirty="0" smtClean="0"/>
              <a:t>законом;</a:t>
            </a:r>
          </a:p>
          <a:p>
            <a:pPr marL="457200" indent="-457200">
              <a:lnSpc>
                <a:spcPct val="75000"/>
              </a:lnSpc>
              <a:buFont typeface="Wingdings" panose="05000000000000000000" pitchFamily="2" charset="2"/>
              <a:buChar char="ü"/>
            </a:pPr>
            <a:endParaRPr lang="uk-UA" sz="2800" dirty="0" smtClean="0"/>
          </a:p>
          <a:p>
            <a:pPr marL="457200" indent="-457200">
              <a:lnSpc>
                <a:spcPct val="75000"/>
              </a:lnSpc>
              <a:buFont typeface="Wingdings" panose="05000000000000000000" pitchFamily="2" charset="2"/>
              <a:buChar char="ü"/>
            </a:pPr>
            <a:r>
              <a:rPr lang="uk-UA" sz="2800" dirty="0" smtClean="0"/>
              <a:t>від їх імені правочини укладають батьки (усиновителі) або опікун.</a:t>
            </a:r>
          </a:p>
          <a:p>
            <a:pPr marL="457200" indent="-457200">
              <a:lnSpc>
                <a:spcPct val="75000"/>
              </a:lnSpc>
              <a:buFont typeface="Wingdings" panose="05000000000000000000" pitchFamily="2" charset="2"/>
              <a:buChar char="ü"/>
            </a:pPr>
            <a:endParaRPr lang="uk-UA" sz="2800" dirty="0"/>
          </a:p>
          <a:p>
            <a:pPr>
              <a:lnSpc>
                <a:spcPct val="75000"/>
              </a:lnSpc>
            </a:pPr>
            <a:r>
              <a:rPr lang="uk-UA" sz="2800" dirty="0" smtClean="0"/>
              <a:t>Малолітня </a:t>
            </a:r>
            <a:r>
              <a:rPr lang="uk-UA" sz="2800" dirty="0"/>
              <a:t>особа не несе відповідальності за завдану нею шкоду.</a:t>
            </a:r>
          </a:p>
        </p:txBody>
      </p:sp>
    </p:spTree>
    <p:extLst>
      <p:ext uri="{BB962C8B-B14F-4D97-AF65-F5344CB8AC3E}">
        <p14:creationId xmlns:p14="http://schemas.microsoft.com/office/powerpoint/2010/main" val="22078140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3025" y="1"/>
            <a:ext cx="11797990" cy="1690688"/>
          </a:xfrm>
          <a:solidFill>
            <a:srgbClr val="FFC000"/>
          </a:solidFill>
        </p:spPr>
        <p:txBody>
          <a:bodyPr>
            <a:normAutofit/>
          </a:bodyPr>
          <a:lstStyle/>
          <a:p>
            <a:pPr algn="ctr"/>
            <a:r>
              <a:rPr lang="ru-RU" sz="3600" b="1" dirty="0">
                <a:solidFill>
                  <a:schemeClr val="bg1"/>
                </a:solidFill>
              </a:rPr>
              <a:t>Правила </a:t>
            </a:r>
            <a:r>
              <a:rPr lang="ru-RU" sz="3600" b="1" dirty="0" err="1">
                <a:solidFill>
                  <a:schemeClr val="bg1"/>
                </a:solidFill>
              </a:rPr>
              <a:t>поведінки</a:t>
            </a:r>
            <a:r>
              <a:rPr lang="ru-RU" sz="3600" b="1" dirty="0">
                <a:solidFill>
                  <a:schemeClr val="bg1"/>
                </a:solidFill>
              </a:rPr>
              <a:t> </a:t>
            </a:r>
            <a:r>
              <a:rPr lang="ru-RU" sz="3600" b="1" dirty="0" err="1">
                <a:solidFill>
                  <a:schemeClr val="bg1"/>
                </a:solidFill>
              </a:rPr>
              <a:t>людини</a:t>
            </a:r>
            <a:r>
              <a:rPr lang="ru-RU" sz="3600" b="1" dirty="0">
                <a:solidFill>
                  <a:schemeClr val="bg1"/>
                </a:solidFill>
              </a:rPr>
              <a:t> в </a:t>
            </a:r>
            <a:r>
              <a:rPr lang="ru-RU" sz="3600" b="1" dirty="0" err="1">
                <a:solidFill>
                  <a:schemeClr val="bg1"/>
                </a:solidFill>
              </a:rPr>
              <a:t>суспільстві</a:t>
            </a:r>
            <a:r>
              <a:rPr lang="ru-RU" sz="3600" b="1" dirty="0">
                <a:solidFill>
                  <a:schemeClr val="bg1"/>
                </a:solidFill>
              </a:rPr>
              <a:t> </a:t>
            </a:r>
            <a:r>
              <a:rPr lang="ru-RU" sz="3600" b="1" dirty="0" smtClean="0">
                <a:solidFill>
                  <a:schemeClr val="bg1"/>
                </a:solidFill>
              </a:rPr>
              <a:t>–</a:t>
            </a:r>
            <a:br>
              <a:rPr lang="ru-RU" sz="3600" b="1" dirty="0" smtClean="0">
                <a:solidFill>
                  <a:schemeClr val="bg1"/>
                </a:solidFill>
              </a:rPr>
            </a:br>
            <a:r>
              <a:rPr lang="ru-RU" sz="3600" b="1" dirty="0" smtClean="0">
                <a:solidFill>
                  <a:schemeClr val="bg1"/>
                </a:solidFill>
              </a:rPr>
              <a:t> </a:t>
            </a:r>
            <a:r>
              <a:rPr lang="ru-RU" sz="3600" b="1" dirty="0" err="1">
                <a:solidFill>
                  <a:schemeClr val="bg1"/>
                </a:solidFill>
              </a:rPr>
              <a:t>це</a:t>
            </a:r>
            <a:r>
              <a:rPr lang="ru-RU" sz="3600" b="1" dirty="0">
                <a:solidFill>
                  <a:schemeClr val="bg1"/>
                </a:solidFill>
              </a:rPr>
              <a:t> продукт </a:t>
            </a:r>
            <a:r>
              <a:rPr lang="ru-RU" sz="3600" b="1" dirty="0" err="1">
                <a:solidFill>
                  <a:schemeClr val="bg1"/>
                </a:solidFill>
              </a:rPr>
              <a:t>тривалого</a:t>
            </a:r>
            <a:r>
              <a:rPr lang="ru-RU" sz="3600" b="1" dirty="0">
                <a:solidFill>
                  <a:schemeClr val="bg1"/>
                </a:solidFill>
              </a:rPr>
              <a:t> </a:t>
            </a:r>
            <a:r>
              <a:rPr lang="ru-RU" sz="3600" b="1" dirty="0" err="1">
                <a:solidFill>
                  <a:schemeClr val="bg1"/>
                </a:solidFill>
              </a:rPr>
              <a:t>еволюційного</a:t>
            </a:r>
            <a:r>
              <a:rPr lang="ru-RU" sz="3600" b="1" dirty="0">
                <a:solidFill>
                  <a:schemeClr val="bg1"/>
                </a:solidFill>
              </a:rPr>
              <a:t> </a:t>
            </a:r>
            <a:r>
              <a:rPr lang="ru-RU" sz="3600" b="1" dirty="0" err="1">
                <a:solidFill>
                  <a:schemeClr val="bg1"/>
                </a:solidFill>
              </a:rPr>
              <a:t>процесу</a:t>
            </a:r>
            <a:r>
              <a:rPr lang="ru-RU" sz="3600" b="1" dirty="0">
                <a:solidFill>
                  <a:schemeClr val="bg1"/>
                </a:solidFill>
              </a:rPr>
              <a:t>, в </a:t>
            </a:r>
            <a:r>
              <a:rPr lang="ru-RU" sz="3600" b="1" dirty="0" err="1">
                <a:solidFill>
                  <a:schemeClr val="bg1"/>
                </a:solidFill>
              </a:rPr>
              <a:t>ході</a:t>
            </a:r>
            <a:r>
              <a:rPr lang="ru-RU" sz="3600" b="1" dirty="0">
                <a:solidFill>
                  <a:schemeClr val="bg1"/>
                </a:solidFill>
              </a:rPr>
              <a:t> </a:t>
            </a:r>
            <a:r>
              <a:rPr lang="ru-RU" sz="3600" b="1" dirty="0" err="1">
                <a:solidFill>
                  <a:schemeClr val="bg1"/>
                </a:solidFill>
              </a:rPr>
              <a:t>якого</a:t>
            </a:r>
            <a:r>
              <a:rPr lang="ru-RU" sz="3600" b="1" dirty="0">
                <a:solidFill>
                  <a:schemeClr val="bg1"/>
                </a:solidFill>
              </a:rPr>
              <a:t> </a:t>
            </a:r>
            <a:r>
              <a:rPr lang="ru-RU" sz="3600" b="1" dirty="0" err="1">
                <a:solidFill>
                  <a:schemeClr val="bg1"/>
                </a:solidFill>
              </a:rPr>
              <a:t>було</a:t>
            </a:r>
            <a:r>
              <a:rPr lang="ru-RU" sz="3600" b="1" dirty="0">
                <a:solidFill>
                  <a:schemeClr val="bg1"/>
                </a:solidFill>
              </a:rPr>
              <a:t> сформовано </a:t>
            </a:r>
            <a:r>
              <a:rPr lang="ru-RU" sz="3600" b="1" dirty="0" err="1">
                <a:solidFill>
                  <a:schemeClr val="bg1"/>
                </a:solidFill>
              </a:rPr>
              <a:t>норми</a:t>
            </a:r>
            <a:r>
              <a:rPr lang="ru-RU" sz="3600" b="1" dirty="0">
                <a:solidFill>
                  <a:schemeClr val="bg1"/>
                </a:solidFill>
              </a:rPr>
              <a:t> </a:t>
            </a:r>
            <a:r>
              <a:rPr lang="ru-RU" sz="3600" b="1" dirty="0" err="1" smtClean="0">
                <a:solidFill>
                  <a:schemeClr val="bg1"/>
                </a:solidFill>
              </a:rPr>
              <a:t>соціальної</a:t>
            </a:r>
            <a:r>
              <a:rPr lang="ru-RU" sz="3600" b="1" dirty="0" smtClean="0">
                <a:solidFill>
                  <a:schemeClr val="bg1"/>
                </a:solidFill>
              </a:rPr>
              <a:t> </a:t>
            </a:r>
            <a:r>
              <a:rPr lang="ru-RU" sz="3600" b="1" dirty="0" err="1">
                <a:solidFill>
                  <a:schemeClr val="bg1"/>
                </a:solidFill>
              </a:rPr>
              <a:t>поведінки</a:t>
            </a:r>
            <a:r>
              <a:rPr lang="ru-RU" sz="3600" b="1" dirty="0">
                <a:solidFill>
                  <a:schemeClr val="bg1"/>
                </a:solidFill>
              </a:rPr>
              <a:t> </a:t>
            </a:r>
            <a:r>
              <a:rPr lang="ru-RU" sz="3600" b="1" dirty="0" err="1">
                <a:solidFill>
                  <a:schemeClr val="bg1"/>
                </a:solidFill>
              </a:rPr>
              <a:t>людини</a:t>
            </a:r>
            <a:r>
              <a:rPr lang="ru-RU" sz="3600" b="1" dirty="0">
                <a:solidFill>
                  <a:schemeClr val="bg1"/>
                </a:solidFill>
              </a:rPr>
              <a:t>. </a:t>
            </a:r>
            <a:endParaRPr lang="uk-UA" sz="3600" b="1" dirty="0">
              <a:solidFill>
                <a:schemeClr val="bg1"/>
              </a:solidFill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79009150"/>
              </p:ext>
            </p:extLst>
          </p:nvPr>
        </p:nvGraphicFramePr>
        <p:xfrm>
          <a:off x="267629" y="1825623"/>
          <a:ext cx="11753385" cy="55060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56878">
                  <a:extLst>
                    <a:ext uri="{9D8B030D-6E8A-4147-A177-3AD203B41FA5}">
                      <a16:colId xmlns:a16="http://schemas.microsoft.com/office/drawing/2014/main" val="1748689751"/>
                    </a:ext>
                  </a:extLst>
                </a:gridCol>
                <a:gridCol w="8296507">
                  <a:extLst>
                    <a:ext uri="{9D8B030D-6E8A-4147-A177-3AD203B41FA5}">
                      <a16:colId xmlns:a16="http://schemas.microsoft.com/office/drawing/2014/main" val="1323868332"/>
                    </a:ext>
                  </a:extLst>
                </a:gridCol>
              </a:tblGrid>
              <a:tr h="718383">
                <a:tc gridSpan="2">
                  <a:txBody>
                    <a:bodyPr/>
                    <a:lstStyle/>
                    <a:p>
                      <a:pPr algn="ctr"/>
                      <a:r>
                        <a:rPr lang="uk-UA" sz="3600" dirty="0" smtClean="0">
                          <a:solidFill>
                            <a:schemeClr val="tx1"/>
                          </a:solidFill>
                        </a:rPr>
                        <a:t>ВИДИ СОЦІАЛЬНИХ НОРМ</a:t>
                      </a:r>
                      <a:endParaRPr lang="uk-UA" sz="3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03651940"/>
                  </a:ext>
                </a:extLst>
              </a:tr>
              <a:tr h="1052944">
                <a:tc>
                  <a:txBody>
                    <a:bodyPr/>
                    <a:lstStyle/>
                    <a:p>
                      <a:r>
                        <a:rPr lang="ru-RU" sz="3200" b="1" dirty="0" err="1" smtClean="0"/>
                        <a:t>норми</a:t>
                      </a:r>
                      <a:r>
                        <a:rPr lang="ru-RU" sz="3200" b="1" dirty="0" smtClean="0"/>
                        <a:t> права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встановлені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або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санкціоновані</a:t>
                      </a:r>
                      <a:r>
                        <a:rPr lang="ru-RU" sz="2200" b="1" dirty="0" smtClean="0"/>
                        <a:t> державою </a:t>
                      </a:r>
                      <a:r>
                        <a:rPr lang="ru-RU" sz="2200" b="1" dirty="0" err="1" smtClean="0"/>
                        <a:t>загальнообов'язкові</a:t>
                      </a:r>
                      <a:r>
                        <a:rPr lang="ru-RU" sz="2200" b="1" dirty="0" smtClean="0"/>
                        <a:t>, формально </a:t>
                      </a:r>
                      <a:r>
                        <a:rPr lang="ru-RU" sz="2200" b="1" dirty="0" err="1" smtClean="0"/>
                        <a:t>визначені</a:t>
                      </a:r>
                      <a:r>
                        <a:rPr lang="ru-RU" sz="2200" b="1" dirty="0" smtClean="0"/>
                        <a:t> правила </a:t>
                      </a:r>
                      <a:r>
                        <a:rPr lang="ru-RU" sz="2200" b="1" dirty="0" err="1" smtClean="0"/>
                        <a:t>поведінки</a:t>
                      </a:r>
                      <a:r>
                        <a:rPr lang="ru-RU" sz="2200" b="1" dirty="0" smtClean="0"/>
                        <a:t>, </a:t>
                      </a:r>
                      <a:r>
                        <a:rPr lang="ru-RU" sz="2200" b="1" dirty="0" err="1" smtClean="0"/>
                        <a:t>які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породжують</a:t>
                      </a:r>
                      <a:r>
                        <a:rPr lang="ru-RU" sz="2200" b="1" dirty="0" smtClean="0"/>
                        <a:t> права і </a:t>
                      </a:r>
                      <a:r>
                        <a:rPr lang="ru-RU" sz="2200" b="1" dirty="0" err="1" smtClean="0"/>
                        <a:t>юридичні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обов'язки</a:t>
                      </a:r>
                      <a:r>
                        <a:rPr lang="ru-RU" sz="2200" b="1" dirty="0" smtClean="0"/>
                        <a:t>;</a:t>
                      </a:r>
                      <a:endParaRPr lang="uk-UA" sz="22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3486776890"/>
                  </a:ext>
                </a:extLst>
              </a:tr>
              <a:tr h="1052944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норми моралі 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200" b="1" dirty="0" smtClean="0"/>
                        <a:t>правила </a:t>
                      </a:r>
                      <a:r>
                        <a:rPr lang="ru-RU" sz="2200" b="1" dirty="0" err="1" smtClean="0"/>
                        <a:t>поведінки</a:t>
                      </a:r>
                      <a:r>
                        <a:rPr lang="ru-RU" sz="2200" b="1" dirty="0" smtClean="0"/>
                        <a:t>, </a:t>
                      </a:r>
                      <a:r>
                        <a:rPr lang="ru-RU" sz="2200" b="1" dirty="0" err="1" smtClean="0"/>
                        <a:t>що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виникають</a:t>
                      </a:r>
                      <a:r>
                        <a:rPr lang="ru-RU" sz="2200" b="1" dirty="0" smtClean="0"/>
                        <a:t> у </a:t>
                      </a:r>
                      <a:r>
                        <a:rPr lang="ru-RU" sz="2200" b="1" dirty="0" err="1" smtClean="0"/>
                        <a:t>суспільстві</a:t>
                      </a:r>
                      <a:r>
                        <a:rPr lang="ru-RU" sz="2200" b="1" dirty="0" smtClean="0"/>
                        <a:t> і </a:t>
                      </a:r>
                      <a:r>
                        <a:rPr lang="ru-RU" sz="2200" b="1" dirty="0" err="1" smtClean="0"/>
                        <a:t>забезпечені</a:t>
                      </a:r>
                      <a:r>
                        <a:rPr lang="ru-RU" sz="2200" b="1" dirty="0" smtClean="0"/>
                        <a:t> силою </a:t>
                      </a:r>
                      <a:r>
                        <a:rPr lang="ru-RU" sz="2200" b="1" dirty="0" err="1" smtClean="0"/>
                        <a:t>громадської</a:t>
                      </a:r>
                      <a:r>
                        <a:rPr lang="ru-RU" sz="2200" b="1" dirty="0" smtClean="0"/>
                        <a:t> думки, </a:t>
                      </a:r>
                      <a:r>
                        <a:rPr lang="ru-RU" sz="2200" b="1" dirty="0" err="1" smtClean="0"/>
                        <a:t>засновані</a:t>
                      </a:r>
                      <a:r>
                        <a:rPr lang="ru-RU" sz="2200" b="1" dirty="0" smtClean="0"/>
                        <a:t> на </a:t>
                      </a:r>
                      <a:r>
                        <a:rPr lang="ru-RU" sz="2200" b="1" dirty="0" err="1" smtClean="0"/>
                        <a:t>уявленнях</a:t>
                      </a:r>
                      <a:r>
                        <a:rPr lang="ru-RU" sz="2200" b="1" dirty="0" smtClean="0"/>
                        <a:t> про </a:t>
                      </a:r>
                      <a:r>
                        <a:rPr lang="ru-RU" sz="2200" b="1" dirty="0" err="1" smtClean="0"/>
                        <a:t>справедливість</a:t>
                      </a:r>
                      <a:r>
                        <a:rPr lang="ru-RU" sz="2200" b="1" dirty="0" smtClean="0"/>
                        <a:t>, добро, зло, </a:t>
                      </a:r>
                      <a:r>
                        <a:rPr lang="ru-RU" sz="2200" b="1" dirty="0" err="1" smtClean="0"/>
                        <a:t>гідність</a:t>
                      </a:r>
                      <a:r>
                        <a:rPr lang="ru-RU" sz="2200" b="1" dirty="0" smtClean="0"/>
                        <a:t>, </a:t>
                      </a:r>
                      <a:r>
                        <a:rPr lang="ru-RU" sz="2200" b="1" dirty="0" err="1" smtClean="0"/>
                        <a:t>совість</a:t>
                      </a:r>
                      <a:r>
                        <a:rPr lang="ru-RU" sz="2200" b="1" dirty="0" smtClean="0"/>
                        <a:t>;</a:t>
                      </a:r>
                      <a:endParaRPr lang="uk-UA" sz="22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3590219207"/>
                  </a:ext>
                </a:extLst>
              </a:tr>
              <a:tr h="731211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норми-звичаї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200" b="1" dirty="0" smtClean="0"/>
                        <a:t>правила </a:t>
                      </a:r>
                      <a:r>
                        <a:rPr lang="ru-RU" sz="2200" b="1" dirty="0" err="1" smtClean="0"/>
                        <a:t>поведінки</a:t>
                      </a:r>
                      <a:r>
                        <a:rPr lang="ru-RU" sz="2200" b="1" dirty="0" smtClean="0"/>
                        <a:t>, </a:t>
                      </a:r>
                      <a:r>
                        <a:rPr lang="ru-RU" sz="2200" b="1" dirty="0" err="1" smtClean="0"/>
                        <a:t>що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склалися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історично</a:t>
                      </a:r>
                      <a:r>
                        <a:rPr lang="ru-RU" sz="2200" b="1" dirty="0" smtClean="0"/>
                        <a:t> і </a:t>
                      </a:r>
                      <a:r>
                        <a:rPr lang="ru-RU" sz="2200" b="1" dirty="0" err="1" smtClean="0"/>
                        <a:t>додержуються</a:t>
                      </a:r>
                      <a:r>
                        <a:rPr lang="ru-RU" sz="2200" b="1" dirty="0" smtClean="0"/>
                        <a:t> в силу </a:t>
                      </a:r>
                      <a:r>
                        <a:rPr lang="ru-RU" sz="2200" b="1" dirty="0" err="1" smtClean="0"/>
                        <a:t>звички</a:t>
                      </a:r>
                      <a:r>
                        <a:rPr lang="ru-RU" sz="2200" b="1" dirty="0" smtClean="0"/>
                        <a:t>;</a:t>
                      </a:r>
                      <a:endParaRPr lang="uk-UA" sz="22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972184402"/>
                  </a:ext>
                </a:extLst>
              </a:tr>
              <a:tr h="731211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релігійні норми 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200" b="1" dirty="0" smtClean="0"/>
                        <a:t>правила, </a:t>
                      </a:r>
                      <a:r>
                        <a:rPr lang="ru-RU" sz="2200" b="1" dirty="0" err="1" smtClean="0"/>
                        <a:t>що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встановлені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різними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релігіями</a:t>
                      </a:r>
                      <a:r>
                        <a:rPr lang="ru-RU" sz="2200" b="1" dirty="0" smtClean="0"/>
                        <a:t> і </a:t>
                      </a:r>
                      <a:r>
                        <a:rPr lang="ru-RU" sz="2200" b="1" dirty="0" err="1" smtClean="0"/>
                        <a:t>обов'язкові</a:t>
                      </a:r>
                      <a:r>
                        <a:rPr lang="ru-RU" sz="2200" b="1" dirty="0" smtClean="0"/>
                        <a:t> для </a:t>
                      </a:r>
                      <a:r>
                        <a:rPr lang="ru-RU" sz="2200" b="1" dirty="0" err="1" smtClean="0"/>
                        <a:t>віруючих</a:t>
                      </a:r>
                      <a:r>
                        <a:rPr lang="ru-RU" sz="2200" b="1" dirty="0" smtClean="0"/>
                        <a:t>;</a:t>
                      </a:r>
                      <a:endParaRPr lang="uk-UA" sz="22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560892553"/>
                  </a:ext>
                </a:extLst>
              </a:tr>
              <a:tr h="1069067"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uk-UA" sz="3200" b="1" dirty="0" smtClean="0"/>
                        <a:t>корпоративні норми 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2200" b="1" dirty="0" err="1" smtClean="0"/>
                        <a:t>норми</a:t>
                      </a:r>
                      <a:r>
                        <a:rPr lang="ru-RU" sz="2200" b="1" dirty="0" smtClean="0"/>
                        <a:t>, </a:t>
                      </a:r>
                      <a:r>
                        <a:rPr lang="ru-RU" sz="2200" b="1" dirty="0" err="1" smtClean="0"/>
                        <a:t>що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вироблені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партіями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громадськими</a:t>
                      </a:r>
                      <a:r>
                        <a:rPr lang="ru-RU" sz="2200" b="1" dirty="0" smtClean="0"/>
                        <a:t> </a:t>
                      </a:r>
                      <a:r>
                        <a:rPr lang="ru-RU" sz="2200" b="1" dirty="0" err="1" smtClean="0"/>
                        <a:t>організаціями</a:t>
                      </a:r>
                      <a:r>
                        <a:rPr lang="ru-RU" sz="2200" b="1" dirty="0" smtClean="0"/>
                        <a:t> і </a:t>
                      </a:r>
                      <a:r>
                        <a:rPr lang="ru-RU" sz="2200" b="1" dirty="0" err="1" smtClean="0"/>
                        <a:t>підтримуються</a:t>
                      </a:r>
                      <a:r>
                        <a:rPr lang="ru-RU" sz="2200" b="1" dirty="0" smtClean="0"/>
                        <a:t> ними і </a:t>
                      </a:r>
                      <a:r>
                        <a:rPr lang="ru-RU" sz="2200" b="1" dirty="0" err="1" smtClean="0"/>
                        <a:t>їх</a:t>
                      </a:r>
                      <a:r>
                        <a:rPr lang="ru-RU" sz="2200" b="1" dirty="0" smtClean="0"/>
                        <a:t> членами.</a:t>
                      </a:r>
                      <a:endParaRPr lang="uk-UA" sz="22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62051117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46310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85738" y="1028343"/>
            <a:ext cx="11872912" cy="5601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sz="2800" b="1" dirty="0"/>
              <a:t>Неповна цивільна дієздатність фізичної особи у віці від 14 до 18 </a:t>
            </a:r>
            <a:r>
              <a:rPr lang="uk-UA" sz="2800" b="1" dirty="0" smtClean="0"/>
              <a:t>років</a:t>
            </a:r>
          </a:p>
          <a:p>
            <a:pPr algn="ctr"/>
            <a:r>
              <a:rPr lang="uk-UA" sz="2400" b="1" dirty="0" smtClean="0"/>
              <a:t> </a:t>
            </a:r>
            <a:r>
              <a:rPr lang="uk-UA" sz="2400" b="1" dirty="0"/>
              <a:t>включає правочини малолітньої </a:t>
            </a:r>
            <a:r>
              <a:rPr lang="uk-UA" sz="2400" b="1" dirty="0" smtClean="0"/>
              <a:t>особи:</a:t>
            </a:r>
          </a:p>
          <a:p>
            <a:pPr algn="ctr"/>
            <a:endParaRPr lang="uk-UA" sz="2400" b="1" dirty="0"/>
          </a:p>
          <a:p>
            <a:r>
              <a:rPr lang="uk-UA" dirty="0"/>
              <a:t>-	</a:t>
            </a:r>
            <a:r>
              <a:rPr lang="uk-UA" sz="2400" dirty="0" smtClean="0"/>
              <a:t>право </a:t>
            </a:r>
            <a:r>
              <a:rPr lang="uk-UA" sz="2400" dirty="0"/>
              <a:t>самостійно розпоряджатися своєю зарплатою або стипендією,</a:t>
            </a:r>
          </a:p>
          <a:p>
            <a:r>
              <a:rPr lang="uk-UA" sz="2400" dirty="0"/>
              <a:t>-	здійснювати авторські або винахідницькі права;</a:t>
            </a:r>
          </a:p>
          <a:p>
            <a:r>
              <a:rPr lang="uk-UA" sz="2400" dirty="0"/>
              <a:t>-	бути учасником (засновником) юридичних осіб;</a:t>
            </a:r>
          </a:p>
          <a:p>
            <a:r>
              <a:rPr lang="uk-UA" sz="2400" dirty="0"/>
              <a:t>-	самостійно вносити гроші на банківський рахунок, та розпоряджатися ним.</a:t>
            </a:r>
          </a:p>
          <a:p>
            <a:r>
              <a:rPr lang="uk-UA" sz="2400" dirty="0" smtClean="0"/>
              <a:t>-	право </a:t>
            </a:r>
            <a:r>
              <a:rPr lang="uk-UA" sz="2400" dirty="0"/>
              <a:t>укладати інші правочини за згодою своїх батьків (усиновителів) або піклувальників</a:t>
            </a:r>
            <a:r>
              <a:rPr lang="uk-UA" sz="2400" dirty="0" smtClean="0"/>
              <a:t>.</a:t>
            </a:r>
          </a:p>
          <a:p>
            <a:endParaRPr lang="uk-UA" sz="2400" dirty="0" smtClean="0"/>
          </a:p>
          <a:p>
            <a:pPr algn="ctr"/>
            <a:r>
              <a:rPr lang="uk-UA" sz="2400" dirty="0" smtClean="0"/>
              <a:t>За </a:t>
            </a:r>
            <a:r>
              <a:rPr lang="uk-UA" sz="2400" dirty="0"/>
              <a:t>наявності </a:t>
            </a:r>
            <a:r>
              <a:rPr lang="uk-UA" sz="2400" dirty="0" smtClean="0"/>
              <a:t>підстав </a:t>
            </a:r>
            <a:r>
              <a:rPr lang="uk-UA" sz="2400" dirty="0"/>
              <a:t>суд може обмежити право неповнолітнього самостійно розпоряджатися своїм заробітком, стипендією та іншим доходом або позбавити цього </a:t>
            </a:r>
            <a:r>
              <a:rPr lang="uk-UA" sz="2400" dirty="0" smtClean="0"/>
              <a:t>права. </a:t>
            </a:r>
          </a:p>
          <a:p>
            <a:pPr algn="ctr"/>
            <a:endParaRPr lang="uk-UA" dirty="0" smtClean="0"/>
          </a:p>
          <a:p>
            <a:pPr algn="ctr"/>
            <a:r>
              <a:rPr lang="uk-UA" sz="2400" b="1" dirty="0" smtClean="0"/>
              <a:t>Неповнолітня </a:t>
            </a:r>
            <a:r>
              <a:rPr lang="uk-UA" sz="2400" b="1" dirty="0"/>
              <a:t>особа несе відповідальність за шкоду, заподіяну іншим особам.</a:t>
            </a:r>
          </a:p>
        </p:txBody>
      </p:sp>
    </p:spTree>
    <p:extLst>
      <p:ext uri="{BB962C8B-B14F-4D97-AF65-F5344CB8AC3E}">
        <p14:creationId xmlns:p14="http://schemas.microsoft.com/office/powerpoint/2010/main" val="18529806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8420" y="156117"/>
            <a:ext cx="11686478" cy="2252546"/>
          </a:xfrm>
          <a:solidFill>
            <a:schemeClr val="accent4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 algn="ctr"/>
            <a:r>
              <a:rPr lang="ru-RU" sz="4800" b="1" dirty="0" smtClean="0">
                <a:solidFill>
                  <a:schemeClr val="bg1"/>
                </a:solidFill>
              </a:rPr>
              <a:t>П Р А В О</a:t>
            </a:r>
            <a:r>
              <a:rPr lang="ru-RU" sz="3200" b="1" dirty="0" smtClean="0">
                <a:solidFill>
                  <a:schemeClr val="bg1"/>
                </a:solidFill>
              </a:rPr>
              <a:t> </a:t>
            </a:r>
            <a:br>
              <a:rPr lang="ru-RU" sz="3200" b="1" dirty="0" smtClean="0">
                <a:solidFill>
                  <a:schemeClr val="bg1"/>
                </a:solidFill>
              </a:rPr>
            </a:br>
            <a:r>
              <a:rPr lang="ru-RU" sz="3200" b="1" dirty="0" err="1" smtClean="0">
                <a:solidFill>
                  <a:schemeClr val="bg1"/>
                </a:solidFill>
              </a:rPr>
              <a:t>це</a:t>
            </a:r>
            <a:r>
              <a:rPr lang="ru-RU" sz="3200" b="1" dirty="0" smtClean="0">
                <a:solidFill>
                  <a:schemeClr val="bg1"/>
                </a:solidFill>
              </a:rPr>
              <a:t> </a:t>
            </a:r>
            <a:r>
              <a:rPr lang="ru-RU" sz="3200" b="1" dirty="0">
                <a:solidFill>
                  <a:schemeClr val="bg1"/>
                </a:solidFill>
              </a:rPr>
              <a:t>система </a:t>
            </a:r>
            <a:r>
              <a:rPr lang="ru-RU" sz="3200" b="1" dirty="0" err="1">
                <a:solidFill>
                  <a:schemeClr val="bg1"/>
                </a:solidFill>
              </a:rPr>
              <a:t>загальнообов'язкових</a:t>
            </a:r>
            <a:r>
              <a:rPr lang="ru-RU" sz="3200" b="1" dirty="0">
                <a:solidFill>
                  <a:schemeClr val="bg1"/>
                </a:solidFill>
              </a:rPr>
              <a:t>, формально </a:t>
            </a:r>
            <a:r>
              <a:rPr lang="ru-RU" sz="3200" b="1" dirty="0" err="1">
                <a:solidFill>
                  <a:schemeClr val="bg1"/>
                </a:solidFill>
              </a:rPr>
              <a:t>визначених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загальних</a:t>
            </a:r>
            <a:r>
              <a:rPr lang="ru-RU" sz="3200" b="1" dirty="0">
                <a:solidFill>
                  <a:schemeClr val="bg1"/>
                </a:solidFill>
              </a:rPr>
              <a:t> норм (правил </a:t>
            </a:r>
            <a:r>
              <a:rPr lang="ru-RU" sz="3200" b="1" dirty="0" err="1">
                <a:solidFill>
                  <a:schemeClr val="bg1"/>
                </a:solidFill>
              </a:rPr>
              <a:t>поведінки</a:t>
            </a:r>
            <a:r>
              <a:rPr lang="ru-RU" sz="3200" b="1" dirty="0">
                <a:solidFill>
                  <a:schemeClr val="bg1"/>
                </a:solidFill>
              </a:rPr>
              <a:t>), </a:t>
            </a:r>
            <a:r>
              <a:rPr lang="ru-RU" sz="3200" b="1" dirty="0" err="1">
                <a:solidFill>
                  <a:schemeClr val="bg1"/>
                </a:solidFill>
              </a:rPr>
              <a:t>які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встановлюються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гарантуються</a:t>
            </a:r>
            <a:r>
              <a:rPr lang="ru-RU" sz="3200" b="1" dirty="0">
                <a:solidFill>
                  <a:schemeClr val="bg1"/>
                </a:solidFill>
              </a:rPr>
              <a:t> і </a:t>
            </a:r>
            <a:r>
              <a:rPr lang="ru-RU" sz="3200" b="1" dirty="0" err="1">
                <a:solidFill>
                  <a:schemeClr val="bg1"/>
                </a:solidFill>
              </a:rPr>
              <a:t>охороняються</a:t>
            </a:r>
            <a:r>
              <a:rPr lang="ru-RU" sz="3200" b="1" dirty="0">
                <a:solidFill>
                  <a:schemeClr val="bg1"/>
                </a:solidFill>
              </a:rPr>
              <a:t> державою з метою впорядкування </a:t>
            </a:r>
            <a:r>
              <a:rPr lang="ru-RU" sz="3200" b="1" dirty="0" err="1">
                <a:solidFill>
                  <a:schemeClr val="bg1"/>
                </a:solidFill>
              </a:rPr>
              <a:t>суспільних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відносин</a:t>
            </a:r>
            <a:endParaRPr lang="uk-UA" sz="3200" b="1" dirty="0">
              <a:solidFill>
                <a:schemeClr val="bg1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8420" y="2408662"/>
            <a:ext cx="11686478" cy="4449337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uk-UA" sz="3600" b="1" dirty="0" smtClean="0">
                <a:solidFill>
                  <a:schemeClr val="bg1"/>
                </a:solidFill>
              </a:rPr>
              <a:t>Виникнення права зумовлене: </a:t>
            </a:r>
          </a:p>
          <a:p>
            <a:r>
              <a:rPr lang="uk-UA" sz="3000" b="1" dirty="0" smtClean="0">
                <a:solidFill>
                  <a:schemeClr val="bg1"/>
                </a:solidFill>
              </a:rPr>
              <a:t>якісним </a:t>
            </a:r>
            <a:r>
              <a:rPr lang="uk-UA" sz="3000" b="1" dirty="0">
                <a:solidFill>
                  <a:schemeClr val="bg1"/>
                </a:solidFill>
              </a:rPr>
              <a:t>ускладненням виробництва, політичного і духовного життя суспільства, </a:t>
            </a:r>
            <a:endParaRPr lang="uk-UA" sz="3000" b="1" dirty="0" smtClean="0">
              <a:solidFill>
                <a:schemeClr val="bg1"/>
              </a:solidFill>
            </a:endParaRPr>
          </a:p>
          <a:p>
            <a:r>
              <a:rPr lang="uk-UA" sz="3000" b="1" dirty="0" smtClean="0">
                <a:solidFill>
                  <a:schemeClr val="bg1"/>
                </a:solidFill>
              </a:rPr>
              <a:t>виділенням </a:t>
            </a:r>
            <a:r>
              <a:rPr lang="uk-UA" sz="3000" b="1" dirty="0">
                <a:solidFill>
                  <a:schemeClr val="bg1"/>
                </a:solidFill>
              </a:rPr>
              <a:t>особи як самостійного учасника суспільних відносин, </a:t>
            </a:r>
            <a:r>
              <a:rPr lang="uk-UA" sz="3000" b="1" dirty="0" smtClean="0">
                <a:solidFill>
                  <a:schemeClr val="bg1"/>
                </a:solidFill>
              </a:rPr>
              <a:t> </a:t>
            </a:r>
          </a:p>
          <a:p>
            <a:r>
              <a:rPr lang="uk-UA" sz="3000" b="1" dirty="0" smtClean="0">
                <a:solidFill>
                  <a:schemeClr val="bg1"/>
                </a:solidFill>
              </a:rPr>
              <a:t>формуванням </a:t>
            </a:r>
            <a:r>
              <a:rPr lang="uk-UA" sz="3000" b="1" dirty="0">
                <a:solidFill>
                  <a:schemeClr val="bg1"/>
                </a:solidFill>
              </a:rPr>
              <a:t>держави, яка могла виконати такі задачі</a:t>
            </a:r>
            <a:r>
              <a:rPr lang="uk-UA" sz="3000" b="1" dirty="0" smtClean="0">
                <a:solidFill>
                  <a:schemeClr val="bg1"/>
                </a:solidFill>
              </a:rPr>
              <a:t>:</a:t>
            </a:r>
          </a:p>
          <a:p>
            <a:pPr marL="0" indent="0">
              <a:buNone/>
            </a:pPr>
            <a:r>
              <a:rPr lang="uk-UA" sz="3000" b="1" dirty="0" smtClean="0">
                <a:solidFill>
                  <a:schemeClr val="bg1"/>
                </a:solidFill>
              </a:rPr>
              <a:t>             а</a:t>
            </a:r>
            <a:r>
              <a:rPr lang="uk-UA" sz="3000" b="1" dirty="0">
                <a:solidFill>
                  <a:schemeClr val="bg1"/>
                </a:solidFill>
              </a:rPr>
              <a:t>) забезпечити функціонування суспільства на більш високій, ніж первісне суспільство, стадії; </a:t>
            </a:r>
            <a:endParaRPr lang="uk-UA" sz="3000" b="1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uk-UA" sz="3000" b="1" dirty="0" smtClean="0">
                <a:solidFill>
                  <a:schemeClr val="bg1"/>
                </a:solidFill>
              </a:rPr>
              <a:t>            б</a:t>
            </a:r>
            <a:r>
              <a:rPr lang="uk-UA" sz="3000" b="1" dirty="0">
                <a:solidFill>
                  <a:schemeClr val="bg1"/>
                </a:solidFill>
              </a:rPr>
              <a:t>) закріпити і забезпечити індивідуальну свободу особистості</a:t>
            </a:r>
            <a:r>
              <a:rPr lang="uk-UA" sz="30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4943803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370371"/>
          </a:xfrm>
          <a:solidFill>
            <a:schemeClr val="bg1"/>
          </a:solidFill>
        </p:spPr>
        <p:txBody>
          <a:bodyPr>
            <a:normAutofit fontScale="90000"/>
          </a:bodyPr>
          <a:lstStyle/>
          <a:p>
            <a:pPr algn="ctr"/>
            <a:r>
              <a:rPr lang="uk-UA" b="1" dirty="0" smtClean="0"/>
              <a:t>Ф О Р М И   П Р А В А</a:t>
            </a:r>
            <a:endParaRPr lang="uk-UA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11990920"/>
              </p:ext>
            </p:extLst>
          </p:nvPr>
        </p:nvGraphicFramePr>
        <p:xfrm>
          <a:off x="318052" y="1013790"/>
          <a:ext cx="11489634" cy="561726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51513">
                  <a:extLst>
                    <a:ext uri="{9D8B030D-6E8A-4147-A177-3AD203B41FA5}">
                      <a16:colId xmlns:a16="http://schemas.microsoft.com/office/drawing/2014/main" val="473141590"/>
                    </a:ext>
                  </a:extLst>
                </a:gridCol>
                <a:gridCol w="6838121">
                  <a:extLst>
                    <a:ext uri="{9D8B030D-6E8A-4147-A177-3AD203B41FA5}">
                      <a16:colId xmlns:a16="http://schemas.microsoft.com/office/drawing/2014/main" val="1435668845"/>
                    </a:ext>
                  </a:extLst>
                </a:gridCol>
              </a:tblGrid>
              <a:tr h="1068558">
                <a:tc gridSpan="2">
                  <a:txBody>
                    <a:bodyPr/>
                    <a:lstStyle/>
                    <a:p>
                      <a:pPr algn="ctr"/>
                      <a:r>
                        <a:rPr lang="ru-RU" sz="2800" dirty="0" err="1" smtClean="0"/>
                        <a:t>способи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юридичного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виразу</a:t>
                      </a:r>
                      <a:r>
                        <a:rPr lang="ru-RU" sz="2800" dirty="0" smtClean="0"/>
                        <a:t> права, </a:t>
                      </a:r>
                      <a:r>
                        <a:rPr lang="ru-RU" sz="2800" dirty="0" err="1" smtClean="0"/>
                        <a:t>що</a:t>
                      </a:r>
                      <a:r>
                        <a:rPr lang="ru-RU" sz="2800" dirty="0" smtClean="0"/>
                        <a:t> формально </a:t>
                      </a:r>
                      <a:r>
                        <a:rPr lang="ru-RU" sz="2800" dirty="0" err="1" smtClean="0"/>
                        <a:t>закріплюють</a:t>
                      </a:r>
                      <a:r>
                        <a:rPr lang="ru-RU" sz="2800" dirty="0" smtClean="0"/>
                        <a:t> та </a:t>
                      </a:r>
                      <a:r>
                        <a:rPr lang="ru-RU" sz="2800" dirty="0" err="1" smtClean="0"/>
                        <a:t>організують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правові</a:t>
                      </a:r>
                      <a:r>
                        <a:rPr lang="ru-RU" sz="2800" dirty="0" smtClean="0"/>
                        <a:t> </a:t>
                      </a:r>
                      <a:r>
                        <a:rPr lang="ru-RU" sz="2800" dirty="0" err="1" smtClean="0"/>
                        <a:t>явища</a:t>
                      </a:r>
                      <a:r>
                        <a:rPr lang="ru-RU" sz="2800" dirty="0" smtClean="0"/>
                        <a:t>.</a:t>
                      </a:r>
                      <a:endParaRPr lang="uk-UA" sz="28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64173623"/>
                  </a:ext>
                </a:extLst>
              </a:tr>
              <a:tr h="1084598">
                <a:tc>
                  <a:txBody>
                    <a:bodyPr/>
                    <a:lstStyle/>
                    <a:p>
                      <a:r>
                        <a:rPr lang="uk-UA" sz="2400" b="1" dirty="0" smtClean="0"/>
                        <a:t>ПРАВОВИЙ ЗВИЧАЙ;</a:t>
                      </a:r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err="1" smtClean="0"/>
                        <a:t>Санкціоноване</a:t>
                      </a:r>
                      <a:r>
                        <a:rPr lang="ru-RU" sz="2400" b="1" dirty="0" smtClean="0"/>
                        <a:t> державою </a:t>
                      </a:r>
                      <a:r>
                        <a:rPr lang="ru-RU" sz="2400" b="1" dirty="0" err="1" smtClean="0"/>
                        <a:t>звичаєве</a:t>
                      </a:r>
                      <a:r>
                        <a:rPr lang="ru-RU" sz="2400" b="1" dirty="0" smtClean="0"/>
                        <a:t> правило </a:t>
                      </a:r>
                      <a:r>
                        <a:rPr lang="ru-RU" sz="2400" b="1" dirty="0" err="1" smtClean="0"/>
                        <a:t>поведінки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загального</a:t>
                      </a:r>
                      <a:r>
                        <a:rPr lang="ru-RU" sz="2400" b="1" dirty="0" smtClean="0"/>
                        <a:t> характеру, яке в </a:t>
                      </a:r>
                      <a:r>
                        <a:rPr lang="ru-RU" sz="2400" b="1" dirty="0" err="1" smtClean="0"/>
                        <a:t>результаті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багаторазового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повторення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впродовж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тривалого</a:t>
                      </a:r>
                      <a:r>
                        <a:rPr lang="ru-RU" sz="2400" b="1" dirty="0" smtClean="0"/>
                        <a:t> часу стало </a:t>
                      </a:r>
                      <a:r>
                        <a:rPr lang="ru-RU" sz="2400" b="1" dirty="0" err="1" smtClean="0"/>
                        <a:t>традицією</a:t>
                      </a:r>
                      <a:r>
                        <a:rPr lang="ru-RU" sz="2400" b="1" dirty="0" smtClean="0"/>
                        <a:t>.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8081072"/>
                  </a:ext>
                </a:extLst>
              </a:tr>
              <a:tr h="1326995">
                <a:tc>
                  <a:txBody>
                    <a:bodyPr/>
                    <a:lstStyle/>
                    <a:p>
                      <a:pPr algn="l"/>
                      <a:r>
                        <a:rPr lang="uk-UA" sz="2400" b="1" dirty="0" smtClean="0"/>
                        <a:t>ПРАВОВИЙ ПРЕЦЕДЕНТ;</a:t>
                      </a:r>
                    </a:p>
                    <a:p>
                      <a:pPr algn="ctr"/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err="1" smtClean="0"/>
                        <a:t>Письмове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або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усне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рішення</a:t>
                      </a:r>
                      <a:r>
                        <a:rPr lang="ru-RU" sz="2400" b="1" dirty="0" smtClean="0"/>
                        <a:t> судового </a:t>
                      </a:r>
                      <a:r>
                        <a:rPr lang="ru-RU" sz="2400" b="1" dirty="0" err="1" smtClean="0"/>
                        <a:t>або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адміністративного</a:t>
                      </a:r>
                      <a:r>
                        <a:rPr lang="ru-RU" sz="2400" b="1" dirty="0" smtClean="0"/>
                        <a:t> органу, </a:t>
                      </a:r>
                      <a:r>
                        <a:rPr lang="ru-RU" sz="2400" b="1" dirty="0" err="1" smtClean="0"/>
                        <a:t>якому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надається</a:t>
                      </a:r>
                      <a:r>
                        <a:rPr lang="ru-RU" sz="2400" b="1" dirty="0" smtClean="0"/>
                        <a:t> державою формальна </a:t>
                      </a:r>
                      <a:r>
                        <a:rPr lang="ru-RU" sz="2400" b="1" dirty="0" err="1" smtClean="0"/>
                        <a:t>обов’язковість</a:t>
                      </a:r>
                      <a:r>
                        <a:rPr lang="ru-RU" sz="2400" b="1" dirty="0" smtClean="0"/>
                        <a:t>, і </a:t>
                      </a:r>
                      <a:r>
                        <a:rPr lang="ru-RU" sz="2400" b="1" dirty="0" err="1" smtClean="0"/>
                        <a:t>воно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стає</a:t>
                      </a:r>
                      <a:r>
                        <a:rPr lang="ru-RU" sz="2400" b="1" dirty="0" smtClean="0"/>
                        <a:t> нормою. </a:t>
                      </a:r>
                      <a:r>
                        <a:rPr lang="ru-RU" sz="2400" b="1" dirty="0" err="1" smtClean="0"/>
                        <a:t>еталоном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зразком</a:t>
                      </a:r>
                      <a:r>
                        <a:rPr lang="ru-RU" sz="2400" b="1" dirty="0" smtClean="0"/>
                        <a:t> при </a:t>
                      </a:r>
                      <a:r>
                        <a:rPr lang="ru-RU" sz="2400" b="1" dirty="0" err="1" smtClean="0"/>
                        <a:t>розгляді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всіх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подібних</a:t>
                      </a:r>
                      <a:r>
                        <a:rPr lang="ru-RU" sz="2400" b="1" dirty="0" smtClean="0"/>
                        <a:t> справ у </a:t>
                      </a:r>
                      <a:r>
                        <a:rPr lang="ru-RU" sz="2400" b="1" dirty="0" err="1" smtClean="0"/>
                        <a:t>майбутньому</a:t>
                      </a:r>
                      <a:r>
                        <a:rPr lang="ru-RU" sz="2400" b="1" dirty="0" smtClean="0"/>
                        <a:t>.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6459907"/>
                  </a:ext>
                </a:extLst>
              </a:tr>
              <a:tr h="1068558">
                <a:tc>
                  <a:txBody>
                    <a:bodyPr/>
                    <a:lstStyle/>
                    <a:p>
                      <a:r>
                        <a:rPr lang="uk-UA" sz="2400" b="1" dirty="0" smtClean="0"/>
                        <a:t>НОРМАТИВНИЙ ДОГОВІР;</a:t>
                      </a:r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smtClean="0"/>
                        <a:t>Правило </a:t>
                      </a:r>
                      <a:r>
                        <a:rPr lang="ru-RU" sz="2400" b="1" dirty="0" err="1" smtClean="0"/>
                        <a:t>поведінки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загального</a:t>
                      </a:r>
                      <a:r>
                        <a:rPr lang="ru-RU" sz="2400" b="1" dirty="0" smtClean="0"/>
                        <a:t> характеру, </a:t>
                      </a:r>
                      <a:r>
                        <a:rPr lang="ru-RU" sz="2400" b="1" dirty="0" err="1" smtClean="0"/>
                        <a:t>що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встановлюється</a:t>
                      </a:r>
                      <a:r>
                        <a:rPr lang="ru-RU" sz="2400" b="1" dirty="0" smtClean="0"/>
                        <a:t> за </a:t>
                      </a:r>
                      <a:r>
                        <a:rPr lang="ru-RU" sz="2400" b="1" dirty="0" err="1" smtClean="0"/>
                        <a:t>взаємною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домовленістю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кількох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суб'єктів</a:t>
                      </a:r>
                      <a:r>
                        <a:rPr lang="ru-RU" sz="2400" b="1" dirty="0" smtClean="0"/>
                        <a:t> і </a:t>
                      </a:r>
                      <a:r>
                        <a:rPr lang="ru-RU" sz="2400" b="1" dirty="0" err="1" smtClean="0"/>
                        <a:t>забезпечується</a:t>
                      </a:r>
                      <a:r>
                        <a:rPr lang="ru-RU" sz="2400" b="1" dirty="0" smtClean="0"/>
                        <a:t> державою (</a:t>
                      </a:r>
                      <a:r>
                        <a:rPr lang="ru-RU" sz="2400" b="1" dirty="0" err="1" smtClean="0"/>
                        <a:t>наприклад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колективний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договір</a:t>
                      </a:r>
                      <a:r>
                        <a:rPr lang="ru-RU" sz="2400" b="1" dirty="0" smtClean="0"/>
                        <a:t>).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5248517"/>
                  </a:ext>
                </a:extLst>
              </a:tr>
              <a:tr h="1068558">
                <a:tc>
                  <a:txBody>
                    <a:bodyPr/>
                    <a:lstStyle/>
                    <a:p>
                      <a:r>
                        <a:rPr lang="uk-UA" sz="2400" b="1" dirty="0" smtClean="0"/>
                        <a:t>НОРМАТИВНО – ПРАВОВИЙ АКТ;</a:t>
                      </a:r>
                      <a:endParaRPr lang="uk-UA" sz="2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err="1" smtClean="0"/>
                        <a:t>Письмовий</a:t>
                      </a:r>
                      <a:r>
                        <a:rPr lang="ru-RU" sz="2400" b="1" dirty="0" smtClean="0"/>
                        <a:t> документ компетентного </a:t>
                      </a:r>
                      <a:r>
                        <a:rPr lang="ru-RU" sz="2400" b="1" dirty="0" err="1" smtClean="0"/>
                        <a:t>суб’єкта</a:t>
                      </a:r>
                      <a:r>
                        <a:rPr lang="ru-RU" sz="2400" b="1" dirty="0" smtClean="0"/>
                        <a:t> права, у </a:t>
                      </a:r>
                      <a:r>
                        <a:rPr lang="ru-RU" sz="2400" b="1" dirty="0" err="1" smtClean="0"/>
                        <a:t>якому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закріплюються</a:t>
                      </a:r>
                      <a:r>
                        <a:rPr lang="ru-RU" sz="2400" b="1" dirty="0" smtClean="0"/>
                        <a:t> правила </a:t>
                      </a:r>
                      <a:r>
                        <a:rPr lang="ru-RU" sz="2400" b="1" dirty="0" err="1" smtClean="0"/>
                        <a:t>поведінки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загального</a:t>
                      </a:r>
                      <a:r>
                        <a:rPr lang="ru-RU" sz="2400" b="1" dirty="0" smtClean="0"/>
                        <a:t> характеру, </a:t>
                      </a:r>
                      <a:r>
                        <a:rPr lang="ru-RU" sz="2400" b="1" dirty="0" err="1" smtClean="0"/>
                        <a:t>що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забезпечуються</a:t>
                      </a:r>
                      <a:r>
                        <a:rPr lang="ru-RU" sz="2400" b="1" dirty="0" smtClean="0"/>
                        <a:t> державою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559827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50949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1086304"/>
          </a:xfrm>
          <a:solidFill>
            <a:schemeClr val="accent1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uk-UA" b="1" dirty="0" smtClean="0">
                <a:solidFill>
                  <a:srgbClr val="FF0000"/>
                </a:solidFill>
              </a:rPr>
              <a:t>О З Н А К И  П Р А В А</a:t>
            </a:r>
            <a:endParaRPr lang="uk-UA" b="1" dirty="0">
              <a:solidFill>
                <a:srgbClr val="FF0000"/>
              </a:solidFill>
            </a:endParaRPr>
          </a:p>
        </p:txBody>
      </p:sp>
      <p:sp>
        <p:nvSpPr>
          <p:cNvPr id="8" name="Объект 7"/>
          <p:cNvSpPr>
            <a:spLocks noGrp="1"/>
          </p:cNvSpPr>
          <p:nvPr>
            <p:ph sz="half" idx="1"/>
          </p:nvPr>
        </p:nvSpPr>
        <p:spPr>
          <a:xfrm>
            <a:off x="218661" y="1825625"/>
            <a:ext cx="4832309" cy="4773958"/>
          </a:xfrm>
          <a:solidFill>
            <a:schemeClr val="accent6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 marL="0" indent="0">
              <a:lnSpc>
                <a:spcPct val="65000"/>
              </a:lnSpc>
              <a:buNone/>
            </a:pPr>
            <a:r>
              <a:rPr lang="ru-RU" sz="3000" dirty="0" smtClean="0">
                <a:solidFill>
                  <a:schemeClr val="bg1"/>
                </a:solidFill>
              </a:rPr>
              <a:t>1.</a:t>
            </a:r>
            <a:r>
              <a:rPr lang="ru-RU" sz="3000" b="1" dirty="0" smtClean="0">
                <a:solidFill>
                  <a:schemeClr val="bg1"/>
                </a:solidFill>
              </a:rPr>
              <a:t>Встановлюється </a:t>
            </a:r>
            <a:r>
              <a:rPr lang="ru-RU" sz="3000" b="1" dirty="0" err="1">
                <a:solidFill>
                  <a:schemeClr val="bg1"/>
                </a:solidFill>
              </a:rPr>
              <a:t>або</a:t>
            </a:r>
            <a:r>
              <a:rPr lang="ru-RU" sz="3000" b="1" dirty="0">
                <a:solidFill>
                  <a:schemeClr val="bg1"/>
                </a:solidFill>
              </a:rPr>
              <a:t> </a:t>
            </a:r>
            <a:r>
              <a:rPr lang="ru-RU" sz="3000" b="1" dirty="0" smtClean="0">
                <a:solidFill>
                  <a:schemeClr val="bg1"/>
                </a:solidFill>
              </a:rPr>
              <a:t>   </a:t>
            </a:r>
            <a:r>
              <a:rPr lang="ru-RU" sz="3000" b="1" dirty="0" err="1" smtClean="0">
                <a:solidFill>
                  <a:schemeClr val="bg1"/>
                </a:solidFill>
              </a:rPr>
              <a:t>санкціонується</a:t>
            </a:r>
            <a:r>
              <a:rPr lang="ru-RU" sz="3000" b="1" dirty="0" smtClean="0">
                <a:solidFill>
                  <a:schemeClr val="bg1"/>
                </a:solidFill>
              </a:rPr>
              <a:t> </a:t>
            </a:r>
            <a:r>
              <a:rPr lang="ru-RU" sz="3000" b="1" dirty="0">
                <a:solidFill>
                  <a:schemeClr val="bg1"/>
                </a:solidFill>
              </a:rPr>
              <a:t>державою</a:t>
            </a:r>
            <a:r>
              <a:rPr lang="ru-RU" sz="3000" b="1" dirty="0" smtClean="0">
                <a:solidFill>
                  <a:schemeClr val="bg1"/>
                </a:solidFill>
              </a:rPr>
              <a:t>.</a:t>
            </a:r>
          </a:p>
          <a:p>
            <a:pPr marL="0" indent="0">
              <a:buNone/>
            </a:pPr>
            <a:r>
              <a:rPr lang="uk-UA" sz="3300" b="1" dirty="0" smtClean="0">
                <a:solidFill>
                  <a:schemeClr val="bg1"/>
                </a:solidFill>
              </a:rPr>
              <a:t>2</a:t>
            </a:r>
            <a:r>
              <a:rPr lang="uk-UA" sz="3000" b="1" dirty="0" smtClean="0">
                <a:solidFill>
                  <a:schemeClr val="bg1"/>
                </a:solidFill>
              </a:rPr>
              <a:t>. Система </a:t>
            </a:r>
            <a:r>
              <a:rPr lang="uk-UA" sz="3000" b="1" dirty="0">
                <a:solidFill>
                  <a:schemeClr val="bg1"/>
                </a:solidFill>
              </a:rPr>
              <a:t>норм</a:t>
            </a:r>
            <a:r>
              <a:rPr lang="uk-UA" sz="3000" b="1" dirty="0" smtClean="0">
                <a:solidFill>
                  <a:schemeClr val="bg1"/>
                </a:solidFill>
              </a:rPr>
              <a:t>.</a:t>
            </a:r>
          </a:p>
          <a:p>
            <a:pPr marL="0" indent="0">
              <a:buNone/>
            </a:pPr>
            <a:r>
              <a:rPr lang="uk-UA" sz="3000" b="1" dirty="0" smtClean="0">
                <a:solidFill>
                  <a:schemeClr val="bg1"/>
                </a:solidFill>
              </a:rPr>
              <a:t> </a:t>
            </a:r>
          </a:p>
          <a:p>
            <a:pPr marL="514350" indent="-514350">
              <a:lnSpc>
                <a:spcPct val="65000"/>
              </a:lnSpc>
              <a:buAutoNum type="arabicPeriod" startAt="3"/>
            </a:pPr>
            <a:r>
              <a:rPr lang="uk-UA" sz="3000" b="1" dirty="0" smtClean="0">
                <a:solidFill>
                  <a:schemeClr val="bg1"/>
                </a:solidFill>
              </a:rPr>
              <a:t>Загальнообов'язковий характер</a:t>
            </a:r>
          </a:p>
          <a:p>
            <a:pPr marL="514350" indent="-514350">
              <a:lnSpc>
                <a:spcPct val="65000"/>
              </a:lnSpc>
              <a:buAutoNum type="arabicPeriod" startAt="3"/>
            </a:pPr>
            <a:endParaRPr lang="uk-UA" sz="3000" b="1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r>
              <a:rPr lang="uk-UA" sz="3300" b="1" dirty="0" smtClean="0">
                <a:solidFill>
                  <a:schemeClr val="bg1"/>
                </a:solidFill>
              </a:rPr>
              <a:t>4. </a:t>
            </a:r>
            <a:r>
              <a:rPr lang="uk-UA" sz="3000" b="1" dirty="0" smtClean="0">
                <a:solidFill>
                  <a:schemeClr val="bg1"/>
                </a:solidFill>
              </a:rPr>
              <a:t>Формальна визначеність</a:t>
            </a:r>
          </a:p>
          <a:p>
            <a:pPr marL="0" indent="0">
              <a:buNone/>
            </a:pPr>
            <a:r>
              <a:rPr lang="uk-UA" sz="3000" b="1" dirty="0" smtClean="0">
                <a:solidFill>
                  <a:schemeClr val="bg1"/>
                </a:solidFill>
              </a:rPr>
              <a:t> </a:t>
            </a:r>
            <a:r>
              <a:rPr lang="uk-UA" sz="3300" b="1" dirty="0" smtClean="0">
                <a:solidFill>
                  <a:schemeClr val="bg1"/>
                </a:solidFill>
              </a:rPr>
              <a:t>5</a:t>
            </a:r>
            <a:r>
              <a:rPr lang="uk-UA" b="1" dirty="0" smtClean="0">
                <a:solidFill>
                  <a:schemeClr val="bg1"/>
                </a:solidFill>
              </a:rPr>
              <a:t>. Загальний </a:t>
            </a:r>
            <a:r>
              <a:rPr lang="uk-UA" b="1" dirty="0">
                <a:solidFill>
                  <a:schemeClr val="bg1"/>
                </a:solidFill>
              </a:rPr>
              <a:t>характер </a:t>
            </a:r>
            <a:endParaRPr lang="uk-UA" b="1" dirty="0" smtClean="0">
              <a:solidFill>
                <a:schemeClr val="bg1"/>
              </a:solidFill>
            </a:endParaRPr>
          </a:p>
          <a:p>
            <a:pPr marL="514350" indent="-514350">
              <a:buAutoNum type="arabicPeriod" startAt="3"/>
            </a:pPr>
            <a:endParaRPr lang="uk-UA" b="1" dirty="0"/>
          </a:p>
        </p:txBody>
      </p:sp>
      <p:sp>
        <p:nvSpPr>
          <p:cNvPr id="9" name="Объект 8"/>
          <p:cNvSpPr>
            <a:spLocks noGrp="1"/>
          </p:cNvSpPr>
          <p:nvPr>
            <p:ph sz="half" idx="2"/>
          </p:nvPr>
        </p:nvSpPr>
        <p:spPr>
          <a:xfrm>
            <a:off x="5506278" y="1825625"/>
            <a:ext cx="6685722" cy="4773958"/>
          </a:xfrm>
          <a:solidFill>
            <a:schemeClr val="accent6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400" b="1" dirty="0" err="1">
                <a:solidFill>
                  <a:schemeClr val="bg1"/>
                </a:solidFill>
              </a:rPr>
              <a:t>Вираження</a:t>
            </a:r>
            <a:r>
              <a:rPr lang="ru-RU" sz="2400" b="1" dirty="0">
                <a:solidFill>
                  <a:schemeClr val="bg1"/>
                </a:solidFill>
              </a:rPr>
              <a:t> норм в законах, </a:t>
            </a:r>
            <a:r>
              <a:rPr lang="ru-RU" sz="2400" b="1" dirty="0" err="1">
                <a:solidFill>
                  <a:schemeClr val="bg1"/>
                </a:solidFill>
              </a:rPr>
              <a:t>інших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визнаних</a:t>
            </a:r>
            <a:r>
              <a:rPr lang="ru-RU" sz="2400" b="1" dirty="0">
                <a:solidFill>
                  <a:schemeClr val="bg1"/>
                </a:solidFill>
              </a:rPr>
              <a:t> державою </a:t>
            </a:r>
            <a:r>
              <a:rPr lang="ru-RU" sz="2400" b="1" dirty="0" err="1" smtClean="0">
                <a:solidFill>
                  <a:schemeClr val="bg1"/>
                </a:solidFill>
              </a:rPr>
              <a:t>офіційних</a:t>
            </a:r>
            <a:r>
              <a:rPr lang="ru-RU" sz="2400" b="1" dirty="0" smtClean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джерелах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endParaRPr lang="ru-RU" sz="2400" b="1" dirty="0" smtClean="0">
              <a:solidFill>
                <a:schemeClr val="bg1"/>
              </a:solidFill>
            </a:endParaRPr>
          </a:p>
          <a:p>
            <a:pPr>
              <a:lnSpc>
                <a:spcPct val="65000"/>
              </a:lnSpc>
            </a:pPr>
            <a:r>
              <a:rPr lang="ru-RU" sz="2400" b="1" dirty="0" smtClean="0">
                <a:solidFill>
                  <a:schemeClr val="bg1"/>
                </a:solidFill>
              </a:rPr>
              <a:t>Право </a:t>
            </a:r>
            <a:r>
              <a:rPr lang="ru-RU" sz="2400" b="1" dirty="0" err="1">
                <a:solidFill>
                  <a:schemeClr val="bg1"/>
                </a:solidFill>
              </a:rPr>
              <a:t>існує</a:t>
            </a:r>
            <a:r>
              <a:rPr lang="ru-RU" sz="2400" b="1" dirty="0">
                <a:solidFill>
                  <a:schemeClr val="bg1"/>
                </a:solidFill>
              </a:rPr>
              <a:t> як система норм — </a:t>
            </a:r>
            <a:r>
              <a:rPr lang="ru-RU" sz="2400" b="1" dirty="0" err="1">
                <a:solidFill>
                  <a:schemeClr val="bg1"/>
                </a:solidFill>
              </a:rPr>
              <a:t>загальних</a:t>
            </a:r>
            <a:r>
              <a:rPr lang="ru-RU" sz="2400" b="1" dirty="0">
                <a:solidFill>
                  <a:schemeClr val="bg1"/>
                </a:solidFill>
              </a:rPr>
              <a:t> правил, моделей </a:t>
            </a:r>
            <a:r>
              <a:rPr lang="ru-RU" sz="2400" b="1" dirty="0" err="1" smtClean="0">
                <a:solidFill>
                  <a:schemeClr val="bg1"/>
                </a:solidFill>
              </a:rPr>
              <a:t>поведінки</a:t>
            </a:r>
            <a:endParaRPr lang="ru-RU" sz="2400" b="1" dirty="0" smtClean="0">
              <a:solidFill>
                <a:schemeClr val="bg1"/>
              </a:solidFill>
            </a:endParaRPr>
          </a:p>
          <a:p>
            <a:pPr marL="0" indent="0">
              <a:lnSpc>
                <a:spcPct val="65000"/>
              </a:lnSpc>
              <a:buNone/>
            </a:pPr>
            <a:endParaRPr lang="ru-RU" sz="2400" b="1" dirty="0" smtClean="0">
              <a:solidFill>
                <a:schemeClr val="bg1"/>
              </a:solidFill>
            </a:endParaRPr>
          </a:p>
          <a:p>
            <a:r>
              <a:rPr lang="ru-RU" sz="2400" b="1" dirty="0" err="1" smtClean="0">
                <a:solidFill>
                  <a:schemeClr val="bg1"/>
                </a:solidFill>
              </a:rPr>
              <a:t>Обов'язкове</a:t>
            </a:r>
            <a:r>
              <a:rPr lang="ru-RU" sz="2400" b="1" dirty="0" smtClean="0">
                <a:solidFill>
                  <a:schemeClr val="bg1"/>
                </a:solidFill>
              </a:rPr>
              <a:t> </a:t>
            </a:r>
            <a:r>
              <a:rPr lang="ru-RU" sz="2400" b="1" dirty="0">
                <a:solidFill>
                  <a:schemeClr val="bg1"/>
                </a:solidFill>
              </a:rPr>
              <a:t>для </a:t>
            </a:r>
            <a:r>
              <a:rPr lang="ru-RU" sz="2400" b="1" dirty="0" err="1">
                <a:solidFill>
                  <a:schemeClr val="bg1"/>
                </a:solidFill>
              </a:rPr>
              <a:t>виконання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всіма</a:t>
            </a:r>
            <a:r>
              <a:rPr lang="ru-RU" sz="2400" b="1" dirty="0">
                <a:solidFill>
                  <a:schemeClr val="bg1"/>
                </a:solidFill>
              </a:rPr>
              <a:t>, а за </a:t>
            </a:r>
            <a:r>
              <a:rPr lang="ru-RU" sz="2400" b="1" dirty="0" err="1">
                <a:solidFill>
                  <a:schemeClr val="bg1"/>
                </a:solidFill>
              </a:rPr>
              <a:t>порушення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smtClean="0">
                <a:solidFill>
                  <a:schemeClr val="bg1"/>
                </a:solidFill>
              </a:rPr>
              <a:t>– </a:t>
            </a:r>
            <a:r>
              <a:rPr lang="ru-RU" sz="2400" b="1" dirty="0" err="1" smtClean="0">
                <a:solidFill>
                  <a:schemeClr val="bg1"/>
                </a:solidFill>
              </a:rPr>
              <a:t>покарання</a:t>
            </a:r>
            <a:endParaRPr lang="ru-RU" sz="2400" b="1" dirty="0" smtClean="0">
              <a:solidFill>
                <a:schemeClr val="bg1"/>
              </a:solidFill>
            </a:endParaRPr>
          </a:p>
          <a:p>
            <a:endParaRPr lang="ru-RU" sz="2400" b="1" dirty="0" smtClean="0">
              <a:solidFill>
                <a:schemeClr val="bg1"/>
              </a:solidFill>
            </a:endParaRPr>
          </a:p>
          <a:p>
            <a:r>
              <a:rPr lang="ru-RU" sz="2400" b="1" dirty="0" smtClean="0">
                <a:solidFill>
                  <a:schemeClr val="bg1"/>
                </a:solidFill>
              </a:rPr>
              <a:t>норма </a:t>
            </a:r>
            <a:r>
              <a:rPr lang="ru-RU" sz="2400" b="1" dirty="0">
                <a:solidFill>
                  <a:schemeClr val="bg1"/>
                </a:solidFill>
              </a:rPr>
              <a:t>права </a:t>
            </a:r>
            <a:r>
              <a:rPr lang="ru-RU" sz="2400" b="1" dirty="0" err="1">
                <a:solidFill>
                  <a:schemeClr val="bg1"/>
                </a:solidFill>
              </a:rPr>
              <a:t>отримує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зовнішнє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словесне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закріплення</a:t>
            </a:r>
            <a:r>
              <a:rPr lang="ru-RU" sz="2400" b="1" dirty="0">
                <a:solidFill>
                  <a:schemeClr val="bg1"/>
                </a:solidFill>
              </a:rPr>
              <a:t> в </a:t>
            </a:r>
            <a:r>
              <a:rPr lang="ru-RU" sz="2400" b="1" dirty="0" err="1">
                <a:solidFill>
                  <a:schemeClr val="bg1"/>
                </a:solidFill>
              </a:rPr>
              <a:t>статтях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нормативних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 smtClean="0">
                <a:solidFill>
                  <a:schemeClr val="bg1"/>
                </a:solidFill>
              </a:rPr>
              <a:t>актів</a:t>
            </a:r>
            <a:endParaRPr lang="ru-RU" sz="2400" b="1" dirty="0" smtClean="0">
              <a:solidFill>
                <a:schemeClr val="bg1"/>
              </a:solidFill>
            </a:endParaRPr>
          </a:p>
          <a:p>
            <a:r>
              <a:rPr lang="ru-RU" sz="2400" b="1" dirty="0" err="1" smtClean="0">
                <a:solidFill>
                  <a:schemeClr val="bg1"/>
                </a:solidFill>
              </a:rPr>
              <a:t>поширення</a:t>
            </a:r>
            <a:r>
              <a:rPr lang="ru-RU" sz="2400" b="1" dirty="0" smtClean="0">
                <a:solidFill>
                  <a:schemeClr val="bg1"/>
                </a:solidFill>
              </a:rPr>
              <a:t> </a:t>
            </a:r>
            <a:r>
              <a:rPr lang="ru-RU" sz="2400" b="1" dirty="0">
                <a:solidFill>
                  <a:schemeClr val="bg1"/>
                </a:solidFill>
              </a:rPr>
              <a:t>на </a:t>
            </a:r>
            <a:r>
              <a:rPr lang="ru-RU" sz="2400" b="1" dirty="0" err="1">
                <a:solidFill>
                  <a:schemeClr val="bg1"/>
                </a:solidFill>
              </a:rPr>
              <a:t>всіх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учасників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суспільних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відносин</a:t>
            </a:r>
            <a:r>
              <a:rPr lang="ru-RU" sz="2400" b="1" dirty="0">
                <a:solidFill>
                  <a:schemeClr val="bg1"/>
                </a:solidFill>
              </a:rPr>
              <a:t>, </a:t>
            </a:r>
            <a:r>
              <a:rPr lang="ru-RU" sz="2400" b="1" dirty="0" err="1">
                <a:solidFill>
                  <a:schemeClr val="bg1"/>
                </a:solidFill>
              </a:rPr>
              <a:t>незалежно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від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їх</a:t>
            </a:r>
            <a:r>
              <a:rPr lang="ru-RU" sz="2400" b="1" dirty="0">
                <a:solidFill>
                  <a:schemeClr val="bg1"/>
                </a:solidFill>
              </a:rPr>
              <a:t> </a:t>
            </a:r>
            <a:r>
              <a:rPr lang="ru-RU" sz="2400" b="1" dirty="0" err="1">
                <a:solidFill>
                  <a:schemeClr val="bg1"/>
                </a:solidFill>
              </a:rPr>
              <a:t>волі</a:t>
            </a:r>
            <a:r>
              <a:rPr lang="ru-RU" sz="2400" b="1" dirty="0">
                <a:solidFill>
                  <a:schemeClr val="bg1"/>
                </a:solidFill>
              </a:rPr>
              <a:t> і </a:t>
            </a:r>
            <a:r>
              <a:rPr lang="ru-RU" sz="2400" b="1" dirty="0" err="1">
                <a:solidFill>
                  <a:schemeClr val="bg1"/>
                </a:solidFill>
              </a:rPr>
              <a:t>бажання</a:t>
            </a:r>
            <a:endParaRPr lang="ru-RU" sz="2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40328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839788" y="0"/>
            <a:ext cx="10515600" cy="1681163"/>
          </a:xfrm>
          <a:solidFill>
            <a:schemeClr val="accent4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algn="ctr">
              <a:lnSpc>
                <a:spcPct val="65000"/>
              </a:lnSpc>
            </a:pPr>
            <a:r>
              <a:rPr lang="ru-RU" b="1" dirty="0" smtClean="0">
                <a:solidFill>
                  <a:schemeClr val="bg1"/>
                </a:solidFill>
              </a:rPr>
              <a:t>Ф</a:t>
            </a:r>
            <a:r>
              <a:rPr lang="uk-UA" b="1" dirty="0" smtClean="0">
                <a:solidFill>
                  <a:schemeClr val="bg1"/>
                </a:solidFill>
              </a:rPr>
              <a:t>УНКЦІЇ ПРАВА – </a:t>
            </a:r>
            <a:br>
              <a:rPr lang="uk-UA" b="1" dirty="0" smtClean="0">
                <a:solidFill>
                  <a:schemeClr val="bg1"/>
                </a:solidFill>
              </a:rPr>
            </a:br>
            <a:r>
              <a:rPr lang="ru-RU" b="1" dirty="0" err="1" smtClean="0">
                <a:solidFill>
                  <a:schemeClr val="bg1"/>
                </a:solidFill>
              </a:rPr>
              <a:t>основні</a:t>
            </a:r>
            <a:r>
              <a:rPr lang="ru-RU" b="1" dirty="0" smtClean="0">
                <a:solidFill>
                  <a:schemeClr val="bg1"/>
                </a:solidFill>
              </a:rPr>
              <a:t> </a:t>
            </a:r>
            <a:r>
              <a:rPr lang="ru-RU" b="1" dirty="0" err="1">
                <a:solidFill>
                  <a:schemeClr val="bg1"/>
                </a:solidFill>
              </a:rPr>
              <a:t>напрями</a:t>
            </a:r>
            <a:r>
              <a:rPr lang="ru-RU" b="1" dirty="0">
                <a:solidFill>
                  <a:schemeClr val="bg1"/>
                </a:solidFill>
              </a:rPr>
              <a:t> </a:t>
            </a:r>
            <a:r>
              <a:rPr lang="ru-RU" b="1" dirty="0" err="1">
                <a:solidFill>
                  <a:schemeClr val="bg1"/>
                </a:solidFill>
              </a:rPr>
              <a:t>правової</a:t>
            </a:r>
            <a:r>
              <a:rPr lang="ru-RU" b="1" dirty="0">
                <a:solidFill>
                  <a:schemeClr val="bg1"/>
                </a:solidFill>
              </a:rPr>
              <a:t> </a:t>
            </a:r>
            <a:r>
              <a:rPr lang="ru-RU" b="1" dirty="0" err="1">
                <a:solidFill>
                  <a:schemeClr val="bg1"/>
                </a:solidFill>
              </a:rPr>
              <a:t>дії</a:t>
            </a:r>
            <a:r>
              <a:rPr lang="ru-RU" b="1" dirty="0">
                <a:solidFill>
                  <a:schemeClr val="bg1"/>
                </a:solidFill>
              </a:rPr>
              <a:t> на </a:t>
            </a:r>
            <a:r>
              <a:rPr lang="ru-RU" b="1" dirty="0" err="1">
                <a:solidFill>
                  <a:schemeClr val="bg1"/>
                </a:solidFill>
              </a:rPr>
              <a:t>суспільні</a:t>
            </a:r>
            <a:r>
              <a:rPr lang="ru-RU" b="1" dirty="0">
                <a:solidFill>
                  <a:schemeClr val="bg1"/>
                </a:solidFill>
              </a:rPr>
              <a:t> </a:t>
            </a:r>
            <a:r>
              <a:rPr lang="ru-RU" b="1" dirty="0" err="1" smtClean="0">
                <a:solidFill>
                  <a:schemeClr val="bg1"/>
                </a:solidFill>
              </a:rPr>
              <a:t>відносини</a:t>
            </a:r>
            <a:r>
              <a:rPr lang="ru-RU" b="1" dirty="0" smtClean="0">
                <a:solidFill>
                  <a:schemeClr val="bg1"/>
                </a:solidFill>
              </a:rPr>
              <a:t> </a:t>
            </a:r>
            <a:endParaRPr lang="uk-UA" b="1" dirty="0">
              <a:solidFill>
                <a:schemeClr val="bg1"/>
              </a:solidFill>
            </a:endParaRPr>
          </a:p>
        </p:txBody>
      </p:sp>
      <p:sp>
        <p:nvSpPr>
          <p:cNvPr id="6" name="Текст 5"/>
          <p:cNvSpPr>
            <a:spLocks noGrp="1"/>
          </p:cNvSpPr>
          <p:nvPr>
            <p:ph type="body" idx="1"/>
          </p:nvPr>
        </p:nvSpPr>
        <p:spPr>
          <a:xfrm>
            <a:off x="939801" y="1928191"/>
            <a:ext cx="5157787" cy="576884"/>
          </a:xfrm>
          <a:solidFill>
            <a:schemeClr val="accent6"/>
          </a:solidFill>
        </p:spPr>
        <p:txBody>
          <a:bodyPr>
            <a:normAutofit/>
          </a:bodyPr>
          <a:lstStyle/>
          <a:p>
            <a:pPr algn="ctr"/>
            <a:r>
              <a:rPr lang="uk-UA" sz="3200" i="1" dirty="0"/>
              <a:t>Регулятивна функція </a:t>
            </a:r>
          </a:p>
        </p:txBody>
      </p:sp>
      <p:sp>
        <p:nvSpPr>
          <p:cNvPr id="7" name="Объект 6"/>
          <p:cNvSpPr>
            <a:spLocks noGrp="1"/>
          </p:cNvSpPr>
          <p:nvPr>
            <p:ph sz="half" idx="2"/>
          </p:nvPr>
        </p:nvSpPr>
        <p:spPr>
          <a:xfrm>
            <a:off x="839788" y="2505074"/>
            <a:ext cx="5157787" cy="4074629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r>
              <a:rPr lang="ru-RU" sz="3200" b="1" dirty="0" err="1" smtClean="0">
                <a:solidFill>
                  <a:schemeClr val="bg1"/>
                </a:solidFill>
              </a:rPr>
              <a:t>Впорядкування</a:t>
            </a:r>
            <a:r>
              <a:rPr lang="ru-RU" sz="3200" b="1" dirty="0" smtClean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суспільних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відносин</a:t>
            </a:r>
            <a:r>
              <a:rPr lang="ru-RU" sz="3200" b="1" dirty="0">
                <a:solidFill>
                  <a:schemeClr val="bg1"/>
                </a:solidFill>
              </a:rPr>
              <a:t>, </a:t>
            </a:r>
            <a:r>
              <a:rPr lang="ru-RU" sz="3200" b="1" dirty="0" err="1">
                <a:solidFill>
                  <a:schemeClr val="bg1"/>
                </a:solidFill>
              </a:rPr>
              <a:t>встановлення</a:t>
            </a:r>
            <a:r>
              <a:rPr lang="ru-RU" sz="3200" b="1" dirty="0">
                <a:solidFill>
                  <a:schemeClr val="bg1"/>
                </a:solidFill>
              </a:rPr>
              <a:t> правил </a:t>
            </a:r>
            <a:r>
              <a:rPr lang="ru-RU" sz="3200" b="1" dirty="0" err="1">
                <a:solidFill>
                  <a:schemeClr val="bg1"/>
                </a:solidFill>
              </a:rPr>
              <a:t>поведінки</a:t>
            </a:r>
            <a:r>
              <a:rPr lang="ru-RU" sz="3200" b="1" dirty="0">
                <a:solidFill>
                  <a:schemeClr val="bg1"/>
                </a:solidFill>
              </a:rPr>
              <a:t> людей. </a:t>
            </a:r>
            <a:endParaRPr lang="ru-RU" sz="3200" b="1" dirty="0" smtClean="0">
              <a:solidFill>
                <a:schemeClr val="bg1"/>
              </a:solidFill>
            </a:endParaRPr>
          </a:p>
          <a:p>
            <a:r>
              <a:rPr lang="ru-RU" sz="3200" b="1" dirty="0" smtClean="0">
                <a:solidFill>
                  <a:schemeClr val="bg1"/>
                </a:solidFill>
              </a:rPr>
              <a:t>В </a:t>
            </a:r>
            <a:r>
              <a:rPr lang="ru-RU" sz="3200" b="1" dirty="0" err="1">
                <a:solidFill>
                  <a:schemeClr val="bg1"/>
                </a:solidFill>
              </a:rPr>
              <a:t>регулятивній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функції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виявляється</a:t>
            </a:r>
            <a:r>
              <a:rPr lang="ru-RU" sz="3200" b="1" dirty="0">
                <a:solidFill>
                  <a:schemeClr val="bg1"/>
                </a:solidFill>
              </a:rPr>
              <a:t> головне </a:t>
            </a:r>
            <a:r>
              <a:rPr lang="ru-RU" sz="3200" b="1" dirty="0" err="1">
                <a:solidFill>
                  <a:schemeClr val="bg1"/>
                </a:solidFill>
              </a:rPr>
              <a:t>призначення</a:t>
            </a:r>
            <a:r>
              <a:rPr lang="ru-RU" sz="3200" b="1" dirty="0">
                <a:solidFill>
                  <a:schemeClr val="bg1"/>
                </a:solidFill>
              </a:rPr>
              <a:t> права - </a:t>
            </a:r>
            <a:r>
              <a:rPr lang="ru-RU" sz="3200" b="1" dirty="0" err="1">
                <a:solidFill>
                  <a:schemeClr val="bg1"/>
                </a:solidFill>
              </a:rPr>
              <a:t>упорядковувати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суспільні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відносини</a:t>
            </a:r>
            <a:r>
              <a:rPr lang="ru-RU" sz="3200" b="1" dirty="0">
                <a:solidFill>
                  <a:schemeClr val="bg1"/>
                </a:solidFill>
              </a:rPr>
              <a:t>.</a:t>
            </a:r>
            <a:endParaRPr lang="uk-UA" sz="3200" b="1" dirty="0">
              <a:solidFill>
                <a:schemeClr val="bg1"/>
              </a:solidFill>
            </a:endParaRPr>
          </a:p>
        </p:txBody>
      </p:sp>
      <p:sp>
        <p:nvSpPr>
          <p:cNvPr id="8" name="Текст 7"/>
          <p:cNvSpPr>
            <a:spLocks noGrp="1"/>
          </p:cNvSpPr>
          <p:nvPr>
            <p:ph type="body" sz="quarter" idx="3"/>
          </p:nvPr>
        </p:nvSpPr>
        <p:spPr>
          <a:xfrm>
            <a:off x="6172200" y="1928191"/>
            <a:ext cx="5183188" cy="576884"/>
          </a:xfrm>
          <a:solidFill>
            <a:schemeClr val="accent6"/>
          </a:solidFill>
        </p:spPr>
        <p:txBody>
          <a:bodyPr>
            <a:normAutofit/>
          </a:bodyPr>
          <a:lstStyle/>
          <a:p>
            <a:pPr algn="ctr"/>
            <a:r>
              <a:rPr lang="uk-UA" sz="3200" i="1" dirty="0"/>
              <a:t>Охоронна функція </a:t>
            </a:r>
          </a:p>
        </p:txBody>
      </p:sp>
      <p:sp>
        <p:nvSpPr>
          <p:cNvPr id="9" name="Объект 8"/>
          <p:cNvSpPr>
            <a:spLocks noGrp="1"/>
          </p:cNvSpPr>
          <p:nvPr>
            <p:ph sz="quarter" idx="4"/>
          </p:nvPr>
        </p:nvSpPr>
        <p:spPr>
          <a:solidFill>
            <a:schemeClr val="accent1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r>
              <a:rPr lang="ru-RU" sz="3200" b="1" dirty="0" err="1" smtClean="0">
                <a:solidFill>
                  <a:schemeClr val="bg1"/>
                </a:solidFill>
              </a:rPr>
              <a:t>Захист</a:t>
            </a:r>
            <a:r>
              <a:rPr lang="ru-RU" sz="3200" b="1" dirty="0" smtClean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найважливіших</a:t>
            </a:r>
            <a:r>
              <a:rPr lang="ru-RU" sz="3200" b="1" dirty="0">
                <a:solidFill>
                  <a:schemeClr val="bg1"/>
                </a:solidFill>
              </a:rPr>
              <a:t> для </a:t>
            </a:r>
            <a:r>
              <a:rPr lang="ru-RU" sz="3200" b="1" dirty="0" err="1">
                <a:solidFill>
                  <a:schemeClr val="bg1"/>
                </a:solidFill>
              </a:rPr>
              <a:t>життя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суспільства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відносин</a:t>
            </a:r>
            <a:r>
              <a:rPr lang="ru-RU" sz="3200" b="1" dirty="0">
                <a:solidFill>
                  <a:schemeClr val="bg1"/>
                </a:solidFill>
              </a:rPr>
              <a:t>. </a:t>
            </a:r>
            <a:endParaRPr lang="ru-RU" sz="3200" b="1" dirty="0" smtClean="0">
              <a:solidFill>
                <a:schemeClr val="bg1"/>
              </a:solidFill>
            </a:endParaRPr>
          </a:p>
          <a:p>
            <a:r>
              <a:rPr lang="ru-RU" sz="3200" b="1" dirty="0" smtClean="0">
                <a:solidFill>
                  <a:schemeClr val="bg1"/>
                </a:solidFill>
              </a:rPr>
              <a:t>Дана </a:t>
            </a:r>
            <a:r>
              <a:rPr lang="ru-RU" sz="3200" b="1" dirty="0" err="1">
                <a:solidFill>
                  <a:schemeClr val="bg1"/>
                </a:solidFill>
              </a:rPr>
              <a:t>функція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має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своєю</a:t>
            </a:r>
            <a:r>
              <a:rPr lang="ru-RU" sz="3200" b="1" dirty="0">
                <a:solidFill>
                  <a:schemeClr val="bg1"/>
                </a:solidFill>
              </a:rPr>
              <a:t> задачею </a:t>
            </a:r>
            <a:r>
              <a:rPr lang="ru-RU" sz="3200" b="1" dirty="0" err="1">
                <a:solidFill>
                  <a:schemeClr val="bg1"/>
                </a:solidFill>
              </a:rPr>
              <a:t>забезпечити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вимоги</a:t>
            </a:r>
            <a:r>
              <a:rPr lang="ru-RU" sz="3200" b="1" dirty="0">
                <a:solidFill>
                  <a:schemeClr val="bg1"/>
                </a:solidFill>
              </a:rPr>
              <a:t> </a:t>
            </a:r>
            <a:r>
              <a:rPr lang="ru-RU" sz="3200" b="1" dirty="0" err="1">
                <a:solidFill>
                  <a:schemeClr val="bg1"/>
                </a:solidFill>
              </a:rPr>
              <a:t>законів</a:t>
            </a:r>
            <a:r>
              <a:rPr lang="ru-RU" sz="3200" b="1" dirty="0">
                <a:solidFill>
                  <a:schemeClr val="bg1"/>
                </a:solidFill>
              </a:rPr>
              <a:t>, </a:t>
            </a:r>
            <a:r>
              <a:rPr lang="ru-RU" sz="3200" b="1" dirty="0" err="1">
                <a:solidFill>
                  <a:schemeClr val="bg1"/>
                </a:solidFill>
              </a:rPr>
              <a:t>встановити</a:t>
            </a:r>
            <a:r>
              <a:rPr lang="ru-RU" sz="3200" b="1" dirty="0">
                <a:solidFill>
                  <a:schemeClr val="bg1"/>
                </a:solidFill>
              </a:rPr>
              <a:t> режим </a:t>
            </a:r>
            <a:r>
              <a:rPr lang="ru-RU" sz="3200" b="1" dirty="0" err="1">
                <a:solidFill>
                  <a:schemeClr val="bg1"/>
                </a:solidFill>
              </a:rPr>
              <a:t>законності</a:t>
            </a:r>
            <a:r>
              <a:rPr lang="ru-RU" sz="3200" b="1" dirty="0">
                <a:solidFill>
                  <a:schemeClr val="bg1"/>
                </a:solidFill>
              </a:rPr>
              <a:t> в </a:t>
            </a:r>
            <a:r>
              <a:rPr lang="ru-RU" sz="3200" b="1" dirty="0" err="1">
                <a:solidFill>
                  <a:schemeClr val="bg1"/>
                </a:solidFill>
              </a:rPr>
              <a:t>суспільстві</a:t>
            </a:r>
            <a:r>
              <a:rPr lang="ru-RU" sz="3200" b="1" dirty="0">
                <a:solidFill>
                  <a:schemeClr val="bg1"/>
                </a:solidFill>
              </a:rPr>
              <a:t>.</a:t>
            </a:r>
            <a:endParaRPr lang="uk-UA" sz="32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037570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"/>
            <a:ext cx="10515600" cy="1137424"/>
          </a:xfrm>
        </p:spPr>
        <p:txBody>
          <a:bodyPr>
            <a:normAutofit fontScale="90000"/>
          </a:bodyPr>
          <a:lstStyle/>
          <a:p>
            <a:pPr algn="ctr"/>
            <a:r>
              <a:rPr lang="uk-UA" sz="3600" b="1" dirty="0" smtClean="0"/>
              <a:t/>
            </a:r>
            <a:br>
              <a:rPr lang="uk-UA" sz="3600" b="1" dirty="0" smtClean="0"/>
            </a:br>
            <a:r>
              <a:rPr lang="uk-UA" sz="3600" b="1" dirty="0" smtClean="0"/>
              <a:t>ДЖЕРЕЛО ПРАВА – </a:t>
            </a:r>
            <a:br>
              <a:rPr lang="uk-UA" sz="3600" b="1" dirty="0" smtClean="0"/>
            </a:br>
            <a:r>
              <a:rPr lang="uk-UA" sz="4000" b="1" dirty="0" smtClean="0"/>
              <a:t>способи </a:t>
            </a:r>
            <a:r>
              <a:rPr lang="uk-UA" sz="4000" b="1" dirty="0"/>
              <a:t>вираження і закріплення норм </a:t>
            </a:r>
            <a:r>
              <a:rPr lang="uk-UA" sz="4000" b="1" dirty="0" smtClean="0"/>
              <a:t>права</a:t>
            </a:r>
            <a:br>
              <a:rPr lang="uk-UA" sz="4000" b="1" dirty="0" smtClean="0"/>
            </a:br>
            <a:endParaRPr lang="uk-UA" sz="4000" b="1" dirty="0"/>
          </a:p>
        </p:txBody>
      </p:sp>
      <p:graphicFrame>
        <p:nvGraphicFramePr>
          <p:cNvPr id="8" name="Объект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64740684"/>
              </p:ext>
            </p:extLst>
          </p:nvPr>
        </p:nvGraphicFramePr>
        <p:xfrm>
          <a:off x="377687" y="1137425"/>
          <a:ext cx="11509513" cy="540415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83939">
                  <a:extLst>
                    <a:ext uri="{9D8B030D-6E8A-4147-A177-3AD203B41FA5}">
                      <a16:colId xmlns:a16="http://schemas.microsoft.com/office/drawing/2014/main" val="1547746602"/>
                    </a:ext>
                  </a:extLst>
                </a:gridCol>
                <a:gridCol w="7825574">
                  <a:extLst>
                    <a:ext uri="{9D8B030D-6E8A-4147-A177-3AD203B41FA5}">
                      <a16:colId xmlns:a16="http://schemas.microsoft.com/office/drawing/2014/main" val="2986784707"/>
                    </a:ext>
                  </a:extLst>
                </a:gridCol>
              </a:tblGrid>
              <a:tr h="896156">
                <a:tc gridSpan="2">
                  <a:txBody>
                    <a:bodyPr/>
                    <a:lstStyle/>
                    <a:p>
                      <a:pPr algn="ctr"/>
                      <a:r>
                        <a:rPr lang="uk-UA" sz="3600" dirty="0" smtClean="0"/>
                        <a:t>основні види джерел права:</a:t>
                      </a:r>
                      <a:endParaRPr lang="uk-UA" sz="36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08178735"/>
                  </a:ext>
                </a:extLst>
              </a:tr>
              <a:tr h="876887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Правовий звичай 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smtClean="0"/>
                        <a:t>правило </a:t>
                      </a:r>
                      <a:r>
                        <a:rPr lang="ru-RU" sz="2400" b="1" dirty="0" err="1" smtClean="0"/>
                        <a:t>поведінки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якому</a:t>
                      </a:r>
                      <a:r>
                        <a:rPr lang="ru-RU" sz="2400" b="1" dirty="0" smtClean="0"/>
                        <a:t> держава </a:t>
                      </a:r>
                      <a:r>
                        <a:rPr lang="ru-RU" sz="2400" b="1" dirty="0" err="1" smtClean="0"/>
                        <a:t>надала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загальнообов'язкового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значення</a:t>
                      </a:r>
                      <a:r>
                        <a:rPr lang="ru-RU" sz="2400" b="1" dirty="0" smtClean="0"/>
                        <a:t> і </a:t>
                      </a:r>
                      <a:r>
                        <a:rPr lang="ru-RU" sz="2400" b="1" dirty="0" err="1" smtClean="0"/>
                        <a:t>дотримання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якого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гарантувала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своєю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примусовою</a:t>
                      </a:r>
                      <a:r>
                        <a:rPr lang="ru-RU" sz="2400" b="1" dirty="0" smtClean="0"/>
                        <a:t> силою</a:t>
                      </a:r>
                      <a:endParaRPr lang="uk-UA" sz="24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08747072"/>
                  </a:ext>
                </a:extLst>
              </a:tr>
              <a:tr h="814039"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uk-UA" sz="3200" b="1" dirty="0" smtClean="0"/>
                        <a:t>Правовий прецедент 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err="1" smtClean="0"/>
                        <a:t>судове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або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адміністративне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рішення</a:t>
                      </a:r>
                      <a:r>
                        <a:rPr lang="ru-RU" sz="2400" b="1" dirty="0" smtClean="0"/>
                        <a:t> з </a:t>
                      </a:r>
                      <a:r>
                        <a:rPr lang="ru-RU" sz="2400" b="1" dirty="0" err="1" smtClean="0"/>
                        <a:t>конкретної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юридичної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справи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якому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надається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загальнообов'язкове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юридичне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значення</a:t>
                      </a:r>
                      <a:endParaRPr lang="uk-UA" sz="24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735936985"/>
                  </a:ext>
                </a:extLst>
              </a:tr>
              <a:tr h="955111"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uk-UA" sz="3200" b="1" dirty="0" smtClean="0"/>
                        <a:t>Нормативно- </a:t>
                      </a:r>
                    </a:p>
                    <a:p>
                      <a:pPr>
                        <a:lnSpc>
                          <a:spcPct val="65000"/>
                        </a:lnSpc>
                      </a:pPr>
                      <a:r>
                        <a:rPr lang="uk-UA" sz="3200" b="1" dirty="0" smtClean="0"/>
                        <a:t>правовий акт 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smtClean="0"/>
                        <a:t>офіційний документ </a:t>
                      </a:r>
                      <a:r>
                        <a:rPr lang="ru-RU" sz="2400" b="1" dirty="0" err="1" smtClean="0"/>
                        <a:t>компетентних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органів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держави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що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містить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юридичні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норми</a:t>
                      </a:r>
                      <a:r>
                        <a:rPr lang="ru-RU" sz="2400" b="1" dirty="0" smtClean="0"/>
                        <a:t>. </a:t>
                      </a:r>
                      <a:r>
                        <a:rPr lang="ru-RU" sz="2400" b="1" dirty="0" err="1" smtClean="0"/>
                        <a:t>Нормативні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акти</a:t>
                      </a:r>
                      <a:r>
                        <a:rPr lang="ru-RU" sz="2400" b="1" dirty="0" smtClean="0"/>
                        <a:t> є </a:t>
                      </a:r>
                      <a:r>
                        <a:rPr lang="ru-RU" sz="2400" b="1" dirty="0" err="1" smtClean="0"/>
                        <a:t>основним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джерелом</a:t>
                      </a:r>
                      <a:r>
                        <a:rPr lang="ru-RU" sz="2400" b="1" dirty="0" smtClean="0"/>
                        <a:t> права </a:t>
                      </a:r>
                      <a:r>
                        <a:rPr lang="ru-RU" sz="2400" b="1" dirty="0" err="1" smtClean="0"/>
                        <a:t>України</a:t>
                      </a:r>
                      <a:endParaRPr lang="uk-UA" sz="24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3848647291"/>
                  </a:ext>
                </a:extLst>
              </a:tr>
              <a:tr h="965808"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uk-UA" sz="3200" b="1" dirty="0" smtClean="0"/>
                        <a:t>Нормативно-правовий договір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err="1" smtClean="0"/>
                        <a:t>двостороння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або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багатостороння</a:t>
                      </a:r>
                      <a:r>
                        <a:rPr lang="ru-RU" sz="2400" b="1" dirty="0" smtClean="0"/>
                        <a:t> угода, яка </a:t>
                      </a:r>
                      <a:r>
                        <a:rPr lang="ru-RU" sz="2400" b="1" dirty="0" err="1" smtClean="0"/>
                        <a:t>містить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норми</a:t>
                      </a:r>
                      <a:r>
                        <a:rPr lang="ru-RU" sz="2400" b="1" dirty="0" smtClean="0"/>
                        <a:t> права, </a:t>
                      </a:r>
                      <a:r>
                        <a:rPr lang="ru-RU" sz="2400" b="1" dirty="0" err="1" smtClean="0"/>
                        <a:t>це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основна</a:t>
                      </a:r>
                      <a:r>
                        <a:rPr lang="ru-RU" sz="2400" b="1" dirty="0" smtClean="0"/>
                        <a:t> форма (</a:t>
                      </a:r>
                      <a:r>
                        <a:rPr lang="ru-RU" sz="2400" b="1" dirty="0" err="1" smtClean="0"/>
                        <a:t>джерело</a:t>
                      </a:r>
                      <a:r>
                        <a:rPr lang="ru-RU" sz="2400" b="1" dirty="0" smtClean="0"/>
                        <a:t>) права в </a:t>
                      </a:r>
                      <a:r>
                        <a:rPr lang="ru-RU" sz="2400" b="1" dirty="0" err="1" smtClean="0"/>
                        <a:t>міжнародному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праві</a:t>
                      </a:r>
                      <a:r>
                        <a:rPr lang="ru-RU" sz="2400" b="1" dirty="0" smtClean="0"/>
                        <a:t>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275998588"/>
                  </a:ext>
                </a:extLst>
              </a:tr>
              <a:tr h="896156">
                <a:tc>
                  <a:txBody>
                    <a:bodyPr/>
                    <a:lstStyle/>
                    <a:p>
                      <a:r>
                        <a:rPr lang="uk-UA" sz="3200" b="1" dirty="0" smtClean="0"/>
                        <a:t>Релігійні норми</a:t>
                      </a:r>
                      <a:endParaRPr lang="uk-UA" sz="3200" b="1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65000"/>
                        </a:lnSpc>
                      </a:pPr>
                      <a:r>
                        <a:rPr lang="ru-RU" sz="2400" b="1" dirty="0" err="1" smtClean="0"/>
                        <a:t>грунтуються</a:t>
                      </a:r>
                      <a:r>
                        <a:rPr lang="ru-RU" sz="2400" b="1" dirty="0" smtClean="0"/>
                        <a:t> на </a:t>
                      </a:r>
                      <a:r>
                        <a:rPr lang="ru-RU" sz="2400" b="1" dirty="0" err="1" smtClean="0"/>
                        <a:t>релігійних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переконаннях</a:t>
                      </a:r>
                      <a:r>
                        <a:rPr lang="ru-RU" sz="2400" b="1" dirty="0" smtClean="0"/>
                        <a:t> і </a:t>
                      </a:r>
                      <a:r>
                        <a:rPr lang="ru-RU" sz="2400" b="1" dirty="0" err="1" smtClean="0"/>
                        <a:t>грають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велику</a:t>
                      </a:r>
                      <a:r>
                        <a:rPr lang="ru-RU" sz="2400" b="1" dirty="0" smtClean="0"/>
                        <a:t> роль в </a:t>
                      </a:r>
                      <a:r>
                        <a:rPr lang="ru-RU" sz="2400" b="1" dirty="0" err="1" smtClean="0"/>
                        <a:t>суспільствах</a:t>
                      </a:r>
                      <a:r>
                        <a:rPr lang="ru-RU" sz="2400" b="1" dirty="0" smtClean="0"/>
                        <a:t>, де та </a:t>
                      </a:r>
                      <a:r>
                        <a:rPr lang="ru-RU" sz="2400" b="1" dirty="0" err="1" smtClean="0"/>
                        <a:t>або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інша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релігія</a:t>
                      </a:r>
                      <a:r>
                        <a:rPr lang="ru-RU" sz="2400" b="1" dirty="0" smtClean="0"/>
                        <a:t> є </a:t>
                      </a:r>
                      <a:r>
                        <a:rPr lang="ru-RU" sz="2400" b="1" dirty="0" err="1" smtClean="0"/>
                        <a:t>офіційною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загальнодержавною</a:t>
                      </a:r>
                      <a:endParaRPr lang="uk-UA" sz="24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4654636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429335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59026" y="365125"/>
            <a:ext cx="11787808" cy="1325563"/>
          </a:xfrm>
        </p:spPr>
        <p:txBody>
          <a:bodyPr>
            <a:normAutofit fontScale="90000"/>
          </a:bodyPr>
          <a:lstStyle/>
          <a:p>
            <a:pPr algn="ctr"/>
            <a:r>
              <a:rPr lang="ru-RU" sz="4900" b="1" dirty="0"/>
              <a:t>Система права — </a:t>
            </a:r>
            <a:r>
              <a:rPr lang="ru-RU" sz="4900" b="1" dirty="0" smtClean="0"/>
              <a:t/>
            </a:r>
            <a:br>
              <a:rPr lang="ru-RU" sz="4900" b="1" dirty="0" smtClean="0"/>
            </a:br>
            <a:r>
              <a:rPr lang="ru-RU" sz="3200" b="1" dirty="0" err="1" smtClean="0"/>
              <a:t>це</a:t>
            </a:r>
            <a:r>
              <a:rPr lang="ru-RU" sz="3200" b="1" dirty="0" smtClean="0"/>
              <a:t> </a:t>
            </a:r>
            <a:r>
              <a:rPr lang="ru-RU" sz="3200" b="1" dirty="0" err="1"/>
              <a:t>внутрішня</a:t>
            </a:r>
            <a:r>
              <a:rPr lang="ru-RU" sz="3200" b="1" dirty="0"/>
              <a:t> структура права, </a:t>
            </a:r>
            <a:r>
              <a:rPr lang="ru-RU" sz="3200" b="1" dirty="0" err="1"/>
              <a:t>що</a:t>
            </a:r>
            <a:r>
              <a:rPr lang="ru-RU" sz="3200" b="1" dirty="0"/>
              <a:t> </a:t>
            </a:r>
            <a:r>
              <a:rPr lang="ru-RU" sz="3200" b="1" dirty="0" err="1"/>
              <a:t>охоплює</a:t>
            </a:r>
            <a:r>
              <a:rPr lang="ru-RU" sz="3200" b="1" dirty="0"/>
              <a:t> </a:t>
            </a:r>
            <a:r>
              <a:rPr lang="ru-RU" sz="3200" b="1" dirty="0" err="1"/>
              <a:t>всі</a:t>
            </a:r>
            <a:r>
              <a:rPr lang="ru-RU" sz="3200" b="1" dirty="0"/>
              <a:t> </a:t>
            </a:r>
            <a:r>
              <a:rPr lang="ru-RU" sz="3200" b="1" dirty="0" err="1"/>
              <a:t>діючі</a:t>
            </a:r>
            <a:r>
              <a:rPr lang="ru-RU" sz="3200" b="1" dirty="0"/>
              <a:t> </a:t>
            </a:r>
            <a:r>
              <a:rPr lang="ru-RU" sz="3200" b="1" dirty="0" err="1"/>
              <a:t>юридичні</a:t>
            </a:r>
            <a:r>
              <a:rPr lang="ru-RU" sz="3200" b="1" dirty="0"/>
              <a:t> </a:t>
            </a:r>
            <a:r>
              <a:rPr lang="ru-RU" sz="3200" b="1" dirty="0" err="1"/>
              <a:t>норми</a:t>
            </a:r>
            <a:r>
              <a:rPr lang="ru-RU" sz="3200" b="1" dirty="0"/>
              <a:t> </a:t>
            </a:r>
            <a:r>
              <a:rPr lang="ru-RU" sz="3200" b="1" dirty="0" err="1" smtClean="0"/>
              <a:t>держави</a:t>
            </a:r>
            <a:endParaRPr lang="uk-UA" sz="32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9597515"/>
              </p:ext>
            </p:extLst>
          </p:nvPr>
        </p:nvGraphicFramePr>
        <p:xfrm>
          <a:off x="178904" y="1825623"/>
          <a:ext cx="11767930" cy="486390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53339">
                  <a:extLst>
                    <a:ext uri="{9D8B030D-6E8A-4147-A177-3AD203B41FA5}">
                      <a16:colId xmlns:a16="http://schemas.microsoft.com/office/drawing/2014/main" val="3113913952"/>
                    </a:ext>
                  </a:extLst>
                </a:gridCol>
                <a:gridCol w="7414591">
                  <a:extLst>
                    <a:ext uri="{9D8B030D-6E8A-4147-A177-3AD203B41FA5}">
                      <a16:colId xmlns:a16="http://schemas.microsoft.com/office/drawing/2014/main" val="1991700459"/>
                    </a:ext>
                  </a:extLst>
                </a:gridCol>
              </a:tblGrid>
              <a:tr h="619403">
                <a:tc gridSpan="2">
                  <a:txBody>
                    <a:bodyPr/>
                    <a:lstStyle/>
                    <a:p>
                      <a:pPr algn="ctr"/>
                      <a:r>
                        <a:rPr lang="uk-UA" sz="3200" dirty="0" smtClean="0"/>
                        <a:t>ОСНОВНІ</a:t>
                      </a:r>
                      <a:r>
                        <a:rPr lang="uk-UA" sz="3200" baseline="0" dirty="0" smtClean="0"/>
                        <a:t> КОМПОНЕНТИ СИСТЕМИ ПРАВА</a:t>
                      </a:r>
                      <a:endParaRPr lang="uk-UA" sz="32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5609007"/>
                  </a:ext>
                </a:extLst>
              </a:tr>
              <a:tr h="1258094">
                <a:tc>
                  <a:txBody>
                    <a:bodyPr/>
                    <a:lstStyle/>
                    <a:p>
                      <a:r>
                        <a:rPr lang="uk-UA" sz="3600" b="1" dirty="0" smtClean="0"/>
                        <a:t>Галузь права </a:t>
                      </a:r>
                      <a:endParaRPr lang="uk-UA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r>
                        <a:rPr lang="uk-UA" sz="2400" b="1" dirty="0" smtClean="0"/>
                        <a:t>Сукупність норм права, регулюючих якісно однорідну групу суспільних відносин. Вона відрізняється своєрідністю предмету і методу правового регулювання (конституційне, трудове право, цивільне, сімейне, кримінальне і ).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9271697"/>
                  </a:ext>
                </a:extLst>
              </a:tr>
              <a:tr h="1258094">
                <a:tc>
                  <a:txBody>
                    <a:bodyPr/>
                    <a:lstStyle/>
                    <a:p>
                      <a:r>
                        <a:rPr lang="uk-UA" sz="3600" b="1" dirty="0" smtClean="0"/>
                        <a:t>Правовий інститут </a:t>
                      </a:r>
                      <a:endParaRPr lang="uk-UA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r>
                        <a:rPr lang="ru-RU" sz="2400" b="1" dirty="0" err="1" smtClean="0"/>
                        <a:t>Складова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частина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галузі</a:t>
                      </a:r>
                      <a:r>
                        <a:rPr lang="ru-RU" sz="2400" b="1" dirty="0" smtClean="0"/>
                        <a:t> права, </a:t>
                      </a:r>
                      <a:r>
                        <a:rPr lang="ru-RU" sz="2400" b="1" dirty="0" err="1" smtClean="0"/>
                        <a:t>сукупність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правових</a:t>
                      </a:r>
                      <a:r>
                        <a:rPr lang="ru-RU" sz="2400" b="1" dirty="0" smtClean="0"/>
                        <a:t> норм, </a:t>
                      </a:r>
                      <a:r>
                        <a:rPr lang="ru-RU" sz="2400" b="1" dirty="0" err="1" smtClean="0"/>
                        <a:t>регулюючих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певний</a:t>
                      </a:r>
                      <a:r>
                        <a:rPr lang="ru-RU" sz="2400" b="1" dirty="0" smtClean="0"/>
                        <a:t> вид </a:t>
                      </a:r>
                      <a:r>
                        <a:rPr lang="ru-RU" sz="2400" b="1" dirty="0" err="1" smtClean="0"/>
                        <a:t>однорідних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суспільних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відносин</a:t>
                      </a:r>
                      <a:r>
                        <a:rPr lang="ru-RU" sz="2400" b="1" dirty="0" smtClean="0"/>
                        <a:t> (</a:t>
                      </a:r>
                      <a:r>
                        <a:rPr lang="ru-RU" sz="2400" b="1" dirty="0" err="1" smtClean="0"/>
                        <a:t>трудовий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договір</a:t>
                      </a:r>
                      <a:r>
                        <a:rPr lang="ru-RU" sz="2400" b="1" dirty="0" smtClean="0"/>
                        <a:t>, оплата </a:t>
                      </a:r>
                      <a:r>
                        <a:rPr lang="ru-RU" sz="2400" b="1" dirty="0" err="1" smtClean="0"/>
                        <a:t>праці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робочий</a:t>
                      </a:r>
                      <a:r>
                        <a:rPr lang="ru-RU" sz="2400" b="1" dirty="0" smtClean="0"/>
                        <a:t> час, час </a:t>
                      </a:r>
                      <a:r>
                        <a:rPr lang="ru-RU" sz="2400" b="1" dirty="0" err="1" smtClean="0"/>
                        <a:t>відпочинку</a:t>
                      </a:r>
                      <a:r>
                        <a:rPr lang="ru-RU" sz="2400" b="1" baseline="0" dirty="0" smtClean="0"/>
                        <a:t> </a:t>
                      </a:r>
                      <a:r>
                        <a:rPr lang="ru-RU" sz="2400" b="1" dirty="0" smtClean="0"/>
                        <a:t>в трудовому </a:t>
                      </a:r>
                      <a:r>
                        <a:rPr lang="ru-RU" sz="2400" b="1" dirty="0" err="1" smtClean="0"/>
                        <a:t>праві</a:t>
                      </a:r>
                      <a:r>
                        <a:rPr lang="ru-RU" sz="2400" b="1" dirty="0" smtClean="0"/>
                        <a:t> ).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67795230"/>
                  </a:ext>
                </a:extLst>
              </a:tr>
              <a:tr h="1258094">
                <a:tc>
                  <a:txBody>
                    <a:bodyPr/>
                    <a:lstStyle/>
                    <a:p>
                      <a:r>
                        <a:rPr lang="uk-UA" sz="3600" b="1" dirty="0" smtClean="0"/>
                        <a:t>Норма</a:t>
                      </a:r>
                      <a:r>
                        <a:rPr lang="uk-UA" sz="3600" b="1" baseline="0" dirty="0" smtClean="0"/>
                        <a:t> права</a:t>
                      </a:r>
                      <a:endParaRPr lang="uk-UA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85000"/>
                        </a:lnSpc>
                      </a:pPr>
                      <a:r>
                        <a:rPr lang="ru-RU" sz="2400" b="1" dirty="0" err="1" smtClean="0"/>
                        <a:t>Загальнообов'язкове</a:t>
                      </a:r>
                      <a:r>
                        <a:rPr lang="ru-RU" sz="2400" b="1" dirty="0" smtClean="0"/>
                        <a:t>, формально </a:t>
                      </a:r>
                      <a:r>
                        <a:rPr lang="ru-RU" sz="2400" b="1" dirty="0" err="1" smtClean="0"/>
                        <a:t>визначене</a:t>
                      </a:r>
                      <a:r>
                        <a:rPr lang="ru-RU" sz="2400" b="1" dirty="0" smtClean="0"/>
                        <a:t> правило </a:t>
                      </a:r>
                      <a:r>
                        <a:rPr lang="ru-RU" sz="2400" b="1" dirty="0" err="1" smtClean="0"/>
                        <a:t>поведінки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встановлене</a:t>
                      </a:r>
                      <a:r>
                        <a:rPr lang="ru-RU" sz="2400" b="1" dirty="0" smtClean="0"/>
                        <a:t> державою як </a:t>
                      </a:r>
                      <a:r>
                        <a:rPr lang="ru-RU" sz="2400" b="1" dirty="0" err="1" smtClean="0"/>
                        <a:t>критерій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правомірної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або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забороненої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поведінки</a:t>
                      </a:r>
                      <a:r>
                        <a:rPr lang="ru-RU" sz="2400" b="1" dirty="0" smtClean="0"/>
                        <a:t>.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969204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219532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кругленный прямоугольник 2"/>
          <p:cNvSpPr/>
          <p:nvPr/>
        </p:nvSpPr>
        <p:spPr>
          <a:xfrm>
            <a:off x="58954" y="1249207"/>
            <a:ext cx="5267739" cy="2200239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65000"/>
              </a:lnSpc>
            </a:pPr>
            <a:r>
              <a:rPr lang="uk-UA" sz="3200" b="1" dirty="0" smtClean="0">
                <a:solidFill>
                  <a:schemeClr val="bg1"/>
                </a:solidFill>
              </a:rPr>
              <a:t>Письмовий документ компетентного суб'єкта права, в якому закріплюються правила поведінки загального характеру</a:t>
            </a:r>
            <a:endParaRPr lang="uk-UA" sz="3200" b="1" dirty="0">
              <a:solidFill>
                <a:schemeClr val="bg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318050" y="3660146"/>
            <a:ext cx="3976860" cy="1259916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3200" b="1" dirty="0" smtClean="0">
                <a:solidFill>
                  <a:schemeClr val="bg1"/>
                </a:solidFill>
              </a:rPr>
              <a:t>ЗАКОНИ</a:t>
            </a:r>
            <a:endParaRPr lang="uk-UA" sz="3200" b="1" dirty="0">
              <a:solidFill>
                <a:schemeClr val="bg1"/>
              </a:solidFill>
            </a:endParaRPr>
          </a:p>
        </p:txBody>
      </p:sp>
      <p:sp>
        <p:nvSpPr>
          <p:cNvPr id="7" name="Прямоугольник 6"/>
          <p:cNvSpPr/>
          <p:nvPr/>
        </p:nvSpPr>
        <p:spPr>
          <a:xfrm>
            <a:off x="1759527" y="5084618"/>
            <a:ext cx="45719" cy="4571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/>
          </a:p>
        </p:txBody>
      </p:sp>
      <p:sp>
        <p:nvSpPr>
          <p:cNvPr id="8" name="Прямоугольник 7"/>
          <p:cNvSpPr/>
          <p:nvPr/>
        </p:nvSpPr>
        <p:spPr>
          <a:xfrm>
            <a:off x="318050" y="5355685"/>
            <a:ext cx="3976860" cy="1231186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2800" b="1" dirty="0" smtClean="0">
                <a:solidFill>
                  <a:schemeClr val="bg1"/>
                </a:solidFill>
              </a:rPr>
              <a:t>ПІДЗАКОННІ </a:t>
            </a:r>
          </a:p>
          <a:p>
            <a:pPr algn="ctr"/>
            <a:r>
              <a:rPr lang="uk-UA" sz="2800" b="1" dirty="0" smtClean="0">
                <a:solidFill>
                  <a:schemeClr val="bg1"/>
                </a:solidFill>
              </a:rPr>
              <a:t>АКТИ</a:t>
            </a:r>
            <a:endParaRPr lang="uk-UA" sz="2800" b="1" dirty="0">
              <a:solidFill>
                <a:schemeClr val="bg1"/>
              </a:solidFill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5712453" y="1697553"/>
            <a:ext cx="5764696" cy="1017087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3200" b="1" dirty="0" smtClean="0">
                <a:solidFill>
                  <a:schemeClr val="bg1"/>
                </a:solidFill>
              </a:rPr>
              <a:t>КОНСТИТУЦІЯ </a:t>
            </a:r>
          </a:p>
          <a:p>
            <a:pPr algn="ctr"/>
            <a:r>
              <a:rPr lang="uk-UA" sz="3200" b="1" dirty="0" smtClean="0">
                <a:solidFill>
                  <a:schemeClr val="bg1"/>
                </a:solidFill>
              </a:rPr>
              <a:t>ОСНОВНИЙ ЗАКОН</a:t>
            </a:r>
            <a:endParaRPr lang="uk-UA" sz="3200" b="1" dirty="0">
              <a:solidFill>
                <a:schemeClr val="bg1"/>
              </a:solidFill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5743703" y="3113098"/>
            <a:ext cx="5764696" cy="9144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3200" b="1" dirty="0" smtClean="0"/>
              <a:t> </a:t>
            </a:r>
            <a:r>
              <a:rPr lang="uk-UA" sz="3200" b="1" dirty="0" smtClean="0">
                <a:solidFill>
                  <a:schemeClr val="bg1"/>
                </a:solidFill>
              </a:rPr>
              <a:t>КОНСТИТУЦІЙНІ ЗАКОНИ</a:t>
            </a:r>
            <a:endParaRPr lang="uk-UA" sz="3200" b="1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5752791" y="4217526"/>
            <a:ext cx="5764696" cy="914400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uk-UA" sz="3200" b="1" dirty="0" smtClean="0"/>
              <a:t> </a:t>
            </a:r>
            <a:r>
              <a:rPr lang="uk-UA" sz="3200" b="1" dirty="0" smtClean="0">
                <a:solidFill>
                  <a:schemeClr val="bg1"/>
                </a:solidFill>
              </a:rPr>
              <a:t>ЗВИЧАЙНІ ЗАКОНИ</a:t>
            </a:r>
            <a:endParaRPr lang="uk-UA" sz="3200" b="1" dirty="0"/>
          </a:p>
        </p:txBody>
      </p:sp>
      <p:sp>
        <p:nvSpPr>
          <p:cNvPr id="13" name="Прямоугольник 12"/>
          <p:cNvSpPr/>
          <p:nvPr/>
        </p:nvSpPr>
        <p:spPr>
          <a:xfrm>
            <a:off x="9227127" y="5355685"/>
            <a:ext cx="45719" cy="4571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/>
          </a:p>
        </p:txBody>
      </p:sp>
      <p:sp>
        <p:nvSpPr>
          <p:cNvPr id="14" name="Прямоугольник 13"/>
          <p:cNvSpPr/>
          <p:nvPr/>
        </p:nvSpPr>
        <p:spPr>
          <a:xfrm>
            <a:off x="4969565" y="5581184"/>
            <a:ext cx="5040644" cy="914268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uk-UA" sz="2800" b="1" dirty="0" smtClean="0">
                <a:solidFill>
                  <a:schemeClr val="bg1"/>
                </a:solidFill>
              </a:rPr>
              <a:t>НОРМАТИВНО-ПРАВОВІ АКТИ</a:t>
            </a:r>
            <a:endParaRPr lang="uk-UA" sz="2800" b="1" dirty="0">
              <a:solidFill>
                <a:schemeClr val="bg1"/>
              </a:solidFill>
            </a:endParaRPr>
          </a:p>
        </p:txBody>
      </p:sp>
      <p:sp>
        <p:nvSpPr>
          <p:cNvPr id="16" name="Прямоугольник 15"/>
          <p:cNvSpPr/>
          <p:nvPr/>
        </p:nvSpPr>
        <p:spPr>
          <a:xfrm>
            <a:off x="4969565" y="346364"/>
            <a:ext cx="45719" cy="4571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/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139149" y="0"/>
            <a:ext cx="11648660" cy="1084651"/>
          </a:xfrm>
          <a:prstGeom prst="round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 sz="4000" b="1" dirty="0" smtClean="0">
              <a:solidFill>
                <a:schemeClr val="bg1"/>
              </a:solidFill>
            </a:endParaRPr>
          </a:p>
          <a:p>
            <a:pPr algn="ctr"/>
            <a:r>
              <a:rPr lang="uk-UA" sz="4000" b="1" dirty="0" smtClean="0">
                <a:solidFill>
                  <a:schemeClr val="bg1"/>
                </a:solidFill>
              </a:rPr>
              <a:t>НОРМАТИВНО-ПРАВОВИЙ АКТ</a:t>
            </a:r>
          </a:p>
          <a:p>
            <a:pPr algn="ctr"/>
            <a:endParaRPr lang="uk-UA" sz="3600" b="1" dirty="0">
              <a:solidFill>
                <a:schemeClr val="bg1"/>
              </a:solidFill>
            </a:endParaRPr>
          </a:p>
        </p:txBody>
      </p:sp>
      <p:sp>
        <p:nvSpPr>
          <p:cNvPr id="26" name="Стрелка вниз 25"/>
          <p:cNvSpPr/>
          <p:nvPr/>
        </p:nvSpPr>
        <p:spPr>
          <a:xfrm>
            <a:off x="2692823" y="1105606"/>
            <a:ext cx="484632" cy="37863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/>
          </a:p>
        </p:txBody>
      </p:sp>
      <p:sp>
        <p:nvSpPr>
          <p:cNvPr id="39" name="Диагональная полоса 38"/>
          <p:cNvSpPr/>
          <p:nvPr/>
        </p:nvSpPr>
        <p:spPr>
          <a:xfrm>
            <a:off x="4447033" y="3449445"/>
            <a:ext cx="1476690" cy="544321"/>
          </a:xfrm>
          <a:prstGeom prst="diagStripe">
            <a:avLst>
              <a:gd name="adj" fmla="val 68896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>
              <a:solidFill>
                <a:schemeClr val="tx1"/>
              </a:solidFill>
            </a:endParaRPr>
          </a:p>
        </p:txBody>
      </p:sp>
      <p:sp>
        <p:nvSpPr>
          <p:cNvPr id="40" name="Диагональная полоса 39"/>
          <p:cNvSpPr/>
          <p:nvPr/>
        </p:nvSpPr>
        <p:spPr>
          <a:xfrm flipV="1">
            <a:off x="4305646" y="3700763"/>
            <a:ext cx="1861800" cy="547531"/>
          </a:xfrm>
          <a:prstGeom prst="diagStripe">
            <a:avLst>
              <a:gd name="adj" fmla="val 6649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>
              <a:solidFill>
                <a:schemeClr val="tx1"/>
              </a:solidFill>
            </a:endParaRPr>
          </a:p>
        </p:txBody>
      </p:sp>
      <p:sp>
        <p:nvSpPr>
          <p:cNvPr id="41" name="Диагональная полоса 40"/>
          <p:cNvSpPr/>
          <p:nvPr/>
        </p:nvSpPr>
        <p:spPr>
          <a:xfrm>
            <a:off x="4390095" y="2784745"/>
            <a:ext cx="1533627" cy="1094776"/>
          </a:xfrm>
          <a:prstGeom prst="diagStripe">
            <a:avLst>
              <a:gd name="adj" fmla="val 87083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>
              <a:solidFill>
                <a:schemeClr val="tx1"/>
              </a:solidFill>
            </a:endParaRPr>
          </a:p>
        </p:txBody>
      </p:sp>
      <p:sp>
        <p:nvSpPr>
          <p:cNvPr id="43" name="Стрелка влево 42"/>
          <p:cNvSpPr/>
          <p:nvPr/>
        </p:nvSpPr>
        <p:spPr>
          <a:xfrm>
            <a:off x="3263127" y="3721719"/>
            <a:ext cx="1706438" cy="2844196"/>
          </a:xfrm>
          <a:prstGeom prst="leftArrow">
            <a:avLst>
              <a:gd name="adj1" fmla="val 50000"/>
              <a:gd name="adj2" fmla="val 4714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155027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Тема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Тема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ема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F46216B-77A9-411A-B9D3-5023FCB70208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823</TotalTime>
  <Words>1546</Words>
  <Application>Microsoft Office PowerPoint</Application>
  <PresentationFormat>Широкоэкранный</PresentationFormat>
  <Paragraphs>216</Paragraphs>
  <Slides>20</Slides>
  <Notes>2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5" baseType="lpstr">
      <vt:lpstr>Arial</vt:lpstr>
      <vt:lpstr>Calibri</vt:lpstr>
      <vt:lpstr>Calibri Light</vt:lpstr>
      <vt:lpstr>Wingdings</vt:lpstr>
      <vt:lpstr>Office Theme</vt:lpstr>
      <vt:lpstr>ЛЕКЦІЯ 2. ОСНОВИ ТЕОРІЇ ПРАВА. ПРАВОВІ ВІДНОСИНИ</vt:lpstr>
      <vt:lpstr>Правила поведінки людини в суспільстві –  це продукт тривалого еволюційного процесу, в ході якого було сформовано норми соціальної поведінки людини. </vt:lpstr>
      <vt:lpstr>П Р А В О  це система загальнообов'язкових, формально визначених загальних норм (правил поведінки), які встановлюються гарантуються і охороняються державою з метою впорядкування суспільних відносин</vt:lpstr>
      <vt:lpstr>Ф О Р М И   П Р А В А</vt:lpstr>
      <vt:lpstr>О З Н А К И  П Р А В А</vt:lpstr>
      <vt:lpstr>ФУНКЦІЇ ПРАВА –  основні напрями правової дії на суспільні відносини </vt:lpstr>
      <vt:lpstr> ДЖЕРЕЛО ПРАВА –  способи вираження і закріплення норм права </vt:lpstr>
      <vt:lpstr>Система права —  це внутрішня структура права, що охоплює всі діючі юридичні норми держави</vt:lpstr>
      <vt:lpstr>Презентация PowerPoint</vt:lpstr>
      <vt:lpstr>В И Д И   З А К О Н І В</vt:lpstr>
      <vt:lpstr>О З Н А К И   З А К О Н У</vt:lpstr>
      <vt:lpstr>Систематизація нормативно-правових актів —  це упорядкування діючих нормативно- правових актів, приведення юридичних норм до єдиної, узгодженої системи. </vt:lpstr>
      <vt:lpstr>Правовідносини – це врегульовані нормою права суспільні відносини, учасники яких мають суб'єктивні права і юридичні обов'язки, які забезпечуються державою.</vt:lpstr>
      <vt:lpstr>Учасники правовідносин повинні володіти правосуб'єктністю (правоздатністю та дієздатністю).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Пользователь Windows</dc:creator>
  <cp:lastModifiedBy>Пользователь Windows</cp:lastModifiedBy>
  <cp:revision>69</cp:revision>
  <dcterms:created xsi:type="dcterms:W3CDTF">2018-07-19T17:51:25Z</dcterms:created>
  <dcterms:modified xsi:type="dcterms:W3CDTF">2018-09-11T18:19:50Z</dcterms:modified>
</cp:coreProperties>
</file>

<file path=docProps/thumbnail.jpeg>
</file>