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80" r:id="rId5"/>
    <p:sldId id="28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  <p:sldId id="275" r:id="rId24"/>
    <p:sldId id="277" r:id="rId25"/>
    <p:sldId id="278" r:id="rId26"/>
    <p:sldId id="279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21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1BBDF-4F76-427D-B69B-5BF60902CF2F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96EB3-17E9-48B1-93DF-EBB17573677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155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х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96EB3-17E9-48B1-93DF-EBB17573677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82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962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58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081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91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837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99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27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55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425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92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76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7958C-9BF4-4080-B00F-4B9B8EC18F4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5732B-F9ED-4C0A-9000-C949730BAC6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794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Інтегральна оцінка екологічної безпеки  стану довкілля на регіональному рівні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993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К2  = </a:t>
            </a:r>
            <a:r>
              <a:rPr lang="uk-UA" dirty="0" err="1" smtClean="0"/>
              <a:t>Wнос</a:t>
            </a:r>
            <a:r>
              <a:rPr lang="uk-UA" dirty="0" smtClean="0"/>
              <a:t>/</a:t>
            </a:r>
            <a:r>
              <a:rPr lang="ru-RU" dirty="0" smtClean="0"/>
              <a:t>(</a:t>
            </a:r>
            <a:r>
              <a:rPr lang="en-US" dirty="0" smtClean="0"/>
              <a:t>W</a:t>
            </a:r>
            <a:r>
              <a:rPr lang="uk-UA" dirty="0" smtClean="0"/>
              <a:t>побут +</a:t>
            </a:r>
            <a:r>
              <a:rPr lang="en-US" dirty="0" smtClean="0"/>
              <a:t>W</a:t>
            </a:r>
            <a:r>
              <a:rPr lang="uk-UA" dirty="0" err="1" smtClean="0"/>
              <a:t>пром+</a:t>
            </a:r>
            <a:r>
              <a:rPr lang="en-US" dirty="0" smtClean="0"/>
              <a:t>W</a:t>
            </a:r>
            <a:r>
              <a:rPr lang="uk-UA" dirty="0" smtClean="0"/>
              <a:t>с-г)</a:t>
            </a:r>
            <a:r>
              <a:rPr lang="ru-RU" dirty="0" smtClean="0"/>
              <a:t> </a:t>
            </a:r>
            <a:r>
              <a:rPr lang="uk-UA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i="1" dirty="0" err="1"/>
              <a:t>Wнос</a:t>
            </a:r>
            <a:r>
              <a:rPr lang="uk-UA" i="1" dirty="0"/>
              <a:t> - </a:t>
            </a:r>
            <a:r>
              <a:rPr lang="uk-UA" dirty="0"/>
              <a:t>об’єму неочищених стічних вод, які скинуті в водні об’єкти, млн. м</a:t>
            </a:r>
            <a:r>
              <a:rPr lang="uk-UA" baseline="30000" dirty="0"/>
              <a:t>3</a:t>
            </a:r>
            <a:endParaRPr lang="ru-RU" dirty="0"/>
          </a:p>
          <a:p>
            <a:r>
              <a:rPr lang="uk-UA" i="1" dirty="0" err="1"/>
              <a:t>Wпобут</a:t>
            </a:r>
            <a:r>
              <a:rPr lang="uk-UA" i="1" dirty="0"/>
              <a:t>, </a:t>
            </a:r>
            <a:r>
              <a:rPr lang="uk-UA" i="1" dirty="0" err="1"/>
              <a:t>Wпром</a:t>
            </a:r>
            <a:r>
              <a:rPr lang="uk-UA" i="1" dirty="0"/>
              <a:t>, </a:t>
            </a:r>
            <a:r>
              <a:rPr lang="uk-UA" i="1" dirty="0" err="1"/>
              <a:t>Wс-г</a:t>
            </a:r>
            <a:r>
              <a:rPr lang="uk-UA" i="1" dirty="0"/>
              <a:t> –</a:t>
            </a:r>
            <a:r>
              <a:rPr lang="uk-UA" dirty="0"/>
              <a:t> розподіл використання свіжої води за напрямами використання, млн.м</a:t>
            </a:r>
            <a:r>
              <a:rPr lang="uk-UA" baseline="30000" dirty="0"/>
              <a:t>3</a:t>
            </a:r>
            <a:endParaRPr lang="ru-RU" dirty="0"/>
          </a:p>
          <a:p>
            <a:r>
              <a:rPr lang="uk-UA" i="1" dirty="0" err="1"/>
              <a:t>W</a:t>
            </a:r>
            <a:r>
              <a:rPr lang="uk-UA" i="1" baseline="-25000" dirty="0" err="1"/>
              <a:t>пит</a:t>
            </a:r>
            <a:r>
              <a:rPr lang="uk-UA" i="1" baseline="-25000" dirty="0"/>
              <a:t> </a:t>
            </a:r>
            <a:r>
              <a:rPr lang="uk-UA" dirty="0"/>
              <a:t>– використання свіжої води на побутово-питні потреби на 1 особу в регіоні, м</a:t>
            </a:r>
            <a:r>
              <a:rPr lang="uk-UA" baseline="30000" dirty="0"/>
              <a:t>3</a:t>
            </a:r>
            <a:r>
              <a:rPr lang="uk-UA" dirty="0"/>
              <a:t>/особу</a:t>
            </a:r>
            <a:endParaRPr lang="ru-RU" dirty="0"/>
          </a:p>
          <a:p>
            <a:r>
              <a:rPr lang="uk-UA" dirty="0"/>
              <a:t> – показник питомого водоспоживання на  особу в середньому по </a:t>
            </a:r>
            <a:r>
              <a:rPr lang="uk-UA" dirty="0" err="1"/>
              <a:t>Україн</a:t>
            </a:r>
            <a:r>
              <a:rPr lang="uk-UA" dirty="0"/>
              <a:t>, м</a:t>
            </a:r>
            <a:r>
              <a:rPr lang="uk-UA" baseline="30000" dirty="0"/>
              <a:t>3</a:t>
            </a:r>
            <a:r>
              <a:rPr lang="uk-UA" dirty="0"/>
              <a:t>/особу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457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34" y="255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uk-UA" i="1" dirty="0" err="1"/>
              <a:t>W</a:t>
            </a:r>
            <a:r>
              <a:rPr lang="uk-UA" i="1" baseline="-25000" dirty="0" err="1"/>
              <a:t>пит</a:t>
            </a:r>
            <a:r>
              <a:rPr lang="uk-UA" i="1" baseline="-25000" dirty="0"/>
              <a:t> </a:t>
            </a:r>
            <a:r>
              <a:rPr lang="uk-UA" dirty="0"/>
              <a:t>– використання свіжої води на побутово-питні потреби на 1 особу в регіоні, м</a:t>
            </a:r>
            <a:r>
              <a:rPr lang="uk-UA" baseline="30000" dirty="0"/>
              <a:t>3</a:t>
            </a:r>
            <a:r>
              <a:rPr lang="uk-UA" dirty="0"/>
              <a:t>/особу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  </a:t>
            </a:r>
            <a:r>
              <a:rPr lang="uk-UA" dirty="0" smtClean="0"/>
              <a:t>до показника </a:t>
            </a:r>
            <a:r>
              <a:rPr lang="uk-UA" dirty="0"/>
              <a:t>питомого водоспоживання на  особу в середньому по </a:t>
            </a:r>
            <a:r>
              <a:rPr lang="uk-UA" dirty="0" err="1" smtClean="0"/>
              <a:t>УкраїнІ</a:t>
            </a:r>
            <a:r>
              <a:rPr lang="uk-UA" dirty="0" smtClean="0"/>
              <a:t>, </a:t>
            </a:r>
            <a:r>
              <a:rPr lang="uk-UA" dirty="0"/>
              <a:t>м</a:t>
            </a:r>
            <a:r>
              <a:rPr lang="uk-UA" baseline="30000" dirty="0"/>
              <a:t>3</a:t>
            </a:r>
            <a:r>
              <a:rPr lang="uk-UA" dirty="0"/>
              <a:t>/особу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657985" y="3741261"/>
          <a:ext cx="5828030" cy="243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(2.4)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0" y="0"/>
          <a:ext cx="14859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Формула" r:id="rId3" imgW="1066337" imgH="253890" progId="Equation.3">
                  <p:embed/>
                </p:oleObj>
              </mc:Choice>
              <mc:Fallback>
                <p:oleObj name="Формула" r:id="rId3" imgW="1066337" imgH="25389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859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57985" y="3741261"/>
          <a:ext cx="5828030" cy="243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(2.4)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0" y="0"/>
          <a:ext cx="14859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Формула" r:id="rId5" imgW="1066337" imgH="253890" progId="Equation.3">
                  <p:embed/>
                </p:oleObj>
              </mc:Choice>
              <mc:Fallback>
                <p:oleObj name="Формула" r:id="rId5" imgW="1066337" imgH="25389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859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657985" y="3741261"/>
          <a:ext cx="5828030" cy="243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(2.4)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0" y="0"/>
          <a:ext cx="14859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Формула" r:id="rId6" imgW="1066337" imgH="253890" progId="Equation.3">
                  <p:embed/>
                </p:oleObj>
              </mc:Choice>
              <mc:Fallback>
                <p:oleObj name="Формула" r:id="rId6" imgW="1066337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859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6271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2466975"/>
            <a:ext cx="6010275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9371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Інтегральний показник стану водних ресурсів ( </a:t>
            </a:r>
            <a:r>
              <a:rPr lang="uk-UA" b="1" i="1" dirty="0" err="1"/>
              <a:t>П</a:t>
            </a:r>
            <a:r>
              <a:rPr lang="uk-UA" b="1" i="1" baseline="30000" dirty="0" err="1"/>
              <a:t>і</a:t>
            </a:r>
            <a:r>
              <a:rPr lang="uk-UA" b="1" i="1" baseline="-25000" dirty="0" err="1"/>
              <a:t>вод</a:t>
            </a:r>
            <a:r>
              <a:rPr lang="uk-UA" b="1" dirty="0"/>
              <a:t> 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676400" y="3131661"/>
          <a:ext cx="5791200" cy="14630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Стан водних ресурсів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Діапазон регіонального інтегрального показника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Інтегральний бальний показник стану водних ресурсів, П</a:t>
                      </a:r>
                      <a:r>
                        <a:rPr lang="ru-RU" sz="1200" baseline="30000">
                          <a:effectLst/>
                        </a:rPr>
                        <a:t>і</a:t>
                      </a:r>
                      <a:r>
                        <a:rPr lang="uk-UA" sz="1200" baseline="-25000">
                          <a:effectLst/>
                        </a:rPr>
                        <a:t>вод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Сприятливий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менше 0,01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Задовільний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0,01 – 0,5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Напружений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0,5-5,0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Критичний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5,0-12,0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Кризовий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більше 12,0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141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Розрахунок інтегрального екологічного показника стану атмосферного повітря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err="1"/>
              <a:t>П</a:t>
            </a:r>
            <a:r>
              <a:rPr lang="ru-RU" i="1" baseline="-25000" dirty="0" err="1"/>
              <a:t>атм</a:t>
            </a:r>
            <a:r>
              <a:rPr lang="uk-UA" dirty="0"/>
              <a:t> – стан навантаження на комплекс реципієнтів досліджуваного регіону, тонн умовного навантаження (далі </a:t>
            </a:r>
            <a:r>
              <a:rPr lang="uk-UA" dirty="0" err="1"/>
              <a:t>т.у.м</a:t>
            </a:r>
            <a:r>
              <a:rPr lang="uk-UA" dirty="0"/>
              <a:t>.);</a:t>
            </a:r>
            <a:endParaRPr lang="ru-RU" dirty="0"/>
          </a:p>
          <a:p>
            <a:r>
              <a:rPr lang="ru-RU" dirty="0"/>
              <a:t>m – </a:t>
            </a:r>
            <a:r>
              <a:rPr lang="ru-RU" dirty="0" err="1"/>
              <a:t>фактична</a:t>
            </a:r>
            <a:r>
              <a:rPr lang="ru-RU" dirty="0"/>
              <a:t> </a:t>
            </a:r>
            <a:r>
              <a:rPr lang="ru-RU" dirty="0" err="1"/>
              <a:t>маса</a:t>
            </a:r>
            <a:r>
              <a:rPr lang="ru-RU" dirty="0"/>
              <a:t> </a:t>
            </a:r>
            <a:r>
              <a:rPr lang="ru-RU" dirty="0" err="1"/>
              <a:t>викиду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за </a:t>
            </a:r>
            <a:r>
              <a:rPr lang="ru-RU" dirty="0" err="1"/>
              <a:t>рік</a:t>
            </a:r>
            <a:r>
              <a:rPr lang="ru-RU" dirty="0"/>
              <a:t> </a:t>
            </a:r>
            <a:r>
              <a:rPr lang="ru-RU" dirty="0" err="1"/>
              <a:t>усіма</a:t>
            </a:r>
            <a:r>
              <a:rPr lang="ru-RU" dirty="0"/>
              <a:t> (</a:t>
            </a:r>
            <a:r>
              <a:rPr lang="ru-RU" dirty="0" err="1"/>
              <a:t>стаціонарними</a:t>
            </a:r>
            <a:r>
              <a:rPr lang="ru-RU" dirty="0"/>
              <a:t> та </a:t>
            </a:r>
            <a:r>
              <a:rPr lang="ru-RU" dirty="0" err="1"/>
              <a:t>пересувними</a:t>
            </a:r>
            <a:r>
              <a:rPr lang="ru-RU" dirty="0"/>
              <a:t>) </a:t>
            </a:r>
            <a:r>
              <a:rPr lang="ru-RU" dirty="0" err="1"/>
              <a:t>джерелами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досліджуваного</a:t>
            </a:r>
            <a:r>
              <a:rPr lang="ru-RU" dirty="0"/>
              <a:t> </a:t>
            </a:r>
            <a:r>
              <a:rPr lang="ru-RU" dirty="0" err="1"/>
              <a:t>регіону</a:t>
            </a:r>
            <a:r>
              <a:rPr lang="ru-RU" dirty="0"/>
              <a:t>, тис.</a:t>
            </a:r>
            <a:r>
              <a:rPr lang="uk-UA" dirty="0"/>
              <a:t>;</a:t>
            </a:r>
            <a:endParaRPr lang="ru-RU" dirty="0"/>
          </a:p>
          <a:p>
            <a:r>
              <a:rPr lang="en-US" i="1" dirty="0"/>
              <a:t>I </a:t>
            </a:r>
            <a:r>
              <a:rPr lang="uk-UA" dirty="0"/>
              <a:t>– регіональний коефіцієнт, що враховує рівень впливу соціально-економічних, та природно-кліматичних факторів, а також </a:t>
            </a:r>
            <a:r>
              <a:rPr lang="uk-UA" dirty="0" err="1"/>
              <a:t>еколого-економічні</a:t>
            </a:r>
            <a:r>
              <a:rPr lang="uk-UA" dirty="0"/>
              <a:t> наслідки техногенного навантаження на реципієнтів за  регіонами України (безрозмірний показник, значення якого для регіонів України наведено в таблиці)</a:t>
            </a:r>
            <a:endParaRPr lang="ru-RU" dirty="0"/>
          </a:p>
          <a:p>
            <a:r>
              <a:rPr lang="ru-RU" i="1" dirty="0" err="1" smtClean="0"/>
              <a:t>П</a:t>
            </a:r>
            <a:r>
              <a:rPr lang="ru-RU" i="1" baseline="-25000" dirty="0" err="1" smtClean="0"/>
              <a:t>атм</a:t>
            </a:r>
            <a:r>
              <a:rPr lang="ru-RU" i="1" baseline="-25000" dirty="0" smtClean="0"/>
              <a:t> = </a:t>
            </a:r>
            <a:r>
              <a:rPr lang="ru-RU" i="1" dirty="0" smtClean="0"/>
              <a:t>  </a:t>
            </a:r>
            <a:r>
              <a:rPr lang="ru-RU" dirty="0" smtClean="0"/>
              <a:t>0,001 m І</a:t>
            </a:r>
            <a:r>
              <a:rPr lang="ru-RU" i="1" baseline="-25000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2439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Розподіл значень регіонального коефіцієнту ( І 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14500" y="1805781"/>
          <a:ext cx="5715000" cy="36757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Область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Значення ( І 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Область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Значення ( І ),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АР Крим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Одеська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Вінницька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Полтавська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Волинська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Рівненська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Дніпропетровська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Сумська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Донецька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Тернопільська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Житомирська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Харківська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Закарпатська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Херсонська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Запорізька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Хмельницька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Івано-Франківська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Черкаська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Київська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Чернівецька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Кіровоградська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Чернігівська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Луганська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м. Київ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Львівська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м. Севастополь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Миколаївська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670" marR="2667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494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Інтегральний показник стану атмосферного повітря ( </a:t>
            </a:r>
            <a:r>
              <a:rPr lang="uk-UA" b="1" i="1" dirty="0" err="1"/>
              <a:t>П</a:t>
            </a:r>
            <a:r>
              <a:rPr lang="uk-UA" b="1" i="1" baseline="30000" dirty="0" err="1"/>
              <a:t>і</a:t>
            </a:r>
            <a:r>
              <a:rPr lang="uk-UA" b="1" i="1" baseline="-25000" dirty="0" err="1"/>
              <a:t>атм</a:t>
            </a:r>
            <a:r>
              <a:rPr lang="uk-UA" b="1" baseline="-25000" dirty="0"/>
              <a:t> </a:t>
            </a:r>
            <a:r>
              <a:rPr lang="uk-UA" b="1" dirty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14500" y="2804319"/>
          <a:ext cx="5715000" cy="206940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96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5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Стан атмосферного повітря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Діапазон регіонального інтегрального критерію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Інтегральний бальний показник стану атмосферного повітря, П</a:t>
                      </a:r>
                      <a:r>
                        <a:rPr lang="uk-UA" sz="1200" baseline="30000">
                          <a:effectLst/>
                        </a:rPr>
                        <a:t>і</a:t>
                      </a:r>
                      <a:r>
                        <a:rPr lang="uk-UA" sz="1200" baseline="-25000">
                          <a:effectLst/>
                        </a:rPr>
                        <a:t>атм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Ситуація сприятлива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uk-UA" sz="1200">
                          <a:effectLst/>
                        </a:rPr>
                        <a:t>менше 1,50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Ситуація задовільна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uk-UA" sz="1200">
                          <a:effectLst/>
                        </a:rPr>
                        <a:t>1,51 – 11,50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Ситуація напружена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uk-UA" sz="1200">
                          <a:effectLst/>
                        </a:rPr>
                        <a:t>11,51 – 21,50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Критична ситуація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uk-UA" sz="1200">
                          <a:effectLst/>
                        </a:rPr>
                        <a:t>21,51 – 31,50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Кризова ситуація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більше 31,51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6851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Розрахунок інтегрального екологічний показника стану земельних ресурсів.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060848"/>
            <a:ext cx="615315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571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3" y="838200"/>
            <a:ext cx="60864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7509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Частка антропогенних ландшафтів розраховується за </a:t>
            </a:r>
            <a:r>
              <a:rPr lang="uk-UA" dirty="0" smtClean="0"/>
              <a:t>формулою</a:t>
            </a:r>
          </a:p>
          <a:p>
            <a:r>
              <a:rPr lang="uk-UA" i="1" dirty="0" smtClean="0"/>
              <a:t>(</a:t>
            </a:r>
            <a:r>
              <a:rPr lang="en-US" i="1" dirty="0" smtClean="0"/>
              <a:t>S</a:t>
            </a:r>
            <a:r>
              <a:rPr lang="uk-UA" i="1" baseline="-25000" dirty="0" smtClean="0"/>
              <a:t>рілля  + </a:t>
            </a:r>
            <a:r>
              <a:rPr lang="en-US" i="1" dirty="0"/>
              <a:t>S</a:t>
            </a:r>
            <a:r>
              <a:rPr lang="uk-UA" i="1" baseline="-25000" dirty="0"/>
              <a:t>забудов</a:t>
            </a:r>
            <a:r>
              <a:rPr lang="uk-UA" baseline="-25000" dirty="0"/>
              <a:t> </a:t>
            </a:r>
            <a:r>
              <a:rPr lang="uk-UA" baseline="-25000" dirty="0" smtClean="0"/>
              <a:t>) /</a:t>
            </a:r>
            <a:r>
              <a:rPr lang="en-US" i="1" dirty="0"/>
              <a:t> S</a:t>
            </a:r>
            <a:r>
              <a:rPr lang="uk-UA" i="1" baseline="-25000" dirty="0"/>
              <a:t>регіону</a:t>
            </a:r>
            <a:r>
              <a:rPr lang="uk-UA" i="1" dirty="0"/>
              <a:t> </a:t>
            </a:r>
            <a:endParaRPr lang="uk-UA" i="1" dirty="0" smtClean="0"/>
          </a:p>
          <a:p>
            <a:endParaRPr lang="uk-UA" dirty="0"/>
          </a:p>
          <a:p>
            <a:r>
              <a:rPr lang="en-US" i="1" dirty="0" smtClean="0"/>
              <a:t>S</a:t>
            </a:r>
            <a:r>
              <a:rPr lang="uk-UA" i="1" baseline="-25000" dirty="0" smtClean="0"/>
              <a:t>рілля</a:t>
            </a:r>
            <a:r>
              <a:rPr lang="uk-UA" dirty="0" smtClean="0"/>
              <a:t> </a:t>
            </a:r>
            <a:r>
              <a:rPr lang="uk-UA" dirty="0"/>
              <a:t>– площа ріллі, тис. га</a:t>
            </a:r>
            <a:endParaRPr lang="ru-RU" dirty="0"/>
          </a:p>
          <a:p>
            <a:r>
              <a:rPr lang="en-US" i="1" dirty="0"/>
              <a:t>S</a:t>
            </a:r>
            <a:r>
              <a:rPr lang="uk-UA" i="1" baseline="-25000" dirty="0"/>
              <a:t>забудов</a:t>
            </a:r>
            <a:r>
              <a:rPr lang="uk-UA" baseline="-25000" dirty="0"/>
              <a:t> </a:t>
            </a:r>
            <a:r>
              <a:rPr lang="uk-UA" dirty="0"/>
              <a:t>– площа забудованих земель, тис. га</a:t>
            </a:r>
            <a:endParaRPr lang="ru-RU" dirty="0"/>
          </a:p>
          <a:p>
            <a:r>
              <a:rPr lang="en-US" i="1" dirty="0"/>
              <a:t>S</a:t>
            </a:r>
            <a:r>
              <a:rPr lang="uk-UA" i="1" baseline="-25000" dirty="0"/>
              <a:t>регіону</a:t>
            </a:r>
            <a:r>
              <a:rPr lang="uk-UA" i="1" dirty="0"/>
              <a:t> </a:t>
            </a:r>
            <a:r>
              <a:rPr lang="uk-UA" dirty="0"/>
              <a:t>– площа регіону, тис. га</a:t>
            </a:r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3185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єдиний показник </a:t>
            </a:r>
            <a:r>
              <a:rPr lang="uk-UA" dirty="0"/>
              <a:t>інтегральної оцінки стану довкілля, </a:t>
            </a:r>
            <a:r>
              <a:rPr lang="uk-UA" dirty="0" smtClean="0"/>
              <a:t>визначається </a:t>
            </a:r>
            <a:r>
              <a:rPr lang="uk-UA" dirty="0"/>
              <a:t>по основних </a:t>
            </a:r>
            <a:r>
              <a:rPr lang="uk-UA" dirty="0" smtClean="0"/>
              <a:t>реципієнтах: </a:t>
            </a:r>
            <a:r>
              <a:rPr lang="uk-UA" dirty="0"/>
              <a:t>гідросфера, літосфера, </a:t>
            </a:r>
            <a:r>
              <a:rPr lang="uk-UA" dirty="0" smtClean="0"/>
              <a:t>атмосфера.</a:t>
            </a:r>
          </a:p>
          <a:p>
            <a:r>
              <a:rPr lang="uk-UA" dirty="0" smtClean="0"/>
              <a:t> </a:t>
            </a:r>
            <a:r>
              <a:rPr lang="uk-UA" dirty="0"/>
              <a:t>Інтегральна оцінка має абсолютний характер та визначається об’єктивними результатами моніторингу стану довкілля у певному регіоні і не залежить від його міста відносно інших регіонів. </a:t>
            </a:r>
            <a:endParaRPr lang="ru-RU" dirty="0"/>
          </a:p>
          <a:p>
            <a:r>
              <a:rPr lang="uk-UA" dirty="0"/>
              <a:t>5. Для здійснення інтегральної оцінки необхідно визначити 5 класів стану довкілля з загальними назвами: (1) сприятлива ситуація, (2) задовільна ситуація, (3) напружена ситуація, (4) критична ситуація, (5) кризова ситуація.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8035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5" y="2024063"/>
            <a:ext cx="6038850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81911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2081213"/>
            <a:ext cx="6143625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8052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Значення біологічної продуктивності ландшафтів (БП)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676400" y="2765901"/>
          <a:ext cx="5791200" cy="2194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55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5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Категорії земель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Біологічна продуктивність (БП),т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Пасовища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6,5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Перелоги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Сіножаті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Інші землі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Ліси та інші лісо вкриті площі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Відкриті заболочені землі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Території покриті поверхневими водами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2,5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Сухі землі без рослинного покриву та інші землі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Сухі землі з особливим покривом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Рілля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76400" y="27654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066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u="sng" dirty="0"/>
              <a:t>Алгоритм розрахунку для міст: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3" y="2095500"/>
            <a:ext cx="63912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954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1319213"/>
            <a:ext cx="6496050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2231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Значення біологічної продуктивності ландшафтів (БП)</a:t>
            </a:r>
            <a:r>
              <a:rPr lang="uk-UA" b="1" i="1" dirty="0"/>
              <a:t> </a:t>
            </a:r>
            <a:r>
              <a:rPr lang="uk-UA" b="1" dirty="0"/>
              <a:t>згідно класифікації земель згідно з земельним кадастром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67102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463" y="838200"/>
            <a:ext cx="63150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3107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Інтегральний показник екологічного стану — безрозмірний показник стану навколишнього середовища, що являє собою середньозважене значення інтегральних показників </a:t>
            </a:r>
            <a:r>
              <a:rPr lang="uk-UA" dirty="0" err="1"/>
              <a:t>пореципієнтної</a:t>
            </a:r>
            <a:r>
              <a:rPr lang="uk-UA" dirty="0"/>
              <a:t> якості водних ресурсів, атмосферного повітря та земельних ресурсів.</a:t>
            </a:r>
            <a:endParaRPr lang="ru-RU" dirty="0"/>
          </a:p>
          <a:p>
            <a:r>
              <a:rPr lang="uk-UA" dirty="0"/>
              <a:t>Інтегральний </a:t>
            </a:r>
            <a:r>
              <a:rPr lang="uk-UA" dirty="0" err="1"/>
              <a:t>реципієнтний</a:t>
            </a:r>
            <a:r>
              <a:rPr lang="uk-UA" dirty="0"/>
              <a:t> показник екологічного стану — показник інтегральної оцінки стану окремого реципієнта навколишнього природного середовища, виражений бальному вигляді.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710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Базою для розробки цього документу є екологічні показники розроблені Європейською Економічною Комісією ООН </a:t>
            </a:r>
            <a:r>
              <a:rPr lang="uk-UA" dirty="0" err="1"/>
              <a:t>„Руководство</a:t>
            </a:r>
            <a:r>
              <a:rPr lang="uk-UA" dirty="0"/>
              <a:t> по </a:t>
            </a:r>
            <a:r>
              <a:rPr lang="uk-UA" dirty="0" err="1"/>
              <a:t>применению</a:t>
            </a:r>
            <a:r>
              <a:rPr lang="uk-UA" dirty="0"/>
              <a:t> </a:t>
            </a:r>
            <a:r>
              <a:rPr lang="uk-UA" dirty="0" err="1"/>
              <a:t>экологических</a:t>
            </a:r>
            <a:r>
              <a:rPr lang="uk-UA" dirty="0"/>
              <a:t> </a:t>
            </a:r>
            <a:r>
              <a:rPr lang="uk-UA" dirty="0" err="1"/>
              <a:t>показателей</a:t>
            </a:r>
            <a:r>
              <a:rPr lang="uk-UA" dirty="0"/>
              <a:t> в </a:t>
            </a:r>
            <a:r>
              <a:rPr lang="uk-UA" dirty="0" err="1"/>
              <a:t>странах</a:t>
            </a:r>
            <a:r>
              <a:rPr lang="uk-UA" dirty="0"/>
              <a:t> </a:t>
            </a:r>
            <a:r>
              <a:rPr lang="uk-UA" dirty="0" err="1"/>
              <a:t>Восточной</a:t>
            </a:r>
            <a:r>
              <a:rPr lang="uk-UA" dirty="0"/>
              <a:t> </a:t>
            </a:r>
            <a:r>
              <a:rPr lang="uk-UA" dirty="0" err="1"/>
              <a:t>Европы</a:t>
            </a:r>
            <a:r>
              <a:rPr lang="uk-UA" dirty="0"/>
              <a:t>, </a:t>
            </a:r>
            <a:r>
              <a:rPr lang="uk-UA" dirty="0" err="1"/>
              <a:t>Кавказа</a:t>
            </a:r>
            <a:r>
              <a:rPr lang="uk-UA" dirty="0"/>
              <a:t> и </a:t>
            </a:r>
            <a:r>
              <a:rPr lang="uk-UA" dirty="0" err="1"/>
              <a:t>Центральной</a:t>
            </a:r>
            <a:r>
              <a:rPr lang="uk-UA" dirty="0"/>
              <a:t> </a:t>
            </a:r>
            <a:r>
              <a:rPr lang="uk-UA" dirty="0" err="1"/>
              <a:t>Азии</a:t>
            </a:r>
            <a:r>
              <a:rPr lang="uk-UA" dirty="0"/>
              <a:t>”, </a:t>
            </a:r>
            <a:r>
              <a:rPr lang="uk-UA" dirty="0" err="1"/>
              <a:t>„Директива</a:t>
            </a:r>
            <a:r>
              <a:rPr lang="uk-UA" dirty="0"/>
              <a:t> </a:t>
            </a:r>
            <a:r>
              <a:rPr lang="uk-UA" dirty="0" err="1"/>
              <a:t>Европейского</a:t>
            </a:r>
            <a:r>
              <a:rPr lang="uk-UA" dirty="0"/>
              <a:t> </a:t>
            </a:r>
            <a:r>
              <a:rPr lang="uk-UA" dirty="0" err="1"/>
              <a:t>парламента</a:t>
            </a:r>
            <a:r>
              <a:rPr lang="uk-UA" dirty="0"/>
              <a:t> и </a:t>
            </a:r>
            <a:r>
              <a:rPr lang="uk-UA" dirty="0" err="1"/>
              <a:t>Совета</a:t>
            </a:r>
            <a:r>
              <a:rPr lang="uk-UA" dirty="0"/>
              <a:t> </a:t>
            </a:r>
            <a:r>
              <a:rPr lang="uk-UA" dirty="0" err="1"/>
              <a:t>Европейского</a:t>
            </a:r>
            <a:r>
              <a:rPr lang="uk-UA" dirty="0"/>
              <a:t> </a:t>
            </a:r>
            <a:r>
              <a:rPr lang="uk-UA" dirty="0" err="1"/>
              <a:t>Союза</a:t>
            </a:r>
            <a:r>
              <a:rPr lang="uk-UA" dirty="0"/>
              <a:t> № 2000/60/ЕС от 23 </a:t>
            </a:r>
            <a:r>
              <a:rPr lang="uk-UA" dirty="0" err="1"/>
              <a:t>октября</a:t>
            </a:r>
            <a:r>
              <a:rPr lang="uk-UA" dirty="0"/>
              <a:t> 2000 </a:t>
            </a:r>
            <a:r>
              <a:rPr lang="uk-UA" dirty="0" err="1"/>
              <a:t>года</a:t>
            </a:r>
            <a:r>
              <a:rPr lang="uk-UA" dirty="0"/>
              <a:t>” (</a:t>
            </a:r>
            <a:r>
              <a:rPr lang="uk-UA" dirty="0" err="1"/>
              <a:t>Водная</a:t>
            </a:r>
            <a:r>
              <a:rPr lang="uk-UA" dirty="0"/>
              <a:t> </a:t>
            </a:r>
            <a:r>
              <a:rPr lang="uk-UA" dirty="0" err="1"/>
              <a:t>Рамочная</a:t>
            </a:r>
            <a:r>
              <a:rPr lang="uk-UA" dirty="0"/>
              <a:t> Директива ЕС), та положення чинного законодавства, нормативно-правових документів стосовно створення Державної системи моніторингу довкілля і затверджених порядків та положень щодо його проведення.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568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426327"/>
              </p:ext>
            </p:extLst>
          </p:nvPr>
        </p:nvGraphicFramePr>
        <p:xfrm>
          <a:off x="1524635" y="3314541"/>
          <a:ext cx="6094730" cy="106800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35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9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923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cap="small" dirty="0" err="1">
                          <a:effectLst/>
                        </a:rPr>
                        <a:t>Затверджено</a:t>
                      </a:r>
                      <a:r>
                        <a:rPr lang="ru-RU" sz="1200" cap="small" dirty="0">
                          <a:effectLst/>
                        </a:rPr>
                        <a:t> </a:t>
                      </a:r>
                      <a:r>
                        <a:rPr lang="uk-UA" sz="1200" cap="small" dirty="0">
                          <a:effectLst/>
                        </a:rPr>
                        <a:t> наказом</a:t>
                      </a:r>
                      <a:endParaRPr lang="ru-RU" sz="1400" dirty="0">
                        <a:effectLst/>
                      </a:endParaRPr>
                    </a:p>
                    <a:p>
                      <a:pPr marL="22923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cap="small" dirty="0">
                          <a:effectLst/>
                        </a:rPr>
                        <a:t>Міністерства охорони навколишнього природного  середовища України</a:t>
                      </a:r>
                      <a:endParaRPr lang="ru-RU" sz="1400" dirty="0">
                        <a:effectLst/>
                      </a:endParaRPr>
                    </a:p>
                    <a:p>
                      <a:pPr marL="22923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cap="small" dirty="0">
                          <a:effectLst/>
                        </a:rPr>
                        <a:t>№ 584 від 14.11.2008 р.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4473"/>
            <a:ext cx="750019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КЕРІВНИЦТВО ЩОДО ЗДІЙСНЕННЯ ІНТЕГРАЛЬНОЇ ОЦІНКИ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СТАНУ ДОВКІЛЛЯ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РЕГІОНАЛЬНОМУ РІВНІ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91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. Розрахунок інтегральної оцінки стану довкілля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Інтегральний (підсумковий) показник екологічного стану (</a:t>
            </a:r>
            <a:r>
              <a:rPr lang="uk-UA" i="1" dirty="0" err="1"/>
              <a:t>П</a:t>
            </a:r>
            <a:r>
              <a:rPr lang="uk-UA" i="1" baseline="-25000" dirty="0" err="1"/>
              <a:t>підсумок</a:t>
            </a:r>
            <a:r>
              <a:rPr lang="uk-UA" dirty="0"/>
              <a:t>)  інтегральний показник екологічного стану розраховується як середнє арифметичне інтегральних </a:t>
            </a:r>
            <a:r>
              <a:rPr lang="uk-UA" dirty="0" err="1"/>
              <a:t>реципієнтних</a:t>
            </a:r>
            <a:r>
              <a:rPr lang="uk-UA" dirty="0"/>
              <a:t> показників екологічного стану</a:t>
            </a:r>
            <a:r>
              <a:rPr lang="ru-RU" dirty="0"/>
              <a:t>, та </a:t>
            </a:r>
            <a:r>
              <a:rPr lang="uk-UA" dirty="0"/>
              <a:t>може бути представлений як</a:t>
            </a:r>
            <a:endParaRPr lang="ru-RU" dirty="0"/>
          </a:p>
          <a:p>
            <a:r>
              <a:rPr lang="uk-UA" i="1" dirty="0" err="1" smtClean="0"/>
              <a:t>П</a:t>
            </a:r>
            <a:r>
              <a:rPr lang="uk-UA" i="1" baseline="-25000" dirty="0" err="1" smtClean="0"/>
              <a:t>підсумок</a:t>
            </a:r>
            <a:r>
              <a:rPr lang="uk-UA" i="1" baseline="-25000" dirty="0" smtClean="0"/>
              <a:t> =</a:t>
            </a:r>
            <a:r>
              <a:rPr lang="uk-UA" i="1" dirty="0" smtClean="0"/>
              <a:t> (</a:t>
            </a:r>
            <a:r>
              <a:rPr lang="uk-UA" i="1" dirty="0" err="1" smtClean="0"/>
              <a:t>П</a:t>
            </a:r>
            <a:r>
              <a:rPr lang="uk-UA" i="1" baseline="-25000" dirty="0" err="1" smtClean="0"/>
              <a:t>вод</a:t>
            </a:r>
            <a:r>
              <a:rPr lang="uk-UA" i="1" dirty="0" smtClean="0"/>
              <a:t> + </a:t>
            </a:r>
            <a:r>
              <a:rPr lang="uk-UA" i="1" dirty="0" err="1" smtClean="0"/>
              <a:t>П</a:t>
            </a:r>
            <a:r>
              <a:rPr lang="uk-UA" i="1" baseline="-25000" dirty="0" err="1" smtClean="0"/>
              <a:t>зем</a:t>
            </a:r>
            <a:r>
              <a:rPr lang="uk-UA" i="1" dirty="0" smtClean="0"/>
              <a:t> </a:t>
            </a:r>
            <a:r>
              <a:rPr lang="uk-UA" i="1" baseline="-25000" dirty="0" smtClean="0"/>
              <a:t>+</a:t>
            </a:r>
            <a:r>
              <a:rPr lang="uk-UA" i="1" dirty="0" smtClean="0"/>
              <a:t> </a:t>
            </a:r>
            <a:r>
              <a:rPr lang="uk-UA" i="1" dirty="0" err="1" smtClean="0"/>
              <a:t>П</a:t>
            </a:r>
            <a:r>
              <a:rPr lang="uk-UA" i="1" baseline="-25000" dirty="0" err="1" smtClean="0"/>
              <a:t>атм</a:t>
            </a:r>
            <a:r>
              <a:rPr lang="uk-UA" i="1" baseline="-25000" dirty="0" smtClean="0"/>
              <a:t>) </a:t>
            </a:r>
            <a:r>
              <a:rPr lang="uk-UA" i="1" dirty="0" smtClean="0"/>
              <a:t>   / 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67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Інтегральний показник екологічного стану довкілля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359348"/>
              </p:ext>
            </p:extLst>
          </p:nvPr>
        </p:nvGraphicFramePr>
        <p:xfrm>
          <a:off x="1638300" y="3284984"/>
          <a:ext cx="5867400" cy="1280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Стан довкілля  в регіоні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Діапазон регіонального інтегрального показника, П</a:t>
                      </a:r>
                      <a:r>
                        <a:rPr lang="uk-UA" sz="1200" baseline="-25000">
                          <a:effectLst/>
                        </a:rPr>
                        <a:t>підсумок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Ситуація сприятлива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менше 1,3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Ситуація задовільна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1,31 – 2,1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Ситуація напружена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2,11 – 3,0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Критична ситуація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3,01 – 4,0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Кризова ситуація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4,01 – 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24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uk-UA" b="1" i="1" dirty="0" smtClean="0"/>
              <a:t>Розрахунок інтегрального показника стану водних ресурсів.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395226"/>
              </p:ext>
            </p:extLst>
          </p:nvPr>
        </p:nvGraphicFramePr>
        <p:xfrm>
          <a:off x="1475656" y="1268760"/>
          <a:ext cx="32099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Формула" r:id="rId3" imgW="1993900" imgH="228600" progId="Equation.3">
                  <p:embed/>
                </p:oleObj>
              </mc:Choice>
              <mc:Fallback>
                <p:oleObj name="Формула" r:id="rId3" imgW="19939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268760"/>
                        <a:ext cx="320992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i="1" dirty="0" smtClean="0"/>
          </a:p>
          <a:p>
            <a:r>
              <a:rPr lang="ru-RU" i="1" dirty="0" err="1" smtClean="0"/>
              <a:t>П</a:t>
            </a:r>
            <a:r>
              <a:rPr lang="ru-RU" i="1" baseline="-25000" dirty="0" err="1" smtClean="0"/>
              <a:t>вод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uk-UA" dirty="0"/>
              <a:t>інтегральний критерій стану водних ресурсів</a:t>
            </a:r>
            <a:endParaRPr lang="ru-RU" dirty="0"/>
          </a:p>
          <a:p>
            <a:r>
              <a:rPr lang="uk-UA" i="1" dirty="0"/>
              <a:t>К</a:t>
            </a:r>
            <a:r>
              <a:rPr lang="uk-UA" i="1" baseline="-25000" dirty="0"/>
              <a:t>1</a:t>
            </a:r>
            <a:r>
              <a:rPr lang="uk-UA" i="1" dirty="0"/>
              <a:t> </a:t>
            </a:r>
            <a:r>
              <a:rPr lang="uk-UA" dirty="0"/>
              <a:t>– визначає співвідношення водоспоживання із наявністю водних ресурсів,</a:t>
            </a:r>
            <a:endParaRPr lang="ru-RU" dirty="0"/>
          </a:p>
          <a:p>
            <a:r>
              <a:rPr lang="uk-UA" i="1" dirty="0"/>
              <a:t>К</a:t>
            </a:r>
            <a:r>
              <a:rPr lang="uk-UA" i="1" baseline="-25000" dirty="0"/>
              <a:t>2</a:t>
            </a:r>
            <a:r>
              <a:rPr lang="uk-UA" dirty="0"/>
              <a:t> – визначає співвідношення об’єму неочищених стічних вод до використання свіжої води на регіональні потреби,</a:t>
            </a:r>
            <a:endParaRPr lang="ru-RU" dirty="0"/>
          </a:p>
          <a:p>
            <a:r>
              <a:rPr lang="uk-UA" i="1" dirty="0"/>
              <a:t>К</a:t>
            </a:r>
            <a:r>
              <a:rPr lang="uk-UA" i="1" baseline="-25000" dirty="0"/>
              <a:t>3</a:t>
            </a:r>
            <a:r>
              <a:rPr lang="uk-UA" dirty="0"/>
              <a:t> – характеризує витрати питної води на одну особу в регіоні,</a:t>
            </a:r>
            <a:endParaRPr lang="ru-RU" dirty="0"/>
          </a:p>
          <a:p>
            <a:r>
              <a:rPr lang="uk-UA" i="1" dirty="0"/>
              <a:t>К</a:t>
            </a:r>
            <a:r>
              <a:rPr lang="uk-UA" i="1" baseline="-25000" dirty="0"/>
              <a:t>4</a:t>
            </a:r>
            <a:r>
              <a:rPr lang="uk-UA" i="1" dirty="0"/>
              <a:t> –</a:t>
            </a:r>
            <a:r>
              <a:rPr lang="uk-UA" dirty="0"/>
              <a:t> характеризує частку забруднюючих речовин с перевищенням ГДС (гранично допустимого скидання) у загальному обсязі скинутих </a:t>
            </a:r>
            <a:r>
              <a:rPr lang="uk-UA" dirty="0" smtClean="0"/>
              <a:t>забруднюючих речовин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731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К</a:t>
            </a:r>
            <a:r>
              <a:rPr lang="uk-UA" i="1" baseline="-25000" dirty="0"/>
              <a:t>1 </a:t>
            </a:r>
            <a:r>
              <a:rPr lang="uk-UA" i="1" dirty="0"/>
              <a:t>= </a:t>
            </a:r>
            <a:r>
              <a:rPr lang="en-US" i="1" dirty="0"/>
              <a:t>W</a:t>
            </a:r>
            <a:r>
              <a:rPr lang="uk-UA" i="1" baseline="-25000" dirty="0" err="1"/>
              <a:t>спож</a:t>
            </a:r>
            <a:r>
              <a:rPr lang="uk-UA" i="1" dirty="0"/>
              <a:t>/ </a:t>
            </a:r>
            <a:r>
              <a:rPr lang="en-US" i="1" dirty="0"/>
              <a:t>W</a:t>
            </a:r>
            <a:r>
              <a:rPr lang="uk-UA" i="1" baseline="-25000" dirty="0"/>
              <a:t>забір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/>
              <a:t>W</a:t>
            </a:r>
            <a:r>
              <a:rPr lang="uk-UA" i="1" baseline="-25000" dirty="0" err="1"/>
              <a:t>спож</a:t>
            </a:r>
            <a:r>
              <a:rPr lang="uk-UA" i="1" dirty="0"/>
              <a:t> </a:t>
            </a:r>
            <a:r>
              <a:rPr lang="uk-UA" dirty="0"/>
              <a:t>– обсяг спожитої свіжої води (включаючи морську), млн.м</a:t>
            </a:r>
            <a:r>
              <a:rPr lang="uk-UA" baseline="30000" dirty="0"/>
              <a:t>3</a:t>
            </a:r>
            <a:r>
              <a:rPr lang="uk-UA" dirty="0"/>
              <a:t> </a:t>
            </a:r>
            <a:endParaRPr lang="ru-RU" dirty="0"/>
          </a:p>
          <a:p>
            <a:r>
              <a:rPr lang="en-US" i="1" dirty="0"/>
              <a:t>W</a:t>
            </a:r>
            <a:r>
              <a:rPr lang="uk-UA" i="1" baseline="-25000" dirty="0"/>
              <a:t>забір</a:t>
            </a:r>
            <a:r>
              <a:rPr lang="uk-UA" i="1" dirty="0"/>
              <a:t> </a:t>
            </a:r>
            <a:r>
              <a:rPr lang="uk-UA" dirty="0"/>
              <a:t>– обсяг забраної води з природних водних об’єктів, млн.м</a:t>
            </a:r>
            <a:r>
              <a:rPr lang="uk-UA" baseline="30000" dirty="0"/>
              <a:t>3</a:t>
            </a:r>
            <a:r>
              <a:rPr lang="ru-RU" dirty="0"/>
              <a:t> </a:t>
            </a:r>
            <a:r>
              <a:rPr lang="ru-RU" dirty="0" err="1"/>
              <a:t>данні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щорічника</a:t>
            </a:r>
            <a:r>
              <a:rPr lang="ru-RU" dirty="0"/>
              <a:t> "</a:t>
            </a:r>
            <a:r>
              <a:rPr lang="ru-RU" dirty="0" err="1"/>
              <a:t>Довкілля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"</a:t>
            </a:r>
          </a:p>
          <a:p>
            <a:r>
              <a:rPr lang="ru-RU" dirty="0" err="1"/>
              <a:t>данні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щорічника</a:t>
            </a:r>
            <a:r>
              <a:rPr lang="ru-RU" dirty="0"/>
              <a:t> "</a:t>
            </a:r>
            <a:r>
              <a:rPr lang="ru-RU" dirty="0" err="1"/>
              <a:t>Довкілля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"</a:t>
            </a:r>
            <a:r>
              <a:rPr lang="uk-UA" dirty="0"/>
              <a:t>, регіональних доповідей про стан навколишнього природного середовища (http://menr.gov.ua/cgi-bin/go?page=159&amp;type=left)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56809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913</Words>
  <Application>Microsoft Office PowerPoint</Application>
  <PresentationFormat>Екран (4:3)</PresentationFormat>
  <Paragraphs>186</Paragraphs>
  <Slides>26</Slides>
  <Notes>1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Тема Office</vt:lpstr>
      <vt:lpstr>Формула</vt:lpstr>
      <vt:lpstr>Інтегральна оцінка екологічної безпеки  стану довкілля на регіональному рівні </vt:lpstr>
      <vt:lpstr>Презентація PowerPoint</vt:lpstr>
      <vt:lpstr>Презентація PowerPoint</vt:lpstr>
      <vt:lpstr>Презентація PowerPoint</vt:lpstr>
      <vt:lpstr>КЕРІВНИЦТВО ЩОДО ЗДІЙСНЕННЯ ІНТЕГРАЛЬНОЇ ОЦІНКИ  СТАНУ ДОВКІЛЛЯ  НА РЕГІОНАЛЬНОМУ РІВНІ </vt:lpstr>
      <vt:lpstr>. Розрахунок інтегральної оцінки стану довкілля </vt:lpstr>
      <vt:lpstr>Інтегральний показник екологічного стану довкілля</vt:lpstr>
      <vt:lpstr>Розрахунок інтегрального показника стану водних ресурсів.  </vt:lpstr>
      <vt:lpstr>К1 = Wспож/ Wзабір</vt:lpstr>
      <vt:lpstr> К2  = Wнос/(Wпобут +Wпром+Wс-г)   </vt:lpstr>
      <vt:lpstr>        Wпит – використання свіжої води на побутово-питні потреби на 1 особу в регіоні, м3/особу   до показника питомого водоспоживання на  особу в середньому по УкраїнІ, м3/особу </vt:lpstr>
      <vt:lpstr>Презентація PowerPoint</vt:lpstr>
      <vt:lpstr>Інтегральний показник стану водних ресурсів ( Півод ) </vt:lpstr>
      <vt:lpstr>Розрахунок інтегрального екологічного показника стану атмосферного повітря</vt:lpstr>
      <vt:lpstr>Розподіл значень регіонального коефіцієнту ( І )</vt:lpstr>
      <vt:lpstr>Інтегральний показник стану атмосферного повітря ( Піатм ) </vt:lpstr>
      <vt:lpstr>Розрахунок інтегрального екологічний показника стану земельних ресурсів.</vt:lpstr>
      <vt:lpstr>Презентація PowerPoint</vt:lpstr>
      <vt:lpstr>Презентація PowerPoint</vt:lpstr>
      <vt:lpstr>Презентація PowerPoint</vt:lpstr>
      <vt:lpstr>Презентація PowerPoint</vt:lpstr>
      <vt:lpstr>Значення біологічної продуктивності ландшафтів (БП)</vt:lpstr>
      <vt:lpstr>Алгоритм розрахунку для міст: </vt:lpstr>
      <vt:lpstr>Презентація PowerPoint</vt:lpstr>
      <vt:lpstr>Презентація PowerPoint</vt:lpstr>
      <vt:lpstr>Презентація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Інтегральна оцінка екологічної безпеки  стану довкілля на регіональному рівні</dc:title>
  <dc:creator>EVM</dc:creator>
  <cp:lastModifiedBy>Олена Волошкіна</cp:lastModifiedBy>
  <cp:revision>30</cp:revision>
  <dcterms:created xsi:type="dcterms:W3CDTF">2016-03-22T12:59:24Z</dcterms:created>
  <dcterms:modified xsi:type="dcterms:W3CDTF">2018-12-19T10:23:14Z</dcterms:modified>
</cp:coreProperties>
</file>