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62" r:id="rId16"/>
    <p:sldId id="271" r:id="rId17"/>
    <p:sldId id="272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23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8453C1-1846-477B-9FF2-B93928910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DCEB9F2-7E56-410B-A092-1F66BEEA5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6C5BA5E-D81F-4B13-9E04-F0644790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7DA4757-093A-4F2C-BFF7-3FADDDF3B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5C46BB1-5D35-4951-A845-F03E9304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809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2172B-782C-4214-9C9B-9B65A3B29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BFC8B44-516A-4570-AF82-3846B6B2A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5BE6E96-95D1-410C-9965-4C753254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AD6C269-34FA-4C33-AF49-0B20499C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758DACE-B8C9-4892-AE14-D7FAD0F4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854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87E4F9CE-541F-4E39-8288-CABEB28BA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1EEBDF4-274B-4D4E-9BF9-6A9EEE938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DE1D794-D98D-4F76-BC86-AE210598E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CC7C66-246E-4C42-8792-7CBA3EF36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C578F37-CADC-49E9-9660-C3922193D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98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F83E4-16D7-49E2-9C4D-527EE1CF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C137CC6-C19C-4EF0-8478-63E40B6FD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5824EE4-6A78-4C51-9CDE-554B2997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7222C32-0F31-4296-A550-04897C0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FD9F303-DFDD-49CD-8E8E-F150CBFA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14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B80D0-CCCB-449B-8E3B-27719194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D5F20AF-401E-425E-B547-A2DCD9414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E287902-F04F-4D94-9CBD-852FD8A79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792B0EA-A7B2-4D1B-8BAF-38D069F5A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040F88B-3D8C-4A43-875B-FD5E3A907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988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D65B0-46A1-4122-B5CC-B1179BBFC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2DEF6D-0152-4C8E-B0AD-E6ABB6D7C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C5C9FE1-DF25-4E82-A835-DF91C35CB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25BBD94-68CF-4738-84A2-5F88D9F0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6363582-44E0-4A5A-AA87-BB8F946E7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5749435-301D-417C-A411-284404F5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904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B7ED6-F8BE-428E-AE9D-CC77896F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E650569-83D0-4082-B47A-61F4B092B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0AFDBE6-812E-48CB-810A-A7DB15862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0617286-85D6-494D-AF13-D8C7A25F8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30FA389-8D9F-41F3-88EB-161885C52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58A33EE-FEBC-40F5-996D-87F62B75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49C0DEC-AD53-4AC7-9237-4AB6C1AB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533C07A-8EFD-40AD-984A-C570CE18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679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0D299-8438-4BEC-A013-5F81EA59A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E2A0414-C512-4680-9E68-AC159C0D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69E3C57-99F1-4695-B685-F77AB132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6B0BFE5-9225-4BBB-B5C5-D7B1822C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694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8D607540-B5D4-491F-AA5A-18EA7BA41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5924DAF7-EF19-483A-BC54-6E00D3A5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FEFA007-FB61-4E24-A590-B0240A562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01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8BAAA-3FF1-4EF8-B8A6-15433BB64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45C708-511E-46F8-BC8B-716A280FE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2B4066C-4225-4D86-A052-BEBA58A95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733D375-ABAD-4F5A-ADD1-CAEADE161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05A2EC2-4E2C-4731-82D3-4FA320A26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23DA7F0-DA81-440F-861A-997B693D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327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77A813-3F1D-4FCD-916D-01C60BE0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A64EA2B-4A63-4BF2-A258-6ED9F1044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F6B4E23-05E3-4A9A-984D-56D943139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E801AC9-CC24-4EBB-9636-CD5B9FAE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649C3E5-7C7C-453C-B37C-D41A1B3A9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DFED2FD-247F-4804-9582-53508EDD0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318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5A53C16-5A0C-41B4-A4C2-53BD5AF2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718588E-1EEC-4B1A-8043-11C9C8ACC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9EEFD87-2CCA-48FA-BAF4-44C114003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227CF-757F-4A16-9DA2-49EE30135A4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D9D7313-3596-40BA-9CE5-9E72530156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3FC7AC8-0F03-4FB4-B3E4-F5CE12F1E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68BF1-0C7F-4676-B424-FF5D9E4008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465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45900-5BB0-4625-9EC9-23BC05593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Техногенний ризик. Оцінка збитку від надзвичайних ситуацій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01C4ED2-E6CF-4CF4-B6DD-BDEAD10980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071CD-1B5A-4EEC-8D94-17F7486C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782CAF-D902-4771-AAE6-1D2D44A8D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Під прямим збитком внаслідок аварії або надзвичайних ситуацій звичайно приймають збитки всіх структур економіки, які потрапили в зону впливу аварії або катастрофи.</a:t>
            </a:r>
          </a:p>
          <a:p>
            <a:r>
              <a:rPr lang="uk-UA" dirty="0"/>
              <a:t>При цьому виділяють прямий економічний; прямий соціальний та прямий екологічний збитки.</a:t>
            </a:r>
          </a:p>
          <a:p>
            <a:r>
              <a:rPr lang="uk-UA" dirty="0"/>
              <a:t>Прямий економічний пов'язаний безпосередньо з пошкодженням або втратою основних та зворотних фондів та включає витрати на обмеження розвитку надзвичайних ситуацій</a:t>
            </a:r>
          </a:p>
        </p:txBody>
      </p:sp>
    </p:spTree>
    <p:extLst>
      <p:ext uri="{BB962C8B-B14F-4D97-AF65-F5344CB8AC3E}">
        <p14:creationId xmlns:p14="http://schemas.microsoft.com/office/powerpoint/2010/main" val="3364932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D9F8F-0B6B-4711-8A41-0FF048601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A5C9A5D-96CA-4005-87F4-63ECEDF27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325" y="4525962"/>
            <a:ext cx="10515600" cy="435133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67F7BC72-5C00-48C6-A959-72B2EC3B3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2705100"/>
            <a:ext cx="5905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33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6E36A-0860-421B-8741-6091825F8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908" y="6853847"/>
            <a:ext cx="10515600" cy="132556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18E925-4FE6-4CA9-B8D0-E415A67C3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endParaRPr lang="uk-UA" dirty="0"/>
          </a:p>
        </p:txBody>
      </p:sp>
      <p:pic>
        <p:nvPicPr>
          <p:cNvPr id="4122" name="Picture 26">
            <a:extLst>
              <a:ext uri="{FF2B5EF4-FFF2-40B4-BE49-F238E27FC236}">
                <a16:creationId xmlns:a16="http://schemas.microsoft.com/office/drawing/2014/main" id="{91E022E1-6DF4-4D83-85F9-03A051CAD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8" y="2862263"/>
            <a:ext cx="5181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769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7D83DD-D578-4F17-A559-0B186469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1B4DE66-0643-42C3-A244-F2534C784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375" y="4464050"/>
            <a:ext cx="10515600" cy="435133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E661657E-939A-40DC-BC1A-453EDB99E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2641600"/>
            <a:ext cx="5913437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076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D6564-D201-4BC6-994B-B843BFAD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Опосередкований збиток включає збитки, які мають місце за зоною прямого впливу аварії або надзвичайної ситуації</a:t>
            </a:r>
            <a:r>
              <a:rPr lang="uk-UA" altLang="uk-UA" sz="6000" dirty="0">
                <a:latin typeface="Arial" panose="020B0604020202020204" pitchFamily="34" charset="0"/>
              </a:rPr>
              <a:t/>
            </a:r>
            <a:br>
              <a:rPr lang="uk-UA" altLang="uk-UA" sz="6000" dirty="0">
                <a:latin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4A5B1C-FCD8-413E-8B08-DC11369FC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265" name="Picture 1">
            <a:extLst>
              <a:ext uri="{FF2B5EF4-FFF2-40B4-BE49-F238E27FC236}">
                <a16:creationId xmlns:a16="http://schemas.microsoft.com/office/drawing/2014/main" id="{873E8D96-723D-422F-BA36-C1AFF4B73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762250"/>
            <a:ext cx="591343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084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83A23C-8A57-420E-8C27-8893ACC9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3EF1C2D-7F9A-4855-B891-98F909E5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6225" y="4530725"/>
            <a:ext cx="10515600" cy="435133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B6636F5C-7F3C-46EB-B289-F7868EDFB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709863"/>
            <a:ext cx="5951537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810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0D557-C906-4A5C-9E89-36F50C40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4E17078-B15B-4DBB-8912-836D2A148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5675" y="4682331"/>
            <a:ext cx="10515600" cy="435133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2CB9D0EF-0C9F-41A3-A166-20D22B989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50" y="2859881"/>
            <a:ext cx="5935663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86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06C0E-5CAC-475A-9891-CA820CAF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C7AA79-89A4-4D2F-9349-BCF42A513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4073525"/>
            <a:ext cx="10515600" cy="435133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B1CDE28-D776-41AF-AABE-DCC610AE1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47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Загальна структура аналізу техногенного ризику може бути представлена наступною блок схемою:</a:t>
            </a: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313" name="Picture 1">
            <a:extLst>
              <a:ext uri="{FF2B5EF4-FFF2-40B4-BE49-F238E27FC236}">
                <a16:creationId xmlns:a16="http://schemas.microsoft.com/office/drawing/2014/main" id="{AF304B72-9C0A-426E-BAA5-F53A69E3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05100"/>
            <a:ext cx="5905500" cy="233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73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E5901-53C3-4BBD-ACBC-B1C198ED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E643FD-4DCE-478C-8CA2-C1DBCB559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До нещодавнього часу в багатьох країнах, та в Україні, зокрема, був покладений принцип «нульового ризику». Але, як показує практика (багато чисельні аварії та катастрофи останніх десятиліть), така концепція неадекватна законам техносфери. Ці закони мають </a:t>
            </a:r>
            <a:r>
              <a:rPr lang="uk-UA" dirty="0" err="1"/>
              <a:t>вірогіднісний</a:t>
            </a:r>
            <a:r>
              <a:rPr lang="uk-UA" dirty="0"/>
              <a:t> характер та можливість аварій та катастроф існує завжди.</a:t>
            </a:r>
          </a:p>
          <a:p>
            <a:r>
              <a:rPr lang="uk-UA" dirty="0"/>
              <a:t>«Нульова загроза» існує лише в системах, які не мають запасів енергії, хімічно та біологічно активних компонентів.</a:t>
            </a:r>
          </a:p>
          <a:p>
            <a:r>
              <a:rPr lang="uk-UA" dirty="0"/>
              <a:t>Виходячи з цих позицій в нашій державі, як і в багатьох країнах світового співтовариства, в даний час прийнята концепція «прийнятного ризику». Це дозволяє використовувати принцип «передбачити і попередити». Концепція «прийнятного ризику» є домінуючою в сфері промислової безпеки.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068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53CA6-8BC5-4F52-8C9B-5D1EEA010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B8DFEF-61ED-49B5-9279-87A82CB0B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Аварії, природні катастрофи, як правило, викликають наслідки різного характеру. По цій причині вимагається єдина міра збитку наслідків (наприклад, цінова) або критерії, які зводять наслідки до одного базису.</a:t>
            </a:r>
          </a:p>
          <a:p>
            <a:r>
              <a:rPr lang="uk-UA" dirty="0"/>
              <a:t>«Інтегральний ризик» можна визначити як інтеграл (або суму) по всіх наслідках </a:t>
            </a:r>
            <a:r>
              <a:rPr lang="uk-UA" dirty="0" err="1"/>
              <a:t>неблагоприємної</a:t>
            </a:r>
            <a:r>
              <a:rPr lang="uk-UA" dirty="0"/>
              <a:t> події. Незважаючи на відносний характер таких оцінок, дослідження по оцінці ризику необхідні, перш за все, для того, щоб порівняти ризик від нових, технічних систем (технологій або конструкторських рішень) з ризиком від існуючих систем, або ризиком від природних катастроф.</a:t>
            </a:r>
          </a:p>
        </p:txBody>
      </p:sp>
    </p:spTree>
    <p:extLst>
      <p:ext uri="{BB962C8B-B14F-4D97-AF65-F5344CB8AC3E}">
        <p14:creationId xmlns:p14="http://schemas.microsoft.com/office/powerpoint/2010/main" val="336850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655675-9B9F-4A52-8C49-7A26D4D9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8B0A22-82FE-4A47-BD70-BEF0EF008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кількісне поняття як ризик, який визначається як імовірність </a:t>
            </a:r>
            <a:r>
              <a:rPr lang="uk-UA" dirty="0" err="1"/>
              <a:t>неблагоприємного</a:t>
            </a:r>
            <a:r>
              <a:rPr lang="uk-UA" dirty="0"/>
              <a:t> прояву події (аварії, катастрофи і т. ін.) помножену на очікуваний збиток в результаті цієї події:</a:t>
            </a:r>
          </a:p>
          <a:p>
            <a:r>
              <a:rPr lang="uk-UA" dirty="0"/>
              <a:t>      </a:t>
            </a:r>
            <a:r>
              <a:rPr lang="uk-UA" b="1" dirty="0"/>
              <a:t>R=PЗ                         або                    R=</a:t>
            </a:r>
            <a:r>
              <a:rPr lang="oc-FR" b="1" dirty="0"/>
              <a:t>Ʃ</a:t>
            </a:r>
            <a:r>
              <a:rPr lang="uk-UA" b="1" dirty="0"/>
              <a:t>P</a:t>
            </a:r>
            <a:r>
              <a:rPr lang="oc-FR" b="1" dirty="0"/>
              <a:t>ᵢ</a:t>
            </a:r>
            <a:r>
              <a:rPr lang="uk-UA" b="1" dirty="0"/>
              <a:t>З</a:t>
            </a:r>
            <a:r>
              <a:rPr lang="oc-FR" b="1" dirty="0"/>
              <a:t>ᵢ</a:t>
            </a:r>
            <a:endParaRPr lang="uk-UA" b="1" dirty="0"/>
          </a:p>
          <a:p>
            <a:r>
              <a:rPr lang="uk-UA" dirty="0"/>
              <a:t>або , де Р – вірогідність </a:t>
            </a:r>
            <a:r>
              <a:rPr lang="uk-UA" dirty="0" err="1"/>
              <a:t>неблагоприємної</a:t>
            </a:r>
            <a:r>
              <a:rPr lang="uk-UA" dirty="0"/>
              <a:t> аварії, або події, З- збиток, який очікується віна слідок цієї події.</a:t>
            </a:r>
          </a:p>
          <a:p>
            <a:endParaRPr lang="uk-UA" dirty="0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4599ACB0-DF14-4EA2-B14C-C2B92AF56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4" name="Об'єкт 13">
            <a:extLst>
              <a:ext uri="{FF2B5EF4-FFF2-40B4-BE49-F238E27FC236}">
                <a16:creationId xmlns:a16="http://schemas.microsoft.com/office/drawing/2014/main" id="{83800E51-A775-4750-A502-4AC7E5EB5D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73977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r:id="rId3" imgW="736280" imgH="253890" progId="Equation.3">
                  <p:embed/>
                </p:oleObj>
              </mc:Choice>
              <mc:Fallback>
                <p:oleObj r:id="rId3" imgW="736280" imgH="25389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739775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>
            <a:extLst>
              <a:ext uri="{FF2B5EF4-FFF2-40B4-BE49-F238E27FC236}">
                <a16:creationId xmlns:a16="http://schemas.microsoft.com/office/drawing/2014/main" id="{5A4570D5-818C-449F-8FA8-95CF84D06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0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uk-UA" altLang="uk-UA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00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E0100-21BE-446E-87A2-08B646D7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6CF9F0-EE46-4BE7-8211-0A0DA832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/>
          </a:p>
          <a:p>
            <a:r>
              <a:rPr lang="uk-UA" dirty="0"/>
              <a:t>Коли на певній території мають місце кілька (і) </a:t>
            </a:r>
            <a:r>
              <a:rPr lang="uk-UA" dirty="0" err="1"/>
              <a:t>неблагоприємних</a:t>
            </a:r>
            <a:r>
              <a:rPr lang="uk-UA" dirty="0"/>
              <a:t> подій з різними </a:t>
            </a:r>
            <a:r>
              <a:rPr lang="uk-UA" dirty="0" err="1"/>
              <a:t>вірогіднісними</a:t>
            </a:r>
            <a:r>
              <a:rPr lang="uk-UA" dirty="0"/>
              <a:t> та відповідними збитками, то тоді, вираз для екологічного ризику записується у вигляді:</a:t>
            </a:r>
          </a:p>
          <a:p>
            <a:pPr algn="ctr"/>
            <a:r>
              <a:rPr lang="en-US" b="1" dirty="0"/>
              <a:t>R = </a:t>
            </a:r>
            <a:r>
              <a:rPr lang="uk-UA" b="1" dirty="0"/>
              <a:t>∫</a:t>
            </a:r>
            <a:r>
              <a:rPr lang="en-US" b="1" dirty="0"/>
              <a:t>F(</a:t>
            </a:r>
            <a:r>
              <a:rPr lang="uk-UA" b="1" dirty="0"/>
              <a:t>З) р(З) </a:t>
            </a:r>
            <a:r>
              <a:rPr lang="en-US" b="1" dirty="0"/>
              <a:t>d</a:t>
            </a:r>
            <a:r>
              <a:rPr lang="uk-UA" b="1" dirty="0"/>
              <a:t>З</a:t>
            </a:r>
            <a:endParaRPr lang="en-US" b="1" dirty="0"/>
          </a:p>
          <a:p>
            <a:r>
              <a:rPr lang="uk-UA" dirty="0"/>
              <a:t>де F(З) – вагова функція збитків, за допомогою якої наслідки різної природи приводяться до єдиної (вартісної) оцінки збитку; р(З) - щільність розподілу вірогідної величини З, в даному випадку, векторної.</a:t>
            </a:r>
          </a:p>
          <a:p>
            <a:r>
              <a:rPr lang="uk-UA" dirty="0"/>
              <a:t>В такому визначенні – ризик – міра небезпеки і фактично він визначається як математичне очікування збитків.</a:t>
            </a:r>
          </a:p>
          <a:p>
            <a:endParaRPr lang="uk-UA" b="1" dirty="0"/>
          </a:p>
          <a:p>
            <a:endParaRPr lang="uk-UA" dirty="0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0C8A3D30-D9E2-416E-AE9C-4B1091B5B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242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66108-C2F3-48A6-A01B-5CC650098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35" y="248854"/>
            <a:ext cx="11145915" cy="1325563"/>
          </a:xfrm>
        </p:spPr>
        <p:txBody>
          <a:bodyPr>
            <a:normAutofit/>
          </a:bodyPr>
          <a:lstStyle/>
          <a:p>
            <a:pPr algn="ctr"/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FE858FA-9A3F-4627-AADB-2A6B3A3F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35" y="171470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Так, при оцінці комплексного ризику для населення від надзвичайних ситуацій як природного, так і техногенного походження ризик, як математичне очікування втрат людей M[N] в межах деякої території (наприклад, міста), визначається вищенаведеною формулою.</a:t>
            </a:r>
          </a:p>
          <a:p>
            <a:r>
              <a:rPr lang="uk-UA" dirty="0"/>
              <a:t>де Р– вірогідність надзвичайної ситуації або аварії, в результаті якої виникає </a:t>
            </a:r>
            <a:r>
              <a:rPr lang="uk-UA" dirty="0" err="1"/>
              <a:t>уражаючий</a:t>
            </a:r>
            <a:r>
              <a:rPr lang="uk-UA" dirty="0"/>
              <a:t> фактор, який характеризує параметри Ф (наприклад, інтенсивність землетрусу, </a:t>
            </a:r>
            <a:r>
              <a:rPr lang="uk-UA" dirty="0" err="1"/>
              <a:t>токсодоза</a:t>
            </a:r>
            <a:r>
              <a:rPr lang="uk-UA" dirty="0"/>
              <a:t>, надмірний тиск на фронті хвилі тощо), </a:t>
            </a:r>
            <a:r>
              <a:rPr lang="uk-UA" dirty="0" err="1"/>
              <a:t>S</a:t>
            </a:r>
            <a:r>
              <a:rPr lang="uk-UA" baseline="-25000" dirty="0" err="1"/>
              <a:t>r</a:t>
            </a:r>
            <a:r>
              <a:rPr lang="uk-UA" dirty="0"/>
              <a:t> - область інтегрування (наприклад територія міста), </a:t>
            </a:r>
            <a:r>
              <a:rPr lang="uk-UA" dirty="0" err="1"/>
              <a:t>Ф</a:t>
            </a:r>
            <a:r>
              <a:rPr lang="uk-UA" baseline="-25000" dirty="0" err="1"/>
              <a:t>min</a:t>
            </a:r>
            <a:r>
              <a:rPr lang="uk-UA" dirty="0"/>
              <a:t>, </a:t>
            </a:r>
            <a:r>
              <a:rPr lang="uk-UA" dirty="0" err="1"/>
              <a:t>Ф</a:t>
            </a:r>
            <a:r>
              <a:rPr lang="uk-UA" baseline="-25000" dirty="0" err="1"/>
              <a:t>max</a:t>
            </a:r>
            <a:r>
              <a:rPr lang="uk-UA" dirty="0"/>
              <a:t>- відповідно мінімальні та максимальні можливі значення параметру </a:t>
            </a:r>
            <a:r>
              <a:rPr lang="uk-UA" dirty="0" err="1"/>
              <a:t>уражаючого</a:t>
            </a:r>
            <a:r>
              <a:rPr lang="uk-UA" dirty="0"/>
              <a:t> фактору, </a:t>
            </a:r>
            <a:endParaRPr lang="en-US" dirty="0"/>
          </a:p>
          <a:p>
            <a:endParaRPr lang="uk-UA" dirty="0"/>
          </a:p>
        </p:txBody>
      </p:sp>
      <p:graphicFrame>
        <p:nvGraphicFramePr>
          <p:cNvPr id="12" name="Об'єкт 11">
            <a:extLst>
              <a:ext uri="{FF2B5EF4-FFF2-40B4-BE49-F238E27FC236}">
                <a16:creationId xmlns:a16="http://schemas.microsoft.com/office/drawing/2014/main" id="{33CE8865-A50F-4AE9-A514-AB5E2ED38E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979174"/>
              </p:ext>
            </p:extLst>
          </p:nvPr>
        </p:nvGraphicFramePr>
        <p:xfrm>
          <a:off x="967666" y="458508"/>
          <a:ext cx="150177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r:id="rId3" imgW="1193800" imgH="393700" progId="Equation.3">
                  <p:embed/>
                </p:oleObj>
              </mc:Choice>
              <mc:Fallback>
                <p:oleObj r:id="rId3" imgW="11938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666" y="458508"/>
                        <a:ext cx="150177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'єкт 12">
            <a:extLst>
              <a:ext uri="{FF2B5EF4-FFF2-40B4-BE49-F238E27FC236}">
                <a16:creationId xmlns:a16="http://schemas.microsoft.com/office/drawing/2014/main" id="{77361912-A4A2-4B39-ADA3-3C1323DCEA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081751"/>
              </p:ext>
            </p:extLst>
          </p:nvPr>
        </p:nvGraphicFramePr>
        <p:xfrm>
          <a:off x="2272684" y="370299"/>
          <a:ext cx="2697163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r:id="rId5" imgW="2171700" imgH="495300" progId="Equation.3">
                  <p:embed/>
                </p:oleObj>
              </mc:Choice>
              <mc:Fallback>
                <p:oleObj r:id="rId5" imgW="2171700" imgH="495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2684" y="370299"/>
                        <a:ext cx="2697163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>
            <a:extLst>
              <a:ext uri="{FF2B5EF4-FFF2-40B4-BE49-F238E27FC236}">
                <a16:creationId xmlns:a16="http://schemas.microsoft.com/office/drawing/2014/main" id="{B407418C-78B9-4551-861E-33D6D26A6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666" y="4705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DCBA8BF4-9DAA-4F1A-968B-BBD5C4838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666" y="9356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822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DD4B80-3FC4-4010-A9D4-B673024B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81B2E1-51B0-42EF-97C7-748579613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Р(Ф) - вірогідність ураження людей в залежності від Ф як параметру (дуже часто задається у вигляді функції нормального розподілу від </a:t>
            </a:r>
            <a:r>
              <a:rPr lang="uk-UA" dirty="0" err="1"/>
              <a:t>побит</a:t>
            </a:r>
            <a:r>
              <a:rPr lang="uk-UA" dirty="0"/>
              <a:t>-функції параметру Ф,   </a:t>
            </a:r>
            <a:r>
              <a:rPr lang="el-GR" dirty="0"/>
              <a:t>ψ</a:t>
            </a:r>
            <a:r>
              <a:rPr lang="uk-UA" dirty="0"/>
              <a:t> (</a:t>
            </a:r>
            <a:r>
              <a:rPr lang="uk-UA" dirty="0" err="1"/>
              <a:t>х,у</a:t>
            </a:r>
            <a:r>
              <a:rPr lang="uk-UA" dirty="0"/>
              <a:t>) - щільність населення в межах місцевості, що розглядається,</a:t>
            </a:r>
            <a:r>
              <a:rPr lang="en-US" dirty="0"/>
              <a:t> f(</a:t>
            </a:r>
            <a:r>
              <a:rPr lang="en-US" dirty="0" err="1"/>
              <a:t>x,y</a:t>
            </a:r>
            <a:r>
              <a:rPr lang="en-US" dirty="0"/>
              <a:t>,</a:t>
            </a:r>
            <a:r>
              <a:rPr lang="uk-UA" dirty="0"/>
              <a:t>Ф) - щільність розподілу інтенсивного параметру Ф в межах ділянки з координатами (x, y).</a:t>
            </a:r>
          </a:p>
          <a:p>
            <a:r>
              <a:rPr lang="uk-UA" dirty="0"/>
              <a:t>При розгляді соціальних, економічних та екологічних сторін тяжкої аварії або катастрофи доцільно оперувати поняттями прямого, опосередкованого  та повного збитку.</a:t>
            </a:r>
          </a:p>
          <a:p>
            <a:endParaRPr lang="uk-UA" dirty="0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AAD971F7-FE18-497E-B643-C0083AD09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E7F58BA5-BBCE-4657-AC77-48F86AEBF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039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15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1B605-A3B8-4FE9-9EC0-D02076DAA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7A0E2E-546D-4110-9D60-77D98ED76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загальному випадку наслідки від надзвичайних ситуацій та аварій можна розділити на 3 групи збитків:</a:t>
            </a:r>
          </a:p>
          <a:p>
            <a:pPr lvl="0"/>
            <a:r>
              <a:rPr lang="uk-UA" dirty="0"/>
              <a:t>Нанесення збитку життю і </a:t>
            </a:r>
            <a:r>
              <a:rPr lang="uk-UA" dirty="0" err="1"/>
              <a:t>здоров»ю</a:t>
            </a:r>
            <a:r>
              <a:rPr lang="uk-UA" dirty="0"/>
              <a:t> населення;</a:t>
            </a:r>
          </a:p>
          <a:p>
            <a:pPr lvl="0"/>
            <a:r>
              <a:rPr lang="uk-UA" dirty="0"/>
              <a:t>Економічні збитки: порушення споруд і конструкцій внаслідок виходу з експлуатації та порушення виробництва;</a:t>
            </a:r>
          </a:p>
          <a:p>
            <a:pPr lvl="0"/>
            <a:r>
              <a:rPr lang="uk-UA" dirty="0"/>
              <a:t>Збиток та </a:t>
            </a:r>
            <a:r>
              <a:rPr lang="uk-UA" dirty="0" err="1"/>
              <a:t>неблагоприємні</a:t>
            </a:r>
            <a:r>
              <a:rPr lang="uk-UA" dirty="0"/>
              <a:t> наслідки для навколишнього середовища та культурних цінностей.</a:t>
            </a:r>
          </a:p>
          <a:p>
            <a:r>
              <a:rPr lang="uk-UA" b="1" dirty="0"/>
              <a:t> 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220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9BE74-732A-41FF-9660-4833748D5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повного збитку від аварій на технічних </a:t>
            </a:r>
            <a:r>
              <a:rPr lang="uk-UA" dirty="0" err="1"/>
              <a:t>об»єктах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FCF5FC-1248-414A-8046-F60FCBDFB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6596" y="4459749"/>
            <a:ext cx="10515600" cy="4351338"/>
          </a:xfrm>
        </p:spPr>
        <p:txBody>
          <a:bodyPr/>
          <a:lstStyle/>
          <a:p>
            <a:pPr algn="ctr"/>
            <a:endParaRPr lang="uk-UA" dirty="0"/>
          </a:p>
        </p:txBody>
      </p:sp>
      <p:pic>
        <p:nvPicPr>
          <p:cNvPr id="8193" name="Picture 1">
            <a:extLst>
              <a:ext uri="{FF2B5EF4-FFF2-40B4-BE49-F238E27FC236}">
                <a16:creationId xmlns:a16="http://schemas.microsoft.com/office/drawing/2014/main" id="{27FB7183-E4CA-4238-9E52-EFEF3BE04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396" y="3091324"/>
            <a:ext cx="5921375" cy="207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461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705</Words>
  <Application>Microsoft Office PowerPoint</Application>
  <PresentationFormat>Широкий екран</PresentationFormat>
  <Paragraphs>31</Paragraphs>
  <Slides>17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Microsoft Equation 3.0</vt:lpstr>
      <vt:lpstr>Техногенний ризик. Оцінка збитку від надзвичайних ситуацій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Структура повного збитку від аварій на технічних об»єктах</vt:lpstr>
      <vt:lpstr>Презентація PowerPoint</vt:lpstr>
      <vt:lpstr>Презентація PowerPoint</vt:lpstr>
      <vt:lpstr>Презентація PowerPoint</vt:lpstr>
      <vt:lpstr>Презентація PowerPoint</vt:lpstr>
      <vt:lpstr>Опосередкований збиток включає збитки, які мають місце за зоною прямого впливу аварії або надзвичайної ситуації 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Техногенний ризик. Оцінка збитку від надзвичайних ситуацій</dc:title>
  <dc:creator>Волошкіна Олена</dc:creator>
  <cp:lastModifiedBy>Олена Волошкіна</cp:lastModifiedBy>
  <cp:revision>8</cp:revision>
  <dcterms:created xsi:type="dcterms:W3CDTF">2018-02-26T12:50:28Z</dcterms:created>
  <dcterms:modified xsi:type="dcterms:W3CDTF">2018-12-19T10:19:48Z</dcterms:modified>
</cp:coreProperties>
</file>