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89" r:id="rId3"/>
    <p:sldId id="385" r:id="rId4"/>
    <p:sldId id="384" r:id="rId5"/>
    <p:sldId id="497" r:id="rId6"/>
    <p:sldId id="383" r:id="rId7"/>
    <p:sldId id="397" r:id="rId8"/>
    <p:sldId id="386" r:id="rId9"/>
    <p:sldId id="278" r:id="rId10"/>
    <p:sldId id="480" r:id="rId11"/>
    <p:sldId id="476" r:id="rId12"/>
    <p:sldId id="479" r:id="rId13"/>
    <p:sldId id="477" r:id="rId14"/>
    <p:sldId id="478" r:id="rId15"/>
    <p:sldId id="395" r:id="rId16"/>
    <p:sldId id="376" r:id="rId17"/>
    <p:sldId id="380" r:id="rId18"/>
    <p:sldId id="382" r:id="rId19"/>
    <p:sldId id="381" r:id="rId20"/>
    <p:sldId id="396" r:id="rId21"/>
    <p:sldId id="379" r:id="rId22"/>
    <p:sldId id="378" r:id="rId23"/>
    <p:sldId id="506" r:id="rId24"/>
    <p:sldId id="505" r:id="rId25"/>
    <p:sldId id="503" r:id="rId26"/>
    <p:sldId id="504" r:id="rId27"/>
    <p:sldId id="502" r:id="rId28"/>
    <p:sldId id="361" r:id="rId29"/>
    <p:sldId id="498" r:id="rId30"/>
    <p:sldId id="368" r:id="rId31"/>
    <p:sldId id="495" r:id="rId32"/>
    <p:sldId id="363" r:id="rId33"/>
    <p:sldId id="474" r:id="rId34"/>
    <p:sldId id="362" r:id="rId35"/>
    <p:sldId id="373" r:id="rId36"/>
    <p:sldId id="367" r:id="rId37"/>
    <p:sldId id="472" r:id="rId38"/>
    <p:sldId id="371" r:id="rId39"/>
    <p:sldId id="372" r:id="rId40"/>
    <p:sldId id="475" r:id="rId41"/>
    <p:sldId id="499" r:id="rId42"/>
    <p:sldId id="494" r:id="rId43"/>
    <p:sldId id="500" r:id="rId44"/>
    <p:sldId id="374" r:id="rId45"/>
    <p:sldId id="501" r:id="rId4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894" autoAdjust="0"/>
  </p:normalViewPr>
  <p:slideViewPr>
    <p:cSldViewPr snapToGrid="0">
      <p:cViewPr varScale="1">
        <p:scale>
          <a:sx n="53" d="100"/>
          <a:sy n="53" d="100"/>
        </p:scale>
        <p:origin x="11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64FB0-91A1-4A9B-BF25-D2757CE37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767033-047B-4094-8A30-B7E0D7CED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3EAB44-E911-4671-B318-AF6F33DD2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6AD5D7-1331-447F-95C4-15EB27F7D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E986D1-7A9E-49CC-B1B6-7FB5346C5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1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C0F8C-905E-44A7-8F32-1221E7F5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4F5C45-C5EB-41AD-9C45-405AED6BA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B31FE3-D6EE-4925-A1F0-B146E012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B4AC4D-CAE9-49FA-9EDE-4D465953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3EC8F8-1ECC-4FB4-8D04-83B09214D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5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F20AC97-6374-4587-AEC9-FAC395E5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605DD6-A0E8-4C09-BFAC-A285C7528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752EA1-16EC-42E0-AABA-C5738039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C4DFD1-B359-4BA3-85D9-6A394080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E3D016-9AE6-4186-84B1-07AF76CE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2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DD61E-6422-4734-9C31-9DA9E794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E41B6-F63C-476D-9D6A-7D100C50D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4D95C-9CBD-4AAE-85BA-59909C9E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9F052E-1693-4D26-916A-78BB0D481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8AE8F3-8858-4374-8590-FAEF4652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6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D98AE-2B24-4076-BA4E-366B85E6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02A7E4-9880-4720-87C8-9B1F1F555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6ADF22-7121-4481-A858-073AB154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55A2FB-2429-4950-8AAB-68AD77D6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F8EA68-0AA2-4F3D-8691-A31A93366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99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40311-B75B-4DF4-97DB-60C6A0B06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E98F94-4E9E-44AE-B855-FDE8723CF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63A144-AF4D-4A72-A958-1FEF7CA86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D62481-EE50-4FBD-BA97-BE41649B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73BA46-7C05-4E75-B16E-3596A0C8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7E03FF-794B-421C-9957-281C7078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03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7F6D0-14DB-4D72-92C2-50A3C2644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7515BD-2B64-4F62-9D1B-F1442992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635285-1327-4E7B-97D1-3CA0AC457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C7F3DB-F4ED-4BAF-BE02-07ACA3DB8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5F81FB4-0060-4FE8-8273-2AA0136CB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A960F64-8472-435E-83E3-A3B053EBD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7CD016-55A0-4ADD-80AD-106552B6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7448DB5-76F0-46DD-BEE8-FAAA5790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96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89ACB-57AB-4BEA-A876-F06FA231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81AB2D-D688-4005-B249-995CA549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1AA447-A58D-4FF9-9690-55479126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C130E02-4D90-4A45-8C68-1FFA1BD4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8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932318-C27D-4A6C-82F4-B4662F72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7BECBD-1AF2-4B42-B7D0-EFEEC236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F51A405-4BFC-4284-8075-638DF1B4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91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CC0F0-E26A-4E34-9C77-01BEC32AB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BE0309-6556-4C1F-90FB-01CAC2318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F7DC14-D7A4-4C05-A6E9-D8E1866E4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368A7F-3A64-4AD0-B1B3-EE464F0F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D91858-DEC3-4A1A-8C15-F943099D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75FC47-C236-4822-94CC-893BEDAEC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00059B-DD3B-45E1-B2C7-6B1B1CCD7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12A0D2-5A62-485B-AF7D-FF554FC94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B7B789-F425-48DB-A93F-A420577E9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CEE078-196C-4F42-9388-972CF1528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A69380-3345-4E29-83BE-AC2E1709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04C587-8C2C-4DE5-B9E5-F99D1C66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6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74F071-E0F2-47FB-A45E-A606CCAE3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4FD5A0-EB36-4837-87FE-5DDEA452C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5D03C6-5D52-4D4F-82F7-6591A370F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B2B0-A2A8-4562-8D46-6A4319131CAB}" type="datetimeFigureOut">
              <a:rPr lang="ru-RU" smtClean="0"/>
              <a:t>18.11.2023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C5AD35-9BB0-4B0C-B52F-5D2B94E8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0634BD-886A-4520-80EA-A7B0081F5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7E65F-8F91-4D01-8A7A-10F8D604B1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8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285-20#Tex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186FC-7BED-4500-A816-ECDAAE1D4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080" y="505913"/>
            <a:ext cx="9144000" cy="1631111"/>
          </a:xfrm>
        </p:spPr>
        <p:txBody>
          <a:bodyPr>
            <a:normAutofit fontScale="90000"/>
          </a:bodyPr>
          <a:lstStyle/>
          <a:p>
            <a:r>
              <a:rPr lang="uk-UA" dirty="0"/>
              <a:t>Лекція 2. Територіальна організація суспільства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953C02-1EA8-4A3F-95B2-5F79BD1B4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32235"/>
            <a:ext cx="9144000" cy="394527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dirty="0"/>
              <a:t>Територіальна організація суспільства: теоретичні засади та понятійний апарат</a:t>
            </a:r>
          </a:p>
          <a:p>
            <a:pPr marL="457200" indent="-457200">
              <a:buAutoNum type="arabicPeriod"/>
            </a:pPr>
            <a:r>
              <a:rPr lang="uk-UA" dirty="0"/>
              <a:t>Адміністративно-територіальний поділ</a:t>
            </a:r>
          </a:p>
          <a:p>
            <a:pPr marL="457200" indent="-457200">
              <a:buAutoNum type="arabicPeriod"/>
            </a:pPr>
            <a:r>
              <a:rPr lang="uk-UA" dirty="0"/>
              <a:t>Особливості територіального та адміністративно-територіального поділу України</a:t>
            </a:r>
          </a:p>
          <a:p>
            <a:pPr marL="457200" indent="-457200">
              <a:buAutoNum type="arabicPeriod"/>
            </a:pPr>
            <a:r>
              <a:rPr lang="uk-UA" dirty="0"/>
              <a:t>Форма державного устрою та її види.</a:t>
            </a:r>
          </a:p>
          <a:p>
            <a:pPr marL="457200" indent="-457200">
              <a:buAutoNum type="arabicPeriod"/>
            </a:pPr>
            <a:r>
              <a:rPr lang="uk-UA" dirty="0"/>
              <a:t>Автономії.</a:t>
            </a:r>
          </a:p>
        </p:txBody>
      </p:sp>
    </p:spTree>
    <p:extLst>
      <p:ext uri="{BB962C8B-B14F-4D97-AF65-F5344CB8AC3E}">
        <p14:creationId xmlns:p14="http://schemas.microsoft.com/office/powerpoint/2010/main" val="2641574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516B57-60FD-46F9-95DC-B958A1755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93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Принципи морфології адміністративно-територіального поділу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B1C704-4D46-4DA9-BE0D-E7498FEA5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70" y="1825625"/>
            <a:ext cx="11671442" cy="4914222"/>
          </a:xfrm>
        </p:spPr>
        <p:txBody>
          <a:bodyPr>
            <a:normAutofit/>
          </a:bodyPr>
          <a:lstStyle/>
          <a:p>
            <a:r>
              <a:rPr lang="uk-UA" sz="2400" b="1" dirty="0"/>
              <a:t>принцип компактності</a:t>
            </a:r>
            <a:r>
              <a:rPr lang="uk-UA" sz="2400" dirty="0"/>
              <a:t>, відповідно до якого регіон повинен прагнути до ідеальних геометричних форм, а з урахуванням викривлення простору і потоків - до більшого відповідності сформованим системам «центр – периферія»</a:t>
            </a:r>
          </a:p>
          <a:p>
            <a:r>
              <a:rPr lang="uk-UA" sz="2400" b="1" dirty="0"/>
              <a:t>принцип конгруентності</a:t>
            </a:r>
            <a:r>
              <a:rPr lang="uk-UA" sz="2400" dirty="0"/>
              <a:t>, відповідно до якого регіон повинен відповідати формату інших регіональних структур – етнокультурних, історичних, природно-географічних, тобто більшою мірою слідувати структурі неформальних регіонів.</a:t>
            </a:r>
          </a:p>
          <a:p>
            <a:endParaRPr lang="uk-UA" sz="2400" dirty="0"/>
          </a:p>
          <a:p>
            <a:pPr marL="0" indent="0">
              <a:buNone/>
            </a:pPr>
            <a:r>
              <a:rPr lang="uk-UA" sz="2400" dirty="0"/>
              <a:t>Терміни:</a:t>
            </a:r>
          </a:p>
          <a:p>
            <a:r>
              <a:rPr lang="uk-UA" sz="2400" dirty="0"/>
              <a:t>Концентрація, </a:t>
            </a:r>
            <a:r>
              <a:rPr lang="uk-UA" sz="2400" dirty="0" err="1"/>
              <a:t>деконцентрація</a:t>
            </a:r>
            <a:endParaRPr lang="uk-UA" sz="2400" dirty="0"/>
          </a:p>
          <a:p>
            <a:r>
              <a:rPr lang="uk-UA" sz="2400" dirty="0"/>
              <a:t>Стратифікація</a:t>
            </a:r>
          </a:p>
          <a:p>
            <a:r>
              <a:rPr lang="uk-UA" sz="2400" dirty="0"/>
              <a:t>Поляризація простору</a:t>
            </a:r>
            <a:endParaRPr lang="ru-RU" sz="2400" b="0" i="0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8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B93F2-6EBF-45CC-AD6F-217F8588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6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Чинники адміністративно-територіального поділу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2ACCA-A0F2-439D-8FEC-BA32A4105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600" dirty="0"/>
              <a:t>Етнокультурні</a:t>
            </a:r>
          </a:p>
          <a:p>
            <a:r>
              <a:rPr lang="uk-UA" sz="2600" dirty="0"/>
              <a:t>Історичні (графства в Англії)</a:t>
            </a:r>
          </a:p>
          <a:p>
            <a:r>
              <a:rPr lang="uk-UA" sz="2600" dirty="0"/>
              <a:t>Соціологічні, демографічні</a:t>
            </a:r>
          </a:p>
          <a:p>
            <a:r>
              <a:rPr lang="uk-UA" sz="2600" dirty="0"/>
              <a:t>Природно-географічні</a:t>
            </a:r>
          </a:p>
          <a:p>
            <a:r>
              <a:rPr lang="uk-UA" sz="2600" dirty="0"/>
              <a:t>Економічні</a:t>
            </a:r>
          </a:p>
          <a:p>
            <a:r>
              <a:rPr lang="uk-UA" sz="2600" dirty="0"/>
              <a:t>Політичні</a:t>
            </a: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193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95CC1-06BF-4D91-9BEF-AEF66E2C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380"/>
            <a:ext cx="10515600" cy="67310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Адміністративно-територіальні одиниці (АТО)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60D8BF-3B32-4125-ABF0-7D1B2E999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27480"/>
            <a:ext cx="11946577" cy="6030520"/>
          </a:xfrm>
        </p:spPr>
        <p:txBody>
          <a:bodyPr>
            <a:normAutofit lnSpcReduction="10000"/>
          </a:bodyPr>
          <a:lstStyle/>
          <a:p>
            <a:pPr algn="ctr">
              <a:buFontTx/>
              <a:buChar char="-"/>
            </a:pPr>
            <a:r>
              <a:rPr lang="ru-RU" sz="2600" i="1" dirty="0" err="1"/>
              <a:t>частини</a:t>
            </a:r>
            <a:r>
              <a:rPr lang="ru-RU" sz="2600" i="1" dirty="0"/>
              <a:t> </a:t>
            </a:r>
            <a:r>
              <a:rPr lang="ru-RU" sz="2600" i="1" dirty="0" err="1"/>
              <a:t>єдиної</a:t>
            </a:r>
            <a:r>
              <a:rPr lang="ru-RU" sz="2600" i="1" dirty="0"/>
              <a:t> </a:t>
            </a:r>
            <a:r>
              <a:rPr lang="ru-RU" sz="2600" i="1" dirty="0" err="1"/>
              <a:t>території</a:t>
            </a:r>
            <a:r>
              <a:rPr lang="ru-RU" sz="2600" i="1" dirty="0"/>
              <a:t> </a:t>
            </a:r>
            <a:r>
              <a:rPr lang="ru-RU" sz="2600" i="1" dirty="0" err="1"/>
              <a:t>держави</a:t>
            </a:r>
            <a:r>
              <a:rPr lang="ru-RU" sz="2600" i="1" dirty="0"/>
              <a:t>, </a:t>
            </a:r>
            <a:r>
              <a:rPr lang="ru-RU" sz="2600" i="1" dirty="0" err="1"/>
              <a:t>що</a:t>
            </a:r>
            <a:r>
              <a:rPr lang="ru-RU" sz="2600" i="1" dirty="0"/>
              <a:t> є </a:t>
            </a:r>
            <a:r>
              <a:rPr lang="ru-RU" sz="2600" i="1" dirty="0" err="1"/>
              <a:t>просторовою</a:t>
            </a:r>
            <a:r>
              <a:rPr lang="ru-RU" sz="2600" i="1" dirty="0"/>
              <a:t> основою для </a:t>
            </a:r>
            <a:r>
              <a:rPr lang="ru-RU" sz="2600" i="1" dirty="0" err="1"/>
              <a:t>організації</a:t>
            </a:r>
            <a:r>
              <a:rPr lang="ru-RU" sz="2600" i="1" dirty="0"/>
              <a:t> й </a:t>
            </a:r>
            <a:r>
              <a:rPr lang="ru-RU" sz="2600" i="1" dirty="0" err="1"/>
              <a:t>діяльності</a:t>
            </a:r>
            <a:r>
              <a:rPr lang="ru-RU" sz="2600" i="1" dirty="0"/>
              <a:t> </a:t>
            </a:r>
            <a:r>
              <a:rPr lang="ru-RU" sz="2600" i="1" dirty="0" err="1"/>
              <a:t>місцевих</a:t>
            </a:r>
            <a:r>
              <a:rPr lang="ru-RU" sz="2600" i="1" dirty="0"/>
              <a:t> </a:t>
            </a:r>
            <a:r>
              <a:rPr lang="ru-RU" sz="2600" i="1" dirty="0" err="1"/>
              <a:t>органів</a:t>
            </a:r>
            <a:r>
              <a:rPr lang="ru-RU" sz="2600" i="1" dirty="0"/>
              <a:t> </a:t>
            </a:r>
            <a:r>
              <a:rPr lang="ru-RU" sz="2600" i="1" dirty="0" err="1"/>
              <a:t>державної</a:t>
            </a:r>
            <a:r>
              <a:rPr lang="ru-RU" sz="2600" i="1" dirty="0"/>
              <a:t> </a:t>
            </a:r>
            <a:r>
              <a:rPr lang="ru-RU" sz="2600" i="1" dirty="0" err="1"/>
              <a:t>влади</a:t>
            </a:r>
            <a:r>
              <a:rPr lang="ru-RU" sz="2600" i="1" dirty="0"/>
              <a:t> та </a:t>
            </a:r>
            <a:r>
              <a:rPr lang="ru-RU" sz="2600" i="1" dirty="0" err="1"/>
              <a:t>органів</a:t>
            </a:r>
            <a:r>
              <a:rPr lang="ru-RU" sz="2600" i="1" dirty="0"/>
              <a:t> </a:t>
            </a:r>
            <a:r>
              <a:rPr lang="ru-RU" sz="2600" i="1" dirty="0" err="1"/>
              <a:t>місцевого</a:t>
            </a:r>
            <a:r>
              <a:rPr lang="ru-RU" sz="2600" i="1" dirty="0"/>
              <a:t> </a:t>
            </a:r>
            <a:r>
              <a:rPr lang="ru-RU" sz="2600" i="1" dirty="0" err="1"/>
              <a:t>самоврядування</a:t>
            </a:r>
            <a:endParaRPr lang="ru-RU" sz="2600" i="1" dirty="0"/>
          </a:p>
          <a:p>
            <a:pPr algn="ctr">
              <a:buFontTx/>
              <a:buChar char="-"/>
            </a:pPr>
            <a:endParaRPr lang="uk-UA" sz="15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Області, провінції, регіони, райони, департаменти, воєводства, повіти тощо</a:t>
            </a:r>
          </a:p>
          <a:p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Ієрархічність адміністративно-територіального поділу. Найчастіше 2- або 3-ланковий</a:t>
            </a:r>
          </a:p>
          <a:p>
            <a:r>
              <a:rPr lang="uk-UA" sz="2600" dirty="0">
                <a:ea typeface="Calibri" panose="020F0502020204030204" pitchFamily="34" charset="0"/>
                <a:cs typeface="Times New Roman" panose="02020603050405020304" pitchFamily="18" charset="0"/>
              </a:rPr>
              <a:t>Україна – 3-ланковий АТП: об</a:t>
            </a: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sz="2600" dirty="0" err="1">
                <a:ea typeface="Calibri" panose="020F0502020204030204" pitchFamily="34" charset="0"/>
                <a:cs typeface="Times New Roman" panose="02020603050405020304" pitchFamily="18" charset="0"/>
              </a:rPr>
              <a:t>єднані</a:t>
            </a:r>
            <a:r>
              <a:rPr lang="uk-UA" sz="2600" dirty="0">
                <a:ea typeface="Calibri" panose="020F0502020204030204" pitchFamily="34" charset="0"/>
                <a:cs typeface="Times New Roman" panose="02020603050405020304" pitchFamily="18" charset="0"/>
              </a:rPr>
              <a:t> територіальні громади – адміністративні райони – області</a:t>
            </a:r>
          </a:p>
          <a:p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Польща: </a:t>
            </a:r>
            <a:r>
              <a:rPr lang="uk-UA" sz="2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гміни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2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повяти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воєводства</a:t>
            </a:r>
          </a:p>
          <a:p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Європейський Союз: 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NUTS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 – населені пункти; 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NUTS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 – райони та мікрорайони; 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NUTS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 – нижня ланка </a:t>
            </a:r>
            <a:r>
              <a:rPr lang="uk-UA" sz="2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адмінподілу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район (410 тис. мешканців); 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NUTS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 – середня ланка (1830 тис.); 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NUTS</a:t>
            </a:r>
            <a:r>
              <a:rPr lang="uk-U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 – найбільші регіони, економічні райони.</a:t>
            </a:r>
          </a:p>
          <a:p>
            <a:pPr marL="0" indent="0">
              <a:buNone/>
            </a:pPr>
            <a:endParaRPr lang="uk-UA" sz="1400" b="0" i="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b="1" i="1" dirty="0">
                <a:effectLst/>
                <a:cs typeface="Times New Roman" panose="02020603050405020304" pitchFamily="18" charset="0"/>
              </a:rPr>
              <a:t>Таблиця адміністративних одиниць по країнах станом на 2020 р. </a:t>
            </a:r>
            <a:r>
              <a:rPr lang="en-US" sz="2600" i="1" dirty="0">
                <a:effectLst/>
                <a:cs typeface="Times New Roman" panose="02020603050405020304" pitchFamily="18" charset="0"/>
              </a:rPr>
              <a:t>URL: http://surl.li/dbgak.</a:t>
            </a:r>
            <a:endParaRPr lang="ru-RU" sz="2600" i="1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560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830F7B-ED88-4340-A6A2-2877E201D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048" y="1153572"/>
            <a:ext cx="3236360" cy="4461163"/>
          </a:xfrm>
        </p:spPr>
        <p:txBody>
          <a:bodyPr>
            <a:normAutofit/>
          </a:bodyPr>
          <a:lstStyle/>
          <a:p>
            <a:r>
              <a:rPr lang="uk-UA" sz="3100" b="1" dirty="0">
                <a:solidFill>
                  <a:srgbClr val="FFFFFF"/>
                </a:solidFill>
                <a:latin typeface="+mn-lt"/>
              </a:rPr>
              <a:t>Формат адміністративно-територіального поділу</a:t>
            </a:r>
            <a:endParaRPr lang="ru-RU" sz="31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00938D-455E-4A57-BB8E-B80FC943B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3" y="113015"/>
            <a:ext cx="7904862" cy="662683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uk-UA" sz="3200" b="1" dirty="0" err="1"/>
              <a:t>Поліваріантний</a:t>
            </a:r>
            <a:r>
              <a:rPr lang="uk-UA" sz="3200" b="1" dirty="0"/>
              <a:t> АТУ</a:t>
            </a:r>
          </a:p>
          <a:p>
            <a:r>
              <a:rPr lang="uk-UA" sz="2600" dirty="0"/>
              <a:t>Автономні регіони</a:t>
            </a:r>
          </a:p>
          <a:p>
            <a:r>
              <a:rPr lang="uk-UA" sz="2600" dirty="0"/>
              <a:t>Регіони з особливими порядком управління (Шпіцберген)</a:t>
            </a:r>
          </a:p>
          <a:p>
            <a:r>
              <a:rPr lang="uk-UA" sz="2600" dirty="0"/>
              <a:t>Регіони зі зниженим політичним статусом у складі федерацій</a:t>
            </a:r>
          </a:p>
          <a:p>
            <a:r>
              <a:rPr lang="uk-UA" sz="2600" dirty="0"/>
              <a:t>Столичні округи</a:t>
            </a:r>
          </a:p>
          <a:p>
            <a:r>
              <a:rPr lang="uk-UA" sz="2600" dirty="0"/>
              <a:t>Екстериторіальні одиниці </a:t>
            </a:r>
          </a:p>
          <a:p>
            <a:r>
              <a:rPr lang="uk-UA" sz="2600" dirty="0"/>
              <a:t>Заморські території</a:t>
            </a:r>
          </a:p>
          <a:p>
            <a:r>
              <a:rPr lang="uk-UA" sz="2600" dirty="0"/>
              <a:t>Окуповані і "уявні" регіони</a:t>
            </a:r>
          </a:p>
          <a:p>
            <a:r>
              <a:rPr lang="uk-UA" sz="2600" dirty="0"/>
              <a:t>Неконтрольовані і слабо контрольовані регіони</a:t>
            </a:r>
          </a:p>
          <a:p>
            <a:r>
              <a:rPr lang="uk-UA" sz="2600" dirty="0"/>
              <a:t>Нерегулярне асиметричне АТД</a:t>
            </a:r>
          </a:p>
        </p:txBody>
      </p:sp>
    </p:spTree>
    <p:extLst>
      <p:ext uri="{BB962C8B-B14F-4D97-AF65-F5344CB8AC3E}">
        <p14:creationId xmlns:p14="http://schemas.microsoft.com/office/powerpoint/2010/main" val="4262097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B82A2-4692-4646-A7B6-9E702F2BD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Типи </a:t>
            </a:r>
            <a:r>
              <a:rPr lang="uk-UA" sz="2800" b="1" dirty="0" err="1">
                <a:latin typeface="+mn-lt"/>
              </a:rPr>
              <a:t>столичності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999FD0-61B4-4CE0-8DF3-F0F2AD25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1028700"/>
            <a:ext cx="11972925" cy="5657850"/>
          </a:xfrm>
        </p:spPr>
        <p:txBody>
          <a:bodyPr>
            <a:normAutofit/>
          </a:bodyPr>
          <a:lstStyle/>
          <a:p>
            <a:pPr algn="just" fontAlgn="base"/>
            <a:r>
              <a:rPr lang="ru-RU" sz="2600" b="1" i="0" dirty="0" err="1">
                <a:effectLst/>
              </a:rPr>
              <a:t>Домінуючий</a:t>
            </a:r>
            <a:r>
              <a:rPr lang="ru-RU" sz="2600" b="1" i="0" dirty="0">
                <a:effectLst/>
              </a:rPr>
              <a:t> центр </a:t>
            </a:r>
            <a:r>
              <a:rPr lang="ru-RU" sz="2600" b="0" i="0" dirty="0">
                <a:effectLst/>
              </a:rPr>
              <a:t>(</a:t>
            </a:r>
            <a:r>
              <a:rPr lang="ru-RU" sz="2600" b="0" i="0" dirty="0" err="1">
                <a:effectLst/>
              </a:rPr>
              <a:t>столиця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регіону</a:t>
            </a:r>
            <a:r>
              <a:rPr lang="ru-RU" sz="2600" b="0" i="0" dirty="0">
                <a:effectLst/>
              </a:rPr>
              <a:t> є </a:t>
            </a:r>
            <a:r>
              <a:rPr lang="ru-RU" sz="2600" b="0" i="0" dirty="0" err="1">
                <a:effectLst/>
              </a:rPr>
              <a:t>найбільшим</a:t>
            </a:r>
            <a:r>
              <a:rPr lang="ru-RU" sz="2600" b="0" i="0" dirty="0">
                <a:effectLst/>
              </a:rPr>
              <a:t> центром, і </a:t>
            </a:r>
            <a:r>
              <a:rPr lang="ru-RU" sz="2600" b="0" i="0" dirty="0" err="1">
                <a:effectLst/>
              </a:rPr>
              <a:t>регіон</a:t>
            </a:r>
            <a:r>
              <a:rPr lang="ru-RU" sz="2600" b="0" i="0" dirty="0">
                <a:effectLst/>
              </a:rPr>
              <a:t> є сферою </a:t>
            </a:r>
            <a:r>
              <a:rPr lang="ru-RU" sz="2600" b="0" i="0" dirty="0" err="1">
                <a:effectLst/>
              </a:rPr>
              <a:t>впливу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цього</a:t>
            </a:r>
            <a:r>
              <a:rPr lang="ru-RU" sz="2600" b="0" i="0" dirty="0">
                <a:effectLst/>
              </a:rPr>
              <a:t> центру). </a:t>
            </a:r>
            <a:r>
              <a:rPr lang="ru-RU" sz="2600" b="0" i="0" dirty="0" err="1">
                <a:effectLst/>
              </a:rPr>
              <a:t>Ступінь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домінування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можна</a:t>
            </a:r>
            <a:r>
              <a:rPr lang="ru-RU" sz="2600" b="0" i="0" dirty="0">
                <a:effectLst/>
              </a:rPr>
              <a:t> в </a:t>
            </a:r>
            <a:r>
              <a:rPr lang="ru-RU" sz="2600" b="0" i="0" dirty="0" err="1">
                <a:effectLst/>
              </a:rPr>
              <a:t>загальних</a:t>
            </a:r>
            <a:r>
              <a:rPr lang="ru-RU" sz="2600" b="0" i="0" dirty="0">
                <a:effectLst/>
              </a:rPr>
              <a:t> рисах </a:t>
            </a:r>
            <a:r>
              <a:rPr lang="ru-RU" sz="2600" b="0" i="0" dirty="0" err="1">
                <a:effectLst/>
              </a:rPr>
              <a:t>визначити</a:t>
            </a:r>
            <a:r>
              <a:rPr lang="ru-RU" sz="2600" b="0" i="0" dirty="0">
                <a:effectLst/>
              </a:rPr>
              <a:t> за </a:t>
            </a:r>
            <a:r>
              <a:rPr lang="ru-RU" sz="2600" b="0" i="0" dirty="0" err="1">
                <a:effectLst/>
              </a:rPr>
              <a:t>ступенем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концентрації</a:t>
            </a:r>
            <a:r>
              <a:rPr lang="ru-RU" sz="2600" b="0" i="0" dirty="0">
                <a:effectLst/>
              </a:rPr>
              <a:t> в </a:t>
            </a:r>
            <a:r>
              <a:rPr lang="ru-RU" sz="2600" b="0" i="0" dirty="0" err="1">
                <a:effectLst/>
              </a:rPr>
              <a:t>ньому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населення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регіону</a:t>
            </a:r>
            <a:r>
              <a:rPr lang="ru-RU" sz="2600" b="0" i="0" dirty="0">
                <a:effectLst/>
              </a:rPr>
              <a:t>, а </a:t>
            </a:r>
            <a:r>
              <a:rPr lang="ru-RU" sz="2600" b="0" i="0" dirty="0" err="1">
                <a:effectLst/>
              </a:rPr>
              <a:t>також</a:t>
            </a:r>
            <a:r>
              <a:rPr lang="ru-RU" sz="2600" b="0" i="0" dirty="0">
                <a:effectLst/>
              </a:rPr>
              <a:t> за </a:t>
            </a:r>
            <a:r>
              <a:rPr lang="ru-RU" sz="2600" b="0" i="0" dirty="0" err="1">
                <a:effectLst/>
              </a:rPr>
              <a:t>його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економічним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потенціалом</a:t>
            </a:r>
            <a:r>
              <a:rPr lang="ru-RU" sz="2600" b="0" i="0" dirty="0">
                <a:effectLst/>
              </a:rPr>
              <a:t> в рамках </a:t>
            </a:r>
            <a:r>
              <a:rPr lang="ru-RU" sz="2600" b="0" i="0" dirty="0" err="1">
                <a:effectLst/>
              </a:rPr>
              <a:t>регіону</a:t>
            </a:r>
            <a:r>
              <a:rPr lang="ru-RU" sz="2600" b="0" i="0" dirty="0">
                <a:effectLst/>
              </a:rPr>
              <a:t>.</a:t>
            </a:r>
          </a:p>
          <a:p>
            <a:pPr algn="just" fontAlgn="base"/>
            <a:r>
              <a:rPr lang="ru-RU" sz="2600" b="1" i="0" dirty="0">
                <a:effectLst/>
              </a:rPr>
              <a:t>Конкурентно-</a:t>
            </a:r>
            <a:r>
              <a:rPr lang="ru-RU" sz="2600" b="1" i="0" dirty="0" err="1">
                <a:effectLst/>
              </a:rPr>
              <a:t>домінуючий</a:t>
            </a:r>
            <a:r>
              <a:rPr lang="ru-RU" sz="2600" b="1" i="0" dirty="0">
                <a:effectLst/>
              </a:rPr>
              <a:t> центр </a:t>
            </a:r>
            <a:r>
              <a:rPr lang="ru-RU" sz="2600" b="0" i="0" dirty="0">
                <a:effectLst/>
              </a:rPr>
              <a:t>(</a:t>
            </a:r>
            <a:r>
              <a:rPr lang="ru-RU" sz="2600" b="0" i="0" dirty="0" err="1">
                <a:effectLst/>
              </a:rPr>
              <a:t>столиця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регіону</a:t>
            </a:r>
            <a:r>
              <a:rPr lang="ru-RU" sz="2600" b="0" i="0" dirty="0">
                <a:effectLst/>
              </a:rPr>
              <a:t> є одним з </a:t>
            </a:r>
            <a:r>
              <a:rPr lang="ru-RU" sz="2600" b="0" i="0" dirty="0" err="1">
                <a:effectLst/>
              </a:rPr>
              <a:t>декількох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більш-менш</a:t>
            </a:r>
            <a:r>
              <a:rPr lang="ru-RU" sz="2600" b="0" i="0" dirty="0">
                <a:effectLst/>
              </a:rPr>
              <a:t> великих </a:t>
            </a:r>
            <a:r>
              <a:rPr lang="ru-RU" sz="2600" b="0" i="0" dirty="0" err="1">
                <a:effectLst/>
              </a:rPr>
              <a:t>центрів</a:t>
            </a:r>
            <a:r>
              <a:rPr lang="ru-RU" sz="2600" b="0" i="0" dirty="0">
                <a:effectLst/>
              </a:rPr>
              <a:t>). </a:t>
            </a:r>
            <a:r>
              <a:rPr lang="ru-RU" sz="2600" b="0" i="0" dirty="0" err="1">
                <a:effectLst/>
              </a:rPr>
              <a:t>Залежно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складності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відносин</a:t>
            </a:r>
            <a:r>
              <a:rPr lang="ru-RU" sz="2600" b="0" i="0" dirty="0">
                <a:effectLst/>
              </a:rPr>
              <a:t> «центр – </a:t>
            </a:r>
            <a:r>
              <a:rPr lang="ru-RU" sz="2600" b="0" i="0" dirty="0" err="1">
                <a:effectLst/>
              </a:rPr>
              <a:t>периферія</a:t>
            </a:r>
            <a:r>
              <a:rPr lang="ru-RU" sz="2600" b="0" i="0" dirty="0">
                <a:effectLst/>
              </a:rPr>
              <a:t>» в </a:t>
            </a:r>
            <a:r>
              <a:rPr lang="ru-RU" sz="2600" b="0" i="0" dirty="0" err="1">
                <a:effectLst/>
              </a:rPr>
              <a:t>регіоні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можна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говорити</a:t>
            </a:r>
            <a:r>
              <a:rPr lang="ru-RU" sz="2600" b="0" i="0" dirty="0">
                <a:effectLst/>
              </a:rPr>
              <a:t> про </a:t>
            </a:r>
            <a:r>
              <a:rPr lang="ru-RU" sz="2600" b="0" i="0" dirty="0" err="1">
                <a:effectLst/>
              </a:rPr>
              <a:t>біполярну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або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поліцентричну</a:t>
            </a:r>
            <a:r>
              <a:rPr lang="ru-RU" sz="2600" b="0" i="0" dirty="0">
                <a:effectLst/>
              </a:rPr>
              <a:t> модель.</a:t>
            </a:r>
          </a:p>
          <a:p>
            <a:pPr algn="just" fontAlgn="base"/>
            <a:r>
              <a:rPr lang="ru-RU" sz="2600" b="1" i="0" dirty="0" err="1">
                <a:effectLst/>
              </a:rPr>
              <a:t>Функціональний</a:t>
            </a:r>
            <a:r>
              <a:rPr lang="ru-RU" sz="2600" b="1" i="0" dirty="0">
                <a:effectLst/>
              </a:rPr>
              <a:t> центр </a:t>
            </a:r>
            <a:r>
              <a:rPr lang="ru-RU" sz="2600" b="0" i="0" dirty="0">
                <a:effectLst/>
              </a:rPr>
              <a:t>(</a:t>
            </a:r>
            <a:r>
              <a:rPr lang="ru-RU" sz="2600" b="0" i="0" dirty="0" err="1">
                <a:effectLst/>
              </a:rPr>
              <a:t>невелике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місто</a:t>
            </a:r>
            <a:r>
              <a:rPr lang="ru-RU" sz="2600" b="0" i="0" dirty="0">
                <a:effectLst/>
              </a:rPr>
              <a:t>, </a:t>
            </a:r>
            <a:r>
              <a:rPr lang="ru-RU" sz="2600" b="0" i="0" dirty="0" err="1">
                <a:effectLst/>
              </a:rPr>
              <a:t>що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виконує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суто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адміністративні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функції</a:t>
            </a:r>
            <a:r>
              <a:rPr lang="ru-RU" sz="2600" b="0" i="0" dirty="0">
                <a:effectLst/>
              </a:rPr>
              <a:t>).</a:t>
            </a:r>
          </a:p>
          <a:p>
            <a:pPr algn="just" fontAlgn="base"/>
            <a:r>
              <a:rPr lang="ru-RU" sz="2600" b="1" i="0" dirty="0" err="1">
                <a:effectLst/>
              </a:rPr>
              <a:t>Історичний</a:t>
            </a:r>
            <a:r>
              <a:rPr lang="ru-RU" sz="2600" b="1" i="0" dirty="0">
                <a:effectLst/>
              </a:rPr>
              <a:t> (</a:t>
            </a:r>
            <a:r>
              <a:rPr lang="ru-RU" sz="2600" b="1" i="0" dirty="0" err="1">
                <a:effectLst/>
              </a:rPr>
              <a:t>традиційний</a:t>
            </a:r>
            <a:r>
              <a:rPr lang="ru-RU" sz="2600" b="1" i="0" dirty="0">
                <a:effectLst/>
              </a:rPr>
              <a:t>) центр </a:t>
            </a:r>
            <a:r>
              <a:rPr lang="ru-RU" sz="2600" b="0" i="0" dirty="0">
                <a:effectLst/>
              </a:rPr>
              <a:t>(не </a:t>
            </a:r>
            <a:r>
              <a:rPr lang="ru-RU" sz="2600" b="0" i="0" dirty="0" err="1">
                <a:effectLst/>
              </a:rPr>
              <a:t>найбільше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місто</a:t>
            </a:r>
            <a:r>
              <a:rPr lang="ru-RU" sz="2600" b="0" i="0" dirty="0">
                <a:effectLst/>
              </a:rPr>
              <a:t>, </a:t>
            </a:r>
            <a:r>
              <a:rPr lang="ru-RU" sz="2600" b="0" i="0" dirty="0" err="1">
                <a:effectLst/>
              </a:rPr>
              <a:t>що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виконує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столичні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функції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протягом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багатьох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століть</a:t>
            </a:r>
            <a:r>
              <a:rPr lang="ru-RU" sz="2600" b="0" i="0" dirty="0">
                <a:effectLst/>
              </a:rPr>
              <a:t>).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798207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FC837B-443F-4F3C-AF43-CAF97801C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/>
              <a:t>3. Особливості територіального та адміністративно-територіального устрою України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851836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C2E90-038C-426A-8344-72F9076E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2742" y="91993"/>
            <a:ext cx="12294742" cy="53739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dirty="0" err="1">
                <a:latin typeface="+mn-lt"/>
              </a:rPr>
              <a:t>Із</a:t>
            </a:r>
            <a:r>
              <a:rPr lang="ru-RU" sz="2800" b="1" dirty="0">
                <a:latin typeface="+mn-lt"/>
              </a:rPr>
              <a:t> проекту Закону </a:t>
            </a:r>
            <a:r>
              <a:rPr lang="ru-RU" sz="2800" b="1" dirty="0" err="1">
                <a:latin typeface="+mn-lt"/>
              </a:rPr>
              <a:t>України</a:t>
            </a:r>
            <a:r>
              <a:rPr lang="ru-RU" sz="2800" b="1" dirty="0">
                <a:latin typeface="+mn-lt"/>
              </a:rPr>
              <a:t> “Про АТУ </a:t>
            </a:r>
            <a:r>
              <a:rPr lang="ru-RU" sz="2800" b="1" dirty="0" err="1">
                <a:latin typeface="+mn-lt"/>
              </a:rPr>
              <a:t>України</a:t>
            </a:r>
            <a:r>
              <a:rPr lang="ru-RU" sz="2800" b="1" dirty="0">
                <a:latin typeface="+mn-lt"/>
              </a:rPr>
              <a:t>”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1F5522-D0E4-4B90-9609-A2D767C8D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93" y="629392"/>
            <a:ext cx="12215973" cy="622860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9600" b="1" dirty="0"/>
              <a:t>Область </a:t>
            </a:r>
            <a:r>
              <a:rPr lang="ru-RU" sz="9600" dirty="0"/>
              <a:t>– </a:t>
            </a:r>
            <a:r>
              <a:rPr lang="ru-RU" sz="9600" dirty="0" err="1"/>
              <a:t>основна</a:t>
            </a:r>
            <a:r>
              <a:rPr lang="ru-RU" sz="9600" dirty="0"/>
              <a:t> </a:t>
            </a:r>
            <a:r>
              <a:rPr lang="ru-RU" sz="9600" dirty="0" err="1"/>
              <a:t>складова</a:t>
            </a:r>
            <a:r>
              <a:rPr lang="ru-RU" sz="9600" dirty="0"/>
              <a:t> </a:t>
            </a:r>
            <a:r>
              <a:rPr lang="ru-RU" sz="9600" dirty="0" err="1"/>
              <a:t>частина</a:t>
            </a:r>
            <a:r>
              <a:rPr lang="ru-RU" sz="9600" dirty="0"/>
              <a:t> </a:t>
            </a:r>
            <a:r>
              <a:rPr lang="ru-RU" sz="9600" dirty="0" err="1"/>
              <a:t>території</a:t>
            </a:r>
            <a:r>
              <a:rPr lang="ru-RU" sz="9600" dirty="0"/>
              <a:t> </a:t>
            </a:r>
            <a:r>
              <a:rPr lang="ru-RU" sz="9600" dirty="0" err="1"/>
              <a:t>України</a:t>
            </a:r>
            <a:r>
              <a:rPr lang="ru-RU" sz="9600" dirty="0"/>
              <a:t>, яка </a:t>
            </a:r>
            <a:r>
              <a:rPr lang="ru-RU" sz="9600" dirty="0" err="1"/>
              <a:t>історично</a:t>
            </a:r>
            <a:r>
              <a:rPr lang="ru-RU" sz="9600" dirty="0"/>
              <a:t> </a:t>
            </a:r>
            <a:r>
              <a:rPr lang="ru-RU" sz="9600" dirty="0" err="1"/>
              <a:t>склалася</a:t>
            </a:r>
            <a:r>
              <a:rPr lang="ru-RU" sz="9600" dirty="0"/>
              <a:t> і </a:t>
            </a:r>
            <a:r>
              <a:rPr lang="ru-RU" sz="9600" dirty="0" err="1"/>
              <a:t>характеризується</a:t>
            </a:r>
            <a:r>
              <a:rPr lang="ru-RU" sz="9600" dirty="0"/>
              <a:t> </a:t>
            </a:r>
            <a:r>
              <a:rPr lang="ru-RU" sz="9600" dirty="0" err="1"/>
              <a:t>певним</a:t>
            </a:r>
            <a:r>
              <a:rPr lang="ru-RU" sz="9600" dirty="0"/>
              <a:t> </a:t>
            </a:r>
            <a:r>
              <a:rPr lang="ru-RU" sz="9600" dirty="0" err="1"/>
              <a:t>організаційним</a:t>
            </a:r>
            <a:r>
              <a:rPr lang="ru-RU" sz="9600" dirty="0"/>
              <a:t> </a:t>
            </a:r>
            <a:r>
              <a:rPr lang="ru-RU" sz="9600" dirty="0" err="1"/>
              <a:t>відособленням</a:t>
            </a:r>
            <a:r>
              <a:rPr lang="ru-RU" sz="9600" dirty="0"/>
              <a:t>, </a:t>
            </a:r>
            <a:r>
              <a:rPr lang="ru-RU" sz="9600" dirty="0" err="1"/>
              <a:t>цілісністю</a:t>
            </a:r>
            <a:r>
              <a:rPr lang="ru-RU" sz="9600" dirty="0"/>
              <a:t>, </a:t>
            </a:r>
            <a:r>
              <a:rPr lang="ru-RU" sz="9600" dirty="0" err="1"/>
              <a:t>економічною</a:t>
            </a:r>
            <a:r>
              <a:rPr lang="ru-RU" sz="9600" dirty="0"/>
              <a:t> та </a:t>
            </a:r>
            <a:r>
              <a:rPr lang="ru-RU" sz="9600" dirty="0" err="1"/>
              <a:t>соціальною</a:t>
            </a:r>
            <a:r>
              <a:rPr lang="ru-RU" sz="9600" dirty="0"/>
              <a:t> </a:t>
            </a:r>
            <a:r>
              <a:rPr lang="ru-RU" sz="9600" dirty="0" err="1"/>
              <a:t>самодостатністю</a:t>
            </a:r>
            <a:r>
              <a:rPr lang="ru-RU" sz="9600" dirty="0"/>
              <a:t>, </a:t>
            </a:r>
            <a:r>
              <a:rPr lang="ru-RU" sz="9600" dirty="0" err="1"/>
              <a:t>місцевими</a:t>
            </a:r>
            <a:r>
              <a:rPr lang="ru-RU" sz="9600" dirty="0"/>
              <a:t> </a:t>
            </a:r>
            <a:r>
              <a:rPr lang="ru-RU" sz="9600" dirty="0" err="1"/>
              <a:t>особливостями</a:t>
            </a:r>
            <a:r>
              <a:rPr lang="ru-RU" sz="9600" dirty="0"/>
              <a:t> і </a:t>
            </a:r>
            <a:r>
              <a:rPr lang="ru-RU" sz="9600" dirty="0" err="1"/>
              <a:t>традиціями</a:t>
            </a:r>
            <a:r>
              <a:rPr lang="ru-RU" sz="9600" dirty="0"/>
              <a:t>. </a:t>
            </a:r>
            <a:r>
              <a:rPr lang="ru-RU" sz="9600" dirty="0" err="1"/>
              <a:t>Вища</a:t>
            </a:r>
            <a:r>
              <a:rPr lang="ru-RU" sz="9600" dirty="0"/>
              <a:t> ланка в </a:t>
            </a:r>
            <a:r>
              <a:rPr lang="ru-RU" sz="9600" dirty="0" err="1"/>
              <a:t>системі</a:t>
            </a:r>
            <a:r>
              <a:rPr lang="ru-RU" sz="9600" dirty="0"/>
              <a:t> АТУ з метою оптимального </a:t>
            </a:r>
            <a:r>
              <a:rPr lang="ru-RU" sz="9600" dirty="0" err="1"/>
              <a:t>врегулювання</a:t>
            </a:r>
            <a:r>
              <a:rPr lang="ru-RU" sz="9600" dirty="0"/>
              <a:t> </a:t>
            </a:r>
            <a:r>
              <a:rPr lang="ru-RU" sz="9600" dirty="0" err="1"/>
              <a:t>відносин</a:t>
            </a:r>
            <a:r>
              <a:rPr lang="ru-RU" sz="9600" dirty="0"/>
              <a:t> на </a:t>
            </a:r>
            <a:r>
              <a:rPr lang="ru-RU" sz="9600" dirty="0" err="1"/>
              <a:t>регіональному</a:t>
            </a:r>
            <a:r>
              <a:rPr lang="ru-RU" sz="9600" dirty="0"/>
              <a:t> </a:t>
            </a:r>
            <a:r>
              <a:rPr lang="ru-RU" sz="9600" dirty="0" err="1"/>
              <a:t>рівні</a:t>
            </a:r>
            <a:endParaRPr lang="ru-RU" sz="9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9600" b="1" dirty="0" err="1"/>
              <a:t>Адміністративний</a:t>
            </a:r>
            <a:r>
              <a:rPr lang="ru-RU" sz="9600" b="1" dirty="0"/>
              <a:t> район </a:t>
            </a:r>
            <a:r>
              <a:rPr lang="ru-RU" sz="9600" dirty="0"/>
              <a:t>– </a:t>
            </a:r>
            <a:r>
              <a:rPr lang="ru-RU" sz="9600" dirty="0" err="1"/>
              <a:t>одиниця</a:t>
            </a:r>
            <a:r>
              <a:rPr lang="ru-RU" sz="9600" dirty="0"/>
              <a:t> АТУ; </a:t>
            </a:r>
            <a:r>
              <a:rPr lang="ru-RU" sz="9600" dirty="0" err="1"/>
              <a:t>відносно</a:t>
            </a:r>
            <a:r>
              <a:rPr lang="ru-RU" sz="9600" dirty="0"/>
              <a:t> невелика </a:t>
            </a:r>
            <a:r>
              <a:rPr lang="ru-RU" sz="9600" dirty="0" err="1"/>
              <a:t>частина</a:t>
            </a:r>
            <a:r>
              <a:rPr lang="ru-RU" sz="9600" dirty="0"/>
              <a:t> </a:t>
            </a:r>
            <a:r>
              <a:rPr lang="ru-RU" sz="9600" dirty="0" err="1"/>
              <a:t>території</a:t>
            </a:r>
            <a:r>
              <a:rPr lang="ru-RU" sz="9600" dirty="0"/>
              <a:t>, яка </a:t>
            </a:r>
            <a:r>
              <a:rPr lang="ru-RU" sz="9600" dirty="0" err="1"/>
              <a:t>має</a:t>
            </a:r>
            <a:r>
              <a:rPr lang="ru-RU" sz="9600" dirty="0"/>
              <a:t> </a:t>
            </a:r>
            <a:r>
              <a:rPr lang="ru-RU" sz="9600" dirty="0" err="1"/>
              <a:t>адміністративні</a:t>
            </a:r>
            <a:r>
              <a:rPr lang="ru-RU" sz="9600" dirty="0"/>
              <a:t> </a:t>
            </a:r>
            <a:r>
              <a:rPr lang="ru-RU" sz="9600" dirty="0" err="1"/>
              <a:t>межі</a:t>
            </a:r>
            <a:r>
              <a:rPr lang="ru-RU" sz="9600" dirty="0"/>
              <a:t>. Структурна та </a:t>
            </a:r>
            <a:r>
              <a:rPr lang="ru-RU" sz="9600" dirty="0" err="1"/>
              <a:t>функціональна</a:t>
            </a:r>
            <a:r>
              <a:rPr lang="ru-RU" sz="9600" dirty="0"/>
              <a:t> </a:t>
            </a:r>
            <a:r>
              <a:rPr lang="ru-RU" sz="9600" dirty="0" err="1"/>
              <a:t>одиниця</a:t>
            </a:r>
            <a:r>
              <a:rPr lang="ru-RU" sz="9600" dirty="0"/>
              <a:t> </a:t>
            </a:r>
            <a:r>
              <a:rPr lang="ru-RU" sz="9600" dirty="0" err="1"/>
              <a:t>господарського</a:t>
            </a:r>
            <a:r>
              <a:rPr lang="ru-RU" sz="9600" dirty="0"/>
              <a:t> комплексу.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9600" b="1" dirty="0"/>
              <a:t>Населений пункт </a:t>
            </a:r>
            <a:r>
              <a:rPr lang="ru-RU" sz="9600" dirty="0"/>
              <a:t>– </a:t>
            </a:r>
            <a:r>
              <a:rPr lang="ru-RU" sz="9600" dirty="0" err="1"/>
              <a:t>первинна</a:t>
            </a:r>
            <a:r>
              <a:rPr lang="ru-RU" sz="9600" dirty="0"/>
              <a:t> </a:t>
            </a:r>
            <a:r>
              <a:rPr lang="ru-RU" sz="9600" dirty="0" err="1"/>
              <a:t>одиниця</a:t>
            </a:r>
            <a:r>
              <a:rPr lang="ru-RU" sz="9600" dirty="0"/>
              <a:t> </a:t>
            </a:r>
            <a:r>
              <a:rPr lang="ru-RU" sz="9600" dirty="0" err="1"/>
              <a:t>розселення</a:t>
            </a:r>
            <a:r>
              <a:rPr lang="ru-RU" sz="9600" dirty="0"/>
              <a:t> у межах </a:t>
            </a:r>
            <a:r>
              <a:rPr lang="ru-RU" sz="9600" dirty="0" err="1"/>
              <a:t>однієї</a:t>
            </a:r>
            <a:r>
              <a:rPr lang="ru-RU" sz="9600" dirty="0"/>
              <a:t> </a:t>
            </a:r>
            <a:r>
              <a:rPr lang="ru-RU" sz="9600" dirty="0" err="1"/>
              <a:t>забудованої</a:t>
            </a:r>
            <a:r>
              <a:rPr lang="ru-RU" sz="9600" dirty="0"/>
              <a:t> </a:t>
            </a:r>
            <a:r>
              <a:rPr lang="ru-RU" sz="9600" dirty="0" err="1"/>
              <a:t>ділянки</a:t>
            </a:r>
            <a:r>
              <a:rPr lang="ru-RU" sz="9600" dirty="0"/>
              <a:t> (</a:t>
            </a:r>
            <a:r>
              <a:rPr lang="ru-RU" sz="9600" dirty="0" err="1"/>
              <a:t>місто</a:t>
            </a:r>
            <a:r>
              <a:rPr lang="ru-RU" sz="9600" dirty="0"/>
              <a:t>, селище, село), </a:t>
            </a:r>
            <a:r>
              <a:rPr lang="ru-RU" sz="9600" dirty="0" err="1"/>
              <a:t>що</a:t>
            </a:r>
            <a:r>
              <a:rPr lang="ru-RU" sz="9600" dirty="0"/>
              <a:t> </a:t>
            </a:r>
            <a:r>
              <a:rPr lang="ru-RU" sz="9600" dirty="0" err="1"/>
              <a:t>склалося</a:t>
            </a:r>
            <a:r>
              <a:rPr lang="ru-RU" sz="9600" dirty="0"/>
              <a:t> </a:t>
            </a:r>
            <a:r>
              <a:rPr lang="ru-RU" sz="9600" dirty="0" err="1"/>
              <a:t>внаслідок</a:t>
            </a:r>
            <a:r>
              <a:rPr lang="ru-RU" sz="9600" dirty="0"/>
              <a:t> </a:t>
            </a:r>
            <a:r>
              <a:rPr lang="ru-RU" sz="9600" dirty="0" err="1"/>
              <a:t>історичних</a:t>
            </a:r>
            <a:r>
              <a:rPr lang="ru-RU" sz="9600" dirty="0"/>
              <a:t> умов, </a:t>
            </a:r>
            <a:r>
              <a:rPr lang="ru-RU" sz="9600" dirty="0" err="1"/>
              <a:t>традицій</a:t>
            </a:r>
            <a:r>
              <a:rPr lang="ru-RU" sz="9600" dirty="0"/>
              <a:t>, </a:t>
            </a:r>
            <a:r>
              <a:rPr lang="ru-RU" sz="9600" dirty="0" err="1"/>
              <a:t>звичаїв</a:t>
            </a:r>
            <a:r>
              <a:rPr lang="ru-RU" sz="9600" dirty="0"/>
              <a:t> і </a:t>
            </a:r>
            <a:r>
              <a:rPr lang="ru-RU" sz="9600" dirty="0" err="1"/>
              <a:t>має</a:t>
            </a:r>
            <a:r>
              <a:rPr lang="ru-RU" sz="9600" dirty="0"/>
              <a:t> </a:t>
            </a:r>
            <a:r>
              <a:rPr lang="ru-RU" sz="9600" dirty="0" err="1"/>
              <a:t>власну</a:t>
            </a:r>
            <a:r>
              <a:rPr lang="ru-RU" sz="9600" dirty="0"/>
              <a:t> </a:t>
            </a:r>
            <a:r>
              <a:rPr lang="ru-RU" sz="9600" dirty="0" err="1"/>
              <a:t>назву</a:t>
            </a:r>
            <a:r>
              <a:rPr lang="ru-RU" sz="9600" dirty="0"/>
              <a:t>. </a:t>
            </a:r>
            <a:r>
              <a:rPr lang="ru-RU" sz="9600" dirty="0" err="1"/>
              <a:t>Виступають</a:t>
            </a:r>
            <a:r>
              <a:rPr lang="ru-RU" sz="9600" dirty="0"/>
              <a:t> </a:t>
            </a:r>
            <a:r>
              <a:rPr lang="ru-RU" sz="9600" dirty="0" err="1"/>
              <a:t>місцем</a:t>
            </a:r>
            <a:r>
              <a:rPr lang="ru-RU" sz="9600" dirty="0"/>
              <a:t> не </a:t>
            </a:r>
            <a:r>
              <a:rPr lang="ru-RU" sz="9600" dirty="0" err="1"/>
              <a:t>лише</a:t>
            </a:r>
            <a:r>
              <a:rPr lang="ru-RU" sz="9600" dirty="0"/>
              <a:t> </a:t>
            </a:r>
            <a:r>
              <a:rPr lang="ru-RU" sz="9600" dirty="0" err="1"/>
              <a:t>мешкання</a:t>
            </a:r>
            <a:r>
              <a:rPr lang="ru-RU" sz="9600" dirty="0"/>
              <a:t>, а й </a:t>
            </a:r>
            <a:r>
              <a:rPr lang="ru-RU" sz="9600" dirty="0" err="1"/>
              <a:t>зосередження</a:t>
            </a:r>
            <a:r>
              <a:rPr lang="ru-RU" sz="9600" dirty="0"/>
              <a:t> </a:t>
            </a:r>
            <a:r>
              <a:rPr lang="ru-RU" sz="9600" dirty="0" err="1"/>
              <a:t>видів</a:t>
            </a:r>
            <a:r>
              <a:rPr lang="ru-RU" sz="9600" dirty="0"/>
              <a:t> </a:t>
            </a:r>
            <a:r>
              <a:rPr lang="ru-RU" sz="9600" dirty="0" err="1"/>
              <a:t>діяльності</a:t>
            </a:r>
            <a:r>
              <a:rPr lang="ru-RU" sz="96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9600" b="1" dirty="0" err="1"/>
              <a:t>Місто</a:t>
            </a:r>
            <a:r>
              <a:rPr lang="ru-RU" sz="9600" b="1" dirty="0"/>
              <a:t> </a:t>
            </a:r>
            <a:r>
              <a:rPr lang="ru-RU" sz="9600" dirty="0"/>
              <a:t>– великий населений пункт; </a:t>
            </a:r>
            <a:r>
              <a:rPr lang="ru-RU" sz="9600" dirty="0" err="1"/>
              <a:t>адміністративний</a:t>
            </a:r>
            <a:r>
              <a:rPr lang="ru-RU" sz="9600" dirty="0"/>
              <a:t> центр, на </a:t>
            </a:r>
            <a:r>
              <a:rPr lang="ru-RU" sz="9600" dirty="0" err="1"/>
              <a:t>території</a:t>
            </a:r>
            <a:r>
              <a:rPr lang="ru-RU" sz="9600" dirty="0"/>
              <a:t> </a:t>
            </a:r>
            <a:r>
              <a:rPr lang="ru-RU" sz="9600" dirty="0" err="1"/>
              <a:t>якого</a:t>
            </a:r>
            <a:r>
              <a:rPr lang="ru-RU" sz="9600" dirty="0"/>
              <a:t> </a:t>
            </a:r>
            <a:r>
              <a:rPr lang="ru-RU" sz="9600" dirty="0" err="1"/>
              <a:t>розміщені</a:t>
            </a:r>
            <a:r>
              <a:rPr lang="ru-RU" sz="9600" dirty="0"/>
              <a:t> </a:t>
            </a:r>
            <a:r>
              <a:rPr lang="ru-RU" sz="9600" dirty="0" err="1"/>
              <a:t>промислові</a:t>
            </a:r>
            <a:r>
              <a:rPr lang="ru-RU" sz="9600" dirty="0"/>
              <a:t> </a:t>
            </a:r>
            <a:r>
              <a:rPr lang="ru-RU" sz="9600" dirty="0" err="1"/>
              <a:t>підприємства</a:t>
            </a:r>
            <a:r>
              <a:rPr lang="ru-RU" sz="9600" dirty="0"/>
              <a:t>, </a:t>
            </a:r>
            <a:r>
              <a:rPr lang="ru-RU" sz="9600" dirty="0" err="1"/>
              <a:t>комунальне</a:t>
            </a:r>
            <a:r>
              <a:rPr lang="ru-RU" sz="9600" dirty="0"/>
              <a:t> </a:t>
            </a:r>
            <a:r>
              <a:rPr lang="ru-RU" sz="9600" dirty="0" err="1"/>
              <a:t>господарство</a:t>
            </a:r>
            <a:r>
              <a:rPr lang="ru-RU" sz="9600" dirty="0"/>
              <a:t>, </a:t>
            </a:r>
            <a:r>
              <a:rPr lang="ru-RU" sz="9600" dirty="0" err="1"/>
              <a:t>житловий</a:t>
            </a:r>
            <a:r>
              <a:rPr lang="ru-RU" sz="9600" dirty="0"/>
              <a:t> фонд, мережа </a:t>
            </a:r>
            <a:r>
              <a:rPr lang="ru-RU" sz="9600" dirty="0" err="1"/>
              <a:t>соціально-культурних</a:t>
            </a:r>
            <a:r>
              <a:rPr lang="ru-RU" sz="9600" dirty="0"/>
              <a:t> </a:t>
            </a:r>
            <a:r>
              <a:rPr lang="ru-RU" sz="9600" dirty="0" err="1"/>
              <a:t>закладів</a:t>
            </a:r>
            <a:r>
              <a:rPr lang="ru-RU" sz="9600" dirty="0"/>
              <a:t>, з </a:t>
            </a:r>
            <a:r>
              <a:rPr lang="ru-RU" sz="9600" dirty="0" err="1"/>
              <a:t>кількістю</a:t>
            </a:r>
            <a:r>
              <a:rPr lang="ru-RU" sz="9600" dirty="0"/>
              <a:t> </a:t>
            </a:r>
            <a:r>
              <a:rPr lang="ru-RU" sz="9600" dirty="0" err="1"/>
              <a:t>населення</a:t>
            </a:r>
            <a:r>
              <a:rPr lang="ru-RU" sz="9600" dirty="0"/>
              <a:t> </a:t>
            </a:r>
            <a:r>
              <a:rPr lang="ru-RU" sz="9600" dirty="0" err="1"/>
              <a:t>понад</a:t>
            </a:r>
            <a:r>
              <a:rPr lang="ru-RU" sz="9600" dirty="0"/>
              <a:t> 10 тис. </a:t>
            </a:r>
            <a:r>
              <a:rPr lang="ru-RU" sz="9600" dirty="0" err="1"/>
              <a:t>жителів</a:t>
            </a:r>
            <a:r>
              <a:rPr lang="ru-RU" sz="9600" dirty="0"/>
              <a:t>, </a:t>
            </a:r>
            <a:r>
              <a:rPr lang="ru-RU" sz="9600" dirty="0" err="1"/>
              <a:t>переважна</a:t>
            </a:r>
            <a:r>
              <a:rPr lang="ru-RU" sz="9600" dirty="0"/>
              <a:t> </a:t>
            </a:r>
            <a:r>
              <a:rPr lang="ru-RU" sz="9600" dirty="0" err="1"/>
              <a:t>більшість</a:t>
            </a:r>
            <a:r>
              <a:rPr lang="ru-RU" sz="9600" dirty="0"/>
              <a:t> </a:t>
            </a:r>
            <a:r>
              <a:rPr lang="ru-RU" sz="9600" dirty="0" err="1"/>
              <a:t>якого</a:t>
            </a:r>
            <a:r>
              <a:rPr lang="ru-RU" sz="9600" dirty="0"/>
              <a:t> </a:t>
            </a:r>
            <a:r>
              <a:rPr lang="ru-RU" sz="9600" dirty="0" err="1"/>
              <a:t>зайнята</a:t>
            </a:r>
            <a:r>
              <a:rPr lang="ru-RU" sz="9600" dirty="0"/>
              <a:t> </a:t>
            </a:r>
            <a:r>
              <a:rPr lang="ru-RU" sz="9600" dirty="0" err="1"/>
              <a:t>несільськогосподарською</a:t>
            </a:r>
            <a:r>
              <a:rPr lang="ru-RU" sz="9600" dirty="0"/>
              <a:t> </a:t>
            </a:r>
            <a:r>
              <a:rPr lang="ru-RU" sz="9600" dirty="0" err="1"/>
              <a:t>працею</a:t>
            </a:r>
            <a:r>
              <a:rPr lang="ru-RU" sz="9600" dirty="0"/>
              <a:t>. </a:t>
            </a:r>
            <a:r>
              <a:rPr lang="ru-RU" sz="9600" dirty="0" err="1"/>
              <a:t>Населення</a:t>
            </a:r>
            <a:r>
              <a:rPr lang="ru-RU" sz="9600" dirty="0"/>
              <a:t> веде </a:t>
            </a:r>
            <a:r>
              <a:rPr lang="ru-RU" sz="9600" dirty="0" err="1"/>
              <a:t>своєрідний</a:t>
            </a:r>
            <a:r>
              <a:rPr lang="ru-RU" sz="9600" dirty="0"/>
              <a:t> (</a:t>
            </a:r>
            <a:r>
              <a:rPr lang="ru-RU" sz="9600" dirty="0" err="1"/>
              <a:t>міський</a:t>
            </a:r>
            <a:r>
              <a:rPr lang="ru-RU" sz="9600" dirty="0"/>
              <a:t>) </a:t>
            </a:r>
            <a:r>
              <a:rPr lang="ru-RU" sz="9600" b="1" dirty="0" err="1"/>
              <a:t>спосіб</a:t>
            </a:r>
            <a:r>
              <a:rPr lang="ru-RU" sz="9600" b="1" dirty="0"/>
              <a:t> </a:t>
            </a:r>
            <a:r>
              <a:rPr lang="ru-RU" sz="9600" b="1" dirty="0" err="1"/>
              <a:t>життя</a:t>
            </a:r>
            <a:r>
              <a:rPr lang="ru-RU" sz="9600" b="1" dirty="0"/>
              <a:t> </a:t>
            </a:r>
            <a:r>
              <a:rPr lang="ru-RU" sz="9600" dirty="0"/>
              <a:t>та </a:t>
            </a:r>
            <a:r>
              <a:rPr lang="ru-RU" sz="9600" dirty="0" err="1"/>
              <a:t>повсякденної</a:t>
            </a:r>
            <a:r>
              <a:rPr lang="ru-RU" sz="9600" dirty="0"/>
              <a:t> </a:t>
            </a:r>
            <a:r>
              <a:rPr lang="ru-RU" sz="9600" dirty="0" err="1"/>
              <a:t>діяльності</a:t>
            </a:r>
            <a:r>
              <a:rPr lang="ru-RU" sz="9600" dirty="0"/>
              <a:t> і за </a:t>
            </a:r>
            <a:r>
              <a:rPr lang="ru-RU" sz="9600" dirty="0" err="1"/>
              <a:t>їх</a:t>
            </a:r>
            <a:r>
              <a:rPr lang="ru-RU" sz="9600" dirty="0"/>
              <a:t> формами </a:t>
            </a:r>
            <a:r>
              <a:rPr lang="ru-RU" sz="9600" dirty="0" err="1"/>
              <a:t>об’єднане</a:t>
            </a:r>
            <a:r>
              <a:rPr lang="ru-RU" sz="9600" dirty="0"/>
              <a:t> в </a:t>
            </a:r>
            <a:r>
              <a:rPr lang="ru-RU" sz="9600" dirty="0" err="1"/>
              <a:t>певну</a:t>
            </a:r>
            <a:r>
              <a:rPr lang="ru-RU" sz="9600" dirty="0"/>
              <a:t> </a:t>
            </a:r>
            <a:r>
              <a:rPr lang="ru-RU" sz="9600" dirty="0" err="1"/>
              <a:t>соціально-територіальну</a:t>
            </a:r>
            <a:r>
              <a:rPr lang="ru-RU" sz="9600" dirty="0"/>
              <a:t> </a:t>
            </a:r>
            <a:r>
              <a:rPr lang="ru-RU" sz="9600" dirty="0" err="1"/>
              <a:t>спільність</a:t>
            </a:r>
            <a:r>
              <a:rPr lang="ru-RU" sz="9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8800" i="1" dirty="0" err="1"/>
              <a:t>Згідно</a:t>
            </a:r>
            <a:r>
              <a:rPr lang="ru-RU" sz="8800" i="1" dirty="0"/>
              <a:t> з </a:t>
            </a:r>
            <a:r>
              <a:rPr lang="ru-RU" sz="8800" i="1" dirty="0" err="1"/>
              <a:t>державними</a:t>
            </a:r>
            <a:r>
              <a:rPr lang="ru-RU" sz="8800" i="1" dirty="0"/>
              <a:t> </a:t>
            </a:r>
            <a:r>
              <a:rPr lang="ru-RU" sz="8800" i="1" dirty="0" err="1"/>
              <a:t>будівельними</a:t>
            </a:r>
            <a:r>
              <a:rPr lang="ru-RU" sz="8800" i="1" dirty="0"/>
              <a:t> нормами “</a:t>
            </a:r>
            <a:r>
              <a:rPr lang="ru-RU" sz="8800" i="1" dirty="0" err="1"/>
              <a:t>Містобудування</a:t>
            </a:r>
            <a:r>
              <a:rPr lang="ru-RU" sz="8800" i="1" dirty="0"/>
              <a:t>, </a:t>
            </a:r>
            <a:r>
              <a:rPr lang="ru-RU" sz="8800" i="1" dirty="0" err="1"/>
              <a:t>планування</a:t>
            </a:r>
            <a:r>
              <a:rPr lang="ru-RU" sz="8800" i="1" dirty="0"/>
              <a:t> та </a:t>
            </a:r>
            <a:r>
              <a:rPr lang="ru-RU" sz="8800" i="1" dirty="0" err="1"/>
              <a:t>забудова</a:t>
            </a:r>
            <a:r>
              <a:rPr lang="ru-RU" sz="8800" i="1" dirty="0"/>
              <a:t> </a:t>
            </a:r>
            <a:r>
              <a:rPr lang="ru-RU" sz="8800" i="1" dirty="0" err="1"/>
              <a:t>міських</a:t>
            </a:r>
            <a:r>
              <a:rPr lang="ru-RU" sz="8800" i="1" dirty="0"/>
              <a:t> і </a:t>
            </a:r>
            <a:r>
              <a:rPr lang="ru-RU" sz="8800" i="1" dirty="0" err="1"/>
              <a:t>сільських</a:t>
            </a:r>
            <a:r>
              <a:rPr lang="ru-RU" sz="8800" i="1" dirty="0"/>
              <a:t> </a:t>
            </a:r>
            <a:r>
              <a:rPr lang="ru-RU" sz="8800" i="1" dirty="0" err="1"/>
              <a:t>поселень</a:t>
            </a:r>
            <a:r>
              <a:rPr lang="ru-RU" sz="8800" i="1" dirty="0"/>
              <a:t>” (ДБН 360-92) </a:t>
            </a:r>
            <a:r>
              <a:rPr lang="ru-RU" sz="8800" i="1" dirty="0" err="1"/>
              <a:t>була</a:t>
            </a:r>
            <a:r>
              <a:rPr lang="ru-RU" sz="8800" i="1" dirty="0"/>
              <a:t> </a:t>
            </a:r>
            <a:r>
              <a:rPr lang="ru-RU" sz="8800" i="1" dirty="0" err="1"/>
              <a:t>передбачена</a:t>
            </a:r>
            <a:r>
              <a:rPr lang="ru-RU" sz="8800" i="1" dirty="0"/>
              <a:t> </a:t>
            </a:r>
            <a:r>
              <a:rPr lang="ru-RU" sz="8800" i="1" dirty="0" err="1"/>
              <a:t>така</a:t>
            </a:r>
            <a:r>
              <a:rPr lang="ru-RU" sz="8800" i="1" dirty="0"/>
              <a:t> </a:t>
            </a:r>
            <a:r>
              <a:rPr lang="ru-RU" sz="8800" i="1" dirty="0" err="1"/>
              <a:t>типологія</a:t>
            </a:r>
            <a:r>
              <a:rPr lang="ru-RU" sz="8800" i="1" dirty="0"/>
              <a:t> </a:t>
            </a:r>
            <a:r>
              <a:rPr lang="ru-RU" sz="8800" i="1" dirty="0" err="1"/>
              <a:t>міст</a:t>
            </a:r>
            <a:r>
              <a:rPr lang="ru-RU" sz="8800" i="1" dirty="0"/>
              <a:t> </a:t>
            </a:r>
            <a:r>
              <a:rPr lang="ru-RU" sz="8800" i="1" dirty="0" err="1"/>
              <a:t>України</a:t>
            </a:r>
            <a:r>
              <a:rPr lang="ru-RU" sz="8800" i="1" dirty="0"/>
              <a:t> за </a:t>
            </a:r>
            <a:r>
              <a:rPr lang="ru-RU" sz="8800" i="1" dirty="0" err="1"/>
              <a:t>чисельністю</a:t>
            </a:r>
            <a:r>
              <a:rPr lang="ru-RU" sz="8800" i="1" dirty="0"/>
              <a:t> </a:t>
            </a:r>
            <a:r>
              <a:rPr lang="ru-RU" sz="8800" i="1" dirty="0" err="1"/>
              <a:t>населення</a:t>
            </a:r>
            <a:r>
              <a:rPr lang="ru-RU" sz="8800" i="1" dirty="0"/>
              <a:t>: – </a:t>
            </a:r>
            <a:r>
              <a:rPr lang="ru-RU" sz="8800" i="1" dirty="0" err="1"/>
              <a:t>малі</a:t>
            </a:r>
            <a:r>
              <a:rPr lang="ru-RU" sz="8800" i="1" dirty="0"/>
              <a:t> (до 50 тис. </a:t>
            </a:r>
            <a:r>
              <a:rPr lang="ru-RU" sz="8800" i="1" dirty="0" err="1"/>
              <a:t>осіб</a:t>
            </a:r>
            <a:r>
              <a:rPr lang="ru-RU" sz="8800" i="1" dirty="0"/>
              <a:t>); – </a:t>
            </a:r>
            <a:r>
              <a:rPr lang="ru-RU" sz="8800" i="1" dirty="0" err="1"/>
              <a:t>середні</a:t>
            </a:r>
            <a:r>
              <a:rPr lang="ru-RU" sz="8800" i="1" dirty="0"/>
              <a:t> (50-250 тис. </a:t>
            </a:r>
            <a:r>
              <a:rPr lang="ru-RU" sz="8800" i="1" dirty="0" err="1"/>
              <a:t>осіб</a:t>
            </a:r>
            <a:r>
              <a:rPr lang="ru-RU" sz="8800" i="1" dirty="0"/>
              <a:t>); – </a:t>
            </a:r>
            <a:r>
              <a:rPr lang="ru-RU" sz="8800" i="1" dirty="0" err="1"/>
              <a:t>великі</a:t>
            </a:r>
            <a:r>
              <a:rPr lang="ru-RU" sz="8800" i="1" dirty="0"/>
              <a:t> (250–500 тис. </a:t>
            </a:r>
            <a:r>
              <a:rPr lang="ru-RU" sz="8800" i="1" dirty="0" err="1"/>
              <a:t>осіб</a:t>
            </a:r>
            <a:r>
              <a:rPr lang="ru-RU" sz="8800" i="1" dirty="0"/>
              <a:t>); – </a:t>
            </a:r>
            <a:r>
              <a:rPr lang="ru-RU" sz="8800" i="1" dirty="0" err="1"/>
              <a:t>значні</a:t>
            </a:r>
            <a:r>
              <a:rPr lang="ru-RU" sz="8800" i="1" dirty="0"/>
              <a:t> </a:t>
            </a:r>
            <a:r>
              <a:rPr lang="ru-RU" sz="8800" i="1" dirty="0" err="1"/>
              <a:t>або</a:t>
            </a:r>
            <a:r>
              <a:rPr lang="ru-RU" sz="8800" i="1" dirty="0"/>
              <a:t> </a:t>
            </a:r>
            <a:r>
              <a:rPr lang="ru-RU" sz="8800" i="1" dirty="0" err="1"/>
              <a:t>надвеликі</a:t>
            </a:r>
            <a:r>
              <a:rPr lang="ru-RU" sz="8800" i="1" dirty="0"/>
              <a:t> (500 тис. – 1 млн </a:t>
            </a:r>
            <a:r>
              <a:rPr lang="ru-RU" sz="8800" i="1" dirty="0" err="1"/>
              <a:t>осіб</a:t>
            </a:r>
            <a:r>
              <a:rPr lang="ru-RU" sz="8800" i="1" dirty="0"/>
              <a:t>); – </a:t>
            </a:r>
            <a:r>
              <a:rPr lang="ru-RU" sz="8800" i="1" dirty="0" err="1"/>
              <a:t>найзначніші</a:t>
            </a:r>
            <a:r>
              <a:rPr lang="ru-RU" sz="8800" i="1" dirty="0"/>
              <a:t>, </a:t>
            </a:r>
            <a:r>
              <a:rPr lang="ru-RU" sz="8800" i="1" dirty="0" err="1"/>
              <a:t>або</a:t>
            </a:r>
            <a:r>
              <a:rPr lang="ru-RU" sz="8800" i="1" dirty="0"/>
              <a:t> </a:t>
            </a:r>
            <a:r>
              <a:rPr lang="ru-RU" sz="8800" i="1" dirty="0" err="1"/>
              <a:t>міста-мільйонники</a:t>
            </a:r>
            <a:r>
              <a:rPr lang="ru-RU" sz="8800" i="1" dirty="0"/>
              <a:t> (</a:t>
            </a:r>
            <a:r>
              <a:rPr lang="ru-RU" sz="8800" i="1" dirty="0" err="1"/>
              <a:t>понад</a:t>
            </a:r>
            <a:r>
              <a:rPr lang="ru-RU" sz="8800" i="1" dirty="0"/>
              <a:t> 1 млн </a:t>
            </a:r>
            <a:r>
              <a:rPr lang="ru-RU" sz="8800" i="1" dirty="0" err="1"/>
              <a:t>осіб</a:t>
            </a:r>
            <a:r>
              <a:rPr lang="ru-RU" sz="8800" i="1" dirty="0"/>
              <a:t>) [21].</a:t>
            </a:r>
          </a:p>
        </p:txBody>
      </p:sp>
    </p:spTree>
    <p:extLst>
      <p:ext uri="{BB962C8B-B14F-4D97-AF65-F5344CB8AC3E}">
        <p14:creationId xmlns:p14="http://schemas.microsoft.com/office/powerpoint/2010/main" val="1992415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FB7F61-3E81-4AE2-860C-A1937CCEC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b="1" dirty="0" err="1"/>
              <a:t>Місто</a:t>
            </a:r>
            <a:r>
              <a:rPr lang="ru-RU" sz="2400" b="1" dirty="0"/>
              <a:t> </a:t>
            </a:r>
            <a:r>
              <a:rPr lang="ru-RU" sz="2400" b="1" dirty="0" err="1"/>
              <a:t>республіканського</a:t>
            </a:r>
            <a:r>
              <a:rPr lang="ru-RU" sz="2400" b="1" dirty="0"/>
              <a:t> (АРК), </a:t>
            </a:r>
            <a:r>
              <a:rPr lang="ru-RU" sz="2400" b="1" dirty="0" err="1"/>
              <a:t>обласного</a:t>
            </a:r>
            <a:r>
              <a:rPr lang="ru-RU" sz="2400" b="1" dirty="0"/>
              <a:t> </a:t>
            </a:r>
            <a:r>
              <a:rPr lang="ru-RU" sz="2400" b="1" dirty="0" err="1"/>
              <a:t>значення</a:t>
            </a:r>
            <a:r>
              <a:rPr lang="ru-RU" sz="2400" b="1" dirty="0"/>
              <a:t> </a:t>
            </a:r>
            <a:r>
              <a:rPr lang="ru-RU" sz="2400" dirty="0"/>
              <a:t>– населений пункт </a:t>
            </a:r>
            <a:r>
              <a:rPr lang="ru-RU" sz="2400" dirty="0" err="1"/>
              <a:t>понад</a:t>
            </a:r>
            <a:r>
              <a:rPr lang="ru-RU" sz="2400" dirty="0"/>
              <a:t> 50 тис. </a:t>
            </a:r>
            <a:r>
              <a:rPr lang="ru-RU" sz="2400" dirty="0" err="1"/>
              <a:t>жителів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є </a:t>
            </a:r>
            <a:r>
              <a:rPr lang="ru-RU" sz="2400" dirty="0" err="1"/>
              <a:t>економічним</a:t>
            </a:r>
            <a:r>
              <a:rPr lang="ru-RU" sz="2400" dirty="0"/>
              <a:t> і </a:t>
            </a:r>
            <a:r>
              <a:rPr lang="ru-RU" sz="2400" dirty="0" err="1"/>
              <a:t>культурним</a:t>
            </a:r>
            <a:r>
              <a:rPr lang="ru-RU" sz="2400" dirty="0"/>
              <a:t> центром,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розвинену</a:t>
            </a:r>
            <a:r>
              <a:rPr lang="ru-RU" sz="2400" dirty="0"/>
              <a:t> </a:t>
            </a:r>
            <a:r>
              <a:rPr lang="ru-RU" sz="2400" dirty="0" err="1"/>
              <a:t>промисловість</a:t>
            </a:r>
            <a:r>
              <a:rPr lang="ru-RU" sz="2400" dirty="0"/>
              <a:t>, </a:t>
            </a:r>
            <a:r>
              <a:rPr lang="ru-RU" sz="2400" dirty="0" err="1"/>
              <a:t>комунальне</a:t>
            </a:r>
            <a:r>
              <a:rPr lang="ru-RU" sz="2400" dirty="0"/>
              <a:t> </a:t>
            </a:r>
            <a:r>
              <a:rPr lang="ru-RU" sz="2400" dirty="0" err="1"/>
              <a:t>господарство</a:t>
            </a:r>
            <a:r>
              <a:rPr lang="ru-RU" sz="2400" dirty="0"/>
              <a:t>, </a:t>
            </a:r>
            <a:r>
              <a:rPr lang="ru-RU" sz="2400" dirty="0" err="1"/>
              <a:t>значний</a:t>
            </a:r>
            <a:r>
              <a:rPr lang="ru-RU" sz="2400" dirty="0"/>
              <a:t> </a:t>
            </a:r>
            <a:r>
              <a:rPr lang="ru-RU" sz="2400" dirty="0" err="1"/>
              <a:t>житловий</a:t>
            </a:r>
            <a:r>
              <a:rPr lang="ru-RU" sz="2400" dirty="0"/>
              <a:t> фонд. До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категорії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віднесені</a:t>
            </a:r>
            <a:r>
              <a:rPr lang="ru-RU" sz="2400" dirty="0"/>
              <a:t> </a:t>
            </a:r>
            <a:r>
              <a:rPr lang="ru-RU" sz="2400" dirty="0" err="1"/>
              <a:t>населені</a:t>
            </a:r>
            <a:r>
              <a:rPr lang="ru-RU" sz="2400" dirty="0"/>
              <a:t> </a:t>
            </a:r>
            <a:r>
              <a:rPr lang="ru-RU" sz="2400" dirty="0" err="1"/>
              <a:t>пункти</a:t>
            </a:r>
            <a:r>
              <a:rPr lang="ru-RU" sz="2400" dirty="0"/>
              <a:t> </a:t>
            </a:r>
            <a:r>
              <a:rPr lang="ru-RU" sz="2400" dirty="0" err="1"/>
              <a:t>менше</a:t>
            </a:r>
            <a:r>
              <a:rPr lang="ru-RU" sz="2400" dirty="0"/>
              <a:t> 50 тис. </a:t>
            </a:r>
            <a:r>
              <a:rPr lang="ru-RU" sz="2400" dirty="0" err="1"/>
              <a:t>жителів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вони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важливе</a:t>
            </a:r>
            <a:r>
              <a:rPr lang="ru-RU" sz="2400" dirty="0"/>
              <a:t> </a:t>
            </a:r>
            <a:r>
              <a:rPr lang="ru-RU" sz="2400" dirty="0" err="1"/>
              <a:t>промислове</a:t>
            </a:r>
            <a:r>
              <a:rPr lang="ru-RU" sz="2400" dirty="0"/>
              <a:t>, </a:t>
            </a:r>
            <a:r>
              <a:rPr lang="ru-RU" sz="2400" dirty="0" err="1"/>
              <a:t>соціально-культурне</a:t>
            </a:r>
            <a:r>
              <a:rPr lang="ru-RU" sz="2400" dirty="0"/>
              <a:t>, </a:t>
            </a:r>
            <a:r>
              <a:rPr lang="ru-RU" sz="2400" dirty="0" err="1"/>
              <a:t>історичне</a:t>
            </a:r>
            <a:r>
              <a:rPr lang="ru-RU" sz="2400" dirty="0"/>
              <a:t>, </a:t>
            </a:r>
            <a:r>
              <a:rPr lang="ru-RU" sz="2400" dirty="0" err="1"/>
              <a:t>оборонне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, перспективу </a:t>
            </a:r>
            <a:r>
              <a:rPr lang="ru-RU" sz="2400" dirty="0" err="1"/>
              <a:t>економічного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населені</a:t>
            </a:r>
            <a:r>
              <a:rPr lang="ru-RU" sz="2400" dirty="0"/>
              <a:t> </a:t>
            </a:r>
            <a:r>
              <a:rPr lang="ru-RU" sz="2400" dirty="0" err="1"/>
              <a:t>пункти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включені</a:t>
            </a:r>
            <a:r>
              <a:rPr lang="ru-RU" sz="2400" dirty="0"/>
              <a:t> до </a:t>
            </a:r>
            <a:r>
              <a:rPr lang="ru-RU" sz="2400" dirty="0" err="1"/>
              <a:t>курортних</a:t>
            </a:r>
            <a:r>
              <a:rPr lang="ru-RU" sz="2400" dirty="0"/>
              <a:t> зон і на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розміщені</a:t>
            </a:r>
            <a:r>
              <a:rPr lang="ru-RU" sz="2400" dirty="0"/>
              <a:t> </a:t>
            </a:r>
            <a:r>
              <a:rPr lang="ru-RU" sz="2400" dirty="0" err="1"/>
              <a:t>санаторії</a:t>
            </a:r>
            <a:r>
              <a:rPr lang="ru-RU" sz="2400" dirty="0"/>
              <a:t>, </a:t>
            </a:r>
            <a:r>
              <a:rPr lang="ru-RU" sz="2400" dirty="0" err="1"/>
              <a:t>стаціонарні</a:t>
            </a:r>
            <a:r>
              <a:rPr lang="ru-RU" sz="2400" dirty="0"/>
              <a:t> </a:t>
            </a:r>
            <a:r>
              <a:rPr lang="ru-RU" sz="2400" dirty="0" err="1"/>
              <a:t>лікувальні</a:t>
            </a:r>
            <a:r>
              <a:rPr lang="ru-RU" sz="2400" dirty="0"/>
              <a:t> та </a:t>
            </a:r>
            <a:r>
              <a:rPr lang="ru-RU" sz="2400" dirty="0" err="1"/>
              <a:t>оздоровчі</a:t>
            </a:r>
            <a:r>
              <a:rPr lang="ru-RU" sz="2400" dirty="0"/>
              <a:t> </a:t>
            </a:r>
            <a:r>
              <a:rPr lang="ru-RU" sz="2400" dirty="0" err="1"/>
              <a:t>заклади</a:t>
            </a:r>
            <a:r>
              <a:rPr lang="ru-RU" sz="2400" dirty="0"/>
              <a:t>, </a:t>
            </a:r>
            <a:r>
              <a:rPr lang="ru-RU" sz="2400" dirty="0" err="1"/>
              <a:t>туристичні</a:t>
            </a:r>
            <a:r>
              <a:rPr lang="ru-RU" sz="2400" dirty="0"/>
              <a:t> </a:t>
            </a:r>
            <a:r>
              <a:rPr lang="ru-RU" sz="2400" dirty="0" err="1"/>
              <a:t>бази</a:t>
            </a:r>
            <a:r>
              <a:rPr lang="ru-RU" sz="2400" dirty="0"/>
              <a:t>,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заклади</a:t>
            </a:r>
            <a:r>
              <a:rPr lang="ru-RU" sz="2400" dirty="0"/>
              <a:t> </a:t>
            </a:r>
            <a:r>
              <a:rPr lang="ru-RU" sz="2400" dirty="0" err="1"/>
              <a:t>відпочинку</a:t>
            </a:r>
            <a:r>
              <a:rPr lang="ru-RU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b="1" dirty="0" err="1"/>
              <a:t>Місто</a:t>
            </a:r>
            <a:r>
              <a:rPr lang="ru-RU" sz="2400" b="1" dirty="0"/>
              <a:t> районного </a:t>
            </a:r>
            <a:r>
              <a:rPr lang="ru-RU" sz="2400" b="1" dirty="0" err="1"/>
              <a:t>значення</a:t>
            </a:r>
            <a:r>
              <a:rPr lang="ru-RU" sz="2400" b="1" dirty="0"/>
              <a:t> </a:t>
            </a:r>
            <a:r>
              <a:rPr lang="ru-RU" sz="2400" dirty="0"/>
              <a:t>– населений пункт, на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розміщені</a:t>
            </a:r>
            <a:r>
              <a:rPr lang="ru-RU" sz="2400" dirty="0"/>
              <a:t> </a:t>
            </a:r>
            <a:r>
              <a:rPr lang="ru-RU" sz="2400" dirty="0" err="1"/>
              <a:t>промислові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, </a:t>
            </a:r>
            <a:r>
              <a:rPr lang="ru-RU" sz="2400" dirty="0" err="1"/>
              <a:t>комунальне</a:t>
            </a:r>
            <a:r>
              <a:rPr lang="ru-RU" sz="2400" dirty="0"/>
              <a:t> </a:t>
            </a:r>
            <a:r>
              <a:rPr lang="ru-RU" sz="2400" dirty="0" err="1"/>
              <a:t>господарство</a:t>
            </a:r>
            <a:r>
              <a:rPr lang="ru-RU" sz="2400" dirty="0"/>
              <a:t>, </a:t>
            </a:r>
            <a:r>
              <a:rPr lang="ru-RU" sz="2400" dirty="0" err="1"/>
              <a:t>державний</a:t>
            </a:r>
            <a:r>
              <a:rPr lang="ru-RU" sz="2400" dirty="0"/>
              <a:t> </a:t>
            </a:r>
            <a:r>
              <a:rPr lang="ru-RU" sz="2400" dirty="0" err="1"/>
              <a:t>житлофонд</a:t>
            </a:r>
            <a:r>
              <a:rPr lang="ru-RU" sz="2400" dirty="0"/>
              <a:t>, мережа </a:t>
            </a:r>
            <a:r>
              <a:rPr lang="ru-RU" sz="2400" dirty="0" err="1"/>
              <a:t>соціально-культурних</a:t>
            </a:r>
            <a:r>
              <a:rPr lang="ru-RU" sz="2400" dirty="0"/>
              <a:t> </a:t>
            </a:r>
            <a:r>
              <a:rPr lang="ru-RU" sz="2400" dirty="0" err="1"/>
              <a:t>закладів</a:t>
            </a:r>
            <a:r>
              <a:rPr lang="ru-RU" sz="2400" dirty="0"/>
              <a:t> і </a:t>
            </a:r>
            <a:r>
              <a:rPr lang="ru-RU" sz="2400" dirty="0" err="1"/>
              <a:t>підприємств</a:t>
            </a:r>
            <a:r>
              <a:rPr lang="ru-RU" sz="2400" dirty="0"/>
              <a:t> </a:t>
            </a:r>
            <a:r>
              <a:rPr lang="ru-RU" sz="2400" dirty="0" err="1"/>
              <a:t>побуту</a:t>
            </a:r>
            <a:r>
              <a:rPr lang="ru-RU" sz="2400" dirty="0"/>
              <a:t> з </a:t>
            </a:r>
            <a:r>
              <a:rPr lang="ru-RU" sz="2400" dirty="0" err="1"/>
              <a:t>кількістю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</a:t>
            </a:r>
            <a:r>
              <a:rPr lang="ru-RU" sz="2400" dirty="0" err="1"/>
              <a:t>понад</a:t>
            </a:r>
            <a:r>
              <a:rPr lang="ru-RU" sz="2400" dirty="0"/>
              <a:t> 10 тис. </a:t>
            </a:r>
            <a:r>
              <a:rPr lang="ru-RU" sz="2400" dirty="0" err="1"/>
              <a:t>жителів</a:t>
            </a:r>
            <a:r>
              <a:rPr lang="ru-RU" sz="2400" dirty="0"/>
              <a:t>, </a:t>
            </a:r>
            <a:r>
              <a:rPr lang="ru-RU" sz="2400" dirty="0" err="1"/>
              <a:t>більша</a:t>
            </a:r>
            <a:r>
              <a:rPr lang="ru-RU" sz="2400" dirty="0"/>
              <a:t> </a:t>
            </a:r>
            <a:r>
              <a:rPr lang="ru-RU" sz="2400" dirty="0" err="1"/>
              <a:t>частина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зайнята</a:t>
            </a:r>
            <a:r>
              <a:rPr lang="ru-RU" sz="2400" dirty="0"/>
              <a:t> в </a:t>
            </a:r>
            <a:r>
              <a:rPr lang="ru-RU" sz="2400" dirty="0" err="1"/>
              <a:t>промисловості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соціально-культурній</a:t>
            </a:r>
            <a:r>
              <a:rPr lang="ru-RU" sz="2400" dirty="0"/>
              <a:t> </a:t>
            </a:r>
            <a:r>
              <a:rPr lang="ru-RU" sz="2400" dirty="0" err="1"/>
              <a:t>сфері</a:t>
            </a:r>
            <a:r>
              <a:rPr lang="ru-RU" sz="2400" dirty="0"/>
              <a:t>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b="1" dirty="0" err="1"/>
              <a:t>Малі</a:t>
            </a:r>
            <a:r>
              <a:rPr lang="ru-RU" sz="2400" b="1" dirty="0"/>
              <a:t> </a:t>
            </a:r>
            <a:r>
              <a:rPr lang="ru-RU" sz="2400" b="1" dirty="0" err="1"/>
              <a:t>міста</a:t>
            </a:r>
            <a:r>
              <a:rPr lang="ru-RU" sz="2400" dirty="0"/>
              <a:t>. За </a:t>
            </a:r>
            <a:r>
              <a:rPr lang="ru-RU" sz="2400" dirty="0" err="1"/>
              <a:t>часткою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, </a:t>
            </a:r>
            <a:r>
              <a:rPr lang="ru-RU" sz="2400" dirty="0" err="1"/>
              <a:t>зайнятого</a:t>
            </a:r>
            <a:r>
              <a:rPr lang="ru-RU" sz="2400" dirty="0"/>
              <a:t> в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галузях</a:t>
            </a:r>
            <a:r>
              <a:rPr lang="ru-RU" sz="2400" dirty="0"/>
              <a:t> </a:t>
            </a:r>
            <a:r>
              <a:rPr lang="ru-RU" sz="2400" dirty="0" err="1"/>
              <a:t>економіки</a:t>
            </a:r>
            <a:r>
              <a:rPr lang="ru-RU" sz="2400" dirty="0"/>
              <a:t>,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виділити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категорії</a:t>
            </a:r>
            <a:r>
              <a:rPr lang="ru-RU" sz="2400" dirty="0"/>
              <a:t> </a:t>
            </a:r>
            <a:r>
              <a:rPr lang="ru-RU" sz="2400" dirty="0" err="1"/>
              <a:t>малих</a:t>
            </a:r>
            <a:r>
              <a:rPr lang="ru-RU" sz="2400" dirty="0"/>
              <a:t> </a:t>
            </a:r>
            <a:r>
              <a:rPr lang="ru-RU" sz="2400" dirty="0" err="1"/>
              <a:t>міст</a:t>
            </a:r>
            <a:r>
              <a:rPr lang="ru-RU" sz="2400" dirty="0"/>
              <a:t>: </a:t>
            </a:r>
            <a:r>
              <a:rPr lang="ru-RU" sz="2400" dirty="0" err="1"/>
              <a:t>міста</a:t>
            </a:r>
            <a:r>
              <a:rPr lang="ru-RU" sz="2400" dirty="0"/>
              <a:t> з </a:t>
            </a:r>
            <a:r>
              <a:rPr lang="ru-RU" sz="2400" dirty="0" err="1"/>
              <a:t>переважно</a:t>
            </a:r>
            <a:r>
              <a:rPr lang="ru-RU" sz="2400" dirty="0"/>
              <a:t> </a:t>
            </a:r>
            <a:r>
              <a:rPr lang="ru-RU" sz="2400" dirty="0" err="1"/>
              <a:t>промисловими</a:t>
            </a:r>
            <a:r>
              <a:rPr lang="ru-RU" sz="2400" dirty="0"/>
              <a:t> </a:t>
            </a:r>
            <a:r>
              <a:rPr lang="ru-RU" sz="2400" dirty="0" err="1"/>
              <a:t>функціями</a:t>
            </a:r>
            <a:r>
              <a:rPr lang="ru-RU" sz="2400" dirty="0"/>
              <a:t>; </a:t>
            </a:r>
            <a:r>
              <a:rPr lang="ru-RU" sz="2400" dirty="0" err="1"/>
              <a:t>транспортні</a:t>
            </a:r>
            <a:r>
              <a:rPr lang="ru-RU" sz="2400" dirty="0"/>
              <a:t> </a:t>
            </a:r>
            <a:r>
              <a:rPr lang="ru-RU" sz="2400" dirty="0" err="1"/>
              <a:t>вузли</a:t>
            </a:r>
            <a:r>
              <a:rPr lang="ru-RU" sz="2400" dirty="0"/>
              <a:t>; санаторно-</a:t>
            </a:r>
            <a:r>
              <a:rPr lang="ru-RU" sz="2400" dirty="0" err="1"/>
              <a:t>курортні</a:t>
            </a:r>
            <a:r>
              <a:rPr lang="ru-RU" sz="2400" dirty="0"/>
              <a:t> та </a:t>
            </a:r>
            <a:r>
              <a:rPr lang="ru-RU" sz="2400" dirty="0" err="1"/>
              <a:t>рекреаційні</a:t>
            </a:r>
            <a:r>
              <a:rPr lang="ru-RU" sz="2400" dirty="0"/>
              <a:t> центри; </a:t>
            </a:r>
            <a:r>
              <a:rPr lang="ru-RU" sz="2400" dirty="0" err="1"/>
              <a:t>історичні</a:t>
            </a:r>
            <a:r>
              <a:rPr lang="ru-RU" sz="2400" dirty="0"/>
              <a:t>, </a:t>
            </a:r>
            <a:r>
              <a:rPr lang="ru-RU" sz="2400" dirty="0" err="1"/>
              <a:t>історико-архитектурні</a:t>
            </a:r>
            <a:r>
              <a:rPr lang="ru-RU" sz="2400" dirty="0"/>
              <a:t>, </a:t>
            </a:r>
            <a:r>
              <a:rPr lang="ru-RU" sz="2400" dirty="0" err="1"/>
              <a:t>культурні</a:t>
            </a:r>
            <a:r>
              <a:rPr lang="ru-RU" sz="2400" dirty="0"/>
              <a:t> та </a:t>
            </a:r>
            <a:r>
              <a:rPr lang="ru-RU" sz="2400" dirty="0" err="1"/>
              <a:t>туристичні</a:t>
            </a:r>
            <a:r>
              <a:rPr lang="ru-RU" sz="2400" dirty="0"/>
              <a:t> центри; </a:t>
            </a:r>
            <a:r>
              <a:rPr lang="ru-RU" sz="2400" dirty="0" err="1"/>
              <a:t>адміністративні</a:t>
            </a:r>
            <a:r>
              <a:rPr lang="ru-RU" sz="2400" dirty="0"/>
              <a:t> центри </a:t>
            </a:r>
            <a:r>
              <a:rPr lang="ru-RU" sz="2400" dirty="0" err="1"/>
              <a:t>районів</a:t>
            </a:r>
            <a:r>
              <a:rPr lang="ru-RU" sz="2400" dirty="0"/>
              <a:t>; </a:t>
            </a:r>
            <a:r>
              <a:rPr lang="ru-RU" sz="2400" dirty="0" err="1"/>
              <a:t>господарські</a:t>
            </a:r>
            <a:r>
              <a:rPr lang="ru-RU" sz="2400" dirty="0"/>
              <a:t> центри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; центри </a:t>
            </a:r>
            <a:r>
              <a:rPr lang="ru-RU" sz="2400" dirty="0" err="1"/>
              <a:t>низових</a:t>
            </a:r>
            <a:r>
              <a:rPr lang="ru-RU" sz="2400" dirty="0"/>
              <a:t> </a:t>
            </a:r>
            <a:r>
              <a:rPr lang="ru-RU" sz="2400" dirty="0" err="1"/>
              <a:t>локальних</a:t>
            </a:r>
            <a:r>
              <a:rPr lang="ru-RU" sz="2400" dirty="0"/>
              <a:t> систем </a:t>
            </a:r>
            <a:r>
              <a:rPr lang="ru-RU" sz="2400" dirty="0" err="1"/>
              <a:t>розселення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виконують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з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соціально-культурних</a:t>
            </a:r>
            <a:r>
              <a:rPr lang="ru-RU" sz="2400" dirty="0"/>
              <a:t>, </a:t>
            </a:r>
            <a:r>
              <a:rPr lang="ru-RU" sz="2400" dirty="0" err="1"/>
              <a:t>комунально-побутових</a:t>
            </a:r>
            <a:r>
              <a:rPr lang="ru-RU" sz="2400" dirty="0"/>
              <a:t> та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населенню</a:t>
            </a:r>
            <a:r>
              <a:rPr lang="ru-RU" sz="2400" dirty="0"/>
              <a:t>. </a:t>
            </a:r>
            <a:r>
              <a:rPr lang="ru-RU" sz="2400" dirty="0" err="1"/>
              <a:t>Загальна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кількість</a:t>
            </a:r>
            <a:r>
              <a:rPr lang="ru-RU" sz="2400" dirty="0"/>
              <a:t> становить 365, з ними </a:t>
            </a:r>
            <a:r>
              <a:rPr lang="ru-RU" sz="2400" dirty="0" err="1"/>
              <a:t>пов’язане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понад</a:t>
            </a:r>
            <a:r>
              <a:rPr lang="ru-RU" sz="2400" dirty="0"/>
              <a:t> 22 млн. </a:t>
            </a:r>
            <a:r>
              <a:rPr lang="ru-RU" sz="2400" dirty="0" err="1"/>
              <a:t>міських</a:t>
            </a:r>
            <a:r>
              <a:rPr lang="ru-RU" sz="2400" dirty="0"/>
              <a:t> і </a:t>
            </a:r>
            <a:r>
              <a:rPr lang="ru-RU" sz="2400" dirty="0" err="1"/>
              <a:t>сільських</a:t>
            </a:r>
            <a:r>
              <a:rPr lang="ru-RU" sz="2400" dirty="0"/>
              <a:t> </a:t>
            </a:r>
            <a:r>
              <a:rPr lang="ru-RU" sz="2400" dirty="0" err="1"/>
              <a:t>жителів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5868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CE5953-A2FA-439C-97A9-5038A1D5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Монофункціональне</a:t>
            </a:r>
            <a:r>
              <a:rPr lang="ru-RU" sz="2400" b="1" dirty="0"/>
              <a:t> </a:t>
            </a:r>
            <a:r>
              <a:rPr lang="ru-RU" sz="2400" b="1" dirty="0" err="1"/>
              <a:t>місто</a:t>
            </a:r>
            <a:r>
              <a:rPr lang="ru-RU" sz="2400" b="1" dirty="0"/>
              <a:t> </a:t>
            </a:r>
            <a:r>
              <a:rPr lang="ru-RU" sz="2400" dirty="0"/>
              <a:t>– населений пункт,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існує</a:t>
            </a:r>
            <a:r>
              <a:rPr lang="ru-RU" sz="2400" dirty="0"/>
              <a:t> на </a:t>
            </a:r>
            <a:r>
              <a:rPr lang="ru-RU" sz="2400" dirty="0" err="1"/>
              <a:t>базі</a:t>
            </a:r>
            <a:r>
              <a:rPr lang="ru-RU" sz="2400" dirty="0"/>
              <a:t> одного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кількох</a:t>
            </a:r>
            <a:r>
              <a:rPr lang="ru-RU" sz="2400" dirty="0"/>
              <a:t> </a:t>
            </a:r>
            <a:r>
              <a:rPr lang="ru-RU" sz="2400" dirty="0" err="1"/>
              <a:t>однопрофільних</a:t>
            </a:r>
            <a:r>
              <a:rPr lang="ru-RU" sz="2400" dirty="0"/>
              <a:t> </a:t>
            </a:r>
            <a:r>
              <a:rPr lang="ru-RU" sz="2400" dirty="0" err="1"/>
              <a:t>містоутворюючих</a:t>
            </a:r>
            <a:r>
              <a:rPr lang="ru-RU" sz="2400" dirty="0"/>
              <a:t> </a:t>
            </a:r>
            <a:r>
              <a:rPr lang="ru-RU" sz="2400" dirty="0" err="1"/>
              <a:t>підприємств</a:t>
            </a:r>
            <a:r>
              <a:rPr lang="ru-RU" sz="2400" dirty="0"/>
              <a:t>. </a:t>
            </a:r>
            <a:r>
              <a:rPr lang="ru-RU" sz="2400" dirty="0" err="1"/>
              <a:t>Насамперед</a:t>
            </a:r>
            <a:r>
              <a:rPr lang="ru-RU" sz="2400" dirty="0"/>
              <a:t>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міста</a:t>
            </a:r>
            <a:r>
              <a:rPr lang="ru-RU" sz="2400" dirty="0"/>
              <a:t> при </a:t>
            </a:r>
            <a:r>
              <a:rPr lang="ru-RU" sz="2400" dirty="0" err="1"/>
              <a:t>гірничодобувних</a:t>
            </a:r>
            <a:r>
              <a:rPr lang="ru-RU" sz="2400" dirty="0"/>
              <a:t> </a:t>
            </a:r>
            <a:r>
              <a:rPr lang="ru-RU" sz="2400" dirty="0" err="1"/>
              <a:t>підприємствах</a:t>
            </a:r>
            <a:r>
              <a:rPr lang="ru-RU" sz="2400" dirty="0"/>
              <a:t>, </a:t>
            </a:r>
            <a:r>
              <a:rPr lang="ru-RU" sz="2400" dirty="0" err="1"/>
              <a:t>електростанціях</a:t>
            </a:r>
            <a:r>
              <a:rPr lang="ru-RU" sz="2400" dirty="0"/>
              <a:t>, </a:t>
            </a:r>
            <a:r>
              <a:rPr lang="ru-RU" sz="2400" dirty="0" err="1"/>
              <a:t>цукрових</a:t>
            </a:r>
            <a:r>
              <a:rPr lang="ru-RU" sz="2400" dirty="0"/>
              <a:t> заводах, </a:t>
            </a:r>
            <a:r>
              <a:rPr lang="ru-RU" sz="2400" dirty="0" err="1"/>
              <a:t>міста-курорти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r>
              <a:rPr lang="ru-RU" sz="2200" i="1" dirty="0" err="1"/>
              <a:t>Нині</a:t>
            </a:r>
            <a:r>
              <a:rPr lang="ru-RU" sz="2200" i="1" dirty="0"/>
              <a:t> в </a:t>
            </a:r>
            <a:r>
              <a:rPr lang="ru-RU" sz="2200" i="1" dirty="0" err="1"/>
              <a:t>Україні</a:t>
            </a:r>
            <a:r>
              <a:rPr lang="ru-RU" sz="2200" i="1" dirty="0"/>
              <a:t> 111 </a:t>
            </a:r>
            <a:r>
              <a:rPr lang="ru-RU" sz="2200" i="1" dirty="0" err="1"/>
              <a:t>монофункціональних</a:t>
            </a:r>
            <a:r>
              <a:rPr lang="ru-RU" sz="2200" i="1" dirty="0"/>
              <a:t> </a:t>
            </a:r>
            <a:r>
              <a:rPr lang="ru-RU" sz="2200" i="1" dirty="0" err="1"/>
              <a:t>міст</a:t>
            </a:r>
            <a:r>
              <a:rPr lang="ru-RU" sz="2200" i="1" dirty="0"/>
              <a:t>, </a:t>
            </a:r>
            <a:r>
              <a:rPr lang="ru-RU" sz="2200" i="1" dirty="0" err="1"/>
              <a:t>або</a:t>
            </a:r>
            <a:r>
              <a:rPr lang="ru-RU" sz="2200" i="1" dirty="0"/>
              <a:t> 24,2% </a:t>
            </a:r>
            <a:r>
              <a:rPr lang="ru-RU" sz="2200" i="1" dirty="0" err="1"/>
              <a:t>міських</a:t>
            </a:r>
            <a:r>
              <a:rPr lang="ru-RU" sz="2200" i="1" dirty="0"/>
              <a:t> </a:t>
            </a:r>
            <a:r>
              <a:rPr lang="ru-RU" sz="2200" i="1" dirty="0" err="1"/>
              <a:t>поселень</a:t>
            </a:r>
            <a:r>
              <a:rPr lang="ru-RU" sz="2200" i="1" dirty="0"/>
              <a:t>, </a:t>
            </a:r>
            <a:r>
              <a:rPr lang="ru-RU" sz="2200" i="1" dirty="0" err="1"/>
              <a:t>переважно</a:t>
            </a:r>
            <a:r>
              <a:rPr lang="ru-RU" sz="2200" i="1" dirty="0"/>
              <a:t> у </a:t>
            </a:r>
            <a:r>
              <a:rPr lang="ru-RU" sz="2200" i="1" dirty="0" err="1"/>
              <a:t>східних</a:t>
            </a:r>
            <a:r>
              <a:rPr lang="ru-RU" sz="2200" i="1" dirty="0"/>
              <a:t> областях (</a:t>
            </a:r>
            <a:r>
              <a:rPr lang="ru-RU" sz="2200" i="1" dirty="0" err="1"/>
              <a:t>Донецька</a:t>
            </a:r>
            <a:r>
              <a:rPr lang="ru-RU" sz="2200" i="1" dirty="0"/>
              <a:t> і </a:t>
            </a:r>
            <a:r>
              <a:rPr lang="ru-RU" sz="2200" i="1" dirty="0" err="1"/>
              <a:t>Луганська</a:t>
            </a:r>
            <a:r>
              <a:rPr lang="ru-RU" sz="2200" i="1" dirty="0"/>
              <a:t>). </a:t>
            </a:r>
            <a:r>
              <a:rPr lang="ru-RU" sz="2200" i="1" dirty="0" err="1"/>
              <a:t>Галузями</a:t>
            </a:r>
            <a:r>
              <a:rPr lang="ru-RU" sz="2200" i="1" dirty="0"/>
              <a:t> </a:t>
            </a:r>
            <a:r>
              <a:rPr lang="ru-RU" sz="2200" i="1" dirty="0" err="1"/>
              <a:t>спеціалізації</a:t>
            </a:r>
            <a:r>
              <a:rPr lang="ru-RU" sz="2200" i="1" dirty="0"/>
              <a:t> </a:t>
            </a:r>
            <a:r>
              <a:rPr lang="ru-RU" sz="2200" i="1" dirty="0" err="1"/>
              <a:t>цих</a:t>
            </a:r>
            <a:r>
              <a:rPr lang="ru-RU" sz="2200" i="1" dirty="0"/>
              <a:t> </a:t>
            </a:r>
            <a:r>
              <a:rPr lang="ru-RU" sz="2200" i="1" dirty="0" err="1"/>
              <a:t>міст</a:t>
            </a:r>
            <a:r>
              <a:rPr lang="ru-RU" sz="2200" i="1" dirty="0"/>
              <a:t> є: – </a:t>
            </a:r>
            <a:r>
              <a:rPr lang="ru-RU" sz="2200" i="1" dirty="0" err="1"/>
              <a:t>індустріальні</a:t>
            </a:r>
            <a:r>
              <a:rPr lang="ru-RU" sz="2200" i="1" dirty="0"/>
              <a:t> центри: </a:t>
            </a:r>
            <a:r>
              <a:rPr lang="ru-RU" sz="2200" i="1" dirty="0" err="1"/>
              <a:t>вугледобування</a:t>
            </a:r>
            <a:r>
              <a:rPr lang="ru-RU" sz="2200" i="1" dirty="0"/>
              <a:t> – 32 </a:t>
            </a:r>
            <a:r>
              <a:rPr lang="ru-RU" sz="2200" i="1" dirty="0" err="1"/>
              <a:t>міста</a:t>
            </a:r>
            <a:r>
              <a:rPr lang="ru-RU" sz="2200" i="1" dirty="0"/>
              <a:t>, </a:t>
            </a:r>
            <a:r>
              <a:rPr lang="ru-RU" sz="2200" i="1" dirty="0" err="1"/>
              <a:t>добування</a:t>
            </a:r>
            <a:r>
              <a:rPr lang="ru-RU" sz="2200" i="1" dirty="0"/>
              <a:t> </a:t>
            </a:r>
            <a:r>
              <a:rPr lang="ru-RU" sz="2200" i="1" dirty="0" err="1"/>
              <a:t>рудної</a:t>
            </a:r>
            <a:r>
              <a:rPr lang="ru-RU" sz="2200" i="1" dirty="0"/>
              <a:t> і </a:t>
            </a:r>
            <a:r>
              <a:rPr lang="ru-RU" sz="2200" i="1" dirty="0" err="1"/>
              <a:t>нерудної</a:t>
            </a:r>
            <a:r>
              <a:rPr lang="ru-RU" sz="2200" i="1" dirty="0"/>
              <a:t> </a:t>
            </a:r>
            <a:r>
              <a:rPr lang="ru-RU" sz="2200" i="1" dirty="0" err="1"/>
              <a:t>сировини</a:t>
            </a:r>
            <a:r>
              <a:rPr lang="ru-RU" sz="2200" i="1" dirty="0"/>
              <a:t> – 7, </a:t>
            </a:r>
            <a:r>
              <a:rPr lang="ru-RU" sz="2200" i="1" dirty="0" err="1"/>
              <a:t>енергетики</a:t>
            </a:r>
            <a:r>
              <a:rPr lang="ru-RU" sz="2200" i="1" dirty="0"/>
              <a:t> – 9, </a:t>
            </a:r>
            <a:r>
              <a:rPr lang="ru-RU" sz="2200" i="1" dirty="0" err="1"/>
              <a:t>обробної</a:t>
            </a:r>
            <a:r>
              <a:rPr lang="ru-RU" sz="2200" i="1" dirty="0"/>
              <a:t> </a:t>
            </a:r>
            <a:r>
              <a:rPr lang="ru-RU" sz="2200" i="1" dirty="0" err="1"/>
              <a:t>промисловості</a:t>
            </a:r>
            <a:r>
              <a:rPr lang="ru-RU" sz="2200" i="1" dirty="0"/>
              <a:t> – 27, </a:t>
            </a:r>
            <a:r>
              <a:rPr lang="ru-RU" sz="2200" i="1" dirty="0" err="1"/>
              <a:t>хімічної</a:t>
            </a:r>
            <a:r>
              <a:rPr lang="ru-RU" sz="2200" i="1" dirty="0"/>
              <a:t> і </a:t>
            </a:r>
            <a:r>
              <a:rPr lang="ru-RU" sz="2200" i="1" dirty="0" err="1"/>
              <a:t>нафтопереробної</a:t>
            </a:r>
            <a:r>
              <a:rPr lang="ru-RU" sz="2200" i="1" dirty="0"/>
              <a:t> </a:t>
            </a:r>
            <a:r>
              <a:rPr lang="ru-RU" sz="2200" i="1" dirty="0" err="1"/>
              <a:t>промисловості</a:t>
            </a:r>
            <a:r>
              <a:rPr lang="ru-RU" sz="2200" i="1" dirty="0"/>
              <a:t>; – аграрно-</a:t>
            </a:r>
            <a:r>
              <a:rPr lang="ru-RU" sz="2200" i="1" dirty="0" err="1"/>
              <a:t>індустріальні</a:t>
            </a:r>
            <a:r>
              <a:rPr lang="ru-RU" sz="2200" i="1" dirty="0"/>
              <a:t> центри – 18 </a:t>
            </a:r>
            <a:r>
              <a:rPr lang="ru-RU" sz="2200" i="1" dirty="0" err="1"/>
              <a:t>міст</a:t>
            </a:r>
            <a:r>
              <a:rPr lang="ru-RU" sz="2200" i="1" dirty="0"/>
              <a:t>; – </a:t>
            </a:r>
            <a:r>
              <a:rPr lang="ru-RU" sz="2200" i="1" dirty="0" err="1"/>
              <a:t>транспортні</a:t>
            </a:r>
            <a:r>
              <a:rPr lang="ru-RU" sz="2200" i="1" dirty="0"/>
              <a:t> центри – 9 </a:t>
            </a:r>
            <a:r>
              <a:rPr lang="ru-RU" sz="2200" i="1" dirty="0" err="1"/>
              <a:t>міст</a:t>
            </a:r>
            <a:r>
              <a:rPr lang="ru-RU" sz="2200" i="1" dirty="0"/>
              <a:t>; – </a:t>
            </a:r>
            <a:r>
              <a:rPr lang="ru-RU" sz="2200" i="1" dirty="0" err="1"/>
              <a:t>лікувально-оздоровчі</a:t>
            </a:r>
            <a:r>
              <a:rPr lang="ru-RU" sz="2200" i="1" dirty="0"/>
              <a:t> центри – 2 </a:t>
            </a:r>
            <a:r>
              <a:rPr lang="ru-RU" sz="2200" i="1" dirty="0" err="1"/>
              <a:t>міста</a:t>
            </a:r>
            <a:r>
              <a:rPr lang="ru-RU" sz="2200" i="1" dirty="0"/>
              <a:t>; – центр </a:t>
            </a:r>
            <a:r>
              <a:rPr lang="ru-RU" sz="2200" i="1" dirty="0" err="1"/>
              <a:t>художніх</a:t>
            </a:r>
            <a:r>
              <a:rPr lang="ru-RU" sz="2200" i="1" dirty="0"/>
              <a:t> </a:t>
            </a:r>
            <a:r>
              <a:rPr lang="ru-RU" sz="2200" i="1" dirty="0" err="1"/>
              <a:t>промислів</a:t>
            </a:r>
            <a:r>
              <a:rPr lang="ru-RU" sz="2200" i="1" dirty="0"/>
              <a:t> (1 </a:t>
            </a:r>
            <a:r>
              <a:rPr lang="ru-RU" sz="2200" i="1" dirty="0" err="1"/>
              <a:t>місто</a:t>
            </a:r>
            <a:r>
              <a:rPr lang="ru-RU" sz="2200" i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816027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0F0D47-E170-478A-9A12-9782FDDCC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9" y="0"/>
            <a:ext cx="12120081" cy="6858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b="1" dirty="0"/>
              <a:t>Селище </a:t>
            </a:r>
            <a:r>
              <a:rPr lang="ru-RU" sz="2400" b="1" dirty="0" err="1"/>
              <a:t>міського</a:t>
            </a:r>
            <a:r>
              <a:rPr lang="ru-RU" sz="2400" b="1" dirty="0"/>
              <a:t> типу </a:t>
            </a:r>
            <a:r>
              <a:rPr lang="ru-RU" sz="2400" dirty="0"/>
              <a:t>– населений пункт при </a:t>
            </a:r>
            <a:r>
              <a:rPr lang="ru-RU" sz="2400" dirty="0" err="1"/>
              <a:t>промислових</a:t>
            </a:r>
            <a:r>
              <a:rPr lang="ru-RU" sz="2400" dirty="0"/>
              <a:t> </a:t>
            </a:r>
            <a:r>
              <a:rPr lang="ru-RU" sz="2400" dirty="0" err="1"/>
              <a:t>підприємствах</a:t>
            </a:r>
            <a:r>
              <a:rPr lang="ru-RU" sz="2400" dirty="0"/>
              <a:t>, </a:t>
            </a:r>
            <a:r>
              <a:rPr lang="ru-RU" sz="2400" dirty="0" err="1"/>
              <a:t>будовах</a:t>
            </a:r>
            <a:r>
              <a:rPr lang="ru-RU" sz="2400" dirty="0"/>
              <a:t>, </a:t>
            </a:r>
            <a:r>
              <a:rPr lang="ru-RU" sz="2400" dirty="0" err="1"/>
              <a:t>залізничних</a:t>
            </a:r>
            <a:r>
              <a:rPr lang="ru-RU" sz="2400" dirty="0"/>
              <a:t> </a:t>
            </a:r>
            <a:r>
              <a:rPr lang="ru-RU" sz="2400" dirty="0" err="1"/>
              <a:t>вузлах</a:t>
            </a:r>
            <a:r>
              <a:rPr lang="ru-RU" sz="2400" dirty="0"/>
              <a:t>, </a:t>
            </a:r>
            <a:r>
              <a:rPr lang="ru-RU" sz="2400" dirty="0" err="1"/>
              <a:t>гідротехнічних</a:t>
            </a:r>
            <a:r>
              <a:rPr lang="ru-RU" sz="2400" dirty="0"/>
              <a:t> </a:t>
            </a:r>
            <a:r>
              <a:rPr lang="ru-RU" sz="2400" dirty="0" err="1"/>
              <a:t>спорудах</a:t>
            </a:r>
            <a:r>
              <a:rPr lang="ru-RU" sz="2400" dirty="0"/>
              <a:t>, </a:t>
            </a:r>
            <a:r>
              <a:rPr lang="ru-RU" sz="2400" dirty="0" err="1"/>
              <a:t>підприємствах</a:t>
            </a:r>
            <a:r>
              <a:rPr lang="ru-RU" sz="2400" dirty="0"/>
              <a:t> з </a:t>
            </a:r>
            <a:r>
              <a:rPr lang="ru-RU" sz="2400" dirty="0" err="1"/>
              <a:t>виробництва</a:t>
            </a:r>
            <a:r>
              <a:rPr lang="ru-RU" sz="2400" dirty="0"/>
              <a:t> і </a:t>
            </a:r>
            <a:r>
              <a:rPr lang="ru-RU" sz="2400" dirty="0" err="1"/>
              <a:t>переробки</a:t>
            </a:r>
            <a:r>
              <a:rPr lang="ru-RU" sz="2400" dirty="0"/>
              <a:t> </a:t>
            </a:r>
            <a:r>
              <a:rPr lang="ru-RU" sz="2400" dirty="0" err="1"/>
              <a:t>агропродукції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населений пункт, на </a:t>
            </a:r>
            <a:r>
              <a:rPr lang="ru-RU" sz="2400" dirty="0" err="1"/>
              <a:t>території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розміщені</a:t>
            </a:r>
            <a:r>
              <a:rPr lang="ru-RU" sz="2400" dirty="0"/>
              <a:t> </a:t>
            </a:r>
            <a:r>
              <a:rPr lang="ru-RU" sz="2400" dirty="0" err="1"/>
              <a:t>вищі</a:t>
            </a:r>
            <a:r>
              <a:rPr lang="ru-RU" sz="2400" dirty="0"/>
              <a:t> та </a:t>
            </a:r>
            <a:r>
              <a:rPr lang="ru-RU" sz="2400" dirty="0" err="1"/>
              <a:t>середні</a:t>
            </a:r>
            <a:r>
              <a:rPr lang="ru-RU" sz="2400" dirty="0"/>
              <a:t> </a:t>
            </a:r>
            <a:r>
              <a:rPr lang="ru-RU" sz="2400" dirty="0" err="1"/>
              <a:t>спеціальні</a:t>
            </a:r>
            <a:r>
              <a:rPr lang="ru-RU" sz="2400" dirty="0"/>
              <a:t> </a:t>
            </a:r>
            <a:r>
              <a:rPr lang="ru-RU" sz="2400" dirty="0" err="1"/>
              <a:t>навчальні</a:t>
            </a:r>
            <a:r>
              <a:rPr lang="ru-RU" sz="2400" dirty="0"/>
              <a:t> </a:t>
            </a:r>
            <a:r>
              <a:rPr lang="ru-RU" sz="2400" dirty="0" err="1"/>
              <a:t>заклади</a:t>
            </a:r>
            <a:r>
              <a:rPr lang="ru-RU" sz="2400" dirty="0"/>
              <a:t>, НДІ, </a:t>
            </a:r>
            <a:r>
              <a:rPr lang="ru-RU" sz="2400" dirty="0" err="1"/>
              <a:t>лікувальні</a:t>
            </a:r>
            <a:r>
              <a:rPr lang="ru-RU" sz="2400" dirty="0"/>
              <a:t> та </a:t>
            </a:r>
            <a:r>
              <a:rPr lang="ru-RU" sz="2400" dirty="0" err="1"/>
              <a:t>оздоровчі</a:t>
            </a:r>
            <a:r>
              <a:rPr lang="ru-RU" sz="2400" dirty="0"/>
              <a:t> </a:t>
            </a:r>
            <a:r>
              <a:rPr lang="ru-RU" sz="2400" dirty="0" err="1"/>
              <a:t>заклади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державний</a:t>
            </a:r>
            <a:r>
              <a:rPr lang="ru-RU" sz="2400" dirty="0"/>
              <a:t> </a:t>
            </a:r>
            <a:r>
              <a:rPr lang="ru-RU" sz="2400" dirty="0" err="1"/>
              <a:t>житловий</a:t>
            </a:r>
            <a:r>
              <a:rPr lang="ru-RU" sz="2400" dirty="0"/>
              <a:t> фонд, з </a:t>
            </a:r>
            <a:r>
              <a:rPr lang="ru-RU" sz="2400" dirty="0" err="1"/>
              <a:t>чисельністю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</a:t>
            </a:r>
            <a:r>
              <a:rPr lang="ru-RU" sz="2400" dirty="0" err="1"/>
              <a:t>понад</a:t>
            </a:r>
            <a:r>
              <a:rPr lang="ru-RU" sz="2400" dirty="0"/>
              <a:t> 2 тис. </a:t>
            </a:r>
            <a:r>
              <a:rPr lang="ru-RU" sz="2400" dirty="0" err="1"/>
              <a:t>осіб</a:t>
            </a:r>
            <a:r>
              <a:rPr lang="ru-RU" sz="2400" dirty="0"/>
              <a:t>, з </a:t>
            </a:r>
            <a:r>
              <a:rPr lang="ru-RU" sz="2400" dirty="0" err="1"/>
              <a:t>яких</a:t>
            </a:r>
            <a:r>
              <a:rPr lang="ru-RU" sz="2400" dirty="0"/>
              <a:t> не </a:t>
            </a:r>
            <a:r>
              <a:rPr lang="ru-RU" sz="2400" dirty="0" err="1"/>
              <a:t>менш</a:t>
            </a:r>
            <a:r>
              <a:rPr lang="ru-RU" sz="2400" dirty="0"/>
              <a:t> 2/3 </a:t>
            </a:r>
            <a:r>
              <a:rPr lang="ru-RU" sz="2400" dirty="0" err="1"/>
              <a:t>становлять</a:t>
            </a:r>
            <a:r>
              <a:rPr lang="ru-RU" sz="2400" dirty="0"/>
              <a:t> </a:t>
            </a:r>
            <a:r>
              <a:rPr lang="ru-RU" sz="2400" dirty="0" err="1"/>
              <a:t>робітники</a:t>
            </a:r>
            <a:r>
              <a:rPr lang="ru-RU" sz="2400" dirty="0"/>
              <a:t>, </a:t>
            </a:r>
            <a:r>
              <a:rPr lang="ru-RU" sz="2400" dirty="0" err="1"/>
              <a:t>службовці</a:t>
            </a:r>
            <a:r>
              <a:rPr lang="ru-RU" sz="2400" dirty="0"/>
              <a:t> та члени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сімей</a:t>
            </a:r>
            <a:r>
              <a:rPr lang="ru-RU" sz="2400" dirty="0"/>
              <a:t>. В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випадках</a:t>
            </a:r>
            <a:r>
              <a:rPr lang="ru-RU" sz="2400" dirty="0"/>
              <a:t> до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категорії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віднесено</a:t>
            </a:r>
            <a:r>
              <a:rPr lang="ru-RU" sz="2400" dirty="0"/>
              <a:t> </a:t>
            </a:r>
            <a:r>
              <a:rPr lang="ru-RU" sz="2400" dirty="0" err="1"/>
              <a:t>населені</a:t>
            </a:r>
            <a:r>
              <a:rPr lang="ru-RU" sz="2400" dirty="0"/>
              <a:t> </a:t>
            </a:r>
            <a:r>
              <a:rPr lang="ru-RU" sz="2400" dirty="0" err="1"/>
              <a:t>пункти</a:t>
            </a:r>
            <a:r>
              <a:rPr lang="ru-RU" sz="2400" dirty="0"/>
              <a:t> </a:t>
            </a:r>
            <a:r>
              <a:rPr lang="ru-RU" sz="2400" dirty="0" err="1"/>
              <a:t>менше</a:t>
            </a:r>
            <a:r>
              <a:rPr lang="ru-RU" sz="2400" dirty="0"/>
              <a:t> 2 тис., але </a:t>
            </a:r>
            <a:r>
              <a:rPr lang="ru-RU" sz="2400" dirty="0" err="1"/>
              <a:t>більше</a:t>
            </a:r>
            <a:r>
              <a:rPr lang="ru-RU" sz="2400" dirty="0"/>
              <a:t> 500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вони </a:t>
            </a:r>
            <a:r>
              <a:rPr lang="ru-RU" sz="2400" dirty="0" err="1"/>
              <a:t>мають</a:t>
            </a:r>
            <a:r>
              <a:rPr lang="ru-RU" sz="2400" dirty="0"/>
              <a:t> перспективу </a:t>
            </a:r>
            <a:r>
              <a:rPr lang="ru-RU" sz="2400" dirty="0" err="1"/>
              <a:t>економічного</a:t>
            </a:r>
            <a:r>
              <a:rPr lang="ru-RU" sz="2400" dirty="0"/>
              <a:t> та </a:t>
            </a:r>
            <a:r>
              <a:rPr lang="ru-RU" sz="2400" dirty="0" err="1"/>
              <a:t>соціального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зростання</a:t>
            </a:r>
            <a:r>
              <a:rPr lang="ru-RU" sz="2400" dirty="0"/>
              <a:t> </a:t>
            </a:r>
            <a:r>
              <a:rPr lang="ru-RU" sz="2400" dirty="0" err="1"/>
              <a:t>кількості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b="1" dirty="0"/>
              <a:t>Село </a:t>
            </a:r>
            <a:r>
              <a:rPr lang="ru-RU" sz="2400" dirty="0"/>
              <a:t>– населений пункт з невеликою </a:t>
            </a:r>
            <a:r>
              <a:rPr lang="ru-RU" sz="2400" dirty="0" err="1"/>
              <a:t>кількістю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 та </a:t>
            </a:r>
            <a:r>
              <a:rPr lang="ru-RU" sz="2400" dirty="0" err="1"/>
              <a:t>малоповерховою</a:t>
            </a:r>
            <a:r>
              <a:rPr lang="ru-RU" sz="2400" dirty="0"/>
              <a:t> </a:t>
            </a:r>
            <a:r>
              <a:rPr lang="ru-RU" sz="2400" dirty="0" err="1"/>
              <a:t>забудовою</a:t>
            </a:r>
            <a:r>
              <a:rPr lang="ru-RU" sz="2400" dirty="0"/>
              <a:t>; тип </a:t>
            </a:r>
            <a:r>
              <a:rPr lang="ru-RU" sz="2400" dirty="0" err="1"/>
              <a:t>поселення</a:t>
            </a:r>
            <a:r>
              <a:rPr lang="ru-RU" sz="2400" dirty="0"/>
              <a:t>, </a:t>
            </a:r>
            <a:r>
              <a:rPr lang="ru-RU" sz="2400" dirty="0" err="1"/>
              <a:t>мешканці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зайняті</a:t>
            </a:r>
            <a:r>
              <a:rPr lang="ru-RU" sz="2400" dirty="0"/>
              <a:t> </a:t>
            </a:r>
            <a:r>
              <a:rPr lang="ru-RU" sz="2400" dirty="0" err="1"/>
              <a:t>переважно</a:t>
            </a:r>
            <a:r>
              <a:rPr lang="ru-RU" sz="2400" dirty="0"/>
              <a:t> в с/г. </a:t>
            </a:r>
            <a:r>
              <a:rPr lang="ru-RU" sz="2400" dirty="0" err="1"/>
              <a:t>Крім</a:t>
            </a:r>
            <a:r>
              <a:rPr lang="ru-RU" sz="2400" dirty="0"/>
              <a:t> того, до таких </a:t>
            </a:r>
            <a:r>
              <a:rPr lang="ru-RU" sz="2400" dirty="0" err="1"/>
              <a:t>населених</a:t>
            </a:r>
            <a:r>
              <a:rPr lang="ru-RU" sz="2400" dirty="0"/>
              <a:t> </a:t>
            </a:r>
            <a:r>
              <a:rPr lang="ru-RU" sz="2400" dirty="0" err="1"/>
              <a:t>пунктів</a:t>
            </a:r>
            <a:r>
              <a:rPr lang="ru-RU" sz="2400" dirty="0"/>
              <a:t> належать </a:t>
            </a:r>
            <a:r>
              <a:rPr lang="ru-RU" sz="2400" dirty="0" err="1"/>
              <a:t>станційні</a:t>
            </a:r>
            <a:r>
              <a:rPr lang="ru-RU" sz="2400" dirty="0"/>
              <a:t> селища, </a:t>
            </a:r>
            <a:r>
              <a:rPr lang="ru-RU" sz="2400" dirty="0" err="1"/>
              <a:t>шляхові</a:t>
            </a:r>
            <a:r>
              <a:rPr lang="ru-RU" sz="2400" dirty="0"/>
              <a:t> </a:t>
            </a:r>
            <a:r>
              <a:rPr lang="ru-RU" sz="2400" dirty="0" err="1"/>
              <a:t>дільниці</a:t>
            </a:r>
            <a:r>
              <a:rPr lang="ru-RU" sz="2400" dirty="0"/>
              <a:t>, селища </a:t>
            </a:r>
            <a:r>
              <a:rPr lang="ru-RU" sz="2400" dirty="0" err="1"/>
              <a:t>лісгоспів</a:t>
            </a:r>
            <a:r>
              <a:rPr lang="ru-RU" sz="2400" dirty="0"/>
              <a:t>, </a:t>
            </a:r>
            <a:r>
              <a:rPr lang="ru-RU" sz="2400" dirty="0" err="1"/>
              <a:t>хутори</a:t>
            </a:r>
            <a:r>
              <a:rPr lang="ru-RU" sz="2400" dirty="0"/>
              <a:t>, </a:t>
            </a:r>
            <a:r>
              <a:rPr lang="ru-RU" sz="2400" dirty="0" err="1"/>
              <a:t>зимівлі</a:t>
            </a:r>
            <a:r>
              <a:rPr lang="ru-RU" sz="2400" dirty="0"/>
              <a:t>,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дрібні</a:t>
            </a:r>
            <a:r>
              <a:rPr lang="ru-RU" sz="2400" dirty="0"/>
              <a:t> селища, не </a:t>
            </a:r>
            <a:r>
              <a:rPr lang="ru-RU" sz="2400" dirty="0" err="1"/>
              <a:t>пов’язані</a:t>
            </a:r>
            <a:r>
              <a:rPr lang="ru-RU" sz="2400" dirty="0"/>
              <a:t> з </a:t>
            </a:r>
            <a:r>
              <a:rPr lang="ru-RU" sz="2400" dirty="0" err="1"/>
              <a:t>сільським</a:t>
            </a:r>
            <a:r>
              <a:rPr lang="ru-RU" sz="2400" dirty="0"/>
              <a:t> </a:t>
            </a:r>
            <a:r>
              <a:rPr lang="ru-RU" sz="2400" dirty="0" err="1"/>
              <a:t>господарством</a:t>
            </a:r>
            <a:r>
              <a:rPr lang="ru-RU" sz="24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i="1" dirty="0" err="1"/>
              <a:t>Серед</a:t>
            </a:r>
            <a:r>
              <a:rPr lang="ru-RU" sz="2200" i="1" dirty="0"/>
              <a:t> </a:t>
            </a:r>
            <a:r>
              <a:rPr lang="ru-RU" sz="2200" i="1" dirty="0" err="1"/>
              <a:t>сільських</a:t>
            </a:r>
            <a:r>
              <a:rPr lang="ru-RU" sz="2200" i="1" dirty="0"/>
              <a:t> </a:t>
            </a:r>
            <a:r>
              <a:rPr lang="ru-RU" sz="2200" i="1" dirty="0" err="1"/>
              <a:t>поселень</a:t>
            </a:r>
            <a:r>
              <a:rPr lang="ru-RU" sz="2200" i="1" dirty="0"/>
              <a:t> сформовано два </a:t>
            </a:r>
            <a:r>
              <a:rPr lang="ru-RU" sz="2200" i="1" dirty="0" err="1"/>
              <a:t>основних</a:t>
            </a:r>
            <a:r>
              <a:rPr lang="ru-RU" sz="2200" i="1" dirty="0"/>
              <a:t> </a:t>
            </a:r>
            <a:r>
              <a:rPr lang="ru-RU" sz="2200" i="1" dirty="0" err="1"/>
              <a:t>функціональних</a:t>
            </a:r>
            <a:r>
              <a:rPr lang="ru-RU" sz="2200" i="1" dirty="0"/>
              <a:t> типи: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i="1" dirty="0"/>
              <a:t>– </a:t>
            </a:r>
            <a:r>
              <a:rPr lang="ru-RU" sz="2200" i="1" dirty="0" err="1"/>
              <a:t>агропромислового</a:t>
            </a:r>
            <a:r>
              <a:rPr lang="ru-RU" sz="2200" i="1" dirty="0"/>
              <a:t> </a:t>
            </a:r>
            <a:r>
              <a:rPr lang="ru-RU" sz="2200" i="1" dirty="0" err="1"/>
              <a:t>профілю</a:t>
            </a:r>
            <a:r>
              <a:rPr lang="ru-RU" sz="2200" i="1" dirty="0"/>
              <a:t>, на </a:t>
            </a:r>
            <a:r>
              <a:rPr lang="ru-RU" sz="2200" i="1" dirty="0" err="1"/>
              <a:t>території</a:t>
            </a:r>
            <a:r>
              <a:rPr lang="ru-RU" sz="2200" i="1" dirty="0"/>
              <a:t> </a:t>
            </a:r>
            <a:r>
              <a:rPr lang="ru-RU" sz="2200" i="1" dirty="0" err="1"/>
              <a:t>яких</a:t>
            </a:r>
            <a:r>
              <a:rPr lang="ru-RU" sz="2200" i="1" dirty="0"/>
              <a:t> </a:t>
            </a:r>
            <a:r>
              <a:rPr lang="ru-RU" sz="2200" i="1" dirty="0" err="1"/>
              <a:t>розміщені</a:t>
            </a:r>
            <a:r>
              <a:rPr lang="ru-RU" sz="2200" i="1" dirty="0"/>
              <a:t>: </a:t>
            </a:r>
            <a:r>
              <a:rPr lang="ru-RU" sz="2200" i="1" dirty="0" err="1"/>
              <a:t>сільськогосподарські</a:t>
            </a:r>
            <a:r>
              <a:rPr lang="ru-RU" sz="2200" i="1" dirty="0"/>
              <a:t> та </a:t>
            </a:r>
            <a:r>
              <a:rPr lang="ru-RU" sz="2200" i="1" dirty="0" err="1"/>
              <a:t>промислові</a:t>
            </a:r>
            <a:r>
              <a:rPr lang="ru-RU" sz="2200" i="1" dirty="0"/>
              <a:t> </a:t>
            </a:r>
            <a:r>
              <a:rPr lang="ru-RU" sz="2200" i="1" dirty="0" err="1"/>
              <a:t>підприємства</a:t>
            </a:r>
            <a:r>
              <a:rPr lang="ru-RU" sz="2200" i="1" dirty="0"/>
              <a:t>, </a:t>
            </a:r>
            <a:r>
              <a:rPr lang="ru-RU" sz="2200" i="1" dirty="0" err="1"/>
              <a:t>сільрада</a:t>
            </a:r>
            <a:r>
              <a:rPr lang="ru-RU" sz="2200" i="1" dirty="0"/>
              <a:t>, </a:t>
            </a:r>
            <a:r>
              <a:rPr lang="ru-RU" sz="2200" i="1" dirty="0" err="1"/>
              <a:t>зупинка</a:t>
            </a:r>
            <a:r>
              <a:rPr lang="ru-RU" sz="2200" i="1" dirty="0"/>
              <a:t> </a:t>
            </a:r>
            <a:r>
              <a:rPr lang="ru-RU" sz="2200" i="1" dirty="0" err="1"/>
              <a:t>громадського</a:t>
            </a:r>
            <a:r>
              <a:rPr lang="ru-RU" sz="2200" i="1" dirty="0"/>
              <a:t> транспорту, комплекс </a:t>
            </a:r>
            <a:r>
              <a:rPr lang="ru-RU" sz="2200" i="1" dirty="0" err="1"/>
              <a:t>об’єктів</a:t>
            </a:r>
            <a:r>
              <a:rPr lang="ru-RU" sz="2200" i="1" dirty="0"/>
              <a:t> </a:t>
            </a:r>
            <a:r>
              <a:rPr lang="ru-RU" sz="2200" i="1" dirty="0" err="1"/>
              <a:t>соціальної</a:t>
            </a:r>
            <a:r>
              <a:rPr lang="ru-RU" sz="2200" i="1" dirty="0"/>
              <a:t> </a:t>
            </a:r>
            <a:r>
              <a:rPr lang="ru-RU" sz="2200" i="1" dirty="0" err="1"/>
              <a:t>інфраструктури</a:t>
            </a:r>
            <a:r>
              <a:rPr lang="ru-RU" sz="2200" i="1" dirty="0"/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i="1" dirty="0"/>
              <a:t>– аграрного </a:t>
            </a:r>
            <a:r>
              <a:rPr lang="ru-RU" sz="2200" i="1" dirty="0" err="1"/>
              <a:t>профілю</a:t>
            </a:r>
            <a:r>
              <a:rPr lang="ru-RU" sz="2200" i="1" dirty="0"/>
              <a:t> – на </a:t>
            </a:r>
            <a:r>
              <a:rPr lang="ru-RU" sz="2200" i="1" dirty="0" err="1"/>
              <a:t>їх</a:t>
            </a:r>
            <a:r>
              <a:rPr lang="ru-RU" sz="2200" i="1" dirty="0"/>
              <a:t> </a:t>
            </a:r>
            <a:r>
              <a:rPr lang="ru-RU" sz="2200" i="1" dirty="0" err="1"/>
              <a:t>території</a:t>
            </a:r>
            <a:r>
              <a:rPr lang="ru-RU" sz="2200" i="1" dirty="0"/>
              <a:t> </a:t>
            </a:r>
            <a:r>
              <a:rPr lang="ru-RU" sz="2200" i="1" dirty="0" err="1"/>
              <a:t>яких</a:t>
            </a:r>
            <a:r>
              <a:rPr lang="ru-RU" sz="2200" i="1" dirty="0"/>
              <a:t> </a:t>
            </a:r>
            <a:r>
              <a:rPr lang="ru-RU" sz="2200" i="1" dirty="0" err="1"/>
              <a:t>розміщені</a:t>
            </a:r>
            <a:r>
              <a:rPr lang="ru-RU" sz="2200" i="1" dirty="0"/>
              <a:t>: </a:t>
            </a:r>
            <a:r>
              <a:rPr lang="ru-RU" sz="2200" i="1" dirty="0" err="1"/>
              <a:t>сільгосппідприємства</a:t>
            </a:r>
            <a:r>
              <a:rPr lang="ru-RU" sz="2200" i="1" dirty="0"/>
              <a:t>, </a:t>
            </a:r>
            <a:r>
              <a:rPr lang="ru-RU" sz="2200" i="1" dirty="0" err="1"/>
              <a:t>сільрада</a:t>
            </a:r>
            <a:r>
              <a:rPr lang="ru-RU" sz="2200" i="1" dirty="0"/>
              <a:t>, </a:t>
            </a:r>
            <a:r>
              <a:rPr lang="ru-RU" sz="2200" i="1" dirty="0" err="1"/>
              <a:t>зупинка</a:t>
            </a:r>
            <a:r>
              <a:rPr lang="ru-RU" sz="2200" i="1" dirty="0"/>
              <a:t> </a:t>
            </a:r>
            <a:r>
              <a:rPr lang="ru-RU" sz="2200" i="1" dirty="0" err="1"/>
              <a:t>громадського</a:t>
            </a:r>
            <a:r>
              <a:rPr lang="ru-RU" sz="2200" i="1" dirty="0"/>
              <a:t> транспорту, комплекс </a:t>
            </a:r>
            <a:r>
              <a:rPr lang="ru-RU" sz="2200" i="1" dirty="0" err="1"/>
              <a:t>об’єктів</a:t>
            </a:r>
            <a:r>
              <a:rPr lang="ru-RU" sz="2200" i="1" dirty="0"/>
              <a:t> </a:t>
            </a:r>
            <a:r>
              <a:rPr lang="ru-RU" sz="2200" i="1" dirty="0" err="1"/>
              <a:t>соцінфраструктури</a:t>
            </a:r>
            <a:r>
              <a:rPr lang="ru-RU" sz="2200" i="1" dirty="0"/>
              <a:t>; села </a:t>
            </a:r>
            <a:r>
              <a:rPr lang="ru-RU" sz="2200" i="1" dirty="0" err="1"/>
              <a:t>виробничих</a:t>
            </a:r>
            <a:r>
              <a:rPr lang="ru-RU" sz="2200" i="1" dirty="0"/>
              <a:t> </a:t>
            </a:r>
            <a:r>
              <a:rPr lang="ru-RU" sz="2200" i="1" dirty="0" err="1"/>
              <a:t>підрозділів</a:t>
            </a:r>
            <a:r>
              <a:rPr lang="ru-RU" sz="2200" i="1" dirty="0"/>
              <a:t> і центри невеликих </a:t>
            </a:r>
            <a:r>
              <a:rPr lang="ru-RU" sz="2200" i="1" dirty="0" err="1"/>
              <a:t>спецгосподарств</a:t>
            </a:r>
            <a:r>
              <a:rPr lang="ru-RU" sz="2200" i="1" dirty="0"/>
              <a:t>, на </a:t>
            </a:r>
            <a:r>
              <a:rPr lang="ru-RU" sz="2200" i="1" dirty="0" err="1"/>
              <a:t>території</a:t>
            </a:r>
            <a:r>
              <a:rPr lang="ru-RU" sz="2200" i="1" dirty="0"/>
              <a:t> </a:t>
            </a:r>
            <a:r>
              <a:rPr lang="ru-RU" sz="2200" i="1" dirty="0" err="1"/>
              <a:t>яких</a:t>
            </a:r>
            <a:r>
              <a:rPr lang="ru-RU" sz="2200" i="1" dirty="0"/>
              <a:t> </a:t>
            </a:r>
            <a:r>
              <a:rPr lang="ru-RU" sz="2200" i="1" dirty="0" err="1"/>
              <a:t>розміщені</a:t>
            </a:r>
            <a:r>
              <a:rPr lang="ru-RU" sz="2200" i="1" dirty="0"/>
              <a:t> </a:t>
            </a:r>
            <a:r>
              <a:rPr lang="ru-RU" sz="2200" i="1" dirty="0" err="1"/>
              <a:t>сільськогосподарські</a:t>
            </a:r>
            <a:r>
              <a:rPr lang="ru-RU" sz="2200" i="1" dirty="0"/>
              <a:t> </a:t>
            </a:r>
            <a:r>
              <a:rPr lang="ru-RU" sz="2200" i="1" dirty="0" err="1"/>
              <a:t>виробничі</a:t>
            </a:r>
            <a:r>
              <a:rPr lang="ru-RU" sz="2200" i="1" dirty="0"/>
              <a:t> центри, </a:t>
            </a:r>
            <a:r>
              <a:rPr lang="ru-RU" sz="2200" i="1" dirty="0" err="1"/>
              <a:t>об’єкти</a:t>
            </a:r>
            <a:r>
              <a:rPr lang="ru-RU" sz="2200" i="1" dirty="0"/>
              <a:t> </a:t>
            </a:r>
            <a:r>
              <a:rPr lang="ru-RU" sz="2200" i="1" dirty="0" err="1"/>
              <a:t>соціальної</a:t>
            </a:r>
            <a:r>
              <a:rPr lang="ru-RU" sz="2200" i="1" dirty="0"/>
              <a:t> </a:t>
            </a:r>
            <a:r>
              <a:rPr lang="ru-RU" sz="2200" i="1" dirty="0" err="1"/>
              <a:t>інфраструктури</a:t>
            </a:r>
            <a:r>
              <a:rPr lang="ru-RU" sz="2200" i="1" dirty="0"/>
              <a:t>; села </a:t>
            </a:r>
            <a:r>
              <a:rPr lang="ru-RU" sz="2200" i="1" dirty="0" err="1"/>
              <a:t>несільськогосподарського</a:t>
            </a:r>
            <a:r>
              <a:rPr lang="ru-RU" sz="2200" i="1" dirty="0"/>
              <a:t> </a:t>
            </a:r>
            <a:r>
              <a:rPr lang="ru-RU" sz="2200" i="1" dirty="0" err="1"/>
              <a:t>профілю</a:t>
            </a:r>
            <a:r>
              <a:rPr lang="ru-RU" sz="2200" i="1" dirty="0"/>
              <a:t>, в </a:t>
            </a:r>
            <a:r>
              <a:rPr lang="ru-RU" sz="2200" i="1" dirty="0" err="1"/>
              <a:t>яких</a:t>
            </a:r>
            <a:r>
              <a:rPr lang="ru-RU" sz="2200" i="1" dirty="0"/>
              <a:t> </a:t>
            </a:r>
            <a:r>
              <a:rPr lang="ru-RU" sz="2200" i="1" dirty="0" err="1"/>
              <a:t>розміщені</a:t>
            </a:r>
            <a:r>
              <a:rPr lang="ru-RU" sz="2200" i="1" dirty="0"/>
              <a:t> </a:t>
            </a:r>
            <a:r>
              <a:rPr lang="ru-RU" sz="2200" i="1" dirty="0" err="1"/>
              <a:t>окремі</a:t>
            </a:r>
            <a:r>
              <a:rPr lang="ru-RU" sz="2200" i="1" dirty="0"/>
              <a:t> </a:t>
            </a:r>
            <a:r>
              <a:rPr lang="ru-RU" sz="2200" i="1" dirty="0" err="1"/>
              <a:t>об’єкти</a:t>
            </a:r>
            <a:r>
              <a:rPr lang="ru-RU" sz="2200" i="1" dirty="0"/>
              <a:t> </a:t>
            </a:r>
            <a:r>
              <a:rPr lang="ru-RU" sz="2200" i="1" dirty="0" err="1"/>
              <a:t>соціальної</a:t>
            </a:r>
            <a:r>
              <a:rPr lang="ru-RU" sz="2200" i="1" dirty="0"/>
              <a:t> </a:t>
            </a:r>
            <a:r>
              <a:rPr lang="ru-RU" sz="2200" i="1" dirty="0" err="1"/>
              <a:t>інфраструктури</a:t>
            </a:r>
            <a:r>
              <a:rPr lang="ru-RU" sz="2200" i="1" dirty="0"/>
              <a:t>, </a:t>
            </a:r>
            <a:r>
              <a:rPr lang="ru-RU" sz="2200" i="1" dirty="0" err="1"/>
              <a:t>що</a:t>
            </a:r>
            <a:r>
              <a:rPr lang="ru-RU" sz="2200" i="1" dirty="0"/>
              <a:t> </a:t>
            </a:r>
            <a:r>
              <a:rPr lang="ru-RU" sz="2200" i="1" dirty="0" err="1"/>
              <a:t>надають</a:t>
            </a:r>
            <a:r>
              <a:rPr lang="ru-RU" sz="2200" i="1" dirty="0"/>
              <a:t> </a:t>
            </a:r>
            <a:r>
              <a:rPr lang="ru-RU" sz="2200" i="1" dirty="0" err="1"/>
              <a:t>послуги</a:t>
            </a:r>
            <a:r>
              <a:rPr lang="ru-RU" sz="2200" i="1" dirty="0"/>
              <a:t> </a:t>
            </a:r>
            <a:r>
              <a:rPr lang="ru-RU" sz="2200" i="1" dirty="0" err="1"/>
              <a:t>первинного</a:t>
            </a:r>
            <a:r>
              <a:rPr lang="ru-RU" sz="2200" i="1" dirty="0"/>
              <a:t> </a:t>
            </a:r>
            <a:r>
              <a:rPr lang="ru-RU" sz="2200" i="1" dirty="0" err="1"/>
              <a:t>попиту</a:t>
            </a:r>
            <a:r>
              <a:rPr lang="ru-RU" sz="2200" i="1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i="1" dirty="0"/>
          </a:p>
        </p:txBody>
      </p:sp>
    </p:spTree>
    <p:extLst>
      <p:ext uri="{BB962C8B-B14F-4D97-AF65-F5344CB8AC3E}">
        <p14:creationId xmlns:p14="http://schemas.microsoft.com/office/powerpoint/2010/main" val="551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DA1F2-1D85-4745-A81E-46F67E4CB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89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1</a:t>
            </a:r>
            <a:r>
              <a:rPr lang="uk-UA" sz="3600" b="1" dirty="0">
                <a:latin typeface="+mn-lt"/>
              </a:rPr>
              <a:t>. Територіальна організація суспільства: теоретичні засади та понятійний апарат</a:t>
            </a:r>
            <a:endParaRPr lang="ru-RU" sz="36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C23F22-BFA5-4F68-AC50-62130EE9D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05248"/>
            <a:ext cx="12192000" cy="47527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0" i="1" dirty="0" err="1">
                <a:effectLst/>
                <a:latin typeface="Roboto" panose="02000000000000000000" pitchFamily="2" charset="0"/>
              </a:rPr>
              <a:t>Простір</a:t>
            </a:r>
            <a:r>
              <a:rPr lang="ru-RU" b="0" i="1" dirty="0">
                <a:effectLst/>
                <a:latin typeface="Roboto" panose="02000000000000000000" pitchFamily="2" charset="0"/>
              </a:rPr>
              <a:t> –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сукупність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об'єктів</a:t>
            </a:r>
            <a:r>
              <a:rPr lang="ru-RU" b="0" i="1" dirty="0">
                <a:effectLst/>
                <a:latin typeface="Roboto" panose="02000000000000000000" pitchFamily="2" charset="0"/>
              </a:rPr>
              <a:t>,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зв'язків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між</a:t>
            </a:r>
            <a:r>
              <a:rPr lang="ru-RU" b="0" i="1" dirty="0">
                <a:effectLst/>
                <a:latin typeface="Roboto" panose="02000000000000000000" pitchFamily="2" charset="0"/>
              </a:rPr>
              <a:t> ними,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певним</a:t>
            </a:r>
            <a:r>
              <a:rPr lang="ru-RU" b="0" i="1" dirty="0">
                <a:effectLst/>
                <a:latin typeface="Roboto" panose="02000000000000000000" pitchFamily="2" charset="0"/>
              </a:rPr>
              <a:t> чином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розташованих</a:t>
            </a:r>
            <a:r>
              <a:rPr lang="ru-RU" b="0" i="1" dirty="0">
                <a:effectLst/>
                <a:latin typeface="Roboto" panose="02000000000000000000" pitchFamily="2" charset="0"/>
              </a:rPr>
              <a:t> один по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відношенню</a:t>
            </a:r>
            <a:r>
              <a:rPr lang="ru-RU" b="0" i="1" dirty="0">
                <a:effectLst/>
                <a:latin typeface="Roboto" panose="02000000000000000000" pitchFamily="2" charset="0"/>
              </a:rPr>
              <a:t> до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інших</a:t>
            </a:r>
            <a:r>
              <a:rPr lang="ru-RU" b="0" i="1" dirty="0">
                <a:effectLst/>
                <a:latin typeface="Roboto" panose="02000000000000000000" pitchFamily="2" charset="0"/>
              </a:rPr>
              <a:t> (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простір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розглядається</a:t>
            </a:r>
            <a:r>
              <a:rPr lang="ru-RU" b="0" i="1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безпосередньому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географічному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сенсі</a:t>
            </a:r>
            <a:r>
              <a:rPr lang="ru-RU" b="0" i="1" dirty="0">
                <a:effectLst/>
                <a:latin typeface="Roboto" panose="02000000000000000000" pitchFamily="2" charset="0"/>
              </a:rPr>
              <a:t>, а не у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вигляді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метафори</a:t>
            </a:r>
            <a:r>
              <a:rPr lang="ru-RU" b="0" i="1" dirty="0">
                <a:effectLst/>
                <a:latin typeface="Roboto" panose="02000000000000000000" pitchFamily="2" charset="0"/>
              </a:rPr>
              <a:t>,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існує</a:t>
            </a:r>
            <a:r>
              <a:rPr lang="ru-RU" b="0" i="1" dirty="0">
                <a:effectLst/>
                <a:latin typeface="Roboto" panose="02000000000000000000" pitchFamily="2" charset="0"/>
              </a:rPr>
              <a:t> в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політичних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дослідженнях</a:t>
            </a:r>
            <a:r>
              <a:rPr lang="ru-RU" b="0" i="1" dirty="0">
                <a:effectLst/>
                <a:latin typeface="Roboto" panose="02000000000000000000" pitchFamily="2" charset="0"/>
              </a:rPr>
              <a:t> і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що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означає</a:t>
            </a:r>
            <a:r>
              <a:rPr lang="ru-RU" b="0" i="1" dirty="0">
                <a:effectLst/>
                <a:latin typeface="Roboto" panose="02000000000000000000" pitchFamily="2" charset="0"/>
              </a:rPr>
              <a:t>,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наприклад</a:t>
            </a:r>
            <a:r>
              <a:rPr lang="ru-RU" b="0" i="1" dirty="0">
                <a:effectLst/>
                <a:latin typeface="Roboto" panose="02000000000000000000" pitchFamily="2" charset="0"/>
              </a:rPr>
              <a:t>,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розстановку</a:t>
            </a:r>
            <a:r>
              <a:rPr lang="ru-RU" b="0" i="1" dirty="0">
                <a:effectLst/>
                <a:latin typeface="Roboto" panose="02000000000000000000" pitchFamily="2" charset="0"/>
              </a:rPr>
              <a:t> </a:t>
            </a:r>
            <a:r>
              <a:rPr lang="ru-RU" b="0" i="1" dirty="0" err="1">
                <a:effectLst/>
                <a:latin typeface="Roboto" panose="02000000000000000000" pitchFamily="2" charset="0"/>
              </a:rPr>
              <a:t>сіл</a:t>
            </a:r>
            <a:r>
              <a:rPr lang="ru-RU" b="0" i="1" dirty="0">
                <a:effectLst/>
                <a:latin typeface="Roboto" panose="02000000000000000000" pitchFamily="2" charset="0"/>
              </a:rPr>
              <a:t>).</a:t>
            </a:r>
          </a:p>
          <a:p>
            <a:pPr marL="0" indent="0">
              <a:buNone/>
            </a:pPr>
            <a:endParaRPr lang="ru-RU" sz="1700" dirty="0">
              <a:latin typeface="Roboto" panose="02000000000000000000" pitchFamily="2" charset="0"/>
            </a:endParaRPr>
          </a:p>
          <a:p>
            <a:pPr marL="0" indent="0" algn="just" fontAlgn="base">
              <a:buNone/>
            </a:pPr>
            <a:r>
              <a:rPr lang="ru-RU" b="0" i="0" dirty="0">
                <a:effectLst/>
              </a:rPr>
              <a:t>Для </a:t>
            </a:r>
            <a:r>
              <a:rPr lang="ru-RU" b="0" i="0" dirty="0" err="1">
                <a:effectLst/>
              </a:rPr>
              <a:t>вивчення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територіальної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неоднорідності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слід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використовувати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підходи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розроблені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теоретичної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географії</a:t>
            </a:r>
            <a:r>
              <a:rPr lang="ru-RU" b="0" i="0" dirty="0">
                <a:effectLst/>
              </a:rPr>
              <a:t>. </a:t>
            </a:r>
            <a:r>
              <a:rPr lang="ru-RU" b="0" i="0" dirty="0" err="1">
                <a:effectLst/>
              </a:rPr>
              <a:t>Базовими</a:t>
            </a:r>
            <a:r>
              <a:rPr lang="ru-RU" b="0" i="0" dirty="0">
                <a:effectLst/>
              </a:rPr>
              <a:t> концептами, </a:t>
            </a:r>
            <a:r>
              <a:rPr lang="ru-RU" b="0" i="0" dirty="0" err="1">
                <a:effectLst/>
              </a:rPr>
              <a:t>що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застосовуються</a:t>
            </a:r>
            <a:r>
              <a:rPr lang="ru-RU" b="0" i="0" dirty="0">
                <a:effectLst/>
              </a:rPr>
              <a:t> при </a:t>
            </a:r>
            <a:r>
              <a:rPr lang="ru-RU" b="0" i="0" dirty="0" err="1">
                <a:effectLst/>
              </a:rPr>
              <a:t>дослідженні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об'єктів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просторі</a:t>
            </a:r>
            <a:r>
              <a:rPr lang="ru-RU" b="0" i="0" dirty="0">
                <a:effectLst/>
              </a:rPr>
              <a:t>, є </a:t>
            </a:r>
            <a:r>
              <a:rPr lang="ru-RU" b="1" i="0" dirty="0" err="1">
                <a:effectLst/>
              </a:rPr>
              <a:t>положення</a:t>
            </a:r>
            <a:r>
              <a:rPr lang="ru-RU" b="1" i="0" dirty="0">
                <a:effectLst/>
              </a:rPr>
              <a:t>, </a:t>
            </a:r>
            <a:r>
              <a:rPr lang="ru-RU" b="1" i="0" dirty="0" err="1">
                <a:effectLst/>
              </a:rPr>
              <a:t>напрямок</a:t>
            </a:r>
            <a:r>
              <a:rPr lang="ru-RU" b="1" i="0" dirty="0">
                <a:effectLst/>
              </a:rPr>
              <a:t> і </a:t>
            </a:r>
            <a:r>
              <a:rPr lang="ru-RU" b="1" i="0" dirty="0" err="1">
                <a:effectLst/>
              </a:rPr>
              <a:t>відстань</a:t>
            </a:r>
            <a:r>
              <a:rPr lang="ru-RU" b="1" i="0" dirty="0">
                <a:effectLst/>
              </a:rPr>
              <a:t>:</a:t>
            </a:r>
            <a:r>
              <a:rPr lang="ru-RU" b="0" i="0" dirty="0">
                <a:effectLst/>
              </a:rPr>
              <a:t> </a:t>
            </a:r>
          </a:p>
          <a:p>
            <a:pPr algn="just" fontAlgn="base">
              <a:spcBef>
                <a:spcPts val="0"/>
              </a:spcBef>
            </a:pPr>
            <a:r>
              <a:rPr lang="ru-RU" b="0" i="0" dirty="0" err="1">
                <a:effectLst/>
              </a:rPr>
              <a:t>положення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відображає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статичну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ситуацію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>
              <a:spcBef>
                <a:spcPts val="0"/>
              </a:spcBef>
            </a:pPr>
            <a:r>
              <a:rPr lang="ru-RU" b="0" i="0" dirty="0" err="1">
                <a:effectLst/>
              </a:rPr>
              <a:t>напрямок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показує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її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динаміку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>
              <a:spcBef>
                <a:spcPts val="0"/>
              </a:spcBef>
            </a:pPr>
            <a:r>
              <a:rPr lang="ru-RU" b="0" i="0" dirty="0">
                <a:effectLst/>
              </a:rPr>
              <a:t>за </a:t>
            </a:r>
            <a:r>
              <a:rPr lang="ru-RU" b="0" i="0" dirty="0" err="1">
                <a:effectLst/>
              </a:rPr>
              <a:t>допомогою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відстані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географічне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положення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розглядається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щодо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інших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об'єктів</a:t>
            </a:r>
            <a:r>
              <a:rPr lang="ru-RU" b="0" i="0" dirty="0">
                <a:effectLst/>
              </a:rPr>
              <a:t> (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інших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положень</a:t>
            </a:r>
            <a:r>
              <a:rPr lang="ru-RU" b="0" i="0" dirty="0">
                <a:effectLst/>
              </a:rPr>
              <a:t>) і </a:t>
            </a:r>
            <a:r>
              <a:rPr lang="ru-RU" b="0" i="0" dirty="0" err="1">
                <a:effectLst/>
              </a:rPr>
              <a:t>шляхів</a:t>
            </a:r>
            <a:r>
              <a:rPr lang="ru-RU" b="0" i="0" dirty="0">
                <a:effectLst/>
              </a:rPr>
              <a:t> (</a:t>
            </a:r>
            <a:r>
              <a:rPr lang="ru-RU" b="0" i="0" dirty="0" err="1">
                <a:effectLst/>
              </a:rPr>
              <a:t>напрямків</a:t>
            </a:r>
            <a:r>
              <a:rPr lang="ru-RU" b="0" i="0" dirty="0">
                <a:effectLst/>
              </a:rPr>
              <a:t>).</a:t>
            </a:r>
          </a:p>
          <a:p>
            <a:pPr marL="0" indent="0">
              <a:buNone/>
            </a:pPr>
            <a:endParaRPr lang="ru-RU" b="0" i="0" dirty="0"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ru-RU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CE78853-DE83-48AE-9356-B5233BC5AA42}"/>
              </a:ext>
            </a:extLst>
          </p:cNvPr>
          <p:cNvSpPr txBox="1">
            <a:spLocks/>
          </p:cNvSpPr>
          <p:nvPr/>
        </p:nvSpPr>
        <p:spPr>
          <a:xfrm>
            <a:off x="910119" y="1318437"/>
            <a:ext cx="10515600" cy="712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800" b="1" dirty="0">
                <a:latin typeface="+mn-lt"/>
              </a:rPr>
              <a:t>Поняття простору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3146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0F7495-A41C-4C61-A8F9-EA52A438A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692" y="479711"/>
            <a:ext cx="11589250" cy="580233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i="1" dirty="0"/>
              <a:t>За </a:t>
            </a:r>
            <a:r>
              <a:rPr lang="ru-RU" sz="2200" i="1" dirty="0" err="1"/>
              <a:t>функціональною</a:t>
            </a:r>
            <a:r>
              <a:rPr lang="ru-RU" sz="2200" i="1" dirty="0"/>
              <a:t> </a:t>
            </a:r>
            <a:r>
              <a:rPr lang="ru-RU" sz="2200" i="1" dirty="0" err="1"/>
              <a:t>ознакою</a:t>
            </a:r>
            <a:r>
              <a:rPr lang="ru-RU" sz="2200" i="1" dirty="0"/>
              <a:t> </a:t>
            </a:r>
            <a:r>
              <a:rPr lang="ru-RU" sz="2200" i="1" dirty="0" err="1"/>
              <a:t>сільські</a:t>
            </a:r>
            <a:r>
              <a:rPr lang="ru-RU" sz="2200" i="1" dirty="0"/>
              <a:t> </a:t>
            </a:r>
            <a:r>
              <a:rPr lang="ru-RU" sz="2200" i="1" dirty="0" err="1"/>
              <a:t>населені</a:t>
            </a:r>
            <a:r>
              <a:rPr lang="ru-RU" sz="2200" i="1" dirty="0"/>
              <a:t> </a:t>
            </a:r>
            <a:r>
              <a:rPr lang="ru-RU" sz="2200" i="1" dirty="0" err="1"/>
              <a:t>пункти</a:t>
            </a:r>
            <a:r>
              <a:rPr lang="ru-RU" sz="2200" i="1" dirty="0"/>
              <a:t> </a:t>
            </a:r>
            <a:r>
              <a:rPr lang="ru-RU" sz="2200" i="1" dirty="0" err="1"/>
              <a:t>можуть</a:t>
            </a:r>
            <a:r>
              <a:rPr lang="ru-RU" sz="2200" i="1" dirty="0"/>
              <a:t> бути й </a:t>
            </a:r>
            <a:r>
              <a:rPr lang="ru-RU" sz="2200" i="1" dirty="0" err="1"/>
              <a:t>несільськогосподарськими</a:t>
            </a:r>
            <a:r>
              <a:rPr lang="ru-RU" sz="2200" i="1" dirty="0"/>
              <a:t>, </a:t>
            </a:r>
            <a:r>
              <a:rPr lang="ru-RU" sz="2200" i="1" dirty="0" err="1"/>
              <a:t>це</a:t>
            </a:r>
            <a:r>
              <a:rPr lang="ru-RU" sz="2200" i="1" dirty="0"/>
              <a:t> селища </a:t>
            </a:r>
            <a:r>
              <a:rPr lang="ru-RU" sz="2200" i="1" dirty="0" err="1"/>
              <a:t>лісгоспів</a:t>
            </a:r>
            <a:r>
              <a:rPr lang="ru-RU" sz="2200" i="1" dirty="0"/>
              <a:t>, </a:t>
            </a:r>
            <a:r>
              <a:rPr lang="ru-RU" sz="2200" i="1" dirty="0" err="1"/>
              <a:t>дачні</a:t>
            </a:r>
            <a:r>
              <a:rPr lang="ru-RU" sz="2200" i="1" dirty="0"/>
              <a:t> </a:t>
            </a:r>
            <a:r>
              <a:rPr lang="ru-RU" sz="2200" i="1" dirty="0" err="1"/>
              <a:t>поселення</a:t>
            </a:r>
            <a:r>
              <a:rPr lang="ru-RU" sz="2200" i="1" dirty="0"/>
              <a:t>, </a:t>
            </a:r>
            <a:r>
              <a:rPr lang="ru-RU" sz="2200" i="1" dirty="0" err="1"/>
              <a:t>табори</a:t>
            </a:r>
            <a:r>
              <a:rPr lang="ru-RU" sz="2200" i="1" dirty="0"/>
              <a:t> </a:t>
            </a:r>
            <a:r>
              <a:rPr lang="ru-RU" sz="2200" i="1" dirty="0" err="1"/>
              <a:t>відпочинку</a:t>
            </a:r>
            <a:r>
              <a:rPr lang="ru-RU" sz="2200" i="1" dirty="0"/>
              <a:t>, </a:t>
            </a:r>
            <a:r>
              <a:rPr lang="ru-RU" sz="2200" i="1" dirty="0" err="1"/>
              <a:t>заповідники</a:t>
            </a:r>
            <a:r>
              <a:rPr lang="ru-RU" sz="2200" i="1" dirty="0"/>
              <a:t>, </a:t>
            </a:r>
            <a:r>
              <a:rPr lang="ru-RU" sz="2200" i="1" dirty="0" err="1"/>
              <a:t>шляхові</a:t>
            </a:r>
            <a:r>
              <a:rPr lang="ru-RU" sz="2200" i="1" dirty="0"/>
              <a:t> </a:t>
            </a:r>
            <a:r>
              <a:rPr lang="ru-RU" sz="2200" i="1" dirty="0" err="1"/>
              <a:t>дільниці</a:t>
            </a:r>
            <a:r>
              <a:rPr lang="ru-RU" sz="2200" i="1" dirty="0"/>
              <a:t> та </a:t>
            </a:r>
            <a:r>
              <a:rPr lang="ru-RU" sz="2200" i="1" dirty="0" err="1"/>
              <a:t>інші</a:t>
            </a:r>
            <a:r>
              <a:rPr lang="ru-RU" sz="2200" i="1" dirty="0"/>
              <a:t> </a:t>
            </a:r>
            <a:r>
              <a:rPr lang="ru-RU" sz="2200" i="1" dirty="0" err="1"/>
              <a:t>дрібні</a:t>
            </a:r>
            <a:r>
              <a:rPr lang="ru-RU" sz="2200" i="1" dirty="0"/>
              <a:t> селища, </a:t>
            </a:r>
            <a:r>
              <a:rPr lang="ru-RU" sz="2200" i="1" dirty="0" err="1"/>
              <a:t>які</a:t>
            </a:r>
            <a:r>
              <a:rPr lang="ru-RU" sz="2200" i="1" dirty="0"/>
              <a:t> не </a:t>
            </a:r>
            <a:r>
              <a:rPr lang="ru-RU" sz="2200" i="1" dirty="0" err="1"/>
              <a:t>пов’язані</a:t>
            </a:r>
            <a:r>
              <a:rPr lang="ru-RU" sz="2200" i="1" dirty="0"/>
              <a:t> </a:t>
            </a:r>
            <a:r>
              <a:rPr lang="ru-RU" sz="2200" i="1" dirty="0" err="1"/>
              <a:t>із</a:t>
            </a:r>
            <a:r>
              <a:rPr lang="ru-RU" sz="2200" i="1" dirty="0"/>
              <a:t> </a:t>
            </a:r>
            <a:r>
              <a:rPr lang="ru-RU" sz="2200" i="1" dirty="0" err="1"/>
              <a:t>сільськогосподарським</a:t>
            </a:r>
            <a:r>
              <a:rPr lang="ru-RU" sz="2200" i="1" dirty="0"/>
              <a:t> </a:t>
            </a:r>
            <a:r>
              <a:rPr lang="ru-RU" sz="2200" i="1" dirty="0" err="1"/>
              <a:t>виробництвом</a:t>
            </a:r>
            <a:r>
              <a:rPr lang="ru-RU" sz="2200" i="1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i="1" dirty="0" err="1"/>
              <a:t>Сільські</a:t>
            </a:r>
            <a:r>
              <a:rPr lang="ru-RU" sz="2200" i="1" dirty="0"/>
              <a:t> </a:t>
            </a:r>
            <a:r>
              <a:rPr lang="ru-RU" sz="2200" i="1" dirty="0" err="1"/>
              <a:t>поселення</a:t>
            </a:r>
            <a:r>
              <a:rPr lang="ru-RU" sz="2200" i="1" dirty="0"/>
              <a:t> за </a:t>
            </a:r>
            <a:r>
              <a:rPr lang="ru-RU" sz="2200" i="1" dirty="0" err="1"/>
              <a:t>людністю</a:t>
            </a:r>
            <a:r>
              <a:rPr lang="ru-RU" sz="2200" i="1" dirty="0"/>
              <a:t> </a:t>
            </a:r>
            <a:r>
              <a:rPr lang="ru-RU" sz="2200" i="1" dirty="0" err="1"/>
              <a:t>поділяються</a:t>
            </a:r>
            <a:r>
              <a:rPr lang="ru-RU" sz="2200" i="1" dirty="0"/>
              <a:t> на </a:t>
            </a:r>
            <a:r>
              <a:rPr lang="ru-RU" sz="2200" i="1" dirty="0" err="1"/>
              <a:t>такі</a:t>
            </a:r>
            <a:r>
              <a:rPr lang="ru-RU" sz="2200" i="1" dirty="0"/>
              <a:t>: </a:t>
            </a:r>
            <a:r>
              <a:rPr lang="ru-RU" sz="2200" i="1" dirty="0" err="1"/>
              <a:t>великі</a:t>
            </a:r>
            <a:r>
              <a:rPr lang="ru-RU" sz="2200" i="1" dirty="0"/>
              <a:t> села (</a:t>
            </a:r>
            <a:r>
              <a:rPr lang="ru-RU" sz="2200" i="1" dirty="0" err="1"/>
              <a:t>понад</a:t>
            </a:r>
            <a:r>
              <a:rPr lang="ru-RU" sz="2200" i="1" dirty="0"/>
              <a:t> 500 </a:t>
            </a:r>
            <a:r>
              <a:rPr lang="ru-RU" sz="2200" i="1" dirty="0" err="1"/>
              <a:t>осіб</a:t>
            </a:r>
            <a:r>
              <a:rPr lang="ru-RU" sz="2200" i="1" dirty="0"/>
              <a:t>); </a:t>
            </a:r>
            <a:r>
              <a:rPr lang="ru-RU" sz="2200" i="1" dirty="0" err="1"/>
              <a:t>середні</a:t>
            </a:r>
            <a:r>
              <a:rPr lang="ru-RU" sz="2200" i="1" dirty="0"/>
              <a:t> (200–500 </a:t>
            </a:r>
            <a:r>
              <a:rPr lang="ru-RU" sz="2200" i="1" dirty="0" err="1"/>
              <a:t>осіб</a:t>
            </a:r>
            <a:r>
              <a:rPr lang="ru-RU" sz="2200" i="1" dirty="0"/>
              <a:t>); </a:t>
            </a:r>
            <a:r>
              <a:rPr lang="ru-RU" sz="2200" i="1" dirty="0" err="1"/>
              <a:t>малі</a:t>
            </a:r>
            <a:r>
              <a:rPr lang="ru-RU" sz="2200" i="1" dirty="0"/>
              <a:t> (до 200 </a:t>
            </a:r>
            <a:r>
              <a:rPr lang="ru-RU" sz="2200" i="1" dirty="0" err="1"/>
              <a:t>осіб</a:t>
            </a:r>
            <a:r>
              <a:rPr lang="ru-RU" sz="2200" i="1" dirty="0"/>
              <a:t>). </a:t>
            </a:r>
            <a:r>
              <a:rPr lang="ru-RU" sz="2200" i="1" dirty="0" err="1"/>
              <a:t>Крім</a:t>
            </a:r>
            <a:r>
              <a:rPr lang="ru-RU" sz="2200" i="1" dirty="0"/>
              <a:t> того, з великих </a:t>
            </a:r>
            <a:r>
              <a:rPr lang="ru-RU" sz="2200" i="1" dirty="0" err="1"/>
              <a:t>сіл</a:t>
            </a:r>
            <a:r>
              <a:rPr lang="ru-RU" sz="2200" i="1" dirty="0"/>
              <a:t> </a:t>
            </a:r>
            <a:r>
              <a:rPr lang="ru-RU" sz="2200" i="1" dirty="0" err="1"/>
              <a:t>виділяють</a:t>
            </a:r>
            <a:r>
              <a:rPr lang="ru-RU" sz="2200" i="1" dirty="0"/>
              <a:t> </a:t>
            </a:r>
            <a:r>
              <a:rPr lang="ru-RU" sz="2200" i="1" dirty="0" err="1"/>
              <a:t>найбільші</a:t>
            </a:r>
            <a:r>
              <a:rPr lang="ru-RU" sz="2200" i="1" dirty="0"/>
              <a:t> (</a:t>
            </a:r>
            <a:r>
              <a:rPr lang="ru-RU" sz="2200" i="1" dirty="0" err="1"/>
              <a:t>понад</a:t>
            </a:r>
            <a:r>
              <a:rPr lang="ru-RU" sz="2200" i="1" dirty="0"/>
              <a:t> 5 тис. </a:t>
            </a:r>
            <a:r>
              <a:rPr lang="ru-RU" sz="2200" i="1" dirty="0" err="1"/>
              <a:t>осіб</a:t>
            </a:r>
            <a:r>
              <a:rPr lang="ru-RU" sz="2200" i="1" dirty="0"/>
              <a:t>), а з </a:t>
            </a:r>
            <a:r>
              <a:rPr lang="ru-RU" sz="2200" i="1" dirty="0" err="1"/>
              <a:t>малих</a:t>
            </a:r>
            <a:r>
              <a:rPr lang="ru-RU" sz="2200" i="1" dirty="0"/>
              <a:t>  – </a:t>
            </a:r>
            <a:r>
              <a:rPr lang="ru-RU" sz="2200" i="1" dirty="0" err="1"/>
              <a:t>дрібні</a:t>
            </a:r>
            <a:r>
              <a:rPr lang="ru-RU" sz="2200" i="1" dirty="0"/>
              <a:t> (до 50 </a:t>
            </a:r>
            <a:r>
              <a:rPr lang="ru-RU" sz="2200" i="1" dirty="0" err="1"/>
              <a:t>осіб</a:t>
            </a:r>
            <a:r>
              <a:rPr lang="ru-RU" sz="2200" i="1" dirty="0"/>
              <a:t>). Для </a:t>
            </a:r>
            <a:r>
              <a:rPr lang="ru-RU" sz="2200" i="1" dirty="0" err="1"/>
              <a:t>відстеження</a:t>
            </a:r>
            <a:r>
              <a:rPr lang="ru-RU" sz="2200" i="1" dirty="0"/>
              <a:t> </a:t>
            </a:r>
            <a:r>
              <a:rPr lang="ru-RU" sz="2200" i="1" dirty="0" err="1"/>
              <a:t>процесів</a:t>
            </a:r>
            <a:r>
              <a:rPr lang="ru-RU" sz="2200" i="1" dirty="0"/>
              <a:t> у </a:t>
            </a:r>
            <a:r>
              <a:rPr lang="ru-RU" sz="2200" i="1" dirty="0" err="1"/>
              <a:t>сільській</a:t>
            </a:r>
            <a:r>
              <a:rPr lang="ru-RU" sz="2200" i="1" dirty="0"/>
              <a:t> </a:t>
            </a:r>
            <a:r>
              <a:rPr lang="ru-RU" sz="2200" i="1" dirty="0" err="1"/>
              <a:t>поселенській</a:t>
            </a:r>
            <a:r>
              <a:rPr lang="ru-RU" sz="2200" i="1" dirty="0"/>
              <a:t> </a:t>
            </a:r>
            <a:r>
              <a:rPr lang="ru-RU" sz="2200" i="1" dirty="0" err="1"/>
              <a:t>мережі</a:t>
            </a:r>
            <a:r>
              <a:rPr lang="ru-RU" sz="2200" i="1" dirty="0"/>
              <a:t> за </a:t>
            </a:r>
            <a:r>
              <a:rPr lang="ru-RU" sz="2200" i="1" dirty="0" err="1"/>
              <a:t>людністю</a:t>
            </a:r>
            <a:r>
              <a:rPr lang="ru-RU" sz="2200" i="1" dirty="0"/>
              <a:t> </a:t>
            </a:r>
            <a:r>
              <a:rPr lang="ru-RU" sz="2200" i="1" dirty="0" err="1"/>
              <a:t>Державна</a:t>
            </a:r>
            <a:r>
              <a:rPr lang="ru-RU" sz="2200" i="1" dirty="0"/>
              <a:t> служба статистики </a:t>
            </a:r>
            <a:r>
              <a:rPr lang="ru-RU" sz="2200" i="1" dirty="0" err="1"/>
              <a:t>виділяє</a:t>
            </a:r>
            <a:r>
              <a:rPr lang="ru-RU" sz="2200" i="1" dirty="0"/>
              <a:t> </a:t>
            </a:r>
            <a:r>
              <a:rPr lang="ru-RU" sz="2200" i="1" dirty="0" err="1"/>
              <a:t>такі</a:t>
            </a:r>
            <a:r>
              <a:rPr lang="ru-RU" sz="2200" i="1" dirty="0"/>
              <a:t> </a:t>
            </a:r>
            <a:r>
              <a:rPr lang="ru-RU" sz="2200" i="1" dirty="0" err="1"/>
              <a:t>групи</a:t>
            </a:r>
            <a:r>
              <a:rPr lang="ru-RU" sz="2200" i="1" dirty="0"/>
              <a:t> </a:t>
            </a:r>
            <a:r>
              <a:rPr lang="ru-RU" sz="2200" i="1" dirty="0" err="1"/>
              <a:t>сіл</a:t>
            </a:r>
            <a:r>
              <a:rPr lang="ru-RU" sz="2200" i="1" dirty="0"/>
              <a:t>: до 49 </a:t>
            </a:r>
            <a:r>
              <a:rPr lang="ru-RU" sz="2200" i="1" dirty="0" err="1"/>
              <a:t>жителів</a:t>
            </a:r>
            <a:r>
              <a:rPr lang="ru-RU" sz="2200" i="1" dirty="0"/>
              <a:t>; 50– 99; 100–199; 200–299; 300–499; 500–-999; 1000 і </a:t>
            </a:r>
            <a:r>
              <a:rPr lang="ru-RU" sz="2200" i="1" dirty="0" err="1"/>
              <a:t>більше</a:t>
            </a:r>
            <a:r>
              <a:rPr lang="ru-RU" sz="2200" i="1" dirty="0"/>
              <a:t> </a:t>
            </a:r>
            <a:r>
              <a:rPr lang="ru-RU" sz="2200" i="1" dirty="0" err="1"/>
              <a:t>жителів</a:t>
            </a:r>
            <a:r>
              <a:rPr lang="ru-RU" sz="2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2268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FB294C6-B3E3-4B36-B18C-34C8AC73E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36497" y="-2097494"/>
            <a:ext cx="6786151" cy="1112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526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06292-5AC7-4A2D-A095-D1191766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67" y="365125"/>
            <a:ext cx="11959120" cy="1325563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Основні проблеми </a:t>
            </a:r>
            <a:r>
              <a:rPr lang="ru-RU" sz="2800" b="1" dirty="0" err="1">
                <a:latin typeface="+mn-lt"/>
              </a:rPr>
              <a:t>адміністративно-територіального</a:t>
            </a:r>
            <a:r>
              <a:rPr lang="ru-RU" sz="2800" b="1" dirty="0">
                <a:latin typeface="+mn-lt"/>
              </a:rPr>
              <a:t> устрою </a:t>
            </a:r>
            <a:r>
              <a:rPr lang="ru-RU" sz="2800" b="1" dirty="0" err="1">
                <a:latin typeface="+mn-lt"/>
              </a:rPr>
              <a:t>України</a:t>
            </a:r>
            <a:r>
              <a:rPr lang="ru-RU" sz="2800" b="1" dirty="0">
                <a:latin typeface="+mn-lt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1DF84D-6386-4FF4-8D80-E0DCD0CC8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098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невпорядкованість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; </a:t>
            </a:r>
          </a:p>
          <a:p>
            <a:r>
              <a:rPr lang="ru-RU" dirty="0" err="1"/>
              <a:t>неврегульованість</a:t>
            </a:r>
            <a:r>
              <a:rPr lang="ru-RU" dirty="0"/>
              <a:t> статусу низки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(АТО),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та порядку </a:t>
            </a:r>
            <a:r>
              <a:rPr lang="ru-RU" dirty="0" err="1"/>
              <a:t>віднесення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, </a:t>
            </a:r>
            <a:r>
              <a:rPr lang="ru-RU" dirty="0" err="1"/>
              <a:t>невідповідність</a:t>
            </a:r>
            <a:r>
              <a:rPr lang="ru-RU" dirty="0"/>
              <a:t> реально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статусу </a:t>
            </a:r>
            <a:r>
              <a:rPr lang="ru-RU" dirty="0" err="1"/>
              <a:t>багатьох</a:t>
            </a:r>
            <a:r>
              <a:rPr lang="ru-RU" dirty="0"/>
              <a:t> АТО </a:t>
            </a:r>
            <a:r>
              <a:rPr lang="ru-RU" dirty="0" err="1"/>
              <a:t>їх</a:t>
            </a:r>
            <a:r>
              <a:rPr lang="ru-RU" dirty="0"/>
              <a:t> кадровому, ресурсному та </a:t>
            </a:r>
            <a:r>
              <a:rPr lang="ru-RU" dirty="0" err="1"/>
              <a:t>організаційному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; </a:t>
            </a:r>
          </a:p>
          <a:p>
            <a:r>
              <a:rPr lang="ru-RU" dirty="0" err="1"/>
              <a:t>надмірна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площею</a:t>
            </a:r>
            <a:r>
              <a:rPr lang="ru-RU" dirty="0"/>
              <a:t>, </a:t>
            </a:r>
            <a:r>
              <a:rPr lang="ru-RU" dirty="0" err="1"/>
              <a:t>іншими</a:t>
            </a:r>
            <a:r>
              <a:rPr lang="ru-RU" dirty="0"/>
              <a:t> параметрами </a:t>
            </a:r>
            <a:r>
              <a:rPr lang="ru-RU" dirty="0" err="1"/>
              <a:t>між</a:t>
            </a:r>
            <a:r>
              <a:rPr lang="ru-RU" dirty="0"/>
              <a:t> АТО одного </a:t>
            </a:r>
            <a:r>
              <a:rPr lang="ru-RU" dirty="0" err="1"/>
              <a:t>рівня</a:t>
            </a:r>
            <a:r>
              <a:rPr lang="ru-RU" dirty="0"/>
              <a:t> та </a:t>
            </a:r>
            <a:r>
              <a:rPr lang="ru-RU" dirty="0" err="1"/>
              <a:t>категорії</a:t>
            </a:r>
            <a:r>
              <a:rPr lang="ru-RU" dirty="0"/>
              <a:t>; </a:t>
            </a:r>
          </a:p>
          <a:p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АТО </a:t>
            </a:r>
            <a:r>
              <a:rPr lang="ru-RU" dirty="0" err="1"/>
              <a:t>інших</a:t>
            </a:r>
            <a:r>
              <a:rPr lang="ru-RU" dirty="0"/>
              <a:t> АТО </a:t>
            </a:r>
            <a:r>
              <a:rPr lang="ru-RU" dirty="0" err="1"/>
              <a:t>цього</a:t>
            </a:r>
            <a:r>
              <a:rPr lang="ru-RU" dirty="0"/>
              <a:t> ж </a:t>
            </a:r>
            <a:r>
              <a:rPr lang="ru-RU" dirty="0" err="1"/>
              <a:t>рівня</a:t>
            </a:r>
            <a:r>
              <a:rPr lang="ru-RU" dirty="0"/>
              <a:t>, і в межах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АТО </a:t>
            </a:r>
            <a:r>
              <a:rPr lang="ru-RU" dirty="0" err="1"/>
              <a:t>територій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</a:t>
            </a:r>
            <a:r>
              <a:rPr lang="ru-RU" dirty="0" err="1"/>
              <a:t>іншим</a:t>
            </a:r>
            <a:r>
              <a:rPr lang="ru-RU" dirty="0"/>
              <a:t> АТО </a:t>
            </a:r>
            <a:r>
              <a:rPr lang="ru-RU" dirty="0" err="1"/>
              <a:t>цього</a:t>
            </a:r>
            <a:r>
              <a:rPr lang="ru-RU" dirty="0"/>
              <a:t> ж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адміністративно-територіального</a:t>
            </a:r>
            <a:r>
              <a:rPr lang="ru-RU" dirty="0"/>
              <a:t> устрою; </a:t>
            </a:r>
          </a:p>
          <a:p>
            <a:r>
              <a:rPr lang="ru-RU" dirty="0" err="1"/>
              <a:t>нераціональне</a:t>
            </a:r>
            <a:r>
              <a:rPr lang="ru-RU" dirty="0"/>
              <a:t>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АТО. </a:t>
            </a:r>
          </a:p>
        </p:txBody>
      </p:sp>
    </p:spTree>
    <p:extLst>
      <p:ext uri="{BB962C8B-B14F-4D97-AF65-F5344CB8AC3E}">
        <p14:creationId xmlns:p14="http://schemas.microsoft.com/office/powerpoint/2010/main" val="2207501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EDA95-B1E9-D580-52D0-84E2F6A43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5633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>
                <a:latin typeface="+mn-lt"/>
              </a:rPr>
              <a:t>Закон України «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Про порядок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вирішення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окремих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питань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адміністративно-територіального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 устрою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України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» </a:t>
            </a:r>
            <a:r>
              <a:rPr lang="ru-RU" sz="4400" b="1" i="0" dirty="0" err="1">
                <a:solidFill>
                  <a:srgbClr val="333333"/>
                </a:solidFill>
                <a:effectLst/>
                <a:latin typeface="+mn-lt"/>
              </a:rPr>
              <a:t>від</a:t>
            </a:r>
            <a: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  <a:t> 28 липня 2023 р. №3285-ІХ</a:t>
            </a:r>
            <a:br>
              <a:rPr lang="ru-RU" sz="4400" b="1" i="0" dirty="0">
                <a:solidFill>
                  <a:srgbClr val="333333"/>
                </a:solidFill>
                <a:effectLst/>
                <a:latin typeface="+mn-lt"/>
              </a:rPr>
            </a:br>
            <a:r>
              <a:rPr lang="en-US" sz="2800" b="1" i="0" dirty="0">
                <a:solidFill>
                  <a:srgbClr val="333333"/>
                </a:solidFill>
                <a:effectLst/>
                <a:latin typeface="+mn-lt"/>
              </a:rPr>
              <a:t>URL: 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+mn-lt"/>
                <a:hlinkClick r:id="rId2"/>
              </a:rPr>
              <a:t>https://zakon.rada.gov.ua/laws/show/3285-20#Text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+mn-lt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7027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3148D11-6771-84A7-77B5-2CAE0AC8F0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980" y="28765"/>
            <a:ext cx="5402178" cy="683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261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ADF58C-465A-019E-E359-38884B0B9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69232"/>
            <a:ext cx="12103768" cy="6388767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Зокрема, встановлені </a:t>
            </a:r>
            <a:r>
              <a:rPr lang="uk-UA" sz="2600" b="1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чіткі процедури класифікації населених пунктів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 Населеним пунктом є </a:t>
            </a:r>
            <a:r>
              <a:rPr lang="uk-UA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компактно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заселене місце проживання людей, що утворилося внаслідок історичних традицій, господарської та іншої діяльності, має сталий склад населення, власну назву та відокремлену територію з встановленими межами.</a:t>
            </a:r>
            <a:endParaRPr lang="ru-RU" sz="26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Населені пункти поділяються на міста, селища та села.</a:t>
            </a:r>
            <a:endParaRPr lang="ru-RU" sz="26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600" b="1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Місто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є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населеним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пунктом з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переважно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компактною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забудовою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чисельніст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жителів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не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менш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 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10 тис. </a:t>
            </a:r>
            <a:endParaRPr lang="ru-RU" sz="26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 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моменту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набрання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законом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чинності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усі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міста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республіканського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і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обласного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значення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а також селища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міського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типу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будуть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віднесені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до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категорії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міста</a:t>
            </a:r>
            <a:endParaRPr lang="ru-RU" sz="26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600" b="1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Селище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є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населеним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пунктом з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переважно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садибною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забудовою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чисельністю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не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менш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 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5 тис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 жителів.</a:t>
            </a:r>
            <a:endParaRPr lang="ru-RU" sz="26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600" b="1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</a:t>
            </a:r>
            <a:r>
              <a:rPr lang="ru-RU" sz="2600" b="1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ело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–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й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із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садибною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забудовою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чисельністю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менш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 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5 тис</a:t>
            </a:r>
            <a:r>
              <a:rPr lang="uk-UA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жителів</a:t>
            </a:r>
            <a:r>
              <a:rPr lang="ru-RU" sz="26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26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50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B958F8-57D1-8BE5-3C92-0AA64B83A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89" y="53824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При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віднесенн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населених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пунктів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до 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певної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категорії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враховуються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зокрема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історичні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географічні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соціально-економічні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природні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екологічні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етнічні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культурні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умови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місцевості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Крім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того,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запроваджується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ще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одна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категорія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яка не є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населеним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пунктом – </a:t>
            </a:r>
            <a:r>
              <a:rPr lang="ru-RU" sz="2800" b="1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поселення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Це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компактн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е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місце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проживання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за межами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населеного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пункту, яке не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має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сталого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складу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та не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віднесено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категорії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населеного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пункту.</a:t>
            </a:r>
            <a:endParaRPr lang="ru-RU" sz="28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Утворення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районів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встановлення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меж,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зміна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адміністративних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центрів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районів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здійснюється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Верховною Радою за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поданням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Кабінету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М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іністрів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Г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ромадське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обговорення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питань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адміністративно-територіального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устрою у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ряді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випадків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є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обов’язковим</a:t>
            </a:r>
            <a:r>
              <a:rPr lang="uk-UA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з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окрема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, у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випадку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утворення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найменування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перейменування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населених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пунктів</a:t>
            </a:r>
            <a:r>
              <a:rPr lang="ru-RU" sz="2800" dirty="0">
                <a:solidFill>
                  <a:srgbClr val="25252C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475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778B56-E6B8-6FE1-DAB1-9852C737A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latin typeface="+mn-lt"/>
              </a:rPr>
              <a:t>Атлас нового адміністративно-територіального устрою України (2020)</a:t>
            </a:r>
            <a:endParaRPr lang="ru-RU" sz="40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607965-7F96-3409-4887-74AF2797D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ctr"/>
            <a:r>
              <a:rPr lang="en-US" sz="3600" i="1" dirty="0"/>
              <a:t>https://drive.google.com/file/d/1p4oyXGb5U5VaiQmh8uGbtTI8kBEISDxl/view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636807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>
            <a:extLst>
              <a:ext uri="{FF2B5EF4-FFF2-40B4-BE49-F238E27FC236}">
                <a16:creationId xmlns:a16="http://schemas.microsoft.com/office/drawing/2014/main" id="{580F573A-7567-4206-AAA3-6DF3F5CF88A1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524000" y="1268413"/>
          <a:ext cx="8448675" cy="540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6714286" imgH="2742857" progId="Paint.Picture">
                  <p:embed/>
                </p:oleObj>
              </mc:Choice>
              <mc:Fallback>
                <p:oleObj name="Точечный рисунок" r:id="rId2" imgW="6714286" imgH="2742857" progId="Paint.Picture">
                  <p:embed/>
                  <p:pic>
                    <p:nvPicPr>
                      <p:cNvPr id="22530" name="Object 2">
                        <a:extLst>
                          <a:ext uri="{FF2B5EF4-FFF2-40B4-BE49-F238E27FC236}">
                            <a16:creationId xmlns:a16="http://schemas.microsoft.com/office/drawing/2014/main" id="{580F573A-7567-4206-AAA3-6DF3F5CF88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68413"/>
                        <a:ext cx="8448675" cy="540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3">
            <a:extLst>
              <a:ext uri="{FF2B5EF4-FFF2-40B4-BE49-F238E27FC236}">
                <a16:creationId xmlns:a16="http://schemas.microsoft.com/office/drawing/2014/main" id="{CACE9B7B-0F3B-4648-8486-5383DC56D6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630" y="1588"/>
            <a:ext cx="8668986" cy="1412875"/>
          </a:xfrm>
          <a:noFill/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uk-UA" altLang="ru-RU" sz="3200" b="1" dirty="0">
                <a:latin typeface="+mn-lt"/>
              </a:rPr>
              <a:t>4. Форма державного устрою </a:t>
            </a:r>
            <a:br>
              <a:rPr lang="uk-UA" altLang="ru-RU" sz="3200" dirty="0"/>
            </a:br>
            <a:r>
              <a:rPr lang="uk-UA" altLang="ru-RU" sz="2800" i="1" dirty="0">
                <a:latin typeface="+mn-lt"/>
              </a:rPr>
              <a:t>спосіб територіальної організації держави</a:t>
            </a:r>
            <a:r>
              <a:rPr lang="ru-RU" altLang="ru-RU" sz="2800" i="1" dirty="0">
                <a:latin typeface="+mn-lt"/>
              </a:rPr>
              <a:t> </a:t>
            </a:r>
          </a:p>
        </p:txBody>
      </p:sp>
      <p:pic>
        <p:nvPicPr>
          <p:cNvPr id="22532" name="Picture 5">
            <a:extLst>
              <a:ext uri="{FF2B5EF4-FFF2-40B4-BE49-F238E27FC236}">
                <a16:creationId xmlns:a16="http://schemas.microsoft.com/office/drawing/2014/main" id="{5BF20EAE-D6E5-41E0-8314-8E55EE51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713" y="0"/>
            <a:ext cx="3189287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EECFDD1-F79F-DB57-E167-FDDB8C2368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301895"/>
              </p:ext>
            </p:extLst>
          </p:nvPr>
        </p:nvGraphicFramePr>
        <p:xfrm>
          <a:off x="0" y="129016"/>
          <a:ext cx="12192000" cy="900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2814845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585727728"/>
                    </a:ext>
                  </a:extLst>
                </a:gridCol>
              </a:tblGrid>
              <a:tr h="786580">
                <a:tc>
                  <a:txBody>
                    <a:bodyPr/>
                    <a:lstStyle/>
                    <a:p>
                      <a:pPr algn="ctr"/>
                      <a:r>
                        <a:rPr lang="uk-UA" sz="2600" dirty="0"/>
                        <a:t>Унітарні держави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600" dirty="0"/>
                        <a:t>Федеративні держави</a:t>
                      </a:r>
                      <a:endParaRPr lang="ru-RU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599930"/>
                  </a:ext>
                </a:extLst>
              </a:tr>
              <a:tr h="2971202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uk-UA" sz="2600" dirty="0"/>
                        <a:t>Єдина система вищих органів представницької, виконавчої та судової влади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u-RU" sz="2600" dirty="0" err="1"/>
                        <a:t>Єдина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конституція</a:t>
                      </a:r>
                      <a:r>
                        <a:rPr lang="ru-RU" sz="2600" dirty="0"/>
                        <a:t>, </a:t>
                      </a:r>
                      <a:r>
                        <a:rPr lang="ru-RU" sz="2600" dirty="0" err="1"/>
                        <a:t>єдина</a:t>
                      </a:r>
                      <a:r>
                        <a:rPr lang="ru-RU" sz="2600" dirty="0"/>
                        <a:t> система </a:t>
                      </a:r>
                      <a:r>
                        <a:rPr lang="ru-RU" sz="2600" dirty="0" err="1"/>
                        <a:t>законодавства</a:t>
                      </a:r>
                      <a:r>
                        <a:rPr lang="ru-RU" sz="2600" dirty="0"/>
                        <a:t>, </a:t>
                      </a:r>
                      <a:r>
                        <a:rPr lang="ru-RU" sz="2600" dirty="0" err="1"/>
                        <a:t>єдина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фінансова</a:t>
                      </a:r>
                      <a:r>
                        <a:rPr lang="ru-RU" sz="2600" dirty="0"/>
                        <a:t>, </a:t>
                      </a:r>
                      <a:r>
                        <a:rPr lang="ru-RU" sz="2600" dirty="0" err="1"/>
                        <a:t>податкова</a:t>
                      </a:r>
                      <a:r>
                        <a:rPr lang="ru-RU" sz="2600" dirty="0"/>
                        <a:t> система, </a:t>
                      </a:r>
                      <a:r>
                        <a:rPr lang="ru-RU" sz="2600" dirty="0" err="1"/>
                        <a:t>єдині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збройні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сили</a:t>
                      </a:r>
                      <a:endParaRPr lang="ru-RU" sz="2600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u-RU" sz="2600" dirty="0" err="1"/>
                        <a:t>Складовими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держави</a:t>
                      </a:r>
                      <a:r>
                        <a:rPr lang="ru-RU" sz="2600" dirty="0"/>
                        <a:t> є </a:t>
                      </a:r>
                      <a:r>
                        <a:rPr lang="ru-RU" sz="2600" dirty="0" err="1"/>
                        <a:t>місцеві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органи</a:t>
                      </a:r>
                      <a:r>
                        <a:rPr lang="ru-RU" sz="2600" dirty="0"/>
                        <a:t>, </a:t>
                      </a:r>
                      <a:r>
                        <a:rPr lang="ru-RU" sz="2600" dirty="0" err="1"/>
                        <a:t>які</a:t>
                      </a:r>
                      <a:r>
                        <a:rPr lang="ru-RU" sz="2600" dirty="0"/>
                        <a:t> не </a:t>
                      </a:r>
                      <a:r>
                        <a:rPr lang="ru-RU" sz="2600" dirty="0" err="1"/>
                        <a:t>мають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ознак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суверенітету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uk-UA" sz="2600" dirty="0"/>
                        <a:t>Дві системи представницької, виконавчої та судової влади: федерації та </a:t>
                      </a:r>
                      <a:r>
                        <a:rPr lang="uk-UA" sz="2600" dirty="0" err="1"/>
                        <a:t>суб</a:t>
                      </a:r>
                      <a:r>
                        <a:rPr lang="en-US" sz="2600" dirty="0"/>
                        <a:t>’</a:t>
                      </a:r>
                      <a:r>
                        <a:rPr lang="uk-UA" sz="2600" dirty="0" err="1"/>
                        <a:t>єктів</a:t>
                      </a:r>
                      <a:r>
                        <a:rPr lang="uk-UA" sz="2600" dirty="0"/>
                        <a:t> федерації (</a:t>
                      </a:r>
                      <a:r>
                        <a:rPr lang="uk-UA" sz="2600" dirty="0" err="1"/>
                        <a:t>ромежування</a:t>
                      </a:r>
                      <a:r>
                        <a:rPr lang="uk-UA" sz="2600" dirty="0"/>
                        <a:t> повноважень)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u-RU" sz="2600" dirty="0" err="1"/>
                        <a:t>Представництво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суб</a:t>
                      </a:r>
                      <a:r>
                        <a:rPr lang="en-US" sz="2600" dirty="0"/>
                        <a:t>’</a:t>
                      </a:r>
                      <a:r>
                        <a:rPr lang="uk-UA" sz="2600" dirty="0" err="1"/>
                        <a:t>єктів</a:t>
                      </a:r>
                      <a:r>
                        <a:rPr lang="uk-UA" sz="2600" dirty="0"/>
                        <a:t> федерації на рівні федеральної влади (напр., верхня палата парламенту)</a:t>
                      </a:r>
                      <a:endParaRPr lang="ru-RU" sz="2600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ru-RU" sz="2600" dirty="0" err="1"/>
                        <a:t>Кожен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громадянин</a:t>
                      </a:r>
                      <a:r>
                        <a:rPr lang="ru-RU" sz="2600" dirty="0"/>
                        <a:t> </a:t>
                      </a:r>
                      <a:r>
                        <a:rPr lang="ru-RU" sz="2600" dirty="0" err="1"/>
                        <a:t>суб</a:t>
                      </a:r>
                      <a:r>
                        <a:rPr lang="en-US" sz="2600" dirty="0"/>
                        <a:t>’</a:t>
                      </a:r>
                      <a:r>
                        <a:rPr lang="uk-UA" sz="2600" dirty="0" err="1"/>
                        <a:t>єктів</a:t>
                      </a:r>
                      <a:r>
                        <a:rPr lang="uk-UA" sz="2600" dirty="0"/>
                        <a:t> федерації є громадянином федерації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uk-UA" sz="2600" dirty="0"/>
                        <a:t>Єдина фінансова, податкова система, єдині збройні сили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uk-UA" sz="2600" dirty="0"/>
                        <a:t>Зовнішню політику здійснюють федеральні органи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255449"/>
                  </a:ext>
                </a:extLst>
              </a:tr>
              <a:tr h="297120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uk-UA" sz="2600" dirty="0"/>
                        <a:t>Україна, Франція, Польща, Литва, Латвія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uk-UA" sz="2600" dirty="0"/>
                        <a:t>США, Німеччина, Бельгія, Швейцарія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263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50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40F81F-166C-42F9-853F-1B528E1FB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2839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Атрибути територіального об</a:t>
            </a:r>
            <a:r>
              <a:rPr lang="en-US" sz="2800" b="1" dirty="0">
                <a:latin typeface="+mn-lt"/>
              </a:rPr>
              <a:t>’</a:t>
            </a:r>
            <a:r>
              <a:rPr lang="uk-UA" sz="2800" b="1" dirty="0" err="1">
                <a:latin typeface="+mn-lt"/>
              </a:rPr>
              <a:t>єкта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B70ACA-9F17-4EBE-98AE-46DB33F80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64" y="1047964"/>
            <a:ext cx="11907748" cy="5810036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b="1" i="0" dirty="0" err="1">
                <a:effectLst/>
              </a:rPr>
              <a:t>розмір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величина </a:t>
            </a:r>
            <a:r>
              <a:rPr lang="ru-RU" b="0" i="0" dirty="0" err="1">
                <a:effectLst/>
              </a:rPr>
              <a:t>об'єкта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його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кількісні</a:t>
            </a:r>
            <a:r>
              <a:rPr lang="ru-RU" b="0" i="0" dirty="0">
                <a:effectLst/>
              </a:rPr>
              <a:t> характеристики, </a:t>
            </a:r>
            <a:r>
              <a:rPr lang="ru-RU" b="0" i="0" dirty="0" err="1">
                <a:effectLst/>
              </a:rPr>
              <a:t>що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визначаються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засобами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протяжності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відстані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площі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/>
            <a:r>
              <a:rPr lang="ru-RU" b="1" i="0" dirty="0">
                <a:effectLst/>
              </a:rPr>
              <a:t>масштаб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розмір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співвіднесений</a:t>
            </a:r>
            <a:r>
              <a:rPr lang="ru-RU" b="0" i="0" dirty="0">
                <a:effectLst/>
              </a:rPr>
              <a:t> з </a:t>
            </a:r>
            <a:r>
              <a:rPr lang="ru-RU" b="0" i="0" dirty="0" err="1">
                <a:effectLst/>
              </a:rPr>
              <a:t>певним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умовним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еталоном</a:t>
            </a:r>
            <a:r>
              <a:rPr lang="ru-RU" b="0" i="0" dirty="0">
                <a:effectLst/>
              </a:rPr>
              <a:t>, в </a:t>
            </a:r>
            <a:r>
              <a:rPr lang="ru-RU" b="0" i="0" dirty="0" err="1">
                <a:effectLst/>
              </a:rPr>
              <a:t>зв'язку</a:t>
            </a:r>
            <a:r>
              <a:rPr lang="ru-RU" b="0" i="0" dirty="0">
                <a:effectLst/>
              </a:rPr>
              <a:t> з </a:t>
            </a:r>
            <a:r>
              <a:rPr lang="ru-RU" b="0" i="0" dirty="0" err="1">
                <a:effectLst/>
              </a:rPr>
              <a:t>чим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можна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проводити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дослідження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об'єктів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різного</a:t>
            </a:r>
            <a:r>
              <a:rPr lang="ru-RU" b="0" i="0" dirty="0">
                <a:effectLst/>
              </a:rPr>
              <a:t> масштабу;</a:t>
            </a:r>
          </a:p>
          <a:p>
            <a:pPr algn="just" fontAlgn="base"/>
            <a:r>
              <a:rPr lang="ru-RU" b="1" i="0" dirty="0" err="1">
                <a:effectLst/>
              </a:rPr>
              <a:t>положення</a:t>
            </a:r>
            <a:r>
              <a:rPr lang="ru-RU" b="1" i="0" dirty="0">
                <a:effectLst/>
              </a:rPr>
              <a:t> в </a:t>
            </a:r>
            <a:r>
              <a:rPr lang="ru-RU" b="1" i="0" dirty="0" err="1">
                <a:effectLst/>
              </a:rPr>
              <a:t>просторі</a:t>
            </a:r>
            <a:r>
              <a:rPr lang="ru-RU" b="0" i="0" dirty="0">
                <a:effectLst/>
              </a:rPr>
              <a:t>, як </a:t>
            </a:r>
            <a:r>
              <a:rPr lang="ru-RU" b="0" i="0" dirty="0" err="1">
                <a:effectLst/>
              </a:rPr>
              <a:t>абсолютне</a:t>
            </a:r>
            <a:r>
              <a:rPr lang="ru-RU" b="0" i="0" dirty="0">
                <a:effectLst/>
              </a:rPr>
              <a:t> (в </a:t>
            </a:r>
            <a:r>
              <a:rPr lang="ru-RU" b="0" i="0" dirty="0" err="1">
                <a:effectLst/>
              </a:rPr>
              <a:t>системі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географічних</a:t>
            </a:r>
            <a:r>
              <a:rPr lang="ru-RU" b="0" i="0" dirty="0">
                <a:effectLst/>
              </a:rPr>
              <a:t> координат), так і </a:t>
            </a:r>
            <a:r>
              <a:rPr lang="ru-RU" b="1" i="0" dirty="0" err="1">
                <a:effectLst/>
              </a:rPr>
              <a:t>відносне</a:t>
            </a:r>
            <a:r>
              <a:rPr lang="ru-RU" b="1" i="0" dirty="0">
                <a:effectLst/>
              </a:rPr>
              <a:t> </a:t>
            </a:r>
            <a:r>
              <a:rPr lang="ru-RU" b="0" i="0" dirty="0">
                <a:effectLst/>
              </a:rPr>
              <a:t>(</a:t>
            </a:r>
            <a:r>
              <a:rPr lang="ru-RU" b="0" i="0" dirty="0" err="1">
                <a:effectLst/>
              </a:rPr>
              <a:t>щодо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інших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об'єктів</a:t>
            </a:r>
            <a:r>
              <a:rPr lang="ru-RU" b="0" i="0" dirty="0">
                <a:effectLst/>
              </a:rPr>
              <a:t>);</a:t>
            </a:r>
          </a:p>
          <a:p>
            <a:pPr algn="just" fontAlgn="base"/>
            <a:r>
              <a:rPr lang="ru-RU" b="1" i="0" dirty="0" err="1">
                <a:effectLst/>
              </a:rPr>
              <a:t>територія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обмежена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площа</a:t>
            </a:r>
            <a:r>
              <a:rPr lang="ru-RU" b="0" i="0" dirty="0">
                <a:effectLst/>
              </a:rPr>
              <a:t>, яку </a:t>
            </a:r>
            <a:r>
              <a:rPr lang="ru-RU" b="0" i="0" dirty="0" err="1">
                <a:effectLst/>
              </a:rPr>
              <a:t>займає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ділянка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земної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поверхні</a:t>
            </a:r>
            <a:r>
              <a:rPr lang="ru-RU" b="0" i="0" dirty="0">
                <a:effectLst/>
              </a:rPr>
              <a:t>; </a:t>
            </a:r>
          </a:p>
          <a:p>
            <a:pPr algn="just" fontAlgn="base"/>
            <a:r>
              <a:rPr lang="ru-RU" b="1" i="0" dirty="0">
                <a:effectLst/>
              </a:rPr>
              <a:t>кордон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який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відокремлює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територію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від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територій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інших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об'єктів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/>
            <a:r>
              <a:rPr lang="ru-RU" b="1" i="0" dirty="0" err="1">
                <a:effectLst/>
              </a:rPr>
              <a:t>ієрархія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місце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системі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відносин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співпідпорядкованості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між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об'єктами</a:t>
            </a:r>
            <a:r>
              <a:rPr lang="ru-RU" b="0" i="0" dirty="0">
                <a:effectLst/>
              </a:rPr>
              <a:t>.</a:t>
            </a:r>
          </a:p>
          <a:p>
            <a:pPr marL="0" indent="0" algn="just" fontAlgn="base">
              <a:buNone/>
            </a:pPr>
            <a:endParaRPr lang="ru-RU" b="0" i="0" dirty="0">
              <a:effectLst/>
            </a:endParaRPr>
          </a:p>
          <a:p>
            <a:pPr marL="0" indent="0" algn="just" fontAlgn="base">
              <a:buNone/>
            </a:pPr>
            <a:r>
              <a:rPr lang="ru-RU" b="0" i="0" dirty="0" err="1">
                <a:effectLst/>
              </a:rPr>
              <a:t>Нарешті</a:t>
            </a:r>
            <a:r>
              <a:rPr lang="ru-RU" b="0" i="0" dirty="0">
                <a:effectLst/>
              </a:rPr>
              <a:t>, будь-яке </a:t>
            </a:r>
            <a:r>
              <a:rPr lang="ru-RU" b="0" i="0" dirty="0" err="1">
                <a:effectLst/>
              </a:rPr>
              <a:t>явище</a:t>
            </a:r>
            <a:r>
              <a:rPr lang="ru-RU" b="0" i="0" dirty="0">
                <a:effectLst/>
              </a:rPr>
              <a:t>, яке </a:t>
            </a:r>
            <a:r>
              <a:rPr lang="ru-RU" b="0" i="0" dirty="0" err="1">
                <a:effectLst/>
              </a:rPr>
              <a:t>має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територіальну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проекцію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може</a:t>
            </a:r>
            <a:r>
              <a:rPr lang="ru-RU" b="0" i="0" dirty="0">
                <a:effectLst/>
              </a:rPr>
              <a:t> </a:t>
            </a:r>
            <a:r>
              <a:rPr lang="ru-RU" b="1" i="0" dirty="0" err="1">
                <a:effectLst/>
              </a:rPr>
              <a:t>розглядатися</a:t>
            </a:r>
            <a:r>
              <a:rPr lang="ru-RU" b="1" i="0" dirty="0">
                <a:effectLst/>
              </a:rPr>
              <a:t> за </a:t>
            </a:r>
            <a:r>
              <a:rPr lang="ru-RU" b="1" i="0" dirty="0" err="1">
                <a:effectLst/>
              </a:rPr>
              <a:t>допомогою</a:t>
            </a:r>
            <a:r>
              <a:rPr lang="ru-RU" b="1" i="0" dirty="0">
                <a:effectLst/>
              </a:rPr>
              <a:t> таких понять</a:t>
            </a:r>
            <a:r>
              <a:rPr lang="ru-RU" b="0" i="0" dirty="0">
                <a:effectLst/>
              </a:rPr>
              <a:t>:</a:t>
            </a:r>
          </a:p>
          <a:p>
            <a:pPr algn="just" fontAlgn="base"/>
            <a:r>
              <a:rPr lang="ru-RU" b="1" i="0" dirty="0" err="1">
                <a:effectLst/>
              </a:rPr>
              <a:t>щільність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міра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присутності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явища</a:t>
            </a:r>
            <a:r>
              <a:rPr lang="ru-RU" b="0" i="0" dirty="0">
                <a:effectLst/>
              </a:rPr>
              <a:t> на </a:t>
            </a:r>
            <a:r>
              <a:rPr lang="ru-RU" b="0" i="0" dirty="0" err="1">
                <a:effectLst/>
              </a:rPr>
              <a:t>території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зазвичай</a:t>
            </a:r>
            <a:r>
              <a:rPr lang="ru-RU" b="0" i="0" dirty="0">
                <a:effectLst/>
              </a:rPr>
              <a:t> – </a:t>
            </a:r>
            <a:r>
              <a:rPr lang="ru-RU" b="0" i="0" dirty="0" err="1">
                <a:effectLst/>
              </a:rPr>
              <a:t>відношення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його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кількісних</a:t>
            </a:r>
            <a:r>
              <a:rPr lang="ru-RU" b="0" i="0" dirty="0">
                <a:effectLst/>
              </a:rPr>
              <a:t> характеристик до </a:t>
            </a:r>
            <a:r>
              <a:rPr lang="ru-RU" b="0" i="0" dirty="0" err="1">
                <a:effectLst/>
              </a:rPr>
              <a:t>площі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території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/>
            <a:r>
              <a:rPr lang="ru-RU" b="1" i="0" dirty="0" err="1">
                <a:effectLst/>
              </a:rPr>
              <a:t>дисперсія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міра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розсіювання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явища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просторі</a:t>
            </a:r>
            <a:r>
              <a:rPr lang="ru-RU" b="0" i="0" dirty="0">
                <a:effectLst/>
              </a:rPr>
              <a:t> і </a:t>
            </a:r>
            <a:r>
              <a:rPr lang="ru-RU" b="0" i="0" dirty="0" err="1">
                <a:effectLst/>
              </a:rPr>
              <a:t>відхилення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його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місцевих</a:t>
            </a:r>
            <a:r>
              <a:rPr lang="ru-RU" b="0" i="0" dirty="0">
                <a:effectLst/>
              </a:rPr>
              <a:t> характеристик </a:t>
            </a:r>
            <a:r>
              <a:rPr lang="ru-RU" b="0" i="0" dirty="0" err="1">
                <a:effectLst/>
              </a:rPr>
              <a:t>від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середньостатистичних</a:t>
            </a:r>
            <a:r>
              <a:rPr lang="ru-RU" b="0" i="0" dirty="0">
                <a:effectLst/>
              </a:rPr>
              <a:t>;</a:t>
            </a:r>
          </a:p>
          <a:p>
            <a:pPr algn="just" fontAlgn="base"/>
            <a:r>
              <a:rPr lang="ru-RU" b="1" i="0" dirty="0" err="1">
                <a:effectLst/>
              </a:rPr>
              <a:t>патерн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тобто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територіальний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малюнок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явища</a:t>
            </a:r>
            <a:r>
              <a:rPr lang="ru-RU" b="0" i="0" dirty="0">
                <a:effectLst/>
              </a:rPr>
              <a:t>, в т.ч. </a:t>
            </a:r>
            <a:r>
              <a:rPr lang="ru-RU" b="0" i="0" dirty="0" err="1">
                <a:effectLst/>
              </a:rPr>
              <a:t>його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можливі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геометричні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форми</a:t>
            </a:r>
            <a:r>
              <a:rPr lang="ru-RU" b="0" i="0" dirty="0">
                <a:effectLst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0022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езентація &amp;quot;Форма держави.Функції держави&amp;quot;">
            <a:extLst>
              <a:ext uri="{FF2B5EF4-FFF2-40B4-BE49-F238E27FC236}">
                <a16:creationId xmlns:a16="http://schemas.microsoft.com/office/drawing/2014/main" id="{A2B3DDAC-9115-496B-BDCA-5AC810E12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299" y="57150"/>
            <a:ext cx="9067799" cy="6800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6500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23B8E-EE15-41AC-64CE-9FB564AA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190"/>
            <a:ext cx="10515600" cy="4748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err="1">
                <a:latin typeface="+mn-lt"/>
              </a:rPr>
              <a:t>Федеративн</a:t>
            </a:r>
            <a:r>
              <a:rPr lang="uk-UA" sz="3600" b="1" dirty="0">
                <a:latin typeface="+mn-lt"/>
              </a:rPr>
              <a:t>і держави</a:t>
            </a:r>
            <a:endParaRPr lang="ru-RU" sz="36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EBE83C-8D12-66C4-615C-F21301B3B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Изображение выглядит как тарелка, белый, сыр, десерт&#10;&#10;Автоматически созданное описание">
            <a:extLst>
              <a:ext uri="{FF2B5EF4-FFF2-40B4-BE49-F238E27FC236}">
                <a16:creationId xmlns:a16="http://schemas.microsoft.com/office/drawing/2014/main" id="{EC67825D-ECD2-1E31-2A15-09721830B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42" y="841375"/>
            <a:ext cx="11724328" cy="6016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106998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85D775-9AB5-45B5-A075-6DE7369FE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78" y="144648"/>
            <a:ext cx="11863449" cy="297856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err="1"/>
              <a:t>Суб</a:t>
            </a:r>
            <a:r>
              <a:rPr lang="en-US" b="1" dirty="0"/>
              <a:t>’</a:t>
            </a:r>
            <a:r>
              <a:rPr lang="uk-UA" b="1" dirty="0" err="1"/>
              <a:t>єкти</a:t>
            </a:r>
            <a:r>
              <a:rPr lang="uk-UA" b="1" dirty="0"/>
              <a:t> федерації </a:t>
            </a:r>
          </a:p>
          <a:p>
            <a:pPr marL="0" indent="0" algn="ctr">
              <a:buNone/>
            </a:pPr>
            <a:r>
              <a:rPr lang="uk-UA" sz="2600" i="1" dirty="0"/>
              <a:t>– регіони, які утворюють федерацію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600" dirty="0"/>
              <a:t>США. </a:t>
            </a:r>
            <a:r>
              <a:rPr lang="ru-RU" sz="2600" dirty="0" err="1"/>
              <a:t>Суб</a:t>
            </a:r>
            <a:r>
              <a:rPr lang="en-US" sz="2600" dirty="0"/>
              <a:t>’</a:t>
            </a:r>
            <a:r>
              <a:rPr lang="uk-UA" sz="2600" dirty="0" err="1"/>
              <a:t>єкти</a:t>
            </a:r>
            <a:r>
              <a:rPr lang="uk-UA" sz="2600" dirty="0"/>
              <a:t> федерації – штати, федеральний округ Колумбія</a:t>
            </a:r>
          </a:p>
          <a:p>
            <a:pPr marL="0" indent="0" algn="just">
              <a:buNone/>
            </a:pPr>
            <a:r>
              <a:rPr lang="uk-UA" sz="2600" dirty="0"/>
              <a:t>Німеччина. </a:t>
            </a:r>
            <a:r>
              <a:rPr lang="ru-RU" sz="2600" dirty="0" err="1"/>
              <a:t>Суб</a:t>
            </a:r>
            <a:r>
              <a:rPr lang="en-US" sz="2600" dirty="0"/>
              <a:t>’</a:t>
            </a:r>
            <a:r>
              <a:rPr lang="uk-UA" sz="2600" dirty="0" err="1"/>
              <a:t>єкти</a:t>
            </a:r>
            <a:r>
              <a:rPr lang="uk-UA" sz="2600" dirty="0"/>
              <a:t> федерації – землі</a:t>
            </a:r>
          </a:p>
          <a:p>
            <a:pPr marL="0" indent="0" algn="just">
              <a:buNone/>
            </a:pPr>
            <a:r>
              <a:rPr lang="uk-UA" sz="2600" dirty="0"/>
              <a:t>Бельгія. </a:t>
            </a:r>
            <a:r>
              <a:rPr lang="ru-RU" sz="2600" dirty="0" err="1"/>
              <a:t>Суб</a:t>
            </a:r>
            <a:r>
              <a:rPr lang="en-US" sz="2600" dirty="0"/>
              <a:t>’</a:t>
            </a:r>
            <a:r>
              <a:rPr lang="uk-UA" sz="2600" dirty="0" err="1"/>
              <a:t>єкти</a:t>
            </a:r>
            <a:r>
              <a:rPr lang="uk-UA" sz="2600" dirty="0"/>
              <a:t> федерації – </a:t>
            </a:r>
            <a:r>
              <a:rPr lang="uk-UA" sz="2600" dirty="0" err="1"/>
              <a:t>Валонія</a:t>
            </a:r>
            <a:r>
              <a:rPr lang="uk-UA" sz="2600" dirty="0"/>
              <a:t>, Фландрія, </a:t>
            </a:r>
            <a:r>
              <a:rPr lang="uk-UA" sz="2600" dirty="0" err="1"/>
              <a:t>Брюсель</a:t>
            </a:r>
            <a:endParaRPr lang="ru-RU" sz="2600" dirty="0"/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2909D21D-0881-59D2-9429-D16341ED36C1}"/>
              </a:ext>
            </a:extLst>
          </p:cNvPr>
          <p:cNvSpPr txBox="1">
            <a:spLocks/>
          </p:cNvSpPr>
          <p:nvPr/>
        </p:nvSpPr>
        <p:spPr>
          <a:xfrm>
            <a:off x="0" y="3289464"/>
            <a:ext cx="11970327" cy="356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ст. 28 Основного Закону ФРН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проголошує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конституційний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устрій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земель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відповідати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завданням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республіканської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демократичної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соціаль­ної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правової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вимогами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Основного За­кону.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Суб’єктам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надається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право в межах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закони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суперечать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загальнофедеративному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за­конодавству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Конституції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федеративних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держав, як правило, не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надають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суб’єктам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фе­дерації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виходу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права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сецесії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7895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E31419-3D9D-4947-B7BA-A25823377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762000"/>
            <a:ext cx="11915775" cy="6096000"/>
          </a:xfrm>
        </p:spPr>
        <p:txBody>
          <a:bodyPr>
            <a:normAutofit fontScale="92500" lnSpcReduction="10000"/>
          </a:bodyPr>
          <a:lstStyle/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1. </a:t>
            </a:r>
            <a:r>
              <a:rPr kumimoji="0" lang="ru-RU" altLang="ru-RU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Головна </a:t>
            </a:r>
            <a:r>
              <a:rPr kumimoji="0" lang="ru-RU" altLang="ru-RU" sz="28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ознака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–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вертикальний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розподіл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владних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повноважень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між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загальнонаціональним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першим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субнаціональним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регіональним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рівнями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Ця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ознака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детально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розкривається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У.Райкером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• два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рівня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здійснюють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повноваження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щодо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однієї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території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населення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;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•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кожен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з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рівнів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має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хоча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б одну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автономну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область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дій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;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•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існують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гарантії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автономії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кожного з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рівнів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його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власній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сфері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2. 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Характерна, але не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обов'язкова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ознака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–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спосіб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легітимації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пов'язаний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з ним генезис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органів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першого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субнаціонального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рівня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Джерелом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є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місцева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спільнота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тобто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регіональна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формується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результаті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виборів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або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хоча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б на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основі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рішень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прийнятих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місцевими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елітами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3.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Наявність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"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палати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" в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складі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національного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парламенту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або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хоча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б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квотування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регіонального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представництва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однопалатному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парламенті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..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4.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Інші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ознаки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–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вторинні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Наприклад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кажуть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що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ділиться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на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суб'єкти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тобто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як</a:t>
            </a:r>
            <a:r>
              <a:rPr kumimoji="0" lang="uk-UA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і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складають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перший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субнаціональний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рівень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),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що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суб'єкти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можуть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мати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право на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установчу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владу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прийняття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власних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конституцій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Визнаються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можливими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самостійна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судова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правова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система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суб'єктів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федерації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E6810-DEC2-4273-9A49-6D7D8460B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8901"/>
            <a:ext cx="10515600" cy="50165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Ознаки федералізму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3483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93096-8405-4B95-A8A9-F0F2DFB62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00050"/>
            <a:ext cx="11734800" cy="63627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КЛЮЧОВА ОЗНАКА ФЕДЕРАЦІЇ</a:t>
            </a:r>
          </a:p>
          <a:p>
            <a:pPr marL="0" indent="0">
              <a:buNone/>
            </a:pPr>
            <a:r>
              <a:rPr lang="uk-UA" dirty="0"/>
              <a:t>У федеративній державі відбувається </a:t>
            </a:r>
            <a:r>
              <a:rPr lang="uk-UA" b="1" dirty="0"/>
              <a:t>розподіл компетенцій державного управління на групи</a:t>
            </a:r>
            <a:r>
              <a:rPr lang="uk-UA" dirty="0"/>
              <a:t>:</a:t>
            </a:r>
          </a:p>
          <a:p>
            <a:r>
              <a:rPr lang="uk-UA" dirty="0"/>
              <a:t>повноваження федерального центру;</a:t>
            </a:r>
          </a:p>
          <a:p>
            <a:r>
              <a:rPr lang="uk-UA" dirty="0"/>
              <a:t>повноваження 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r>
              <a:rPr lang="uk-UA" dirty="0"/>
              <a:t> федерації</a:t>
            </a:r>
          </a:p>
          <a:p>
            <a:r>
              <a:rPr lang="en-US" dirty="0"/>
              <a:t>c</a:t>
            </a:r>
            <a:r>
              <a:rPr lang="uk-UA" dirty="0" err="1"/>
              <a:t>пільні</a:t>
            </a:r>
            <a:r>
              <a:rPr lang="uk-UA" dirty="0"/>
              <a:t> повноваження федерального центру та 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r>
              <a:rPr lang="uk-UA" dirty="0"/>
              <a:t> федерації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ru-RU" sz="2400" dirty="0"/>
              <a:t>У </a:t>
            </a:r>
            <a:r>
              <a:rPr lang="ru-RU" sz="2400" dirty="0" err="1"/>
              <a:t>деяких</a:t>
            </a:r>
            <a:r>
              <a:rPr lang="ru-RU" sz="2400" dirty="0"/>
              <a:t> </a:t>
            </a:r>
            <a:r>
              <a:rPr lang="ru-RU" sz="2400" dirty="0" err="1"/>
              <a:t>країнах</a:t>
            </a:r>
            <a:r>
              <a:rPr lang="ru-RU" sz="2400" dirty="0"/>
              <a:t> (</a:t>
            </a:r>
            <a:r>
              <a:rPr lang="ru-RU" sz="2400" b="1" dirty="0"/>
              <a:t>США, </a:t>
            </a:r>
            <a:r>
              <a:rPr lang="ru-RU" sz="2400" b="1" dirty="0" err="1"/>
              <a:t>Канаді</a:t>
            </a:r>
            <a:r>
              <a:rPr lang="ru-RU" sz="2400" dirty="0"/>
              <a:t>) </a:t>
            </a:r>
            <a:r>
              <a:rPr lang="ru-RU" sz="2400" dirty="0" err="1"/>
              <a:t>існують</a:t>
            </a:r>
            <a:r>
              <a:rPr lang="ru-RU" sz="2400" dirty="0"/>
              <a:t> два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компетенції</a:t>
            </a:r>
            <a:r>
              <a:rPr lang="ru-RU" sz="2400" dirty="0"/>
              <a:t>: союзу та </a:t>
            </a:r>
            <a:r>
              <a:rPr lang="ru-RU" sz="2400" dirty="0" err="1"/>
              <a:t>суб’єктів</a:t>
            </a:r>
            <a:r>
              <a:rPr lang="ru-RU" sz="2400" dirty="0"/>
              <a:t> </a:t>
            </a:r>
            <a:r>
              <a:rPr lang="ru-RU" sz="2400" dirty="0" err="1"/>
              <a:t>федерації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r>
              <a:rPr lang="ru-RU" sz="2400" dirty="0"/>
              <a:t>До </a:t>
            </a:r>
            <a:r>
              <a:rPr lang="ru-RU" sz="2400" dirty="0" err="1"/>
              <a:t>виключної</a:t>
            </a:r>
            <a:r>
              <a:rPr lang="ru-RU" sz="2400" dirty="0"/>
              <a:t> </a:t>
            </a:r>
            <a:r>
              <a:rPr lang="ru-RU" sz="2400" dirty="0" err="1"/>
              <a:t>компетенції</a:t>
            </a:r>
            <a:r>
              <a:rPr lang="ru-RU" sz="2400" dirty="0"/>
              <a:t> США </a:t>
            </a:r>
            <a:r>
              <a:rPr lang="ru-RU" sz="2400" dirty="0" err="1"/>
              <a:t>належить</a:t>
            </a:r>
            <a:r>
              <a:rPr lang="ru-RU" sz="2400" dirty="0"/>
              <a:t> 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поміжштатної</a:t>
            </a:r>
            <a:r>
              <a:rPr lang="ru-RU" sz="2400" dirty="0"/>
              <a:t> та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торгівлі</a:t>
            </a:r>
            <a:r>
              <a:rPr lang="ru-RU" sz="2400" dirty="0"/>
              <a:t>; </a:t>
            </a:r>
            <a:r>
              <a:rPr lang="ru-RU" sz="2400" dirty="0" err="1"/>
              <a:t>карбування</a:t>
            </a:r>
            <a:r>
              <a:rPr lang="ru-RU" sz="2400" dirty="0"/>
              <a:t> монет, </a:t>
            </a:r>
            <a:r>
              <a:rPr lang="ru-RU" sz="2400" dirty="0" err="1"/>
              <a:t>встановлення</a:t>
            </a:r>
            <a:r>
              <a:rPr lang="ru-RU" sz="2400" dirty="0"/>
              <a:t> стандарту </a:t>
            </a:r>
            <a:r>
              <a:rPr lang="ru-RU" sz="2400" dirty="0" err="1"/>
              <a:t>міри</a:t>
            </a:r>
            <a:r>
              <a:rPr lang="ru-RU" sz="2400" dirty="0"/>
              <a:t> та ваги; </a:t>
            </a:r>
            <a:r>
              <a:rPr lang="ru-RU" sz="2400" dirty="0" err="1"/>
              <a:t>оголошення</a:t>
            </a:r>
            <a:r>
              <a:rPr lang="ru-RU" sz="2400" dirty="0"/>
              <a:t> </a:t>
            </a:r>
            <a:r>
              <a:rPr lang="ru-RU" sz="2400" dirty="0" err="1"/>
              <a:t>війни</a:t>
            </a:r>
            <a:r>
              <a:rPr lang="ru-RU" sz="2400" dirty="0"/>
              <a:t>; призов до </a:t>
            </a:r>
            <a:r>
              <a:rPr lang="ru-RU" sz="2400" dirty="0" err="1"/>
              <a:t>військової</a:t>
            </a:r>
            <a:r>
              <a:rPr lang="ru-RU" sz="2400" dirty="0"/>
              <a:t> </a:t>
            </a:r>
            <a:r>
              <a:rPr lang="ru-RU" sz="2400" dirty="0" err="1"/>
              <a:t>служби</a:t>
            </a:r>
            <a:r>
              <a:rPr lang="ru-RU" sz="2400" dirty="0"/>
              <a:t> та </a:t>
            </a:r>
            <a:r>
              <a:rPr lang="ru-RU" sz="2400" dirty="0" err="1"/>
              <a:t>утримання</a:t>
            </a:r>
            <a:r>
              <a:rPr lang="ru-RU" sz="2400" dirty="0"/>
              <a:t> </a:t>
            </a:r>
            <a:r>
              <a:rPr lang="ru-RU" sz="2400" dirty="0" err="1"/>
              <a:t>армії</a:t>
            </a:r>
            <a:r>
              <a:rPr lang="ru-RU" sz="2400" dirty="0"/>
              <a:t>; </a:t>
            </a:r>
            <a:r>
              <a:rPr lang="ru-RU" sz="2400" dirty="0" err="1"/>
              <a:t>утримання</a:t>
            </a:r>
            <a:r>
              <a:rPr lang="ru-RU" sz="2400" dirty="0"/>
              <a:t> </a:t>
            </a:r>
            <a:r>
              <a:rPr lang="ru-RU" sz="2400" dirty="0" err="1"/>
              <a:t>Військово-Морського</a:t>
            </a:r>
            <a:r>
              <a:rPr lang="ru-RU" sz="2400" dirty="0"/>
              <a:t> Флоту;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зовнішніх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; </a:t>
            </a:r>
            <a:r>
              <a:rPr lang="ru-RU" sz="2400" dirty="0" err="1"/>
              <a:t>укладення</a:t>
            </a:r>
            <a:r>
              <a:rPr lang="ru-RU" sz="2400" dirty="0"/>
              <a:t> </a:t>
            </a:r>
            <a:r>
              <a:rPr lang="ru-RU" sz="2400" dirty="0" err="1"/>
              <a:t>позик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імені</a:t>
            </a:r>
            <a:r>
              <a:rPr lang="ru-RU" sz="2400" dirty="0"/>
              <a:t> США (ст. 1 </a:t>
            </a:r>
            <a:r>
              <a:rPr lang="ru-RU" sz="2400" dirty="0" err="1"/>
              <a:t>розд</a:t>
            </a:r>
            <a:r>
              <a:rPr lang="ru-RU" sz="2400" dirty="0"/>
              <a:t>. 8). </a:t>
            </a:r>
          </a:p>
          <a:p>
            <a:pPr marL="0" indent="0">
              <a:buNone/>
            </a:pPr>
            <a:r>
              <a:rPr lang="ru-RU" sz="2400" dirty="0" err="1"/>
              <a:t>Решта</a:t>
            </a:r>
            <a:r>
              <a:rPr lang="ru-RU" sz="2400" dirty="0"/>
              <a:t> </a:t>
            </a:r>
            <a:r>
              <a:rPr lang="ru-RU" sz="2400" dirty="0" err="1"/>
              <a:t>питань</a:t>
            </a:r>
            <a:r>
              <a:rPr lang="uk-UA" sz="2400" dirty="0"/>
              <a:t> </a:t>
            </a:r>
            <a:r>
              <a:rPr lang="ru-RU" sz="2400" dirty="0" err="1"/>
              <a:t>стосуються</a:t>
            </a:r>
            <a:r>
              <a:rPr lang="ru-RU" sz="2400" dirty="0"/>
              <a:t> </a:t>
            </a:r>
            <a:r>
              <a:rPr lang="ru-RU" sz="2400" dirty="0" err="1"/>
              <a:t>виключної</a:t>
            </a:r>
            <a:r>
              <a:rPr lang="ru-RU" sz="2400" dirty="0"/>
              <a:t> </a:t>
            </a:r>
            <a:r>
              <a:rPr lang="ru-RU" sz="2400" dirty="0" err="1"/>
              <a:t>компетенції</a:t>
            </a:r>
            <a:r>
              <a:rPr lang="ru-RU" sz="2400" dirty="0"/>
              <a:t> </a:t>
            </a:r>
            <a:r>
              <a:rPr lang="ru-RU" sz="2400" dirty="0" err="1"/>
              <a:t>штатів</a:t>
            </a:r>
            <a:r>
              <a:rPr lang="ru-RU" sz="2400" dirty="0"/>
              <a:t> (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виборів</a:t>
            </a:r>
            <a:r>
              <a:rPr lang="ru-RU" sz="2400" dirty="0"/>
              <a:t>, </a:t>
            </a:r>
            <a:r>
              <a:rPr lang="ru-RU" sz="2400" dirty="0" err="1"/>
              <a:t>встановлення</a:t>
            </a:r>
            <a:r>
              <a:rPr lang="ru-RU" sz="2400" dirty="0"/>
              <a:t> </a:t>
            </a:r>
            <a:r>
              <a:rPr lang="ru-RU" sz="2400" dirty="0" err="1"/>
              <a:t>органів</a:t>
            </a:r>
            <a:r>
              <a:rPr lang="ru-RU" sz="2400" dirty="0"/>
              <a:t> </a:t>
            </a:r>
            <a:r>
              <a:rPr lang="ru-RU" sz="2400" dirty="0" err="1"/>
              <a:t>місцевого</a:t>
            </a:r>
            <a:r>
              <a:rPr lang="ru-RU" sz="2400" dirty="0"/>
              <a:t> </a:t>
            </a:r>
            <a:r>
              <a:rPr lang="ru-RU" sz="2400" dirty="0" err="1"/>
              <a:t>самоврядування</a:t>
            </a:r>
            <a:r>
              <a:rPr lang="ru-RU" sz="2400" dirty="0"/>
              <a:t>, </a:t>
            </a:r>
            <a:r>
              <a:rPr lang="ru-RU" sz="2400" dirty="0" err="1"/>
              <a:t>охорона</a:t>
            </a:r>
            <a:r>
              <a:rPr lang="ru-RU" sz="2400" dirty="0"/>
              <a:t> </a:t>
            </a:r>
            <a:r>
              <a:rPr lang="ru-RU" sz="2400" dirty="0" err="1"/>
              <a:t>здоров’я</a:t>
            </a:r>
            <a:r>
              <a:rPr lang="ru-RU" sz="2400" dirty="0"/>
              <a:t> і </a:t>
            </a:r>
            <a:r>
              <a:rPr lang="ru-RU" sz="2400" dirty="0" err="1"/>
              <a:t>громадського</a:t>
            </a:r>
            <a:r>
              <a:rPr lang="ru-RU" sz="2400" dirty="0"/>
              <a:t> порядку </a:t>
            </a:r>
            <a:r>
              <a:rPr lang="uk-UA" sz="2400" dirty="0"/>
              <a:t>тощо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345343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A8EC1E-D2F0-41CA-A613-A728C7089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76200"/>
            <a:ext cx="11896725" cy="671512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 err="1"/>
              <a:t>Конституція</a:t>
            </a:r>
            <a:r>
              <a:rPr lang="ru-RU" sz="2600" dirty="0"/>
              <a:t> </a:t>
            </a:r>
            <a:r>
              <a:rPr lang="ru-RU" sz="2600" b="1" i="1" u="sng" dirty="0" err="1"/>
              <a:t>Індії</a:t>
            </a:r>
            <a:r>
              <a:rPr lang="ru-RU" sz="2600" dirty="0"/>
              <a:t> </a:t>
            </a:r>
            <a:r>
              <a:rPr lang="ru-RU" sz="2600" dirty="0" err="1"/>
              <a:t>закріплює</a:t>
            </a:r>
            <a:r>
              <a:rPr lang="ru-RU" sz="2600" dirty="0"/>
              <a:t> </a:t>
            </a:r>
            <a:r>
              <a:rPr lang="ru-RU" sz="2600" dirty="0" err="1"/>
              <a:t>такі</a:t>
            </a:r>
            <a:r>
              <a:rPr lang="ru-RU" sz="2600" dirty="0"/>
              <a:t> </a:t>
            </a:r>
            <a:r>
              <a:rPr lang="ru-RU" sz="2600" dirty="0" err="1"/>
              <a:t>види</a:t>
            </a:r>
            <a:r>
              <a:rPr lang="ru-RU" sz="2600" dirty="0"/>
              <a:t> </a:t>
            </a:r>
            <a:r>
              <a:rPr lang="ru-RU" sz="2600" dirty="0" err="1"/>
              <a:t>компетенції</a:t>
            </a:r>
            <a:r>
              <a:rPr lang="ru-RU" sz="2600" dirty="0"/>
              <a:t>: </a:t>
            </a:r>
            <a:r>
              <a:rPr lang="ru-RU" sz="2600" dirty="0" err="1"/>
              <a:t>виключна</a:t>
            </a:r>
            <a:r>
              <a:rPr lang="ru-RU" sz="2600" dirty="0"/>
              <a:t> </a:t>
            </a:r>
            <a:r>
              <a:rPr lang="ru-RU" sz="2600" dirty="0" err="1"/>
              <a:t>компетенція</a:t>
            </a:r>
            <a:r>
              <a:rPr lang="ru-RU" sz="2600" dirty="0"/>
              <a:t> союзу, </a:t>
            </a:r>
            <a:r>
              <a:rPr lang="ru-RU" sz="2600" dirty="0" err="1"/>
              <a:t>виключна</a:t>
            </a:r>
            <a:r>
              <a:rPr lang="ru-RU" sz="2600" dirty="0"/>
              <a:t> </a:t>
            </a:r>
            <a:r>
              <a:rPr lang="ru-RU" sz="2600" dirty="0" err="1"/>
              <a:t>компетенція</a:t>
            </a:r>
            <a:r>
              <a:rPr lang="ru-RU" sz="2600" dirty="0"/>
              <a:t> </a:t>
            </a:r>
            <a:r>
              <a:rPr lang="ru-RU" sz="2600" dirty="0" err="1"/>
              <a:t>штатів</a:t>
            </a:r>
            <a:r>
              <a:rPr lang="ru-RU" sz="2600" dirty="0"/>
              <a:t> і </a:t>
            </a:r>
            <a:r>
              <a:rPr lang="ru-RU" sz="2600" dirty="0" err="1"/>
              <a:t>спільна</a:t>
            </a:r>
            <a:r>
              <a:rPr lang="ru-RU" sz="2600" dirty="0"/>
              <a:t> </a:t>
            </a:r>
            <a:r>
              <a:rPr lang="ru-RU" sz="2600" dirty="0" err="1"/>
              <a:t>компетенція</a:t>
            </a:r>
            <a:r>
              <a:rPr lang="ru-RU" sz="2600" dirty="0"/>
              <a:t> союзу і </a:t>
            </a:r>
            <a:r>
              <a:rPr lang="ru-RU" sz="2600" dirty="0" err="1"/>
              <a:t>штатів</a:t>
            </a:r>
            <a:r>
              <a:rPr lang="ru-RU" sz="2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До </a:t>
            </a:r>
            <a:r>
              <a:rPr lang="ru-RU" sz="2600" dirty="0" err="1"/>
              <a:t>виключної</a:t>
            </a:r>
            <a:r>
              <a:rPr lang="ru-RU" sz="2600" dirty="0"/>
              <a:t> </a:t>
            </a:r>
            <a:r>
              <a:rPr lang="ru-RU" sz="2600" dirty="0" err="1"/>
              <a:t>компетенції</a:t>
            </a:r>
            <a:r>
              <a:rPr lang="ru-RU" sz="2600" dirty="0"/>
              <a:t> союзу </a:t>
            </a:r>
            <a:r>
              <a:rPr lang="ru-RU" sz="2600" dirty="0" err="1"/>
              <a:t>Конституція</a:t>
            </a:r>
            <a:r>
              <a:rPr lang="ru-RU" sz="2600" dirty="0"/>
              <a:t> </a:t>
            </a:r>
            <a:r>
              <a:rPr lang="ru-RU" sz="2600" dirty="0" err="1"/>
              <a:t>відносить</a:t>
            </a:r>
            <a:r>
              <a:rPr lang="ru-RU" sz="2600" dirty="0"/>
              <a:t> 97 </a:t>
            </a:r>
            <a:r>
              <a:rPr lang="ru-RU" sz="2600" dirty="0" err="1"/>
              <a:t>питань</a:t>
            </a:r>
            <a:r>
              <a:rPr lang="ru-RU" sz="2600" dirty="0"/>
              <a:t>, у т.ч. </a:t>
            </a:r>
            <a:r>
              <a:rPr lang="ru-RU" sz="2600" dirty="0" err="1"/>
              <a:t>всі</a:t>
            </a:r>
            <a:r>
              <a:rPr lang="ru-RU" sz="2600" dirty="0"/>
              <a:t> </a:t>
            </a:r>
            <a:r>
              <a:rPr lang="ru-RU" sz="2600" dirty="0" err="1"/>
              <a:t>питання</a:t>
            </a:r>
            <a:r>
              <a:rPr lang="ru-RU" sz="2600" dirty="0"/>
              <a:t> </a:t>
            </a:r>
            <a:r>
              <a:rPr lang="ru-RU" sz="2600" dirty="0" err="1"/>
              <a:t>щодо</a:t>
            </a:r>
            <a:r>
              <a:rPr lang="ru-RU" sz="2600" dirty="0"/>
              <a:t> оборони; </a:t>
            </a:r>
            <a:r>
              <a:rPr lang="ru-RU" sz="2600" dirty="0" err="1"/>
              <a:t>зовнішньої</a:t>
            </a:r>
            <a:r>
              <a:rPr lang="ru-RU" sz="2600" dirty="0"/>
              <a:t> </a:t>
            </a:r>
            <a:r>
              <a:rPr lang="ru-RU" sz="2600" dirty="0" err="1"/>
              <a:t>політики</a:t>
            </a:r>
            <a:r>
              <a:rPr lang="ru-RU" sz="2600" dirty="0"/>
              <a:t>; </a:t>
            </a:r>
            <a:r>
              <a:rPr lang="ru-RU" sz="2600" dirty="0" err="1"/>
              <a:t>залізничних</a:t>
            </a:r>
            <a:r>
              <a:rPr lang="ru-RU" sz="2600" dirty="0"/>
              <a:t>, </a:t>
            </a:r>
            <a:r>
              <a:rPr lang="ru-RU" sz="2600" dirty="0" err="1"/>
              <a:t>морських</a:t>
            </a:r>
            <a:r>
              <a:rPr lang="ru-RU" sz="2600" dirty="0"/>
              <a:t> і </a:t>
            </a:r>
            <a:r>
              <a:rPr lang="ru-RU" sz="2600" dirty="0" err="1"/>
              <a:t>повітряних</a:t>
            </a:r>
            <a:r>
              <a:rPr lang="ru-RU" sz="2600" dirty="0"/>
              <a:t> </a:t>
            </a:r>
            <a:r>
              <a:rPr lang="ru-RU" sz="2600" dirty="0" err="1"/>
              <a:t>шляхів</a:t>
            </a:r>
            <a:r>
              <a:rPr lang="ru-RU" sz="2600" dirty="0"/>
              <a:t> </a:t>
            </a:r>
            <a:r>
              <a:rPr lang="ru-RU" sz="2600" dirty="0" err="1"/>
              <a:t>сполучення</a:t>
            </a:r>
            <a:r>
              <a:rPr lang="ru-RU" sz="2600" dirty="0"/>
              <a:t>; </a:t>
            </a:r>
            <a:r>
              <a:rPr lang="ru-RU" sz="2600" dirty="0" err="1"/>
              <a:t>засобів</a:t>
            </a:r>
            <a:r>
              <a:rPr lang="ru-RU" sz="2600" dirty="0"/>
              <a:t> </a:t>
            </a:r>
            <a:r>
              <a:rPr lang="ru-RU" sz="2600" dirty="0" err="1"/>
              <a:t>зв’язку</a:t>
            </a:r>
            <a:r>
              <a:rPr lang="ru-RU" sz="2600" dirty="0"/>
              <a:t>; грошового </a:t>
            </a:r>
            <a:r>
              <a:rPr lang="ru-RU" sz="2600" dirty="0" err="1"/>
              <a:t>обігу</a:t>
            </a:r>
            <a:r>
              <a:rPr lang="ru-RU" sz="2600" dirty="0"/>
              <a:t>; </a:t>
            </a:r>
            <a:r>
              <a:rPr lang="ru-RU" sz="2600" dirty="0" err="1"/>
              <a:t>банківської</a:t>
            </a:r>
            <a:r>
              <a:rPr lang="ru-RU" sz="2600" dirty="0"/>
              <a:t> </a:t>
            </a:r>
            <a:r>
              <a:rPr lang="ru-RU" sz="2600" dirty="0" err="1"/>
              <a:t>справи</a:t>
            </a:r>
            <a:r>
              <a:rPr lang="ru-RU" sz="2600" dirty="0"/>
              <a:t>, </a:t>
            </a:r>
            <a:r>
              <a:rPr lang="ru-RU" sz="2600" dirty="0" err="1"/>
              <a:t>фондових</a:t>
            </a:r>
            <a:r>
              <a:rPr lang="ru-RU" sz="2600" dirty="0"/>
              <a:t> і </a:t>
            </a:r>
            <a:r>
              <a:rPr lang="ru-RU" sz="2600" dirty="0" err="1"/>
              <a:t>товарних</a:t>
            </a:r>
            <a:r>
              <a:rPr lang="ru-RU" sz="2600" dirty="0"/>
              <a:t> </a:t>
            </a:r>
            <a:r>
              <a:rPr lang="ru-RU" sz="2600" dirty="0" err="1"/>
              <a:t>бірж</a:t>
            </a:r>
            <a:r>
              <a:rPr lang="ru-RU" sz="2600" dirty="0"/>
              <a:t>; </a:t>
            </a:r>
            <a:r>
              <a:rPr lang="ru-RU" sz="2600" dirty="0" err="1"/>
              <a:t>розвитку</a:t>
            </a:r>
            <a:r>
              <a:rPr lang="ru-RU" sz="2600" dirty="0"/>
              <a:t> </a:t>
            </a:r>
            <a:r>
              <a:rPr lang="ru-RU" sz="2600" dirty="0" err="1"/>
              <a:t>основних</a:t>
            </a:r>
            <a:r>
              <a:rPr lang="ru-RU" sz="2600" dirty="0"/>
              <a:t> </a:t>
            </a:r>
            <a:r>
              <a:rPr lang="ru-RU" sz="2600" dirty="0" err="1"/>
              <a:t>галузей</a:t>
            </a:r>
            <a:r>
              <a:rPr lang="ru-RU" sz="2600" dirty="0"/>
              <a:t> </a:t>
            </a:r>
            <a:r>
              <a:rPr lang="ru-RU" sz="2600" dirty="0" err="1"/>
              <a:t>промисловості</a:t>
            </a:r>
            <a:r>
              <a:rPr lang="ru-RU" sz="2600" dirty="0"/>
              <a:t>; </a:t>
            </a:r>
            <a:r>
              <a:rPr lang="ru-RU" sz="2600" dirty="0" err="1"/>
              <a:t>культурних</a:t>
            </a:r>
            <a:r>
              <a:rPr lang="ru-RU" sz="2600" dirty="0"/>
              <a:t> </a:t>
            </a:r>
            <a:r>
              <a:rPr lang="ru-RU" sz="2600" dirty="0" err="1"/>
              <a:t>установ</a:t>
            </a:r>
            <a:r>
              <a:rPr lang="ru-RU" sz="2600" dirty="0"/>
              <a:t> </a:t>
            </a:r>
            <a:r>
              <a:rPr lang="ru-RU" sz="2600" dirty="0" err="1"/>
              <a:t>національного</a:t>
            </a:r>
            <a:r>
              <a:rPr lang="ru-RU" sz="2600" dirty="0"/>
              <a:t> </a:t>
            </a:r>
            <a:r>
              <a:rPr lang="ru-RU" sz="2600" dirty="0" err="1"/>
              <a:t>значення</a:t>
            </a:r>
            <a:r>
              <a:rPr lang="ru-RU" sz="2600" dirty="0"/>
              <a:t> </a:t>
            </a:r>
            <a:r>
              <a:rPr lang="ru-RU" sz="2600" dirty="0" err="1"/>
              <a:t>тощо</a:t>
            </a:r>
            <a:r>
              <a:rPr lang="ru-RU" sz="2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До </a:t>
            </a:r>
            <a:r>
              <a:rPr lang="ru-RU" sz="2600" dirty="0" err="1"/>
              <a:t>виключної</a:t>
            </a:r>
            <a:r>
              <a:rPr lang="ru-RU" sz="2600" dirty="0"/>
              <a:t> </a:t>
            </a:r>
            <a:r>
              <a:rPr lang="ru-RU" sz="2600" dirty="0" err="1"/>
              <a:t>компетенції</a:t>
            </a:r>
            <a:r>
              <a:rPr lang="ru-RU" sz="2600" dirty="0"/>
              <a:t> </a:t>
            </a:r>
            <a:r>
              <a:rPr lang="ru-RU" sz="2600" dirty="0" err="1"/>
              <a:t>штатів</a:t>
            </a:r>
            <a:r>
              <a:rPr lang="ru-RU" sz="2600" dirty="0"/>
              <a:t> належать: </a:t>
            </a:r>
            <a:r>
              <a:rPr lang="ru-RU" sz="2600" dirty="0" err="1"/>
              <a:t>забезпечення</a:t>
            </a:r>
            <a:r>
              <a:rPr lang="ru-RU" sz="2600" dirty="0"/>
              <a:t> </a:t>
            </a:r>
            <a:r>
              <a:rPr lang="ru-RU" sz="2600" dirty="0" err="1"/>
              <a:t>громадського</a:t>
            </a:r>
            <a:r>
              <a:rPr lang="ru-RU" sz="2600" dirty="0"/>
              <a:t> порядку і </a:t>
            </a:r>
            <a:r>
              <a:rPr lang="ru-RU" sz="2600" dirty="0" err="1"/>
              <a:t>поліцейська</a:t>
            </a:r>
            <a:r>
              <a:rPr lang="ru-RU" sz="2600" dirty="0"/>
              <a:t> служба; </a:t>
            </a:r>
            <a:r>
              <a:rPr lang="ru-RU" sz="2600" dirty="0" err="1"/>
              <a:t>здійснення</a:t>
            </a:r>
            <a:r>
              <a:rPr lang="ru-RU" sz="2600" dirty="0"/>
              <a:t> </a:t>
            </a:r>
            <a:r>
              <a:rPr lang="ru-RU" sz="2600" dirty="0" err="1"/>
              <a:t>правосуддя</a:t>
            </a:r>
            <a:r>
              <a:rPr lang="ru-RU" sz="2600" dirty="0"/>
              <a:t>; </a:t>
            </a:r>
            <a:r>
              <a:rPr lang="ru-RU" sz="2600" dirty="0" err="1"/>
              <a:t>місцеве</a:t>
            </a:r>
            <a:r>
              <a:rPr lang="ru-RU" sz="2600" dirty="0"/>
              <a:t> </a:t>
            </a:r>
            <a:r>
              <a:rPr lang="ru-RU" sz="2600" dirty="0" err="1"/>
              <a:t>самоврядування</a:t>
            </a:r>
            <a:r>
              <a:rPr lang="ru-RU" sz="2600" dirty="0"/>
              <a:t>; </a:t>
            </a:r>
            <a:r>
              <a:rPr lang="ru-RU" sz="2600" dirty="0" err="1"/>
              <a:t>охорона</a:t>
            </a:r>
            <a:r>
              <a:rPr lang="ru-RU" sz="2600" dirty="0"/>
              <a:t> </a:t>
            </a:r>
            <a:r>
              <a:rPr lang="ru-RU" sz="2600" dirty="0" err="1"/>
              <a:t>здоров’я</a:t>
            </a:r>
            <a:r>
              <a:rPr lang="ru-RU" sz="2600" dirty="0"/>
              <a:t>, </a:t>
            </a:r>
            <a:r>
              <a:rPr lang="ru-RU" sz="2600" dirty="0" err="1"/>
              <a:t>освіта</a:t>
            </a:r>
            <a:r>
              <a:rPr lang="ru-RU" sz="2600" dirty="0"/>
              <a:t>; велике коло </a:t>
            </a:r>
            <a:r>
              <a:rPr lang="ru-RU" sz="2600" dirty="0" err="1"/>
              <a:t>питань</a:t>
            </a:r>
            <a:r>
              <a:rPr lang="ru-RU" sz="2600" dirty="0"/>
              <a:t> </a:t>
            </a:r>
            <a:r>
              <a:rPr lang="ru-RU" sz="2600" dirty="0" err="1"/>
              <a:t>сільського</a:t>
            </a:r>
            <a:r>
              <a:rPr lang="ru-RU" sz="2600" dirty="0"/>
              <a:t> </a:t>
            </a:r>
            <a:r>
              <a:rPr lang="ru-RU" sz="2600" dirty="0" err="1"/>
              <a:t>господарства</a:t>
            </a:r>
            <a:r>
              <a:rPr lang="ru-RU" sz="2600" dirty="0"/>
              <a:t>. </a:t>
            </a:r>
            <a:r>
              <a:rPr lang="ru-RU" sz="2600" dirty="0" err="1"/>
              <a:t>Проте</a:t>
            </a:r>
            <a:r>
              <a:rPr lang="ru-RU" sz="2600" dirty="0"/>
              <a:t> за умов </a:t>
            </a:r>
            <a:r>
              <a:rPr lang="ru-RU" sz="2600" dirty="0" err="1"/>
              <a:t>надзвичайного</a:t>
            </a:r>
            <a:r>
              <a:rPr lang="ru-RU" sz="2600" dirty="0"/>
              <a:t> стану </a:t>
            </a:r>
            <a:r>
              <a:rPr lang="ru-RU" sz="2600" dirty="0" err="1"/>
              <a:t>союзний</a:t>
            </a:r>
            <a:r>
              <a:rPr lang="ru-RU" sz="2600" dirty="0"/>
              <a:t> парламент </a:t>
            </a:r>
            <a:r>
              <a:rPr lang="ru-RU" sz="2600" dirty="0" err="1"/>
              <a:t>має</a:t>
            </a:r>
            <a:r>
              <a:rPr lang="ru-RU" sz="2600" dirty="0"/>
              <a:t> право </a:t>
            </a:r>
            <a:r>
              <a:rPr lang="ru-RU" sz="2600" dirty="0" err="1"/>
              <a:t>приймати</a:t>
            </a:r>
            <a:r>
              <a:rPr lang="ru-RU" sz="2600" dirty="0"/>
              <a:t> </a:t>
            </a:r>
            <a:r>
              <a:rPr lang="ru-RU" sz="2600" dirty="0" err="1"/>
              <a:t>рішення</a:t>
            </a:r>
            <a:r>
              <a:rPr lang="ru-RU" sz="2600" dirty="0"/>
              <a:t> з будь-</a:t>
            </a:r>
            <a:r>
              <a:rPr lang="ru-RU" sz="2600" dirty="0" err="1"/>
              <a:t>яких</a:t>
            </a:r>
            <a:r>
              <a:rPr lang="ru-RU" sz="2600" dirty="0"/>
              <a:t> </a:t>
            </a:r>
            <a:r>
              <a:rPr lang="ru-RU" sz="2600" dirty="0" err="1"/>
              <a:t>питань</a:t>
            </a:r>
            <a:r>
              <a:rPr lang="ru-RU" sz="2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/>
              <a:t>До </a:t>
            </a:r>
            <a:r>
              <a:rPr lang="ru-RU" sz="2600" dirty="0" err="1"/>
              <a:t>спільної</a:t>
            </a:r>
            <a:r>
              <a:rPr lang="ru-RU" sz="2600" dirty="0"/>
              <a:t> </a:t>
            </a:r>
            <a:r>
              <a:rPr lang="ru-RU" sz="2600" dirty="0" err="1"/>
              <a:t>компетенції</a:t>
            </a:r>
            <a:r>
              <a:rPr lang="ru-RU" sz="2600" dirty="0"/>
              <a:t> </a:t>
            </a:r>
            <a:r>
              <a:rPr lang="ru-RU" sz="2600" dirty="0" err="1"/>
              <a:t>віднесено</a:t>
            </a:r>
            <a:r>
              <a:rPr lang="ru-RU" sz="2600" dirty="0"/>
              <a:t>: </a:t>
            </a:r>
            <a:r>
              <a:rPr lang="ru-RU" sz="2600" dirty="0" err="1"/>
              <a:t>кримінальне</a:t>
            </a:r>
            <a:r>
              <a:rPr lang="ru-RU" sz="2600" dirty="0"/>
              <a:t> право і </a:t>
            </a:r>
            <a:r>
              <a:rPr lang="ru-RU" sz="2600" dirty="0" err="1"/>
              <a:t>кримінальний</a:t>
            </a:r>
            <a:r>
              <a:rPr lang="ru-RU" sz="2600" dirty="0"/>
              <a:t> </a:t>
            </a:r>
            <a:r>
              <a:rPr lang="ru-RU" sz="2600" dirty="0" err="1"/>
              <a:t>процес</a:t>
            </a:r>
            <a:r>
              <a:rPr lang="ru-RU" sz="2600" dirty="0"/>
              <a:t>; </a:t>
            </a:r>
            <a:r>
              <a:rPr lang="ru-RU" sz="2600" dirty="0" err="1"/>
              <a:t>законодавство</a:t>
            </a:r>
            <a:r>
              <a:rPr lang="ru-RU" sz="2600" dirty="0"/>
              <a:t> про </a:t>
            </a:r>
            <a:r>
              <a:rPr lang="ru-RU" sz="2600" dirty="0" err="1"/>
              <a:t>шлюб</a:t>
            </a:r>
            <a:r>
              <a:rPr lang="ru-RU" sz="2600" dirty="0"/>
              <a:t>, </a:t>
            </a:r>
            <a:r>
              <a:rPr lang="ru-RU" sz="2600" dirty="0" err="1"/>
              <a:t>сім’ю</a:t>
            </a:r>
            <a:r>
              <a:rPr lang="ru-RU" sz="2600" dirty="0"/>
              <a:t> та </a:t>
            </a:r>
            <a:r>
              <a:rPr lang="ru-RU" sz="2600" dirty="0" err="1"/>
              <a:t>опіку</a:t>
            </a:r>
            <a:r>
              <a:rPr lang="ru-RU" sz="2600" dirty="0"/>
              <a:t>; </a:t>
            </a:r>
            <a:r>
              <a:rPr lang="ru-RU" sz="2600" dirty="0" err="1"/>
              <a:t>значну</a:t>
            </a:r>
            <a:r>
              <a:rPr lang="ru-RU" sz="2600" dirty="0"/>
              <a:t> </a:t>
            </a:r>
            <a:r>
              <a:rPr lang="ru-RU" sz="2600" dirty="0" err="1"/>
              <a:t>частину</a:t>
            </a:r>
            <a:r>
              <a:rPr lang="ru-RU" sz="2600" dirty="0"/>
              <a:t> </a:t>
            </a:r>
            <a:r>
              <a:rPr lang="ru-RU" sz="2600" dirty="0" err="1"/>
              <a:t>цивільного</a:t>
            </a:r>
            <a:r>
              <a:rPr lang="ru-RU" sz="2600" dirty="0"/>
              <a:t> права і </a:t>
            </a:r>
            <a:r>
              <a:rPr lang="ru-RU" sz="2600" dirty="0" err="1"/>
              <a:t>цивільного</a:t>
            </a:r>
            <a:r>
              <a:rPr lang="ru-RU" sz="2600" dirty="0"/>
              <a:t> </a:t>
            </a:r>
            <a:r>
              <a:rPr lang="ru-RU" sz="2600" dirty="0" err="1"/>
              <a:t>процесу</a:t>
            </a:r>
            <a:r>
              <a:rPr lang="ru-RU" sz="2600" dirty="0"/>
              <a:t>; </a:t>
            </a:r>
            <a:r>
              <a:rPr lang="ru-RU" sz="2600" dirty="0" err="1"/>
              <a:t>законодавство</a:t>
            </a:r>
            <a:r>
              <a:rPr lang="ru-RU" sz="2600" dirty="0"/>
              <a:t> про </a:t>
            </a:r>
            <a:r>
              <a:rPr lang="ru-RU" sz="2600" dirty="0" err="1"/>
              <a:t>профспілки</a:t>
            </a:r>
            <a:r>
              <a:rPr lang="ru-RU" sz="2600" dirty="0"/>
              <a:t>, </a:t>
            </a:r>
            <a:r>
              <a:rPr lang="ru-RU" sz="2600" dirty="0" err="1"/>
              <a:t>промислові</a:t>
            </a:r>
            <a:r>
              <a:rPr lang="ru-RU" sz="2600" dirty="0"/>
              <a:t> й </a:t>
            </a:r>
            <a:r>
              <a:rPr lang="ru-RU" sz="2600" dirty="0" err="1"/>
              <a:t>трудові</a:t>
            </a:r>
            <a:r>
              <a:rPr lang="ru-RU" sz="2600" dirty="0"/>
              <a:t> </a:t>
            </a:r>
            <a:r>
              <a:rPr lang="ru-RU" sz="2600" dirty="0" err="1"/>
              <a:t>конфлікти</a:t>
            </a:r>
            <a:r>
              <a:rPr lang="ru-RU" sz="2600" dirty="0"/>
              <a:t>; контроль за </a:t>
            </a:r>
            <a:r>
              <a:rPr lang="ru-RU" sz="2600" dirty="0" err="1"/>
              <a:t>цінами</a:t>
            </a:r>
            <a:r>
              <a:rPr lang="ru-RU" sz="26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 err="1"/>
              <a:t>Питання</a:t>
            </a:r>
            <a:r>
              <a:rPr lang="ru-RU" sz="2600" dirty="0"/>
              <a:t>, </a:t>
            </a:r>
            <a:r>
              <a:rPr lang="ru-RU" sz="2600" dirty="0" err="1"/>
              <a:t>що</a:t>
            </a:r>
            <a:r>
              <a:rPr lang="ru-RU" sz="2600" dirty="0"/>
              <a:t> не </a:t>
            </a:r>
            <a:r>
              <a:rPr lang="ru-RU" sz="2600" dirty="0" err="1"/>
              <a:t>передбачені</a:t>
            </a:r>
            <a:r>
              <a:rPr lang="ru-RU" sz="2600" dirty="0"/>
              <a:t> </a:t>
            </a:r>
            <a:r>
              <a:rPr lang="ru-RU" sz="2600" dirty="0" err="1"/>
              <a:t>жодним</a:t>
            </a:r>
            <a:r>
              <a:rPr lang="ru-RU" sz="2600" dirty="0"/>
              <a:t> </a:t>
            </a:r>
            <a:r>
              <a:rPr lang="ru-RU" sz="2600" dirty="0" err="1"/>
              <a:t>із</a:t>
            </a:r>
            <a:r>
              <a:rPr lang="ru-RU" sz="2600" dirty="0"/>
              <a:t> </a:t>
            </a:r>
            <a:r>
              <a:rPr lang="ru-RU" sz="2600" dirty="0" err="1"/>
              <a:t>видів</a:t>
            </a:r>
            <a:r>
              <a:rPr lang="ru-RU" sz="2600" dirty="0"/>
              <a:t> </a:t>
            </a:r>
            <a:r>
              <a:rPr lang="ru-RU" sz="2600" dirty="0" err="1"/>
              <a:t>компетенції</a:t>
            </a:r>
            <a:r>
              <a:rPr lang="ru-RU" sz="2600" dirty="0"/>
              <a:t>, належать до </a:t>
            </a:r>
            <a:r>
              <a:rPr lang="ru-RU" sz="2600" dirty="0" err="1"/>
              <a:t>повноважень</a:t>
            </a:r>
            <a:r>
              <a:rPr lang="ru-RU" sz="2600" dirty="0"/>
              <a:t> </a:t>
            </a:r>
            <a:r>
              <a:rPr lang="ru-RU" sz="2600" dirty="0" err="1"/>
              <a:t>штатів</a:t>
            </a:r>
            <a:r>
              <a:rPr lang="ru-RU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98073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8294070F-AC09-4AE5-A7E3-72475F09D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32" y="126794"/>
            <a:ext cx="11745935" cy="4276725"/>
          </a:xfrm>
          <a:prstGeom prst="rect">
            <a:avLst/>
          </a:prstGeom>
          <a:noFill/>
        </p:spPr>
      </p:pic>
      <p:sp>
        <p:nvSpPr>
          <p:cNvPr id="2" name="Объект 2">
            <a:extLst>
              <a:ext uri="{FF2B5EF4-FFF2-40B4-BE49-F238E27FC236}">
                <a16:creationId xmlns:a16="http://schemas.microsoft.com/office/drawing/2014/main" id="{0DB6071E-1CE5-3E2C-25BD-7C3B825FA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831" y="4794456"/>
            <a:ext cx="10515600" cy="1603375"/>
          </a:xfrm>
        </p:spPr>
        <p:txBody>
          <a:bodyPr/>
          <a:lstStyle/>
          <a:p>
            <a:r>
              <a:rPr lang="uk-UA" sz="2600" dirty="0"/>
              <a:t>національний (Бельгія, Швейцарія)</a:t>
            </a:r>
          </a:p>
          <a:p>
            <a:r>
              <a:rPr lang="uk-UA" sz="2600" dirty="0"/>
              <a:t>територіальний (США, Німеччина, Австрія, Австралія, ОАЕ)</a:t>
            </a:r>
          </a:p>
          <a:p>
            <a:r>
              <a:rPr lang="uk-UA" sz="2600" dirty="0"/>
              <a:t>змішаний (Росія)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0076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05AA8-6964-4975-96CB-FA8A6CD38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>
            <a:noAutofit/>
          </a:bodyPr>
          <a:lstStyle/>
          <a:p>
            <a:pPr marL="0" marR="0" lvl="0" indent="107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lang="ru-RU" sz="2800" b="1" dirty="0">
                <a:latin typeface="+mn-lt"/>
              </a:rPr>
              <a:t>Проблема </a:t>
            </a:r>
            <a:r>
              <a:rPr lang="uk-UA" sz="2800" b="1" dirty="0">
                <a:latin typeface="+mn-lt"/>
              </a:rPr>
              <a:t>суверенітету федеративних держав. Концепції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66997C-6625-4D6C-9D07-E0BDDDB3A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Суверенітет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може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бути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лише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у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держави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в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цілому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Г.Еллінек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П.Лабанд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В.Віллоубі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).</a:t>
            </a:r>
          </a:p>
          <a:p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Суверенітет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є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лише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у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складових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держави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у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штатів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які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до того ж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повинні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мати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право на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вихід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федерації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М.Зейдель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Дж.Келхун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). Дж.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Келхун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зокрема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розвивав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теорію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нуліфікації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штатами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федеральних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законів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тобто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їх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скасування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на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території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штатів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якщо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останні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виступлять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з такою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ініціативою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 Примат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регіонального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суверенітету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означає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таким чином, і верховенство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регіонального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законодавства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 </a:t>
            </a:r>
          </a:p>
          <a:p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Суверенітет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ділиться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між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державою в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цілому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і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регіонами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(А. де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Токвіль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Г.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Вайц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93012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0C033-E78B-4401-9664-C9CEA173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402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latin typeface="+mn-lt"/>
              </a:rPr>
              <a:t>ГРОМАДЯНСТВО В ФЕДЕРАЦІЇ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083F50-EA6C-4CFC-A468-D60B3E0D1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826"/>
            <a:ext cx="10515600" cy="2927350"/>
          </a:xfrm>
        </p:spPr>
        <p:txBody>
          <a:bodyPr>
            <a:normAutofit/>
          </a:bodyPr>
          <a:lstStyle/>
          <a:p>
            <a:r>
              <a:rPr lang="ru-RU" sz="2400" dirty="0"/>
              <a:t>Характерною формальною </a:t>
            </a:r>
            <a:r>
              <a:rPr lang="ru-RU" sz="2400" dirty="0" err="1"/>
              <a:t>ознакою</a:t>
            </a:r>
            <a:r>
              <a:rPr lang="ru-RU" sz="2400" dirty="0"/>
              <a:t> </a:t>
            </a:r>
            <a:r>
              <a:rPr lang="ru-RU" sz="2400" dirty="0" err="1"/>
              <a:t>федеративної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є </a:t>
            </a:r>
            <a:r>
              <a:rPr lang="ru-RU" sz="2400" dirty="0" err="1"/>
              <a:t>подвійне</a:t>
            </a:r>
            <a:r>
              <a:rPr lang="ru-RU" sz="2400" dirty="0"/>
              <a:t> </a:t>
            </a:r>
            <a:r>
              <a:rPr lang="ru-RU" sz="2400" dirty="0" err="1"/>
              <a:t>громадянство</a:t>
            </a:r>
            <a:r>
              <a:rPr lang="ru-RU" sz="2400" dirty="0"/>
              <a:t>. </a:t>
            </a:r>
            <a:r>
              <a:rPr lang="ru-RU" sz="2400" dirty="0" err="1"/>
              <a:t>Подвійне</a:t>
            </a:r>
            <a:r>
              <a:rPr lang="ru-RU" sz="2400" dirty="0"/>
              <a:t> </a:t>
            </a:r>
            <a:r>
              <a:rPr lang="ru-RU" sz="2400" dirty="0" err="1"/>
              <a:t>громадянство</a:t>
            </a:r>
            <a:r>
              <a:rPr lang="ru-RU" sz="2400" dirty="0"/>
              <a:t> </a:t>
            </a:r>
            <a:r>
              <a:rPr lang="ru-RU" sz="2400" dirty="0" err="1"/>
              <a:t>зафіксовано</a:t>
            </a:r>
            <a:r>
              <a:rPr lang="ru-RU" sz="2400" dirty="0"/>
              <a:t> у кон </a:t>
            </a:r>
            <a:r>
              <a:rPr lang="ru-RU" sz="2400" dirty="0" err="1"/>
              <a:t>ституціях</a:t>
            </a:r>
            <a:r>
              <a:rPr lang="ru-RU" sz="2400" dirty="0"/>
              <a:t> США, </a:t>
            </a:r>
            <a:r>
              <a:rPr lang="ru-RU" sz="2400" dirty="0" err="1"/>
              <a:t>Німеччини</a:t>
            </a:r>
            <a:r>
              <a:rPr lang="ru-RU" sz="2400" dirty="0"/>
              <a:t>, </a:t>
            </a:r>
            <a:r>
              <a:rPr lang="ru-RU" sz="2400" dirty="0" err="1"/>
              <a:t>Австрії</a:t>
            </a:r>
            <a:r>
              <a:rPr lang="ru-RU" sz="2400" dirty="0"/>
              <a:t>. У </a:t>
            </a:r>
            <a:r>
              <a:rPr lang="ru-RU" sz="2400" dirty="0" err="1"/>
              <a:t>конституціях</a:t>
            </a:r>
            <a:r>
              <a:rPr lang="ru-RU" sz="2400" dirty="0"/>
              <a:t> </a:t>
            </a:r>
            <a:r>
              <a:rPr lang="ru-RU" sz="2400" dirty="0" err="1"/>
              <a:t>латиноамериканських</a:t>
            </a:r>
            <a:r>
              <a:rPr lang="ru-RU" sz="2400" dirty="0"/>
              <a:t> </a:t>
            </a:r>
            <a:r>
              <a:rPr lang="ru-RU" sz="2400" dirty="0" err="1"/>
              <a:t>федерацій</a:t>
            </a:r>
            <a:r>
              <a:rPr lang="ru-RU" sz="2400" dirty="0"/>
              <a:t> (Мексика, </a:t>
            </a:r>
            <a:r>
              <a:rPr lang="ru-RU" sz="2400" dirty="0" err="1"/>
              <a:t>Бразилія</a:t>
            </a:r>
            <a:r>
              <a:rPr lang="ru-RU" sz="2400" dirty="0"/>
              <a:t>, Аргентина, </a:t>
            </a:r>
            <a:r>
              <a:rPr lang="ru-RU" sz="2400" dirty="0" err="1"/>
              <a:t>Венесуела</a:t>
            </a:r>
            <a:r>
              <a:rPr lang="ru-RU" sz="2400" dirty="0"/>
              <a:t>) </a:t>
            </a:r>
            <a:r>
              <a:rPr lang="ru-RU" sz="2400" dirty="0" err="1"/>
              <a:t>закріплюється</a:t>
            </a:r>
            <a:r>
              <a:rPr lang="ru-RU" sz="2400" dirty="0"/>
              <a:t> </a:t>
            </a:r>
            <a:r>
              <a:rPr lang="ru-RU" sz="2400" dirty="0" err="1"/>
              <a:t>союзне</a:t>
            </a:r>
            <a:r>
              <a:rPr lang="ru-RU" sz="2400" dirty="0"/>
              <a:t> </a:t>
            </a:r>
            <a:r>
              <a:rPr lang="ru-RU" sz="2400" dirty="0" err="1"/>
              <a:t>громадянство</a:t>
            </a:r>
            <a:r>
              <a:rPr lang="ru-RU" sz="2400" dirty="0"/>
              <a:t> та </a:t>
            </a:r>
            <a:r>
              <a:rPr lang="ru-RU" sz="2400" dirty="0" err="1"/>
              <a:t>громадянство</a:t>
            </a:r>
            <a:r>
              <a:rPr lang="ru-RU" sz="2400" dirty="0"/>
              <a:t> </a:t>
            </a:r>
            <a:r>
              <a:rPr lang="ru-RU" sz="2400" dirty="0" err="1"/>
              <a:t>суб’єктів</a:t>
            </a:r>
            <a:r>
              <a:rPr lang="ru-RU" sz="2400" dirty="0"/>
              <a:t>. Але </a:t>
            </a:r>
            <a:r>
              <a:rPr lang="ru-RU" sz="2400" dirty="0" err="1"/>
              <a:t>відносини</a:t>
            </a:r>
            <a:r>
              <a:rPr lang="ru-RU" sz="2400" dirty="0"/>
              <a:t> у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громадянства</a:t>
            </a:r>
            <a:r>
              <a:rPr lang="ru-RU" sz="2400" dirty="0"/>
              <a:t> </a:t>
            </a:r>
            <a:r>
              <a:rPr lang="ru-RU" sz="2400" dirty="0" err="1"/>
              <a:t>регулюються</a:t>
            </a:r>
            <a:r>
              <a:rPr lang="ru-RU" sz="2400" dirty="0"/>
              <a:t> </a:t>
            </a:r>
            <a:r>
              <a:rPr lang="ru-RU" sz="2400" dirty="0" err="1"/>
              <a:t>переважно</a:t>
            </a:r>
            <a:r>
              <a:rPr lang="ru-RU" sz="2400" dirty="0"/>
              <a:t> законами </a:t>
            </a:r>
            <a:r>
              <a:rPr lang="ru-RU" sz="2400" dirty="0" err="1"/>
              <a:t>федерації</a:t>
            </a:r>
            <a:r>
              <a:rPr lang="ru-RU" sz="2400" dirty="0"/>
              <a:t>. </a:t>
            </a:r>
            <a:endParaRPr lang="en-US" sz="2400" dirty="0"/>
          </a:p>
          <a:p>
            <a:r>
              <a:rPr lang="ru-RU" sz="2400" dirty="0" err="1"/>
              <a:t>Конституція</a:t>
            </a:r>
            <a:r>
              <a:rPr lang="ru-RU" sz="2400" dirty="0"/>
              <a:t> </a:t>
            </a:r>
            <a:r>
              <a:rPr lang="ru-RU" sz="2400" dirty="0" err="1"/>
              <a:t>Індії</a:t>
            </a:r>
            <a:r>
              <a:rPr lang="ru-RU" sz="2400" dirty="0"/>
              <a:t> </a:t>
            </a:r>
            <a:r>
              <a:rPr lang="ru-RU" sz="2400" dirty="0" err="1"/>
              <a:t>встановлює</a:t>
            </a:r>
            <a:r>
              <a:rPr lang="ru-RU" sz="2400" dirty="0"/>
              <a:t> </a:t>
            </a:r>
            <a:r>
              <a:rPr lang="ru-RU" sz="2400" dirty="0" err="1"/>
              <a:t>тільки</a:t>
            </a:r>
            <a:r>
              <a:rPr lang="ru-RU" sz="2400" dirty="0"/>
              <a:t> </a:t>
            </a:r>
            <a:r>
              <a:rPr lang="ru-RU" sz="2400" dirty="0" err="1"/>
              <a:t>союзне</a:t>
            </a:r>
            <a:r>
              <a:rPr lang="ru-RU" sz="2400" dirty="0"/>
              <a:t> </a:t>
            </a:r>
            <a:r>
              <a:rPr lang="ru-RU" sz="2400" dirty="0" err="1"/>
              <a:t>громадянство</a:t>
            </a:r>
            <a:r>
              <a:rPr lang="ru-RU" sz="2400" dirty="0"/>
              <a:t>.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CFB90CC5-D6C3-4DB6-A4A4-1CAC2FEAF4E4}"/>
              </a:ext>
            </a:extLst>
          </p:cNvPr>
          <p:cNvSpPr txBox="1">
            <a:spLocks/>
          </p:cNvSpPr>
          <p:nvPr/>
        </p:nvSpPr>
        <p:spPr>
          <a:xfrm>
            <a:off x="838200" y="5115139"/>
            <a:ext cx="10515600" cy="1460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err="1"/>
              <a:t>Виконавчу</a:t>
            </a:r>
            <a:r>
              <a:rPr lang="ru-RU" sz="2400" dirty="0"/>
              <a:t> </a:t>
            </a:r>
            <a:r>
              <a:rPr lang="ru-RU" sz="2400" dirty="0" err="1"/>
              <a:t>владу</a:t>
            </a:r>
            <a:r>
              <a:rPr lang="ru-RU" sz="2400" dirty="0"/>
              <a:t> </a:t>
            </a:r>
            <a:r>
              <a:rPr lang="ru-RU" sz="2400" dirty="0" err="1"/>
              <a:t>уособлює</a:t>
            </a:r>
            <a:r>
              <a:rPr lang="ru-RU" sz="2400" dirty="0"/>
              <a:t> губернатор,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обирається</a:t>
            </a:r>
            <a:r>
              <a:rPr lang="ru-RU" sz="2400" dirty="0"/>
              <a:t> </a:t>
            </a:r>
            <a:r>
              <a:rPr lang="ru-RU" sz="2400" dirty="0" err="1"/>
              <a:t>повнолітніми</a:t>
            </a:r>
            <a:r>
              <a:rPr lang="ru-RU" sz="2400" dirty="0"/>
              <a:t> </a:t>
            </a:r>
            <a:r>
              <a:rPr lang="ru-RU" sz="2400" dirty="0" err="1"/>
              <a:t>громадянами</a:t>
            </a:r>
            <a:r>
              <a:rPr lang="ru-RU" sz="2400" dirty="0"/>
              <a:t> (США, Мексика та </a:t>
            </a:r>
            <a:r>
              <a:rPr lang="ru-RU" sz="2400" dirty="0" err="1"/>
              <a:t>ін</a:t>
            </a:r>
            <a:r>
              <a:rPr lang="ru-RU" sz="2400" dirty="0"/>
              <a:t>.)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призначається</a:t>
            </a:r>
            <a:r>
              <a:rPr lang="ru-RU" sz="2400" dirty="0"/>
              <a:t> президентом (</a:t>
            </a:r>
            <a:r>
              <a:rPr lang="ru-RU" sz="2400" dirty="0" err="1"/>
              <a:t>Індія</a:t>
            </a:r>
            <a:r>
              <a:rPr lang="ru-RU" sz="2400" dirty="0"/>
              <a:t>). </a:t>
            </a:r>
            <a:r>
              <a:rPr lang="ru-RU" sz="2400" dirty="0" err="1"/>
              <a:t>Іноді</a:t>
            </a:r>
            <a:r>
              <a:rPr lang="ru-RU" sz="2400" dirty="0"/>
              <a:t> </a:t>
            </a:r>
            <a:r>
              <a:rPr lang="ru-RU" sz="2400" dirty="0" err="1"/>
              <a:t>це</a:t>
            </a:r>
            <a:r>
              <a:rPr lang="ru-RU" sz="2400" dirty="0"/>
              <a:t> робить уряд </a:t>
            </a:r>
            <a:r>
              <a:rPr lang="ru-RU" sz="2400" dirty="0" err="1"/>
              <a:t>землі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обираєть</a:t>
            </a:r>
            <a:r>
              <a:rPr lang="ru-RU" sz="2400" dirty="0"/>
              <a:t> </a:t>
            </a:r>
            <a:r>
              <a:rPr lang="ru-RU" sz="2400" dirty="0" err="1"/>
              <a:t>ся</a:t>
            </a:r>
            <a:r>
              <a:rPr lang="ru-RU" sz="2400" dirty="0"/>
              <a:t> ландтагом </a:t>
            </a:r>
            <a:r>
              <a:rPr lang="ru-RU" sz="2400" dirty="0" err="1"/>
              <a:t>землі</a:t>
            </a:r>
            <a:r>
              <a:rPr lang="ru-RU" sz="2400" dirty="0"/>
              <a:t> (</a:t>
            </a:r>
            <a:r>
              <a:rPr lang="ru-RU" sz="2400" dirty="0" err="1"/>
              <a:t>Німеччина</a:t>
            </a:r>
            <a:r>
              <a:rPr lang="ru-RU" sz="2400" dirty="0"/>
              <a:t>, </a:t>
            </a:r>
            <a:r>
              <a:rPr lang="ru-RU" sz="2400" dirty="0" err="1"/>
              <a:t>Австрія</a:t>
            </a:r>
            <a:r>
              <a:rPr lang="ru-RU" sz="2400" dirty="0"/>
              <a:t>).</a:t>
            </a:r>
          </a:p>
          <a:p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8344076-55F3-4DDB-A1FA-683A39083198}"/>
              </a:ext>
            </a:extLst>
          </p:cNvPr>
          <p:cNvSpPr txBox="1">
            <a:spLocks/>
          </p:cNvSpPr>
          <p:nvPr/>
        </p:nvSpPr>
        <p:spPr>
          <a:xfrm>
            <a:off x="838200" y="4288141"/>
            <a:ext cx="10515600" cy="454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800" b="1" dirty="0">
                <a:latin typeface="+mn-lt"/>
              </a:rPr>
              <a:t>ВИКОНАВЧА ВЛАДА СУБ</a:t>
            </a:r>
            <a:r>
              <a:rPr lang="en-US" sz="2800" b="1" dirty="0">
                <a:latin typeface="+mn-lt"/>
              </a:rPr>
              <a:t>’</a:t>
            </a:r>
            <a:r>
              <a:rPr lang="uk-UA" sz="2800" b="1" dirty="0">
                <a:latin typeface="+mn-lt"/>
              </a:rPr>
              <a:t>ЄКТА ФЕДЕРАЦІЇ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45905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1068A-3A73-4515-B770-DA64D251F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ПАРЛАМЕНТИ ФЕДЕРАЦІЙ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3FFAA-E60D-4A6E-AE2B-99555F30D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804" y="1438382"/>
            <a:ext cx="11198832" cy="514735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Федеральний</a:t>
            </a:r>
            <a:r>
              <a:rPr lang="ru-RU" dirty="0"/>
              <a:t> парламент, як правило, </a:t>
            </a:r>
            <a:r>
              <a:rPr lang="ru-RU" dirty="0" err="1"/>
              <a:t>будується</a:t>
            </a:r>
            <a:r>
              <a:rPr lang="ru-RU" dirty="0"/>
              <a:t> за </a:t>
            </a:r>
            <a:r>
              <a:rPr lang="ru-RU" dirty="0" err="1"/>
              <a:t>двопалатною</a:t>
            </a:r>
            <a:r>
              <a:rPr lang="ru-RU" dirty="0"/>
              <a:t> схемою. </a:t>
            </a:r>
          </a:p>
          <a:p>
            <a:r>
              <a:rPr lang="ru-RU" dirty="0" err="1"/>
              <a:t>Верхні</a:t>
            </a:r>
            <a:r>
              <a:rPr lang="ru-RU" dirty="0"/>
              <a:t> </a:t>
            </a:r>
            <a:r>
              <a:rPr lang="ru-RU" dirty="0" err="1"/>
              <a:t>палати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. 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: Сенат (США, Мексика, </a:t>
            </a:r>
            <a:r>
              <a:rPr lang="ru-RU" dirty="0" err="1"/>
              <a:t>Бразилія</a:t>
            </a:r>
            <a:r>
              <a:rPr lang="ru-RU" dirty="0"/>
              <a:t>, Канада); Рада </a:t>
            </a:r>
            <a:r>
              <a:rPr lang="ru-RU" dirty="0" err="1"/>
              <a:t>штатів</a:t>
            </a:r>
            <a:r>
              <a:rPr lang="ru-RU" dirty="0"/>
              <a:t> (</a:t>
            </a:r>
            <a:r>
              <a:rPr lang="ru-RU" dirty="0" err="1"/>
              <a:t>Індія</a:t>
            </a:r>
            <a:r>
              <a:rPr lang="ru-RU" dirty="0"/>
              <a:t>), Бундесрат (</a:t>
            </a:r>
            <a:r>
              <a:rPr lang="ru-RU" dirty="0" err="1"/>
              <a:t>Німеччина</a:t>
            </a:r>
            <a:r>
              <a:rPr lang="ru-RU" dirty="0"/>
              <a:t>), </a:t>
            </a:r>
            <a:r>
              <a:rPr lang="ru-RU" dirty="0" err="1"/>
              <a:t>Федеральна</a:t>
            </a:r>
            <a:r>
              <a:rPr lang="ru-RU" dirty="0"/>
              <a:t> Рада (</a:t>
            </a:r>
            <a:r>
              <a:rPr lang="ru-RU" dirty="0" err="1"/>
              <a:t>Австрія</a:t>
            </a:r>
            <a:r>
              <a:rPr lang="ru-RU" dirty="0"/>
              <a:t>).</a:t>
            </a:r>
          </a:p>
          <a:p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верхніх</a:t>
            </a:r>
            <a:r>
              <a:rPr lang="ru-RU" dirty="0"/>
              <a:t> палат. 1. </a:t>
            </a:r>
            <a:r>
              <a:rPr lang="ru-RU" dirty="0" err="1"/>
              <a:t>Обираються</a:t>
            </a:r>
            <a:r>
              <a:rPr lang="ru-RU" dirty="0"/>
              <a:t> у </a:t>
            </a:r>
            <a:r>
              <a:rPr lang="ru-RU" dirty="0" err="1"/>
              <a:t>фіксованому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,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критеріїв</a:t>
            </a:r>
            <a:r>
              <a:rPr lang="ru-RU" dirty="0"/>
              <a:t>. Приклад – США. 2. </a:t>
            </a:r>
            <a:r>
              <a:rPr lang="ru-RU" dirty="0" err="1"/>
              <a:t>Обираються</a:t>
            </a:r>
            <a:r>
              <a:rPr lang="ru-RU" dirty="0"/>
              <a:t> </a:t>
            </a:r>
            <a:r>
              <a:rPr lang="ru-RU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єктами</a:t>
            </a:r>
            <a:r>
              <a:rPr lang="uk-UA" dirty="0"/>
              <a:t> федерації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. Приклад – </a:t>
            </a:r>
            <a:r>
              <a:rPr lang="ru-RU" dirty="0" err="1"/>
              <a:t>Австрія</a:t>
            </a:r>
            <a:r>
              <a:rPr lang="ru-RU" dirty="0"/>
              <a:t>, </a:t>
            </a:r>
            <a:r>
              <a:rPr lang="ru-RU" dirty="0" err="1"/>
              <a:t>Індія</a:t>
            </a:r>
            <a:r>
              <a:rPr lang="ru-RU" dirty="0"/>
              <a:t>. 3. </a:t>
            </a:r>
            <a:r>
              <a:rPr lang="ru-RU" dirty="0" err="1"/>
              <a:t>Конституції</a:t>
            </a:r>
            <a:r>
              <a:rPr lang="ru-RU" dirty="0"/>
              <a:t> установили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провінцій</a:t>
            </a:r>
            <a:r>
              <a:rPr lang="ru-RU" dirty="0"/>
              <a:t>. Канада, </a:t>
            </a:r>
            <a:r>
              <a:rPr lang="ru-RU" dirty="0" err="1"/>
              <a:t>Німеччина</a:t>
            </a:r>
            <a:r>
              <a:rPr lang="ru-RU" dirty="0"/>
              <a:t>. </a:t>
            </a:r>
            <a:r>
              <a:rPr lang="ru-RU" dirty="0" err="1"/>
              <a:t>Сенатори</a:t>
            </a:r>
            <a:r>
              <a:rPr lang="ru-RU" dirty="0"/>
              <a:t> у </a:t>
            </a:r>
            <a:r>
              <a:rPr lang="ru-RU" dirty="0" err="1"/>
              <a:t>Канаді</a:t>
            </a:r>
            <a:r>
              <a:rPr lang="ru-RU" dirty="0"/>
              <a:t> </a:t>
            </a:r>
            <a:r>
              <a:rPr lang="ru-RU" dirty="0" err="1"/>
              <a:t>призначаються</a:t>
            </a:r>
            <a:r>
              <a:rPr lang="ru-RU" dirty="0"/>
              <a:t> генерал-губернатором, а члени бундесрату </a:t>
            </a:r>
            <a:r>
              <a:rPr lang="ru-RU" dirty="0" err="1"/>
              <a:t>призначаються</a:t>
            </a:r>
            <a:r>
              <a:rPr lang="ru-RU" dirty="0"/>
              <a:t> та </a:t>
            </a:r>
            <a:r>
              <a:rPr lang="ru-RU" dirty="0" err="1"/>
              <a:t>відкликаються</a:t>
            </a:r>
            <a:r>
              <a:rPr lang="ru-RU" dirty="0"/>
              <a:t> урядами земель.</a:t>
            </a:r>
          </a:p>
          <a:p>
            <a:r>
              <a:rPr lang="ru-RU" dirty="0" err="1"/>
              <a:t>Нижні</a:t>
            </a:r>
            <a:r>
              <a:rPr lang="ru-RU" dirty="0"/>
              <a:t> </a:t>
            </a:r>
            <a:r>
              <a:rPr lang="ru-RU" dirty="0" err="1"/>
              <a:t>палати</a:t>
            </a:r>
            <a:r>
              <a:rPr lang="ru-RU" dirty="0"/>
              <a:t> є органами </a:t>
            </a:r>
            <a:r>
              <a:rPr lang="ru-RU" dirty="0" err="1"/>
              <a:t>загальносоюзного</a:t>
            </a:r>
            <a:r>
              <a:rPr lang="ru-RU" dirty="0"/>
              <a:t> </a:t>
            </a:r>
            <a:r>
              <a:rPr lang="ru-RU" dirty="0" err="1"/>
              <a:t>представництва</a:t>
            </a:r>
            <a:r>
              <a:rPr lang="ru-RU" dirty="0"/>
              <a:t>, вони </a:t>
            </a:r>
            <a:r>
              <a:rPr lang="ru-RU" dirty="0" err="1"/>
              <a:t>обираються</a:t>
            </a:r>
            <a:r>
              <a:rPr lang="ru-RU" dirty="0"/>
              <a:t> за </a:t>
            </a:r>
            <a:r>
              <a:rPr lang="ru-RU" dirty="0" err="1"/>
              <a:t>територіальними</a:t>
            </a:r>
            <a:r>
              <a:rPr lang="ru-RU" dirty="0"/>
              <a:t> </a:t>
            </a:r>
            <a:r>
              <a:rPr lang="ru-RU" dirty="0" err="1"/>
              <a:t>виборчими</a:t>
            </a:r>
            <a:r>
              <a:rPr lang="ru-RU" dirty="0"/>
              <a:t> округами.</a:t>
            </a:r>
          </a:p>
        </p:txBody>
      </p:sp>
    </p:spTree>
    <p:extLst>
      <p:ext uri="{BB962C8B-B14F-4D97-AF65-F5344CB8AC3E}">
        <p14:creationId xmlns:p14="http://schemas.microsoft.com/office/powerpoint/2010/main" val="332777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E158D9-3671-4217-8C76-61734B7F4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952"/>
            <a:ext cx="10515600" cy="6177276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b="0" i="0" dirty="0">
                <a:effectLst/>
              </a:rPr>
              <a:t>Б. Родоман - </a:t>
            </a:r>
            <a:r>
              <a:rPr lang="ru-RU" b="0" i="0" dirty="0" err="1">
                <a:effectLst/>
              </a:rPr>
              <a:t>розробник</a:t>
            </a:r>
            <a:r>
              <a:rPr lang="ru-RU" b="0" i="0" dirty="0">
                <a:effectLst/>
              </a:rPr>
              <a:t> </a:t>
            </a:r>
            <a:r>
              <a:rPr lang="ru-RU" b="1" i="0" dirty="0" err="1">
                <a:effectLst/>
              </a:rPr>
              <a:t>концепції</a:t>
            </a:r>
            <a:r>
              <a:rPr lang="ru-RU" b="1" i="0" dirty="0">
                <a:effectLst/>
              </a:rPr>
              <a:t> </a:t>
            </a:r>
            <a:r>
              <a:rPr lang="ru-RU" b="1" i="0" dirty="0" err="1">
                <a:effectLst/>
              </a:rPr>
              <a:t>позиційного</a:t>
            </a:r>
            <a:r>
              <a:rPr lang="ru-RU" b="1" i="0" dirty="0">
                <a:effectLst/>
              </a:rPr>
              <a:t> принципу</a:t>
            </a:r>
            <a:r>
              <a:rPr lang="ru-RU" b="0" i="0" dirty="0">
                <a:effectLst/>
              </a:rPr>
              <a:t>. </a:t>
            </a:r>
            <a:r>
              <a:rPr lang="ru-RU" b="0" i="0" dirty="0" err="1">
                <a:effectLst/>
              </a:rPr>
              <a:t>Відповідно</a:t>
            </a:r>
            <a:r>
              <a:rPr lang="ru-RU" b="0" i="0" dirty="0">
                <a:effectLst/>
              </a:rPr>
              <a:t> до </a:t>
            </a:r>
            <a:r>
              <a:rPr lang="ru-RU" b="0" i="0" dirty="0" err="1">
                <a:effectLst/>
              </a:rPr>
              <a:t>цього</a:t>
            </a:r>
            <a:r>
              <a:rPr lang="ru-RU" b="0" i="0" dirty="0">
                <a:effectLst/>
              </a:rPr>
              <a:t> принципу </a:t>
            </a:r>
            <a:r>
              <a:rPr lang="ru-RU" b="1" i="0" u="sng" dirty="0" err="1">
                <a:effectLst/>
              </a:rPr>
              <a:t>істотні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властивості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об'єктів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залежать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від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їх</a:t>
            </a:r>
            <a:r>
              <a:rPr lang="ru-RU" b="1" i="0" u="sng" dirty="0">
                <a:effectLst/>
              </a:rPr>
              <a:t> </a:t>
            </a:r>
            <a:r>
              <a:rPr lang="ru-RU" b="1" i="0" u="sng" dirty="0" err="1">
                <a:effectLst/>
              </a:rPr>
              <a:t>положення</a:t>
            </a:r>
            <a:r>
              <a:rPr lang="ru-RU" b="1" i="0" u="sng" dirty="0">
                <a:effectLst/>
              </a:rPr>
              <a:t> в </a:t>
            </a:r>
            <a:r>
              <a:rPr lang="ru-RU" b="1" i="0" u="sng" dirty="0" err="1">
                <a:effectLst/>
              </a:rPr>
              <a:t>просторі</a:t>
            </a:r>
            <a:r>
              <a:rPr lang="ru-RU" b="0" i="0" dirty="0">
                <a:effectLst/>
              </a:rPr>
              <a:t>.</a:t>
            </a:r>
          </a:p>
          <a:p>
            <a:pPr marL="0" indent="0" algn="just" fontAlgn="base">
              <a:buNone/>
            </a:pPr>
            <a:r>
              <a:rPr lang="ru-RU" b="0" i="0" dirty="0" err="1">
                <a:effectLst/>
              </a:rPr>
              <a:t>Відповідно</a:t>
            </a:r>
            <a:r>
              <a:rPr lang="ru-RU" b="0" i="0" dirty="0">
                <a:effectLst/>
              </a:rPr>
              <a:t> до </a:t>
            </a:r>
            <a:r>
              <a:rPr lang="ru-RU" b="0" i="0" dirty="0" err="1">
                <a:effectLst/>
              </a:rPr>
              <a:t>теорії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висунутої</a:t>
            </a:r>
            <a:r>
              <a:rPr lang="ru-RU" b="0" i="0" dirty="0">
                <a:effectLst/>
              </a:rPr>
              <a:t> Б. Родоманом, </a:t>
            </a:r>
            <a:r>
              <a:rPr lang="ru-RU" b="0" i="0" dirty="0" err="1">
                <a:effectLst/>
              </a:rPr>
              <a:t>слід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говорити</a:t>
            </a:r>
            <a:r>
              <a:rPr lang="ru-RU" b="0" i="0" dirty="0">
                <a:effectLst/>
              </a:rPr>
              <a:t> про </a:t>
            </a:r>
            <a:r>
              <a:rPr lang="ru-RU" b="0" i="0" dirty="0" err="1">
                <a:effectLst/>
              </a:rPr>
              <a:t>глобальні</a:t>
            </a:r>
            <a:r>
              <a:rPr lang="ru-RU" b="0" i="0" dirty="0">
                <a:effectLst/>
              </a:rPr>
              <a:t> та </a:t>
            </a:r>
            <a:r>
              <a:rPr lang="ru-RU" b="0" i="0" dirty="0" err="1">
                <a:effectLst/>
              </a:rPr>
              <a:t>локальні</a:t>
            </a:r>
            <a:r>
              <a:rPr lang="ru-RU" b="0" i="0" dirty="0">
                <a:effectLst/>
              </a:rPr>
              <a:t> </a:t>
            </a:r>
            <a:r>
              <a:rPr lang="ru-RU" b="1" i="0" dirty="0" err="1">
                <a:effectLst/>
              </a:rPr>
              <a:t>територіальні</a:t>
            </a:r>
            <a:r>
              <a:rPr lang="ru-RU" b="1" i="0" dirty="0">
                <a:effectLst/>
              </a:rPr>
              <a:t> </a:t>
            </a:r>
            <a:r>
              <a:rPr lang="ru-RU" b="1" i="0" dirty="0" err="1">
                <a:effectLst/>
              </a:rPr>
              <a:t>оптимуми</a:t>
            </a:r>
            <a:r>
              <a:rPr lang="ru-RU" b="0" i="0" dirty="0">
                <a:effectLst/>
              </a:rPr>
              <a:t>. </a:t>
            </a:r>
            <a:r>
              <a:rPr lang="uk-UA" dirty="0"/>
              <a:t>І</a:t>
            </a:r>
            <a:r>
              <a:rPr lang="ru-RU" b="0" i="0" dirty="0" err="1">
                <a:effectLst/>
              </a:rPr>
              <a:t>снує</a:t>
            </a:r>
            <a:r>
              <a:rPr lang="ru-RU" b="0" i="0" dirty="0">
                <a:effectLst/>
              </a:rPr>
              <a:t> сила, яка </a:t>
            </a:r>
            <a:r>
              <a:rPr lang="ru-RU" b="0" i="0" dirty="0" err="1">
                <a:effectLst/>
              </a:rPr>
              <a:t>визначається</a:t>
            </a:r>
            <a:r>
              <a:rPr lang="ru-RU" b="0" i="0" dirty="0">
                <a:effectLst/>
              </a:rPr>
              <a:t> як </a:t>
            </a:r>
            <a:r>
              <a:rPr lang="ru-RU" b="1" i="0" dirty="0" err="1">
                <a:effectLst/>
              </a:rPr>
              <a:t>тиск</a:t>
            </a:r>
            <a:r>
              <a:rPr lang="ru-RU" b="1" i="0" dirty="0">
                <a:effectLst/>
              </a:rPr>
              <a:t> </a:t>
            </a:r>
            <a:r>
              <a:rPr lang="ru-RU" b="1" i="0" dirty="0" err="1">
                <a:effectLst/>
              </a:rPr>
              <a:t>місця</a:t>
            </a:r>
            <a:r>
              <a:rPr lang="ru-RU" b="1" i="0" dirty="0">
                <a:effectLst/>
              </a:rPr>
              <a:t> </a:t>
            </a:r>
            <a:r>
              <a:rPr lang="ru-RU" i="0" dirty="0">
                <a:effectLst/>
              </a:rPr>
              <a:t>(</a:t>
            </a:r>
            <a:r>
              <a:rPr lang="ru-RU" b="0" i="0" dirty="0" err="1">
                <a:effectLst/>
              </a:rPr>
              <a:t>або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позиційний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тиск</a:t>
            </a:r>
            <a:r>
              <a:rPr lang="ru-RU" b="0" i="0" dirty="0">
                <a:effectLst/>
              </a:rPr>
              <a:t>). </a:t>
            </a:r>
            <a:r>
              <a:rPr lang="ru-RU" b="0" i="0" dirty="0" err="1">
                <a:effectLst/>
              </a:rPr>
              <a:t>Ця</a:t>
            </a:r>
            <a:r>
              <a:rPr lang="ru-RU" b="0" i="0" dirty="0">
                <a:effectLst/>
              </a:rPr>
              <a:t> сила </a:t>
            </a:r>
            <a:r>
              <a:rPr lang="ru-RU" b="0" i="0" dirty="0" err="1">
                <a:effectLst/>
              </a:rPr>
              <a:t>виникає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якщо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</a:t>
            </a:r>
            <a:r>
              <a:rPr lang="ru-RU" b="0" i="0" dirty="0">
                <a:effectLst/>
              </a:rPr>
              <a:t> не </a:t>
            </a:r>
            <a:r>
              <a:rPr lang="ru-RU" b="0" i="0" dirty="0" err="1">
                <a:effectLst/>
              </a:rPr>
              <a:t>знаходиться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точці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територіального</a:t>
            </a:r>
            <a:r>
              <a:rPr lang="ru-RU" b="0" i="0" dirty="0">
                <a:effectLst/>
              </a:rPr>
              <a:t> оптимуму, і </a:t>
            </a:r>
            <a:r>
              <a:rPr lang="ru-RU" b="0" i="0" dirty="0" err="1">
                <a:effectLst/>
              </a:rPr>
              <a:t>примушує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</a:t>
            </a:r>
            <a:r>
              <a:rPr lang="ru-RU" b="0" i="0" dirty="0">
                <a:effectLst/>
              </a:rPr>
              <a:t> до </a:t>
            </a:r>
            <a:r>
              <a:rPr lang="ru-RU" b="0" i="0" dirty="0" err="1">
                <a:effectLst/>
              </a:rPr>
              <a:t>переміщення</a:t>
            </a:r>
            <a:r>
              <a:rPr lang="ru-RU" b="0" i="0" dirty="0">
                <a:effectLst/>
              </a:rPr>
              <a:t> в </a:t>
            </a:r>
            <a:r>
              <a:rPr lang="ru-RU" b="0" i="0" dirty="0" err="1">
                <a:effectLst/>
              </a:rPr>
              <a:t>просторі</a:t>
            </a:r>
            <a:r>
              <a:rPr lang="ru-RU" b="0" i="0" dirty="0">
                <a:effectLst/>
              </a:rPr>
              <a:t> та, </a:t>
            </a:r>
            <a:r>
              <a:rPr lang="ru-RU" b="0" i="0" dirty="0" err="1">
                <a:effectLst/>
              </a:rPr>
              <a:t>відповідно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зміни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системи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зв'язків</a:t>
            </a:r>
            <a:r>
              <a:rPr lang="ru-RU" b="0" i="0" dirty="0">
                <a:effectLst/>
              </a:rPr>
              <a:t> з </a:t>
            </a:r>
            <a:r>
              <a:rPr lang="ru-RU" b="0" i="0" dirty="0" err="1">
                <a:effectLst/>
              </a:rPr>
              <a:t>іншими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територіальними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об'єктами</a:t>
            </a:r>
            <a:r>
              <a:rPr lang="ru-RU" b="0" i="0" dirty="0">
                <a:effectLst/>
              </a:rPr>
              <a:t>. Прикладом, </a:t>
            </a:r>
            <a:r>
              <a:rPr lang="ru-RU" b="0" i="0" dirty="0" err="1">
                <a:effectLst/>
              </a:rPr>
              <a:t>близьким</a:t>
            </a:r>
            <a:r>
              <a:rPr lang="ru-RU" b="0" i="0" dirty="0">
                <a:effectLst/>
              </a:rPr>
              <a:t> до </a:t>
            </a:r>
            <a:r>
              <a:rPr lang="ru-RU" b="0" i="0" dirty="0" err="1">
                <a:effectLst/>
              </a:rPr>
              <a:t>політичної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регіоналістики</a:t>
            </a:r>
            <a:r>
              <a:rPr lang="ru-RU" b="0" i="0" dirty="0">
                <a:effectLst/>
              </a:rPr>
              <a:t>, </a:t>
            </a:r>
            <a:r>
              <a:rPr lang="ru-RU" b="0" i="0" dirty="0" err="1">
                <a:effectLst/>
              </a:rPr>
              <a:t>може</a:t>
            </a:r>
            <a:r>
              <a:rPr lang="ru-RU" b="0" i="0" dirty="0">
                <a:effectLst/>
              </a:rPr>
              <a:t> бути </a:t>
            </a:r>
            <a:r>
              <a:rPr lang="ru-RU" b="0" i="0" dirty="0" err="1">
                <a:effectLst/>
              </a:rPr>
              <a:t>переміщення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столиці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держави</a:t>
            </a:r>
            <a:r>
              <a:rPr lang="ru-RU" b="0" i="0" dirty="0">
                <a:effectLst/>
              </a:rPr>
              <a:t> з одного </a:t>
            </a:r>
            <a:r>
              <a:rPr lang="ru-RU" b="0" i="0" dirty="0" err="1">
                <a:effectLst/>
              </a:rPr>
              <a:t>міста</a:t>
            </a:r>
            <a:r>
              <a:rPr lang="ru-RU" b="0" i="0" dirty="0">
                <a:effectLst/>
              </a:rPr>
              <a:t> до </a:t>
            </a:r>
            <a:r>
              <a:rPr lang="ru-RU" b="0" i="0" dirty="0" err="1">
                <a:effectLst/>
              </a:rPr>
              <a:t>іншого</a:t>
            </a:r>
            <a:r>
              <a:rPr lang="ru-RU" b="0" i="0" dirty="0">
                <a:effectLst/>
              </a:rPr>
              <a:t>. </a:t>
            </a:r>
            <a:r>
              <a:rPr lang="ru-RU" b="0" i="0" dirty="0" err="1">
                <a:effectLst/>
              </a:rPr>
              <a:t>Однак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територіальний</a:t>
            </a:r>
            <a:r>
              <a:rPr lang="ru-RU" b="0" i="0" dirty="0">
                <a:effectLst/>
              </a:rPr>
              <a:t> оптимум не </a:t>
            </a:r>
            <a:r>
              <a:rPr lang="ru-RU" b="0" i="0" dirty="0" err="1">
                <a:effectLst/>
              </a:rPr>
              <a:t>завжди</a:t>
            </a:r>
            <a:r>
              <a:rPr lang="ru-RU" b="0" i="0" dirty="0">
                <a:effectLst/>
              </a:rPr>
              <a:t> заданий </a:t>
            </a:r>
            <a:r>
              <a:rPr lang="ru-RU" b="0" i="0" dirty="0" err="1">
                <a:effectLst/>
              </a:rPr>
              <a:t>заздалегідь</a:t>
            </a:r>
            <a:r>
              <a:rPr lang="ru-RU" b="0" i="0" dirty="0">
                <a:effectLst/>
              </a:rPr>
              <a:t> і </a:t>
            </a:r>
            <a:r>
              <a:rPr lang="ru-RU" b="0" i="0" dirty="0" err="1">
                <a:effectLst/>
              </a:rPr>
              <a:t>теж</a:t>
            </a:r>
            <a:r>
              <a:rPr lang="ru-RU" b="0" i="0" dirty="0">
                <a:effectLst/>
              </a:rPr>
              <a:t> є </a:t>
            </a:r>
            <a:r>
              <a:rPr lang="ru-RU" b="0" i="0" dirty="0" err="1">
                <a:effectLst/>
              </a:rPr>
              <a:t>відносним</a:t>
            </a:r>
            <a:r>
              <a:rPr lang="ru-RU" b="0" i="0" dirty="0">
                <a:effectLst/>
              </a:rPr>
              <a:t> </a:t>
            </a:r>
            <a:r>
              <a:rPr lang="ru-RU" b="0" i="0" dirty="0" err="1">
                <a:effectLst/>
              </a:rPr>
              <a:t>показником</a:t>
            </a:r>
            <a:r>
              <a:rPr lang="ru-RU" b="0" i="0" dirty="0">
                <a:effectLst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3797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0F5AE8-9611-48FC-85CF-8738B4E42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675"/>
            <a:ext cx="10515600" cy="60007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Концепції федералізму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DDDEE-E23E-49C5-AD14-2AB6E7468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0076"/>
            <a:ext cx="12191999" cy="619125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endParaRPr lang="ru-RU" sz="2300" b="0" i="0" dirty="0">
              <a:effectLst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b="0" i="0" dirty="0" err="1">
                <a:effectLst/>
              </a:rPr>
              <a:t>Концепція</a:t>
            </a:r>
            <a:r>
              <a:rPr lang="ru-RU" sz="2600" b="0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дуалістичного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 - перша </a:t>
            </a:r>
            <a:r>
              <a:rPr lang="ru-RU" sz="2600" b="0" i="0" dirty="0" err="1">
                <a:effectLst/>
              </a:rPr>
              <a:t>концепція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американського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Передбачає</a:t>
            </a:r>
            <a:r>
              <a:rPr lang="ru-RU" sz="2600" b="0" i="0" dirty="0">
                <a:effectLst/>
              </a:rPr>
              <a:t> модель </a:t>
            </a:r>
            <a:r>
              <a:rPr lang="ru-RU" sz="2600" b="0" i="0" dirty="0" err="1">
                <a:effectLst/>
              </a:rPr>
              <a:t>рівноважних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відносин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Концепцію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ввів</a:t>
            </a:r>
            <a:r>
              <a:rPr lang="ru-RU" sz="2600" b="0" i="0" dirty="0">
                <a:effectLst/>
              </a:rPr>
              <a:t> в 1930-х </a:t>
            </a:r>
            <a:r>
              <a:rPr lang="ru-RU" sz="2600" b="0" i="0" dirty="0" err="1">
                <a:effectLst/>
              </a:rPr>
              <a:t>рр</a:t>
            </a:r>
            <a:r>
              <a:rPr lang="ru-RU" sz="2600" b="0" i="0" dirty="0">
                <a:effectLst/>
              </a:rPr>
              <a:t>. Е. </a:t>
            </a:r>
            <a:r>
              <a:rPr lang="ru-RU" sz="2600" b="0" i="0" dirty="0" err="1">
                <a:effectLst/>
              </a:rPr>
              <a:t>Коруін</a:t>
            </a:r>
            <a:r>
              <a:rPr lang="ru-RU" sz="2600" b="0" i="0" dirty="0">
                <a:effectLst/>
              </a:rPr>
              <a:t>. Робить акцент на </a:t>
            </a:r>
            <a:r>
              <a:rPr lang="ru-RU" sz="2600" b="0" i="0" dirty="0" err="1">
                <a:effectLst/>
              </a:rPr>
              <a:t>самостійності</a:t>
            </a:r>
            <a:r>
              <a:rPr lang="ru-RU" sz="2600" b="0" i="0" dirty="0">
                <a:effectLst/>
              </a:rPr>
              <a:t> й центру, й </a:t>
            </a:r>
            <a:r>
              <a:rPr lang="ru-RU" sz="2600" b="0" i="0" dirty="0" err="1">
                <a:effectLst/>
              </a:rPr>
              <a:t>регіонів</a:t>
            </a:r>
            <a:r>
              <a:rPr lang="ru-RU" sz="2600" b="0" i="0" dirty="0">
                <a:effectLst/>
              </a:rPr>
              <a:t>, на </a:t>
            </a:r>
            <a:r>
              <a:rPr lang="ru-RU" sz="2600" b="0" i="0" dirty="0" err="1">
                <a:effectLst/>
              </a:rPr>
              <a:t>договірних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відносинах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ними, </a:t>
            </a:r>
            <a:r>
              <a:rPr lang="ru-RU" sz="2600" b="0" i="0" dirty="0" err="1">
                <a:effectLst/>
              </a:rPr>
              <a:t>передбачає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поділ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суверенітету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Відносини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рівнями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влади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розглядаються</a:t>
            </a:r>
            <a:r>
              <a:rPr lang="ru-RU" sz="2600" b="0" i="0" dirty="0">
                <a:effectLst/>
              </a:rPr>
              <a:t> як </a:t>
            </a:r>
            <a:r>
              <a:rPr lang="ru-RU" sz="2600" b="0" i="0" dirty="0" err="1">
                <a:effectLst/>
              </a:rPr>
              <a:t>гра</a:t>
            </a:r>
            <a:r>
              <a:rPr lang="ru-RU" sz="2600" b="0" i="0" dirty="0">
                <a:effectLst/>
              </a:rPr>
              <a:t> з </a:t>
            </a:r>
            <a:r>
              <a:rPr lang="ru-RU" sz="2600" b="0" i="0" dirty="0" err="1">
                <a:effectLst/>
              </a:rPr>
              <a:t>нульовою</a:t>
            </a:r>
            <a:r>
              <a:rPr lang="ru-RU" sz="2600" b="0" i="0" dirty="0">
                <a:effectLst/>
              </a:rPr>
              <a:t> сумою.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600" b="0" i="0" dirty="0">
              <a:effectLst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b="1" i="0" dirty="0" err="1">
                <a:effectLst/>
              </a:rPr>
              <a:t>Кооперативний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федералізм</a:t>
            </a:r>
            <a:r>
              <a:rPr lang="ru-RU" sz="2600" b="0" i="0" dirty="0">
                <a:effectLst/>
              </a:rPr>
              <a:t>«. </a:t>
            </a:r>
            <a:r>
              <a:rPr lang="ru-RU" sz="2600" b="0" i="0" dirty="0" err="1">
                <a:effectLst/>
              </a:rPr>
              <a:t>Термін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вжила</a:t>
            </a:r>
            <a:r>
              <a:rPr lang="ru-RU" sz="2600" b="0" i="0" dirty="0">
                <a:effectLst/>
              </a:rPr>
              <a:t> Дж. Кларк в 1938 р . У 1952 р Дж. Маклейн </a:t>
            </a:r>
            <a:r>
              <a:rPr lang="ru-RU" sz="2600" b="0" i="0" dirty="0" err="1">
                <a:effectLst/>
              </a:rPr>
              <a:t>застосував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нову</a:t>
            </a:r>
            <a:r>
              <a:rPr lang="ru-RU" sz="2600" b="0" i="0" dirty="0">
                <a:effectLst/>
              </a:rPr>
              <a:t> метафору, </a:t>
            </a:r>
            <a:r>
              <a:rPr lang="ru-RU" sz="2600" b="0" i="0" dirty="0" err="1">
                <a:effectLst/>
              </a:rPr>
              <a:t>замість</a:t>
            </a:r>
            <a:r>
              <a:rPr lang="ru-RU" sz="2600" b="0" i="0" dirty="0">
                <a:effectLst/>
              </a:rPr>
              <a:t> "</a:t>
            </a:r>
            <a:r>
              <a:rPr lang="ru-RU" sz="2600" b="0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листкового</a:t>
            </a:r>
            <a:r>
              <a:rPr lang="ru-RU" sz="2600" b="0" i="0" dirty="0">
                <a:effectLst/>
              </a:rPr>
              <a:t> пирога" </a:t>
            </a:r>
            <a:r>
              <a:rPr lang="ru-RU" sz="2600" b="0" i="0" dirty="0" err="1">
                <a:effectLst/>
              </a:rPr>
              <a:t>запропонував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говорити</a:t>
            </a:r>
            <a:r>
              <a:rPr lang="ru-RU" sz="2600" b="0" i="0" dirty="0">
                <a:effectLst/>
              </a:rPr>
              <a:t> про "</a:t>
            </a:r>
            <a:r>
              <a:rPr lang="ru-RU" sz="2600" b="0" i="0" dirty="0" err="1">
                <a:effectLst/>
              </a:rPr>
              <a:t>федералізм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мармурового</a:t>
            </a:r>
            <a:r>
              <a:rPr lang="ru-RU" sz="2600" b="0" i="0" dirty="0">
                <a:effectLst/>
              </a:rPr>
              <a:t> пирога" (</a:t>
            </a:r>
            <a:r>
              <a:rPr lang="en-US" sz="2600" b="0" i="0" dirty="0">
                <a:effectLst/>
              </a:rPr>
              <a:t>marble-cake federalism) . </a:t>
            </a:r>
            <a:r>
              <a:rPr lang="ru-RU" sz="2600" b="0" i="0" dirty="0">
                <a:effectLst/>
              </a:rPr>
              <a:t>Акцент робиться на </a:t>
            </a:r>
            <a:r>
              <a:rPr lang="ru-RU" sz="2600" b="0" i="0" dirty="0" err="1">
                <a:effectLst/>
              </a:rPr>
              <a:t>взаємодії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рівнів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влади</a:t>
            </a:r>
            <a:r>
              <a:rPr lang="ru-RU" sz="2600" b="0" i="0" dirty="0">
                <a:effectLst/>
              </a:rPr>
              <a:t>, на </a:t>
            </a:r>
            <a:r>
              <a:rPr lang="ru-RU" sz="2600" b="0" i="0" dirty="0" err="1">
                <a:effectLst/>
              </a:rPr>
              <a:t>перерозподілі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ресурсів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ними, </a:t>
            </a:r>
            <a:r>
              <a:rPr lang="ru-RU" sz="2600" b="0" i="0" dirty="0" err="1">
                <a:effectLst/>
              </a:rPr>
              <a:t>державній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підтримці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регіонів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dirty="0">
                <a:effectLst/>
              </a:rPr>
              <a:t>У </a:t>
            </a:r>
            <a:r>
              <a:rPr lang="ru-RU" sz="2600" b="0" dirty="0" err="1">
                <a:effectLst/>
              </a:rPr>
              <a:t>відносинах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між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рівнями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влади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з'являється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ієрархія</a:t>
            </a:r>
            <a:r>
              <a:rPr lang="ru-RU" sz="2600" b="0" dirty="0">
                <a:effectLst/>
              </a:rPr>
              <a:t>, </a:t>
            </a:r>
            <a:r>
              <a:rPr lang="ru-RU" sz="2600" b="0" dirty="0" err="1">
                <a:effectLst/>
              </a:rPr>
              <a:t>національний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рівень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виглядає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сильнішим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хоча</a:t>
            </a:r>
            <a:r>
              <a:rPr lang="ru-RU" sz="2600" b="0" dirty="0">
                <a:effectLst/>
              </a:rPr>
              <a:t> б тому, </a:t>
            </a:r>
            <a:r>
              <a:rPr lang="ru-RU" sz="2600" b="0" dirty="0" err="1">
                <a:effectLst/>
              </a:rPr>
              <a:t>що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надає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допомогу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відсталим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територіям</a:t>
            </a:r>
            <a:r>
              <a:rPr lang="ru-RU" sz="2600" b="0" dirty="0">
                <a:effectLst/>
              </a:rPr>
              <a:t>, </a:t>
            </a:r>
            <a:r>
              <a:rPr lang="ru-RU" sz="2600" b="0" dirty="0" err="1">
                <a:effectLst/>
              </a:rPr>
              <a:t>які</a:t>
            </a:r>
            <a:r>
              <a:rPr lang="ru-RU" sz="2600" b="0" dirty="0">
                <a:effectLst/>
              </a:rPr>
              <a:t> </a:t>
            </a:r>
            <a:r>
              <a:rPr lang="ru-RU" sz="2600" b="0" dirty="0" err="1">
                <a:effectLst/>
              </a:rPr>
              <a:t>потрапляють</a:t>
            </a:r>
            <a:r>
              <a:rPr lang="ru-RU" sz="2600" b="0" dirty="0">
                <a:effectLst/>
              </a:rPr>
              <a:t> у </a:t>
            </a:r>
            <a:r>
              <a:rPr lang="ru-RU" sz="2600" b="0" dirty="0" err="1">
                <a:effectLst/>
              </a:rPr>
              <a:t>залежність</a:t>
            </a:r>
            <a:r>
              <a:rPr lang="ru-RU" sz="2600" b="0" dirty="0">
                <a:effectLst/>
              </a:rPr>
              <a:t>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6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b="1" i="0" dirty="0" err="1">
                <a:effectLst/>
              </a:rPr>
              <a:t>Технократичний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федералізм</a:t>
            </a:r>
            <a:r>
              <a:rPr lang="ru-RU" sz="2600" b="1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виник</a:t>
            </a:r>
            <a:r>
              <a:rPr lang="ru-RU" sz="2600" b="0" i="0" dirty="0">
                <a:effectLst/>
              </a:rPr>
              <a:t> в 1970-80-х </a:t>
            </a:r>
            <a:r>
              <a:rPr lang="ru-RU" sz="2600" b="0" i="0" dirty="0" err="1">
                <a:effectLst/>
              </a:rPr>
              <a:t>рр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одночасно</a:t>
            </a:r>
            <a:r>
              <a:rPr lang="ru-RU" sz="2600" b="0" i="0" dirty="0">
                <a:effectLst/>
              </a:rPr>
              <a:t> з </a:t>
            </a:r>
            <a:r>
              <a:rPr lang="ru-RU" sz="2600" b="0" i="0" dirty="0" err="1">
                <a:effectLst/>
              </a:rPr>
              <a:t>американським</a:t>
            </a:r>
            <a:r>
              <a:rPr lang="ru-RU" sz="2600" b="0" i="0" dirty="0">
                <a:effectLst/>
              </a:rPr>
              <a:t> неоконсерватизмом. Є </a:t>
            </a:r>
            <a:r>
              <a:rPr lang="ru-RU" sz="2600" b="0" i="0" dirty="0" err="1">
                <a:effectLst/>
              </a:rPr>
              <a:t>трансформацією</a:t>
            </a:r>
            <a:r>
              <a:rPr lang="ru-RU" sz="2600" b="0" i="0" dirty="0">
                <a:effectLst/>
              </a:rPr>
              <a:t> кооперативного </a:t>
            </a:r>
            <a:r>
              <a:rPr lang="ru-RU" sz="2600" b="0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. Роль </a:t>
            </a:r>
            <a:r>
              <a:rPr lang="ru-RU" sz="2600" b="0" i="0" dirty="0" err="1">
                <a:effectLst/>
              </a:rPr>
              <a:t>субнаціонального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рівня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інструментальна</a:t>
            </a:r>
            <a:r>
              <a:rPr lang="ru-RU" sz="2600" b="0" i="0" dirty="0">
                <a:effectLst/>
              </a:rPr>
              <a:t>. У </a:t>
            </a:r>
            <a:r>
              <a:rPr lang="ru-RU" sz="2600" b="0" i="0" dirty="0" err="1">
                <a:effectLst/>
              </a:rPr>
              <a:t>центрі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уваги</a:t>
            </a:r>
            <a:r>
              <a:rPr lang="ru-RU" sz="2600" b="0" i="0" dirty="0">
                <a:effectLst/>
              </a:rPr>
              <a:t> – </a:t>
            </a:r>
            <a:r>
              <a:rPr lang="ru-RU" sz="2600" b="0" i="0" dirty="0" err="1">
                <a:effectLst/>
              </a:rPr>
              <a:t>професійно-бюрократичний</a:t>
            </a:r>
            <a:r>
              <a:rPr lang="ru-RU" sz="2600" b="0" i="0" dirty="0">
                <a:effectLst/>
              </a:rPr>
              <a:t> комплекс, в </a:t>
            </a:r>
            <a:r>
              <a:rPr lang="ru-RU" sz="2600" b="0" i="0" dirty="0" err="1">
                <a:effectLst/>
              </a:rPr>
              <a:t>який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входять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федеральні</a:t>
            </a:r>
            <a:r>
              <a:rPr lang="ru-RU" sz="2600" b="0" i="0" dirty="0">
                <a:effectLst/>
              </a:rPr>
              <a:t> і </a:t>
            </a:r>
            <a:r>
              <a:rPr lang="ru-RU" sz="2600" b="0" i="0" dirty="0" err="1">
                <a:effectLst/>
              </a:rPr>
              <a:t>регіональні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органи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влади</a:t>
            </a:r>
            <a:r>
              <a:rPr lang="ru-RU" sz="2600" b="0" i="0" dirty="0">
                <a:effectLst/>
              </a:rPr>
              <a:t>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ru-RU" sz="2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99012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36719A-B9A6-2FE5-969C-C9895CA96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9962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b="1" i="0" dirty="0" err="1">
                <a:effectLst/>
              </a:rPr>
              <a:t>Конкурентний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або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новий</a:t>
            </a:r>
            <a:r>
              <a:rPr lang="ru-RU" sz="2600" b="1" i="0" dirty="0">
                <a:effectLst/>
              </a:rPr>
              <a:t> </a:t>
            </a:r>
            <a:r>
              <a:rPr lang="ru-RU" sz="2600" b="1" i="0" dirty="0" err="1">
                <a:effectLst/>
              </a:rPr>
              <a:t>федералізм</a:t>
            </a:r>
            <a:r>
              <a:rPr lang="ru-RU" sz="2600" b="1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асоціюється</a:t>
            </a:r>
            <a:r>
              <a:rPr lang="ru-RU" sz="2600" b="0" i="0" dirty="0">
                <a:effectLst/>
              </a:rPr>
              <a:t> з </a:t>
            </a:r>
            <a:r>
              <a:rPr lang="ru-RU" sz="2600" b="0" i="0" dirty="0" err="1">
                <a:effectLst/>
              </a:rPr>
              <a:t>ім’ям</a:t>
            </a:r>
            <a:r>
              <a:rPr lang="ru-RU" sz="2600" b="0" i="0" dirty="0">
                <a:effectLst/>
              </a:rPr>
              <a:t> Президента Р. Рейгана (1980-ті </a:t>
            </a:r>
            <a:r>
              <a:rPr lang="ru-RU" sz="2600" b="0" i="0" dirty="0" err="1">
                <a:effectLst/>
              </a:rPr>
              <a:t>рр</a:t>
            </a:r>
            <a:r>
              <a:rPr lang="ru-RU" sz="2600" b="0" i="0" dirty="0">
                <a:effectLst/>
              </a:rPr>
              <a:t>.). </a:t>
            </a:r>
            <a:r>
              <a:rPr lang="ru-RU" sz="2600" b="0" i="0" dirty="0" err="1">
                <a:effectLst/>
              </a:rPr>
              <a:t>Втім</a:t>
            </a:r>
            <a:r>
              <a:rPr lang="ru-RU" sz="2600" b="0" i="0" dirty="0">
                <a:effectLst/>
              </a:rPr>
              <a:t>, гасло нового </a:t>
            </a:r>
            <a:r>
              <a:rPr lang="ru-RU" sz="2600" b="0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був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висунутий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трохи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раніше</a:t>
            </a:r>
            <a:r>
              <a:rPr lang="ru-RU" sz="2600" b="0" i="0" dirty="0">
                <a:effectLst/>
              </a:rPr>
              <a:t> - президентом Р. </a:t>
            </a:r>
            <a:r>
              <a:rPr lang="ru-RU" sz="2600" b="0" i="0" dirty="0" err="1">
                <a:effectLst/>
              </a:rPr>
              <a:t>Ніксоном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Сенс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концепції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полягає</a:t>
            </a:r>
            <a:r>
              <a:rPr lang="ru-RU" sz="2600" b="0" i="0" dirty="0">
                <a:effectLst/>
              </a:rPr>
              <a:t> в </a:t>
            </a:r>
            <a:r>
              <a:rPr lang="ru-RU" sz="2600" b="0" i="0" dirty="0" err="1">
                <a:effectLst/>
              </a:rPr>
              <a:t>розвантаженні</a:t>
            </a:r>
            <a:r>
              <a:rPr lang="ru-RU" sz="2600" b="0" i="0" dirty="0">
                <a:effectLst/>
              </a:rPr>
              <a:t> федерального центру </a:t>
            </a:r>
            <a:r>
              <a:rPr lang="ru-RU" sz="2600" b="0" i="0" dirty="0" err="1">
                <a:effectLst/>
              </a:rPr>
              <a:t>після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багатьох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років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дирижистської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політики</a:t>
            </a:r>
            <a:r>
              <a:rPr lang="ru-RU" sz="2600" b="0" i="0" dirty="0">
                <a:effectLst/>
              </a:rPr>
              <a:t> в </a:t>
            </a:r>
            <a:r>
              <a:rPr lang="ru-RU" sz="2600" b="0" i="0" dirty="0" err="1">
                <a:effectLst/>
              </a:rPr>
              <a:t>дусі</a:t>
            </a:r>
            <a:r>
              <a:rPr lang="ru-RU" sz="2600" b="0" i="0" dirty="0">
                <a:effectLst/>
              </a:rPr>
              <a:t> кооперативного </a:t>
            </a:r>
            <a:r>
              <a:rPr lang="ru-RU" sz="2600" b="0" i="0" dirty="0" err="1">
                <a:effectLst/>
              </a:rPr>
              <a:t>федералізму</a:t>
            </a:r>
            <a:r>
              <a:rPr lang="ru-RU" sz="2600" b="0" i="0" dirty="0">
                <a:effectLst/>
              </a:rPr>
              <a:t> і </a:t>
            </a:r>
            <a:r>
              <a:rPr lang="ru-RU" sz="2600" b="0" i="0" dirty="0" err="1">
                <a:effectLst/>
              </a:rPr>
              <a:t>пожвавленням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самостійності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штатів</a:t>
            </a:r>
            <a:r>
              <a:rPr lang="ru-RU" sz="2600" b="0" i="0" dirty="0">
                <a:effectLst/>
              </a:rPr>
              <a:t>. Центр </a:t>
            </a:r>
            <a:r>
              <a:rPr lang="ru-RU" sz="2600" b="0" i="0" dirty="0" err="1">
                <a:effectLst/>
              </a:rPr>
              <a:t>створює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ситуацію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конкуренції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управлінськими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рівнями</a:t>
            </a:r>
            <a:r>
              <a:rPr lang="ru-RU" sz="2600" b="0" i="0" dirty="0">
                <a:effectLst/>
              </a:rPr>
              <a:t>. </a:t>
            </a:r>
            <a:r>
              <a:rPr lang="ru-RU" sz="2600" b="0" i="0" dirty="0" err="1">
                <a:effectLst/>
              </a:rPr>
              <a:t>Це</a:t>
            </a:r>
            <a:r>
              <a:rPr lang="ru-RU" sz="2600" b="0" i="0" dirty="0">
                <a:effectLst/>
              </a:rPr>
              <a:t> не </a:t>
            </a:r>
            <a:r>
              <a:rPr lang="ru-RU" sz="2600" b="0" i="0" dirty="0" err="1">
                <a:effectLst/>
              </a:rPr>
              <a:t>несе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загрози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територіальній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цілісності</a:t>
            </a:r>
            <a:r>
              <a:rPr lang="ru-RU" sz="2600" b="0" i="0" dirty="0">
                <a:effectLst/>
              </a:rPr>
              <a:t>, </a:t>
            </a:r>
            <a:r>
              <a:rPr lang="ru-RU" sz="2600" b="0" i="0" dirty="0" err="1">
                <a:effectLst/>
              </a:rPr>
              <a:t>оскільки</a:t>
            </a:r>
            <a:r>
              <a:rPr lang="ru-RU" sz="2600" b="0" i="0" dirty="0">
                <a:effectLst/>
              </a:rPr>
              <a:t> проводиться в рамках </a:t>
            </a:r>
            <a:r>
              <a:rPr lang="ru-RU" sz="2600" b="0" i="0" dirty="0" err="1">
                <a:effectLst/>
              </a:rPr>
              <a:t>вже</a:t>
            </a:r>
            <a:r>
              <a:rPr lang="ru-RU" sz="2600" b="0" i="0" dirty="0">
                <a:effectLst/>
              </a:rPr>
              <a:t> добре </a:t>
            </a:r>
            <a:r>
              <a:rPr lang="ru-RU" sz="2600" b="0" i="0" dirty="0" err="1">
                <a:effectLst/>
              </a:rPr>
              <a:t>інтегрованої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держави</a:t>
            </a:r>
            <a:r>
              <a:rPr lang="ru-RU" sz="2600" b="0" i="0" dirty="0">
                <a:effectLst/>
              </a:rPr>
              <a:t> з потужною </a:t>
            </a:r>
            <a:r>
              <a:rPr lang="ru-RU" sz="2600" b="0" i="0" dirty="0" err="1">
                <a:effectLst/>
              </a:rPr>
              <a:t>загальною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ідентичністю</a:t>
            </a:r>
            <a:r>
              <a:rPr lang="ru-RU" sz="2600" b="0" i="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9889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4F640A-2E07-479E-B52F-FF449FBDE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0"/>
            <a:ext cx="12011025" cy="6858000"/>
          </a:xfrm>
        </p:spPr>
        <p:txBody>
          <a:bodyPr>
            <a:noAutofit/>
          </a:bodyPr>
          <a:lstStyle/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не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єдиний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випадок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федеративних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відносин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Д.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Елейзер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визначає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й </a:t>
            </a: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такі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їх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форми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Конфедерація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(союз держав,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які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зберігають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суверенітет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верховенство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юрисдикції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);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Федератизм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наявність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утворень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що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володіють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автономією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аналогічної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тій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яка є у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суб'єктів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але не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беруть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повноцінної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участі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у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прийнятті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загальнонаціональних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рішень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);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Асоційована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державність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незалежна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держава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знаходиться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асоціації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більшою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державою; друга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виконує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певні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повноваження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щодо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першої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– оборона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тощо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;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такі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називають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сателітами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);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Квазіфедеративні</a:t>
            </a:r>
            <a:r>
              <a:rPr kumimoji="0" lang="ru-RU" altLang="ru-RU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форми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до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яких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відносяться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Унія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1. Союз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між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державами 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окремих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питань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таких, як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зовнішня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політика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економічні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відносини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та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ін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Можливі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спільні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органи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обмеженими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повноваженнями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2. Особиста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унія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коли монарх є правителем 2 і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більше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держав.</a:t>
            </a:r>
          </a:p>
        </p:txBody>
      </p:sp>
    </p:spTree>
    <p:extLst>
      <p:ext uri="{BB962C8B-B14F-4D97-AF65-F5344CB8AC3E}">
        <p14:creationId xmlns:p14="http://schemas.microsoft.com/office/powerpoint/2010/main" val="16630196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9D5C512-9903-D35E-39B9-DA077BC3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8711"/>
            <a:ext cx="10515600" cy="4351338"/>
          </a:xfrm>
        </p:spPr>
        <p:txBody>
          <a:bodyPr>
            <a:normAutofit/>
          </a:bodyPr>
          <a:lstStyle/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Ліга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(союз держав для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вирішення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певних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спільних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завдань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напр., оборона,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або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на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основі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історико-географічної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і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або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етнокультурної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спільності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Кондомініум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спільне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володіння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державами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однією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територією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- Андорра).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Конституційна</a:t>
            </a:r>
            <a:r>
              <a:rPr kumimoji="0" lang="ru-RU" altLang="ru-RU" sz="26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регіоналізація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децентралізація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унітарної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без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перетворення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федерацію</a:t>
            </a:r>
            <a:r>
              <a:rPr lang="ru-RU" altLang="ru-RU" sz="2600" dirty="0"/>
              <a:t>. 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Д.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Елейзер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наводить приклад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Італії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107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Конституційне</a:t>
            </a:r>
            <a:r>
              <a:rPr kumimoji="0" lang="ru-RU" altLang="ru-RU" sz="26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самоврядування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регіональне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самоврядування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виборність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регіональної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влади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в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унітарній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державі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; Д.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Елейзер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наводить приклад </a:t>
            </a:r>
            <a:r>
              <a:rPr kumimoji="0" lang="ru-RU" altLang="ru-RU" sz="2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Японії</a:t>
            </a:r>
            <a:r>
              <a:rPr kumimoji="0" lang="ru-RU" altLang="ru-RU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2299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B5E97-1BE6-4389-AD26-58EC22EF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0"/>
            <a:ext cx="10515600" cy="50165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+mn-lt"/>
              </a:rPr>
              <a:t>5. Автономії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89350-AC34-484B-94FD-6FBFF8D91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664"/>
            <a:ext cx="12191999" cy="5302085"/>
          </a:xfrm>
        </p:spPr>
        <p:txBody>
          <a:bodyPr>
            <a:noAutofit/>
          </a:bodyPr>
          <a:lstStyle/>
          <a:p>
            <a:r>
              <a:rPr lang="ru-RU" sz="2600" i="1" dirty="0"/>
              <a:t>1) </a:t>
            </a:r>
            <a:r>
              <a:rPr lang="ru-RU" sz="2600" i="1" dirty="0" err="1"/>
              <a:t>самоврядування</a:t>
            </a:r>
            <a:r>
              <a:rPr lang="ru-RU" sz="2600" i="1" dirty="0"/>
              <a:t> </a:t>
            </a:r>
            <a:r>
              <a:rPr lang="ru-RU" sz="2600" i="1" dirty="0" err="1"/>
              <a:t>певної</a:t>
            </a:r>
            <a:r>
              <a:rPr lang="ru-RU" sz="2600" i="1" dirty="0"/>
              <a:t> </a:t>
            </a:r>
            <a:r>
              <a:rPr lang="ru-RU" sz="2600" i="1" dirty="0" err="1"/>
              <a:t>частини</a:t>
            </a:r>
            <a:r>
              <a:rPr lang="ru-RU" sz="2600" i="1" dirty="0"/>
              <a:t> </a:t>
            </a:r>
            <a:r>
              <a:rPr lang="ru-RU" sz="2600" i="1" dirty="0" err="1"/>
              <a:t>території</a:t>
            </a:r>
            <a:r>
              <a:rPr lang="ru-RU" sz="2600" i="1" dirty="0"/>
              <a:t> </a:t>
            </a:r>
            <a:r>
              <a:rPr lang="ru-RU" sz="2600" i="1" dirty="0" err="1"/>
              <a:t>держави</a:t>
            </a:r>
            <a:r>
              <a:rPr lang="ru-RU" sz="2600" i="1" dirty="0"/>
              <a:t>, </a:t>
            </a:r>
            <a:r>
              <a:rPr lang="ru-RU" sz="2600" i="1" dirty="0" err="1"/>
              <a:t>тобто</a:t>
            </a:r>
            <a:r>
              <a:rPr lang="ru-RU" sz="2600" i="1" dirty="0"/>
              <a:t> </a:t>
            </a:r>
            <a:r>
              <a:rPr lang="ru-RU" sz="2600" i="1" dirty="0" err="1"/>
              <a:t>її</a:t>
            </a:r>
            <a:r>
              <a:rPr lang="ru-RU" sz="2600" i="1" dirty="0"/>
              <a:t> право </a:t>
            </a:r>
            <a:r>
              <a:rPr lang="ru-RU" sz="2600" i="1" dirty="0" err="1"/>
              <a:t>самостійно</a:t>
            </a:r>
            <a:r>
              <a:rPr lang="ru-RU" sz="2600" i="1" dirty="0"/>
              <a:t> </a:t>
            </a:r>
            <a:r>
              <a:rPr lang="ru-RU" sz="2600" i="1" dirty="0" err="1"/>
              <a:t>вирішувати</a:t>
            </a:r>
            <a:r>
              <a:rPr lang="ru-RU" sz="2600" i="1" dirty="0"/>
              <a:t> </a:t>
            </a:r>
            <a:r>
              <a:rPr lang="ru-RU" sz="2600" i="1" dirty="0" err="1"/>
              <a:t>окремі</a:t>
            </a:r>
            <a:r>
              <a:rPr lang="ru-RU" sz="2600" i="1" dirty="0"/>
              <a:t> </a:t>
            </a:r>
            <a:r>
              <a:rPr lang="ru-RU" sz="2600" i="1" dirty="0" err="1"/>
              <a:t>питання</a:t>
            </a:r>
            <a:r>
              <a:rPr lang="ru-RU" sz="2600" i="1" dirty="0"/>
              <a:t> </a:t>
            </a:r>
            <a:r>
              <a:rPr lang="ru-RU" sz="2600" i="1" dirty="0" err="1"/>
              <a:t>організації</a:t>
            </a:r>
            <a:r>
              <a:rPr lang="ru-RU" sz="2600" i="1" dirty="0"/>
              <a:t> та </a:t>
            </a:r>
            <a:r>
              <a:rPr lang="ru-RU" sz="2600" i="1" dirty="0" err="1"/>
              <a:t>здійснення</a:t>
            </a:r>
            <a:r>
              <a:rPr lang="ru-RU" sz="2600" i="1" dirty="0"/>
              <a:t> </a:t>
            </a:r>
            <a:r>
              <a:rPr lang="ru-RU" sz="2600" i="1" dirty="0" err="1"/>
              <a:t>влади</a:t>
            </a:r>
            <a:r>
              <a:rPr lang="ru-RU" sz="2600" i="1" dirty="0"/>
              <a:t> в межах </a:t>
            </a:r>
            <a:r>
              <a:rPr lang="ru-RU" sz="2600" i="1" dirty="0" err="1"/>
              <a:t>повноважень</a:t>
            </a:r>
            <a:r>
              <a:rPr lang="ru-RU" sz="2600" i="1" dirty="0"/>
              <a:t>, </a:t>
            </a:r>
            <a:r>
              <a:rPr lang="ru-RU" sz="2600" i="1" dirty="0" err="1"/>
              <a:t>встановлених</a:t>
            </a:r>
            <a:r>
              <a:rPr lang="ru-RU" sz="2600" i="1" dirty="0"/>
              <a:t> </a:t>
            </a:r>
            <a:r>
              <a:rPr lang="ru-RU" sz="2600" i="1" dirty="0" err="1"/>
              <a:t>конституцією</a:t>
            </a:r>
            <a:r>
              <a:rPr lang="ru-RU" sz="2600" i="1" dirty="0"/>
              <a:t> </a:t>
            </a:r>
            <a:r>
              <a:rPr lang="ru-RU" sz="2600" i="1" dirty="0" err="1"/>
              <a:t>держави</a:t>
            </a:r>
            <a:r>
              <a:rPr lang="ru-RU" sz="2600" i="1" dirty="0"/>
              <a:t>; </a:t>
            </a:r>
          </a:p>
          <a:p>
            <a:r>
              <a:rPr lang="ru-RU" sz="2600" i="1" dirty="0"/>
              <a:t>2) одна з форм </a:t>
            </a:r>
            <a:r>
              <a:rPr lang="ru-RU" sz="2600" i="1" dirty="0" err="1"/>
              <a:t>адміністративно-територіального</a:t>
            </a:r>
            <a:r>
              <a:rPr lang="ru-RU" sz="2600" i="1" dirty="0"/>
              <a:t> устрою </a:t>
            </a:r>
            <a:r>
              <a:rPr lang="ru-RU" sz="2600" i="1" dirty="0" err="1"/>
              <a:t>держави</a:t>
            </a:r>
            <a:r>
              <a:rPr lang="ru-RU" sz="2600" i="1" dirty="0"/>
              <a:t>, </a:t>
            </a:r>
            <a:r>
              <a:rPr lang="ru-RU" sz="2600" i="1" dirty="0" err="1"/>
              <a:t>складові</a:t>
            </a:r>
            <a:r>
              <a:rPr lang="ru-RU" sz="2600" i="1" dirty="0"/>
              <a:t> </a:t>
            </a:r>
            <a:r>
              <a:rPr lang="ru-RU" sz="2600" i="1" dirty="0" err="1"/>
              <a:t>якої</a:t>
            </a:r>
            <a:r>
              <a:rPr lang="ru-RU" sz="2600" i="1" dirty="0"/>
              <a:t> </a:t>
            </a:r>
            <a:r>
              <a:rPr lang="ru-RU" sz="2600" i="1" dirty="0" err="1"/>
              <a:t>мають</a:t>
            </a:r>
            <a:r>
              <a:rPr lang="ru-RU" sz="2600" i="1" dirty="0"/>
              <a:t> </a:t>
            </a:r>
            <a:r>
              <a:rPr lang="ru-RU" sz="2600" i="1" dirty="0" err="1"/>
              <a:t>географічні</a:t>
            </a:r>
            <a:r>
              <a:rPr lang="ru-RU" sz="2600" i="1" dirty="0"/>
              <a:t>, </a:t>
            </a:r>
            <a:r>
              <a:rPr lang="ru-RU" sz="2600" i="1" dirty="0" err="1"/>
              <a:t>історичні</a:t>
            </a:r>
            <a:r>
              <a:rPr lang="ru-RU" sz="2600" i="1" dirty="0"/>
              <a:t>, </a:t>
            </a:r>
            <a:r>
              <a:rPr lang="ru-RU" sz="2600" i="1" dirty="0" err="1"/>
              <a:t>національні</a:t>
            </a:r>
            <a:r>
              <a:rPr lang="ru-RU" sz="2600" i="1" dirty="0"/>
              <a:t> та </a:t>
            </a:r>
            <a:r>
              <a:rPr lang="ru-RU" sz="2600" i="1" dirty="0" err="1"/>
              <a:t>ін</a:t>
            </a:r>
            <a:r>
              <a:rPr lang="ru-RU" sz="2600" i="1" dirty="0"/>
              <a:t>. </a:t>
            </a:r>
            <a:r>
              <a:rPr lang="ru-RU" sz="2600" i="1" dirty="0" err="1"/>
              <a:t>особливості</a:t>
            </a:r>
            <a:r>
              <a:rPr lang="ru-RU" sz="2600" i="1" dirty="0"/>
              <a:t>. </a:t>
            </a:r>
          </a:p>
          <a:p>
            <a:pPr marL="0" indent="0">
              <a:buNone/>
            </a:pPr>
            <a:endParaRPr lang="ru-RU" sz="2600" dirty="0"/>
          </a:p>
          <a:p>
            <a:pPr marL="0" indent="0">
              <a:buNone/>
            </a:pPr>
            <a:r>
              <a:rPr lang="ru-RU" sz="2600" dirty="0" err="1"/>
              <a:t>Притаманна</a:t>
            </a:r>
            <a:r>
              <a:rPr lang="ru-RU" sz="2600" dirty="0"/>
              <a:t> як </a:t>
            </a:r>
            <a:r>
              <a:rPr lang="ru-RU" sz="2600" dirty="0" err="1"/>
              <a:t>федеративним</a:t>
            </a:r>
            <a:r>
              <a:rPr lang="ru-RU" sz="2600" dirty="0"/>
              <a:t>, так й </a:t>
            </a:r>
            <a:r>
              <a:rPr lang="ru-RU" sz="2600" dirty="0" err="1"/>
              <a:t>унітарним</a:t>
            </a:r>
            <a:r>
              <a:rPr lang="ru-RU" sz="2600" dirty="0"/>
              <a:t> (</a:t>
            </a:r>
            <a:r>
              <a:rPr lang="ru-RU" sz="2600" dirty="0" err="1"/>
              <a:t>Італія</a:t>
            </a:r>
            <a:r>
              <a:rPr lang="ru-RU" sz="2600" dirty="0"/>
              <a:t>, </a:t>
            </a:r>
            <a:r>
              <a:rPr lang="ru-RU" sz="2600" dirty="0" err="1"/>
              <a:t>Іспанія</a:t>
            </a:r>
            <a:r>
              <a:rPr lang="ru-RU" sz="2600" dirty="0"/>
              <a:t>, </a:t>
            </a:r>
            <a:r>
              <a:rPr lang="ru-RU" sz="2600" dirty="0" err="1"/>
              <a:t>Великобританія</a:t>
            </a:r>
            <a:r>
              <a:rPr lang="ru-RU" sz="2600" dirty="0"/>
              <a:t>, </a:t>
            </a:r>
            <a:r>
              <a:rPr lang="ru-RU" sz="2600" dirty="0" err="1"/>
              <a:t>Данія</a:t>
            </a:r>
            <a:r>
              <a:rPr lang="ru-RU" sz="2600" dirty="0"/>
              <a:t>, КНР, </a:t>
            </a:r>
            <a:r>
              <a:rPr lang="ru-RU" sz="2600" dirty="0" err="1"/>
              <a:t>Португалія</a:t>
            </a:r>
            <a:r>
              <a:rPr lang="ru-RU" sz="2600" dirty="0"/>
              <a:t>, </a:t>
            </a:r>
            <a:r>
              <a:rPr lang="ru-RU" sz="2600" dirty="0" err="1"/>
              <a:t>Фінляндія</a:t>
            </a:r>
            <a:r>
              <a:rPr lang="ru-RU" sz="2600" dirty="0"/>
              <a:t> </a:t>
            </a:r>
            <a:r>
              <a:rPr lang="ru-RU" sz="2600" dirty="0" err="1"/>
              <a:t>тощо</a:t>
            </a:r>
            <a:r>
              <a:rPr lang="ru-RU" sz="2600" dirty="0"/>
              <a:t>) державам. </a:t>
            </a:r>
          </a:p>
        </p:txBody>
      </p:sp>
    </p:spTree>
    <p:extLst>
      <p:ext uri="{BB962C8B-B14F-4D97-AF65-F5344CB8AC3E}">
        <p14:creationId xmlns:p14="http://schemas.microsoft.com/office/powerpoint/2010/main" val="12909299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9461F4-9CA4-1356-13F1-D2C78AD3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140"/>
            <a:ext cx="10515600" cy="561882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600" dirty="0" err="1"/>
              <a:t>Види</a:t>
            </a:r>
            <a:r>
              <a:rPr lang="ru-RU" sz="2600" dirty="0"/>
              <a:t> </a:t>
            </a:r>
            <a:r>
              <a:rPr lang="ru-RU" sz="2600" dirty="0" err="1"/>
              <a:t>автономій</a:t>
            </a:r>
            <a:r>
              <a:rPr lang="ru-RU" sz="2600" dirty="0"/>
              <a:t>:</a:t>
            </a:r>
          </a:p>
          <a:p>
            <a:r>
              <a:rPr lang="ru-RU" sz="2600" b="1" dirty="0" err="1"/>
              <a:t>національно-територіальна</a:t>
            </a:r>
            <a:r>
              <a:rPr lang="ru-RU" sz="2600" dirty="0"/>
              <a:t>. </a:t>
            </a:r>
            <a:r>
              <a:rPr lang="ru-RU" sz="2600" dirty="0" err="1"/>
              <a:t>Приклади</a:t>
            </a:r>
            <a:r>
              <a:rPr lang="ru-RU" sz="2600" dirty="0"/>
              <a:t> – </a:t>
            </a:r>
            <a:r>
              <a:rPr lang="ru-RU" sz="2600" dirty="0" err="1"/>
              <a:t>союзні</a:t>
            </a:r>
            <a:r>
              <a:rPr lang="ru-RU" sz="2600" dirty="0"/>
              <a:t> </a:t>
            </a:r>
            <a:r>
              <a:rPr lang="ru-RU" sz="2600" dirty="0" err="1"/>
              <a:t>території</a:t>
            </a:r>
            <a:r>
              <a:rPr lang="ru-RU" sz="2600" dirty="0"/>
              <a:t> й </a:t>
            </a:r>
            <a:r>
              <a:rPr lang="ru-RU" sz="2600" dirty="0" err="1"/>
              <a:t>автономні</a:t>
            </a:r>
            <a:r>
              <a:rPr lang="ru-RU" sz="2600" dirty="0"/>
              <a:t> округи в </a:t>
            </a:r>
            <a:r>
              <a:rPr lang="ru-RU" sz="2600" dirty="0" err="1"/>
              <a:t>Індії</a:t>
            </a:r>
            <a:r>
              <a:rPr lang="ru-RU" sz="2600" dirty="0"/>
              <a:t>; область Трентино-Альто-Адидже (</a:t>
            </a:r>
            <a:r>
              <a:rPr lang="ru-RU" sz="2600" dirty="0" err="1"/>
              <a:t>Північний</a:t>
            </a:r>
            <a:r>
              <a:rPr lang="ru-RU" sz="2600" dirty="0"/>
              <a:t> Тироль) в </a:t>
            </a:r>
            <a:r>
              <a:rPr lang="ru-RU" sz="2600" dirty="0" err="1"/>
              <a:t>Італії</a:t>
            </a:r>
            <a:r>
              <a:rPr lang="ru-RU" sz="2600" dirty="0"/>
              <a:t>, </a:t>
            </a:r>
            <a:r>
              <a:rPr lang="ru-RU" sz="2600" dirty="0" err="1"/>
              <a:t>Країна</a:t>
            </a:r>
            <a:r>
              <a:rPr lang="ru-RU" sz="2600" dirty="0"/>
              <a:t> </a:t>
            </a:r>
            <a:r>
              <a:rPr lang="ru-RU" sz="2600" dirty="0" err="1"/>
              <a:t>Басків</a:t>
            </a:r>
            <a:r>
              <a:rPr lang="ru-RU" sz="2600" dirty="0"/>
              <a:t>, </a:t>
            </a:r>
            <a:r>
              <a:rPr lang="ru-RU" sz="2600" dirty="0" err="1"/>
              <a:t>Каталонія</a:t>
            </a:r>
            <a:r>
              <a:rPr lang="ru-RU" sz="2600" dirty="0"/>
              <a:t>, </a:t>
            </a:r>
            <a:r>
              <a:rPr lang="ru-RU" sz="2600" dirty="0" err="1"/>
              <a:t>Галісія</a:t>
            </a:r>
            <a:r>
              <a:rPr lang="ru-RU" sz="2600" dirty="0"/>
              <a:t> </a:t>
            </a:r>
            <a:r>
              <a:rPr lang="ru-RU" sz="2600" dirty="0" err="1"/>
              <a:t>тощо</a:t>
            </a:r>
            <a:r>
              <a:rPr lang="ru-RU" sz="2600" dirty="0"/>
              <a:t> в </a:t>
            </a:r>
            <a:r>
              <a:rPr lang="ru-RU" sz="2600" dirty="0" err="1"/>
              <a:t>Іспанії</a:t>
            </a:r>
            <a:r>
              <a:rPr lang="ru-RU" sz="2600" dirty="0"/>
              <a:t>, </a:t>
            </a:r>
            <a:r>
              <a:rPr lang="ru-RU" sz="2600" dirty="0" err="1"/>
              <a:t>Аландські</a:t>
            </a:r>
            <a:r>
              <a:rPr lang="ru-RU" sz="2600" dirty="0"/>
              <a:t> </a:t>
            </a:r>
            <a:r>
              <a:rPr lang="ru-RU" sz="2600" dirty="0" err="1"/>
              <a:t>острови</a:t>
            </a:r>
            <a:r>
              <a:rPr lang="ru-RU" sz="2600" dirty="0"/>
              <a:t> у </a:t>
            </a:r>
            <a:r>
              <a:rPr lang="ru-RU" sz="2600" dirty="0" err="1"/>
              <a:t>Фінляндії</a:t>
            </a:r>
            <a:r>
              <a:rPr lang="ru-RU" sz="2600" dirty="0"/>
              <a:t> (</a:t>
            </a:r>
            <a:r>
              <a:rPr lang="ru-RU" sz="2600" dirty="0" err="1"/>
              <a:t>заселені</a:t>
            </a:r>
            <a:r>
              <a:rPr lang="ru-RU" sz="2600" dirty="0"/>
              <a:t> шведами), </a:t>
            </a:r>
            <a:r>
              <a:rPr lang="ru-RU" sz="2600" dirty="0" err="1"/>
              <a:t>Гренландія</a:t>
            </a:r>
            <a:r>
              <a:rPr lang="ru-RU" sz="2600" dirty="0"/>
              <a:t> у </a:t>
            </a:r>
            <a:r>
              <a:rPr lang="ru-RU" sz="2600" dirty="0" err="1"/>
              <a:t>Данії</a:t>
            </a:r>
            <a:r>
              <a:rPr lang="ru-RU" sz="2600" dirty="0"/>
              <a:t> (заселена </a:t>
            </a:r>
            <a:r>
              <a:rPr lang="ru-RU" sz="2600" dirty="0" err="1"/>
              <a:t>ескімосами</a:t>
            </a:r>
            <a:r>
              <a:rPr lang="ru-RU" sz="2600" dirty="0"/>
              <a:t>);</a:t>
            </a:r>
          </a:p>
          <a:p>
            <a:r>
              <a:rPr lang="ru-RU" sz="2600" b="1" dirty="0" err="1"/>
              <a:t>адміністративно-територіальна</a:t>
            </a:r>
            <a:r>
              <a:rPr lang="ru-RU" sz="2600" dirty="0"/>
              <a:t>. </a:t>
            </a:r>
            <a:r>
              <a:rPr lang="ru-RU" sz="2600" dirty="0" err="1"/>
              <a:t>Утворюється</a:t>
            </a:r>
            <a:r>
              <a:rPr lang="ru-RU" sz="2600" dirty="0"/>
              <a:t> з </a:t>
            </a:r>
            <a:r>
              <a:rPr lang="ru-RU" sz="2600" dirty="0" err="1"/>
              <a:t>урахуванням</a:t>
            </a:r>
            <a:r>
              <a:rPr lang="ru-RU" sz="2600" dirty="0"/>
              <a:t> </a:t>
            </a:r>
            <a:r>
              <a:rPr lang="ru-RU" sz="2600" dirty="0" err="1"/>
              <a:t>історичних</a:t>
            </a:r>
            <a:r>
              <a:rPr lang="ru-RU" sz="2600" dirty="0"/>
              <a:t>, </a:t>
            </a:r>
            <a:r>
              <a:rPr lang="ru-RU" sz="2600" dirty="0" err="1"/>
              <a:t>географічних</a:t>
            </a:r>
            <a:r>
              <a:rPr lang="ru-RU" sz="2600" dirty="0"/>
              <a:t>, </a:t>
            </a:r>
            <a:r>
              <a:rPr lang="ru-RU" sz="2600" dirty="0" err="1"/>
              <a:t>господарських</a:t>
            </a:r>
            <a:r>
              <a:rPr lang="ru-RU" sz="2600" dirty="0"/>
              <a:t> та </a:t>
            </a:r>
            <a:r>
              <a:rPr lang="ru-RU" sz="2600" dirty="0" err="1"/>
              <a:t>ін</a:t>
            </a:r>
            <a:r>
              <a:rPr lang="ru-RU" sz="2600" dirty="0"/>
              <a:t>. </a:t>
            </a:r>
            <a:r>
              <a:rPr lang="ru-RU" sz="2600" dirty="0" err="1"/>
              <a:t>особливостей</a:t>
            </a:r>
            <a:r>
              <a:rPr lang="ru-RU" sz="2600" dirty="0"/>
              <a:t> </a:t>
            </a:r>
            <a:r>
              <a:rPr lang="ru-RU" sz="2600" dirty="0" err="1"/>
              <a:t>частин</a:t>
            </a:r>
            <a:r>
              <a:rPr lang="ru-RU" sz="2600" dirty="0"/>
              <a:t> </a:t>
            </a:r>
            <a:r>
              <a:rPr lang="ru-RU" sz="2600" dirty="0" err="1"/>
              <a:t>держави</a:t>
            </a:r>
            <a:r>
              <a:rPr lang="ru-RU" sz="2600" dirty="0"/>
              <a:t>, напр., </a:t>
            </a:r>
            <a:r>
              <a:rPr lang="ru-RU" sz="2600" dirty="0" err="1"/>
              <a:t>Азорські</a:t>
            </a:r>
            <a:r>
              <a:rPr lang="ru-RU" sz="2600" dirty="0"/>
              <a:t> о-</a:t>
            </a:r>
            <a:r>
              <a:rPr lang="ru-RU" sz="2600" dirty="0" err="1"/>
              <a:t>ви</a:t>
            </a:r>
            <a:r>
              <a:rPr lang="ru-RU" sz="2600" dirty="0"/>
              <a:t>, Мадейра (</a:t>
            </a:r>
            <a:r>
              <a:rPr lang="ru-RU" sz="2600" dirty="0" err="1"/>
              <a:t>Португалія</a:t>
            </a:r>
            <a:r>
              <a:rPr lang="ru-RU" sz="2600" dirty="0"/>
              <a:t>); </a:t>
            </a:r>
            <a:r>
              <a:rPr lang="uk-UA" sz="2600" dirty="0"/>
              <a:t>Гонконг, Аоминь /Макао/ (Китай)</a:t>
            </a:r>
            <a:r>
              <a:rPr lang="ru-RU" sz="2600" dirty="0"/>
              <a:t>. </a:t>
            </a:r>
            <a:r>
              <a:rPr lang="ru-RU" sz="2600" dirty="0" err="1"/>
              <a:t>Адміністративно-територіальна</a:t>
            </a:r>
            <a:r>
              <a:rPr lang="ru-RU" sz="2600" dirty="0"/>
              <a:t> </a:t>
            </a:r>
            <a:r>
              <a:rPr lang="ru-RU" sz="2600" dirty="0" err="1"/>
              <a:t>автономія</a:t>
            </a:r>
            <a:r>
              <a:rPr lang="ru-RU" sz="2600" dirty="0"/>
              <a:t> </a:t>
            </a:r>
            <a:r>
              <a:rPr lang="ru-RU" sz="2600" dirty="0" err="1"/>
              <a:t>має</a:t>
            </a:r>
            <a:r>
              <a:rPr lang="ru-RU" sz="2600" dirty="0"/>
              <a:t> </a:t>
            </a:r>
            <a:r>
              <a:rPr lang="ru-RU" sz="2600" dirty="0" err="1"/>
              <a:t>більше</a:t>
            </a:r>
            <a:r>
              <a:rPr lang="ru-RU" sz="2600" dirty="0"/>
              <a:t> прав, </a:t>
            </a:r>
            <a:r>
              <a:rPr lang="ru-RU" sz="2600" dirty="0" err="1"/>
              <a:t>ніж</a:t>
            </a:r>
            <a:r>
              <a:rPr lang="ru-RU" sz="2600" dirty="0"/>
              <a:t> </a:t>
            </a:r>
            <a:r>
              <a:rPr lang="ru-RU" sz="2600" dirty="0" err="1"/>
              <a:t>інші</a:t>
            </a:r>
            <a:r>
              <a:rPr lang="ru-RU" sz="2600" dirty="0"/>
              <a:t> </a:t>
            </a:r>
            <a:r>
              <a:rPr lang="ru-RU" sz="2600" dirty="0" err="1"/>
              <a:t>адміністративно-територіальні</a:t>
            </a:r>
            <a:r>
              <a:rPr lang="ru-RU" sz="2600" dirty="0"/>
              <a:t> </a:t>
            </a:r>
            <a:r>
              <a:rPr lang="ru-RU" sz="2600" dirty="0" err="1"/>
              <a:t>одиниці</a:t>
            </a:r>
            <a:r>
              <a:rPr lang="ru-RU" sz="2600" dirty="0"/>
              <a:t>. </a:t>
            </a:r>
            <a:r>
              <a:rPr lang="ru-RU" sz="2600" dirty="0" err="1"/>
              <a:t>Наслідок</a:t>
            </a:r>
            <a:r>
              <a:rPr lang="ru-RU" sz="2600" dirty="0"/>
              <a:t> </a:t>
            </a:r>
            <a:r>
              <a:rPr lang="ru-RU" sz="2600" dirty="0" err="1"/>
              <a:t>регіоналізації</a:t>
            </a:r>
            <a:r>
              <a:rPr lang="ru-RU" sz="2600" dirty="0"/>
              <a:t> </a:t>
            </a:r>
            <a:r>
              <a:rPr lang="ru-RU" sz="2600" dirty="0" err="1"/>
              <a:t>або</a:t>
            </a:r>
            <a:r>
              <a:rPr lang="ru-RU" sz="2600" dirty="0"/>
              <a:t> </a:t>
            </a:r>
            <a:r>
              <a:rPr lang="ru-RU" sz="2600" dirty="0" err="1"/>
              <a:t>ін</a:t>
            </a:r>
            <a:r>
              <a:rPr lang="ru-RU" sz="2600" dirty="0"/>
              <a:t>. </a:t>
            </a:r>
            <a:r>
              <a:rPr lang="ru-RU" sz="2600" dirty="0" err="1"/>
              <a:t>процесів</a:t>
            </a:r>
            <a:r>
              <a:rPr lang="ru-RU" sz="2600" dirty="0"/>
              <a:t>.</a:t>
            </a:r>
          </a:p>
          <a:p>
            <a:pPr marL="0" indent="0" algn="just">
              <a:buNone/>
            </a:pPr>
            <a:r>
              <a:rPr lang="ru-RU" sz="2600" dirty="0" err="1"/>
              <a:t>Правове</a:t>
            </a:r>
            <a:r>
              <a:rPr lang="ru-RU" sz="2600" dirty="0"/>
              <a:t> становище </a:t>
            </a:r>
            <a:r>
              <a:rPr lang="ru-RU" sz="2600" dirty="0" err="1"/>
              <a:t>автономних</a:t>
            </a:r>
            <a:r>
              <a:rPr lang="ru-RU" sz="2600" dirty="0"/>
              <a:t> </a:t>
            </a:r>
            <a:r>
              <a:rPr lang="ru-RU" sz="2600" dirty="0" err="1"/>
              <a:t>утворень</a:t>
            </a:r>
            <a:r>
              <a:rPr lang="ru-RU" sz="2600" dirty="0"/>
              <a:t> </a:t>
            </a:r>
            <a:r>
              <a:rPr lang="ru-RU" sz="2600" dirty="0" err="1"/>
              <a:t>закріплене</a:t>
            </a:r>
            <a:r>
              <a:rPr lang="ru-RU" sz="2600" dirty="0"/>
              <a:t> в </a:t>
            </a:r>
            <a:r>
              <a:rPr lang="ru-RU" sz="2600" dirty="0" err="1"/>
              <a:t>конституціях</a:t>
            </a:r>
            <a:r>
              <a:rPr lang="ru-RU" sz="2600" dirty="0"/>
              <a:t>, а </a:t>
            </a:r>
            <a:r>
              <a:rPr lang="ru-RU" sz="2600" dirty="0" err="1"/>
              <a:t>також</a:t>
            </a:r>
            <a:r>
              <a:rPr lang="ru-RU" sz="2600" dirty="0"/>
              <a:t> в </a:t>
            </a:r>
            <a:r>
              <a:rPr lang="ru-RU" sz="2600" dirty="0" err="1"/>
              <a:t>окремих</a:t>
            </a:r>
            <a:r>
              <a:rPr lang="ru-RU" sz="2600" dirty="0"/>
              <a:t> статутах (</a:t>
            </a:r>
            <a:r>
              <a:rPr lang="ru-RU" sz="2600" dirty="0" err="1"/>
              <a:t>положеннях</a:t>
            </a:r>
            <a:r>
              <a:rPr lang="ru-RU" sz="2600" dirty="0"/>
              <a:t> про </a:t>
            </a:r>
            <a:r>
              <a:rPr lang="ru-RU" sz="2600" dirty="0" err="1"/>
              <a:t>національно-територіальну</a:t>
            </a:r>
            <a:r>
              <a:rPr lang="ru-RU" sz="2600" dirty="0"/>
              <a:t> </a:t>
            </a:r>
            <a:r>
              <a:rPr lang="ru-RU" sz="2600" dirty="0" err="1"/>
              <a:t>автономію</a:t>
            </a:r>
            <a:r>
              <a:rPr lang="ru-RU" sz="2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4108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13ED3-DE5D-4C8C-92BC-69E49701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387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Суспільно-політична інтерпретація території</a:t>
            </a:r>
            <a:endParaRPr lang="ru-RU" sz="2800" b="1" dirty="0">
              <a:latin typeface="+mn-lt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746B49CF-C239-4A19-9BDD-478CE1178770}"/>
              </a:ext>
            </a:extLst>
          </p:cNvPr>
          <p:cNvSpPr txBox="1">
            <a:spLocks/>
          </p:cNvSpPr>
          <p:nvPr/>
        </p:nvSpPr>
        <p:spPr>
          <a:xfrm>
            <a:off x="0" y="1202076"/>
            <a:ext cx="11955694" cy="54247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Концепція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території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ea typeface="Calibri" panose="020F0502020204030204" pitchFamily="34" charset="0"/>
                <a:cs typeface="Times New Roman" panose="02020603050405020304" pitchFamily="18" charset="0"/>
              </a:rPr>
              <a:t>Р.Сак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i="1" dirty="0" err="1"/>
              <a:t>Територіальність</a:t>
            </a:r>
            <a:r>
              <a:rPr lang="ru-RU" i="1" dirty="0"/>
              <a:t> </a:t>
            </a:r>
            <a:r>
              <a:rPr lang="ru-RU" i="1" dirty="0" err="1"/>
              <a:t>визначається</a:t>
            </a:r>
            <a:r>
              <a:rPr lang="ru-RU" i="1" dirty="0"/>
              <a:t> як «</a:t>
            </a:r>
            <a:r>
              <a:rPr lang="ru-RU" i="1" dirty="0" err="1"/>
              <a:t>спроба</a:t>
            </a:r>
            <a:r>
              <a:rPr lang="ru-RU" i="1" dirty="0"/>
              <a:t> </a:t>
            </a:r>
            <a:r>
              <a:rPr lang="ru-RU" i="1" dirty="0" err="1"/>
              <a:t>індивіда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соціальної</a:t>
            </a:r>
            <a:r>
              <a:rPr lang="ru-RU" i="1" dirty="0"/>
              <a:t> </a:t>
            </a:r>
            <a:r>
              <a:rPr lang="ru-RU" i="1" dirty="0" err="1"/>
              <a:t>групи</a:t>
            </a:r>
            <a:r>
              <a:rPr lang="ru-RU" i="1" dirty="0"/>
              <a:t> </a:t>
            </a:r>
            <a:r>
              <a:rPr lang="ru-RU" i="1" dirty="0" err="1"/>
              <a:t>контролювати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здійснювати</a:t>
            </a:r>
            <a:r>
              <a:rPr lang="ru-RU" i="1" dirty="0"/>
              <a:t> </a:t>
            </a:r>
            <a:r>
              <a:rPr lang="ru-RU" i="1" dirty="0" err="1"/>
              <a:t>вплив</a:t>
            </a:r>
            <a:r>
              <a:rPr lang="ru-RU" i="1" dirty="0"/>
              <a:t> на людей, </a:t>
            </a:r>
            <a:r>
              <a:rPr lang="ru-RU" i="1" dirty="0" err="1"/>
              <a:t>явища</a:t>
            </a:r>
            <a:r>
              <a:rPr lang="ru-RU" i="1" dirty="0"/>
              <a:t> та </a:t>
            </a:r>
            <a:r>
              <a:rPr lang="ru-RU" i="1" dirty="0" err="1"/>
              <a:t>взаємозв</a:t>
            </a:r>
            <a:r>
              <a:rPr lang="en-US" i="1" dirty="0"/>
              <a:t>’</a:t>
            </a:r>
            <a:r>
              <a:rPr lang="uk-UA" i="1" dirty="0" err="1"/>
              <a:t>язки</a:t>
            </a:r>
            <a:r>
              <a:rPr lang="uk-UA" i="1" dirty="0"/>
              <a:t> </a:t>
            </a:r>
            <a:r>
              <a:rPr lang="ru-RU" i="1" dirty="0"/>
              <a:t>шляхом </a:t>
            </a:r>
            <a:r>
              <a:rPr lang="ru-RU" i="1" dirty="0" err="1"/>
              <a:t>делімітації</a:t>
            </a:r>
            <a:r>
              <a:rPr lang="ru-RU" i="1" dirty="0"/>
              <a:t> та контроля над </a:t>
            </a:r>
            <a:r>
              <a:rPr lang="ru-RU" i="1" dirty="0" err="1"/>
              <a:t>географічним</a:t>
            </a:r>
            <a:r>
              <a:rPr lang="ru-RU" i="1" dirty="0"/>
              <a:t> ареалом»</a:t>
            </a:r>
          </a:p>
          <a:p>
            <a:pPr marL="0" indent="0" algn="just" fontAlgn="base">
              <a:buNone/>
            </a:pPr>
            <a:endParaRPr lang="ru-RU" sz="2600" b="0" i="0" dirty="0">
              <a:effectLst/>
            </a:endParaRPr>
          </a:p>
          <a:p>
            <a:r>
              <a:rPr lang="uk-UA" sz="2800" i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С.Роккан</a:t>
            </a:r>
            <a:r>
              <a:rPr lang="uk-UA" sz="28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Ц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ентр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якого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контроль над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взаємодією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власниками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над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інформаційно</a:t>
            </a:r>
            <a:r>
              <a:rPr lang="ru-RU" sz="28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комунікаційними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потоками. Центрам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протистоять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периферії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периферійності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ступінь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залежності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центру.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Територія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розглядалася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ним як теоретична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категорія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допомагає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упорядковувати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транзакції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різними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центрами і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центром та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периферією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цих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взаємовідносин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враховувати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географічні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території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умови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переміщень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комунікацій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воєнні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умови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експансії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економічні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умови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взаємообмінів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торгівлі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культурні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умови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комунікації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етнічні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мовні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релігійні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157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13ED3-DE5D-4C8C-92BC-69E49701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387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!!! Напрями вивчення території (держави):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003C4F-E484-4830-9E44-363192E5B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306" y="1860698"/>
            <a:ext cx="11955694" cy="4997302"/>
          </a:xfrm>
        </p:spPr>
        <p:txBody>
          <a:bodyPr>
            <a:normAutofit/>
          </a:bodyPr>
          <a:lstStyle/>
          <a:p>
            <a:pPr algn="just" fontAlgn="base"/>
            <a:r>
              <a:rPr lang="ru-RU" sz="2600" b="0" i="0" u="sng" dirty="0" err="1">
                <a:effectLst/>
              </a:rPr>
              <a:t>неоднорідність</a:t>
            </a:r>
            <a:r>
              <a:rPr lang="ru-RU" sz="2600" b="0" i="0" u="sng" dirty="0">
                <a:effectLst/>
              </a:rPr>
              <a:t> (</a:t>
            </a:r>
            <a:r>
              <a:rPr lang="ru-RU" sz="2600" b="0" i="0" u="sng" dirty="0" err="1">
                <a:effectLst/>
              </a:rPr>
              <a:t>гетерогенність</a:t>
            </a:r>
            <a:r>
              <a:rPr lang="ru-RU" sz="2600" b="0" i="0" u="sng" dirty="0">
                <a:effectLst/>
              </a:rPr>
              <a:t>)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території</a:t>
            </a:r>
            <a:r>
              <a:rPr lang="ru-RU" sz="2600" b="0" i="0" dirty="0">
                <a:effectLst/>
              </a:rPr>
              <a:t> – </a:t>
            </a:r>
            <a:r>
              <a:rPr lang="ru-RU" sz="2600" b="0" i="0" dirty="0" err="1">
                <a:effectLst/>
              </a:rPr>
              <a:t>якісні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відмінності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територіальними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об'єктами</a:t>
            </a:r>
            <a:r>
              <a:rPr lang="ru-RU" sz="2600" b="0" i="0" dirty="0">
                <a:effectLst/>
              </a:rPr>
              <a:t>;</a:t>
            </a:r>
          </a:p>
          <a:p>
            <a:pPr algn="just" fontAlgn="base"/>
            <a:r>
              <a:rPr lang="ru-RU" sz="2600" b="0" i="0" u="sng" dirty="0" err="1">
                <a:effectLst/>
              </a:rPr>
              <a:t>ієрархічність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території</a:t>
            </a:r>
            <a:r>
              <a:rPr lang="ru-RU" sz="2600" b="0" i="0" dirty="0">
                <a:effectLst/>
              </a:rPr>
              <a:t> – </a:t>
            </a:r>
            <a:r>
              <a:rPr lang="ru-RU" sz="2600" b="0" i="0" dirty="0" err="1">
                <a:effectLst/>
              </a:rPr>
              <a:t>відносини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співпідпорядкованості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між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територіальними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об'єктами</a:t>
            </a:r>
            <a:r>
              <a:rPr lang="ru-RU" sz="2600" b="0" i="0" dirty="0">
                <a:effectLst/>
              </a:rPr>
              <a:t>;</a:t>
            </a:r>
          </a:p>
          <a:p>
            <a:pPr algn="just" fontAlgn="base"/>
            <a:r>
              <a:rPr lang="ru-RU" sz="2600" b="0" i="0" u="sng" dirty="0" err="1">
                <a:effectLst/>
              </a:rPr>
              <a:t>еволюція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території</a:t>
            </a:r>
            <a:r>
              <a:rPr lang="ru-RU" sz="2600" b="0" i="0" dirty="0">
                <a:effectLst/>
              </a:rPr>
              <a:t> – </a:t>
            </a:r>
            <a:r>
              <a:rPr lang="ru-RU" sz="2600" b="0" i="0" dirty="0" err="1">
                <a:effectLst/>
              </a:rPr>
              <a:t>мінлива</a:t>
            </a:r>
            <a:r>
              <a:rPr lang="ru-RU" sz="2600" b="0" i="0" dirty="0">
                <a:effectLst/>
              </a:rPr>
              <a:t> в </a:t>
            </a:r>
            <a:r>
              <a:rPr lang="ru-RU" sz="2600" b="0" i="0" dirty="0" err="1">
                <a:effectLst/>
              </a:rPr>
              <a:t>часі</a:t>
            </a:r>
            <a:r>
              <a:rPr lang="ru-RU" sz="2600" b="0" i="0" dirty="0">
                <a:effectLst/>
              </a:rPr>
              <a:t> структура </a:t>
            </a:r>
            <a:r>
              <a:rPr lang="ru-RU" sz="2600" b="0" i="0" dirty="0" err="1">
                <a:effectLst/>
              </a:rPr>
              <a:t>неоднорідності</a:t>
            </a:r>
            <a:r>
              <a:rPr lang="ru-RU" sz="2600" b="0" i="0" dirty="0">
                <a:effectLst/>
              </a:rPr>
              <a:t> та/</a:t>
            </a:r>
            <a:r>
              <a:rPr lang="ru-RU" sz="2600" b="0" i="0" dirty="0" err="1">
                <a:effectLst/>
              </a:rPr>
              <a:t>або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ієрархічності</a:t>
            </a:r>
            <a:r>
              <a:rPr lang="ru-RU" sz="2600" b="0" i="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4646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313ED3-DE5D-4C8C-92BC-69E49701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387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Концепція балансу «центр-регіони»</a:t>
            </a:r>
            <a:endParaRPr lang="ru-RU" sz="2800" b="1" dirty="0">
              <a:latin typeface="+mn-lt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746B49CF-C239-4A19-9BDD-478CE1178770}"/>
              </a:ext>
            </a:extLst>
          </p:cNvPr>
          <p:cNvSpPr txBox="1">
            <a:spLocks/>
          </p:cNvSpPr>
          <p:nvPr/>
        </p:nvSpPr>
        <p:spPr>
          <a:xfrm>
            <a:off x="0" y="1202076"/>
            <a:ext cx="11955694" cy="5424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buNone/>
            </a:pPr>
            <a:r>
              <a:rPr lang="ru-RU" sz="2600" b="0" i="0" dirty="0">
                <a:effectLst/>
              </a:rPr>
              <a:t>Е. </a:t>
            </a:r>
            <a:r>
              <a:rPr lang="ru-RU" sz="2600" b="0" i="0" dirty="0" err="1">
                <a:effectLst/>
              </a:rPr>
              <a:t>Валерстайн</a:t>
            </a:r>
            <a:r>
              <a:rPr lang="ru-RU" sz="2600" b="0" i="0" dirty="0">
                <a:effectLst/>
              </a:rPr>
              <a:t>, С. </a:t>
            </a:r>
            <a:r>
              <a:rPr lang="ru-RU" sz="2600" b="0" i="0" dirty="0" err="1">
                <a:effectLst/>
              </a:rPr>
              <a:t>Роккан</a:t>
            </a:r>
            <a:endParaRPr lang="ru-RU" sz="2600" b="0" i="0" dirty="0">
              <a:effectLst/>
            </a:endParaRPr>
          </a:p>
          <a:p>
            <a:pPr marL="0" indent="0" algn="just" fontAlgn="base">
              <a:buNone/>
            </a:pPr>
            <a:r>
              <a:rPr lang="ru-RU" sz="2600" b="0" i="0" dirty="0" err="1">
                <a:effectLst/>
              </a:rPr>
              <a:t>Підходи</a:t>
            </a:r>
            <a:r>
              <a:rPr lang="ru-RU" sz="2600" b="0" i="0" dirty="0">
                <a:effectLst/>
              </a:rPr>
              <a:t> до </a:t>
            </a:r>
            <a:r>
              <a:rPr lang="ru-RU" sz="2600" b="0" i="0" dirty="0" err="1">
                <a:effectLst/>
              </a:rPr>
              <a:t>моделювання</a:t>
            </a:r>
            <a:r>
              <a:rPr lang="ru-RU" sz="2600" b="0" i="0" dirty="0">
                <a:effectLst/>
              </a:rPr>
              <a:t> </a:t>
            </a:r>
            <a:r>
              <a:rPr lang="ru-RU" sz="2600" b="0" i="0" dirty="0" err="1">
                <a:effectLst/>
              </a:rPr>
              <a:t>відносин</a:t>
            </a:r>
            <a:r>
              <a:rPr lang="ru-RU" sz="2600" b="0" i="0" dirty="0">
                <a:effectLst/>
              </a:rPr>
              <a:t> «центр-</a:t>
            </a:r>
            <a:r>
              <a:rPr lang="ru-RU" sz="2600" b="0" i="0" dirty="0" err="1">
                <a:effectLst/>
              </a:rPr>
              <a:t>периферія</a:t>
            </a:r>
            <a:r>
              <a:rPr lang="ru-RU" sz="2600" b="0" i="0" dirty="0">
                <a:effectLst/>
              </a:rPr>
              <a:t>»</a:t>
            </a:r>
          </a:p>
          <a:p>
            <a:pPr algn="just" fontAlgn="base"/>
            <a:r>
              <a:rPr lang="ru-RU" sz="2600" b="0" i="0" dirty="0" err="1">
                <a:effectLst/>
              </a:rPr>
              <a:t>історичний</a:t>
            </a:r>
            <a:endParaRPr lang="ru-RU" sz="2600" b="0" i="0" dirty="0">
              <a:effectLst/>
            </a:endParaRPr>
          </a:p>
          <a:p>
            <a:pPr algn="just" fontAlgn="base"/>
            <a:r>
              <a:rPr lang="ru-RU" sz="2600" b="0" i="0" dirty="0" err="1">
                <a:effectLst/>
              </a:rPr>
              <a:t>інноваційний</a:t>
            </a:r>
            <a:endParaRPr lang="ru-RU" sz="2600" b="0" i="0" dirty="0">
              <a:effectLst/>
            </a:endParaRPr>
          </a:p>
          <a:p>
            <a:pPr algn="just" fontAlgn="base"/>
            <a:r>
              <a:rPr lang="ru-RU" sz="2600" b="0" i="0" dirty="0" err="1">
                <a:effectLst/>
              </a:rPr>
              <a:t>управлінський</a:t>
            </a:r>
            <a:endParaRPr lang="ru-RU" sz="2600" b="0" i="0" dirty="0">
              <a:effectLst/>
            </a:endParaRPr>
          </a:p>
          <a:p>
            <a:pPr algn="just" fontAlgn="base"/>
            <a:r>
              <a:rPr lang="ru-RU" sz="2600" b="0" i="0" dirty="0" err="1">
                <a:effectLst/>
              </a:rPr>
              <a:t>соціально-економічний</a:t>
            </a:r>
            <a:endParaRPr lang="ru-RU" sz="2600" b="0" i="0" dirty="0">
              <a:effectLst/>
            </a:endParaRPr>
          </a:p>
          <a:p>
            <a:pPr marL="0" indent="0" algn="just">
              <a:lnSpc>
                <a:spcPct val="80000"/>
              </a:lnSpc>
              <a:buFont typeface="Arial" panose="020B0604020202020204" pitchFamily="34" charset="0"/>
              <a:buNone/>
            </a:pPr>
            <a:endParaRPr lang="ru-RU" sz="24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661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5ADB5-E569-4FC9-B70D-673C7D70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427"/>
            <a:ext cx="10515600" cy="61092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Ієрархічні рівні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945EA9-D94C-42DB-9D83-E7736E9E4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64" y="739348"/>
            <a:ext cx="12058436" cy="5990225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Міжнародний</a:t>
            </a:r>
          </a:p>
          <a:p>
            <a:r>
              <a:rPr lang="uk-UA" dirty="0"/>
              <a:t>Національний</a:t>
            </a:r>
          </a:p>
          <a:p>
            <a:r>
              <a:rPr lang="uk-UA" dirty="0" err="1"/>
              <a:t>Субнаціональний</a:t>
            </a:r>
            <a:endParaRPr lang="uk-UA" dirty="0"/>
          </a:p>
          <a:p>
            <a:r>
              <a:rPr lang="uk-UA" dirty="0"/>
              <a:t>Локальний 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400" b="0" i="0" dirty="0">
              <a:effectLst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2400" b="0" i="1" dirty="0">
                <a:effectLst/>
              </a:rPr>
              <a:t>Локальна </a:t>
            </a:r>
            <a:r>
              <a:rPr lang="ru-RU" sz="2400" b="0" i="1" dirty="0" err="1">
                <a:effectLst/>
              </a:rPr>
              <a:t>спільнота</a:t>
            </a:r>
            <a:r>
              <a:rPr lang="ru-RU" sz="2400" b="0" i="1" dirty="0">
                <a:effectLst/>
              </a:rPr>
              <a:t>, </a:t>
            </a:r>
            <a:r>
              <a:rPr lang="ru-RU" sz="2400" b="0" i="1" dirty="0" err="1">
                <a:effectLst/>
              </a:rPr>
              <a:t>або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локалітет</a:t>
            </a:r>
            <a:r>
              <a:rPr lang="ru-RU" sz="2400" b="0" i="1" dirty="0">
                <a:effectLst/>
              </a:rPr>
              <a:t> (</a:t>
            </a:r>
            <a:r>
              <a:rPr lang="en-US" sz="2400" b="0" i="1" dirty="0">
                <a:effectLst/>
              </a:rPr>
              <a:t>locality) –</a:t>
            </a:r>
            <a:r>
              <a:rPr lang="uk-UA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своєрідний</a:t>
            </a:r>
            <a:r>
              <a:rPr lang="ru-RU" sz="2400" b="0" i="1" dirty="0">
                <a:effectLst/>
              </a:rPr>
              <a:t> атом </a:t>
            </a:r>
            <a:r>
              <a:rPr lang="ru-RU" sz="2400" b="0" i="1" dirty="0" err="1">
                <a:effectLst/>
              </a:rPr>
              <a:t>політичного</a:t>
            </a:r>
            <a:r>
              <a:rPr lang="ru-RU" sz="2400" b="0" i="1" dirty="0">
                <a:effectLst/>
              </a:rPr>
              <a:t> пространства. </a:t>
            </a:r>
            <a:r>
              <a:rPr lang="ru-RU" sz="2400" b="0" i="1" dirty="0" err="1">
                <a:effectLst/>
              </a:rPr>
              <a:t>Його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умовно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визнають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неподільним</a:t>
            </a:r>
            <a:r>
              <a:rPr lang="ru-RU" sz="2400" b="0" i="1" dirty="0">
                <a:effectLst/>
              </a:rPr>
              <a:t>, але </a:t>
            </a:r>
            <a:r>
              <a:rPr lang="ru-RU" sz="2400" b="0" i="1" dirty="0" err="1">
                <a:effectLst/>
              </a:rPr>
              <a:t>можна</a:t>
            </a:r>
            <a:r>
              <a:rPr lang="ru-RU" sz="2400" b="0" i="1" dirty="0">
                <a:effectLst/>
              </a:rPr>
              <a:t> провести </a:t>
            </a:r>
            <a:r>
              <a:rPr lang="ru-RU" sz="2400" b="0" i="1" dirty="0" err="1">
                <a:effectLst/>
              </a:rPr>
              <a:t>більш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глибоке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дослідження</a:t>
            </a:r>
            <a:r>
              <a:rPr lang="ru-RU" sz="2400" b="0" i="1" dirty="0">
                <a:effectLst/>
              </a:rPr>
              <a:t> і </a:t>
            </a:r>
            <a:r>
              <a:rPr lang="ru-RU" sz="2400" b="0" i="1" dirty="0" err="1">
                <a:effectLst/>
              </a:rPr>
              <a:t>виявити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наявність</a:t>
            </a:r>
            <a:r>
              <a:rPr lang="ru-RU" sz="2400" b="0" i="1" dirty="0">
                <a:effectLst/>
              </a:rPr>
              <a:t> в </a:t>
            </a:r>
            <a:r>
              <a:rPr lang="ru-RU" sz="2400" b="0" i="1" dirty="0" err="1">
                <a:effectLst/>
              </a:rPr>
              <a:t>ньому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частин</a:t>
            </a:r>
            <a:r>
              <a:rPr lang="ru-RU" sz="2400" b="0" i="1" dirty="0">
                <a:effectLst/>
              </a:rPr>
              <a:t> і </a:t>
            </a:r>
            <a:r>
              <a:rPr lang="ru-RU" sz="2400" b="0" i="1" dirty="0" err="1">
                <a:effectLst/>
              </a:rPr>
              <a:t>рівнів</a:t>
            </a:r>
            <a:r>
              <a:rPr lang="ru-RU" sz="2400" b="0" i="1" dirty="0">
                <a:effectLst/>
              </a:rPr>
              <a:t>:</a:t>
            </a: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2400" b="0" i="1" dirty="0">
                <a:effectLst/>
              </a:rPr>
              <a:t>• "велике" </a:t>
            </a:r>
            <a:r>
              <a:rPr lang="ru-RU" sz="2400" b="0" i="1" dirty="0" err="1">
                <a:effectLst/>
              </a:rPr>
              <a:t>локальне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співтовариство</a:t>
            </a:r>
            <a:r>
              <a:rPr lang="ru-RU" sz="2400" b="0" i="1" dirty="0">
                <a:effectLst/>
              </a:rPr>
              <a:t> – населений пункт </a:t>
            </a:r>
            <a:r>
              <a:rPr lang="ru-RU" sz="2400" b="0" i="1" dirty="0" err="1">
                <a:effectLst/>
              </a:rPr>
              <a:t>або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агломерація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населених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пунктів</a:t>
            </a:r>
            <a:r>
              <a:rPr lang="ru-RU" sz="2400" b="0" i="1" dirty="0">
                <a:effectLst/>
              </a:rPr>
              <a:t>;</a:t>
            </a: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2400" b="0" i="1" dirty="0">
                <a:effectLst/>
              </a:rPr>
              <a:t>• "</a:t>
            </a:r>
            <a:r>
              <a:rPr lang="ru-RU" sz="2400" b="0" i="1" dirty="0" err="1">
                <a:effectLst/>
              </a:rPr>
              <a:t>точкові</a:t>
            </a:r>
            <a:r>
              <a:rPr lang="ru-RU" sz="2400" b="0" i="1" dirty="0">
                <a:effectLst/>
              </a:rPr>
              <a:t>" </a:t>
            </a:r>
            <a:r>
              <a:rPr lang="ru-RU" sz="2400" b="0" i="1" dirty="0" err="1">
                <a:effectLst/>
              </a:rPr>
              <a:t>локальні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співтовариства</a:t>
            </a:r>
            <a:r>
              <a:rPr lang="ru-RU" sz="2400" b="0" i="1" dirty="0">
                <a:effectLst/>
              </a:rPr>
              <a:t> – </a:t>
            </a:r>
            <a:r>
              <a:rPr lang="ru-RU" sz="2400" b="0" i="1" dirty="0" err="1">
                <a:effectLst/>
              </a:rPr>
              <a:t>міські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мікрорайони</a:t>
            </a:r>
            <a:r>
              <a:rPr lang="ru-RU" sz="2400" b="0" i="1" dirty="0">
                <a:effectLst/>
              </a:rPr>
              <a:t>, </a:t>
            </a:r>
            <a:r>
              <a:rPr lang="ru-RU" sz="2400" b="0" i="1" dirty="0" err="1">
                <a:effectLst/>
              </a:rPr>
              <a:t>міські</a:t>
            </a:r>
            <a:r>
              <a:rPr lang="ru-RU" sz="2400" b="0" i="1" dirty="0">
                <a:effectLst/>
              </a:rPr>
              <a:t> та </a:t>
            </a:r>
            <a:r>
              <a:rPr lang="ru-RU" sz="2400" b="0" i="1" dirty="0" err="1">
                <a:effectLst/>
              </a:rPr>
              <a:t>сільські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вулиці</a:t>
            </a:r>
            <a:r>
              <a:rPr lang="ru-RU" sz="2400" b="0" i="1" dirty="0">
                <a:effectLst/>
              </a:rPr>
              <a:t> та </a:t>
            </a:r>
            <a:r>
              <a:rPr lang="ru-RU" sz="2400" b="0" i="1" dirty="0" err="1">
                <a:effectLst/>
              </a:rPr>
              <a:t>квартали</a:t>
            </a:r>
            <a:r>
              <a:rPr lang="ru-RU" sz="2400" b="0" i="1" dirty="0">
                <a:effectLst/>
              </a:rPr>
              <a:t>, </a:t>
            </a:r>
            <a:r>
              <a:rPr lang="ru-RU" sz="2400" b="0" i="1" dirty="0" err="1">
                <a:effectLst/>
              </a:rPr>
              <a:t>сільські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хутори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тощо</a:t>
            </a:r>
            <a:r>
              <a:rPr lang="ru-RU" sz="2400" b="0" i="1" dirty="0">
                <a:effectLst/>
              </a:rPr>
              <a:t> (</a:t>
            </a:r>
            <a:r>
              <a:rPr lang="ru-RU" sz="2400" i="1" dirty="0"/>
              <a:t>д</a:t>
            </a:r>
            <a:r>
              <a:rPr lang="ru-RU" sz="2400" b="0" i="1" dirty="0">
                <a:effectLst/>
              </a:rPr>
              <a:t>о </a:t>
            </a:r>
            <a:r>
              <a:rPr lang="ru-RU" sz="2400" b="0" i="1" dirty="0" err="1">
                <a:effectLst/>
              </a:rPr>
              <a:t>цього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рівня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найкраще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застосувати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поняття</a:t>
            </a:r>
            <a:r>
              <a:rPr lang="ru-RU" sz="2400" b="0" i="1" dirty="0">
                <a:effectLst/>
              </a:rPr>
              <a:t> "</a:t>
            </a:r>
            <a:r>
              <a:rPr lang="ru-RU" sz="2400" b="0" i="1" dirty="0" err="1">
                <a:effectLst/>
              </a:rPr>
              <a:t>сусідське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співтовариство</a:t>
            </a:r>
            <a:r>
              <a:rPr lang="ru-RU" sz="2400" b="0" i="1" dirty="0">
                <a:effectLst/>
              </a:rPr>
              <a:t>" - </a:t>
            </a:r>
            <a:r>
              <a:rPr lang="en-US" sz="2400" b="0" i="1" dirty="0" err="1">
                <a:effectLst/>
              </a:rPr>
              <a:t>neighbourhood</a:t>
            </a:r>
            <a:r>
              <a:rPr lang="en-US" sz="2400" b="0" i="1" dirty="0">
                <a:effectLst/>
              </a:rPr>
              <a:t>);</a:t>
            </a:r>
            <a:endParaRPr lang="uk-UA" sz="2400" b="0" i="1" dirty="0">
              <a:effectLst/>
            </a:endParaRP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en-US" sz="2400" b="0" i="1" dirty="0">
                <a:effectLst/>
              </a:rPr>
              <a:t>• "</a:t>
            </a:r>
            <a:r>
              <a:rPr lang="ru-RU" sz="2400" b="0" i="1" dirty="0" err="1">
                <a:effectLst/>
              </a:rPr>
              <a:t>елементарні</a:t>
            </a:r>
            <a:r>
              <a:rPr lang="ru-RU" sz="2400" b="0" i="1" dirty="0">
                <a:effectLst/>
              </a:rPr>
              <a:t>" </a:t>
            </a:r>
            <a:r>
              <a:rPr lang="ru-RU" sz="2400" b="0" i="1" dirty="0" err="1">
                <a:effectLst/>
              </a:rPr>
              <a:t>локальні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співтовариства</a:t>
            </a:r>
            <a:r>
              <a:rPr lang="ru-RU" sz="2400" b="0" i="1" dirty="0">
                <a:effectLst/>
              </a:rPr>
              <a:t> – </a:t>
            </a:r>
            <a:r>
              <a:rPr lang="ru-RU" sz="2400" b="0" i="1" dirty="0" err="1">
                <a:effectLst/>
              </a:rPr>
              <a:t>окремі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житлові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будинки</a:t>
            </a:r>
            <a:r>
              <a:rPr lang="ru-RU" sz="2400" b="0" i="1" dirty="0">
                <a:effectLst/>
              </a:rPr>
              <a:t>, в </a:t>
            </a:r>
            <a:r>
              <a:rPr lang="ru-RU" sz="2400" b="0" i="1" dirty="0" err="1">
                <a:effectLst/>
              </a:rPr>
              <a:t>яких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проживають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сім'ї</a:t>
            </a:r>
            <a:r>
              <a:rPr lang="ru-RU" sz="2400" b="0" i="1" dirty="0">
                <a:effectLst/>
              </a:rPr>
              <a:t> та, в </a:t>
            </a:r>
            <a:r>
              <a:rPr lang="ru-RU" sz="2400" b="0" i="1" dirty="0" err="1">
                <a:effectLst/>
              </a:rPr>
              <a:t>міських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умовах</a:t>
            </a:r>
            <a:r>
              <a:rPr lang="ru-RU" sz="2400" b="0" i="1" dirty="0">
                <a:effectLst/>
              </a:rPr>
              <a:t>, </a:t>
            </a:r>
            <a:r>
              <a:rPr lang="ru-RU" sz="2400" b="0" i="1" dirty="0" err="1">
                <a:effectLst/>
              </a:rPr>
              <a:t>більші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сусідські</a:t>
            </a:r>
            <a:r>
              <a:rPr lang="ru-RU" sz="2400" b="0" i="1" dirty="0">
                <a:effectLst/>
              </a:rPr>
              <a:t> </a:t>
            </a:r>
            <a:r>
              <a:rPr lang="ru-RU" sz="2400" b="0" i="1" dirty="0" err="1">
                <a:effectLst/>
              </a:rPr>
              <a:t>спільноти</a:t>
            </a:r>
            <a:r>
              <a:rPr lang="ru-RU" sz="2400" b="0" i="1" dirty="0">
                <a:effectLst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400" i="1" dirty="0"/>
          </a:p>
          <a:p>
            <a:pPr marL="0" indent="0">
              <a:buNone/>
            </a:pPr>
            <a:r>
              <a:rPr lang="ru-RU" b="1" i="0" dirty="0" err="1">
                <a:effectLst/>
              </a:rPr>
              <a:t>Теорія</a:t>
            </a:r>
            <a:r>
              <a:rPr lang="ru-RU" b="1" i="0" dirty="0">
                <a:effectLst/>
              </a:rPr>
              <a:t> </a:t>
            </a:r>
            <a:r>
              <a:rPr lang="ru-RU" b="1" i="0" dirty="0" err="1">
                <a:effectLst/>
              </a:rPr>
              <a:t>місця</a:t>
            </a:r>
            <a:r>
              <a:rPr lang="ru-RU" b="1" i="0" dirty="0">
                <a:effectLst/>
              </a:rPr>
              <a:t> та </a:t>
            </a:r>
            <a:r>
              <a:rPr lang="ru-RU" b="1" i="0" dirty="0" err="1">
                <a:effectLst/>
              </a:rPr>
              <a:t>його</a:t>
            </a:r>
            <a:r>
              <a:rPr lang="ru-RU" b="1" i="0" dirty="0">
                <a:effectLst/>
              </a:rPr>
              <a:t> </a:t>
            </a:r>
            <a:r>
              <a:rPr lang="ru-RU" b="1" i="0" dirty="0" err="1">
                <a:effectLst/>
              </a:rPr>
              <a:t>ролі</a:t>
            </a:r>
            <a:r>
              <a:rPr lang="ru-RU" b="1" i="0" dirty="0">
                <a:effectLst/>
              </a:rPr>
              <a:t> в </a:t>
            </a:r>
            <a:r>
              <a:rPr lang="ru-RU" b="1" i="0" dirty="0" err="1">
                <a:effectLst/>
              </a:rPr>
              <a:t>політиці</a:t>
            </a:r>
            <a:endParaRPr lang="ru-RU" b="1" i="0" dirty="0">
              <a:effectLst/>
            </a:endParaRPr>
          </a:p>
          <a:p>
            <a:pPr marL="0" indent="0">
              <a:buNone/>
            </a:pPr>
            <a:r>
              <a:rPr lang="ru-RU" i="0" dirty="0">
                <a:effectLst/>
              </a:rPr>
              <a:t>Автор – Дж. </a:t>
            </a:r>
            <a:r>
              <a:rPr lang="ru-RU" i="0" dirty="0" err="1">
                <a:effectLst/>
              </a:rPr>
              <a:t>Егнью</a:t>
            </a:r>
            <a:r>
              <a:rPr lang="ru-RU" i="0" dirty="0">
                <a:effectLst/>
              </a:rPr>
              <a:t> (</a:t>
            </a:r>
            <a:r>
              <a:rPr lang="en-US" i="0" dirty="0">
                <a:effectLst/>
              </a:rPr>
              <a:t>Agnew</a:t>
            </a:r>
            <a:r>
              <a:rPr lang="uk-UA" i="0" dirty="0">
                <a:effectLst/>
              </a:rPr>
              <a:t>)</a:t>
            </a:r>
          </a:p>
          <a:p>
            <a:pPr marL="0" indent="0">
              <a:buNone/>
            </a:pPr>
            <a:r>
              <a:rPr lang="ru-RU" b="0" i="1" dirty="0" err="1">
                <a:effectLst/>
              </a:rPr>
              <a:t>Відповідно</a:t>
            </a:r>
            <a:r>
              <a:rPr lang="ru-RU" b="0" i="1" dirty="0">
                <a:effectLst/>
              </a:rPr>
              <a:t> до </a:t>
            </a:r>
            <a:r>
              <a:rPr lang="ru-RU" b="0" i="1" dirty="0" err="1">
                <a:effectLst/>
              </a:rPr>
              <a:t>цієї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теорії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місце</a:t>
            </a:r>
            <a:r>
              <a:rPr lang="ru-RU" b="0" i="1" dirty="0">
                <a:effectLst/>
              </a:rPr>
              <a:t> (</a:t>
            </a:r>
            <a:r>
              <a:rPr lang="en-US" b="0" i="1" dirty="0">
                <a:effectLst/>
              </a:rPr>
              <a:t>place) </a:t>
            </a:r>
            <a:r>
              <a:rPr lang="ru-RU" b="0" i="1" dirty="0">
                <a:effectLst/>
              </a:rPr>
              <a:t>є ареною, на </a:t>
            </a:r>
            <a:r>
              <a:rPr lang="ru-RU" b="0" i="1" dirty="0" err="1">
                <a:effectLst/>
              </a:rPr>
              <a:t>якій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одночасно</a:t>
            </a:r>
            <a:r>
              <a:rPr lang="ru-RU" b="0" i="1" dirty="0">
                <a:effectLst/>
              </a:rPr>
              <a:t> і </a:t>
            </a:r>
            <a:r>
              <a:rPr lang="ru-RU" b="0" i="1" dirty="0" err="1">
                <a:effectLst/>
              </a:rPr>
              <a:t>паралельно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відбуваються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політичні</a:t>
            </a:r>
            <a:r>
              <a:rPr lang="ru-RU" b="0" i="1" dirty="0">
                <a:effectLst/>
              </a:rPr>
              <a:t> </a:t>
            </a:r>
            <a:r>
              <a:rPr lang="ru-RU" b="0" i="1" dirty="0" err="1">
                <a:effectLst/>
              </a:rPr>
              <a:t>процеси</a:t>
            </a:r>
            <a:r>
              <a:rPr lang="ru-RU" b="0" i="1" dirty="0">
                <a:effectLst/>
              </a:rPr>
              <a:t> </a:t>
            </a:r>
            <a:r>
              <a:rPr lang="ru-RU" b="1" i="1" dirty="0" err="1">
                <a:effectLst/>
              </a:rPr>
              <a:t>всіх</a:t>
            </a:r>
            <a:r>
              <a:rPr lang="ru-RU" b="1" i="1" dirty="0">
                <a:effectLst/>
              </a:rPr>
              <a:t> </a:t>
            </a:r>
            <a:r>
              <a:rPr lang="ru-RU" b="1" i="1" dirty="0" err="1">
                <a:effectLst/>
              </a:rPr>
              <a:t>рівнів</a:t>
            </a:r>
            <a:r>
              <a:rPr lang="ru-RU" b="1" i="1" dirty="0">
                <a:effectLst/>
              </a:rPr>
              <a:t> </a:t>
            </a:r>
            <a:r>
              <a:rPr lang="ru-RU" b="1" i="1" dirty="0" err="1">
                <a:effectLst/>
              </a:rPr>
              <a:t>від</a:t>
            </a:r>
            <a:r>
              <a:rPr lang="ru-RU" b="1" i="1" dirty="0">
                <a:effectLst/>
              </a:rPr>
              <a:t> глобального до локального</a:t>
            </a:r>
            <a:r>
              <a:rPr lang="ru-RU" b="0" i="1" dirty="0">
                <a:effectLst/>
              </a:rPr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7516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96C742A4-684E-4DBC-9562-BEB7D30629FA}"/>
              </a:ext>
            </a:extLst>
          </p:cNvPr>
          <p:cNvSpPr txBox="1">
            <a:spLocks/>
          </p:cNvSpPr>
          <p:nvPr/>
        </p:nvSpPr>
        <p:spPr>
          <a:xfrm>
            <a:off x="471487" y="4092573"/>
            <a:ext cx="11249025" cy="2747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E25EBDD7-5DA7-4D64-A4EF-F7216E144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9396"/>
            <a:ext cx="12192000" cy="6021140"/>
          </a:xfrm>
        </p:spPr>
        <p:txBody>
          <a:bodyPr>
            <a:normAutofit lnSpcReduction="10000"/>
          </a:bodyPr>
          <a:lstStyle/>
          <a:p>
            <a:pPr algn="ctr">
              <a:buFontTx/>
              <a:buChar char="-"/>
            </a:pPr>
            <a:r>
              <a:rPr lang="ru-RU" i="1" dirty="0" err="1"/>
              <a:t>зумовлена</a:t>
            </a:r>
            <a:r>
              <a:rPr lang="ru-RU" i="1" dirty="0"/>
              <a:t> </a:t>
            </a:r>
            <a:r>
              <a:rPr lang="ru-RU" i="1" dirty="0" err="1"/>
              <a:t>географічними</a:t>
            </a:r>
            <a:r>
              <a:rPr lang="ru-RU" i="1" dirty="0"/>
              <a:t>, </a:t>
            </a:r>
            <a:r>
              <a:rPr lang="ru-RU" i="1" dirty="0" err="1"/>
              <a:t>природними</a:t>
            </a:r>
            <a:r>
              <a:rPr lang="ru-RU" i="1" dirty="0"/>
              <a:t>, </a:t>
            </a:r>
            <a:r>
              <a:rPr lang="ru-RU" i="1" dirty="0" err="1"/>
              <a:t>історичними</a:t>
            </a:r>
            <a:r>
              <a:rPr lang="ru-RU" i="1" dirty="0"/>
              <a:t>, </a:t>
            </a:r>
            <a:r>
              <a:rPr lang="ru-RU" i="1" dirty="0" err="1"/>
              <a:t>економічними</a:t>
            </a:r>
            <a:r>
              <a:rPr lang="ru-RU" i="1" dirty="0"/>
              <a:t>, </a:t>
            </a:r>
            <a:r>
              <a:rPr lang="ru-RU" i="1" dirty="0" err="1"/>
              <a:t>етнічними</a:t>
            </a:r>
            <a:r>
              <a:rPr lang="ru-RU" i="1" dirty="0"/>
              <a:t>, </a:t>
            </a:r>
            <a:r>
              <a:rPr lang="ru-RU" i="1" dirty="0" err="1"/>
              <a:t>культурними</a:t>
            </a:r>
            <a:r>
              <a:rPr lang="ru-RU" i="1" dirty="0"/>
              <a:t>, </a:t>
            </a:r>
            <a:r>
              <a:rPr lang="ru-RU" i="1" dirty="0" err="1"/>
              <a:t>соціальними</a:t>
            </a:r>
            <a:r>
              <a:rPr lang="ru-RU" i="1" dirty="0"/>
              <a:t> та </a:t>
            </a:r>
            <a:r>
              <a:rPr lang="ru-RU" i="1" dirty="0" err="1"/>
              <a:t>ін</a:t>
            </a:r>
            <a:r>
              <a:rPr lang="ru-RU" i="1" dirty="0"/>
              <a:t>. </a:t>
            </a:r>
            <a:r>
              <a:rPr lang="ru-RU" i="1" dirty="0" err="1"/>
              <a:t>чинниками</a:t>
            </a:r>
            <a:r>
              <a:rPr lang="ru-RU" i="1" dirty="0"/>
              <a:t> </a:t>
            </a:r>
            <a:r>
              <a:rPr lang="ru-RU" i="1" dirty="0" err="1"/>
              <a:t>внутрішня</a:t>
            </a:r>
            <a:r>
              <a:rPr lang="ru-RU" i="1" dirty="0"/>
              <a:t> </a:t>
            </a:r>
            <a:r>
              <a:rPr lang="ru-RU" i="1" dirty="0" err="1"/>
              <a:t>територіальна</a:t>
            </a:r>
            <a:r>
              <a:rPr lang="ru-RU" i="1" dirty="0"/>
              <a:t> </a:t>
            </a:r>
            <a:r>
              <a:rPr lang="ru-RU" i="1" dirty="0" err="1"/>
              <a:t>організація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i="1" dirty="0"/>
              <a:t> з </a:t>
            </a:r>
            <a:r>
              <a:rPr lang="ru-RU" i="1" dirty="0" err="1"/>
              <a:t>поділом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на </a:t>
            </a:r>
            <a:r>
              <a:rPr lang="ru-RU" i="1" dirty="0" err="1"/>
              <a:t>складові</a:t>
            </a:r>
            <a:r>
              <a:rPr lang="ru-RU" i="1" dirty="0"/>
              <a:t> </a:t>
            </a:r>
            <a:r>
              <a:rPr lang="ru-RU" i="1" dirty="0" err="1"/>
              <a:t>частини</a:t>
            </a:r>
            <a:r>
              <a:rPr lang="ru-RU" i="1" dirty="0"/>
              <a:t> (</a:t>
            </a:r>
            <a:r>
              <a:rPr lang="ru-RU" i="1" dirty="0" err="1"/>
              <a:t>адміністративно-територіальні</a:t>
            </a:r>
            <a:r>
              <a:rPr lang="ru-RU" i="1" dirty="0"/>
              <a:t> </a:t>
            </a:r>
            <a:r>
              <a:rPr lang="ru-RU" i="1" dirty="0" err="1"/>
              <a:t>одиниці</a:t>
            </a:r>
            <a:r>
              <a:rPr lang="ru-RU" i="1" dirty="0"/>
              <a:t>) з метою </a:t>
            </a:r>
            <a:r>
              <a:rPr lang="ru-RU" i="1" dirty="0" err="1"/>
              <a:t>забезпечення</a:t>
            </a:r>
            <a:r>
              <a:rPr lang="ru-RU" i="1" dirty="0"/>
              <a:t> </a:t>
            </a:r>
            <a:r>
              <a:rPr lang="ru-RU" i="1" dirty="0" err="1"/>
              <a:t>населення</a:t>
            </a:r>
            <a:r>
              <a:rPr lang="ru-RU" i="1" dirty="0"/>
              <a:t> </a:t>
            </a:r>
            <a:r>
              <a:rPr lang="ru-RU" i="1" dirty="0" err="1"/>
              <a:t>необхідним</a:t>
            </a:r>
            <a:r>
              <a:rPr lang="ru-RU" i="1" dirty="0"/>
              <a:t> </a:t>
            </a:r>
            <a:r>
              <a:rPr lang="ru-RU" i="1" dirty="0" err="1"/>
              <a:t>рівнем</a:t>
            </a:r>
            <a:r>
              <a:rPr lang="ru-RU" i="1" dirty="0"/>
              <a:t> </a:t>
            </a:r>
            <a:r>
              <a:rPr lang="ru-RU" i="1" dirty="0" err="1"/>
              <a:t>послуг</a:t>
            </a:r>
            <a:r>
              <a:rPr lang="ru-RU" i="1" dirty="0"/>
              <a:t> та </a:t>
            </a:r>
            <a:r>
              <a:rPr lang="ru-RU" i="1" dirty="0" err="1"/>
              <a:t>збалансованого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всієї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i="1" dirty="0"/>
              <a:t>.</a:t>
            </a:r>
          </a:p>
          <a:p>
            <a:pPr>
              <a:buFontTx/>
              <a:buChar char="-"/>
            </a:pPr>
            <a:endParaRPr lang="ru-RU" i="1" dirty="0"/>
          </a:p>
          <a:p>
            <a:pPr marL="0" indent="0">
              <a:buNone/>
            </a:pP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Зумовлена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потребами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представництва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держави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територіях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язку</a:t>
            </a:r>
            <a:r>
              <a:rPr lang="uk-UA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між населенням територій та державною владою.</a:t>
            </a:r>
          </a:p>
          <a:p>
            <a:pPr marL="0" indent="0">
              <a:buNone/>
            </a:pP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Ранжування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територій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відбувається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однотипності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статусів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компетенцій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органів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державної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влади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місцевого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самоврядування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ними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управляють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наскільки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вдається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відбити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адміністративно-територіальній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структурі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держави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оптимальне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поєднання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інтересів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центру і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регіонів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кооперації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спеціалізації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територіальних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одиниць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міжгалузевих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міжрегіональних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зв’язків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врешті-решт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ефективність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державного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організму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суспільних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відносин</a:t>
            </a:r>
            <a:r>
              <a:rPr lang="ru-RU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580E94B-E31B-4F71-AD97-8985880D1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8" y="115744"/>
            <a:ext cx="10515600" cy="703651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latin typeface="+mn-lt"/>
              </a:rPr>
              <a:t>2. Адміністративно-територіальний устрій (поділ)</a:t>
            </a:r>
            <a:endParaRPr lang="ru-RU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3429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4516</Words>
  <Application>Microsoft Office PowerPoint</Application>
  <PresentationFormat>Широкоэкранный</PresentationFormat>
  <Paragraphs>233</Paragraphs>
  <Slides>45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Arial</vt:lpstr>
      <vt:lpstr>Calibri</vt:lpstr>
      <vt:lpstr>Calibri Light</vt:lpstr>
      <vt:lpstr>Roboto</vt:lpstr>
      <vt:lpstr>Тема Office</vt:lpstr>
      <vt:lpstr>Точечный рисунок</vt:lpstr>
      <vt:lpstr>Лекція 2. Територіальна організація суспільства</vt:lpstr>
      <vt:lpstr>1. Територіальна організація суспільства: теоретичні засади та понятійний апарат</vt:lpstr>
      <vt:lpstr>Атрибути територіального об’єкта</vt:lpstr>
      <vt:lpstr>Презентация PowerPoint</vt:lpstr>
      <vt:lpstr>Суспільно-політична інтерпретація території</vt:lpstr>
      <vt:lpstr>!!! Напрями вивчення території (держави):</vt:lpstr>
      <vt:lpstr>Концепція балансу «центр-регіони»</vt:lpstr>
      <vt:lpstr>Ієрархічні рівні</vt:lpstr>
      <vt:lpstr>2. Адміністративно-територіальний устрій (поділ)</vt:lpstr>
      <vt:lpstr>Принципи морфології адміністративно-територіального поділу</vt:lpstr>
      <vt:lpstr>Чинники адміністративно-територіального поділу</vt:lpstr>
      <vt:lpstr>Адміністративно-територіальні одиниці (АТО)</vt:lpstr>
      <vt:lpstr>Формат адміністративно-територіального поділу</vt:lpstr>
      <vt:lpstr>Типи столичності</vt:lpstr>
      <vt:lpstr>Презентация PowerPoint</vt:lpstr>
      <vt:lpstr>Із проекту Закону України “Про АТУ України”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проблеми адміністративно-територіального устрою України </vt:lpstr>
      <vt:lpstr>Закон України «Про порядок вирішення окремих питань адміністративно-територіального устрою України» від 28 липня 2023 р. №3285-ІХ URL: https://zakon.rada.gov.ua/laws/show/3285-20#Text </vt:lpstr>
      <vt:lpstr>Презентация PowerPoint</vt:lpstr>
      <vt:lpstr>Презентация PowerPoint</vt:lpstr>
      <vt:lpstr>Презентация PowerPoint</vt:lpstr>
      <vt:lpstr>Атлас нового адміністративно-територіального устрою України (2020)</vt:lpstr>
      <vt:lpstr>4. Форма державного устрою  спосіб територіальної організації держави </vt:lpstr>
      <vt:lpstr>Презентация PowerPoint</vt:lpstr>
      <vt:lpstr>Презентация PowerPoint</vt:lpstr>
      <vt:lpstr>Федеративні держави</vt:lpstr>
      <vt:lpstr>Презентация PowerPoint</vt:lpstr>
      <vt:lpstr>Ознаки федералізму</vt:lpstr>
      <vt:lpstr>Презентация PowerPoint</vt:lpstr>
      <vt:lpstr>Презентация PowerPoint</vt:lpstr>
      <vt:lpstr>Презентация PowerPoint</vt:lpstr>
      <vt:lpstr>Проблема суверенітету федеративних держав. Концепції</vt:lpstr>
      <vt:lpstr>ГРОМАДЯНСТВО В ФЕДЕРАЦІЇ</vt:lpstr>
      <vt:lpstr>ПАРЛАМЕНТИ ФЕДЕРАЦІЙ</vt:lpstr>
      <vt:lpstr>Концепції федералізму</vt:lpstr>
      <vt:lpstr>Презентация PowerPoint</vt:lpstr>
      <vt:lpstr>Презентация PowerPoint</vt:lpstr>
      <vt:lpstr>Презентация PowerPoint</vt:lpstr>
      <vt:lpstr>5. Автономії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PEREHUDA Yevhen</dc:creator>
  <cp:lastModifiedBy>PEREHUDA Yevhen</cp:lastModifiedBy>
  <cp:revision>76</cp:revision>
  <dcterms:created xsi:type="dcterms:W3CDTF">2021-09-10T06:59:35Z</dcterms:created>
  <dcterms:modified xsi:type="dcterms:W3CDTF">2023-11-18T09:47:03Z</dcterms:modified>
</cp:coreProperties>
</file>