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300" r:id="rId8"/>
    <p:sldId id="301" r:id="rId9"/>
    <p:sldId id="302"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7" r:id="rId43"/>
    <p:sldId id="298" r:id="rId44"/>
    <p:sldId id="299" r:id="rId4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uk-UA"/>
          </a:p>
        </p:txBody>
      </p:sp>
      <p:sp>
        <p:nvSpPr>
          <p:cNvPr id="4" name="Місце для дати 3"/>
          <p:cNvSpPr>
            <a:spLocks noGrp="1"/>
          </p:cNvSpPr>
          <p:nvPr>
            <p:ph type="dt" sz="half" idx="10"/>
          </p:nvPr>
        </p:nvSpPr>
        <p:spPr/>
        <p:txBody>
          <a:bodyPr/>
          <a:lstStyle/>
          <a:p>
            <a:fld id="{B9FD757E-BB57-4C7D-AAAE-877B7B116916}" type="datetimeFigureOut">
              <a:rPr lang="uk-UA" smtClean="0"/>
              <a:t>16.03.2020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1847120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9FD757E-BB57-4C7D-AAAE-877B7B116916}" type="datetimeFigureOut">
              <a:rPr lang="uk-UA" smtClean="0"/>
              <a:t>16.03.2020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1941929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9FD757E-BB57-4C7D-AAAE-877B7B116916}" type="datetimeFigureOut">
              <a:rPr lang="uk-UA" smtClean="0"/>
              <a:t>16.03.2020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407566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9FD757E-BB57-4C7D-AAAE-877B7B116916}" type="datetimeFigureOut">
              <a:rPr lang="uk-UA" smtClean="0"/>
              <a:t>16.03.2020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285376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fld id="{B9FD757E-BB57-4C7D-AAAE-877B7B116916}" type="datetimeFigureOut">
              <a:rPr lang="uk-UA" smtClean="0"/>
              <a:t>16.03.2020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1188338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B9FD757E-BB57-4C7D-AAAE-877B7B116916}" type="datetimeFigureOut">
              <a:rPr lang="uk-UA" smtClean="0"/>
              <a:t>16.03.2020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3249485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B9FD757E-BB57-4C7D-AAAE-877B7B116916}" type="datetimeFigureOut">
              <a:rPr lang="uk-UA" smtClean="0"/>
              <a:t>16.03.2020</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449280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B9FD757E-BB57-4C7D-AAAE-877B7B116916}" type="datetimeFigureOut">
              <a:rPr lang="uk-UA" smtClean="0"/>
              <a:t>16.03.2020</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591386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B9FD757E-BB57-4C7D-AAAE-877B7B116916}" type="datetimeFigureOut">
              <a:rPr lang="uk-UA" smtClean="0"/>
              <a:t>16.03.2020</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1544867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B9FD757E-BB57-4C7D-AAAE-877B7B116916}" type="datetimeFigureOut">
              <a:rPr lang="uk-UA" smtClean="0"/>
              <a:t>16.03.2020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3936982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B9FD757E-BB57-4C7D-AAAE-877B7B116916}" type="datetimeFigureOut">
              <a:rPr lang="uk-UA" smtClean="0"/>
              <a:t>16.03.2020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D67089BF-6E14-4134-8029-C030FB92606D}" type="slidenum">
              <a:rPr lang="uk-UA" smtClean="0"/>
              <a:t>‹#›</a:t>
            </a:fld>
            <a:endParaRPr lang="uk-UA"/>
          </a:p>
        </p:txBody>
      </p:sp>
    </p:spTree>
    <p:extLst>
      <p:ext uri="{BB962C8B-B14F-4D97-AF65-F5344CB8AC3E}">
        <p14:creationId xmlns:p14="http://schemas.microsoft.com/office/powerpoint/2010/main" val="1833087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FD757E-BB57-4C7D-AAAE-877B7B116916}" type="datetimeFigureOut">
              <a:rPr lang="uk-UA" smtClean="0"/>
              <a:t>16.03.2020</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7089BF-6E14-4134-8029-C030FB92606D}" type="slidenum">
              <a:rPr lang="uk-UA" smtClean="0"/>
              <a:t>‹#›</a:t>
            </a:fld>
            <a:endParaRPr lang="uk-UA"/>
          </a:p>
        </p:txBody>
      </p:sp>
    </p:spTree>
    <p:extLst>
      <p:ext uri="{BB962C8B-B14F-4D97-AF65-F5344CB8AC3E}">
        <p14:creationId xmlns:p14="http://schemas.microsoft.com/office/powerpoint/2010/main" val="3729252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Раціональне використання рослинних ресурсів</a:t>
            </a:r>
            <a:endParaRPr lang="uk-UA" dirty="0"/>
          </a:p>
        </p:txBody>
      </p:sp>
      <p:sp>
        <p:nvSpPr>
          <p:cNvPr id="3" name="Пі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3981920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Стандартизація</a:t>
            </a:r>
            <a:r>
              <a:rPr lang="ru-RU" b="1" dirty="0"/>
              <a:t> та </a:t>
            </a:r>
            <a:r>
              <a:rPr lang="ru-RU" b="1" dirty="0" err="1"/>
              <a:t>нормування</a:t>
            </a:r>
            <a:r>
              <a:rPr lang="ru-RU" b="1" dirty="0"/>
              <a:t> в </a:t>
            </a:r>
            <a:r>
              <a:rPr lang="ru-RU" b="1" dirty="0" err="1"/>
              <a:t>галузі</a:t>
            </a:r>
            <a:r>
              <a:rPr lang="ru-RU" b="1" dirty="0"/>
              <a:t> </a:t>
            </a:r>
            <a:r>
              <a:rPr lang="ru-RU" b="1" dirty="0" err="1"/>
              <a:t>охорони</a:t>
            </a:r>
            <a:r>
              <a:rPr lang="ru-RU" b="1" dirty="0"/>
              <a:t> </a:t>
            </a:r>
            <a:r>
              <a:rPr lang="ru-RU" b="1" dirty="0" err="1"/>
              <a:t>навколишнього</a:t>
            </a:r>
            <a:r>
              <a:rPr lang="ru-RU" b="1" dirty="0"/>
              <a:t> природного </a:t>
            </a:r>
            <a:r>
              <a:rPr lang="ru-RU" b="1" dirty="0" err="1"/>
              <a:t>середовища</a:t>
            </a:r>
            <a:r>
              <a:rPr lang="ru-RU" b="1" dirty="0"/>
              <a:t/>
            </a:r>
            <a:br>
              <a:rPr lang="ru-RU" b="1" dirty="0"/>
            </a:br>
            <a:endParaRPr lang="uk-UA" dirty="0"/>
          </a:p>
        </p:txBody>
      </p:sp>
      <p:sp>
        <p:nvSpPr>
          <p:cNvPr id="3" name="Місце для вмісту 2"/>
          <p:cNvSpPr>
            <a:spLocks noGrp="1"/>
          </p:cNvSpPr>
          <p:nvPr>
            <p:ph idx="1"/>
          </p:nvPr>
        </p:nvSpPr>
        <p:spPr/>
        <p:txBody>
          <a:bodyPr>
            <a:normAutofit fontScale="92500" lnSpcReduction="20000"/>
          </a:bodyPr>
          <a:lstStyle/>
          <a:p>
            <a:r>
              <a:rPr lang="ru-RU" b="1" dirty="0" err="1"/>
              <a:t>Екологічна</a:t>
            </a:r>
            <a:r>
              <a:rPr lang="ru-RU" b="1" dirty="0"/>
              <a:t> </a:t>
            </a:r>
            <a:r>
              <a:rPr lang="ru-RU" b="1" dirty="0" err="1"/>
              <a:t>стандартизація</a:t>
            </a:r>
            <a:r>
              <a:rPr lang="ru-RU" b="1" dirty="0"/>
              <a:t> і </a:t>
            </a:r>
            <a:r>
              <a:rPr lang="ru-RU" b="1" dirty="0" err="1"/>
              <a:t>нормування</a:t>
            </a:r>
            <a:r>
              <a:rPr lang="ru-RU" dirty="0"/>
              <a:t> </a:t>
            </a:r>
            <a:r>
              <a:rPr lang="ru-RU" dirty="0" err="1"/>
              <a:t>проводяться</a:t>
            </a:r>
            <a:r>
              <a:rPr lang="ru-RU" dirty="0"/>
              <a:t> з метою </a:t>
            </a:r>
            <a:r>
              <a:rPr lang="ru-RU" dirty="0" err="1"/>
              <a:t>встановлення</a:t>
            </a:r>
            <a:r>
              <a:rPr lang="ru-RU" dirty="0"/>
              <a:t> комплексу </a:t>
            </a:r>
            <a:r>
              <a:rPr lang="ru-RU" dirty="0" err="1"/>
              <a:t>обов'язкових</a:t>
            </a:r>
            <a:r>
              <a:rPr lang="ru-RU" dirty="0"/>
              <a:t> норм, правил, </a:t>
            </a:r>
            <a:r>
              <a:rPr lang="ru-RU" dirty="0" err="1"/>
              <a:t>вимог</a:t>
            </a:r>
            <a:r>
              <a:rPr lang="ru-RU" dirty="0"/>
              <a:t> </a:t>
            </a:r>
            <a:r>
              <a:rPr lang="ru-RU" dirty="0" err="1"/>
              <a:t>щодо</a:t>
            </a:r>
            <a:r>
              <a:rPr lang="ru-RU" dirty="0"/>
              <a:t> </a:t>
            </a:r>
            <a:r>
              <a:rPr lang="ru-RU" dirty="0" err="1"/>
              <a:t>охорони</a:t>
            </a:r>
            <a:r>
              <a:rPr lang="ru-RU" dirty="0"/>
              <a:t> </a:t>
            </a:r>
            <a:r>
              <a:rPr lang="ru-RU" dirty="0" err="1"/>
              <a:t>навколишнього</a:t>
            </a:r>
            <a:r>
              <a:rPr lang="ru-RU" dirty="0"/>
              <a:t> природного </a:t>
            </a:r>
            <a:r>
              <a:rPr lang="ru-RU" dirty="0" err="1"/>
              <a:t>середовища</a:t>
            </a:r>
            <a:r>
              <a:rPr lang="ru-RU" dirty="0"/>
              <a:t>, </a:t>
            </a:r>
            <a:r>
              <a:rPr lang="ru-RU" dirty="0" err="1"/>
              <a:t>використання</a:t>
            </a:r>
            <a:r>
              <a:rPr lang="ru-RU" dirty="0"/>
              <a:t> </a:t>
            </a:r>
            <a:r>
              <a:rPr lang="ru-RU" dirty="0" err="1"/>
              <a:t>природних</a:t>
            </a:r>
            <a:r>
              <a:rPr lang="ru-RU" dirty="0"/>
              <a:t> </a:t>
            </a:r>
            <a:r>
              <a:rPr lang="ru-RU" dirty="0" err="1"/>
              <a:t>ресурсів</a:t>
            </a:r>
            <a:r>
              <a:rPr lang="ru-RU" dirty="0"/>
              <a:t> та </a:t>
            </a:r>
            <a:r>
              <a:rPr lang="ru-RU" dirty="0" err="1"/>
              <a:t>забезпечення</a:t>
            </a:r>
            <a:r>
              <a:rPr lang="ru-RU" dirty="0"/>
              <a:t> </a:t>
            </a:r>
            <a:r>
              <a:rPr lang="ru-RU" dirty="0" err="1"/>
              <a:t>екологічної</a:t>
            </a:r>
            <a:r>
              <a:rPr lang="ru-RU" dirty="0"/>
              <a:t> </a:t>
            </a:r>
            <a:r>
              <a:rPr lang="ru-RU" dirty="0" err="1"/>
              <a:t>безпеки</a:t>
            </a:r>
            <a:r>
              <a:rPr lang="ru-RU" dirty="0"/>
              <a:t>. </a:t>
            </a:r>
            <a:r>
              <a:rPr lang="ru-RU" dirty="0" err="1"/>
              <a:t>Ці</a:t>
            </a:r>
            <a:r>
              <a:rPr lang="ru-RU" dirty="0"/>
              <a:t> </a:t>
            </a:r>
            <a:r>
              <a:rPr lang="ru-RU" dirty="0" err="1"/>
              <a:t>норми</a:t>
            </a:r>
            <a:r>
              <a:rPr lang="ru-RU" dirty="0"/>
              <a:t> (правила, </a:t>
            </a:r>
            <a:r>
              <a:rPr lang="ru-RU" dirty="0" err="1"/>
              <a:t>вимоги</a:t>
            </a:r>
            <a:r>
              <a:rPr lang="ru-RU" dirty="0"/>
              <a:t>) </a:t>
            </a:r>
            <a:r>
              <a:rPr lang="ru-RU" dirty="0" err="1"/>
              <a:t>набувають</a:t>
            </a:r>
            <a:r>
              <a:rPr lang="ru-RU" dirty="0"/>
              <a:t> </a:t>
            </a:r>
            <a:r>
              <a:rPr lang="ru-RU" dirty="0" err="1"/>
              <a:t>форми</a:t>
            </a:r>
            <a:r>
              <a:rPr lang="ru-RU" dirty="0"/>
              <a:t> нормативно-</a:t>
            </a:r>
            <a:r>
              <a:rPr lang="ru-RU" dirty="0" err="1"/>
              <a:t>технічних</a:t>
            </a:r>
            <a:r>
              <a:rPr lang="ru-RU" dirty="0"/>
              <a:t> </a:t>
            </a:r>
            <a:r>
              <a:rPr lang="ru-RU" dirty="0" err="1"/>
              <a:t>документів</a:t>
            </a:r>
            <a:r>
              <a:rPr lang="ru-RU" dirty="0"/>
              <a:t> — </a:t>
            </a:r>
            <a:r>
              <a:rPr lang="ru-RU" dirty="0" err="1"/>
              <a:t>міжнародних</a:t>
            </a:r>
            <a:r>
              <a:rPr lang="ru-RU" dirty="0"/>
              <a:t>, </a:t>
            </a:r>
            <a:r>
              <a:rPr lang="ru-RU" dirty="0" err="1"/>
              <a:t>державних</a:t>
            </a:r>
            <a:r>
              <a:rPr lang="ru-RU" dirty="0"/>
              <a:t>, </a:t>
            </a:r>
            <a:r>
              <a:rPr lang="ru-RU" dirty="0" err="1"/>
              <a:t>галузевих</a:t>
            </a:r>
            <a:r>
              <a:rPr lang="ru-RU" dirty="0"/>
              <a:t>, </a:t>
            </a:r>
            <a:r>
              <a:rPr lang="ru-RU" dirty="0" err="1"/>
              <a:t>міжгалузевих</a:t>
            </a:r>
            <a:r>
              <a:rPr lang="ru-RU" dirty="0"/>
              <a:t> </a:t>
            </a:r>
            <a:r>
              <a:rPr lang="ru-RU" dirty="0" err="1"/>
              <a:t>стандартів</a:t>
            </a:r>
            <a:r>
              <a:rPr lang="ru-RU" dirty="0"/>
              <a:t> та </a:t>
            </a:r>
            <a:r>
              <a:rPr lang="ru-RU" dirty="0" err="1"/>
              <a:t>нормативів</a:t>
            </a:r>
            <a:r>
              <a:rPr lang="ru-RU" dirty="0"/>
              <a:t>.</a:t>
            </a:r>
          </a:p>
          <a:p>
            <a:r>
              <a:rPr lang="ru-RU" b="1" dirty="0" err="1"/>
              <a:t>Державні</a:t>
            </a:r>
            <a:r>
              <a:rPr lang="ru-RU" b="1" dirty="0"/>
              <a:t> </a:t>
            </a:r>
            <a:r>
              <a:rPr lang="ru-RU" b="1" dirty="0" err="1"/>
              <a:t>стандарти</a:t>
            </a:r>
            <a:r>
              <a:rPr lang="ru-RU" dirty="0"/>
              <a:t> в </a:t>
            </a:r>
            <a:r>
              <a:rPr lang="ru-RU" dirty="0" err="1"/>
              <a:t>галузі</a:t>
            </a:r>
            <a:r>
              <a:rPr lang="ru-RU" dirty="0"/>
              <a:t> </a:t>
            </a:r>
            <a:r>
              <a:rPr lang="ru-RU" dirty="0" err="1"/>
              <a:t>охорони</a:t>
            </a:r>
            <a:r>
              <a:rPr lang="ru-RU" dirty="0"/>
              <a:t> </a:t>
            </a:r>
            <a:r>
              <a:rPr lang="ru-RU" dirty="0" err="1"/>
              <a:t>навколишнього</a:t>
            </a:r>
            <a:r>
              <a:rPr lang="ru-RU" dirty="0"/>
              <a:t> природного </a:t>
            </a:r>
            <a:r>
              <a:rPr lang="ru-RU" dirty="0" err="1"/>
              <a:t>середовища</a:t>
            </a:r>
            <a:r>
              <a:rPr lang="ru-RU" dirty="0"/>
              <a:t> як </a:t>
            </a:r>
            <a:r>
              <a:rPr lang="ru-RU" dirty="0" err="1"/>
              <a:t>обов'язкові</a:t>
            </a:r>
            <a:r>
              <a:rPr lang="ru-RU" dirty="0"/>
              <a:t> для </a:t>
            </a:r>
            <a:r>
              <a:rPr lang="ru-RU" dirty="0" err="1"/>
              <a:t>виконання</a:t>
            </a:r>
            <a:r>
              <a:rPr lang="ru-RU" dirty="0"/>
              <a:t> </a:t>
            </a:r>
            <a:r>
              <a:rPr lang="ru-RU" dirty="0" err="1"/>
              <a:t>документи</a:t>
            </a:r>
            <a:r>
              <a:rPr lang="ru-RU" dirty="0"/>
              <a:t>, </a:t>
            </a:r>
            <a:r>
              <a:rPr lang="ru-RU" dirty="0" err="1"/>
              <a:t>що</a:t>
            </a:r>
            <a:r>
              <a:rPr lang="ru-RU" dirty="0"/>
              <a:t> </a:t>
            </a:r>
            <a:r>
              <a:rPr lang="ru-RU" dirty="0" err="1"/>
              <a:t>визначають</a:t>
            </a:r>
            <a:r>
              <a:rPr lang="ru-RU" dirty="0"/>
              <a:t> </a:t>
            </a:r>
            <a:r>
              <a:rPr lang="ru-RU" dirty="0" err="1"/>
              <a:t>поняття</a:t>
            </a:r>
            <a:r>
              <a:rPr lang="ru-RU" dirty="0"/>
              <a:t> і </a:t>
            </a:r>
            <a:r>
              <a:rPr lang="ru-RU" dirty="0" err="1"/>
              <a:t>терміни</a:t>
            </a:r>
            <a:r>
              <a:rPr lang="ru-RU" dirty="0"/>
              <a:t>, режим </a:t>
            </a:r>
            <a:r>
              <a:rPr lang="ru-RU" dirty="0" err="1"/>
              <a:t>використання</a:t>
            </a:r>
            <a:r>
              <a:rPr lang="ru-RU" dirty="0"/>
              <a:t> й </a:t>
            </a:r>
            <a:r>
              <a:rPr lang="ru-RU" dirty="0" err="1"/>
              <a:t>охорони</a:t>
            </a:r>
            <a:r>
              <a:rPr lang="ru-RU" dirty="0"/>
              <a:t> </a:t>
            </a:r>
            <a:r>
              <a:rPr lang="ru-RU" dirty="0" err="1"/>
              <a:t>природних</a:t>
            </a:r>
            <a:r>
              <a:rPr lang="ru-RU" dirty="0"/>
              <a:t> </a:t>
            </a:r>
            <a:r>
              <a:rPr lang="ru-RU" dirty="0" err="1"/>
              <a:t>ресурсів</a:t>
            </a:r>
            <a:r>
              <a:rPr lang="ru-RU" dirty="0"/>
              <a:t>, </a:t>
            </a:r>
            <a:r>
              <a:rPr lang="ru-RU" dirty="0" err="1"/>
              <a:t>методи</a:t>
            </a:r>
            <a:r>
              <a:rPr lang="ru-RU" dirty="0"/>
              <a:t> контролю за станом </a:t>
            </a:r>
            <a:r>
              <a:rPr lang="ru-RU" dirty="0" err="1"/>
              <a:t>навколишнього</a:t>
            </a:r>
            <a:r>
              <a:rPr lang="ru-RU" dirty="0"/>
              <a:t> природного </a:t>
            </a:r>
            <a:r>
              <a:rPr lang="ru-RU" dirty="0" err="1"/>
              <a:t>середовища</a:t>
            </a:r>
            <a:r>
              <a:rPr lang="ru-RU" dirty="0"/>
              <a:t>, </a:t>
            </a:r>
            <a:r>
              <a:rPr lang="ru-RU" dirty="0" err="1"/>
              <a:t>вимоги</a:t>
            </a:r>
            <a:r>
              <a:rPr lang="ru-RU" dirty="0"/>
              <a:t> </a:t>
            </a:r>
            <a:r>
              <a:rPr lang="ru-RU" dirty="0" err="1"/>
              <a:t>щодо</a:t>
            </a:r>
            <a:r>
              <a:rPr lang="ru-RU" dirty="0"/>
              <a:t> </a:t>
            </a:r>
            <a:r>
              <a:rPr lang="ru-RU" dirty="0" err="1"/>
              <a:t>запобігання</a:t>
            </a:r>
            <a:r>
              <a:rPr lang="ru-RU" dirty="0"/>
              <a:t> </a:t>
            </a:r>
            <a:r>
              <a:rPr lang="ru-RU" dirty="0" err="1"/>
              <a:t>забрудненню</a:t>
            </a:r>
            <a:r>
              <a:rPr lang="ru-RU" dirty="0"/>
              <a:t> </a:t>
            </a:r>
            <a:r>
              <a:rPr lang="ru-RU" dirty="0" err="1"/>
              <a:t>навколишнього</a:t>
            </a:r>
            <a:r>
              <a:rPr lang="ru-RU" dirty="0"/>
              <a:t> природного </a:t>
            </a:r>
            <a:r>
              <a:rPr lang="ru-RU" dirty="0" err="1"/>
              <a:t>середовища</a:t>
            </a:r>
            <a:r>
              <a:rPr lang="ru-RU" dirty="0"/>
              <a:t>, </a:t>
            </a:r>
            <a:r>
              <a:rPr lang="ru-RU" dirty="0" err="1"/>
              <a:t>інші</a:t>
            </a:r>
            <a:r>
              <a:rPr lang="ru-RU" dirty="0"/>
              <a:t> </a:t>
            </a:r>
            <a:r>
              <a:rPr lang="ru-RU" dirty="0" err="1"/>
              <a:t>питання</a:t>
            </a:r>
            <a:r>
              <a:rPr lang="ru-RU" dirty="0"/>
              <a:t>, </a:t>
            </a:r>
            <a:r>
              <a:rPr lang="ru-RU" dirty="0" err="1"/>
              <a:t>пов'язані</a:t>
            </a:r>
            <a:r>
              <a:rPr lang="ru-RU" dirty="0"/>
              <a:t> з </a:t>
            </a:r>
            <a:r>
              <a:rPr lang="ru-RU" dirty="0" err="1"/>
              <a:t>охороною</a:t>
            </a:r>
            <a:r>
              <a:rPr lang="ru-RU" dirty="0"/>
              <a:t> </a:t>
            </a:r>
            <a:r>
              <a:rPr lang="ru-RU" dirty="0" err="1"/>
              <a:t>навколишнього</a:t>
            </a:r>
            <a:r>
              <a:rPr lang="ru-RU" dirty="0"/>
              <a:t> природного </a:t>
            </a:r>
            <a:r>
              <a:rPr lang="ru-RU" dirty="0" err="1"/>
              <a:t>середовища</a:t>
            </a:r>
            <a:r>
              <a:rPr lang="ru-RU" dirty="0"/>
              <a:t> та </a:t>
            </a:r>
            <a:r>
              <a:rPr lang="ru-RU" dirty="0" err="1"/>
              <a:t>використанням</a:t>
            </a:r>
            <a:r>
              <a:rPr lang="ru-RU" dirty="0"/>
              <a:t> </a:t>
            </a:r>
            <a:r>
              <a:rPr lang="ru-RU" dirty="0" err="1"/>
              <a:t>природних</a:t>
            </a:r>
            <a:r>
              <a:rPr lang="ru-RU" dirty="0"/>
              <a:t> </a:t>
            </a:r>
            <a:r>
              <a:rPr lang="ru-RU" dirty="0" err="1"/>
              <a:t>ресурсів</a:t>
            </a:r>
            <a:r>
              <a:rPr lang="ru-RU" dirty="0"/>
              <a:t>.</a:t>
            </a:r>
          </a:p>
          <a:p>
            <a:endParaRPr lang="uk-UA" dirty="0"/>
          </a:p>
        </p:txBody>
      </p:sp>
    </p:spTree>
    <p:extLst>
      <p:ext uri="{BB962C8B-B14F-4D97-AF65-F5344CB8AC3E}">
        <p14:creationId xmlns:p14="http://schemas.microsoft.com/office/powerpoint/2010/main" val="2440312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dirty="0" smtClean="0">
                <a:solidFill>
                  <a:srgbClr val="FF0000"/>
                </a:solidFill>
              </a:rPr>
              <a:t>На сьогодні </a:t>
            </a:r>
            <a:r>
              <a:rPr lang="uk-UA" sz="3200" b="1" i="1" dirty="0" smtClean="0">
                <a:solidFill>
                  <a:srgbClr val="FF0000"/>
                </a:solidFill>
              </a:rPr>
              <a:t>система екологічної стандартизації містить такі види стандартів:</a:t>
            </a:r>
            <a:r>
              <a:rPr lang="uk-UA" sz="3200" dirty="0" smtClean="0">
                <a:solidFill>
                  <a:srgbClr val="FF0000"/>
                </a:solidFill>
              </a:rPr>
              <a:t/>
            </a:r>
            <a:br>
              <a:rPr lang="uk-UA" sz="3200" dirty="0" smtClean="0">
                <a:solidFill>
                  <a:srgbClr val="FF0000"/>
                </a:solidFill>
              </a:rPr>
            </a:br>
            <a:endParaRPr lang="uk-UA" sz="3200" dirty="0">
              <a:solidFill>
                <a:srgbClr val="FF0000"/>
              </a:solidFill>
            </a:endParaRPr>
          </a:p>
        </p:txBody>
      </p:sp>
      <p:sp>
        <p:nvSpPr>
          <p:cNvPr id="3" name="Місце для вмісту 2"/>
          <p:cNvSpPr>
            <a:spLocks noGrp="1"/>
          </p:cNvSpPr>
          <p:nvPr>
            <p:ph idx="1"/>
          </p:nvPr>
        </p:nvSpPr>
        <p:spPr/>
        <p:txBody>
          <a:bodyPr>
            <a:normAutofit fontScale="77500" lnSpcReduction="20000"/>
          </a:bodyPr>
          <a:lstStyle/>
          <a:p>
            <a:r>
              <a:rPr lang="uk-UA" b="1" i="1" dirty="0" smtClean="0"/>
              <a:t>1</a:t>
            </a:r>
            <a:r>
              <a:rPr lang="uk-UA" b="1" i="1" dirty="0"/>
              <a:t>) </a:t>
            </a:r>
            <a:r>
              <a:rPr lang="uk-UA" b="1" i="1" dirty="0" err="1"/>
              <a:t>ГОСТи</a:t>
            </a:r>
            <a:r>
              <a:rPr lang="uk-UA" i="1" dirty="0"/>
              <a:t> </a:t>
            </a:r>
            <a:r>
              <a:rPr lang="uk-UA" b="1" i="1" dirty="0"/>
              <a:t>— колишні державні стандарти СРСР, які визнано чинними на території України як міждержавні </a:t>
            </a:r>
            <a:r>
              <a:rPr lang="uk-UA" b="1" i="1" dirty="0" err="1"/>
              <a:t>стандарти</a:t>
            </a:r>
            <a:r>
              <a:rPr lang="uk-UA" i="1" dirty="0" err="1"/>
              <a:t>із</a:t>
            </a:r>
            <a:r>
              <a:rPr lang="uk-UA" i="1" dirty="0"/>
              <a:t> збереженням абревіатури «ГОСТ». </a:t>
            </a:r>
            <a:r>
              <a:rPr lang="uk-UA" i="1" dirty="0" err="1"/>
              <a:t>ГОСТи</a:t>
            </a:r>
            <a:r>
              <a:rPr lang="uk-UA" i="1" dirty="0"/>
              <a:t> є чітко структурованою системою, що поділяється на певні класи. У галузі охорони довкілля діють </a:t>
            </a:r>
            <a:r>
              <a:rPr lang="uk-UA" b="1" i="1" dirty="0" err="1"/>
              <a:t>ГОСТи</a:t>
            </a:r>
            <a:r>
              <a:rPr lang="uk-UA" b="1" i="1" dirty="0"/>
              <a:t> класу 17 «Система стандартів і галузі охорони навколишнього середовища та поліпшення використання природних ресурсів».</a:t>
            </a:r>
            <a:r>
              <a:rPr lang="uk-UA" i="1" dirty="0"/>
              <a:t> Споріднені до цього класу відносини регулюють </a:t>
            </a:r>
            <a:r>
              <a:rPr lang="uk-UA" i="1" dirty="0" err="1"/>
              <a:t>ГОСТи</a:t>
            </a:r>
            <a:r>
              <a:rPr lang="uk-UA" i="1" dirty="0"/>
              <a:t> класу 12 «Системи стандартів безпеки праці». </a:t>
            </a:r>
            <a:r>
              <a:rPr lang="uk-UA" i="1" dirty="0" err="1"/>
              <a:t>ГОСТи</a:t>
            </a:r>
            <a:r>
              <a:rPr lang="uk-UA" i="1" dirty="0"/>
              <a:t> періодично переглядаються, щодо деяких поновлюється термін чинності. Станом на 2006 р. у галузі охорони довкілля в Україні діяло </a:t>
            </a:r>
            <a:r>
              <a:rPr lang="uk-UA" i="1" dirty="0">
                <a:solidFill>
                  <a:srgbClr val="FF0000"/>
                </a:solidFill>
              </a:rPr>
              <a:t>159 </a:t>
            </a:r>
            <a:r>
              <a:rPr lang="uk-UA" i="1" dirty="0" err="1"/>
              <a:t>ГОСТів</a:t>
            </a:r>
            <a:r>
              <a:rPr lang="uk-UA" i="1" dirty="0"/>
              <a:t>. Водночас наказом Держспоживстандарту України від 13 березня 2006 р. № 77 затверджено Програму перегляду чинних в Україні міждержавних стандартів (ГОСТ), розроблених до 1992 року, та приведення їх у відповідність до Угоди про технічні бар'єри у торгівлі Світової організації торгівлі. Метою Програми є гармонізація системи стандартизації в Україні з європейською моделлю стандартизації. Згідно з цією Програмою всі </a:t>
            </a:r>
            <a:r>
              <a:rPr lang="uk-UA" i="1" dirty="0" err="1"/>
              <a:t>ГОСТи</a:t>
            </a:r>
            <a:r>
              <a:rPr lang="uk-UA" i="1" dirty="0"/>
              <a:t> підлягають перегляду протягом 2007—2010 років з метою виявлення тих, що підлягають скасуванню, і перегляду тих, які пропонуються для подальшого застосування.</a:t>
            </a:r>
          </a:p>
          <a:p>
            <a:endParaRPr lang="uk-UA" dirty="0"/>
          </a:p>
        </p:txBody>
      </p:sp>
    </p:spTree>
    <p:extLst>
      <p:ext uri="{BB962C8B-B14F-4D97-AF65-F5344CB8AC3E}">
        <p14:creationId xmlns:p14="http://schemas.microsoft.com/office/powerpoint/2010/main" val="24296519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0000" lnSpcReduction="20000"/>
          </a:bodyPr>
          <a:lstStyle/>
          <a:p>
            <a:r>
              <a:rPr lang="uk-UA" b="1" i="1" dirty="0"/>
              <a:t> Державні </a:t>
            </a:r>
            <a:r>
              <a:rPr lang="uk-UA" b="1" i="1" dirty="0" err="1"/>
              <a:t>сшандарти</a:t>
            </a:r>
            <a:r>
              <a:rPr lang="uk-UA" b="1" i="1" dirty="0"/>
              <a:t> України — ДСТУ.</a:t>
            </a:r>
            <a:r>
              <a:rPr lang="uk-UA" i="1" dirty="0"/>
              <a:t> Система таких стандартів, у тому числі у сфері охорони довкілля, почала розвиватись в Україні з 1992 року. Відповідно до Державного класифікатора України «Український класифікатор нормативних документів ДК 004-2003», прийнятого наказом Держспоживстандарту України від 7 квітня 2003 р. № 53, встановлено </a:t>
            </a:r>
            <a:r>
              <a:rPr lang="uk-UA" i="1" dirty="0" err="1"/>
              <a:t>трирівневу</a:t>
            </a:r>
            <a:r>
              <a:rPr lang="uk-UA" i="1" dirty="0"/>
              <a:t> класифікацію ДСТУ: двозначний цифровий код класу стандартів, тризначний код групи і двозначний код підгрупи (кожен код відокремлюється крапкою). Відповідно до цієї класифікації охорони довкілля стосуються, зокрема, такі групи і підгрупи стандартів: 01.040.13 Довкілля. Захист довкілля та здоров'я людини. Безпека (Словники). Клас 13 охоплює проблематику «Довкілля. Захист довкілля та здоров'я людини. Безпека», а саме: 13.020 Захист довкілля. 13.020.10 Керування довкіллям (охоплює також сертифікацію та аудит систем керування довкіллям (ЕМ</a:t>
            </a:r>
            <a:r>
              <a:rPr lang="oc-FR" i="1" dirty="0"/>
              <a:t>S). 13.020.20 </a:t>
            </a:r>
            <a:r>
              <a:rPr lang="uk-UA" i="1" dirty="0"/>
              <a:t>Економіка довкілля. 13.020.30 Оцінювання впливу на довкілля (охоплює також керування довкіллям у разі ризику). 13.020.40 Забруднювання, боротьба з забруднюванням та консервування. 13.020.50 Екологічне маркування. 13.020.70 Проекти в сфері захисту довкілля. 13.020.99 Інші стандарти стосовно захисту довкілля. 13.030 Відходи. 13.040 Якість повітря. 13.060 Якість води. 13.080 Якість ґрунту. 13.140 Шум та його вплив на людину та інші. За загальним правилом з набуттям чинності державного стандарту України (ДСТУ) міждержавний стандарт (ГОСТ), що регулював відповідні відносини у сфері охорони довкілля, втрачає чинність в Україні.</a:t>
            </a:r>
          </a:p>
          <a:p>
            <a:endParaRPr lang="uk-UA" dirty="0"/>
          </a:p>
        </p:txBody>
      </p:sp>
    </p:spTree>
    <p:extLst>
      <p:ext uri="{BB962C8B-B14F-4D97-AF65-F5344CB8AC3E}">
        <p14:creationId xmlns:p14="http://schemas.microsoft.com/office/powerpoint/2010/main" val="2542953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7500" lnSpcReduction="20000"/>
          </a:bodyPr>
          <a:lstStyle/>
          <a:p>
            <a:r>
              <a:rPr lang="uk-UA" b="1" i="1" dirty="0"/>
              <a:t> Міжнародні стандарти, в першу чергу стандарти міжнародної організації з питань стандартизації (</a:t>
            </a:r>
            <a:r>
              <a:rPr lang="oc-FR" b="1" i="1" dirty="0"/>
              <a:t>ISO).</a:t>
            </a:r>
            <a:r>
              <a:rPr lang="oc-FR" i="1" dirty="0"/>
              <a:t> </a:t>
            </a:r>
            <a:r>
              <a:rPr lang="uk-UA" i="1" dirty="0"/>
              <a:t>Протягом 90-х років </a:t>
            </a:r>
            <a:r>
              <a:rPr lang="oc-FR" i="1" dirty="0"/>
              <a:t>XX </a:t>
            </a:r>
            <a:r>
              <a:rPr lang="uk-UA" i="1" dirty="0"/>
              <a:t>сторіччя в Україні адаптовано (тобто надано юридичної сили державного стандарту України) групі стандартів </a:t>
            </a:r>
            <a:r>
              <a:rPr lang="oc-FR" i="1" dirty="0"/>
              <a:t>ISO, </a:t>
            </a:r>
            <a:r>
              <a:rPr lang="uk-UA" i="1" dirty="0"/>
              <a:t>якими регулюються питання екологічного менеджменту, екологічного аудиту, а також екологічного маркування. Сьогодні чинними в Україні є такі міжнародні стандарти </a:t>
            </a:r>
            <a:r>
              <a:rPr lang="oc-FR" i="1" dirty="0"/>
              <a:t>ISO: </a:t>
            </a:r>
            <a:r>
              <a:rPr lang="uk-UA" i="1" dirty="0"/>
              <a:t>ДСТУ </a:t>
            </a:r>
            <a:r>
              <a:rPr lang="oc-FR" i="1" dirty="0"/>
              <a:t>ISO 14001:2006. </a:t>
            </a:r>
            <a:r>
              <a:rPr lang="uk-UA" i="1" dirty="0"/>
              <a:t>Системи екологічного керування. Вимоги та настанови щодо застосування (</a:t>
            </a:r>
            <a:r>
              <a:rPr lang="oc-FR" i="1" dirty="0"/>
              <a:t>ISO 14001:2004, ID</a:t>
            </a:r>
            <a:r>
              <a:rPr lang="uk-UA" i="1" dirty="0"/>
              <a:t>Т); ДСТУ </a:t>
            </a:r>
            <a:r>
              <a:rPr lang="oc-FR" i="1" dirty="0"/>
              <a:t>ISO 14004:2006. </a:t>
            </a:r>
            <a:r>
              <a:rPr lang="uk-UA" i="1" dirty="0"/>
              <a:t>Системи екологічного управління. Загальні настанови щодо принципів, систем та засобів забезпечення (</a:t>
            </a:r>
            <a:r>
              <a:rPr lang="oc-FR" i="1" dirty="0"/>
              <a:t>ISO 14004:2004, ID</a:t>
            </a:r>
            <a:r>
              <a:rPr lang="uk-UA" i="1" dirty="0"/>
              <a:t>Т); ДСТУ </a:t>
            </a:r>
            <a:r>
              <a:rPr lang="oc-FR" i="1" dirty="0"/>
              <a:t>ISO 14020:2003. </a:t>
            </a:r>
            <a:r>
              <a:rPr lang="uk-UA" i="1" dirty="0"/>
              <a:t>Екологічні маркування та декларації. Загальні принципи (180 14020:2000, </a:t>
            </a:r>
            <a:r>
              <a:rPr lang="oc-FR" i="1" dirty="0"/>
              <a:t>ID</a:t>
            </a:r>
            <a:r>
              <a:rPr lang="uk-UA" i="1" dirty="0"/>
              <a:t>Т); ДСТУ </a:t>
            </a:r>
            <a:r>
              <a:rPr lang="oc-FR" i="1" dirty="0"/>
              <a:t>ISO 14021:2002. </a:t>
            </a:r>
            <a:r>
              <a:rPr lang="uk-UA" i="1" dirty="0"/>
              <a:t>Екологічні маркування та декларації. Екологічні </a:t>
            </a:r>
            <a:r>
              <a:rPr lang="uk-UA" i="1" dirty="0" err="1"/>
              <a:t>самодекларації</a:t>
            </a:r>
            <a:r>
              <a:rPr lang="uk-UA" i="1" dirty="0"/>
              <a:t> (Екологічне маркування типу </a:t>
            </a:r>
            <a:r>
              <a:rPr lang="oc-FR" i="1" dirty="0"/>
              <a:t>II) (ISO 14021:1999, ID</a:t>
            </a:r>
            <a:r>
              <a:rPr lang="uk-UA" i="1" dirty="0"/>
              <a:t>Т); ДСТУ 180 14024:2002. Екологічні маркування та декларації. Екологічне маркування типу </a:t>
            </a:r>
            <a:r>
              <a:rPr lang="oc-FR" i="1" dirty="0"/>
              <a:t>I. </a:t>
            </a:r>
            <a:r>
              <a:rPr lang="uk-UA" i="1" dirty="0"/>
              <a:t>Принципи та методи (</a:t>
            </a:r>
            <a:r>
              <a:rPr lang="oc-FR" i="1" dirty="0"/>
              <a:t>ISO 14024:1999, ID</a:t>
            </a:r>
            <a:r>
              <a:rPr lang="uk-UA" i="1" dirty="0"/>
              <a:t>Т); ДСТУ </a:t>
            </a:r>
            <a:r>
              <a:rPr lang="oc-FR" i="1" dirty="0"/>
              <a:t>ISO/</a:t>
            </a:r>
            <a:r>
              <a:rPr lang="uk-UA" i="1" dirty="0"/>
              <a:t>Т</a:t>
            </a:r>
            <a:r>
              <a:rPr lang="oc-FR" i="1" dirty="0"/>
              <a:t>R 14025:2002. </a:t>
            </a:r>
            <a:r>
              <a:rPr lang="uk-UA" i="1" dirty="0"/>
              <a:t>Екологічні маркування та декларації. Екологічні декларації типу </a:t>
            </a:r>
            <a:r>
              <a:rPr lang="oc-FR" i="1" dirty="0"/>
              <a:t>III (ISO/</a:t>
            </a:r>
            <a:r>
              <a:rPr lang="uk-UA" i="1" dirty="0"/>
              <a:t>Т</a:t>
            </a:r>
            <a:r>
              <a:rPr lang="oc-FR" i="1" dirty="0"/>
              <a:t>R 14025:2000, ID</a:t>
            </a:r>
            <a:r>
              <a:rPr lang="uk-UA" i="1" dirty="0"/>
              <a:t>Т); ДСТУ </a:t>
            </a:r>
            <a:r>
              <a:rPr lang="oc-FR" i="1" dirty="0"/>
              <a:t>ISO — 19011:2003. </a:t>
            </a:r>
            <a:r>
              <a:rPr lang="uk-UA" i="1" dirty="0"/>
              <a:t>Настанови щодо здійснення аудитів систем управління якістю і (або) екологічного управління.</a:t>
            </a:r>
          </a:p>
          <a:p>
            <a:endParaRPr lang="uk-UA" dirty="0"/>
          </a:p>
        </p:txBody>
      </p:sp>
    </p:spTree>
    <p:extLst>
      <p:ext uri="{BB962C8B-B14F-4D97-AF65-F5344CB8AC3E}">
        <p14:creationId xmlns:p14="http://schemas.microsoft.com/office/powerpoint/2010/main" val="5942427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uk-UA" b="1" i="1" dirty="0"/>
              <a:t>Галузеві стандарти/технічні умови</a:t>
            </a:r>
            <a:r>
              <a:rPr lang="uk-UA" i="1" dirty="0"/>
              <a:t> — стандарти, дія яких поширюється на підприємства (установи, організації), підпорядковані певному міністерству чи іншому центральному органу виконавчої влади, яким і затверджуються відповідні стандарти. Якщо дія стандартів поширюється на підприємства, що підпорядковані двом (кільком) центральним органам виконавчої влади, вони підлягають затвердженню всіма цими органами і набувають юридичної сили міжгалузевих стандартів.</a:t>
            </a:r>
          </a:p>
          <a:p>
            <a:endParaRPr lang="uk-UA" dirty="0"/>
          </a:p>
        </p:txBody>
      </p:sp>
    </p:spTree>
    <p:extLst>
      <p:ext uri="{BB962C8B-B14F-4D97-AF65-F5344CB8AC3E}">
        <p14:creationId xmlns:p14="http://schemas.microsoft.com/office/powerpoint/2010/main" val="40250899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uk-UA" b="1" i="1" dirty="0"/>
              <a:t>Стандарти підприємства</a:t>
            </a:r>
            <a:r>
              <a:rPr lang="uk-UA" i="1" dirty="0"/>
              <a:t> — нормативно-технічні документи, затверджені наказом керівника (органу управління) конкретного підприємства, на яке і поширюється їх дія. Інколи дія таких екологічних стандартів може бути поширена на групу аналогічних підприємств галузі (в цьому випадку необхідно затвердження стандарту вищим(и) органом(</a:t>
            </a:r>
            <a:r>
              <a:rPr lang="uk-UA" i="1" dirty="0" err="1"/>
              <a:t>ами</a:t>
            </a:r>
            <a:r>
              <a:rPr lang="uk-UA" i="1" dirty="0"/>
              <a:t>) управління, він втрачає юридичну силу стандарту підприємства, набуваючи сили галузевого/міжгалузевого стандарту).</a:t>
            </a:r>
          </a:p>
          <a:p>
            <a:endParaRPr lang="uk-UA" dirty="0"/>
          </a:p>
        </p:txBody>
      </p:sp>
    </p:spTree>
    <p:extLst>
      <p:ext uri="{BB962C8B-B14F-4D97-AF65-F5344CB8AC3E}">
        <p14:creationId xmlns:p14="http://schemas.microsoft.com/office/powerpoint/2010/main" val="1636047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ru-RU" b="1" i="1" dirty="0" err="1"/>
              <a:t>Екологічне</a:t>
            </a:r>
            <a:r>
              <a:rPr lang="ru-RU" b="1" i="1" dirty="0"/>
              <a:t> </a:t>
            </a:r>
            <a:r>
              <a:rPr lang="ru-RU" b="1" i="1" dirty="0" err="1"/>
              <a:t>нормування</a:t>
            </a:r>
            <a:r>
              <a:rPr lang="ru-RU" dirty="0"/>
              <a:t> — </a:t>
            </a:r>
            <a:r>
              <a:rPr lang="ru-RU" dirty="0" err="1"/>
              <a:t>це</a:t>
            </a:r>
            <a:r>
              <a:rPr lang="ru-RU" dirty="0"/>
              <a:t> </a:t>
            </a:r>
            <a:r>
              <a:rPr lang="ru-RU" dirty="0" err="1"/>
              <a:t>діяльність</a:t>
            </a:r>
            <a:r>
              <a:rPr lang="ru-RU" dirty="0"/>
              <a:t> </a:t>
            </a:r>
            <a:r>
              <a:rPr lang="ru-RU" dirty="0" err="1"/>
              <a:t>спеціально</a:t>
            </a:r>
            <a:r>
              <a:rPr lang="ru-RU" dirty="0"/>
              <a:t> </a:t>
            </a:r>
            <a:r>
              <a:rPr lang="ru-RU" dirty="0" err="1"/>
              <a:t>уповноважених</a:t>
            </a:r>
            <a:r>
              <a:rPr lang="ru-RU" dirty="0"/>
              <a:t> </a:t>
            </a:r>
            <a:r>
              <a:rPr lang="ru-RU" dirty="0" err="1"/>
              <a:t>державних</a:t>
            </a:r>
            <a:r>
              <a:rPr lang="ru-RU" dirty="0"/>
              <a:t> </a:t>
            </a:r>
            <a:r>
              <a:rPr lang="ru-RU" dirty="0" err="1"/>
              <a:t>органів</a:t>
            </a:r>
            <a:r>
              <a:rPr lang="ru-RU" dirty="0"/>
              <a:t> у </a:t>
            </a:r>
            <a:r>
              <a:rPr lang="ru-RU" dirty="0" err="1"/>
              <a:t>галузі</a:t>
            </a:r>
            <a:r>
              <a:rPr lang="ru-RU" dirty="0"/>
              <a:t> </a:t>
            </a:r>
            <a:r>
              <a:rPr lang="ru-RU" dirty="0" err="1"/>
              <a:t>охорони</a:t>
            </a:r>
            <a:r>
              <a:rPr lang="ru-RU" dirty="0"/>
              <a:t> </a:t>
            </a:r>
            <a:r>
              <a:rPr lang="ru-RU" dirty="0" err="1"/>
              <a:t>навколишнього</a:t>
            </a:r>
            <a:r>
              <a:rPr lang="ru-RU" dirty="0"/>
              <a:t> природного </a:t>
            </a:r>
            <a:r>
              <a:rPr lang="ru-RU" dirty="0" err="1"/>
              <a:t>середовища</a:t>
            </a:r>
            <a:r>
              <a:rPr lang="ru-RU" dirty="0"/>
              <a:t>, </a:t>
            </a:r>
            <a:r>
              <a:rPr lang="ru-RU" dirty="0" err="1"/>
              <a:t>інших</a:t>
            </a:r>
            <a:r>
              <a:rPr lang="ru-RU" dirty="0"/>
              <a:t> </a:t>
            </a:r>
            <a:r>
              <a:rPr lang="ru-RU" dirty="0" err="1"/>
              <a:t>центральних</a:t>
            </a:r>
            <a:r>
              <a:rPr lang="ru-RU" dirty="0"/>
              <a:t> </a:t>
            </a:r>
            <a:r>
              <a:rPr lang="ru-RU" dirty="0" err="1"/>
              <a:t>органів</a:t>
            </a:r>
            <a:r>
              <a:rPr lang="ru-RU" dirty="0"/>
              <a:t> </a:t>
            </a:r>
            <a:r>
              <a:rPr lang="ru-RU" dirty="0" err="1"/>
              <a:t>виконавчої</a:t>
            </a:r>
            <a:r>
              <a:rPr lang="ru-RU" dirty="0"/>
              <a:t> </a:t>
            </a:r>
            <a:r>
              <a:rPr lang="ru-RU" dirty="0" err="1"/>
              <a:t>влади</a:t>
            </a:r>
            <a:r>
              <a:rPr lang="ru-RU" dirty="0"/>
              <a:t> </a:t>
            </a:r>
            <a:r>
              <a:rPr lang="ru-RU" dirty="0" err="1"/>
              <a:t>щодо</a:t>
            </a:r>
            <a:r>
              <a:rPr lang="ru-RU" dirty="0"/>
              <a:t> </a:t>
            </a:r>
            <a:r>
              <a:rPr lang="ru-RU" dirty="0" err="1"/>
              <a:t>розроблення</a:t>
            </a:r>
            <a:r>
              <a:rPr lang="ru-RU" dirty="0"/>
              <a:t> та </a:t>
            </a:r>
            <a:r>
              <a:rPr lang="ru-RU" dirty="0" err="1"/>
              <a:t>затвердження</a:t>
            </a:r>
            <a:r>
              <a:rPr lang="ru-RU" dirty="0"/>
              <a:t> меж допустимого </a:t>
            </a:r>
            <a:r>
              <a:rPr lang="ru-RU" dirty="0" err="1"/>
              <a:t>впливу</a:t>
            </a:r>
            <a:r>
              <a:rPr lang="ru-RU" dirty="0"/>
              <a:t> на </a:t>
            </a:r>
            <a:r>
              <a:rPr lang="ru-RU" dirty="0" err="1"/>
              <a:t>довкілля</a:t>
            </a:r>
            <a:r>
              <a:rPr lang="ru-RU" dirty="0"/>
              <a:t> </a:t>
            </a:r>
            <a:r>
              <a:rPr lang="ru-RU" dirty="0" err="1"/>
              <a:t>хімічного</a:t>
            </a:r>
            <a:r>
              <a:rPr lang="ru-RU" dirty="0"/>
              <a:t> </a:t>
            </a:r>
            <a:r>
              <a:rPr lang="ru-RU" dirty="0" err="1"/>
              <a:t>забруднення</a:t>
            </a:r>
            <a:r>
              <a:rPr lang="ru-RU" dirty="0"/>
              <a:t>, </a:t>
            </a:r>
            <a:r>
              <a:rPr lang="ru-RU" dirty="0" err="1"/>
              <a:t>фізичних</a:t>
            </a:r>
            <a:r>
              <a:rPr lang="ru-RU" dirty="0"/>
              <a:t>, </a:t>
            </a:r>
            <a:r>
              <a:rPr lang="ru-RU" dirty="0" err="1"/>
              <a:t>біологічних</a:t>
            </a:r>
            <a:r>
              <a:rPr lang="ru-RU" dirty="0"/>
              <a:t> та </a:t>
            </a:r>
            <a:r>
              <a:rPr lang="ru-RU" dirty="0" err="1"/>
              <a:t>інших</a:t>
            </a:r>
            <a:r>
              <a:rPr lang="ru-RU" dirty="0"/>
              <a:t> </a:t>
            </a:r>
            <a:r>
              <a:rPr lang="ru-RU" dirty="0" err="1"/>
              <a:t>шкідливих</a:t>
            </a:r>
            <a:r>
              <a:rPr lang="ru-RU" dirty="0"/>
              <a:t> </a:t>
            </a:r>
            <a:r>
              <a:rPr lang="ru-RU" dirty="0" err="1"/>
              <a:t>факторів</a:t>
            </a:r>
            <a:r>
              <a:rPr lang="ru-RU" dirty="0"/>
              <a:t>, </a:t>
            </a:r>
            <a:r>
              <a:rPr lang="ru-RU" dirty="0" err="1"/>
              <a:t>що</a:t>
            </a:r>
            <a:r>
              <a:rPr lang="ru-RU" dirty="0"/>
              <a:t> </a:t>
            </a:r>
            <a:r>
              <a:rPr lang="ru-RU" dirty="0" err="1"/>
              <a:t>походять</a:t>
            </a:r>
            <a:r>
              <a:rPr lang="ru-RU" dirty="0"/>
              <a:t> </a:t>
            </a:r>
            <a:r>
              <a:rPr lang="ru-RU" dirty="0" err="1"/>
              <a:t>від</a:t>
            </a:r>
            <a:r>
              <a:rPr lang="ru-RU" dirty="0"/>
              <a:t> </a:t>
            </a:r>
            <a:r>
              <a:rPr lang="ru-RU" dirty="0" err="1"/>
              <a:t>стаціонарних</a:t>
            </a:r>
            <a:r>
              <a:rPr lang="ru-RU" dirty="0"/>
              <a:t> та </a:t>
            </a:r>
            <a:r>
              <a:rPr lang="ru-RU" dirty="0" err="1"/>
              <a:t>пересувних</a:t>
            </a:r>
            <a:r>
              <a:rPr lang="ru-RU" dirty="0"/>
              <a:t> </a:t>
            </a:r>
            <a:r>
              <a:rPr lang="ru-RU" dirty="0" err="1"/>
              <a:t>джерел</a:t>
            </a:r>
            <a:r>
              <a:rPr lang="ru-RU" dirty="0"/>
              <a:t>, а </a:t>
            </a:r>
            <a:r>
              <a:rPr lang="ru-RU" dirty="0" err="1"/>
              <a:t>також</a:t>
            </a:r>
            <a:r>
              <a:rPr lang="ru-RU" dirty="0"/>
              <a:t> меж </a:t>
            </a:r>
            <a:r>
              <a:rPr lang="ru-RU" dirty="0" err="1"/>
              <a:t>використання</a:t>
            </a:r>
            <a:r>
              <a:rPr lang="ru-RU" dirty="0"/>
              <a:t> </a:t>
            </a:r>
            <a:r>
              <a:rPr lang="ru-RU" dirty="0" err="1"/>
              <a:t>природних</a:t>
            </a:r>
            <a:r>
              <a:rPr lang="ru-RU" dirty="0"/>
              <a:t> </a:t>
            </a:r>
            <a:r>
              <a:rPr lang="ru-RU" dirty="0" err="1"/>
              <a:t>ресурсів</a:t>
            </a:r>
            <a:r>
              <a:rPr lang="ru-RU" dirty="0"/>
              <a:t> та </a:t>
            </a:r>
            <a:r>
              <a:rPr lang="ru-RU" dirty="0" err="1"/>
              <a:t>дозволених</a:t>
            </a:r>
            <a:r>
              <a:rPr lang="ru-RU" dirty="0"/>
              <a:t> </a:t>
            </a:r>
            <a:r>
              <a:rPr lang="ru-RU" dirty="0" err="1"/>
              <a:t>природо-перетворюючих</a:t>
            </a:r>
            <a:r>
              <a:rPr lang="ru-RU" dirty="0"/>
              <a:t> </a:t>
            </a:r>
            <a:r>
              <a:rPr lang="ru-RU" dirty="0" err="1"/>
              <a:t>заходів</a:t>
            </a:r>
            <a:r>
              <a:rPr lang="ru-RU" dirty="0"/>
              <a:t>.</a:t>
            </a:r>
            <a:endParaRPr lang="uk-UA" dirty="0"/>
          </a:p>
        </p:txBody>
      </p:sp>
    </p:spTree>
    <p:extLst>
      <p:ext uri="{BB962C8B-B14F-4D97-AF65-F5344CB8AC3E}">
        <p14:creationId xmlns:p14="http://schemas.microsoft.com/office/powerpoint/2010/main" val="23209206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uk-UA" b="1" dirty="0"/>
              <a:t>До екологічних нормативів у першу чергу належать</a:t>
            </a:r>
            <a:r>
              <a:rPr lang="uk-UA" dirty="0"/>
              <a:t> нормативи гранично допустимих викидів (ГДВ) у атмосферне повітря та гранично допустимих скидів (ГДС) у воду та ґрунти забруднюючих хімічних речовин, а також гранично допустимих рівнів (ГДР) фізичних факторів, зокрема шуму, вібрації, іонізуючого випромінювання (радіації), електромагнітних факторів, а також шкідливих біологічних факторів, тобто будь-яких чинників біотичного походження (віруси, бактерії, грибки, токсини, чинники біохімічної дії, генетично модифіковані організми тощо), що здатні спричиняти масові захворювання людей, тварин, рослин, можуть призвести до погіршення стану довкілля, заподіяння значних економічних збитків, погіршення умов життєдіяльності населення. Ці нормативи є індивідуальними і встановлюються розрахунковим шляхом для кожного стаціонарного джерела можливих викидів, скидів чи інших негативних впливів на довкілля, а також для типів устаткування чи пересувних джерел.</a:t>
            </a:r>
          </a:p>
        </p:txBody>
      </p:sp>
    </p:spTree>
    <p:extLst>
      <p:ext uri="{BB962C8B-B14F-4D97-AF65-F5344CB8AC3E}">
        <p14:creationId xmlns:p14="http://schemas.microsoft.com/office/powerpoint/2010/main" val="22135404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uk-UA" b="1" dirty="0"/>
              <a:t>До екологічних нормативів не відносять нормативи екологічної безпеки.</a:t>
            </a:r>
            <a:r>
              <a:rPr lang="uk-UA" dirty="0"/>
              <a:t> Водночас саме ці нормативи до цього часу слугують ледь не єдиними критеріями якості навколишнього природного середовища. Йдеться насамперед про нормативи гранично допустимих концентрацій (ГДК) забруднюючих речовин у воді, повітрі, ґрунті, у продуктах харчування та тваринних кормах, а також про рівні шкідливих фізичних та біологічних впливів на навколишнє природне середовище. Зараз нормативи цієї групи називаються «гігієнічними нормативами». Вони є диференційованими за видом забруднюючих речовин і типом природного ресурсу, в якому ці речовини поширюються. Водночас ці нормативи є єдиними для всієї території України. При цьому у разі необхідності для курортних, лікувально-оздоровчих, рекреаційних та інших окремих районів, для території АРК можуть встановлюватися більш суворі нормативи ГДК.</a:t>
            </a:r>
          </a:p>
        </p:txBody>
      </p:sp>
    </p:spTree>
    <p:extLst>
      <p:ext uri="{BB962C8B-B14F-4D97-AF65-F5344CB8AC3E}">
        <p14:creationId xmlns:p14="http://schemas.microsoft.com/office/powerpoint/2010/main" val="2088562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10000"/>
          </a:bodyPr>
          <a:lstStyle/>
          <a:p>
            <a:r>
              <a:rPr lang="ru-RU" b="1" dirty="0" err="1"/>
              <a:t>Законодавством</a:t>
            </a:r>
            <a:r>
              <a:rPr lang="ru-RU" b="1" dirty="0"/>
              <a:t> </a:t>
            </a:r>
            <a:r>
              <a:rPr lang="ru-RU" b="1" dirty="0" err="1"/>
              <a:t>забезпечуєтьсяправовий</a:t>
            </a:r>
            <a:r>
              <a:rPr lang="ru-RU" b="1" dirty="0"/>
              <a:t> </a:t>
            </a:r>
            <a:r>
              <a:rPr lang="ru-RU" b="1" dirty="0" err="1"/>
              <a:t>зв'язок</a:t>
            </a:r>
            <a:r>
              <a:rPr lang="ru-RU" b="1" dirty="0"/>
              <a:t> </a:t>
            </a:r>
            <a:r>
              <a:rPr lang="ru-RU" b="1" dirty="0" err="1"/>
              <a:t>між</a:t>
            </a:r>
            <a:r>
              <a:rPr lang="ru-RU" b="1" dirty="0"/>
              <a:t> </a:t>
            </a:r>
            <a:r>
              <a:rPr lang="ru-RU" b="1" dirty="0" err="1"/>
              <a:t>цією</a:t>
            </a:r>
            <a:r>
              <a:rPr lang="ru-RU" b="1" dirty="0"/>
              <a:t> </a:t>
            </a:r>
            <a:r>
              <a:rPr lang="ru-RU" b="1" dirty="0" err="1"/>
              <a:t>групою</a:t>
            </a:r>
            <a:r>
              <a:rPr lang="ru-RU" b="1" dirty="0"/>
              <a:t> </a:t>
            </a:r>
            <a:r>
              <a:rPr lang="ru-RU" b="1" dirty="0" err="1"/>
              <a:t>нормативів</a:t>
            </a:r>
            <a:r>
              <a:rPr lang="ru-RU" b="1" dirty="0"/>
              <a:t> і нормативами ГДВ/ГДС/ГДР, а </a:t>
            </a:r>
            <a:r>
              <a:rPr lang="ru-RU" b="1" dirty="0" err="1"/>
              <a:t>саме</a:t>
            </a:r>
            <a:r>
              <a:rPr lang="ru-RU" b="1" dirty="0"/>
              <a:t>:</a:t>
            </a:r>
            <a:r>
              <a:rPr lang="ru-RU" dirty="0"/>
              <a:t> </a:t>
            </a:r>
            <a:r>
              <a:rPr lang="ru-RU" dirty="0" err="1"/>
              <a:t>нормативи</a:t>
            </a:r>
            <a:r>
              <a:rPr lang="ru-RU" dirty="0"/>
              <a:t> ГДВ/ГДС/ГДР </a:t>
            </a:r>
            <a:r>
              <a:rPr lang="ru-RU" dirty="0" err="1"/>
              <a:t>встановлюються</a:t>
            </a:r>
            <a:r>
              <a:rPr lang="ru-RU" dirty="0"/>
              <a:t> для кожного </a:t>
            </a:r>
            <a:r>
              <a:rPr lang="ru-RU" dirty="0" err="1"/>
              <a:t>стаціонарного</a:t>
            </a:r>
            <a:r>
              <a:rPr lang="ru-RU" dirty="0"/>
              <a:t> </a:t>
            </a:r>
            <a:r>
              <a:rPr lang="ru-RU" dirty="0" err="1"/>
              <a:t>джерела</a:t>
            </a:r>
            <a:r>
              <a:rPr lang="ru-RU" dirty="0"/>
              <a:t> </a:t>
            </a:r>
            <a:r>
              <a:rPr lang="ru-RU" dirty="0" err="1"/>
              <a:t>хімічного</a:t>
            </a:r>
            <a:r>
              <a:rPr lang="ru-RU" dirty="0"/>
              <a:t>, </a:t>
            </a:r>
            <a:r>
              <a:rPr lang="ru-RU" dirty="0" err="1"/>
              <a:t>акустичного</a:t>
            </a:r>
            <a:r>
              <a:rPr lang="ru-RU" dirty="0"/>
              <a:t>, </a:t>
            </a:r>
            <a:r>
              <a:rPr lang="ru-RU" dirty="0" err="1"/>
              <a:t>електромагнітного</a:t>
            </a:r>
            <a:r>
              <a:rPr lang="ru-RU" dirty="0"/>
              <a:t>, </a:t>
            </a:r>
            <a:r>
              <a:rPr lang="ru-RU" dirty="0" err="1"/>
              <a:t>іонізуючого</a:t>
            </a:r>
            <a:r>
              <a:rPr lang="ru-RU" dirty="0"/>
              <a:t> та </a:t>
            </a:r>
            <a:r>
              <a:rPr lang="ru-RU" dirty="0" err="1"/>
              <a:t>інших</a:t>
            </a:r>
            <a:r>
              <a:rPr lang="ru-RU" dirty="0"/>
              <a:t> </a:t>
            </a:r>
            <a:r>
              <a:rPr lang="ru-RU" dirty="0" err="1"/>
              <a:t>фізичних</a:t>
            </a:r>
            <a:r>
              <a:rPr lang="ru-RU" dirty="0"/>
              <a:t> і </a:t>
            </a:r>
            <a:r>
              <a:rPr lang="ru-RU" dirty="0" err="1"/>
              <a:t>біологічних</a:t>
            </a:r>
            <a:r>
              <a:rPr lang="ru-RU" dirty="0"/>
              <a:t> </a:t>
            </a:r>
            <a:r>
              <a:rPr lang="ru-RU" dirty="0" err="1"/>
              <a:t>факторів</a:t>
            </a:r>
            <a:r>
              <a:rPr lang="ru-RU" dirty="0"/>
              <a:t> на </a:t>
            </a:r>
            <a:r>
              <a:rPr lang="ru-RU" dirty="0" err="1"/>
              <a:t>рівні</a:t>
            </a:r>
            <a:r>
              <a:rPr lang="ru-RU" dirty="0"/>
              <a:t>, за </a:t>
            </a:r>
            <a:r>
              <a:rPr lang="ru-RU" dirty="0" err="1"/>
              <a:t>якого</a:t>
            </a:r>
            <a:r>
              <a:rPr lang="ru-RU" dirty="0"/>
              <a:t> </a:t>
            </a:r>
            <a:r>
              <a:rPr lang="ru-RU" dirty="0" err="1"/>
              <a:t>хімічний</a:t>
            </a:r>
            <a:r>
              <a:rPr lang="ru-RU" dirty="0"/>
              <a:t>, </a:t>
            </a:r>
            <a:r>
              <a:rPr lang="ru-RU" dirty="0" err="1"/>
              <a:t>фізичний</a:t>
            </a:r>
            <a:r>
              <a:rPr lang="ru-RU" dirty="0"/>
              <a:t> та </a:t>
            </a:r>
            <a:r>
              <a:rPr lang="ru-RU" dirty="0" err="1"/>
              <a:t>біологічний</a:t>
            </a:r>
            <a:r>
              <a:rPr lang="ru-RU" dirty="0"/>
              <a:t> </a:t>
            </a:r>
            <a:r>
              <a:rPr lang="ru-RU" dirty="0" err="1"/>
              <a:t>вплив</a:t>
            </a:r>
            <a:r>
              <a:rPr lang="ru-RU" dirty="0"/>
              <a:t> </a:t>
            </a:r>
            <a:r>
              <a:rPr lang="ru-RU" dirty="0" err="1"/>
              <a:t>усіх</a:t>
            </a:r>
            <a:r>
              <a:rPr lang="ru-RU" dirty="0"/>
              <a:t> </a:t>
            </a:r>
            <a:r>
              <a:rPr lang="ru-RU" dirty="0" err="1"/>
              <a:t>джерел</a:t>
            </a:r>
            <a:r>
              <a:rPr lang="ru-RU" dirty="0"/>
              <a:t> у </a:t>
            </a:r>
            <a:r>
              <a:rPr lang="ru-RU" dirty="0" err="1"/>
              <a:t>цьому</a:t>
            </a:r>
            <a:r>
              <a:rPr lang="ru-RU" dirty="0"/>
              <a:t> </a:t>
            </a:r>
            <a:r>
              <a:rPr lang="ru-RU" dirty="0" err="1"/>
              <a:t>районі</a:t>
            </a:r>
            <a:r>
              <a:rPr lang="ru-RU" dirty="0"/>
              <a:t> з </a:t>
            </a:r>
            <a:r>
              <a:rPr lang="ru-RU" dirty="0" err="1"/>
              <a:t>урахуванням</a:t>
            </a:r>
            <a:r>
              <a:rPr lang="ru-RU" dirty="0"/>
              <a:t> перспектив </a:t>
            </a:r>
            <a:r>
              <a:rPr lang="ru-RU" dirty="0" err="1"/>
              <a:t>його</a:t>
            </a:r>
            <a:r>
              <a:rPr lang="ru-RU" dirty="0"/>
              <a:t> </a:t>
            </a:r>
            <a:r>
              <a:rPr lang="ru-RU" dirty="0" err="1"/>
              <a:t>розвитку</a:t>
            </a:r>
            <a:r>
              <a:rPr lang="ru-RU" dirty="0"/>
              <a:t> в </a:t>
            </a:r>
            <a:r>
              <a:rPr lang="ru-RU" dirty="0" err="1"/>
              <a:t>період</a:t>
            </a:r>
            <a:r>
              <a:rPr lang="ru-RU" dirty="0"/>
              <a:t> </a:t>
            </a:r>
            <a:r>
              <a:rPr lang="ru-RU" dirty="0" err="1"/>
              <a:t>терміну</a:t>
            </a:r>
            <a:r>
              <a:rPr lang="ru-RU" dirty="0"/>
              <a:t> </a:t>
            </a:r>
            <a:r>
              <a:rPr lang="ru-RU" dirty="0" err="1"/>
              <a:t>дії</a:t>
            </a:r>
            <a:r>
              <a:rPr lang="ru-RU" dirty="0"/>
              <a:t> </a:t>
            </a:r>
            <a:r>
              <a:rPr lang="ru-RU" dirty="0" err="1"/>
              <a:t>встановленого</a:t>
            </a:r>
            <a:r>
              <a:rPr lang="ru-RU" dirty="0"/>
              <a:t> нормативу не </a:t>
            </a:r>
            <a:r>
              <a:rPr lang="ru-RU" dirty="0" err="1"/>
              <a:t>призведе</a:t>
            </a:r>
            <a:r>
              <a:rPr lang="ru-RU" dirty="0"/>
              <a:t> до </a:t>
            </a:r>
            <a:r>
              <a:rPr lang="ru-RU" dirty="0" err="1"/>
              <a:t>перевищення</a:t>
            </a:r>
            <a:r>
              <a:rPr lang="ru-RU" dirty="0"/>
              <a:t> </a:t>
            </a:r>
            <a:r>
              <a:rPr lang="ru-RU" dirty="0" err="1"/>
              <a:t>нормативів</a:t>
            </a:r>
            <a:r>
              <a:rPr lang="ru-RU" dirty="0"/>
              <a:t> ГДК (за </a:t>
            </a:r>
            <a:r>
              <a:rPr lang="ru-RU" dirty="0" err="1"/>
              <a:t>найбільш</a:t>
            </a:r>
            <a:r>
              <a:rPr lang="ru-RU" dirty="0"/>
              <a:t> </a:t>
            </a:r>
            <a:r>
              <a:rPr lang="ru-RU" dirty="0" err="1"/>
              <a:t>суворим</a:t>
            </a:r>
            <a:r>
              <a:rPr lang="ru-RU" dirty="0"/>
              <a:t> нормативом).</a:t>
            </a:r>
          </a:p>
          <a:p>
            <a:r>
              <a:rPr lang="ru-RU" dirty="0" err="1"/>
              <a:t>Крім</a:t>
            </a:r>
            <a:r>
              <a:rPr lang="ru-RU" dirty="0"/>
              <a:t> </a:t>
            </a:r>
            <a:r>
              <a:rPr lang="ru-RU" dirty="0" err="1"/>
              <a:t>нормативів</a:t>
            </a:r>
            <a:r>
              <a:rPr lang="ru-RU" dirty="0"/>
              <a:t> ГДВ/ГДС/ГДР, до </a:t>
            </a:r>
            <a:r>
              <a:rPr lang="ru-RU" dirty="0" err="1"/>
              <a:t>екологічних</a:t>
            </a:r>
            <a:r>
              <a:rPr lang="ru-RU" dirty="0"/>
              <a:t> </a:t>
            </a:r>
            <a:r>
              <a:rPr lang="ru-RU" dirty="0" err="1"/>
              <a:t>нормативів</a:t>
            </a:r>
            <a:r>
              <a:rPr lang="ru-RU" dirty="0"/>
              <a:t> ст. 33 Закону </a:t>
            </a:r>
            <a:r>
              <a:rPr lang="ru-RU" dirty="0" err="1"/>
              <a:t>України</a:t>
            </a:r>
            <a:r>
              <a:rPr lang="ru-RU" dirty="0"/>
              <a:t> «Про </a:t>
            </a:r>
            <a:r>
              <a:rPr lang="ru-RU" dirty="0" err="1"/>
              <a:t>охорону</a:t>
            </a:r>
            <a:r>
              <a:rPr lang="ru-RU" dirty="0"/>
              <a:t> </a:t>
            </a:r>
            <a:r>
              <a:rPr lang="ru-RU" dirty="0" err="1"/>
              <a:t>навколишнього</a:t>
            </a:r>
            <a:r>
              <a:rPr lang="ru-RU" dirty="0"/>
              <a:t> природного </a:t>
            </a:r>
            <a:r>
              <a:rPr lang="ru-RU" dirty="0" err="1"/>
              <a:t>середовища</a:t>
            </a:r>
            <a:r>
              <a:rPr lang="ru-RU" dirty="0"/>
              <a:t>» </a:t>
            </a:r>
            <a:r>
              <a:rPr lang="ru-RU" dirty="0" err="1"/>
              <a:t>відносить</a:t>
            </a:r>
            <a:r>
              <a:rPr lang="ru-RU" dirty="0"/>
              <a:t> </a:t>
            </a:r>
            <a:r>
              <a:rPr lang="ru-RU" dirty="0" err="1"/>
              <a:t>також</a:t>
            </a:r>
            <a:r>
              <a:rPr lang="ru-RU" dirty="0"/>
              <a:t> </a:t>
            </a:r>
            <a:r>
              <a:rPr lang="ru-RU" b="1" i="1" dirty="0" err="1">
                <a:solidFill>
                  <a:srgbClr val="FF0000"/>
                </a:solidFill>
              </a:rPr>
              <a:t>нормативи</a:t>
            </a:r>
            <a:r>
              <a:rPr lang="ru-RU" b="1" i="1" dirty="0">
                <a:solidFill>
                  <a:srgbClr val="FF0000"/>
                </a:solidFill>
              </a:rPr>
              <a:t> </a:t>
            </a:r>
            <a:r>
              <a:rPr lang="ru-RU" b="1" i="1" dirty="0" err="1">
                <a:solidFill>
                  <a:srgbClr val="FF0000"/>
                </a:solidFill>
              </a:rPr>
              <a:t>використання</a:t>
            </a:r>
            <a:r>
              <a:rPr lang="ru-RU" b="1" i="1" dirty="0">
                <a:solidFill>
                  <a:srgbClr val="FF0000"/>
                </a:solidFill>
              </a:rPr>
              <a:t> </a:t>
            </a:r>
            <a:r>
              <a:rPr lang="ru-RU" b="1" i="1" dirty="0" err="1">
                <a:solidFill>
                  <a:srgbClr val="FF0000"/>
                </a:solidFill>
              </a:rPr>
              <a:t>природних</a:t>
            </a:r>
            <a:r>
              <a:rPr lang="ru-RU" b="1" i="1" dirty="0">
                <a:solidFill>
                  <a:srgbClr val="FF0000"/>
                </a:solidFill>
              </a:rPr>
              <a:t> </a:t>
            </a:r>
            <a:r>
              <a:rPr lang="ru-RU" b="1" i="1" dirty="0" err="1">
                <a:solidFill>
                  <a:srgbClr val="FF0000"/>
                </a:solidFill>
              </a:rPr>
              <a:t>ресурсів</a:t>
            </a:r>
            <a:r>
              <a:rPr lang="ru-RU" dirty="0">
                <a:solidFill>
                  <a:srgbClr val="FF0000"/>
                </a:solidFill>
              </a:rPr>
              <a:t>.</a:t>
            </a:r>
          </a:p>
          <a:p>
            <a:endParaRPr lang="uk-UA" dirty="0"/>
          </a:p>
        </p:txBody>
      </p:sp>
    </p:spTree>
    <p:extLst>
      <p:ext uri="{BB962C8B-B14F-4D97-AF65-F5344CB8AC3E}">
        <p14:creationId xmlns:p14="http://schemas.microsoft.com/office/powerpoint/2010/main" val="2100736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85000" lnSpcReduction="20000"/>
          </a:bodyPr>
          <a:lstStyle/>
          <a:p>
            <a:r>
              <a:rPr lang="uk-UA" dirty="0"/>
              <a:t>Основною метою </a:t>
            </a:r>
            <a:r>
              <a:rPr lang="uk-UA" b="1" dirty="0"/>
              <a:t>регулювання, </a:t>
            </a:r>
            <a:r>
              <a:rPr lang="uk-UA" dirty="0"/>
              <a:t>як складової частини загальної системи управління в сфері природокористування, є </a:t>
            </a:r>
            <a:r>
              <a:rPr lang="uk-UA" dirty="0">
                <a:solidFill>
                  <a:srgbClr val="FF0000"/>
                </a:solidFill>
              </a:rPr>
              <a:t>встановлення правил і меж невиснажливого використаній природних ресурсів</a:t>
            </a:r>
            <a:r>
              <a:rPr lang="uk-UA" dirty="0"/>
              <a:t>. </a:t>
            </a:r>
            <a:r>
              <a:rPr lang="uk-UA" dirty="0" smtClean="0"/>
              <a:t>Це </a:t>
            </a:r>
            <a:r>
              <a:rPr lang="uk-UA" dirty="0"/>
              <a:t>регулювання має здійснюватися через конкретні механізми, до яких відносяться, в першу чергу, </a:t>
            </a:r>
            <a:r>
              <a:rPr lang="uk-UA" dirty="0">
                <a:solidFill>
                  <a:srgbClr val="FF0000"/>
                </a:solidFill>
              </a:rPr>
              <a:t>законодавчі і </a:t>
            </a:r>
            <a:r>
              <a:rPr lang="uk-UA" dirty="0" smtClean="0">
                <a:solidFill>
                  <a:srgbClr val="FF0000"/>
                </a:solidFill>
              </a:rPr>
              <a:t>нормативно-правові</a:t>
            </a:r>
            <a:r>
              <a:rPr lang="uk-UA" dirty="0" smtClean="0"/>
              <a:t>.</a:t>
            </a:r>
          </a:p>
          <a:p>
            <a:r>
              <a:rPr lang="ru-RU" dirty="0" err="1"/>
              <a:t>Відносини</a:t>
            </a:r>
            <a:r>
              <a:rPr lang="ru-RU" dirty="0"/>
              <a:t> у </a:t>
            </a:r>
            <a:r>
              <a:rPr lang="ru-RU" dirty="0" err="1"/>
              <a:t>сфері</a:t>
            </a:r>
            <a:r>
              <a:rPr lang="ru-RU" dirty="0"/>
              <a:t> </a:t>
            </a:r>
            <a:r>
              <a:rPr lang="ru-RU" dirty="0" err="1"/>
              <a:t>охорони</a:t>
            </a:r>
            <a:r>
              <a:rPr lang="ru-RU" dirty="0"/>
              <a:t>, </a:t>
            </a:r>
            <a:r>
              <a:rPr lang="ru-RU" dirty="0" err="1"/>
              <a:t>використання</a:t>
            </a:r>
            <a:r>
              <a:rPr lang="ru-RU" dirty="0"/>
              <a:t> та </a:t>
            </a:r>
            <a:r>
              <a:rPr lang="ru-RU" dirty="0" err="1"/>
              <a:t>відтворення</a:t>
            </a:r>
            <a:r>
              <a:rPr lang="ru-RU" dirty="0"/>
              <a:t> </a:t>
            </a:r>
            <a:r>
              <a:rPr lang="ru-RU" dirty="0" err="1"/>
              <a:t>рослинного</a:t>
            </a:r>
            <a:r>
              <a:rPr lang="ru-RU" dirty="0"/>
              <a:t> </a:t>
            </a:r>
            <a:r>
              <a:rPr lang="ru-RU" dirty="0" err="1"/>
              <a:t>світу</a:t>
            </a:r>
            <a:r>
              <a:rPr lang="ru-RU" dirty="0"/>
              <a:t> </a:t>
            </a:r>
            <a:r>
              <a:rPr lang="ru-RU" dirty="0" err="1"/>
              <a:t>регулюються</a:t>
            </a:r>
            <a:r>
              <a:rPr lang="ru-RU" dirty="0"/>
              <a:t> </a:t>
            </a:r>
            <a:r>
              <a:rPr lang="ru-RU" dirty="0" err="1"/>
              <a:t>Конституцією</a:t>
            </a:r>
            <a:r>
              <a:rPr lang="ru-RU" dirty="0"/>
              <a:t> </a:t>
            </a:r>
            <a:r>
              <a:rPr lang="ru-RU" dirty="0" err="1"/>
              <a:t>України</a:t>
            </a:r>
            <a:r>
              <a:rPr lang="ru-RU" dirty="0"/>
              <a:t>, Законами </a:t>
            </a:r>
            <a:r>
              <a:rPr lang="ru-RU" dirty="0" err="1"/>
              <a:t>України</a:t>
            </a:r>
            <a:r>
              <a:rPr lang="ru-RU" dirty="0"/>
              <a:t> "Про </a:t>
            </a:r>
            <a:r>
              <a:rPr lang="ru-RU" dirty="0" err="1"/>
              <a:t>охорону</a:t>
            </a:r>
            <a:r>
              <a:rPr lang="ru-RU" dirty="0"/>
              <a:t> </a:t>
            </a:r>
            <a:r>
              <a:rPr lang="ru-RU" dirty="0" err="1"/>
              <a:t>навколишнього</a:t>
            </a:r>
            <a:r>
              <a:rPr lang="ru-RU" dirty="0"/>
              <a:t> природного </a:t>
            </a:r>
            <a:r>
              <a:rPr lang="ru-RU" dirty="0" err="1"/>
              <a:t>середовища</a:t>
            </a:r>
            <a:r>
              <a:rPr lang="ru-RU" dirty="0"/>
              <a:t>", "Про природно-</a:t>
            </a:r>
            <a:r>
              <a:rPr lang="ru-RU" dirty="0" err="1"/>
              <a:t>заповідний</a:t>
            </a:r>
            <a:r>
              <a:rPr lang="ru-RU" dirty="0"/>
              <a:t> фонд </a:t>
            </a:r>
            <a:r>
              <a:rPr lang="ru-RU" dirty="0" err="1"/>
              <a:t>України</a:t>
            </a:r>
            <a:r>
              <a:rPr lang="ru-RU" dirty="0"/>
              <a:t>", </a:t>
            </a:r>
            <a:r>
              <a:rPr lang="ru-RU" dirty="0" err="1"/>
              <a:t>Лісовим</a:t>
            </a:r>
            <a:r>
              <a:rPr lang="ru-RU" dirty="0"/>
              <a:t> кодексом </a:t>
            </a:r>
            <a:r>
              <a:rPr lang="ru-RU" dirty="0" err="1"/>
              <a:t>України</a:t>
            </a:r>
            <a:r>
              <a:rPr lang="ru-RU" dirty="0"/>
              <a:t> та </a:t>
            </a:r>
            <a:r>
              <a:rPr lang="ru-RU" dirty="0" err="1"/>
              <a:t>іншими</a:t>
            </a:r>
            <a:r>
              <a:rPr lang="ru-RU" dirty="0"/>
              <a:t> нормативно-</a:t>
            </a:r>
            <a:r>
              <a:rPr lang="ru-RU" dirty="0" err="1"/>
              <a:t>правовими</a:t>
            </a:r>
            <a:r>
              <a:rPr lang="ru-RU" dirty="0"/>
              <a:t> актами.</a:t>
            </a:r>
          </a:p>
          <a:p>
            <a:r>
              <a:rPr lang="ru-RU" dirty="0" err="1"/>
              <a:t>Вагомим</a:t>
            </a:r>
            <a:r>
              <a:rPr lang="ru-RU" dirty="0"/>
              <a:t> </a:t>
            </a:r>
            <a:r>
              <a:rPr lang="ru-RU" dirty="0" err="1"/>
              <a:t>внеском</a:t>
            </a:r>
            <a:r>
              <a:rPr lang="ru-RU" dirty="0"/>
              <a:t> у справу </a:t>
            </a:r>
            <a:r>
              <a:rPr lang="ru-RU" dirty="0" err="1"/>
              <a:t>охорони</a:t>
            </a:r>
            <a:r>
              <a:rPr lang="ru-RU" dirty="0"/>
              <a:t> та </a:t>
            </a:r>
            <a:r>
              <a:rPr lang="ru-RU" dirty="0" err="1"/>
              <a:t>невиснажливого</a:t>
            </a:r>
            <a:r>
              <a:rPr lang="ru-RU" dirty="0"/>
              <a:t> </a:t>
            </a:r>
            <a:r>
              <a:rPr lang="ru-RU" dirty="0" err="1"/>
              <a:t>використання</a:t>
            </a:r>
            <a:r>
              <a:rPr lang="ru-RU" dirty="0"/>
              <a:t> </a:t>
            </a:r>
            <a:r>
              <a:rPr lang="ru-RU" dirty="0" err="1"/>
              <a:t>рослинних</a:t>
            </a:r>
            <a:r>
              <a:rPr lang="ru-RU" dirty="0"/>
              <a:t> </a:t>
            </a:r>
            <a:r>
              <a:rPr lang="ru-RU" dirty="0" err="1"/>
              <a:t>ресурсів</a:t>
            </a:r>
            <a:r>
              <a:rPr lang="ru-RU" dirty="0"/>
              <a:t> є </a:t>
            </a:r>
            <a:r>
              <a:rPr lang="ru-RU" dirty="0" err="1"/>
              <a:t>прийнятий</a:t>
            </a:r>
            <a:r>
              <a:rPr lang="ru-RU" dirty="0"/>
              <a:t> </a:t>
            </a:r>
            <a:r>
              <a:rPr lang="ru-RU" b="1" dirty="0"/>
              <a:t>в 1999 </a:t>
            </a:r>
            <a:r>
              <a:rPr lang="ru-RU" b="1" dirty="0" err="1"/>
              <a:t>році</a:t>
            </a:r>
            <a:r>
              <a:rPr lang="ru-RU" b="1" dirty="0"/>
              <a:t> Закон </a:t>
            </a:r>
            <a:r>
              <a:rPr lang="ru-RU" b="1" dirty="0" err="1"/>
              <a:t>України</a:t>
            </a:r>
            <a:r>
              <a:rPr lang="ru-RU" b="1" dirty="0"/>
              <a:t> "Про </a:t>
            </a:r>
            <a:r>
              <a:rPr lang="ru-RU" b="1" dirty="0" err="1"/>
              <a:t>рослинний</a:t>
            </a:r>
            <a:r>
              <a:rPr lang="ru-RU" b="1" dirty="0"/>
              <a:t> </a:t>
            </a:r>
            <a:r>
              <a:rPr lang="ru-RU" b="1" dirty="0" err="1"/>
              <a:t>світ</a:t>
            </a:r>
            <a:r>
              <a:rPr lang="ru-RU" b="1" dirty="0"/>
              <a:t>" та ряд </a:t>
            </a:r>
            <a:r>
              <a:rPr lang="ru-RU" b="1" dirty="0" err="1"/>
              <a:t>підзаконних</a:t>
            </a:r>
            <a:r>
              <a:rPr lang="ru-RU" b="1" dirty="0"/>
              <a:t> </a:t>
            </a:r>
            <a:r>
              <a:rPr lang="ru-RU" b="1" dirty="0" err="1"/>
              <a:t>актів</a:t>
            </a:r>
            <a:r>
              <a:rPr lang="ru-RU" b="1" dirty="0"/>
              <a:t>, </a:t>
            </a:r>
            <a:r>
              <a:rPr lang="ru-RU" dirty="0" err="1"/>
              <a:t>якими</a:t>
            </a:r>
            <a:r>
              <a:rPr lang="ru-RU" dirty="0"/>
              <a:t> </a:t>
            </a:r>
            <a:r>
              <a:rPr lang="ru-RU" dirty="0" err="1"/>
              <a:t>врегульовано</a:t>
            </a:r>
            <a:r>
              <a:rPr lang="ru-RU" dirty="0"/>
              <a:t> </a:t>
            </a:r>
            <a:r>
              <a:rPr lang="ru-RU" dirty="0" err="1"/>
              <a:t>використання</a:t>
            </a:r>
            <a:r>
              <a:rPr lang="ru-RU" dirty="0"/>
              <a:t> та </a:t>
            </a:r>
            <a:r>
              <a:rPr lang="ru-RU" dirty="0" err="1"/>
              <a:t>відтворення</a:t>
            </a:r>
            <a:r>
              <a:rPr lang="ru-RU" dirty="0"/>
              <a:t> </a:t>
            </a:r>
            <a:r>
              <a:rPr lang="ru-RU" dirty="0" err="1"/>
              <a:t>природних</a:t>
            </a:r>
            <a:r>
              <a:rPr lang="ru-RU" dirty="0"/>
              <a:t> </a:t>
            </a:r>
            <a:r>
              <a:rPr lang="ru-RU" dirty="0" err="1"/>
              <a:t>рослинних</a:t>
            </a:r>
            <a:r>
              <a:rPr lang="ru-RU" dirty="0"/>
              <a:t> </a:t>
            </a:r>
            <a:r>
              <a:rPr lang="ru-RU" dirty="0" err="1"/>
              <a:t>ресурсів</a:t>
            </a:r>
            <a:r>
              <a:rPr lang="ru-RU" dirty="0"/>
              <a:t>, у </a:t>
            </a:r>
            <a:r>
              <a:rPr lang="ru-RU" dirty="0" err="1"/>
              <a:t>т.ч</a:t>
            </a:r>
            <a:r>
              <a:rPr lang="ru-RU" dirty="0"/>
              <a:t>. </a:t>
            </a:r>
            <a:r>
              <a:rPr lang="ru-RU" dirty="0" err="1"/>
              <a:t>ресурсів</a:t>
            </a:r>
            <a:r>
              <a:rPr lang="ru-RU" dirty="0"/>
              <a:t> </a:t>
            </a:r>
            <a:r>
              <a:rPr lang="ru-RU" dirty="0" err="1"/>
              <a:t>лікарських</a:t>
            </a:r>
            <a:r>
              <a:rPr lang="ru-RU" dirty="0"/>
              <a:t> </a:t>
            </a:r>
            <a:r>
              <a:rPr lang="ru-RU" dirty="0" err="1"/>
              <a:t>рослин</a:t>
            </a:r>
            <a:r>
              <a:rPr lang="ru-RU" dirty="0"/>
              <a:t>.</a:t>
            </a:r>
          </a:p>
          <a:p>
            <a:endParaRPr lang="uk-UA" dirty="0"/>
          </a:p>
        </p:txBody>
      </p:sp>
    </p:spTree>
    <p:extLst>
      <p:ext uri="{BB962C8B-B14F-4D97-AF65-F5344CB8AC3E}">
        <p14:creationId xmlns:p14="http://schemas.microsoft.com/office/powerpoint/2010/main" val="18336436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62500" lnSpcReduction="20000"/>
          </a:bodyPr>
          <a:lstStyle/>
          <a:p>
            <a:r>
              <a:rPr lang="uk-UA" dirty="0"/>
              <a:t>Ці нормативи (законодавство називає їх </a:t>
            </a:r>
            <a:r>
              <a:rPr lang="uk-UA" b="1" i="1" dirty="0"/>
              <a:t>«лімітами»</a:t>
            </a:r>
            <a:r>
              <a:rPr lang="uk-UA" dirty="0"/>
              <a:t>) встановлюються, зокрема, щодо таких видів природокористування: </a:t>
            </a:r>
            <a:r>
              <a:rPr lang="uk-UA" b="1" dirty="0"/>
              <a:t>—</a:t>
            </a:r>
            <a:r>
              <a:rPr lang="uk-UA" b="1" i="1" dirty="0">
                <a:solidFill>
                  <a:srgbClr val="FF0000"/>
                </a:solidFill>
              </a:rPr>
              <a:t>ліміти використання води</a:t>
            </a:r>
            <a:r>
              <a:rPr lang="uk-UA" i="1" dirty="0"/>
              <a:t> </a:t>
            </a:r>
            <a:r>
              <a:rPr lang="uk-UA" dirty="0"/>
              <a:t>— граничні обсяги використання води, які встановлюються дозволом на спеціальне водокористування; </a:t>
            </a:r>
            <a:r>
              <a:rPr lang="uk-UA" b="1" dirty="0"/>
              <a:t>—</a:t>
            </a:r>
            <a:r>
              <a:rPr lang="uk-UA" b="1" i="1" dirty="0">
                <a:solidFill>
                  <a:srgbClr val="FF0000"/>
                </a:solidFill>
              </a:rPr>
              <a:t>ліміти забору води</a:t>
            </a:r>
            <a:r>
              <a:rPr lang="uk-UA" i="1" dirty="0"/>
              <a:t> </a:t>
            </a:r>
            <a:r>
              <a:rPr lang="uk-UA" dirty="0"/>
              <a:t>— граничні обсяги забирання води з водних об'єктів, які встановлюються в дозволі на спеціальне водокористування; </a:t>
            </a:r>
            <a:r>
              <a:rPr lang="uk-UA" b="1" dirty="0"/>
              <a:t>—</a:t>
            </a:r>
            <a:r>
              <a:rPr lang="uk-UA" b="1" i="1" dirty="0">
                <a:solidFill>
                  <a:srgbClr val="FF0000"/>
                </a:solidFill>
              </a:rPr>
              <a:t>ліміти використання мисливських тварин</a:t>
            </a:r>
            <a:r>
              <a:rPr lang="uk-UA" i="1" dirty="0"/>
              <a:t> — </a:t>
            </a:r>
            <a:r>
              <a:rPr lang="uk-UA" dirty="0"/>
              <a:t>дозволені обсяги вилучення (добування шляхом відстрілу або відлову) мисливських тварин певного виду, які перебувають у стані природної волі або утримуються в напіввільних умовах у межах мисливських угідь; </a:t>
            </a:r>
            <a:r>
              <a:rPr lang="uk-UA" b="1" dirty="0"/>
              <a:t>—</a:t>
            </a:r>
            <a:r>
              <a:rPr lang="uk-UA" b="1" i="1" dirty="0">
                <a:solidFill>
                  <a:srgbClr val="FF0000"/>
                </a:solidFill>
              </a:rPr>
              <a:t>ліміти використання рибних ресурсів</a:t>
            </a:r>
            <a:r>
              <a:rPr lang="uk-UA" i="1" dirty="0">
                <a:solidFill>
                  <a:srgbClr val="FF0000"/>
                </a:solidFill>
              </a:rPr>
              <a:t> </a:t>
            </a:r>
            <a:r>
              <a:rPr lang="uk-UA" dirty="0"/>
              <a:t>— дозволені обсяги вилучення риби з природного середовища; </a:t>
            </a:r>
            <a:r>
              <a:rPr lang="uk-UA" b="1" dirty="0"/>
              <a:t>—</a:t>
            </a:r>
            <a:r>
              <a:rPr lang="uk-UA" b="1" i="1" dirty="0">
                <a:solidFill>
                  <a:srgbClr val="FF0000"/>
                </a:solidFill>
              </a:rPr>
              <a:t>ліміт заготівлі деревини в порядку рубок головного користування</a:t>
            </a:r>
            <a:r>
              <a:rPr lang="uk-UA" i="1" dirty="0">
                <a:solidFill>
                  <a:srgbClr val="FF0000"/>
                </a:solidFill>
              </a:rPr>
              <a:t> </a:t>
            </a:r>
            <a:r>
              <a:rPr lang="uk-UA" i="1" dirty="0"/>
              <a:t>— </a:t>
            </a:r>
            <a:r>
              <a:rPr lang="uk-UA" dirty="0"/>
              <a:t>затверджена в установленому порядку розрахункова лісосіка; </a:t>
            </a:r>
            <a:r>
              <a:rPr lang="uk-UA" b="1" dirty="0"/>
              <a:t>—</a:t>
            </a:r>
            <a:r>
              <a:rPr lang="uk-UA" b="1" i="1" dirty="0">
                <a:solidFill>
                  <a:srgbClr val="FF0000"/>
                </a:solidFill>
              </a:rPr>
              <a:t>ліміт лісосічного фонду</a:t>
            </a:r>
            <a:r>
              <a:rPr lang="uk-UA" b="1" i="1" dirty="0"/>
              <a:t> </a:t>
            </a:r>
            <a:r>
              <a:rPr lang="uk-UA" b="1" dirty="0"/>
              <a:t>—</a:t>
            </a:r>
            <a:r>
              <a:rPr lang="uk-UA" dirty="0"/>
              <a:t> максимально допустимий обсяг деревини, яку дозволяється заготовити у лісовому фонді при здійсненні рубок головного користування і лісовідновних рубок у черговому плановому році; </a:t>
            </a:r>
            <a:r>
              <a:rPr lang="uk-UA" b="1" dirty="0"/>
              <a:t>—</a:t>
            </a:r>
            <a:r>
              <a:rPr lang="uk-UA" b="1" i="1" dirty="0">
                <a:solidFill>
                  <a:srgbClr val="FF0000"/>
                </a:solidFill>
              </a:rPr>
              <a:t>ліміти спеціального використання природних рослинних ресурсів загальнодержавного значення</a:t>
            </a:r>
            <a:r>
              <a:rPr lang="uk-UA" i="1" dirty="0">
                <a:solidFill>
                  <a:srgbClr val="FF0000"/>
                </a:solidFill>
              </a:rPr>
              <a:t>;</a:t>
            </a:r>
            <a:r>
              <a:rPr lang="uk-UA" dirty="0">
                <a:solidFill>
                  <a:srgbClr val="FF0000"/>
                </a:solidFill>
              </a:rPr>
              <a:t> </a:t>
            </a:r>
            <a:r>
              <a:rPr lang="uk-UA" b="1" dirty="0">
                <a:solidFill>
                  <a:srgbClr val="FF0000"/>
                </a:solidFill>
              </a:rPr>
              <a:t>—</a:t>
            </a:r>
            <a:r>
              <a:rPr lang="uk-UA" b="1" i="1" dirty="0">
                <a:solidFill>
                  <a:srgbClr val="FF0000"/>
                </a:solidFill>
              </a:rPr>
              <a:t>ліміт на розміщення відходів</a:t>
            </a:r>
            <a:r>
              <a:rPr lang="uk-UA" i="1" dirty="0"/>
              <a:t> — </a:t>
            </a:r>
            <a:r>
              <a:rPr lang="uk-UA" dirty="0"/>
              <a:t>обсяг відходів (окремо для кожного класу небезпеки), на який у власника відходів є дозвіл на їх розміщення, виданий органами </a:t>
            </a:r>
            <a:r>
              <a:rPr lang="uk-UA" dirty="0" err="1"/>
              <a:t>Мінприроди</a:t>
            </a:r>
            <a:r>
              <a:rPr lang="uk-UA" dirty="0"/>
              <a:t> на місцях; </a:t>
            </a:r>
            <a:r>
              <a:rPr lang="uk-UA" b="1" dirty="0"/>
              <a:t>—</a:t>
            </a:r>
            <a:r>
              <a:rPr lang="uk-UA" b="1" i="1" dirty="0">
                <a:solidFill>
                  <a:srgbClr val="FF0000"/>
                </a:solidFill>
              </a:rPr>
              <a:t>ліміт на утворення відходів</a:t>
            </a:r>
            <a:r>
              <a:rPr lang="uk-UA" i="1" dirty="0">
                <a:solidFill>
                  <a:srgbClr val="FF0000"/>
                </a:solidFill>
              </a:rPr>
              <a:t> </a:t>
            </a:r>
            <a:r>
              <a:rPr lang="uk-UA" i="1" dirty="0"/>
              <a:t>— </a:t>
            </a:r>
            <a:r>
              <a:rPr lang="uk-UA" dirty="0"/>
              <a:t>максимальний обсяг відходів, на який у суб'єкта права власності на відходи є документально підтверджений дозвіл на передачу їх іншому власнику (на</a:t>
            </a:r>
            <a:r>
              <a:rPr lang="uk-UA" i="1" dirty="0"/>
              <a:t> </a:t>
            </a:r>
            <a:r>
              <a:rPr lang="uk-UA" dirty="0"/>
              <a:t>розміщення, утилізацію, знешкодження тощо) або на утилізацію чи розміщення на своїй території; та деякі інші.</a:t>
            </a:r>
          </a:p>
        </p:txBody>
      </p:sp>
    </p:spTree>
    <p:extLst>
      <p:ext uri="{BB962C8B-B14F-4D97-AF65-F5344CB8AC3E}">
        <p14:creationId xmlns:p14="http://schemas.microsoft.com/office/powerpoint/2010/main" val="20210192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ru-RU" dirty="0" err="1"/>
              <a:t>Вихідними</a:t>
            </a:r>
            <a:r>
              <a:rPr lang="ru-RU" dirty="0"/>
              <a:t> </a:t>
            </a:r>
            <a:r>
              <a:rPr lang="ru-RU" dirty="0" err="1"/>
              <a:t>положеннями</a:t>
            </a:r>
            <a:r>
              <a:rPr lang="ru-RU" dirty="0"/>
              <a:t> </a:t>
            </a:r>
            <a:r>
              <a:rPr lang="ru-RU" dirty="0" err="1"/>
              <a:t>системи</a:t>
            </a:r>
            <a:r>
              <a:rPr lang="ru-RU" dirty="0"/>
              <a:t> платного </a:t>
            </a:r>
            <a:r>
              <a:rPr lang="ru-RU" dirty="0" err="1"/>
              <a:t>природокористування</a:t>
            </a:r>
            <a:r>
              <a:rPr lang="ru-RU" dirty="0"/>
              <a:t>, </a:t>
            </a:r>
            <a:r>
              <a:rPr lang="ru-RU" dirty="0" err="1"/>
              <a:t>які</a:t>
            </a:r>
            <a:r>
              <a:rPr lang="ru-RU" dirty="0"/>
              <a:t> </a:t>
            </a:r>
            <a:r>
              <a:rPr lang="ru-RU" dirty="0" err="1"/>
              <a:t>визначаються</a:t>
            </a:r>
            <a:r>
              <a:rPr lang="ru-RU" dirty="0"/>
              <a:t> </a:t>
            </a:r>
            <a:r>
              <a:rPr lang="ru-RU" dirty="0" err="1"/>
              <a:t>законодавчо</a:t>
            </a:r>
            <a:r>
              <a:rPr lang="ru-RU" dirty="0"/>
              <a:t>, є </a:t>
            </a:r>
            <a:r>
              <a:rPr lang="ru-RU" b="1" i="1" dirty="0" err="1"/>
              <a:t>встановлення</a:t>
            </a:r>
            <a:r>
              <a:rPr lang="ru-RU" b="1" i="1" dirty="0"/>
              <a:t> порядку </a:t>
            </a:r>
            <a:r>
              <a:rPr lang="ru-RU" b="1" i="1" dirty="0" err="1"/>
              <a:t>загального</a:t>
            </a:r>
            <a:r>
              <a:rPr lang="ru-RU" b="1" i="1" dirty="0"/>
              <a:t> і </a:t>
            </a:r>
            <a:r>
              <a:rPr lang="ru-RU" b="1" i="1" dirty="0" err="1"/>
              <a:t>спеціального</a:t>
            </a:r>
            <a:r>
              <a:rPr lang="ru-RU" b="1" i="1" dirty="0"/>
              <a:t> </a:t>
            </a:r>
            <a:r>
              <a:rPr lang="ru-RU" b="1" i="1" dirty="0" err="1"/>
              <a:t>використання</a:t>
            </a:r>
            <a:r>
              <a:rPr lang="ru-RU" b="1" i="1" dirty="0"/>
              <a:t> </a:t>
            </a:r>
            <a:r>
              <a:rPr lang="ru-RU" b="1" i="1" dirty="0" err="1"/>
              <a:t>природних</a:t>
            </a:r>
            <a:r>
              <a:rPr lang="ru-RU" b="1" i="1" dirty="0"/>
              <a:t> </a:t>
            </a:r>
            <a:r>
              <a:rPr lang="ru-RU" b="1" i="1" dirty="0" err="1"/>
              <a:t>ресурсів</a:t>
            </a:r>
            <a:r>
              <a:rPr lang="ru-RU" dirty="0"/>
              <a:t>, а </a:t>
            </a:r>
            <a:r>
              <a:rPr lang="ru-RU" dirty="0" err="1"/>
              <a:t>також</a:t>
            </a:r>
            <a:r>
              <a:rPr lang="ru-RU" dirty="0"/>
              <a:t> </a:t>
            </a:r>
            <a:r>
              <a:rPr lang="ru-RU" dirty="0" err="1"/>
              <a:t>поділ</a:t>
            </a:r>
            <a:r>
              <a:rPr lang="ru-RU" dirty="0"/>
              <a:t> </a:t>
            </a:r>
            <a:r>
              <a:rPr lang="ru-RU" dirty="0" err="1"/>
              <a:t>останніх</a:t>
            </a:r>
            <a:r>
              <a:rPr lang="ru-RU" dirty="0"/>
              <a:t> на 2 </a:t>
            </a:r>
            <a:r>
              <a:rPr lang="ru-RU" dirty="0" err="1"/>
              <a:t>основні</a:t>
            </a:r>
            <a:r>
              <a:rPr lang="ru-RU" dirty="0"/>
              <a:t> </a:t>
            </a:r>
            <a:r>
              <a:rPr lang="ru-RU" dirty="0" err="1"/>
              <a:t>групи</a:t>
            </a:r>
            <a:r>
              <a:rPr lang="ru-RU" dirty="0"/>
              <a:t> — </a:t>
            </a:r>
            <a:r>
              <a:rPr lang="ru-RU" dirty="0" err="1"/>
              <a:t>загальнодержавного</a:t>
            </a:r>
            <a:r>
              <a:rPr lang="ru-RU" dirty="0"/>
              <a:t> і </a:t>
            </a:r>
            <a:r>
              <a:rPr lang="ru-RU" dirty="0" err="1"/>
              <a:t>місцевого</a:t>
            </a:r>
            <a:r>
              <a:rPr lang="ru-RU" dirty="0"/>
              <a:t> </a:t>
            </a:r>
            <a:r>
              <a:rPr lang="ru-RU" dirty="0" err="1"/>
              <a:t>значення</a:t>
            </a:r>
            <a:r>
              <a:rPr lang="ru-RU" dirty="0"/>
              <a:t>. </a:t>
            </a:r>
            <a:r>
              <a:rPr lang="ru-RU" b="1" i="1" dirty="0" err="1"/>
              <a:t>Загальне</a:t>
            </a:r>
            <a:r>
              <a:rPr lang="ru-RU" b="1" i="1" dirty="0"/>
              <a:t> </a:t>
            </a:r>
            <a:r>
              <a:rPr lang="ru-RU" b="1" i="1" dirty="0" err="1"/>
              <a:t>природокористування</a:t>
            </a:r>
            <a:r>
              <a:rPr lang="ru-RU" dirty="0"/>
              <a:t> </a:t>
            </a:r>
            <a:r>
              <a:rPr lang="ru-RU" dirty="0" err="1"/>
              <a:t>гарантує</a:t>
            </a:r>
            <a:r>
              <a:rPr lang="ru-RU" dirty="0"/>
              <a:t> </a:t>
            </a:r>
            <a:r>
              <a:rPr lang="ru-RU" dirty="0" err="1"/>
              <a:t>громадянам</a:t>
            </a:r>
            <a:r>
              <a:rPr lang="ru-RU" dirty="0"/>
              <a:t> право на </a:t>
            </a:r>
            <a:r>
              <a:rPr lang="ru-RU" dirty="0" err="1"/>
              <a:t>безплатне</a:t>
            </a:r>
            <a:r>
              <a:rPr lang="ru-RU" dirty="0"/>
              <a:t> </a:t>
            </a:r>
            <a:r>
              <a:rPr lang="ru-RU" dirty="0" err="1"/>
              <a:t>користування</a:t>
            </a:r>
            <a:r>
              <a:rPr lang="ru-RU" dirty="0"/>
              <a:t> </a:t>
            </a:r>
            <a:r>
              <a:rPr lang="ru-RU" dirty="0" err="1"/>
              <a:t>природними</a:t>
            </a:r>
            <a:r>
              <a:rPr lang="ru-RU" dirty="0"/>
              <a:t> ресурсами для </a:t>
            </a:r>
            <a:r>
              <a:rPr lang="ru-RU" dirty="0" err="1"/>
              <a:t>задоволення</a:t>
            </a:r>
            <a:r>
              <a:rPr lang="ru-RU" dirty="0"/>
              <a:t> </a:t>
            </a:r>
            <a:r>
              <a:rPr lang="ru-RU" dirty="0" err="1"/>
              <a:t>їх</a:t>
            </a:r>
            <a:r>
              <a:rPr lang="ru-RU" dirty="0"/>
              <a:t> </a:t>
            </a:r>
            <a:r>
              <a:rPr lang="ru-RU" dirty="0" err="1"/>
              <a:t>власних</a:t>
            </a:r>
            <a:r>
              <a:rPr lang="ru-RU" dirty="0"/>
              <a:t> </a:t>
            </a:r>
            <a:r>
              <a:rPr lang="ru-RU" dirty="0" err="1"/>
              <a:t>життєво</a:t>
            </a:r>
            <a:r>
              <a:rPr lang="ru-RU" dirty="0"/>
              <a:t> </a:t>
            </a:r>
            <a:r>
              <a:rPr lang="ru-RU" dirty="0" err="1"/>
              <a:t>необхідних</a:t>
            </a:r>
            <a:r>
              <a:rPr lang="ru-RU" dirty="0"/>
              <a:t> потреб — </a:t>
            </a:r>
            <a:r>
              <a:rPr lang="ru-RU" dirty="0" err="1"/>
              <a:t>естетичних</a:t>
            </a:r>
            <a:r>
              <a:rPr lang="ru-RU" dirty="0"/>
              <a:t>, </a:t>
            </a:r>
            <a:r>
              <a:rPr lang="ru-RU" dirty="0" err="1"/>
              <a:t>оздоровчих</a:t>
            </a:r>
            <a:r>
              <a:rPr lang="ru-RU" dirty="0"/>
              <a:t> </a:t>
            </a:r>
            <a:r>
              <a:rPr lang="ru-RU" dirty="0" err="1"/>
              <a:t>тощо</a:t>
            </a:r>
            <a:r>
              <a:rPr lang="ru-RU" dirty="0"/>
              <a:t>. </a:t>
            </a:r>
            <a:r>
              <a:rPr lang="ru-RU" b="1" i="1" dirty="0" err="1"/>
              <a:t>Спеціальне</a:t>
            </a:r>
            <a:r>
              <a:rPr lang="ru-RU" b="1" i="1" dirty="0"/>
              <a:t> </a:t>
            </a:r>
            <a:r>
              <a:rPr lang="ru-RU" b="1" i="1" dirty="0" err="1"/>
              <a:t>використання</a:t>
            </a:r>
            <a:r>
              <a:rPr lang="ru-RU" b="1" i="1" dirty="0"/>
              <a:t> </a:t>
            </a:r>
            <a:r>
              <a:rPr lang="ru-RU" b="1" i="1" dirty="0" err="1"/>
              <a:t>природних</a:t>
            </a:r>
            <a:r>
              <a:rPr lang="ru-RU" b="1" i="1" dirty="0"/>
              <a:t> </a:t>
            </a:r>
            <a:r>
              <a:rPr lang="ru-RU" b="1" i="1" dirty="0" err="1"/>
              <a:t>ресурсів</a:t>
            </a:r>
            <a:r>
              <a:rPr lang="ru-RU" dirty="0"/>
              <a:t> </a:t>
            </a:r>
            <a:r>
              <a:rPr lang="ru-RU" dirty="0" err="1"/>
              <a:t>здійснюється</a:t>
            </a:r>
            <a:r>
              <a:rPr lang="ru-RU" dirty="0"/>
              <a:t> через </a:t>
            </a:r>
            <a:r>
              <a:rPr lang="ru-RU" dirty="0" err="1"/>
              <a:t>їх</a:t>
            </a:r>
            <a:r>
              <a:rPr lang="ru-RU" dirty="0"/>
              <a:t> </a:t>
            </a:r>
            <a:r>
              <a:rPr lang="ru-RU" dirty="0" err="1"/>
              <a:t>надання</a:t>
            </a:r>
            <a:r>
              <a:rPr lang="ru-RU" dirty="0"/>
              <a:t> у </a:t>
            </a:r>
            <a:r>
              <a:rPr lang="ru-RU" dirty="0" err="1"/>
              <a:t>володіння</a:t>
            </a:r>
            <a:r>
              <a:rPr lang="ru-RU" dirty="0"/>
              <a:t>, </a:t>
            </a:r>
            <a:r>
              <a:rPr lang="ru-RU" dirty="0" err="1"/>
              <a:t>користування</a:t>
            </a:r>
            <a:r>
              <a:rPr lang="ru-RU" dirty="0"/>
              <a:t> </a:t>
            </a:r>
            <a:r>
              <a:rPr lang="ru-RU" dirty="0" err="1"/>
              <a:t>або</a:t>
            </a:r>
            <a:r>
              <a:rPr lang="ru-RU" dirty="0"/>
              <a:t> в </a:t>
            </a:r>
            <a:r>
              <a:rPr lang="ru-RU" dirty="0" err="1"/>
              <a:t>оренду</a:t>
            </a:r>
            <a:r>
              <a:rPr lang="ru-RU" dirty="0"/>
              <a:t> для </a:t>
            </a:r>
            <a:r>
              <a:rPr lang="ru-RU" dirty="0" err="1"/>
              <a:t>ведення</a:t>
            </a:r>
            <a:r>
              <a:rPr lang="ru-RU" dirty="0"/>
              <a:t> </a:t>
            </a:r>
            <a:r>
              <a:rPr lang="ru-RU" dirty="0" err="1"/>
              <a:t>виробничої</a:t>
            </a:r>
            <a:r>
              <a:rPr lang="ru-RU" dirty="0"/>
              <a:t> </a:t>
            </a:r>
            <a:r>
              <a:rPr lang="ru-RU" dirty="0" err="1"/>
              <a:t>чи</a:t>
            </a:r>
            <a:r>
              <a:rPr lang="ru-RU" dirty="0"/>
              <a:t> </a:t>
            </a:r>
            <a:r>
              <a:rPr lang="ru-RU" dirty="0" err="1"/>
              <a:t>іншої</a:t>
            </a:r>
            <a:r>
              <a:rPr lang="ru-RU" dirty="0"/>
              <a:t> </a:t>
            </a:r>
            <a:r>
              <a:rPr lang="ru-RU" dirty="0" err="1"/>
              <a:t>діяльності</a:t>
            </a:r>
            <a:r>
              <a:rPr lang="ru-RU" dirty="0"/>
              <a:t> на </a:t>
            </a:r>
            <a:r>
              <a:rPr lang="ru-RU" dirty="0" err="1"/>
              <a:t>платній</a:t>
            </a:r>
            <a:r>
              <a:rPr lang="ru-RU" dirty="0"/>
              <a:t> </a:t>
            </a:r>
            <a:r>
              <a:rPr lang="ru-RU" dirty="0" err="1"/>
              <a:t>основі</a:t>
            </a:r>
            <a:r>
              <a:rPr lang="ru-RU" dirty="0" smtClean="0"/>
              <a:t>.</a:t>
            </a:r>
          </a:p>
          <a:p>
            <a:r>
              <a:rPr lang="ru-RU" dirty="0" err="1"/>
              <a:t>Сьогодні</a:t>
            </a:r>
            <a:r>
              <a:rPr lang="ru-RU" dirty="0"/>
              <a:t> введено плату за </a:t>
            </a:r>
            <a:r>
              <a:rPr lang="ru-RU" dirty="0" err="1"/>
              <a:t>спеціальне</a:t>
            </a:r>
            <a:r>
              <a:rPr lang="ru-RU" dirty="0"/>
              <a:t> </a:t>
            </a:r>
            <a:r>
              <a:rPr lang="ru-RU" dirty="0" err="1"/>
              <a:t>використання</a:t>
            </a:r>
            <a:r>
              <a:rPr lang="ru-RU" dirty="0"/>
              <a:t> </a:t>
            </a:r>
            <a:r>
              <a:rPr lang="ru-RU" dirty="0" err="1"/>
              <a:t>земельних</a:t>
            </a:r>
            <a:r>
              <a:rPr lang="ru-RU" dirty="0"/>
              <a:t>, </a:t>
            </a:r>
            <a:r>
              <a:rPr lang="ru-RU" dirty="0" err="1"/>
              <a:t>лісових</a:t>
            </a:r>
            <a:r>
              <a:rPr lang="ru-RU" dirty="0"/>
              <a:t>, </a:t>
            </a:r>
            <a:r>
              <a:rPr lang="ru-RU" dirty="0" err="1"/>
              <a:t>водних</a:t>
            </a:r>
            <a:r>
              <a:rPr lang="ru-RU" dirty="0"/>
              <a:t>, </a:t>
            </a:r>
            <a:r>
              <a:rPr lang="ru-RU" dirty="0" err="1"/>
              <a:t>рекреаційних</a:t>
            </a:r>
            <a:r>
              <a:rPr lang="ru-RU" dirty="0"/>
              <a:t>, </a:t>
            </a:r>
            <a:r>
              <a:rPr lang="ru-RU" dirty="0" err="1"/>
              <a:t>мінеральних</a:t>
            </a:r>
            <a:r>
              <a:rPr lang="ru-RU" dirty="0"/>
              <a:t> </a:t>
            </a:r>
            <a:r>
              <a:rPr lang="ru-RU" dirty="0" err="1"/>
              <a:t>ресурсів</a:t>
            </a:r>
            <a:r>
              <a:rPr lang="ru-RU" dirty="0"/>
              <a:t>, </a:t>
            </a:r>
            <a:r>
              <a:rPr lang="ru-RU" dirty="0" err="1"/>
              <a:t>корисних</a:t>
            </a:r>
            <a:r>
              <a:rPr lang="ru-RU" dirty="0"/>
              <a:t> </a:t>
            </a:r>
            <a:r>
              <a:rPr lang="ru-RU" dirty="0" err="1"/>
              <a:t>копалин</a:t>
            </a:r>
            <a:r>
              <a:rPr lang="ru-RU" dirty="0"/>
              <a:t>, </a:t>
            </a:r>
            <a:r>
              <a:rPr lang="ru-RU" dirty="0" err="1"/>
              <a:t>рибних</a:t>
            </a:r>
            <a:r>
              <a:rPr lang="ru-RU" dirty="0"/>
              <a:t>, </a:t>
            </a:r>
            <a:r>
              <a:rPr lang="ru-RU" dirty="0" err="1"/>
              <a:t>мисливських</a:t>
            </a:r>
            <a:r>
              <a:rPr lang="ru-RU" dirty="0"/>
              <a:t> </a:t>
            </a:r>
            <a:r>
              <a:rPr lang="ru-RU" dirty="0" err="1"/>
              <a:t>ресурсів</a:t>
            </a:r>
            <a:r>
              <a:rPr lang="ru-RU" dirty="0"/>
              <a:t>.</a:t>
            </a:r>
            <a:endParaRPr lang="uk-UA" dirty="0"/>
          </a:p>
        </p:txBody>
      </p:sp>
    </p:spTree>
    <p:extLst>
      <p:ext uri="{BB962C8B-B14F-4D97-AF65-F5344CB8AC3E}">
        <p14:creationId xmlns:p14="http://schemas.microsoft.com/office/powerpoint/2010/main" val="3260560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7500" lnSpcReduction="20000"/>
          </a:bodyPr>
          <a:lstStyle/>
          <a:p>
            <a:r>
              <a:rPr lang="uk-UA" dirty="0"/>
              <a:t>Науковою основою для визначення розмірів плати за спеціальне використання природних ресурсів є їхня економічна оцінка, в основу якої покладено диференційну ренту. </a:t>
            </a:r>
            <a:r>
              <a:rPr lang="uk-UA" b="1" i="1" dirty="0"/>
              <a:t>У загальному </a:t>
            </a:r>
            <a:r>
              <a:rPr lang="uk-UA" b="1" i="1" dirty="0" err="1"/>
              <a:t>виглядірозрізняють</a:t>
            </a:r>
            <a:r>
              <a:rPr lang="uk-UA" b="1" i="1" dirty="0"/>
              <a:t> шість видів платежів за ресурси:</a:t>
            </a:r>
            <a:endParaRPr lang="uk-UA" dirty="0"/>
          </a:p>
          <a:p>
            <a:r>
              <a:rPr lang="uk-UA" i="1" dirty="0"/>
              <a:t>1) Платежі за право користування природними ресурсами.</a:t>
            </a:r>
          </a:p>
          <a:p>
            <a:r>
              <a:rPr lang="uk-UA" i="1" dirty="0"/>
              <a:t>2) Плата за відтворення та охорону природних ресурсів.</a:t>
            </a:r>
          </a:p>
          <a:p>
            <a:r>
              <a:rPr lang="uk-UA" i="1" dirty="0"/>
              <a:t>3) Рентні платежі за експлуатацію кращих природних ресурсів чи за якістю, чи за місцем їх розташування стосовно ринку.</a:t>
            </a:r>
          </a:p>
          <a:p>
            <a:r>
              <a:rPr lang="uk-UA" i="1" dirty="0"/>
              <a:t>4) Штрафні платежі за понадлімітне використання природних ресурсів.</a:t>
            </a:r>
          </a:p>
          <a:p>
            <a:r>
              <a:rPr lang="uk-UA" i="1" dirty="0"/>
              <a:t>5) Компенсаційні платежі за вибуття природних ресурсів із цільового використання або погіршення їхньої якості, спричинене діяльністю цих підприємств.</a:t>
            </a:r>
          </a:p>
          <a:p>
            <a:r>
              <a:rPr lang="uk-UA" i="1" dirty="0"/>
              <a:t>6) Плата підприємств за використання середовища для розміщення відходів виробництва.</a:t>
            </a:r>
          </a:p>
          <a:p>
            <a:endParaRPr lang="uk-UA" sz="3500" dirty="0"/>
          </a:p>
        </p:txBody>
      </p:sp>
    </p:spTree>
    <p:extLst>
      <p:ext uri="{BB962C8B-B14F-4D97-AF65-F5344CB8AC3E}">
        <p14:creationId xmlns:p14="http://schemas.microsoft.com/office/powerpoint/2010/main" val="16674497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ЗАГАЛЬНОДЕРЖАВНА ПРОГРАМА </a:t>
            </a:r>
            <a:r>
              <a:rPr lang="ru-RU" dirty="0" smtClean="0"/>
              <a:t/>
            </a:r>
            <a:br>
              <a:rPr lang="ru-RU" dirty="0" smtClean="0"/>
            </a:br>
            <a:r>
              <a:rPr lang="ru-RU" b="1" dirty="0"/>
              <a:t>РОЗВИТКУ МІНЕРАЛЬНО-СИРОВИННОЇ БАЗИ УКРАЇНИ НА ПЕРІОД ДО 2030 РОКУ</a:t>
            </a:r>
            <a:endParaRPr lang="uk-UA" dirty="0"/>
          </a:p>
        </p:txBody>
      </p:sp>
      <p:sp>
        <p:nvSpPr>
          <p:cNvPr id="3" name="Місце для вмісту 2"/>
          <p:cNvSpPr>
            <a:spLocks noGrp="1"/>
          </p:cNvSpPr>
          <p:nvPr>
            <p:ph idx="1"/>
          </p:nvPr>
        </p:nvSpPr>
        <p:spPr/>
        <p:txBody>
          <a:bodyPr/>
          <a:lstStyle/>
          <a:p>
            <a:r>
              <a:rPr lang="uk-UA" dirty="0"/>
              <a:t>Мінерально-сировинна база України є достатньо вагомою у світовому вимірі. В надрах нашої країни виявлено майже 20 тис. родовищ і проявів 117 видів корисних копалин, з яких 8290 родовищ і 1110 об'єктів обліку за 98 видами мінеральної сировини мають промислове значення і обліковуються в державному балансі запасів корисних копалин, 3349 родовищ розробляється.</a:t>
            </a:r>
          </a:p>
        </p:txBody>
      </p:sp>
    </p:spTree>
    <p:extLst>
      <p:ext uri="{BB962C8B-B14F-4D97-AF65-F5344CB8AC3E}">
        <p14:creationId xmlns:p14="http://schemas.microsoft.com/office/powerpoint/2010/main" val="15712335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uk-UA" dirty="0"/>
              <a:t>На сьогодні в Україні у значних обсягах ведеться видобування кам'яного вугілля (1,7 відсотка загального видобутку у світі), товарних залізних (4,5 відсотка) та марганцевих (9 відсотків) руд, урану, титану, цирконію, графіту (4 відсотки), каоліну (18 відсотків), брому, вохри, нерудної металургійної сировини (кварцитів, флюсових вапняків і доломітів), хімічної сировини (самородної сірки, кам'яних і калійних солей), облицювального каменю (гранітів, габро, лабрадоритів), скляного піску тощо. В Україні видобувається також вуглеводнева сировина, буре вугілля, торф, цементна сировина, тугоплавкі та вогнетривкі глини, сировина для виробництва будівельних матеріалів, йод, бром, різноманітні мінеральні води, дорогоцінне та коштовне каміння, п'єзокварц тощо. У відносно незначних обсягах здійснюється видобування нікелевих руд, золота, скандію, гафнію, бурштину, цеоліту, фосфатної сировини тощо.</a:t>
            </a:r>
          </a:p>
        </p:txBody>
      </p:sp>
    </p:spTree>
    <p:extLst>
      <p:ext uri="{BB962C8B-B14F-4D97-AF65-F5344CB8AC3E}">
        <p14:creationId xmlns:p14="http://schemas.microsoft.com/office/powerpoint/2010/main" val="6019589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t>За </a:t>
            </a:r>
            <a:r>
              <a:rPr lang="ru-RU" sz="2800" dirty="0" err="1"/>
              <a:t>промислово-економічним</a:t>
            </a:r>
            <a:r>
              <a:rPr lang="ru-RU" sz="2800" dirty="0"/>
              <a:t> </a:t>
            </a:r>
            <a:r>
              <a:rPr lang="ru-RU" sz="2800" dirty="0" err="1"/>
              <a:t>значенням</a:t>
            </a:r>
            <a:r>
              <a:rPr lang="ru-RU" sz="2800" dirty="0"/>
              <a:t> </a:t>
            </a:r>
            <a:r>
              <a:rPr lang="ru-RU" sz="2800" dirty="0" err="1"/>
              <a:t>передбачається</a:t>
            </a:r>
            <a:r>
              <a:rPr lang="ru-RU" sz="2800" dirty="0"/>
              <a:t> </a:t>
            </a:r>
            <a:r>
              <a:rPr lang="ru-RU" sz="2800" dirty="0" err="1"/>
              <a:t>поділ</a:t>
            </a:r>
            <a:r>
              <a:rPr lang="ru-RU" sz="2800" dirty="0"/>
              <a:t> </a:t>
            </a:r>
            <a:r>
              <a:rPr lang="ru-RU" sz="2800" dirty="0" err="1"/>
              <a:t>видів</a:t>
            </a:r>
            <a:r>
              <a:rPr lang="ru-RU" sz="2800" dirty="0"/>
              <a:t> </a:t>
            </a:r>
            <a:r>
              <a:rPr lang="ru-RU" sz="2800" dirty="0" err="1"/>
              <a:t>сировини</a:t>
            </a:r>
            <a:r>
              <a:rPr lang="ru-RU" sz="2800" dirty="0"/>
              <a:t> як </a:t>
            </a:r>
            <a:r>
              <a:rPr lang="ru-RU" sz="2800" dirty="0" err="1"/>
              <a:t>складової</a:t>
            </a:r>
            <a:r>
              <a:rPr lang="ru-RU" sz="2800" dirty="0"/>
              <a:t> </a:t>
            </a:r>
            <a:r>
              <a:rPr lang="ru-RU" sz="2800" dirty="0" err="1"/>
              <a:t>мінерально-сировинної</a:t>
            </a:r>
            <a:r>
              <a:rPr lang="ru-RU" sz="2800" dirty="0"/>
              <a:t> </a:t>
            </a:r>
            <a:r>
              <a:rPr lang="ru-RU" sz="2800" dirty="0" err="1"/>
              <a:t>бази</a:t>
            </a:r>
            <a:r>
              <a:rPr lang="ru-RU" sz="2800" dirty="0"/>
              <a:t> </a:t>
            </a:r>
            <a:r>
              <a:rPr lang="ru-RU" sz="2800" dirty="0" err="1"/>
              <a:t>України</a:t>
            </a:r>
            <a:r>
              <a:rPr lang="ru-RU" sz="2800" dirty="0"/>
              <a:t> на </a:t>
            </a:r>
            <a:r>
              <a:rPr lang="ru-RU" sz="2800" dirty="0" err="1"/>
              <a:t>такі</a:t>
            </a:r>
            <a:r>
              <a:rPr lang="ru-RU" sz="2800" dirty="0"/>
              <a:t> </a:t>
            </a:r>
            <a:r>
              <a:rPr lang="ru-RU" sz="2800" dirty="0" err="1"/>
              <a:t>категорії</a:t>
            </a:r>
            <a:r>
              <a:rPr lang="ru-RU" sz="2800" dirty="0"/>
              <a:t>:</a:t>
            </a:r>
            <a:endParaRPr lang="uk-UA" sz="2800" dirty="0"/>
          </a:p>
        </p:txBody>
      </p:sp>
      <p:sp>
        <p:nvSpPr>
          <p:cNvPr id="3" name="Місце для вмісту 2"/>
          <p:cNvSpPr>
            <a:spLocks noGrp="1"/>
          </p:cNvSpPr>
          <p:nvPr>
            <p:ph idx="1"/>
          </p:nvPr>
        </p:nvSpPr>
        <p:spPr/>
        <p:txBody>
          <a:bodyPr>
            <a:normAutofit fontScale="92500" lnSpcReduction="10000"/>
          </a:bodyPr>
          <a:lstStyle/>
          <a:p>
            <a:r>
              <a:rPr lang="uk-UA" dirty="0"/>
              <a:t>категорія А - види мінеральної сировини, що </a:t>
            </a:r>
            <a:r>
              <a:rPr lang="uk-UA" dirty="0" err="1"/>
              <a:t>інтенсивно</a:t>
            </a:r>
            <a:r>
              <a:rPr lang="uk-UA" dirty="0"/>
              <a:t> видобуваються в Україні, характеризуються значними розвіданими запасами корисних копалин і компонентів та є предметом експорту або можуть розглядатися як такі з метою забезпечення в стислі строки валютних надходжень і надходжень до державного бюджету;</a:t>
            </a:r>
          </a:p>
          <a:p>
            <a:r>
              <a:rPr lang="uk-UA" dirty="0"/>
              <a:t>категорія Б - види мінеральної сировини, що на даний час в Україні видобуваються в обмежених обсягах, собівартість видобутку яких забезпечує граничний економічно вигідний рівень рентабельності, розробка </a:t>
            </a:r>
            <a:r>
              <a:rPr lang="uk-UA" dirty="0" err="1"/>
              <a:t>ускладнюється</a:t>
            </a:r>
            <a:r>
              <a:rPr lang="uk-UA" dirty="0"/>
              <a:t> екологічними проблемами, розвідані запаси родовищ невеликі або виснажені, нові родовища недостатньо вивчені, але потреба в таких видах сировини зумовлена розвитком промисловості. Нестача таких видів мінеральної сировини покривається за рахунок імпорту;</a:t>
            </a:r>
          </a:p>
          <a:p>
            <a:endParaRPr lang="uk-UA" dirty="0"/>
          </a:p>
        </p:txBody>
      </p:sp>
    </p:spTree>
    <p:extLst>
      <p:ext uri="{BB962C8B-B14F-4D97-AF65-F5344CB8AC3E}">
        <p14:creationId xmlns:p14="http://schemas.microsoft.com/office/powerpoint/2010/main" val="19989944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ru-RU" dirty="0" err="1"/>
              <a:t>категорія</a:t>
            </a:r>
            <a:r>
              <a:rPr lang="ru-RU" dirty="0"/>
              <a:t> В - </a:t>
            </a:r>
            <a:r>
              <a:rPr lang="ru-RU" dirty="0" err="1"/>
              <a:t>види</a:t>
            </a:r>
            <a:r>
              <a:rPr lang="ru-RU" dirty="0"/>
              <a:t> </a:t>
            </a:r>
            <a:r>
              <a:rPr lang="ru-RU" dirty="0" err="1"/>
              <a:t>мінеральної</a:t>
            </a:r>
            <a:r>
              <a:rPr lang="ru-RU" dirty="0"/>
              <a:t> </a:t>
            </a:r>
            <a:r>
              <a:rPr lang="ru-RU" dirty="0" err="1"/>
              <a:t>сировини</a:t>
            </a:r>
            <a:r>
              <a:rPr lang="ru-RU" dirty="0"/>
              <a:t>, </a:t>
            </a:r>
            <a:r>
              <a:rPr lang="ru-RU" dirty="0" err="1"/>
              <a:t>родовища</a:t>
            </a:r>
            <a:r>
              <a:rPr lang="ru-RU" dirty="0"/>
              <a:t> </a:t>
            </a:r>
            <a:r>
              <a:rPr lang="ru-RU" dirty="0" err="1"/>
              <a:t>яких</a:t>
            </a:r>
            <a:r>
              <a:rPr lang="ru-RU" dirty="0"/>
              <a:t> в </a:t>
            </a:r>
            <a:r>
              <a:rPr lang="ru-RU" dirty="0" err="1"/>
              <a:t>Україні</a:t>
            </a:r>
            <a:r>
              <a:rPr lang="ru-RU" dirty="0"/>
              <a:t> </a:t>
            </a:r>
            <a:r>
              <a:rPr lang="ru-RU" dirty="0" err="1"/>
              <a:t>наявні</a:t>
            </a:r>
            <a:r>
              <a:rPr lang="ru-RU" dirty="0"/>
              <a:t>, запаси </a:t>
            </a:r>
            <a:r>
              <a:rPr lang="ru-RU" dirty="0" err="1"/>
              <a:t>їх</a:t>
            </a:r>
            <a:r>
              <a:rPr lang="ru-RU" dirty="0"/>
              <a:t> (у тому </a:t>
            </a:r>
            <a:r>
              <a:rPr lang="ru-RU" dirty="0" err="1"/>
              <a:t>числі</a:t>
            </a:r>
            <a:r>
              <a:rPr lang="ru-RU" dirty="0"/>
              <a:t> </a:t>
            </a:r>
            <a:r>
              <a:rPr lang="ru-RU" dirty="0" err="1"/>
              <a:t>значні</a:t>
            </a:r>
            <a:r>
              <a:rPr lang="ru-RU" dirty="0"/>
              <a:t>) </a:t>
            </a:r>
            <a:r>
              <a:rPr lang="ru-RU" dirty="0" err="1"/>
              <a:t>розвідані</a:t>
            </a:r>
            <a:r>
              <a:rPr lang="ru-RU" dirty="0"/>
              <a:t>, але </a:t>
            </a:r>
            <a:r>
              <a:rPr lang="ru-RU" dirty="0" err="1"/>
              <a:t>сировина</a:t>
            </a:r>
            <a:r>
              <a:rPr lang="ru-RU" dirty="0"/>
              <a:t> </a:t>
            </a:r>
            <a:r>
              <a:rPr lang="ru-RU" dirty="0" err="1"/>
              <a:t>видобувається</a:t>
            </a:r>
            <a:r>
              <a:rPr lang="ru-RU" dirty="0"/>
              <a:t> в </a:t>
            </a:r>
            <a:r>
              <a:rPr lang="ru-RU" dirty="0" err="1"/>
              <a:t>обмежених</a:t>
            </a:r>
            <a:r>
              <a:rPr lang="ru-RU" dirty="0"/>
              <a:t> </a:t>
            </a:r>
            <a:r>
              <a:rPr lang="ru-RU" dirty="0" err="1"/>
              <a:t>обсягах</a:t>
            </a:r>
            <a:r>
              <a:rPr lang="ru-RU" dirty="0"/>
              <a:t> </a:t>
            </a:r>
            <a:r>
              <a:rPr lang="ru-RU" dirty="0" err="1"/>
              <a:t>або</a:t>
            </a:r>
            <a:r>
              <a:rPr lang="ru-RU" dirty="0"/>
              <a:t> не </a:t>
            </a:r>
            <a:r>
              <a:rPr lang="ru-RU" dirty="0" err="1"/>
              <a:t>видобувається</a:t>
            </a:r>
            <a:r>
              <a:rPr lang="ru-RU" dirty="0"/>
              <a:t> </a:t>
            </a:r>
            <a:r>
              <a:rPr lang="ru-RU" dirty="0" err="1"/>
              <a:t>взагалі</a:t>
            </a:r>
            <a:r>
              <a:rPr lang="ru-RU" dirty="0"/>
              <a:t>. </a:t>
            </a:r>
            <a:r>
              <a:rPr lang="ru-RU" dirty="0" err="1"/>
              <a:t>Згідно</a:t>
            </a:r>
            <a:r>
              <a:rPr lang="ru-RU" dirty="0"/>
              <a:t> з </a:t>
            </a:r>
            <a:r>
              <a:rPr lang="ru-RU" dirty="0" err="1"/>
              <a:t>техніко-економічними</a:t>
            </a:r>
            <a:r>
              <a:rPr lang="ru-RU" dirty="0"/>
              <a:t> </a:t>
            </a:r>
            <a:r>
              <a:rPr lang="ru-RU" dirty="0" err="1"/>
              <a:t>розрахунками</a:t>
            </a:r>
            <a:r>
              <a:rPr lang="ru-RU" dirty="0"/>
              <a:t> </a:t>
            </a:r>
            <a:r>
              <a:rPr lang="ru-RU" dirty="0" err="1"/>
              <a:t>така</a:t>
            </a:r>
            <a:r>
              <a:rPr lang="ru-RU" dirty="0"/>
              <a:t> </a:t>
            </a:r>
            <a:r>
              <a:rPr lang="ru-RU" dirty="0" err="1"/>
              <a:t>мінеральна</a:t>
            </a:r>
            <a:r>
              <a:rPr lang="ru-RU" dirty="0"/>
              <a:t> </a:t>
            </a:r>
            <a:r>
              <a:rPr lang="ru-RU" dirty="0" err="1"/>
              <a:t>сировина</a:t>
            </a:r>
            <a:r>
              <a:rPr lang="ru-RU" dirty="0"/>
              <a:t> при </a:t>
            </a:r>
            <a:r>
              <a:rPr lang="ru-RU" dirty="0" err="1"/>
              <a:t>сучасному</a:t>
            </a:r>
            <a:r>
              <a:rPr lang="ru-RU" dirty="0"/>
              <a:t> </a:t>
            </a:r>
            <a:r>
              <a:rPr lang="ru-RU" dirty="0" err="1"/>
              <a:t>становищі</a:t>
            </a:r>
            <a:r>
              <a:rPr lang="ru-RU" dirty="0"/>
              <a:t> </a:t>
            </a:r>
            <a:r>
              <a:rPr lang="ru-RU" dirty="0" err="1"/>
              <a:t>економіки</a:t>
            </a:r>
            <a:r>
              <a:rPr lang="ru-RU" dirty="0"/>
              <a:t> </a:t>
            </a:r>
            <a:r>
              <a:rPr lang="ru-RU" dirty="0" err="1"/>
              <a:t>країни</a:t>
            </a:r>
            <a:r>
              <a:rPr lang="ru-RU" dirty="0"/>
              <a:t> не є </a:t>
            </a:r>
            <a:r>
              <a:rPr lang="ru-RU" dirty="0" err="1"/>
              <a:t>конкурентоспроможною</a:t>
            </a:r>
            <a:r>
              <a:rPr lang="ru-RU" dirty="0"/>
              <a:t> </a:t>
            </a:r>
            <a:r>
              <a:rPr lang="ru-RU" dirty="0" err="1"/>
              <a:t>порівняно</a:t>
            </a:r>
            <a:r>
              <a:rPr lang="ru-RU" dirty="0"/>
              <a:t> з </a:t>
            </a:r>
            <a:r>
              <a:rPr lang="ru-RU" dirty="0" err="1"/>
              <a:t>імпортною</a:t>
            </a:r>
            <a:r>
              <a:rPr lang="ru-RU" dirty="0"/>
              <a:t> </a:t>
            </a:r>
            <a:r>
              <a:rPr lang="ru-RU" dirty="0" err="1"/>
              <a:t>сировиною</a:t>
            </a:r>
            <a:r>
              <a:rPr lang="ru-RU" dirty="0"/>
              <a:t> і не </a:t>
            </a:r>
            <a:r>
              <a:rPr lang="ru-RU" dirty="0" err="1"/>
              <a:t>може</a:t>
            </a:r>
            <a:r>
              <a:rPr lang="ru-RU" dirty="0"/>
              <a:t> бути рентабельно </a:t>
            </a:r>
            <a:r>
              <a:rPr lang="ru-RU" dirty="0" err="1"/>
              <a:t>перероблена</a:t>
            </a:r>
            <a:r>
              <a:rPr lang="ru-RU" dirty="0"/>
              <a:t> на </a:t>
            </a:r>
            <a:r>
              <a:rPr lang="ru-RU" dirty="0" err="1"/>
              <a:t>вітчизняних</a:t>
            </a:r>
            <a:r>
              <a:rPr lang="ru-RU" dirty="0"/>
              <a:t> </a:t>
            </a:r>
            <a:r>
              <a:rPr lang="ru-RU" dirty="0" err="1"/>
              <a:t>підприємствах</a:t>
            </a:r>
            <a:r>
              <a:rPr lang="ru-RU" dirty="0"/>
              <a:t> </a:t>
            </a:r>
            <a:r>
              <a:rPr lang="ru-RU" dirty="0" err="1"/>
              <a:t>відповідно</a:t>
            </a:r>
            <a:r>
              <a:rPr lang="ru-RU" dirty="0"/>
              <a:t> до </a:t>
            </a:r>
            <a:r>
              <a:rPr lang="ru-RU" dirty="0" err="1"/>
              <a:t>діючих</a:t>
            </a:r>
            <a:r>
              <a:rPr lang="ru-RU" dirty="0"/>
              <a:t> </a:t>
            </a:r>
            <a:r>
              <a:rPr lang="ru-RU" dirty="0" err="1"/>
              <a:t>технологій</a:t>
            </a:r>
            <a:r>
              <a:rPr lang="ru-RU" dirty="0"/>
              <a:t>. </a:t>
            </a:r>
            <a:r>
              <a:rPr lang="ru-RU" dirty="0" err="1"/>
              <a:t>Водночас</a:t>
            </a:r>
            <a:r>
              <a:rPr lang="ru-RU" dirty="0"/>
              <a:t> потреба в </a:t>
            </a:r>
            <a:r>
              <a:rPr lang="ru-RU" dirty="0" err="1"/>
              <a:t>такій</a:t>
            </a:r>
            <a:r>
              <a:rPr lang="ru-RU" dirty="0"/>
              <a:t> </a:t>
            </a:r>
            <a:r>
              <a:rPr lang="ru-RU" dirty="0" err="1"/>
              <a:t>сировині</a:t>
            </a:r>
            <a:r>
              <a:rPr lang="ru-RU" dirty="0"/>
              <a:t> </a:t>
            </a:r>
            <a:r>
              <a:rPr lang="ru-RU" dirty="0" err="1"/>
              <a:t>може</a:t>
            </a:r>
            <a:r>
              <a:rPr lang="ru-RU" dirty="0"/>
              <a:t> </a:t>
            </a:r>
            <a:r>
              <a:rPr lang="ru-RU" dirty="0" err="1"/>
              <a:t>відновитися</a:t>
            </a:r>
            <a:r>
              <a:rPr lang="ru-RU" dirty="0"/>
              <a:t> як результат </a:t>
            </a:r>
            <a:r>
              <a:rPr lang="ru-RU" dirty="0" err="1"/>
              <a:t>освоєння</a:t>
            </a:r>
            <a:r>
              <a:rPr lang="ru-RU" dirty="0"/>
              <a:t> </a:t>
            </a:r>
            <a:r>
              <a:rPr lang="ru-RU" dirty="0" err="1"/>
              <a:t>новітніх</a:t>
            </a:r>
            <a:r>
              <a:rPr lang="ru-RU" dirty="0"/>
              <a:t> </a:t>
            </a:r>
            <a:r>
              <a:rPr lang="ru-RU" dirty="0" err="1"/>
              <a:t>технологій</a:t>
            </a:r>
            <a:r>
              <a:rPr lang="ru-RU" dirty="0"/>
              <a:t> </a:t>
            </a:r>
            <a:r>
              <a:rPr lang="ru-RU" dirty="0" err="1"/>
              <a:t>збагачення</a:t>
            </a:r>
            <a:r>
              <a:rPr lang="ru-RU" dirty="0"/>
              <a:t> </a:t>
            </a:r>
            <a:r>
              <a:rPr lang="ru-RU" dirty="0" err="1"/>
              <a:t>або</a:t>
            </a:r>
            <a:r>
              <a:rPr lang="ru-RU" dirty="0"/>
              <a:t> </a:t>
            </a:r>
            <a:r>
              <a:rPr lang="ru-RU" dirty="0" err="1"/>
              <a:t>попередньої</a:t>
            </a:r>
            <a:r>
              <a:rPr lang="ru-RU" dirty="0"/>
              <a:t> </a:t>
            </a:r>
            <a:r>
              <a:rPr lang="ru-RU" dirty="0" err="1"/>
              <a:t>переробки</a:t>
            </a:r>
            <a:r>
              <a:rPr lang="ru-RU" dirty="0"/>
              <a:t> </a:t>
            </a:r>
            <a:r>
              <a:rPr lang="ru-RU" dirty="0" err="1"/>
              <a:t>відповідних</a:t>
            </a:r>
            <a:r>
              <a:rPr lang="ru-RU" dirty="0"/>
              <a:t> руд;</a:t>
            </a:r>
          </a:p>
          <a:p>
            <a:r>
              <a:rPr lang="ru-RU" dirty="0" err="1"/>
              <a:t>категорія</a:t>
            </a:r>
            <a:r>
              <a:rPr lang="ru-RU" dirty="0"/>
              <a:t> Г - </a:t>
            </a:r>
            <a:r>
              <a:rPr lang="ru-RU" dirty="0" err="1"/>
              <a:t>види</a:t>
            </a:r>
            <a:r>
              <a:rPr lang="ru-RU" dirty="0"/>
              <a:t> </a:t>
            </a:r>
            <a:r>
              <a:rPr lang="ru-RU" dirty="0" err="1"/>
              <a:t>мінеральної</a:t>
            </a:r>
            <a:r>
              <a:rPr lang="ru-RU" dirty="0"/>
              <a:t> </a:t>
            </a:r>
            <a:r>
              <a:rPr lang="ru-RU" dirty="0" err="1"/>
              <a:t>сировини</a:t>
            </a:r>
            <a:r>
              <a:rPr lang="ru-RU" dirty="0"/>
              <a:t>, </a:t>
            </a:r>
            <a:r>
              <a:rPr lang="ru-RU" dirty="0" err="1"/>
              <a:t>родовища</a:t>
            </a:r>
            <a:r>
              <a:rPr lang="ru-RU" dirty="0"/>
              <a:t> </a:t>
            </a:r>
            <a:r>
              <a:rPr lang="ru-RU" dirty="0" err="1"/>
              <a:t>яких</a:t>
            </a:r>
            <a:r>
              <a:rPr lang="ru-RU" dirty="0"/>
              <a:t> на </a:t>
            </a:r>
            <a:r>
              <a:rPr lang="ru-RU" dirty="0" err="1"/>
              <a:t>даний</a:t>
            </a:r>
            <a:r>
              <a:rPr lang="ru-RU" dirty="0"/>
              <a:t> час в </a:t>
            </a:r>
            <a:r>
              <a:rPr lang="ru-RU" dirty="0" err="1"/>
              <a:t>Україні</a:t>
            </a:r>
            <a:r>
              <a:rPr lang="ru-RU" dirty="0"/>
              <a:t> не </a:t>
            </a:r>
            <a:r>
              <a:rPr lang="ru-RU" dirty="0" err="1"/>
              <a:t>розробляються</a:t>
            </a:r>
            <a:r>
              <a:rPr lang="ru-RU" dirty="0"/>
              <a:t> і </a:t>
            </a:r>
            <a:r>
              <a:rPr lang="ru-RU" dirty="0" err="1"/>
              <a:t>недостатньо</a:t>
            </a:r>
            <a:r>
              <a:rPr lang="ru-RU" dirty="0"/>
              <a:t> </a:t>
            </a:r>
            <a:r>
              <a:rPr lang="ru-RU" dirty="0" err="1"/>
              <a:t>вивчені</a:t>
            </a:r>
            <a:r>
              <a:rPr lang="ru-RU" dirty="0"/>
              <a:t>, але в </a:t>
            </a:r>
            <a:r>
              <a:rPr lang="ru-RU" dirty="0" err="1"/>
              <a:t>перспективі</a:t>
            </a:r>
            <a:r>
              <a:rPr lang="ru-RU" dirty="0"/>
              <a:t> </a:t>
            </a:r>
            <a:r>
              <a:rPr lang="ru-RU" dirty="0" err="1"/>
              <a:t>можуть</a:t>
            </a:r>
            <a:r>
              <a:rPr lang="ru-RU" dirty="0"/>
              <a:t> стати </a:t>
            </a:r>
            <a:r>
              <a:rPr lang="ru-RU" dirty="0" err="1"/>
              <a:t>важливими</a:t>
            </a:r>
            <a:r>
              <a:rPr lang="ru-RU" dirty="0"/>
              <a:t> для </a:t>
            </a:r>
            <a:r>
              <a:rPr lang="ru-RU" dirty="0" err="1"/>
              <a:t>економіки</a:t>
            </a:r>
            <a:r>
              <a:rPr lang="ru-RU" dirty="0"/>
              <a:t> </a:t>
            </a:r>
            <a:r>
              <a:rPr lang="ru-RU" dirty="0" err="1"/>
              <a:t>держави</a:t>
            </a:r>
            <a:r>
              <a:rPr lang="ru-RU" dirty="0"/>
              <a:t>, </a:t>
            </a:r>
            <a:r>
              <a:rPr lang="ru-RU" dirty="0" err="1"/>
              <a:t>враховуючи</a:t>
            </a:r>
            <a:r>
              <a:rPr lang="ru-RU" dirty="0"/>
              <a:t> потреби </a:t>
            </a:r>
            <a:r>
              <a:rPr lang="ru-RU" dirty="0" err="1"/>
              <a:t>інших</a:t>
            </a:r>
            <a:r>
              <a:rPr lang="ru-RU" dirty="0"/>
              <a:t> </a:t>
            </a:r>
            <a:r>
              <a:rPr lang="ru-RU" dirty="0" err="1"/>
              <a:t>галузей</a:t>
            </a:r>
            <a:r>
              <a:rPr lang="ru-RU" dirty="0"/>
              <a:t> </a:t>
            </a:r>
            <a:r>
              <a:rPr lang="ru-RU" dirty="0" err="1"/>
              <a:t>промисловості</a:t>
            </a:r>
            <a:r>
              <a:rPr lang="ru-RU" dirty="0"/>
              <a:t>.</a:t>
            </a:r>
          </a:p>
          <a:p>
            <a:endParaRPr lang="uk-UA" dirty="0"/>
          </a:p>
        </p:txBody>
      </p:sp>
    </p:spTree>
    <p:extLst>
      <p:ext uri="{BB962C8B-B14F-4D97-AF65-F5344CB8AC3E}">
        <p14:creationId xmlns:p14="http://schemas.microsoft.com/office/powerpoint/2010/main" val="42047767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Паливно-енергетичні ресурси</a:t>
            </a:r>
            <a:endParaRPr lang="uk-UA" dirty="0"/>
          </a:p>
        </p:txBody>
      </p:sp>
      <p:sp>
        <p:nvSpPr>
          <p:cNvPr id="3" name="Місце для вмісту 2"/>
          <p:cNvSpPr>
            <a:spLocks noGrp="1"/>
          </p:cNvSpPr>
          <p:nvPr>
            <p:ph idx="1"/>
          </p:nvPr>
        </p:nvSpPr>
        <p:spPr/>
        <p:txBody>
          <a:bodyPr/>
          <a:lstStyle/>
          <a:p>
            <a:r>
              <a:rPr lang="uk-UA" b="1" dirty="0"/>
              <a:t>Газ, нафта, </a:t>
            </a:r>
            <a:r>
              <a:rPr lang="uk-UA" b="1" dirty="0" smtClean="0"/>
              <a:t>конденсат</a:t>
            </a:r>
          </a:p>
          <a:p>
            <a:r>
              <a:rPr lang="uk-UA" dirty="0">
                <a:solidFill>
                  <a:srgbClr val="FF0000"/>
                </a:solidFill>
              </a:rPr>
              <a:t>Цей вид сировини належить до категорії А. </a:t>
            </a:r>
            <a:r>
              <a:rPr lang="uk-UA" dirty="0"/>
              <a:t>У межах території України виділяються три нафтогазоносні райони: Східний (</a:t>
            </a:r>
            <a:r>
              <a:rPr lang="uk-UA" dirty="0" err="1"/>
              <a:t>Дніпровсько</a:t>
            </a:r>
            <a:r>
              <a:rPr lang="uk-UA" dirty="0"/>
              <a:t>-Донецька западина і північно-західна частина Донбасу), Західний (</a:t>
            </a:r>
            <a:r>
              <a:rPr lang="uk-UA" dirty="0" err="1"/>
              <a:t>Волино</a:t>
            </a:r>
            <a:r>
              <a:rPr lang="uk-UA" dirty="0"/>
              <a:t>-Подільська плита, Прикарпаття, Карпати і Закарпаття) і Південний (Причорномор'я, Крим та шельф у межах виключної (морської) економічної зони Чорного та </a:t>
            </a:r>
            <a:r>
              <a:rPr lang="uk-UA" dirty="0" smtClean="0"/>
              <a:t>Азовського </a:t>
            </a:r>
            <a:r>
              <a:rPr lang="uk-UA" dirty="0"/>
              <a:t>морів</a:t>
            </a:r>
            <a:r>
              <a:rPr lang="uk-UA" dirty="0" smtClean="0"/>
              <a:t>).</a:t>
            </a:r>
          </a:p>
          <a:p>
            <a:r>
              <a:rPr lang="ru-RU" dirty="0" err="1"/>
              <a:t>Державним</a:t>
            </a:r>
            <a:r>
              <a:rPr lang="ru-RU" dirty="0"/>
              <a:t> балансом </a:t>
            </a:r>
            <a:r>
              <a:rPr lang="ru-RU" dirty="0" err="1"/>
              <a:t>запасів</a:t>
            </a:r>
            <a:r>
              <a:rPr lang="ru-RU" dirty="0"/>
              <a:t> </a:t>
            </a:r>
            <a:r>
              <a:rPr lang="ru-RU" dirty="0" err="1"/>
              <a:t>корисних</a:t>
            </a:r>
            <a:r>
              <a:rPr lang="ru-RU" dirty="0"/>
              <a:t> </a:t>
            </a:r>
            <a:r>
              <a:rPr lang="ru-RU" dirty="0" err="1"/>
              <a:t>копалин</a:t>
            </a:r>
            <a:r>
              <a:rPr lang="ru-RU" dirty="0"/>
              <a:t> </a:t>
            </a:r>
            <a:r>
              <a:rPr lang="ru-RU" dirty="0" err="1"/>
              <a:t>враховано</a:t>
            </a:r>
            <a:r>
              <a:rPr lang="ru-RU" dirty="0"/>
              <a:t> запаси </a:t>
            </a:r>
            <a:r>
              <a:rPr lang="ru-RU" dirty="0" err="1"/>
              <a:t>нафти</a:t>
            </a:r>
            <a:r>
              <a:rPr lang="ru-RU" dirty="0"/>
              <a:t>, газу і газового конденсату за 381 </a:t>
            </a:r>
            <a:r>
              <a:rPr lang="ru-RU" dirty="0" err="1"/>
              <a:t>родовищем</a:t>
            </a:r>
            <a:r>
              <a:rPr lang="ru-RU" dirty="0"/>
              <a:t>.</a:t>
            </a:r>
            <a:endParaRPr lang="uk-UA" dirty="0"/>
          </a:p>
        </p:txBody>
      </p:sp>
    </p:spTree>
    <p:extLst>
      <p:ext uri="{BB962C8B-B14F-4D97-AF65-F5344CB8AC3E}">
        <p14:creationId xmlns:p14="http://schemas.microsoft.com/office/powerpoint/2010/main" val="33084209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вугілля</a:t>
            </a:r>
            <a:endParaRPr lang="uk-UA" dirty="0"/>
          </a:p>
        </p:txBody>
      </p:sp>
      <p:sp>
        <p:nvSpPr>
          <p:cNvPr id="3" name="Місце для вмісту 2"/>
          <p:cNvSpPr>
            <a:spLocks noGrp="1"/>
          </p:cNvSpPr>
          <p:nvPr>
            <p:ph idx="1"/>
          </p:nvPr>
        </p:nvSpPr>
        <p:spPr/>
        <p:txBody>
          <a:bodyPr>
            <a:normAutofit fontScale="85000" lnSpcReduction="10000"/>
          </a:bodyPr>
          <a:lstStyle/>
          <a:p>
            <a:r>
              <a:rPr lang="ru-RU" dirty="0" err="1"/>
              <a:t>Цей</a:t>
            </a:r>
            <a:r>
              <a:rPr lang="ru-RU" dirty="0"/>
              <a:t> тип </a:t>
            </a:r>
            <a:r>
              <a:rPr lang="ru-RU" dirty="0" err="1"/>
              <a:t>сировини</a:t>
            </a:r>
            <a:r>
              <a:rPr lang="ru-RU" dirty="0"/>
              <a:t> </a:t>
            </a:r>
            <a:r>
              <a:rPr lang="ru-RU" dirty="0" err="1"/>
              <a:t>належить</a:t>
            </a:r>
            <a:r>
              <a:rPr lang="ru-RU" dirty="0"/>
              <a:t> до </a:t>
            </a:r>
            <a:r>
              <a:rPr lang="ru-RU" dirty="0" err="1"/>
              <a:t>категорії</a:t>
            </a:r>
            <a:r>
              <a:rPr lang="ru-RU" dirty="0"/>
              <a:t> А. </a:t>
            </a:r>
            <a:r>
              <a:rPr lang="ru-RU" dirty="0" err="1"/>
              <a:t>Вугілля</a:t>
            </a:r>
            <a:r>
              <a:rPr lang="ru-RU" dirty="0"/>
              <a:t> в </a:t>
            </a:r>
            <a:r>
              <a:rPr lang="ru-RU" dirty="0" err="1"/>
              <a:t>Україні</a:t>
            </a:r>
            <a:r>
              <a:rPr lang="ru-RU" dirty="0"/>
              <a:t> - </a:t>
            </a:r>
            <a:r>
              <a:rPr lang="ru-RU" dirty="0" err="1"/>
              <a:t>єдина</a:t>
            </a:r>
            <a:r>
              <a:rPr lang="ru-RU" dirty="0"/>
              <a:t> </a:t>
            </a:r>
            <a:r>
              <a:rPr lang="ru-RU" dirty="0" err="1"/>
              <a:t>енергетична</a:t>
            </a:r>
            <a:r>
              <a:rPr lang="ru-RU" dirty="0"/>
              <a:t> </a:t>
            </a:r>
            <a:r>
              <a:rPr lang="ru-RU" dirty="0" err="1"/>
              <a:t>сировина</a:t>
            </a:r>
            <a:r>
              <a:rPr lang="ru-RU" dirty="0"/>
              <a:t>, </a:t>
            </a:r>
            <a:r>
              <a:rPr lang="ru-RU" dirty="0" err="1"/>
              <a:t>запасів</a:t>
            </a:r>
            <a:r>
              <a:rPr lang="ru-RU" dirty="0"/>
              <a:t> </a:t>
            </a:r>
            <a:r>
              <a:rPr lang="ru-RU" dirty="0" err="1"/>
              <a:t>якої</a:t>
            </a:r>
            <a:r>
              <a:rPr lang="ru-RU" dirty="0"/>
              <a:t> </a:t>
            </a:r>
            <a:r>
              <a:rPr lang="ru-RU" dirty="0" err="1"/>
              <a:t>потенційно</a:t>
            </a:r>
            <a:r>
              <a:rPr lang="ru-RU" dirty="0"/>
              <a:t> </a:t>
            </a:r>
            <a:r>
              <a:rPr lang="ru-RU" dirty="0" err="1"/>
              <a:t>достатньо</a:t>
            </a:r>
            <a:r>
              <a:rPr lang="ru-RU" dirty="0"/>
              <a:t> для </a:t>
            </a:r>
            <a:r>
              <a:rPr lang="ru-RU" dirty="0" err="1"/>
              <a:t>забезпечення</a:t>
            </a:r>
            <a:r>
              <a:rPr lang="ru-RU" dirty="0"/>
              <a:t> </a:t>
            </a:r>
            <a:r>
              <a:rPr lang="ru-RU" dirty="0" err="1"/>
              <a:t>енергетичної</a:t>
            </a:r>
            <a:r>
              <a:rPr lang="ru-RU" dirty="0"/>
              <a:t> </a:t>
            </a:r>
            <a:r>
              <a:rPr lang="ru-RU" dirty="0" err="1"/>
              <a:t>безпеки</a:t>
            </a:r>
            <a:r>
              <a:rPr lang="ru-RU" dirty="0"/>
              <a:t> </a:t>
            </a:r>
            <a:r>
              <a:rPr lang="ru-RU" dirty="0" err="1"/>
              <a:t>держави</a:t>
            </a:r>
            <a:r>
              <a:rPr lang="ru-RU" dirty="0"/>
              <a:t>. </a:t>
            </a:r>
            <a:r>
              <a:rPr lang="ru-RU" dirty="0" err="1"/>
              <a:t>Видобуток</a:t>
            </a:r>
            <a:r>
              <a:rPr lang="ru-RU" dirty="0"/>
              <a:t> </a:t>
            </a:r>
            <a:r>
              <a:rPr lang="ru-RU" dirty="0" err="1"/>
              <a:t>вугілля</a:t>
            </a:r>
            <a:r>
              <a:rPr lang="ru-RU" dirty="0"/>
              <a:t> і </a:t>
            </a:r>
            <a:r>
              <a:rPr lang="ru-RU" dirty="0" err="1"/>
              <a:t>його</a:t>
            </a:r>
            <a:r>
              <a:rPr lang="ru-RU" dirty="0"/>
              <a:t> </a:t>
            </a:r>
            <a:r>
              <a:rPr lang="ru-RU" dirty="0" err="1"/>
              <a:t>переробка</a:t>
            </a:r>
            <a:r>
              <a:rPr lang="ru-RU" dirty="0"/>
              <a:t> в </a:t>
            </a:r>
            <a:r>
              <a:rPr lang="ru-RU" dirty="0" err="1"/>
              <a:t>готову</a:t>
            </a:r>
            <a:r>
              <a:rPr lang="ru-RU" dirty="0"/>
              <a:t> </a:t>
            </a:r>
            <a:r>
              <a:rPr lang="ru-RU" dirty="0" err="1"/>
              <a:t>вугільну</a:t>
            </a:r>
            <a:r>
              <a:rPr lang="ru-RU" dirty="0"/>
              <a:t> </a:t>
            </a:r>
            <a:r>
              <a:rPr lang="ru-RU" dirty="0" err="1"/>
              <a:t>продукцію</a:t>
            </a:r>
            <a:r>
              <a:rPr lang="ru-RU" dirty="0"/>
              <a:t> на </a:t>
            </a:r>
            <a:r>
              <a:rPr lang="ru-RU" dirty="0" err="1"/>
              <a:t>прогнозований</a:t>
            </a:r>
            <a:r>
              <a:rPr lang="ru-RU" dirty="0"/>
              <a:t> </a:t>
            </a:r>
            <a:r>
              <a:rPr lang="ru-RU" dirty="0" err="1"/>
              <a:t>період</a:t>
            </a:r>
            <a:r>
              <a:rPr lang="ru-RU" dirty="0"/>
              <a:t> </a:t>
            </a:r>
            <a:r>
              <a:rPr lang="ru-RU" dirty="0" err="1"/>
              <a:t>залишається</a:t>
            </a:r>
            <a:r>
              <a:rPr lang="ru-RU" dirty="0"/>
              <a:t> </a:t>
            </a:r>
            <a:r>
              <a:rPr lang="ru-RU" dirty="0" err="1"/>
              <a:t>основним</a:t>
            </a:r>
            <a:r>
              <a:rPr lang="ru-RU" dirty="0"/>
              <a:t> </a:t>
            </a:r>
            <a:r>
              <a:rPr lang="ru-RU" dirty="0" err="1"/>
              <a:t>джерелом</a:t>
            </a:r>
            <a:r>
              <a:rPr lang="ru-RU" dirty="0"/>
              <a:t> </a:t>
            </a:r>
            <a:r>
              <a:rPr lang="ru-RU" dirty="0" err="1"/>
              <a:t>забезпечення</a:t>
            </a:r>
            <a:r>
              <a:rPr lang="ru-RU" dirty="0"/>
              <a:t> потреб </a:t>
            </a:r>
            <a:r>
              <a:rPr lang="ru-RU" dirty="0" err="1"/>
              <a:t>України</a:t>
            </a:r>
            <a:r>
              <a:rPr lang="ru-RU" dirty="0"/>
              <a:t> в </a:t>
            </a:r>
            <a:r>
              <a:rPr lang="ru-RU" dirty="0" err="1"/>
              <a:t>енергоносіях</a:t>
            </a:r>
            <a:r>
              <a:rPr lang="ru-RU" dirty="0"/>
              <a:t>.</a:t>
            </a:r>
            <a:endParaRPr lang="uk-UA" dirty="0" smtClean="0"/>
          </a:p>
          <a:p>
            <a:r>
              <a:rPr lang="uk-UA" dirty="0" smtClean="0"/>
              <a:t>Загальні </a:t>
            </a:r>
            <a:r>
              <a:rPr lang="uk-UA" dirty="0"/>
              <a:t>ресурси вугілля України: балансові, позабалансові, прогнозні (за станом на 1 січня 2010 року) становлять 117,12 млрд </a:t>
            </a:r>
            <a:r>
              <a:rPr lang="uk-UA" dirty="0" err="1"/>
              <a:t>тонн</a:t>
            </a:r>
            <a:r>
              <a:rPr lang="uk-UA" dirty="0"/>
              <a:t>, у тому числі розвідані запаси - 56,25 млрд </a:t>
            </a:r>
            <a:r>
              <a:rPr lang="uk-UA" dirty="0" err="1"/>
              <a:t>тонн</a:t>
            </a:r>
            <a:r>
              <a:rPr lang="uk-UA" dirty="0"/>
              <a:t>, з них коксівних марок - 17,21 млрд </a:t>
            </a:r>
            <a:r>
              <a:rPr lang="uk-UA" dirty="0" err="1"/>
              <a:t>тонн</a:t>
            </a:r>
            <a:r>
              <a:rPr lang="uk-UA" dirty="0"/>
              <a:t> (30,6 відсотка), антрацитів - 7,60 млрд </a:t>
            </a:r>
            <a:r>
              <a:rPr lang="uk-UA" dirty="0" err="1"/>
              <a:t>тонн</a:t>
            </a:r>
            <a:r>
              <a:rPr lang="uk-UA" dirty="0"/>
              <a:t> (13,5 відсотка).</a:t>
            </a:r>
          </a:p>
          <a:p>
            <a:r>
              <a:rPr lang="uk-UA" dirty="0"/>
              <a:t>Разом з тим вугільні родовища України характеризуються дуже складними природними умовами їх розробки, а наявний шахтний фонд - високою зношеністю і низьким технічним рівнем, унаслідок чого вітчизняна вугільна промисловість є збитковою і потребує державної підтримки.</a:t>
            </a:r>
          </a:p>
          <a:p>
            <a:endParaRPr lang="uk-UA" dirty="0"/>
          </a:p>
        </p:txBody>
      </p:sp>
    </p:spTree>
    <p:extLst>
      <p:ext uri="{BB962C8B-B14F-4D97-AF65-F5344CB8AC3E}">
        <p14:creationId xmlns:p14="http://schemas.microsoft.com/office/powerpoint/2010/main" val="6886057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85000" lnSpcReduction="20000"/>
          </a:bodyPr>
          <a:lstStyle/>
          <a:p>
            <a:r>
              <a:rPr lang="uk-UA" b="1" dirty="0"/>
              <a:t>Метан вугільних родовищ</a:t>
            </a:r>
            <a:endParaRPr lang="uk-UA" dirty="0"/>
          </a:p>
          <a:p>
            <a:r>
              <a:rPr lang="uk-UA" dirty="0"/>
              <a:t>Даний вид сировини належить до категорії В. Важливий додатковий ресурсний потенціал вуглеводневої сировини пов'язаний з покладами метану вугільних родовищ Донецького та </a:t>
            </a:r>
            <a:r>
              <a:rPr lang="uk-UA" dirty="0" err="1"/>
              <a:t>Львівсько</a:t>
            </a:r>
            <a:r>
              <a:rPr lang="uk-UA" dirty="0"/>
              <a:t>-Волинського вугільних басейнів. Станом на 1 січня 2010 року в Україні балансові  запаси  категорій А+В+С1 та С2 оцінені в 313,9 млрд куб. метрів метану вугільних родовищ (на балансі діючих шахт - 140,8 млрд куб. метрів).</a:t>
            </a:r>
          </a:p>
          <a:p>
            <a:r>
              <a:rPr lang="uk-UA" dirty="0"/>
              <a:t>У цьому напрямі передбачаються:</a:t>
            </a:r>
          </a:p>
          <a:p>
            <a:r>
              <a:rPr lang="uk-UA" dirty="0"/>
              <a:t>розроблення методів вивчення і оцінки запасів метану;</a:t>
            </a:r>
          </a:p>
          <a:p>
            <a:r>
              <a:rPr lang="uk-UA" dirty="0"/>
              <a:t>проведення геологорозвідувальних робіт з оцінкою запасів і ресурсів метану окремих ділянок;</a:t>
            </a:r>
          </a:p>
          <a:p>
            <a:r>
              <a:rPr lang="uk-UA" dirty="0"/>
              <a:t>одержання промислових категорій запасів газу метану вугільних родовищ для забезпечення його видобутку в обсязі 8 млрд куб. метрів у 2020 році та 16 млрд куб. метрів у 2030 році.</a:t>
            </a:r>
          </a:p>
          <a:p>
            <a:endParaRPr lang="uk-UA" dirty="0"/>
          </a:p>
        </p:txBody>
      </p:sp>
    </p:spTree>
    <p:extLst>
      <p:ext uri="{BB962C8B-B14F-4D97-AF65-F5344CB8AC3E}">
        <p14:creationId xmlns:p14="http://schemas.microsoft.com/office/powerpoint/2010/main" val="3152297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200" i="1" dirty="0" err="1" smtClean="0">
                <a:solidFill>
                  <a:srgbClr val="FF0000"/>
                </a:solidFill>
              </a:rPr>
              <a:t>Природні</a:t>
            </a:r>
            <a:r>
              <a:rPr lang="ru-RU" sz="2200" i="1" dirty="0" smtClean="0">
                <a:solidFill>
                  <a:srgbClr val="FF0000"/>
                </a:solidFill>
              </a:rPr>
              <a:t> </a:t>
            </a:r>
            <a:r>
              <a:rPr lang="ru-RU" sz="2200" i="1" dirty="0" err="1" smtClean="0">
                <a:solidFill>
                  <a:srgbClr val="FF0000"/>
                </a:solidFill>
              </a:rPr>
              <a:t>рослинні</a:t>
            </a:r>
            <a:r>
              <a:rPr lang="ru-RU" sz="2200" i="1" dirty="0" smtClean="0">
                <a:solidFill>
                  <a:srgbClr val="FF0000"/>
                </a:solidFill>
              </a:rPr>
              <a:t> </a:t>
            </a:r>
            <a:r>
              <a:rPr lang="ru-RU" sz="2200" i="1" dirty="0" err="1" smtClean="0">
                <a:solidFill>
                  <a:srgbClr val="FF0000"/>
                </a:solidFill>
              </a:rPr>
              <a:t>ресурси</a:t>
            </a:r>
            <a:r>
              <a:rPr lang="ru-RU" sz="2200" i="1" dirty="0" smtClean="0">
                <a:solidFill>
                  <a:srgbClr val="FF0000"/>
                </a:solidFill>
              </a:rPr>
              <a:t>, у т. ч. </a:t>
            </a:r>
            <a:r>
              <a:rPr lang="ru-RU" sz="2200" i="1" dirty="0" err="1" smtClean="0">
                <a:solidFill>
                  <a:srgbClr val="FF0000"/>
                </a:solidFill>
              </a:rPr>
              <a:t>ресурси</a:t>
            </a:r>
            <a:r>
              <a:rPr lang="ru-RU" sz="2200" i="1" dirty="0" smtClean="0">
                <a:solidFill>
                  <a:srgbClr val="FF0000"/>
                </a:solidFill>
              </a:rPr>
              <a:t> </a:t>
            </a:r>
            <a:r>
              <a:rPr lang="ru-RU" sz="2200" i="1" dirty="0" err="1" smtClean="0">
                <a:solidFill>
                  <a:srgbClr val="FF0000"/>
                </a:solidFill>
              </a:rPr>
              <a:t>дикорослих</a:t>
            </a:r>
            <a:r>
              <a:rPr lang="ru-RU" sz="2200" i="1" dirty="0" smtClean="0">
                <a:solidFill>
                  <a:srgbClr val="FF0000"/>
                </a:solidFill>
              </a:rPr>
              <a:t> </a:t>
            </a:r>
            <a:r>
              <a:rPr lang="ru-RU" sz="2200" i="1" dirty="0" err="1" smtClean="0">
                <a:solidFill>
                  <a:srgbClr val="FF0000"/>
                </a:solidFill>
              </a:rPr>
              <a:t>лікарських</a:t>
            </a:r>
            <a:r>
              <a:rPr lang="ru-RU" sz="2200" i="1" dirty="0" smtClean="0">
                <a:solidFill>
                  <a:srgbClr val="FF0000"/>
                </a:solidFill>
              </a:rPr>
              <a:t> </a:t>
            </a:r>
            <a:r>
              <a:rPr lang="ru-RU" sz="2200" i="1" dirty="0" err="1" smtClean="0">
                <a:solidFill>
                  <a:srgbClr val="FF0000"/>
                </a:solidFill>
              </a:rPr>
              <a:t>рослин</a:t>
            </a:r>
            <a:r>
              <a:rPr lang="ru-RU" sz="2200" i="1" dirty="0" smtClean="0">
                <a:solidFill>
                  <a:srgbClr val="FF0000"/>
                </a:solidFill>
              </a:rPr>
              <a:t>, за </a:t>
            </a:r>
            <a:r>
              <a:rPr lang="ru-RU" sz="2200" i="1" dirty="0" err="1" smtClean="0">
                <a:solidFill>
                  <a:srgbClr val="FF0000"/>
                </a:solidFill>
              </a:rPr>
              <a:t>своєю</a:t>
            </a:r>
            <a:r>
              <a:rPr lang="ru-RU" sz="2200" i="1" dirty="0" smtClean="0">
                <a:solidFill>
                  <a:srgbClr val="FF0000"/>
                </a:solidFill>
              </a:rPr>
              <a:t> </a:t>
            </a:r>
            <a:r>
              <a:rPr lang="ru-RU" sz="2200" i="1" dirty="0" err="1" smtClean="0">
                <a:solidFill>
                  <a:srgbClr val="FF0000"/>
                </a:solidFill>
              </a:rPr>
              <a:t>цінністю</a:t>
            </a:r>
            <a:r>
              <a:rPr lang="ru-RU" sz="2200" i="1" dirty="0" smtClean="0">
                <a:solidFill>
                  <a:srgbClr val="FF0000"/>
                </a:solidFill>
              </a:rPr>
              <a:t> та </a:t>
            </a:r>
            <a:r>
              <a:rPr lang="ru-RU" sz="2200" i="1" dirty="0" err="1" smtClean="0">
                <a:solidFill>
                  <a:srgbClr val="FF0000"/>
                </a:solidFill>
              </a:rPr>
              <a:t>іншими</a:t>
            </a:r>
            <a:r>
              <a:rPr lang="ru-RU" sz="2200" i="1" dirty="0" smtClean="0">
                <a:solidFill>
                  <a:srgbClr val="FF0000"/>
                </a:solidFill>
              </a:rPr>
              <a:t> </a:t>
            </a:r>
            <a:r>
              <a:rPr lang="ru-RU" sz="2200" i="1" dirty="0" err="1" smtClean="0">
                <a:solidFill>
                  <a:srgbClr val="FF0000"/>
                </a:solidFill>
              </a:rPr>
              <a:t>ознаками</a:t>
            </a:r>
            <a:r>
              <a:rPr lang="ru-RU" sz="2200" i="1" dirty="0" smtClean="0">
                <a:solidFill>
                  <a:srgbClr val="FF0000"/>
                </a:solidFill>
              </a:rPr>
              <a:t> </a:t>
            </a:r>
            <a:r>
              <a:rPr lang="ru-RU" sz="2200" i="1" dirty="0" err="1" smtClean="0">
                <a:solidFill>
                  <a:srgbClr val="FF0000"/>
                </a:solidFill>
              </a:rPr>
              <a:t>поділяються</a:t>
            </a:r>
            <a:r>
              <a:rPr lang="ru-RU" sz="2200" i="1" dirty="0" smtClean="0">
                <a:solidFill>
                  <a:srgbClr val="FF0000"/>
                </a:solidFill>
              </a:rPr>
              <a:t> на </a:t>
            </a:r>
            <a:r>
              <a:rPr lang="ru-RU" sz="2200" i="1" dirty="0" err="1" smtClean="0">
                <a:solidFill>
                  <a:srgbClr val="FF0000"/>
                </a:solidFill>
              </a:rPr>
              <a:t>природні</a:t>
            </a:r>
            <a:r>
              <a:rPr lang="ru-RU" sz="2200" i="1" dirty="0" smtClean="0">
                <a:solidFill>
                  <a:srgbClr val="FF0000"/>
                </a:solidFill>
              </a:rPr>
              <a:t> </a:t>
            </a:r>
            <a:r>
              <a:rPr lang="ru-RU" sz="2200" i="1" dirty="0" err="1" smtClean="0">
                <a:solidFill>
                  <a:srgbClr val="FF0000"/>
                </a:solidFill>
              </a:rPr>
              <a:t>рослинні</a:t>
            </a:r>
            <a:r>
              <a:rPr lang="ru-RU" sz="2200" i="1" dirty="0" smtClean="0">
                <a:solidFill>
                  <a:srgbClr val="FF0000"/>
                </a:solidFill>
              </a:rPr>
              <a:t> </a:t>
            </a:r>
            <a:r>
              <a:rPr lang="ru-RU" sz="2200" i="1" dirty="0" err="1" smtClean="0">
                <a:solidFill>
                  <a:srgbClr val="FF0000"/>
                </a:solidFill>
              </a:rPr>
              <a:t>ресурси</a:t>
            </a:r>
            <a:r>
              <a:rPr lang="ru-RU" sz="2200" i="1" dirty="0" smtClean="0">
                <a:solidFill>
                  <a:srgbClr val="FF0000"/>
                </a:solidFill>
              </a:rPr>
              <a:t> </a:t>
            </a:r>
            <a:r>
              <a:rPr lang="ru-RU" sz="2200" i="1" dirty="0" err="1" smtClean="0">
                <a:solidFill>
                  <a:srgbClr val="FF0000"/>
                </a:solidFill>
              </a:rPr>
              <a:t>загальнодержавного</a:t>
            </a:r>
            <a:r>
              <a:rPr lang="ru-RU" sz="2200" i="1" dirty="0" smtClean="0">
                <a:solidFill>
                  <a:srgbClr val="FF0000"/>
                </a:solidFill>
              </a:rPr>
              <a:t> та </a:t>
            </a:r>
            <a:r>
              <a:rPr lang="ru-RU" sz="2200" i="1" dirty="0" err="1" smtClean="0">
                <a:solidFill>
                  <a:srgbClr val="FF0000"/>
                </a:solidFill>
              </a:rPr>
              <a:t>місцевого</a:t>
            </a:r>
            <a:r>
              <a:rPr lang="ru-RU" sz="2200" i="1" dirty="0" smtClean="0">
                <a:solidFill>
                  <a:srgbClr val="FF0000"/>
                </a:solidFill>
              </a:rPr>
              <a:t> </a:t>
            </a:r>
            <a:r>
              <a:rPr lang="ru-RU" sz="2200" i="1" dirty="0" err="1" smtClean="0">
                <a:solidFill>
                  <a:srgbClr val="FF0000"/>
                </a:solidFill>
              </a:rPr>
              <a:t>значення</a:t>
            </a:r>
            <a:r>
              <a:rPr lang="ru-RU" sz="2200" i="1" dirty="0" smtClean="0">
                <a:solidFill>
                  <a:srgbClr val="FF0000"/>
                </a:solidFill>
              </a:rPr>
              <a:t>.</a:t>
            </a:r>
            <a:r>
              <a:rPr lang="ru-RU" sz="2200" dirty="0" smtClean="0"/>
              <a:t/>
            </a:r>
            <a:br>
              <a:rPr lang="ru-RU" sz="2200" dirty="0" smtClean="0"/>
            </a:br>
            <a:endParaRPr lang="uk-UA" sz="2200" dirty="0"/>
          </a:p>
        </p:txBody>
      </p:sp>
      <p:sp>
        <p:nvSpPr>
          <p:cNvPr id="3" name="Місце для вмісту 2"/>
          <p:cNvSpPr>
            <a:spLocks noGrp="1"/>
          </p:cNvSpPr>
          <p:nvPr>
            <p:ph idx="1"/>
          </p:nvPr>
        </p:nvSpPr>
        <p:spPr/>
        <p:txBody>
          <a:bodyPr>
            <a:normAutofit fontScale="70000" lnSpcReduction="20000"/>
          </a:bodyPr>
          <a:lstStyle/>
          <a:p>
            <a:r>
              <a:rPr lang="uk-UA" dirty="0" smtClean="0"/>
              <a:t>До</a:t>
            </a:r>
            <a:r>
              <a:rPr lang="uk-UA" dirty="0"/>
              <a:t> </a:t>
            </a:r>
            <a:r>
              <a:rPr lang="uk-UA" b="1" dirty="0"/>
              <a:t>природних рослинних ресурсів загальнодержавного значення належать</a:t>
            </a:r>
            <a:r>
              <a:rPr lang="uk-UA" dirty="0"/>
              <a:t>:</a:t>
            </a:r>
          </a:p>
          <a:p>
            <a:r>
              <a:rPr lang="uk-UA" dirty="0"/>
              <a:t>а) об'єкти рослинного світу у межах:</a:t>
            </a:r>
          </a:p>
          <a:p>
            <a:r>
              <a:rPr lang="uk-UA" dirty="0"/>
              <a:t>- внутрішніх морських вод і територіального моря, континентального шельфу та виключної (морської) економічної зони України;</a:t>
            </a:r>
          </a:p>
          <a:p>
            <a:r>
              <a:rPr lang="uk-UA" dirty="0"/>
              <a:t>- поверхневих вод (озер, водосховищ, річок, каналів), що розташовані і використовуються на території більш ніж однієї області, а також їх </a:t>
            </a:r>
            <a:r>
              <a:rPr lang="uk-UA" dirty="0" err="1"/>
              <a:t>притоків</a:t>
            </a:r>
            <a:r>
              <a:rPr lang="uk-UA" dirty="0"/>
              <a:t> усіх порядків;</a:t>
            </a:r>
          </a:p>
          <a:p>
            <a:r>
              <a:rPr lang="uk-UA" dirty="0"/>
              <a:t>- природних та біосферних заповідників, національних природних парків, а також заказників, пам'яток природи, ботанічних садів, дендрологічних парків, зоологічних парків, парків-пам'яток садово-паркового мистецтва загальнодержавного значення;</a:t>
            </a:r>
          </a:p>
          <a:p>
            <a:r>
              <a:rPr lang="uk-UA" dirty="0"/>
              <a:t>б) лісові ресурси державного </a:t>
            </a:r>
            <a:r>
              <a:rPr lang="uk-UA" dirty="0" err="1"/>
              <a:t>значения</a:t>
            </a:r>
            <a:r>
              <a:rPr lang="uk-UA" dirty="0"/>
              <a:t>;</a:t>
            </a:r>
          </a:p>
          <a:p>
            <a:r>
              <a:rPr lang="uk-UA" dirty="0"/>
              <a:t>в) рідкісні і такі, що перебувають під загрозою зникнення, та судинні рослини, мохоподібні, водорості, лишайники, а також гриби, види яких занесені до Червоної книги України;</a:t>
            </a:r>
          </a:p>
          <a:p>
            <a:r>
              <a:rPr lang="uk-UA" dirty="0"/>
              <a:t>г) рідкісні і такі, що перебувають під загрозою зникнення, та типові природні рослинні угруповання, занесені до Зеленої книги України. </a:t>
            </a:r>
          </a:p>
        </p:txBody>
      </p:sp>
    </p:spTree>
    <p:extLst>
      <p:ext uri="{BB962C8B-B14F-4D97-AF65-F5344CB8AC3E}">
        <p14:creationId xmlns:p14="http://schemas.microsoft.com/office/powerpoint/2010/main" val="358268204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10000"/>
          </a:bodyPr>
          <a:lstStyle/>
          <a:p>
            <a:r>
              <a:rPr lang="ru-RU" b="1" dirty="0" err="1"/>
              <a:t>Сланцевий</a:t>
            </a:r>
            <a:r>
              <a:rPr lang="ru-RU" b="1" dirty="0"/>
              <a:t> газ</a:t>
            </a:r>
            <a:endParaRPr lang="ru-RU" dirty="0"/>
          </a:p>
          <a:p>
            <a:r>
              <a:rPr lang="ru-RU" dirty="0" err="1"/>
              <a:t>Цей</a:t>
            </a:r>
            <a:r>
              <a:rPr lang="ru-RU" dirty="0"/>
              <a:t> вид </a:t>
            </a:r>
            <a:r>
              <a:rPr lang="ru-RU" dirty="0" err="1"/>
              <a:t>сировини</a:t>
            </a:r>
            <a:r>
              <a:rPr lang="ru-RU" dirty="0"/>
              <a:t> </a:t>
            </a:r>
            <a:r>
              <a:rPr lang="ru-RU" dirty="0" err="1"/>
              <a:t>належить</a:t>
            </a:r>
            <a:r>
              <a:rPr lang="ru-RU" dirty="0"/>
              <a:t> до </a:t>
            </a:r>
            <a:r>
              <a:rPr lang="ru-RU" dirty="0" err="1"/>
              <a:t>категорії</a:t>
            </a:r>
            <a:r>
              <a:rPr lang="ru-RU" dirty="0"/>
              <a:t> Г.</a:t>
            </a:r>
          </a:p>
          <a:p>
            <a:r>
              <a:rPr lang="ru-RU" dirty="0" err="1"/>
              <a:t>балансі</a:t>
            </a:r>
            <a:r>
              <a:rPr lang="ru-RU" dirty="0"/>
              <a:t> </a:t>
            </a:r>
            <a:r>
              <a:rPr lang="ru-RU" dirty="0" err="1"/>
              <a:t>запасів</a:t>
            </a:r>
            <a:r>
              <a:rPr lang="ru-RU" dirty="0"/>
              <a:t> </a:t>
            </a:r>
            <a:r>
              <a:rPr lang="ru-RU" dirty="0" err="1"/>
              <a:t>корисних</a:t>
            </a:r>
            <a:r>
              <a:rPr lang="ru-RU" dirty="0"/>
              <a:t> </a:t>
            </a:r>
            <a:r>
              <a:rPr lang="ru-RU" dirty="0" err="1"/>
              <a:t>копалин</a:t>
            </a:r>
            <a:r>
              <a:rPr lang="ru-RU" dirty="0"/>
              <a:t> не </a:t>
            </a:r>
            <a:r>
              <a:rPr lang="ru-RU" dirty="0" err="1"/>
              <a:t>обліковуються</a:t>
            </a:r>
            <a:r>
              <a:rPr lang="ru-RU" dirty="0"/>
              <a:t>. </a:t>
            </a:r>
            <a:endParaRPr lang="ru-RU" dirty="0" smtClean="0"/>
          </a:p>
          <a:p>
            <a:r>
              <a:rPr lang="ru-RU" dirty="0"/>
              <a:t>У </a:t>
            </a:r>
            <a:r>
              <a:rPr lang="ru-RU" dirty="0" err="1"/>
              <a:t>природних</a:t>
            </a:r>
            <a:r>
              <a:rPr lang="ru-RU" dirty="0"/>
              <a:t> </a:t>
            </a:r>
            <a:r>
              <a:rPr lang="ru-RU" dirty="0" err="1"/>
              <a:t>умовах</a:t>
            </a:r>
            <a:r>
              <a:rPr lang="ru-RU" dirty="0"/>
              <a:t> </a:t>
            </a:r>
            <a:r>
              <a:rPr lang="ru-RU" dirty="0" err="1"/>
              <a:t>сланцевий</a:t>
            </a:r>
            <a:r>
              <a:rPr lang="ru-RU" dirty="0"/>
              <a:t> газ є сильно </a:t>
            </a:r>
            <a:r>
              <a:rPr lang="ru-RU" dirty="0" err="1"/>
              <a:t>розсіяним</a:t>
            </a:r>
            <a:r>
              <a:rPr lang="ru-RU" dirty="0"/>
              <a:t>, </a:t>
            </a:r>
            <a:r>
              <a:rPr lang="ru-RU" dirty="0" err="1"/>
              <a:t>газонасичення</a:t>
            </a:r>
            <a:r>
              <a:rPr lang="ru-RU" dirty="0"/>
              <a:t> </a:t>
            </a:r>
            <a:r>
              <a:rPr lang="ru-RU" dirty="0" err="1"/>
              <a:t>порід</a:t>
            </a:r>
            <a:r>
              <a:rPr lang="ru-RU" dirty="0"/>
              <a:t> </a:t>
            </a:r>
            <a:r>
              <a:rPr lang="ru-RU" dirty="0" err="1"/>
              <a:t>досягає</a:t>
            </a:r>
            <a:r>
              <a:rPr lang="ru-RU" dirty="0"/>
              <a:t> </a:t>
            </a:r>
            <a:r>
              <a:rPr lang="ru-RU" dirty="0" err="1"/>
              <a:t>від</a:t>
            </a:r>
            <a:r>
              <a:rPr lang="ru-RU" dirty="0"/>
              <a:t> </a:t>
            </a:r>
            <a:r>
              <a:rPr lang="ru-RU" dirty="0" err="1"/>
              <a:t>десятих</a:t>
            </a:r>
            <a:r>
              <a:rPr lang="ru-RU" dirty="0"/>
              <a:t> </a:t>
            </a:r>
            <a:r>
              <a:rPr lang="ru-RU" dirty="0" err="1"/>
              <a:t>часток</a:t>
            </a:r>
            <a:r>
              <a:rPr lang="ru-RU" dirty="0"/>
              <a:t> до </a:t>
            </a:r>
            <a:r>
              <a:rPr lang="ru-RU" dirty="0" err="1"/>
              <a:t>кількох</a:t>
            </a:r>
            <a:r>
              <a:rPr lang="ru-RU" dirty="0"/>
              <a:t> </a:t>
            </a:r>
            <a:r>
              <a:rPr lang="ru-RU" dirty="0" err="1"/>
              <a:t>відсотків</a:t>
            </a:r>
            <a:r>
              <a:rPr lang="ru-RU" dirty="0"/>
              <a:t>, </a:t>
            </a:r>
            <a:r>
              <a:rPr lang="ru-RU" dirty="0" err="1"/>
              <a:t>товщина</a:t>
            </a:r>
            <a:r>
              <a:rPr lang="ru-RU" dirty="0"/>
              <a:t> </a:t>
            </a:r>
            <a:r>
              <a:rPr lang="ru-RU" dirty="0" err="1"/>
              <a:t>продуктивних</a:t>
            </a:r>
            <a:r>
              <a:rPr lang="ru-RU" dirty="0"/>
              <a:t> </a:t>
            </a:r>
            <a:r>
              <a:rPr lang="ru-RU" dirty="0" err="1"/>
              <a:t>пластів</a:t>
            </a:r>
            <a:r>
              <a:rPr lang="ru-RU" dirty="0"/>
              <a:t> </a:t>
            </a:r>
            <a:r>
              <a:rPr lang="ru-RU" dirty="0" err="1"/>
              <a:t>змінюється</a:t>
            </a:r>
            <a:r>
              <a:rPr lang="ru-RU" dirty="0"/>
              <a:t> в </a:t>
            </a:r>
            <a:r>
              <a:rPr lang="ru-RU" dirty="0" err="1"/>
              <a:t>значних</a:t>
            </a:r>
            <a:r>
              <a:rPr lang="ru-RU" dirty="0"/>
              <a:t> </a:t>
            </a:r>
            <a:r>
              <a:rPr lang="ru-RU" dirty="0" err="1"/>
              <a:t>обсягах</a:t>
            </a:r>
            <a:r>
              <a:rPr lang="ru-RU" dirty="0"/>
              <a:t> до </a:t>
            </a:r>
            <a:r>
              <a:rPr lang="ru-RU" dirty="0" err="1"/>
              <a:t>сотень</a:t>
            </a:r>
            <a:r>
              <a:rPr lang="ru-RU" dirty="0"/>
              <a:t> </a:t>
            </a:r>
            <a:r>
              <a:rPr lang="ru-RU" dirty="0" err="1"/>
              <a:t>метрів</a:t>
            </a:r>
            <a:r>
              <a:rPr lang="ru-RU" dirty="0"/>
              <a:t> з </a:t>
            </a:r>
            <a:r>
              <a:rPr lang="ru-RU" dirty="0" err="1"/>
              <a:t>глибиною</a:t>
            </a:r>
            <a:r>
              <a:rPr lang="ru-RU" dirty="0"/>
              <a:t> </a:t>
            </a:r>
            <a:r>
              <a:rPr lang="ru-RU" dirty="0" err="1"/>
              <a:t>залягання</a:t>
            </a:r>
            <a:r>
              <a:rPr lang="ru-RU" dirty="0"/>
              <a:t> до 3000 </a:t>
            </a:r>
            <a:r>
              <a:rPr lang="ru-RU" dirty="0" err="1"/>
              <a:t>метрів</a:t>
            </a:r>
            <a:r>
              <a:rPr lang="ru-RU" dirty="0"/>
              <a:t> і </a:t>
            </a:r>
            <a:r>
              <a:rPr lang="ru-RU" dirty="0" err="1"/>
              <a:t>більше</a:t>
            </a:r>
            <a:r>
              <a:rPr lang="ru-RU" dirty="0"/>
              <a:t> та </a:t>
            </a:r>
            <a:r>
              <a:rPr lang="ru-RU" dirty="0" err="1"/>
              <a:t>належить</a:t>
            </a:r>
            <a:r>
              <a:rPr lang="ru-RU" dirty="0"/>
              <a:t> до </a:t>
            </a:r>
            <a:r>
              <a:rPr lang="ru-RU" dirty="0" err="1"/>
              <a:t>важковидобувних</a:t>
            </a:r>
            <a:r>
              <a:rPr lang="ru-RU" dirty="0"/>
              <a:t> </a:t>
            </a:r>
            <a:r>
              <a:rPr lang="ru-RU" dirty="0" err="1"/>
              <a:t>корисних</a:t>
            </a:r>
            <a:r>
              <a:rPr lang="ru-RU" dirty="0"/>
              <a:t> </a:t>
            </a:r>
            <a:r>
              <a:rPr lang="ru-RU" dirty="0" err="1"/>
              <a:t>копалин</a:t>
            </a:r>
            <a:r>
              <a:rPr lang="ru-RU" dirty="0"/>
              <a:t>. </a:t>
            </a:r>
            <a:r>
              <a:rPr lang="ru-RU" dirty="0" err="1"/>
              <a:t>Поклади</a:t>
            </a:r>
            <a:r>
              <a:rPr lang="ru-RU" dirty="0"/>
              <a:t> сланцевого газу </a:t>
            </a:r>
            <a:r>
              <a:rPr lang="ru-RU" dirty="0" err="1"/>
              <a:t>пов'язані</a:t>
            </a:r>
            <a:r>
              <a:rPr lang="ru-RU" dirty="0"/>
              <a:t> з </a:t>
            </a:r>
            <a:r>
              <a:rPr lang="ru-RU" dirty="0" err="1"/>
              <a:t>сланцями</a:t>
            </a:r>
            <a:r>
              <a:rPr lang="ru-RU" dirty="0"/>
              <a:t> (</a:t>
            </a:r>
            <a:r>
              <a:rPr lang="ru-RU" dirty="0" err="1"/>
              <a:t>аргілітами</a:t>
            </a:r>
            <a:r>
              <a:rPr lang="ru-RU" dirty="0"/>
              <a:t>) </a:t>
            </a:r>
            <a:r>
              <a:rPr lang="ru-RU" dirty="0" err="1"/>
              <a:t>нафтогазоносних</a:t>
            </a:r>
            <a:r>
              <a:rPr lang="ru-RU" dirty="0"/>
              <a:t> </a:t>
            </a:r>
            <a:r>
              <a:rPr lang="ru-RU" dirty="0" err="1"/>
              <a:t>басейнів</a:t>
            </a:r>
            <a:r>
              <a:rPr lang="ru-RU" dirty="0"/>
              <a:t>, у тому </a:t>
            </a:r>
            <a:r>
              <a:rPr lang="ru-RU" dirty="0" err="1"/>
              <a:t>числі</a:t>
            </a:r>
            <a:r>
              <a:rPr lang="ru-RU" dirty="0"/>
              <a:t> </a:t>
            </a:r>
            <a:r>
              <a:rPr lang="ru-RU" dirty="0" err="1"/>
              <a:t>центральнобасейнового</a:t>
            </a:r>
            <a:r>
              <a:rPr lang="ru-RU" dirty="0"/>
              <a:t> типу, а </a:t>
            </a:r>
            <a:r>
              <a:rPr lang="ru-RU" dirty="0" err="1"/>
              <a:t>також</a:t>
            </a:r>
            <a:r>
              <a:rPr lang="ru-RU" dirty="0"/>
              <a:t> </a:t>
            </a:r>
            <a:r>
              <a:rPr lang="ru-RU" dirty="0" err="1"/>
              <a:t>родовищами</a:t>
            </a:r>
            <a:r>
              <a:rPr lang="ru-RU" dirty="0"/>
              <a:t> горючих </a:t>
            </a:r>
            <a:r>
              <a:rPr lang="ru-RU" dirty="0" err="1"/>
              <a:t>сланців</a:t>
            </a:r>
            <a:r>
              <a:rPr lang="ru-RU" dirty="0"/>
              <a:t> </a:t>
            </a:r>
            <a:r>
              <a:rPr lang="ru-RU" dirty="0" err="1"/>
              <a:t>Українського</a:t>
            </a:r>
            <a:r>
              <a:rPr lang="ru-RU" dirty="0"/>
              <a:t> </a:t>
            </a:r>
            <a:r>
              <a:rPr lang="ru-RU" dirty="0" err="1"/>
              <a:t>кристалічного</a:t>
            </a:r>
            <a:r>
              <a:rPr lang="ru-RU" dirty="0"/>
              <a:t> щита, </a:t>
            </a:r>
            <a:r>
              <a:rPr lang="ru-RU" dirty="0" err="1"/>
              <a:t>Волино-Поділля</a:t>
            </a:r>
            <a:r>
              <a:rPr lang="ru-RU" dirty="0"/>
              <a:t> та </a:t>
            </a:r>
            <a:r>
              <a:rPr lang="ru-RU" dirty="0" err="1"/>
              <a:t>Причорномор'я</a:t>
            </a:r>
            <a:r>
              <a:rPr lang="ru-RU" dirty="0"/>
              <a:t>.</a:t>
            </a:r>
            <a:endParaRPr lang="uk-UA" dirty="0"/>
          </a:p>
        </p:txBody>
      </p:sp>
    </p:spTree>
    <p:extLst>
      <p:ext uri="{BB962C8B-B14F-4D97-AF65-F5344CB8AC3E}">
        <p14:creationId xmlns:p14="http://schemas.microsoft.com/office/powerpoint/2010/main" val="20504332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62500" lnSpcReduction="20000"/>
          </a:bodyPr>
          <a:lstStyle/>
          <a:p>
            <a:r>
              <a:rPr lang="uk-UA" dirty="0"/>
              <a:t>У цьому напрямі передбачаються:</a:t>
            </a:r>
          </a:p>
          <a:p>
            <a:r>
              <a:rPr lang="uk-UA" dirty="0"/>
              <a:t>проведення фундаментальних та прикладних науково-дослідних і тематичних досліджень з наукового прогнозування та обґрунтування перспективних зон розвитку сланців з високим вмістом органічної речовини, з якими пов'язуються перспективи видобутку газу в усіх нафтогазоносних басейнах України, Українського кристалічного щита, </a:t>
            </a:r>
            <a:r>
              <a:rPr lang="uk-UA" dirty="0" err="1"/>
              <a:t>Волино</a:t>
            </a:r>
            <a:r>
              <a:rPr lang="uk-UA" dirty="0"/>
              <a:t>-Поділля та Причорномор'я;</a:t>
            </a:r>
          </a:p>
          <a:p>
            <a:r>
              <a:rPr lang="uk-UA" dirty="0"/>
              <a:t>здійснення оцінки прогнозних і перспективних ресурсів газу сланцевих </a:t>
            </a:r>
            <a:r>
              <a:rPr lang="uk-UA" dirty="0" err="1"/>
              <a:t>товщ</a:t>
            </a:r>
            <a:r>
              <a:rPr lang="uk-UA" dirty="0"/>
              <a:t> нафтогазоносних басейнів України, Українського кристалічного щита, </a:t>
            </a:r>
            <a:r>
              <a:rPr lang="uk-UA" dirty="0" err="1"/>
              <a:t>Волино</a:t>
            </a:r>
            <a:r>
              <a:rPr lang="uk-UA" dirty="0"/>
              <a:t>-Поділля та Причорномор'я;</a:t>
            </a:r>
          </a:p>
          <a:p>
            <a:r>
              <a:rPr lang="uk-UA" dirty="0"/>
              <a:t>розроблення проекту програми з техніко-економічним обґрунтуванням проведення регіональних пошуково-розвідувальних і геологорозвідувальних робіт та освоєння ресурсів сланцевого газу;</a:t>
            </a:r>
          </a:p>
          <a:p>
            <a:r>
              <a:rPr lang="uk-UA" dirty="0"/>
              <a:t>виявлення та підготовка об'єктів для першочергового проведення геологорозвідувальних робіт з метою відкриття родовищ сланцевого газу;</a:t>
            </a:r>
          </a:p>
          <a:p>
            <a:r>
              <a:rPr lang="uk-UA" dirty="0"/>
              <a:t>вивчення світового досвіду щодо проблем та технологій видобутку сланцевого газу;</a:t>
            </a:r>
          </a:p>
          <a:p>
            <a:r>
              <a:rPr lang="uk-UA" dirty="0"/>
              <a:t>реалізація пілотного проекту з пошуку, розвідки та видобутку сланцевого газу на найбільш перспективному об'єкті.</a:t>
            </a:r>
          </a:p>
          <a:p>
            <a:r>
              <a:rPr lang="uk-UA" dirty="0" smtClean="0"/>
              <a:t/>
            </a:r>
            <a:br>
              <a:rPr lang="uk-UA" dirty="0" smtClean="0"/>
            </a:br>
            <a:endParaRPr lang="uk-UA" dirty="0"/>
          </a:p>
        </p:txBody>
      </p:sp>
    </p:spTree>
    <p:extLst>
      <p:ext uri="{BB962C8B-B14F-4D97-AF65-F5344CB8AC3E}">
        <p14:creationId xmlns:p14="http://schemas.microsoft.com/office/powerpoint/2010/main" val="30723812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ru-RU" b="1" dirty="0"/>
              <a:t>Уран</a:t>
            </a:r>
            <a:endParaRPr lang="ru-RU" dirty="0"/>
          </a:p>
          <a:p>
            <a:r>
              <a:rPr lang="ru-RU" dirty="0" err="1"/>
              <a:t>Цей</a:t>
            </a:r>
            <a:r>
              <a:rPr lang="ru-RU" dirty="0"/>
              <a:t> вид </a:t>
            </a:r>
            <a:r>
              <a:rPr lang="ru-RU" dirty="0" err="1"/>
              <a:t>сировини</a:t>
            </a:r>
            <a:r>
              <a:rPr lang="ru-RU" dirty="0"/>
              <a:t> </a:t>
            </a:r>
            <a:r>
              <a:rPr lang="ru-RU" dirty="0" err="1"/>
              <a:t>віднесено</a:t>
            </a:r>
            <a:r>
              <a:rPr lang="ru-RU" dirty="0"/>
              <a:t> до </a:t>
            </a:r>
            <a:r>
              <a:rPr lang="ru-RU" dirty="0" err="1"/>
              <a:t>категорії</a:t>
            </a:r>
            <a:r>
              <a:rPr lang="ru-RU" dirty="0"/>
              <a:t> А. За </a:t>
            </a:r>
            <a:r>
              <a:rPr lang="ru-RU" dirty="0" err="1"/>
              <a:t>даними</a:t>
            </a:r>
            <a:r>
              <a:rPr lang="ru-RU" dirty="0"/>
              <a:t> </a:t>
            </a:r>
            <a:r>
              <a:rPr lang="ru-RU" dirty="0" err="1"/>
              <a:t>Міністерства</a:t>
            </a:r>
            <a:r>
              <a:rPr lang="ru-RU" dirty="0"/>
              <a:t> </a:t>
            </a:r>
            <a:r>
              <a:rPr lang="ru-RU" dirty="0" err="1"/>
              <a:t>енергетики</a:t>
            </a:r>
            <a:r>
              <a:rPr lang="ru-RU" dirty="0"/>
              <a:t> та </a:t>
            </a:r>
            <a:r>
              <a:rPr lang="ru-RU" dirty="0" err="1"/>
              <a:t>вугільної</a:t>
            </a:r>
            <a:r>
              <a:rPr lang="ru-RU" dirty="0"/>
              <a:t> </a:t>
            </a:r>
            <a:r>
              <a:rPr lang="ru-RU" dirty="0" err="1"/>
              <a:t>промисловості</a:t>
            </a:r>
            <a:r>
              <a:rPr lang="ru-RU" dirty="0"/>
              <a:t> </a:t>
            </a:r>
            <a:r>
              <a:rPr lang="ru-RU" dirty="0" err="1"/>
              <a:t>України</a:t>
            </a:r>
            <a:r>
              <a:rPr lang="ru-RU" dirty="0"/>
              <a:t>, у 2010 </a:t>
            </a:r>
            <a:r>
              <a:rPr lang="ru-RU" dirty="0" err="1"/>
              <a:t>році</a:t>
            </a:r>
            <a:r>
              <a:rPr lang="ru-RU" dirty="0"/>
              <a:t> в </a:t>
            </a:r>
            <a:r>
              <a:rPr lang="ru-RU" dirty="0" err="1"/>
              <a:t>Україні</a:t>
            </a:r>
            <a:r>
              <a:rPr lang="ru-RU" dirty="0"/>
              <a:t> </a:t>
            </a:r>
            <a:r>
              <a:rPr lang="ru-RU" dirty="0" err="1"/>
              <a:t>вироблено</a:t>
            </a:r>
            <a:r>
              <a:rPr lang="ru-RU" dirty="0"/>
              <a:t> </a:t>
            </a:r>
            <a:r>
              <a:rPr lang="ru-RU" dirty="0" err="1"/>
              <a:t>понад</a:t>
            </a:r>
            <a:r>
              <a:rPr lang="ru-RU" dirty="0"/>
              <a:t> 202 млрд </a:t>
            </a:r>
            <a:r>
              <a:rPr lang="ru-RU" dirty="0" err="1"/>
              <a:t>кіловат</a:t>
            </a:r>
            <a:r>
              <a:rPr lang="ru-RU" dirty="0"/>
              <a:t> </a:t>
            </a:r>
            <a:r>
              <a:rPr lang="ru-RU" dirty="0" err="1"/>
              <a:t>електричної</a:t>
            </a:r>
            <a:r>
              <a:rPr lang="ru-RU" dirty="0"/>
              <a:t> </a:t>
            </a:r>
            <a:r>
              <a:rPr lang="ru-RU" dirty="0" err="1"/>
              <a:t>енергії</a:t>
            </a:r>
            <a:r>
              <a:rPr lang="ru-RU" dirty="0"/>
              <a:t>, з </a:t>
            </a:r>
            <a:r>
              <a:rPr lang="ru-RU" dirty="0" err="1"/>
              <a:t>яких</a:t>
            </a:r>
            <a:r>
              <a:rPr lang="ru-RU" dirty="0"/>
              <a:t> 47,4 </a:t>
            </a:r>
            <a:r>
              <a:rPr lang="ru-RU" dirty="0" err="1"/>
              <a:t>відсотка</a:t>
            </a:r>
            <a:r>
              <a:rPr lang="ru-RU" dirty="0"/>
              <a:t> </a:t>
            </a:r>
            <a:r>
              <a:rPr lang="ru-RU" dirty="0" err="1"/>
              <a:t>вироблено</a:t>
            </a:r>
            <a:r>
              <a:rPr lang="ru-RU" dirty="0"/>
              <a:t> на </a:t>
            </a:r>
            <a:r>
              <a:rPr lang="ru-RU" dirty="0" err="1"/>
              <a:t>атомних</a:t>
            </a:r>
            <a:r>
              <a:rPr lang="ru-RU" dirty="0"/>
              <a:t> </a:t>
            </a:r>
            <a:r>
              <a:rPr lang="ru-RU" dirty="0" err="1"/>
              <a:t>електростанціях</a:t>
            </a:r>
            <a:r>
              <a:rPr lang="ru-RU" dirty="0"/>
              <a:t>.</a:t>
            </a:r>
          </a:p>
          <a:p>
            <a:endParaRPr lang="uk-UA" dirty="0"/>
          </a:p>
        </p:txBody>
      </p:sp>
    </p:spTree>
    <p:extLst>
      <p:ext uri="{BB962C8B-B14F-4D97-AF65-F5344CB8AC3E}">
        <p14:creationId xmlns:p14="http://schemas.microsoft.com/office/powerpoint/2010/main" val="28886150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85000" lnSpcReduction="10000"/>
          </a:bodyPr>
          <a:lstStyle/>
          <a:p>
            <a:r>
              <a:rPr lang="uk-UA" dirty="0"/>
              <a:t>Загальний стан уранової мінерально-сировинної бази оцінюється як задовільний. Основу її становлять великі за запасами родовища у Кіровоградському рудному районі, уранові руди яких за якістю належать до рядових і бідних. Друге місце за своїм промисловим значенням займають родовища у </a:t>
            </a:r>
            <a:r>
              <a:rPr lang="uk-UA" dirty="0" err="1"/>
              <a:t>вуглисто</a:t>
            </a:r>
            <a:r>
              <a:rPr lang="uk-UA" dirty="0"/>
              <a:t>-піщаних відкладах палеогену Дніпровського басейну, придатні для відпрацювання методом підземного вилуговування на місці їх залягання. Хоча окремі родовища цього типу невеликі за запасами, але їх загальні ресурси значні.</a:t>
            </a:r>
          </a:p>
          <a:p>
            <a:r>
              <a:rPr lang="uk-UA" dirty="0"/>
              <a:t>До резервних належать невеликі за запасами родовища на Українському кристалічному щиті - </a:t>
            </a:r>
            <a:r>
              <a:rPr lang="uk-UA" dirty="0" err="1"/>
              <a:t>Южне</a:t>
            </a:r>
            <a:r>
              <a:rPr lang="uk-UA" dirty="0"/>
              <a:t>, </a:t>
            </a:r>
            <a:r>
              <a:rPr lang="uk-UA" dirty="0" err="1"/>
              <a:t>Лозоватське</a:t>
            </a:r>
            <a:r>
              <a:rPr lang="uk-UA" dirty="0"/>
              <a:t> і </a:t>
            </a:r>
            <a:r>
              <a:rPr lang="uk-UA" dirty="0" err="1"/>
              <a:t>Калинівське</a:t>
            </a:r>
            <a:r>
              <a:rPr lang="uk-UA" dirty="0"/>
              <a:t>, руди яких разом з ураном вміщують торій, молібден та рідкісноземельні метали. Крім того, в Україні є перспективи до відкриття родовищ з багатим урановим </a:t>
            </a:r>
            <a:r>
              <a:rPr lang="uk-UA" dirty="0" err="1"/>
              <a:t>зруденінням</a:t>
            </a:r>
            <a:r>
              <a:rPr lang="uk-UA" dirty="0"/>
              <a:t>, що дасть змогу суттєво покращити стан мінерально-сировинної бази.</a:t>
            </a:r>
          </a:p>
        </p:txBody>
      </p:sp>
    </p:spTree>
    <p:extLst>
      <p:ext uri="{BB962C8B-B14F-4D97-AF65-F5344CB8AC3E}">
        <p14:creationId xmlns:p14="http://schemas.microsoft.com/office/powerpoint/2010/main" val="26680080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Металічні</a:t>
            </a:r>
            <a:r>
              <a:rPr lang="ru-RU" b="1" dirty="0"/>
              <a:t> </a:t>
            </a:r>
            <a:r>
              <a:rPr lang="ru-RU" b="1" dirty="0" err="1"/>
              <a:t>корисні</a:t>
            </a:r>
            <a:r>
              <a:rPr lang="ru-RU" b="1" dirty="0"/>
              <a:t> </a:t>
            </a:r>
            <a:r>
              <a:rPr lang="ru-RU" b="1" dirty="0" err="1"/>
              <a:t>копалини</a:t>
            </a:r>
            <a:r>
              <a:rPr lang="ru-RU" dirty="0"/>
              <a:t/>
            </a:r>
            <a:br>
              <a:rPr lang="ru-RU" dirty="0"/>
            </a:br>
            <a:r>
              <a:rPr lang="ru-RU" b="1" dirty="0" err="1"/>
              <a:t>Чорні</a:t>
            </a:r>
            <a:r>
              <a:rPr lang="ru-RU" b="1" dirty="0"/>
              <a:t> метали</a:t>
            </a:r>
            <a:r>
              <a:rPr lang="ru-RU" dirty="0"/>
              <a:t/>
            </a:r>
            <a:br>
              <a:rPr lang="ru-RU" dirty="0"/>
            </a:br>
            <a:r>
              <a:rPr lang="ru-RU" b="1" dirty="0" err="1"/>
              <a:t>Залізні</a:t>
            </a:r>
            <a:r>
              <a:rPr lang="ru-RU" b="1" dirty="0"/>
              <a:t> </a:t>
            </a:r>
            <a:r>
              <a:rPr lang="ru-RU" b="1" dirty="0" err="1"/>
              <a:t>руди</a:t>
            </a:r>
            <a:r>
              <a:rPr lang="ru-RU" dirty="0"/>
              <a:t/>
            </a:r>
            <a:br>
              <a:rPr lang="ru-RU" dirty="0"/>
            </a:br>
            <a:endParaRPr lang="uk-UA" dirty="0"/>
          </a:p>
        </p:txBody>
      </p:sp>
      <p:sp>
        <p:nvSpPr>
          <p:cNvPr id="3" name="Місце для вмісту 2"/>
          <p:cNvSpPr>
            <a:spLocks noGrp="1"/>
          </p:cNvSpPr>
          <p:nvPr>
            <p:ph idx="1"/>
          </p:nvPr>
        </p:nvSpPr>
        <p:spPr/>
        <p:txBody>
          <a:bodyPr>
            <a:normAutofit lnSpcReduction="10000"/>
          </a:bodyPr>
          <a:lstStyle/>
          <a:p>
            <a:r>
              <a:rPr lang="uk-UA" dirty="0"/>
              <a:t>Цей вид сировини належить до категорії А. Усього в Україні нараховується 54 родовища залізних руд, з яких 22 перебувають в експлуатації. Багаті залізні руди і залізисті кварцити добуваються на родовищах Криворізького, Кременчуцького та </a:t>
            </a:r>
            <a:r>
              <a:rPr lang="uk-UA" dirty="0" err="1"/>
              <a:t>Білозірського</a:t>
            </a:r>
            <a:r>
              <a:rPr lang="uk-UA" dirty="0"/>
              <a:t> залізорудних басейнів. Розвідані (підтверджені) запаси становлять 28 млрд </a:t>
            </a:r>
            <a:r>
              <a:rPr lang="uk-UA" dirty="0" err="1"/>
              <a:t>тонн</a:t>
            </a:r>
            <a:r>
              <a:rPr lang="uk-UA" dirty="0"/>
              <a:t>. Найбільші підтверджені запаси світу (понад 10 млрд </a:t>
            </a:r>
            <a:r>
              <a:rPr lang="uk-UA" dirty="0" err="1"/>
              <a:t>тонн</a:t>
            </a:r>
            <a:r>
              <a:rPr lang="uk-UA" dirty="0"/>
              <a:t>) розподіляються серед чотирьох країн: Росія, Україна, Бразилія та Китай. Їх сумарна частка у світових підтверджених запасах - 67,2 відсотка (139 млрд </a:t>
            </a:r>
            <a:r>
              <a:rPr lang="uk-UA" dirty="0" err="1"/>
              <a:t>тонн</a:t>
            </a:r>
            <a:r>
              <a:rPr lang="uk-UA" dirty="0"/>
              <a:t>).</a:t>
            </a:r>
          </a:p>
          <a:p>
            <a:r>
              <a:rPr lang="uk-UA" dirty="0"/>
              <a:t>Товарними залізними рудами Україна не тільки повністю забезпечувала потужний власний металургійний комплекс, а й у великих обсягах експортувала їх до інших країн.</a:t>
            </a:r>
          </a:p>
          <a:p>
            <a:endParaRPr lang="uk-UA" dirty="0"/>
          </a:p>
        </p:txBody>
      </p:sp>
    </p:spTree>
    <p:extLst>
      <p:ext uri="{BB962C8B-B14F-4D97-AF65-F5344CB8AC3E}">
        <p14:creationId xmlns:p14="http://schemas.microsoft.com/office/powerpoint/2010/main" val="19008275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r>
              <a:rPr lang="uk-UA" b="1" dirty="0"/>
              <a:t>Марганцеві руди</a:t>
            </a:r>
            <a:endParaRPr lang="uk-UA" dirty="0"/>
          </a:p>
          <a:p>
            <a:r>
              <a:rPr lang="uk-UA" dirty="0"/>
              <a:t>Цей вид сировини належить до категорії А. Україна з її розвиненою чорною металургією за наявності значних покладів марганцевих руд є провідною у світі за споживанням та виробництвом марганцевої продукції (феромарганець, </a:t>
            </a:r>
            <a:r>
              <a:rPr lang="uk-UA" dirty="0" err="1"/>
              <a:t>сілікомарганець</a:t>
            </a:r>
            <a:r>
              <a:rPr lang="uk-UA" dirty="0"/>
              <a:t>, металічний марганець тощо). За обсягом загальних запасів марганцевих руд Україна займає у світі друге місце після Південно-Африканської Республіки, а за підтвердженими запасами - перше. Промислові запаси марганцевих руд зосереджені у Південноукраїнській марганцеворудній провінції, що включає родовища найбільшого у світі Нікопольського марганцеворудного басейну.</a:t>
            </a:r>
          </a:p>
          <a:p>
            <a:endParaRPr lang="uk-UA" dirty="0"/>
          </a:p>
        </p:txBody>
      </p:sp>
    </p:spTree>
    <p:extLst>
      <p:ext uri="{BB962C8B-B14F-4D97-AF65-F5344CB8AC3E}">
        <p14:creationId xmlns:p14="http://schemas.microsoft.com/office/powerpoint/2010/main" val="34741774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Autofit/>
          </a:bodyPr>
          <a:lstStyle/>
          <a:p>
            <a:r>
              <a:rPr lang="uk-UA" sz="1800" dirty="0"/>
              <a:t>Існуюча структура запасів і технологія збагачення марганцевих руд не можуть забезпечити зростаючі потреби чорної металургії у вищих сортах марганцевих концентратів, передусім </a:t>
            </a:r>
            <a:r>
              <a:rPr lang="uk-UA" sz="1800" dirty="0" err="1"/>
              <a:t>малофосфористих</a:t>
            </a:r>
            <a:r>
              <a:rPr lang="uk-UA" sz="1800" dirty="0"/>
              <a:t>. Важливим чинником є також забезпечення хімічної промисловості так званими </a:t>
            </a:r>
            <a:r>
              <a:rPr lang="uk-UA" sz="1800" dirty="0" err="1"/>
              <a:t>пероксидними</a:t>
            </a:r>
            <a:r>
              <a:rPr lang="uk-UA" sz="1800" dirty="0"/>
              <a:t> високоякісними концентратами, що раніше завозилися з Грузії. Одним із шляхів вирішення проблемних питань </a:t>
            </a:r>
            <a:r>
              <a:rPr lang="uk-UA" sz="1800" dirty="0" err="1"/>
              <a:t>марганцеводобувного</a:t>
            </a:r>
            <a:r>
              <a:rPr lang="uk-UA" sz="1800" dirty="0"/>
              <a:t> комплексу може стати підготовка до промислового освоєння </a:t>
            </a:r>
            <a:r>
              <a:rPr lang="uk-UA" sz="1800" dirty="0" err="1"/>
              <a:t>Федорівського</a:t>
            </a:r>
            <a:r>
              <a:rPr lang="uk-UA" sz="1800" dirty="0"/>
              <a:t> родовища марганцевих руд, що розташоване поблизу Нікопольського басейну. Руди родовища вміщують 98 відсотків окисних і </a:t>
            </a:r>
            <a:r>
              <a:rPr lang="uk-UA" sz="1800" dirty="0" err="1"/>
              <a:t>карбонатно</a:t>
            </a:r>
            <a:r>
              <a:rPr lang="uk-UA" sz="1800" dirty="0"/>
              <a:t>-окисних різновидів. Вони сприятливі для збагачення з отриманням високоякісного концентрату (вміст марганцю до 49 відсотків), а також придатні для виплавки металічного марганцю.</a:t>
            </a:r>
          </a:p>
          <a:p>
            <a:r>
              <a:rPr lang="uk-UA" sz="1800" dirty="0"/>
              <a:t>У цьому напрямі передбачаються:</a:t>
            </a:r>
          </a:p>
          <a:p>
            <a:r>
              <a:rPr lang="uk-UA" sz="1800" dirty="0"/>
              <a:t>виділення перспективних ділянок промислових марганцевих руд у межиріччі Інгул-Інгулець;</a:t>
            </a:r>
          </a:p>
          <a:p>
            <a:r>
              <a:rPr lang="uk-UA" sz="1800" dirty="0"/>
              <a:t>оцінка ресурсів карбонатних марганцевих руд у межиріччі Інгул-Інгулець;</a:t>
            </a:r>
          </a:p>
          <a:p>
            <a:r>
              <a:rPr lang="uk-UA" sz="1800" dirty="0"/>
              <a:t>проведення пошуку в межах Костромської ділянки Дніпропетровської області;</a:t>
            </a:r>
          </a:p>
          <a:p>
            <a:r>
              <a:rPr lang="ru-RU" sz="1800" dirty="0" err="1"/>
              <a:t>виявлення</a:t>
            </a:r>
            <a:r>
              <a:rPr lang="ru-RU" sz="1800" dirty="0"/>
              <a:t> </a:t>
            </a:r>
            <a:r>
              <a:rPr lang="ru-RU" sz="1800" dirty="0" err="1"/>
              <a:t>нових</a:t>
            </a:r>
            <a:r>
              <a:rPr lang="ru-RU" sz="1800" dirty="0"/>
              <a:t> </a:t>
            </a:r>
            <a:r>
              <a:rPr lang="ru-RU" sz="1800" dirty="0" err="1"/>
              <a:t>рудних</a:t>
            </a:r>
            <a:r>
              <a:rPr lang="ru-RU" sz="1800" dirty="0"/>
              <a:t> </a:t>
            </a:r>
            <a:r>
              <a:rPr lang="ru-RU" sz="1800" dirty="0" err="1"/>
              <a:t>покладів</a:t>
            </a:r>
            <a:r>
              <a:rPr lang="ru-RU" sz="1800" dirty="0"/>
              <a:t> </a:t>
            </a:r>
            <a:r>
              <a:rPr lang="ru-RU" sz="1800" dirty="0" err="1"/>
              <a:t>марганцевих</a:t>
            </a:r>
            <a:r>
              <a:rPr lang="ru-RU" sz="1800" dirty="0"/>
              <a:t> руд у межах </a:t>
            </a:r>
            <a:r>
              <a:rPr lang="ru-RU" sz="1800" dirty="0" err="1"/>
              <a:t>східного</a:t>
            </a:r>
            <a:r>
              <a:rPr lang="ru-RU" sz="1800" dirty="0"/>
              <a:t> та </a:t>
            </a:r>
            <a:r>
              <a:rPr lang="ru-RU" sz="1800" dirty="0" err="1"/>
              <a:t>західного</a:t>
            </a:r>
            <a:r>
              <a:rPr lang="ru-RU" sz="1800" dirty="0"/>
              <a:t> </a:t>
            </a:r>
            <a:r>
              <a:rPr lang="ru-RU" sz="1800" dirty="0" err="1"/>
              <a:t>флангів</a:t>
            </a:r>
            <a:r>
              <a:rPr lang="ru-RU" sz="1800" dirty="0"/>
              <a:t> </a:t>
            </a:r>
            <a:r>
              <a:rPr lang="ru-RU" sz="1800" dirty="0" err="1"/>
              <a:t>Нікопольського</a:t>
            </a:r>
            <a:r>
              <a:rPr lang="ru-RU" sz="1800" dirty="0"/>
              <a:t> </a:t>
            </a:r>
            <a:r>
              <a:rPr lang="ru-RU" sz="1800" dirty="0" err="1"/>
              <a:t>родовища</a:t>
            </a:r>
            <a:r>
              <a:rPr lang="ru-RU" sz="1800" dirty="0"/>
              <a:t>;</a:t>
            </a:r>
          </a:p>
          <a:p>
            <a:r>
              <a:rPr lang="ru-RU" sz="1800" dirty="0" err="1"/>
              <a:t>проведення</a:t>
            </a:r>
            <a:r>
              <a:rPr lang="ru-RU" sz="1800" dirty="0"/>
              <a:t> </a:t>
            </a:r>
            <a:r>
              <a:rPr lang="ru-RU" sz="1800" dirty="0" err="1"/>
              <a:t>гідрогеологічних</a:t>
            </a:r>
            <a:r>
              <a:rPr lang="ru-RU" sz="1800" dirty="0"/>
              <a:t> </a:t>
            </a:r>
            <a:r>
              <a:rPr lang="ru-RU" sz="1800" dirty="0" err="1"/>
              <a:t>режимних</a:t>
            </a:r>
            <a:r>
              <a:rPr lang="ru-RU" sz="1800" dirty="0"/>
              <a:t> </a:t>
            </a:r>
            <a:r>
              <a:rPr lang="ru-RU" sz="1800" dirty="0" err="1"/>
              <a:t>спостережень</a:t>
            </a:r>
            <a:r>
              <a:rPr lang="ru-RU" sz="1800" dirty="0"/>
              <a:t> на </a:t>
            </a:r>
            <a:r>
              <a:rPr lang="ru-RU" sz="1800" dirty="0" err="1"/>
              <a:t>території</a:t>
            </a:r>
            <a:r>
              <a:rPr lang="ru-RU" sz="1800" dirty="0"/>
              <a:t> </a:t>
            </a:r>
            <a:r>
              <a:rPr lang="ru-RU" sz="1800" dirty="0" err="1"/>
              <a:t>Нікопольського</a:t>
            </a:r>
            <a:r>
              <a:rPr lang="ru-RU" sz="1800" dirty="0"/>
              <a:t> </a:t>
            </a:r>
            <a:r>
              <a:rPr lang="ru-RU" sz="1800" dirty="0" err="1"/>
              <a:t>марганцеворудного</a:t>
            </a:r>
            <a:r>
              <a:rPr lang="ru-RU" sz="1800" dirty="0"/>
              <a:t> </a:t>
            </a:r>
            <a:r>
              <a:rPr lang="ru-RU" sz="1800" dirty="0" err="1"/>
              <a:t>басейну</a:t>
            </a:r>
            <a:r>
              <a:rPr lang="ru-RU" sz="1800" dirty="0"/>
              <a:t>;</a:t>
            </a:r>
          </a:p>
          <a:p>
            <a:r>
              <a:rPr lang="ru-RU" sz="1800" dirty="0" err="1"/>
              <a:t>прогнозна</a:t>
            </a:r>
            <a:r>
              <a:rPr lang="ru-RU" sz="1800" dirty="0"/>
              <a:t> </a:t>
            </a:r>
            <a:r>
              <a:rPr lang="ru-RU" sz="1800" dirty="0" err="1"/>
              <a:t>оцінка</a:t>
            </a:r>
            <a:r>
              <a:rPr lang="ru-RU" sz="1800" dirty="0"/>
              <a:t> ресурсного </a:t>
            </a:r>
            <a:r>
              <a:rPr lang="ru-RU" sz="1800" dirty="0" err="1"/>
              <a:t>потенціалу</a:t>
            </a:r>
            <a:r>
              <a:rPr lang="ru-RU" sz="1800" dirty="0"/>
              <a:t> </a:t>
            </a:r>
            <a:r>
              <a:rPr lang="ru-RU" sz="1800" dirty="0" err="1"/>
              <a:t>рудних</a:t>
            </a:r>
            <a:r>
              <a:rPr lang="ru-RU" sz="1800" dirty="0"/>
              <a:t> </a:t>
            </a:r>
            <a:r>
              <a:rPr lang="ru-RU" sz="1800" dirty="0" err="1"/>
              <a:t>районів</a:t>
            </a:r>
            <a:r>
              <a:rPr lang="ru-RU" sz="1800" dirty="0"/>
              <a:t> Велико-</a:t>
            </a:r>
            <a:r>
              <a:rPr lang="ru-RU" sz="1800" dirty="0" err="1"/>
              <a:t>Токмацького</a:t>
            </a:r>
            <a:r>
              <a:rPr lang="ru-RU" sz="1800" dirty="0"/>
              <a:t> та </a:t>
            </a:r>
            <a:r>
              <a:rPr lang="ru-RU" sz="1800" dirty="0" err="1"/>
              <a:t>Федорівського</a:t>
            </a:r>
            <a:r>
              <a:rPr lang="ru-RU" sz="1800" dirty="0"/>
              <a:t> </a:t>
            </a:r>
            <a:r>
              <a:rPr lang="ru-RU" sz="1800" dirty="0" err="1"/>
              <a:t>родовищ</a:t>
            </a:r>
            <a:r>
              <a:rPr lang="ru-RU" sz="1800" dirty="0"/>
              <a:t>;</a:t>
            </a:r>
          </a:p>
          <a:p>
            <a:endParaRPr lang="uk-UA" sz="1800" dirty="0"/>
          </a:p>
        </p:txBody>
      </p:sp>
    </p:spTree>
    <p:extLst>
      <p:ext uri="{BB962C8B-B14F-4D97-AF65-F5344CB8AC3E}">
        <p14:creationId xmlns:p14="http://schemas.microsoft.com/office/powerpoint/2010/main" val="16684948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ru-RU" b="1" dirty="0" err="1"/>
              <a:t>Хромові</a:t>
            </a:r>
            <a:r>
              <a:rPr lang="ru-RU" b="1" dirty="0"/>
              <a:t> </a:t>
            </a:r>
            <a:r>
              <a:rPr lang="ru-RU" b="1" dirty="0" err="1"/>
              <a:t>руди</a:t>
            </a:r>
            <a:endParaRPr lang="ru-RU" dirty="0"/>
          </a:p>
          <a:p>
            <a:r>
              <a:rPr lang="ru-RU" dirty="0" err="1"/>
              <a:t>Цей</a:t>
            </a:r>
            <a:r>
              <a:rPr lang="ru-RU" dirty="0"/>
              <a:t> вид </a:t>
            </a:r>
            <a:r>
              <a:rPr lang="ru-RU" dirty="0" err="1"/>
              <a:t>сировини</a:t>
            </a:r>
            <a:r>
              <a:rPr lang="ru-RU" dirty="0"/>
              <a:t> </a:t>
            </a:r>
            <a:r>
              <a:rPr lang="ru-RU" dirty="0" err="1"/>
              <a:t>належить</a:t>
            </a:r>
            <a:r>
              <a:rPr lang="ru-RU" dirty="0"/>
              <a:t> до </a:t>
            </a:r>
            <a:r>
              <a:rPr lang="ru-RU" dirty="0" err="1"/>
              <a:t>категорії</a:t>
            </a:r>
            <a:r>
              <a:rPr lang="ru-RU" dirty="0"/>
              <a:t> Г. </a:t>
            </a:r>
            <a:r>
              <a:rPr lang="ru-RU" dirty="0" err="1"/>
              <a:t>Україна</a:t>
            </a:r>
            <a:r>
              <a:rPr lang="ru-RU" dirty="0"/>
              <a:t> </a:t>
            </a:r>
            <a:r>
              <a:rPr lang="ru-RU" dirty="0" err="1"/>
              <a:t>поки</a:t>
            </a:r>
            <a:r>
              <a:rPr lang="ru-RU" dirty="0"/>
              <a:t> </a:t>
            </a:r>
            <a:r>
              <a:rPr lang="ru-RU" dirty="0" err="1"/>
              <a:t>що</a:t>
            </a:r>
            <a:r>
              <a:rPr lang="ru-RU" dirty="0"/>
              <a:t> не </a:t>
            </a:r>
            <a:r>
              <a:rPr lang="ru-RU" dirty="0" err="1"/>
              <a:t>має</a:t>
            </a:r>
            <a:r>
              <a:rPr lang="ru-RU" dirty="0"/>
              <a:t> </a:t>
            </a:r>
            <a:r>
              <a:rPr lang="ru-RU" dirty="0" err="1"/>
              <a:t>власної</a:t>
            </a:r>
            <a:r>
              <a:rPr lang="ru-RU" dirty="0"/>
              <a:t> </a:t>
            </a:r>
            <a:r>
              <a:rPr lang="ru-RU" dirty="0" err="1"/>
              <a:t>мінерально-сировинної</a:t>
            </a:r>
            <a:r>
              <a:rPr lang="ru-RU" dirty="0"/>
              <a:t> </a:t>
            </a:r>
            <a:r>
              <a:rPr lang="ru-RU" dirty="0" err="1"/>
              <a:t>бази</a:t>
            </a:r>
            <a:r>
              <a:rPr lang="ru-RU" dirty="0"/>
              <a:t> хрому, потреба в </a:t>
            </a:r>
            <a:r>
              <a:rPr lang="ru-RU" dirty="0" err="1"/>
              <a:t>якому</a:t>
            </a:r>
            <a:r>
              <a:rPr lang="ru-RU" dirty="0"/>
              <a:t> становить 300-330 тис. тонн на </a:t>
            </a:r>
            <a:r>
              <a:rPr lang="ru-RU" dirty="0" err="1"/>
              <a:t>рік</a:t>
            </a:r>
            <a:r>
              <a:rPr lang="ru-RU" dirty="0"/>
              <a:t> (у </a:t>
            </a:r>
            <a:r>
              <a:rPr lang="ru-RU" dirty="0" err="1"/>
              <a:t>перерахунку</a:t>
            </a:r>
            <a:r>
              <a:rPr lang="ru-RU" dirty="0"/>
              <a:t> на 100 </a:t>
            </a:r>
            <a:r>
              <a:rPr lang="ru-RU" dirty="0" err="1"/>
              <a:t>відсотків</a:t>
            </a:r>
            <a:r>
              <a:rPr lang="ru-RU" dirty="0"/>
              <a:t> Cr</a:t>
            </a:r>
            <a:r>
              <a:rPr lang="ru-RU" b="1" baseline="-25000" dirty="0"/>
              <a:t>2</a:t>
            </a:r>
            <a:r>
              <a:rPr lang="ru-RU" dirty="0"/>
              <a:t> O</a:t>
            </a:r>
            <a:r>
              <a:rPr lang="ru-RU" b="1" baseline="-25000" dirty="0"/>
              <a:t>3</a:t>
            </a:r>
            <a:r>
              <a:rPr lang="ru-RU" dirty="0"/>
              <a:t>).</a:t>
            </a:r>
          </a:p>
          <a:p>
            <a:r>
              <a:rPr lang="uk-UA" dirty="0"/>
              <a:t>країна може найближчими роками за рахунок розвідки і введення в експлуатацію </a:t>
            </a:r>
            <a:r>
              <a:rPr lang="uk-UA" dirty="0" err="1"/>
              <a:t>Капітанівського</a:t>
            </a:r>
            <a:r>
              <a:rPr lang="uk-UA" dirty="0"/>
              <a:t> родовища хромітів на Українському кристалічному щиті. Експлуатація зазначеного родовища дасть змогу частково забезпечити потреби вітчизняної металургійної промисловості за рахунок власного видобутку хромової та хром-нікелевої сировини. Потребують подальших досліджень руди </a:t>
            </a:r>
            <a:r>
              <a:rPr lang="uk-UA" dirty="0" err="1"/>
              <a:t>Капітанівського</a:t>
            </a:r>
            <a:r>
              <a:rPr lang="uk-UA" dirty="0"/>
              <a:t> родовища та інших перспективних об'єктів Побужжя на наявність у них промислових концентрацій золота, </a:t>
            </a:r>
            <a:r>
              <a:rPr lang="uk-UA" dirty="0" err="1"/>
              <a:t>платиноїдів</a:t>
            </a:r>
            <a:r>
              <a:rPr lang="uk-UA" dirty="0"/>
              <a:t> і металевого ренію.</a:t>
            </a:r>
          </a:p>
        </p:txBody>
      </p:sp>
    </p:spTree>
    <p:extLst>
      <p:ext uri="{BB962C8B-B14F-4D97-AF65-F5344CB8AC3E}">
        <p14:creationId xmlns:p14="http://schemas.microsoft.com/office/powerpoint/2010/main" val="16778573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Кольорові</a:t>
            </a:r>
            <a:r>
              <a:rPr lang="ru-RU" b="1" dirty="0"/>
              <a:t> та </a:t>
            </a:r>
            <a:r>
              <a:rPr lang="ru-RU" b="1" dirty="0" err="1"/>
              <a:t>легуючі</a:t>
            </a:r>
            <a:r>
              <a:rPr lang="ru-RU" b="1" dirty="0"/>
              <a:t> метали</a:t>
            </a:r>
            <a:r>
              <a:rPr lang="ru-RU" dirty="0"/>
              <a:t/>
            </a:r>
            <a:br>
              <a:rPr lang="ru-RU" dirty="0"/>
            </a:br>
            <a:r>
              <a:rPr lang="ru-RU" b="1" dirty="0" err="1"/>
              <a:t>Алюміній</a:t>
            </a:r>
            <a:r>
              <a:rPr lang="ru-RU" dirty="0"/>
              <a:t/>
            </a:r>
            <a:br>
              <a:rPr lang="ru-RU" dirty="0"/>
            </a:br>
            <a:endParaRPr lang="uk-UA" dirty="0"/>
          </a:p>
        </p:txBody>
      </p:sp>
      <p:sp>
        <p:nvSpPr>
          <p:cNvPr id="3" name="Місце для вмісту 2"/>
          <p:cNvSpPr>
            <a:spLocks noGrp="1"/>
          </p:cNvSpPr>
          <p:nvPr>
            <p:ph idx="1"/>
          </p:nvPr>
        </p:nvSpPr>
        <p:spPr/>
        <p:txBody>
          <a:bodyPr>
            <a:normAutofit fontScale="92500" lnSpcReduction="20000"/>
          </a:bodyPr>
          <a:lstStyle/>
          <a:p>
            <a:r>
              <a:rPr lang="uk-UA" dirty="0"/>
              <a:t>Цей вид сировини належить до категорії В. Проблема забезпечення потреб вітчизняної промисловості у власній алюмінієвій сировині є дуже нагальною, незважаючи на її чималі ресурси в цілому на території України. Сировиною для Миколаївського глиноземного заводу (потужність підприємства за глиноземом близько 1300 тис. </a:t>
            </a:r>
            <a:r>
              <a:rPr lang="uk-UA" dirty="0" err="1"/>
              <a:t>тонн</a:t>
            </a:r>
            <a:r>
              <a:rPr lang="uk-UA" dirty="0"/>
              <a:t>) і Запорізького алюмінієвого комбінату (потужність за глиноземом - 250 тис. </a:t>
            </a:r>
            <a:r>
              <a:rPr lang="uk-UA" dirty="0" err="1"/>
              <a:t>тонн</a:t>
            </a:r>
            <a:r>
              <a:rPr lang="uk-UA" dirty="0"/>
              <a:t>, за первинним алюмінієм - 100-110 тис. </a:t>
            </a:r>
            <a:r>
              <a:rPr lang="uk-UA" dirty="0" err="1"/>
              <a:t>тонн</a:t>
            </a:r>
            <a:r>
              <a:rPr lang="uk-UA" dirty="0"/>
              <a:t>) є високоякісні боксити, що імпортуються. Потенційні внутрішні ресурси </a:t>
            </a:r>
            <a:r>
              <a:rPr lang="uk-UA" dirty="0" err="1"/>
              <a:t>алюмінійвмісної</a:t>
            </a:r>
            <a:r>
              <a:rPr lang="uk-UA" dirty="0"/>
              <a:t> сировини (залізисті боксити </a:t>
            </a:r>
            <a:r>
              <a:rPr lang="uk-UA" dirty="0" err="1"/>
              <a:t>Високопільського</a:t>
            </a:r>
            <a:r>
              <a:rPr lang="uk-UA" dirty="0"/>
              <a:t> родовища у Дніпропетровській області, нефелінові руди у Приазов'ї, закарпатські алуніти, каолін та інші) згідно з попередніми техніко-економічними розрахунками є неконкурентоспроможними порівняно з імпортною сировиною і не можуть бути </a:t>
            </a:r>
            <a:r>
              <a:rPr lang="uk-UA" dirty="0" err="1"/>
              <a:t>рентабельно</a:t>
            </a:r>
            <a:r>
              <a:rPr lang="uk-UA" dirty="0"/>
              <a:t> перероблені на вітчизняних підприємствах за діючими технологіями.</a:t>
            </a:r>
          </a:p>
        </p:txBody>
      </p:sp>
    </p:spTree>
    <p:extLst>
      <p:ext uri="{BB962C8B-B14F-4D97-AF65-F5344CB8AC3E}">
        <p14:creationId xmlns:p14="http://schemas.microsoft.com/office/powerpoint/2010/main" val="304479535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Місце для вмісту 2"/>
          <p:cNvSpPr>
            <a:spLocks noGrp="1"/>
          </p:cNvSpPr>
          <p:nvPr>
            <p:ph idx="1"/>
          </p:nvPr>
        </p:nvSpPr>
        <p:spPr/>
        <p:txBody>
          <a:bodyPr/>
          <a:lstStyle/>
          <a:p>
            <a:r>
              <a:rPr lang="ru-RU" b="1" dirty="0" err="1"/>
              <a:t>Мідь</a:t>
            </a:r>
            <a:endParaRPr lang="ru-RU" dirty="0"/>
          </a:p>
          <a:p>
            <a:r>
              <a:rPr lang="ru-RU" dirty="0" err="1"/>
              <a:t>Цей</a:t>
            </a:r>
            <a:r>
              <a:rPr lang="ru-RU" dirty="0"/>
              <a:t> вид </a:t>
            </a:r>
            <a:r>
              <a:rPr lang="ru-RU" dirty="0" err="1"/>
              <a:t>сировини</a:t>
            </a:r>
            <a:r>
              <a:rPr lang="ru-RU" dirty="0"/>
              <a:t> </a:t>
            </a:r>
            <a:r>
              <a:rPr lang="ru-RU" dirty="0" err="1"/>
              <a:t>належить</a:t>
            </a:r>
            <a:r>
              <a:rPr lang="ru-RU" dirty="0"/>
              <a:t> до </a:t>
            </a:r>
            <a:r>
              <a:rPr lang="ru-RU" dirty="0" err="1"/>
              <a:t>категорії</a:t>
            </a:r>
            <a:r>
              <a:rPr lang="ru-RU" dirty="0"/>
              <a:t> Г. За </a:t>
            </a:r>
            <a:r>
              <a:rPr lang="ru-RU" dirty="0" err="1"/>
              <a:t>оцінками</a:t>
            </a:r>
            <a:r>
              <a:rPr lang="ru-RU" dirty="0"/>
              <a:t> </a:t>
            </a:r>
            <a:r>
              <a:rPr lang="ru-RU" dirty="0" err="1"/>
              <a:t>експертів</a:t>
            </a:r>
            <a:r>
              <a:rPr lang="ru-RU" dirty="0"/>
              <a:t>, </a:t>
            </a:r>
            <a:r>
              <a:rPr lang="ru-RU" dirty="0" err="1"/>
              <a:t>прогнозні</a:t>
            </a:r>
            <a:r>
              <a:rPr lang="ru-RU" dirty="0"/>
              <a:t> потреби </a:t>
            </a:r>
            <a:r>
              <a:rPr lang="ru-RU" dirty="0" err="1"/>
              <a:t>України</a:t>
            </a:r>
            <a:r>
              <a:rPr lang="ru-RU" dirty="0"/>
              <a:t> в </a:t>
            </a:r>
            <a:r>
              <a:rPr lang="ru-RU" dirty="0" err="1"/>
              <a:t>міді</a:t>
            </a:r>
            <a:r>
              <a:rPr lang="ru-RU" dirty="0"/>
              <a:t> </a:t>
            </a:r>
            <a:r>
              <a:rPr lang="ru-RU" dirty="0" err="1"/>
              <a:t>найближчими</a:t>
            </a:r>
            <a:r>
              <a:rPr lang="ru-RU" dirty="0"/>
              <a:t> роками </a:t>
            </a:r>
            <a:r>
              <a:rPr lang="ru-RU" dirty="0" err="1"/>
              <a:t>наближатимуться</a:t>
            </a:r>
            <a:r>
              <a:rPr lang="ru-RU" dirty="0"/>
              <a:t> до 200 тис. тонн</a:t>
            </a:r>
            <a:r>
              <a:rPr lang="ru-RU" dirty="0" smtClean="0"/>
              <a:t>.</a:t>
            </a:r>
          </a:p>
          <a:p>
            <a:r>
              <a:rPr lang="uk-UA" dirty="0"/>
              <a:t>Україна не має промислових запасів мідних руд, незважаючи на загальні досить значні прогнозні ресурси. Вони пов'язані з трьома регіонами: Донецькою та </a:t>
            </a:r>
            <a:r>
              <a:rPr lang="uk-UA" dirty="0" err="1"/>
              <a:t>Волино</a:t>
            </a:r>
            <a:r>
              <a:rPr lang="uk-UA" dirty="0"/>
              <a:t>-Подільською металогенічними міднорудними провінціями, Українським кристалічним щитом. </a:t>
            </a:r>
            <a:endParaRPr lang="ru-RU" dirty="0"/>
          </a:p>
        </p:txBody>
      </p:sp>
    </p:spTree>
    <p:extLst>
      <p:ext uri="{BB962C8B-B14F-4D97-AF65-F5344CB8AC3E}">
        <p14:creationId xmlns:p14="http://schemas.microsoft.com/office/powerpoint/2010/main" val="3344415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ru-RU" b="1" dirty="0"/>
              <a:t>До </a:t>
            </a:r>
            <a:r>
              <a:rPr lang="ru-RU" b="1" dirty="0" err="1"/>
              <a:t>природних</a:t>
            </a:r>
            <a:r>
              <a:rPr lang="ru-RU" b="1" dirty="0"/>
              <a:t> </a:t>
            </a:r>
            <a:r>
              <a:rPr lang="ru-RU" b="1" dirty="0" err="1"/>
              <a:t>рослинних</a:t>
            </a:r>
            <a:r>
              <a:rPr lang="ru-RU" b="1" dirty="0"/>
              <a:t> </a:t>
            </a:r>
            <a:r>
              <a:rPr lang="ru-RU" b="1" dirty="0" err="1"/>
              <a:t>ресурсів</a:t>
            </a:r>
            <a:r>
              <a:rPr lang="ru-RU" b="1" dirty="0"/>
              <a:t> </a:t>
            </a:r>
            <a:r>
              <a:rPr lang="ru-RU" b="1" dirty="0" err="1"/>
              <a:t>місцевого</a:t>
            </a:r>
            <a:r>
              <a:rPr lang="ru-RU" b="1" dirty="0"/>
              <a:t> </a:t>
            </a:r>
            <a:r>
              <a:rPr lang="ru-RU" b="1" dirty="0" err="1"/>
              <a:t>значення</a:t>
            </a:r>
            <a:r>
              <a:rPr lang="ru-RU" b="1" dirty="0"/>
              <a:t> </a:t>
            </a:r>
            <a:r>
              <a:rPr lang="ru-RU" b="1" dirty="0" err="1"/>
              <a:t>відносяться</a:t>
            </a:r>
            <a:r>
              <a:rPr lang="ru-RU" b="1" dirty="0"/>
              <a:t> </a:t>
            </a:r>
            <a:r>
              <a:rPr lang="ru-RU" dirty="0" err="1"/>
              <a:t>дикорослі</a:t>
            </a:r>
            <a:r>
              <a:rPr lang="ru-RU" dirty="0"/>
              <a:t> та </a:t>
            </a:r>
            <a:r>
              <a:rPr lang="ru-RU" dirty="0" err="1"/>
              <a:t>інші</a:t>
            </a:r>
            <a:r>
              <a:rPr lang="ru-RU" dirty="0"/>
              <a:t> </a:t>
            </a:r>
            <a:r>
              <a:rPr lang="ru-RU" dirty="0" err="1"/>
              <a:t>несільськогосподарського</a:t>
            </a:r>
            <a:r>
              <a:rPr lang="ru-RU" dirty="0"/>
              <a:t> </a:t>
            </a:r>
            <a:r>
              <a:rPr lang="ru-RU" dirty="0" err="1"/>
              <a:t>призначення</a:t>
            </a:r>
            <a:r>
              <a:rPr lang="ru-RU" dirty="0"/>
              <a:t> </a:t>
            </a:r>
            <a:r>
              <a:rPr lang="ru-RU" dirty="0" err="1"/>
              <a:t>судинні</a:t>
            </a:r>
            <a:r>
              <a:rPr lang="ru-RU" dirty="0"/>
              <a:t> </a:t>
            </a:r>
            <a:r>
              <a:rPr lang="ru-RU" dirty="0" err="1"/>
              <a:t>рослини</a:t>
            </a:r>
            <a:r>
              <a:rPr lang="ru-RU" dirty="0"/>
              <a:t>, </a:t>
            </a:r>
            <a:r>
              <a:rPr lang="ru-RU" dirty="0" err="1"/>
              <a:t>мохоподібні</a:t>
            </a:r>
            <a:r>
              <a:rPr lang="ru-RU" dirty="0"/>
              <a:t>, </a:t>
            </a:r>
            <a:r>
              <a:rPr lang="ru-RU" dirty="0" err="1"/>
              <a:t>водорості</a:t>
            </a:r>
            <a:r>
              <a:rPr lang="ru-RU" dirty="0"/>
              <a:t>, лишайники, а </a:t>
            </a:r>
            <a:r>
              <a:rPr lang="ru-RU" dirty="0" err="1"/>
              <a:t>також</a:t>
            </a:r>
            <a:r>
              <a:rPr lang="ru-RU" dirty="0"/>
              <a:t> </a:t>
            </a:r>
            <a:r>
              <a:rPr lang="ru-RU" dirty="0" err="1"/>
              <a:t>гриби</a:t>
            </a:r>
            <a:r>
              <a:rPr lang="ru-RU" dirty="0"/>
              <a:t>, не </a:t>
            </a:r>
            <a:r>
              <a:rPr lang="ru-RU" dirty="0" err="1"/>
              <a:t>віднесені</a:t>
            </a:r>
            <a:r>
              <a:rPr lang="ru-RU" dirty="0"/>
              <a:t> до </a:t>
            </a:r>
            <a:r>
              <a:rPr lang="ru-RU" dirty="0" err="1"/>
              <a:t>природних</a:t>
            </a:r>
            <a:r>
              <a:rPr lang="ru-RU" dirty="0"/>
              <a:t> </a:t>
            </a:r>
            <a:r>
              <a:rPr lang="ru-RU" dirty="0" err="1"/>
              <a:t>рослинних</a:t>
            </a:r>
            <a:r>
              <a:rPr lang="ru-RU" dirty="0"/>
              <a:t> </a:t>
            </a:r>
            <a:r>
              <a:rPr lang="ru-RU" dirty="0" err="1"/>
              <a:t>ресурсів</a:t>
            </a:r>
            <a:r>
              <a:rPr lang="ru-RU" dirty="0"/>
              <a:t> </a:t>
            </a:r>
            <a:r>
              <a:rPr lang="ru-RU" dirty="0" err="1"/>
              <a:t>загальнодержавного</a:t>
            </a:r>
            <a:r>
              <a:rPr lang="ru-RU" dirty="0"/>
              <a:t> </a:t>
            </a:r>
            <a:r>
              <a:rPr lang="ru-RU" dirty="0" err="1"/>
              <a:t>значення</a:t>
            </a:r>
            <a:r>
              <a:rPr lang="ru-RU" dirty="0" smtClean="0"/>
              <a:t>.</a:t>
            </a:r>
          </a:p>
          <a:p>
            <a:r>
              <a:rPr lang="ru-RU" b="1" dirty="0" err="1">
                <a:solidFill>
                  <a:srgbClr val="FF0000"/>
                </a:solidFill>
              </a:rPr>
              <a:t>Спеціальне</a:t>
            </a:r>
            <a:r>
              <a:rPr lang="ru-RU" b="1" dirty="0">
                <a:solidFill>
                  <a:srgbClr val="FF0000"/>
                </a:solidFill>
              </a:rPr>
              <a:t> </a:t>
            </a:r>
            <a:r>
              <a:rPr lang="ru-RU" b="1" dirty="0" err="1">
                <a:solidFill>
                  <a:srgbClr val="FF0000"/>
                </a:solidFill>
              </a:rPr>
              <a:t>використана</a:t>
            </a:r>
            <a:r>
              <a:rPr lang="ru-RU" b="1" dirty="0">
                <a:solidFill>
                  <a:srgbClr val="FF0000"/>
                </a:solidFill>
              </a:rPr>
              <a:t> </a:t>
            </a:r>
            <a:r>
              <a:rPr lang="ru-RU" b="1" dirty="0" err="1">
                <a:solidFill>
                  <a:srgbClr val="FF0000"/>
                </a:solidFill>
              </a:rPr>
              <a:t>природних</a:t>
            </a:r>
            <a:r>
              <a:rPr lang="ru-RU" b="1" dirty="0">
                <a:solidFill>
                  <a:srgbClr val="FF0000"/>
                </a:solidFill>
              </a:rPr>
              <a:t> </a:t>
            </a:r>
            <a:r>
              <a:rPr lang="ru-RU" b="1" dirty="0" err="1">
                <a:solidFill>
                  <a:srgbClr val="FF0000"/>
                </a:solidFill>
              </a:rPr>
              <a:t>рослинних</a:t>
            </a:r>
            <a:r>
              <a:rPr lang="ru-RU" b="1" dirty="0">
                <a:solidFill>
                  <a:srgbClr val="FF0000"/>
                </a:solidFill>
              </a:rPr>
              <a:t> </a:t>
            </a:r>
            <a:r>
              <a:rPr lang="ru-RU" b="1" dirty="0" err="1">
                <a:solidFill>
                  <a:srgbClr val="FF0000"/>
                </a:solidFill>
              </a:rPr>
              <a:t>ресурсів</a:t>
            </a:r>
            <a:r>
              <a:rPr lang="ru-RU" b="1" dirty="0">
                <a:solidFill>
                  <a:srgbClr val="FF0000"/>
                </a:solidFill>
              </a:rPr>
              <a:t> </a:t>
            </a:r>
            <a:r>
              <a:rPr lang="ru-RU" dirty="0"/>
              <a:t>(у т. ч. </a:t>
            </a:r>
            <a:r>
              <a:rPr lang="ru-RU" dirty="0" err="1"/>
              <a:t>лікарських</a:t>
            </a:r>
            <a:r>
              <a:rPr lang="ru-RU" dirty="0"/>
              <a:t> </a:t>
            </a:r>
            <a:r>
              <a:rPr lang="ru-RU" dirty="0" err="1"/>
              <a:t>рослин</a:t>
            </a:r>
            <a:r>
              <a:rPr lang="ru-RU" dirty="0"/>
              <a:t>) є </a:t>
            </a:r>
            <a:r>
              <a:rPr lang="ru-RU" dirty="0" err="1"/>
              <a:t>платним</a:t>
            </a:r>
            <a:r>
              <a:rPr lang="ru-RU" dirty="0"/>
              <a:t>, </a:t>
            </a:r>
            <a:r>
              <a:rPr lang="ru-RU" dirty="0" err="1"/>
              <a:t>воно</a:t>
            </a:r>
            <a:r>
              <a:rPr lang="ru-RU" dirty="0"/>
              <a:t> </a:t>
            </a:r>
            <a:r>
              <a:rPr lang="ru-RU" dirty="0" err="1"/>
              <a:t>здійснюється</a:t>
            </a:r>
            <a:r>
              <a:rPr lang="ru-RU" dirty="0"/>
              <a:t> за </a:t>
            </a:r>
            <a:r>
              <a:rPr lang="ru-RU" dirty="0" err="1"/>
              <a:t>дозволом</a:t>
            </a:r>
            <a:r>
              <a:rPr lang="ru-RU" dirty="0"/>
              <a:t> </a:t>
            </a:r>
            <a:r>
              <a:rPr lang="ru-RU" dirty="0" err="1"/>
              <a:t>юридичними</a:t>
            </a:r>
            <a:r>
              <a:rPr lang="ru-RU" dirty="0"/>
              <a:t> </a:t>
            </a:r>
            <a:r>
              <a:rPr lang="ru-RU" dirty="0" err="1"/>
              <a:t>або</a:t>
            </a:r>
            <a:r>
              <a:rPr lang="ru-RU" dirty="0"/>
              <a:t> </a:t>
            </a:r>
            <a:r>
              <a:rPr lang="ru-RU" dirty="0" err="1"/>
              <a:t>фізичними</a:t>
            </a:r>
            <a:r>
              <a:rPr lang="ru-RU" dirty="0"/>
              <a:t> особами для </a:t>
            </a:r>
            <a:r>
              <a:rPr lang="ru-RU" dirty="0" err="1"/>
              <a:t>задоволення</a:t>
            </a:r>
            <a:r>
              <a:rPr lang="ru-RU" dirty="0"/>
              <a:t> </a:t>
            </a:r>
            <a:r>
              <a:rPr lang="ru-RU" dirty="0" err="1"/>
              <a:t>їх</a:t>
            </a:r>
            <a:r>
              <a:rPr lang="ru-RU" dirty="0"/>
              <a:t> </a:t>
            </a:r>
            <a:r>
              <a:rPr lang="ru-RU" dirty="0" err="1"/>
              <a:t>виробничих</a:t>
            </a:r>
            <a:r>
              <a:rPr lang="ru-RU" dirty="0"/>
              <a:t> та </a:t>
            </a:r>
            <a:r>
              <a:rPr lang="ru-RU" dirty="0" err="1"/>
              <a:t>наукових</a:t>
            </a:r>
            <a:r>
              <a:rPr lang="ru-RU" dirty="0"/>
              <a:t> потреб, а </a:t>
            </a:r>
            <a:r>
              <a:rPr lang="ru-RU" dirty="0" err="1"/>
              <a:t>також</a:t>
            </a:r>
            <a:r>
              <a:rPr lang="ru-RU" dirty="0"/>
              <a:t> з метою </a:t>
            </a:r>
            <a:r>
              <a:rPr lang="ru-RU" dirty="0" err="1"/>
              <a:t>отримання</a:t>
            </a:r>
            <a:r>
              <a:rPr lang="ru-RU" dirty="0"/>
              <a:t> </a:t>
            </a:r>
            <a:r>
              <a:rPr lang="ru-RU" dirty="0" err="1"/>
              <a:t>прибутку</a:t>
            </a:r>
            <a:r>
              <a:rPr lang="ru-RU" dirty="0"/>
              <a:t> </a:t>
            </a:r>
            <a:r>
              <a:rPr lang="ru-RU" dirty="0" err="1"/>
              <a:t>від</a:t>
            </a:r>
            <a:r>
              <a:rPr lang="ru-RU" dirty="0"/>
              <a:t> </a:t>
            </a:r>
            <a:r>
              <a:rPr lang="ru-RU" dirty="0" err="1"/>
              <a:t>реалізації</a:t>
            </a:r>
            <a:r>
              <a:rPr lang="ru-RU" dirty="0"/>
              <a:t> </a:t>
            </a:r>
            <a:r>
              <a:rPr lang="ru-RU" dirty="0" err="1"/>
              <a:t>цих</a:t>
            </a:r>
            <a:r>
              <a:rPr lang="ru-RU" dirty="0"/>
              <a:t> </a:t>
            </a:r>
            <a:r>
              <a:rPr lang="ru-RU" dirty="0" err="1"/>
              <a:t>ресурсів</a:t>
            </a:r>
            <a:r>
              <a:rPr lang="ru-RU" dirty="0"/>
              <a:t> </a:t>
            </a:r>
            <a:r>
              <a:rPr lang="ru-RU" dirty="0" err="1"/>
              <a:t>або</a:t>
            </a:r>
            <a:r>
              <a:rPr lang="ru-RU" dirty="0"/>
              <a:t> </a:t>
            </a:r>
            <a:r>
              <a:rPr lang="ru-RU" dirty="0" err="1"/>
              <a:t>продуктів</a:t>
            </a:r>
            <a:r>
              <a:rPr lang="ru-RU" dirty="0"/>
              <a:t> </a:t>
            </a:r>
            <a:r>
              <a:rPr lang="ru-RU" dirty="0" err="1"/>
              <a:t>їх</a:t>
            </a:r>
            <a:r>
              <a:rPr lang="ru-RU" dirty="0"/>
              <a:t> </a:t>
            </a:r>
            <a:r>
              <a:rPr lang="ru-RU" dirty="0" err="1"/>
              <a:t>переробки</a:t>
            </a:r>
            <a:r>
              <a:rPr lang="ru-RU" dirty="0"/>
              <a:t>.</a:t>
            </a:r>
            <a:endParaRPr lang="uk-UA" dirty="0"/>
          </a:p>
        </p:txBody>
      </p:sp>
    </p:spTree>
    <p:extLst>
      <p:ext uri="{BB962C8B-B14F-4D97-AF65-F5344CB8AC3E}">
        <p14:creationId xmlns:p14="http://schemas.microsoft.com/office/powerpoint/2010/main" val="248337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7500" lnSpcReduction="20000"/>
          </a:bodyPr>
          <a:lstStyle/>
          <a:p>
            <a:r>
              <a:rPr lang="uk-UA" b="1" dirty="0"/>
              <a:t>Нікель і кобальт</a:t>
            </a:r>
            <a:endParaRPr lang="uk-UA" dirty="0"/>
          </a:p>
          <a:p>
            <a:r>
              <a:rPr lang="uk-UA" dirty="0"/>
              <a:t>Цей вид сировини належить до категорії Б. Практично вся внутрішня потреба в нікелі та кобальті забезпечується на сьогодні за рахунок імпорту переважно з Росії і країн Західної Європи.</a:t>
            </a:r>
          </a:p>
          <a:p>
            <a:r>
              <a:rPr lang="uk-UA" dirty="0"/>
              <a:t>Кобальт в Україні, як і в більшості країн світу, не створює самостійних родовищ, а міститься у нікелевих рудах та продуктах їх переробки (феронікель - із силікатних нікелевих руд, нікелевий концентрат - із сульфідних руд).</a:t>
            </a:r>
          </a:p>
          <a:p>
            <a:r>
              <a:rPr lang="uk-UA" dirty="0"/>
              <a:t>Родовища обох металів на території України представлені силікатними рудами кори вивітрювання </a:t>
            </a:r>
            <a:r>
              <a:rPr lang="uk-UA" dirty="0" err="1"/>
              <a:t>гіпербазитів</a:t>
            </a:r>
            <a:r>
              <a:rPr lang="uk-UA" dirty="0"/>
              <a:t> і зосереджені у двох районах: у Середньому Побужжі (Кіровоградська область) та Середньому Придніпров'ї (Дніпропетровська область). Залишки активних запасів нікелю в Середньому Побужжі становлять понад 60 тис. </a:t>
            </a:r>
            <a:r>
              <a:rPr lang="uk-UA" dirty="0" err="1"/>
              <a:t>тонн</a:t>
            </a:r>
            <a:r>
              <a:rPr lang="uk-UA" dirty="0"/>
              <a:t>, що забезпечує </a:t>
            </a:r>
            <a:r>
              <a:rPr lang="uk-UA" dirty="0" err="1"/>
              <a:t>Побузький</a:t>
            </a:r>
            <a:r>
              <a:rPr lang="uk-UA" dirty="0"/>
              <a:t> нікелевий завод сировиною на 9-10 років. Поблизу місця розташування зазначеного заводу виявлено кілька нових родовищ і перспективних ділянок із загальними перспективними ресурсами 52 тис. </a:t>
            </a:r>
            <a:r>
              <a:rPr lang="uk-UA" dirty="0" err="1"/>
              <a:t>тонн</a:t>
            </a:r>
            <a:r>
              <a:rPr lang="uk-UA" dirty="0"/>
              <a:t>.</a:t>
            </a:r>
          </a:p>
          <a:p>
            <a:endParaRPr lang="uk-UA" dirty="0"/>
          </a:p>
        </p:txBody>
      </p:sp>
    </p:spTree>
    <p:extLst>
      <p:ext uri="{BB962C8B-B14F-4D97-AF65-F5344CB8AC3E}">
        <p14:creationId xmlns:p14="http://schemas.microsoft.com/office/powerpoint/2010/main" val="422271804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uk-UA" b="1" dirty="0"/>
              <a:t>Свинець і цинк</a:t>
            </a:r>
            <a:endParaRPr lang="uk-UA" dirty="0"/>
          </a:p>
          <a:p>
            <a:r>
              <a:rPr lang="uk-UA" dirty="0"/>
              <a:t>Цей вид сировини належить до категорії Г. Україна, незважаючи на відсутність власної свинцево-цинкової мінерально-сировинної бази, має значні потужності щодо виробництва свинцевої і цинкової продукції. Костянтинівський завод "</a:t>
            </a:r>
            <a:r>
              <a:rPr lang="uk-UA" dirty="0" err="1"/>
              <a:t>Укрцинк</a:t>
            </a:r>
            <a:r>
              <a:rPr lang="uk-UA" dirty="0"/>
              <a:t>" (Донецька область) є найбільшим в Європі підприємством з виробництва свинцю (80-90 тис. </a:t>
            </a:r>
            <a:r>
              <a:rPr lang="uk-UA" dirty="0" err="1"/>
              <a:t>тонн</a:t>
            </a:r>
            <a:r>
              <a:rPr lang="uk-UA" dirty="0"/>
              <a:t> на рік), цинку (20-30 тис. </a:t>
            </a:r>
            <a:r>
              <a:rPr lang="uk-UA" dirty="0" err="1"/>
              <a:t>тонн</a:t>
            </a:r>
            <a:r>
              <a:rPr lang="uk-UA" dirty="0"/>
              <a:t>), кадмію, індію та інших супутніх компонентів.</a:t>
            </a:r>
          </a:p>
          <a:p>
            <a:r>
              <a:rPr lang="uk-UA" dirty="0"/>
              <a:t>Свинцево-цинкові руди досить високої якості відомі у двох регіонах України: Закарпатті та південно-східній частині </a:t>
            </a:r>
            <a:r>
              <a:rPr lang="uk-UA" dirty="0" err="1"/>
              <a:t>Дніпровсько</a:t>
            </a:r>
            <a:r>
              <a:rPr lang="uk-UA" dirty="0"/>
              <a:t>-Донецької западини. Перспективи з видобутком свинцю та цинку пов'язуються із золото-поліметалічними родовищами Закарпаття. Експлуатація </a:t>
            </a:r>
            <a:r>
              <a:rPr lang="uk-UA" dirty="0" err="1"/>
              <a:t>Мужіївського</a:t>
            </a:r>
            <a:r>
              <a:rPr lang="uk-UA" dirty="0"/>
              <a:t> золото-поліметалічного родовища може задовольнити потреби України тільки частково.</a:t>
            </a:r>
          </a:p>
        </p:txBody>
      </p:sp>
    </p:spTree>
    <p:extLst>
      <p:ext uri="{BB962C8B-B14F-4D97-AF65-F5344CB8AC3E}">
        <p14:creationId xmlns:p14="http://schemas.microsoft.com/office/powerpoint/2010/main" val="18293410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r>
              <a:rPr lang="uk-UA" b="1" dirty="0"/>
              <a:t>Титан</a:t>
            </a:r>
            <a:endParaRPr lang="uk-UA" dirty="0"/>
          </a:p>
          <a:p>
            <a:r>
              <a:rPr lang="uk-UA" dirty="0"/>
              <a:t>Цей вид сировини належить до категорії А. В Україні титанова металогенічна провінція охоплює північно-східну частину Українського кристалічного щита, </a:t>
            </a:r>
            <a:r>
              <a:rPr lang="uk-UA" dirty="0" err="1"/>
              <a:t>Дніпровсько</a:t>
            </a:r>
            <a:r>
              <a:rPr lang="uk-UA" dirty="0"/>
              <a:t>-Донецьку западину та частину південно-західного схилу Воронезького кристалічного масиву загальною площею більш як 200 тис. </a:t>
            </a:r>
            <a:r>
              <a:rPr lang="uk-UA" dirty="0" err="1"/>
              <a:t>кв</a:t>
            </a:r>
            <a:r>
              <a:rPr lang="uk-UA" dirty="0"/>
              <a:t>. кілометрів. В її межах виявлено 78 родовищ різного рівня вивченості. З них 19 враховані державним балансом запасів корисних копалин. Сім родовищ перебувають на різних етапах промислового освоєння. Родовища, які експлуатуються чи підготовлені до експлуатації, мають сумарні запаси, що перевищують запаси всіх промислових родовищ зарубіжних країн. У цілому в Україні створено потужну мінерально-сировинну базу титану, що нараховує більш як 40 родовищ, серед яких одне унікальне, 13 великих та 10 середніх.</a:t>
            </a:r>
          </a:p>
        </p:txBody>
      </p:sp>
    </p:spTree>
    <p:extLst>
      <p:ext uri="{BB962C8B-B14F-4D97-AF65-F5344CB8AC3E}">
        <p14:creationId xmlns:p14="http://schemas.microsoft.com/office/powerpoint/2010/main" val="85559168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uk-UA" b="1" dirty="0"/>
              <a:t>Олово</a:t>
            </a:r>
            <a:endParaRPr lang="uk-UA" dirty="0"/>
          </a:p>
          <a:p>
            <a:r>
              <a:rPr lang="uk-UA" dirty="0"/>
              <a:t>Цей вид сировини належить до категорії Г. Потреба господарського комплексу України в олові та його сплавах оцінюється в 700-800 </a:t>
            </a:r>
            <a:r>
              <a:rPr lang="uk-UA" dirty="0" err="1"/>
              <a:t>тонн</a:t>
            </a:r>
            <a:r>
              <a:rPr lang="uk-UA" dirty="0"/>
              <a:t> на рік.</a:t>
            </a:r>
          </a:p>
          <a:p>
            <a:r>
              <a:rPr lang="uk-UA" dirty="0"/>
              <a:t>В Україні відомі невеличкі розсипи каситериту в північно-західній частині Українського кристалічного щита (</a:t>
            </a:r>
            <a:r>
              <a:rPr lang="uk-UA" dirty="0" err="1"/>
              <a:t>Сущано-Пержанська</a:t>
            </a:r>
            <a:r>
              <a:rPr lang="uk-UA" dirty="0"/>
              <a:t> зона), в районі розміщення родовищ і </a:t>
            </a:r>
            <a:r>
              <a:rPr lang="uk-UA" dirty="0" err="1"/>
              <a:t>рудопроявів</a:t>
            </a:r>
            <a:r>
              <a:rPr lang="uk-UA" dirty="0"/>
              <a:t> літофільних рідких мінералів (берилію, танталу, ніобію, рідкісноземельних елементів), де в їх рудах і </a:t>
            </a:r>
            <a:r>
              <a:rPr lang="uk-UA" dirty="0" err="1"/>
              <a:t>вмісних</a:t>
            </a:r>
            <a:r>
              <a:rPr lang="uk-UA" dirty="0"/>
              <a:t> гранітоїдах і </a:t>
            </a:r>
            <a:r>
              <a:rPr lang="uk-UA" dirty="0" err="1"/>
              <a:t>метасоматитах</a:t>
            </a:r>
            <a:r>
              <a:rPr lang="uk-UA" dirty="0"/>
              <a:t> каситерит є звичайним акцесорним мінералом.</a:t>
            </a:r>
          </a:p>
          <a:p>
            <a:endParaRPr lang="uk-UA" dirty="0"/>
          </a:p>
        </p:txBody>
      </p:sp>
    </p:spTree>
    <p:extLst>
      <p:ext uri="{BB962C8B-B14F-4D97-AF65-F5344CB8AC3E}">
        <p14:creationId xmlns:p14="http://schemas.microsoft.com/office/powerpoint/2010/main" val="329573286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r>
              <a:rPr lang="ru-RU" b="1" dirty="0"/>
              <a:t>Вольфрам</a:t>
            </a:r>
            <a:endParaRPr lang="ru-RU" dirty="0"/>
          </a:p>
          <a:p>
            <a:r>
              <a:rPr lang="ru-RU" dirty="0" err="1"/>
              <a:t>Цей</a:t>
            </a:r>
            <a:r>
              <a:rPr lang="ru-RU" dirty="0"/>
              <a:t> вид </a:t>
            </a:r>
            <a:r>
              <a:rPr lang="ru-RU" dirty="0" err="1"/>
              <a:t>сировини</a:t>
            </a:r>
            <a:r>
              <a:rPr lang="ru-RU" dirty="0"/>
              <a:t> </a:t>
            </a:r>
            <a:r>
              <a:rPr lang="ru-RU" dirty="0" err="1"/>
              <a:t>належить</a:t>
            </a:r>
            <a:r>
              <a:rPr lang="ru-RU" dirty="0"/>
              <a:t> до </a:t>
            </a:r>
            <a:r>
              <a:rPr lang="ru-RU" dirty="0" err="1"/>
              <a:t>категорії</a:t>
            </a:r>
            <a:r>
              <a:rPr lang="ru-RU" dirty="0"/>
              <a:t> Г. Потреби </a:t>
            </a:r>
            <a:r>
              <a:rPr lang="ru-RU" dirty="0" err="1"/>
              <a:t>України</a:t>
            </a:r>
            <a:r>
              <a:rPr lang="ru-RU" dirty="0"/>
              <a:t> у </a:t>
            </a:r>
            <a:r>
              <a:rPr lang="ru-RU" dirty="0" err="1"/>
              <a:t>вольфрамовій</a:t>
            </a:r>
            <a:r>
              <a:rPr lang="ru-RU" dirty="0"/>
              <a:t> </a:t>
            </a:r>
            <a:r>
              <a:rPr lang="ru-RU" dirty="0" err="1"/>
              <a:t>продукції</a:t>
            </a:r>
            <a:r>
              <a:rPr lang="ru-RU" dirty="0"/>
              <a:t> на </a:t>
            </a:r>
            <a:r>
              <a:rPr lang="ru-RU" dirty="0" err="1"/>
              <a:t>найближчу</a:t>
            </a:r>
            <a:r>
              <a:rPr lang="ru-RU" dirty="0"/>
              <a:t> перспективу </a:t>
            </a:r>
            <a:r>
              <a:rPr lang="ru-RU" dirty="0" err="1"/>
              <a:t>становлять</a:t>
            </a:r>
            <a:r>
              <a:rPr lang="ru-RU" dirty="0"/>
              <a:t> 430-480 тонн на </a:t>
            </a:r>
            <a:r>
              <a:rPr lang="ru-RU" dirty="0" err="1"/>
              <a:t>рік</a:t>
            </a:r>
            <a:r>
              <a:rPr lang="ru-RU" dirty="0"/>
              <a:t> і </a:t>
            </a:r>
            <a:r>
              <a:rPr lang="ru-RU" dirty="0" err="1"/>
              <a:t>задовольнятимуться</a:t>
            </a:r>
            <a:r>
              <a:rPr lang="ru-RU" dirty="0"/>
              <a:t> за </a:t>
            </a:r>
            <a:r>
              <a:rPr lang="ru-RU" dirty="0" err="1"/>
              <a:t>рахунок</a:t>
            </a:r>
            <a:r>
              <a:rPr lang="ru-RU" dirty="0"/>
              <a:t> </a:t>
            </a:r>
            <a:r>
              <a:rPr lang="ru-RU" dirty="0" err="1"/>
              <a:t>імпорту</a:t>
            </a:r>
            <a:r>
              <a:rPr lang="ru-RU" dirty="0"/>
              <a:t> з </a:t>
            </a:r>
            <a:r>
              <a:rPr lang="ru-RU" dirty="0" err="1"/>
              <a:t>Росії</a:t>
            </a:r>
            <a:r>
              <a:rPr lang="ru-RU" dirty="0"/>
              <a:t> і </a:t>
            </a:r>
            <a:r>
              <a:rPr lang="ru-RU" dirty="0" err="1"/>
              <a:t>країн</a:t>
            </a:r>
            <a:r>
              <a:rPr lang="ru-RU" dirty="0"/>
              <a:t> </a:t>
            </a:r>
            <a:r>
              <a:rPr lang="ru-RU" dirty="0" err="1"/>
              <a:t>Азії</a:t>
            </a:r>
            <a:r>
              <a:rPr lang="ru-RU" dirty="0"/>
              <a:t>.</a:t>
            </a:r>
          </a:p>
          <a:p>
            <a:r>
              <a:rPr lang="ru-RU" b="1" dirty="0" err="1"/>
              <a:t>Молібден</a:t>
            </a:r>
            <a:endParaRPr lang="ru-RU" dirty="0"/>
          </a:p>
          <a:p>
            <a:r>
              <a:rPr lang="ru-RU" dirty="0" err="1"/>
              <a:t>Цей</a:t>
            </a:r>
            <a:r>
              <a:rPr lang="ru-RU" dirty="0"/>
              <a:t> вид </a:t>
            </a:r>
            <a:r>
              <a:rPr lang="ru-RU" dirty="0" err="1"/>
              <a:t>сировини</a:t>
            </a:r>
            <a:r>
              <a:rPr lang="ru-RU" dirty="0"/>
              <a:t> </a:t>
            </a:r>
            <a:r>
              <a:rPr lang="ru-RU" dirty="0" err="1"/>
              <a:t>належить</a:t>
            </a:r>
            <a:r>
              <a:rPr lang="ru-RU" dirty="0"/>
              <a:t> до </a:t>
            </a:r>
            <a:r>
              <a:rPr lang="ru-RU" dirty="0" err="1"/>
              <a:t>категорії</a:t>
            </a:r>
            <a:r>
              <a:rPr lang="ru-RU" dirty="0"/>
              <a:t> Г. Потреби </a:t>
            </a:r>
            <a:r>
              <a:rPr lang="ru-RU" dirty="0" err="1"/>
              <a:t>сталеливарної</a:t>
            </a:r>
            <a:r>
              <a:rPr lang="ru-RU" dirty="0"/>
              <a:t> </a:t>
            </a:r>
            <a:r>
              <a:rPr lang="ru-RU" dirty="0" err="1"/>
              <a:t>промисловості</a:t>
            </a:r>
            <a:r>
              <a:rPr lang="ru-RU" dirty="0"/>
              <a:t> </a:t>
            </a:r>
            <a:r>
              <a:rPr lang="ru-RU" dirty="0" err="1"/>
              <a:t>України</a:t>
            </a:r>
            <a:r>
              <a:rPr lang="ru-RU" dirty="0"/>
              <a:t> в </a:t>
            </a:r>
            <a:r>
              <a:rPr lang="ru-RU" dirty="0" err="1"/>
              <a:t>молібденовій</a:t>
            </a:r>
            <a:r>
              <a:rPr lang="ru-RU" dirty="0"/>
              <a:t> </a:t>
            </a:r>
            <a:r>
              <a:rPr lang="ru-RU" dirty="0" err="1"/>
              <a:t>сировині</a:t>
            </a:r>
            <a:r>
              <a:rPr lang="ru-RU" dirty="0"/>
              <a:t> </a:t>
            </a:r>
            <a:r>
              <a:rPr lang="ru-RU" dirty="0" err="1"/>
              <a:t>оцінюються</a:t>
            </a:r>
            <a:r>
              <a:rPr lang="ru-RU" dirty="0"/>
              <a:t> в </a:t>
            </a:r>
            <a:r>
              <a:rPr lang="ru-RU" dirty="0" err="1"/>
              <a:t>обсязі</a:t>
            </a:r>
            <a:r>
              <a:rPr lang="ru-RU" dirty="0"/>
              <a:t> </a:t>
            </a:r>
            <a:r>
              <a:rPr lang="ru-RU" dirty="0" err="1"/>
              <a:t>близько</a:t>
            </a:r>
            <a:r>
              <a:rPr lang="ru-RU" dirty="0"/>
              <a:t> 280 тонн на </a:t>
            </a:r>
            <a:r>
              <a:rPr lang="ru-RU" dirty="0" err="1"/>
              <a:t>рік</a:t>
            </a:r>
            <a:r>
              <a:rPr lang="ru-RU" dirty="0"/>
              <a:t> і </a:t>
            </a:r>
            <a:r>
              <a:rPr lang="ru-RU" dirty="0" err="1"/>
              <a:t>забезпечуються</a:t>
            </a:r>
            <a:r>
              <a:rPr lang="ru-RU" dirty="0"/>
              <a:t> </a:t>
            </a:r>
            <a:r>
              <a:rPr lang="ru-RU" dirty="0" err="1"/>
              <a:t>виключно</a:t>
            </a:r>
            <a:r>
              <a:rPr lang="ru-RU" dirty="0"/>
              <a:t> за </a:t>
            </a:r>
            <a:r>
              <a:rPr lang="ru-RU" dirty="0" err="1"/>
              <a:t>рахунок</a:t>
            </a:r>
            <a:r>
              <a:rPr lang="ru-RU" dirty="0"/>
              <a:t> </a:t>
            </a:r>
            <a:r>
              <a:rPr lang="ru-RU" dirty="0" err="1"/>
              <a:t>імпорту</a:t>
            </a:r>
            <a:r>
              <a:rPr lang="ru-RU" dirty="0"/>
              <a:t>. У невеликих </a:t>
            </a:r>
            <a:r>
              <a:rPr lang="ru-RU" dirty="0" err="1"/>
              <a:t>обсягах</a:t>
            </a:r>
            <a:r>
              <a:rPr lang="ru-RU" dirty="0"/>
              <a:t> (до 350 тонн) </a:t>
            </a:r>
            <a:r>
              <a:rPr lang="ru-RU" dirty="0" err="1"/>
              <a:t>Україна</a:t>
            </a:r>
            <a:r>
              <a:rPr lang="ru-RU" dirty="0"/>
              <a:t> ввозить </a:t>
            </a:r>
            <a:r>
              <a:rPr lang="ru-RU" dirty="0" err="1"/>
              <a:t>молібденові</a:t>
            </a:r>
            <a:r>
              <a:rPr lang="ru-RU" dirty="0"/>
              <a:t> </a:t>
            </a:r>
            <a:r>
              <a:rPr lang="ru-RU" dirty="0" err="1"/>
              <a:t>концентрати</a:t>
            </a:r>
            <a:r>
              <a:rPr lang="ru-RU" dirty="0"/>
              <a:t> в основному з Китаю і </a:t>
            </a:r>
            <a:r>
              <a:rPr lang="ru-RU" dirty="0" err="1"/>
              <a:t>Росії</a:t>
            </a:r>
            <a:r>
              <a:rPr lang="ru-RU" dirty="0"/>
              <a:t>.</a:t>
            </a:r>
          </a:p>
          <a:p>
            <a:endParaRPr lang="uk-UA" dirty="0"/>
          </a:p>
        </p:txBody>
      </p:sp>
    </p:spTree>
    <p:extLst>
      <p:ext uri="{BB962C8B-B14F-4D97-AF65-F5344CB8AC3E}">
        <p14:creationId xmlns:p14="http://schemas.microsoft.com/office/powerpoint/2010/main" val="1170295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ВИЗНАЧЕННЯ</a:t>
            </a:r>
            <a:r>
              <a:rPr lang="ru-RU" dirty="0" smtClean="0"/>
              <a:t/>
            </a:r>
            <a:br>
              <a:rPr lang="ru-RU" dirty="0" smtClean="0"/>
            </a:br>
            <a:endParaRPr lang="uk-UA" dirty="0"/>
          </a:p>
        </p:txBody>
      </p:sp>
      <p:sp>
        <p:nvSpPr>
          <p:cNvPr id="3" name="Місце для вмісту 2"/>
          <p:cNvSpPr>
            <a:spLocks noGrp="1"/>
          </p:cNvSpPr>
          <p:nvPr>
            <p:ph idx="1"/>
          </p:nvPr>
        </p:nvSpPr>
        <p:spPr/>
        <p:txBody>
          <a:bodyPr>
            <a:normAutofit fontScale="92500" lnSpcReduction="10000"/>
          </a:bodyPr>
          <a:lstStyle/>
          <a:p>
            <a:r>
              <a:rPr lang="ru-RU" b="1" dirty="0" smtClean="0"/>
              <a:t>а</a:t>
            </a:r>
            <a:r>
              <a:rPr lang="ru-RU" b="1" dirty="0"/>
              <a:t>. </a:t>
            </a:r>
            <a:r>
              <a:rPr lang="ru-RU" b="1" dirty="0" err="1"/>
              <a:t>Природні</a:t>
            </a:r>
            <a:r>
              <a:rPr lang="ru-RU" b="1" dirty="0"/>
              <a:t> </a:t>
            </a:r>
            <a:r>
              <a:rPr lang="ru-RU" b="1" dirty="0" err="1"/>
              <a:t>рослинні</a:t>
            </a:r>
            <a:r>
              <a:rPr lang="ru-RU" b="1" dirty="0"/>
              <a:t> </a:t>
            </a:r>
            <a:r>
              <a:rPr lang="ru-RU" b="1" dirty="0" err="1"/>
              <a:t>ресурси</a:t>
            </a:r>
            <a:r>
              <a:rPr lang="ru-RU" b="1" dirty="0"/>
              <a:t> </a:t>
            </a:r>
            <a:r>
              <a:rPr lang="ru-RU" dirty="0"/>
              <a:t>– </a:t>
            </a:r>
            <a:r>
              <a:rPr lang="ru-RU" dirty="0" err="1"/>
              <a:t>це</a:t>
            </a:r>
            <a:r>
              <a:rPr lang="ru-RU" dirty="0"/>
              <a:t> </a:t>
            </a:r>
            <a:r>
              <a:rPr lang="ru-RU" dirty="0" err="1"/>
              <a:t>частина</a:t>
            </a:r>
            <a:r>
              <a:rPr lang="ru-RU" dirty="0"/>
              <a:t> </a:t>
            </a:r>
            <a:r>
              <a:rPr lang="ru-RU" dirty="0" err="1"/>
              <a:t>природних</a:t>
            </a:r>
            <a:r>
              <a:rPr lang="ru-RU" dirty="0"/>
              <a:t> </a:t>
            </a:r>
            <a:r>
              <a:rPr lang="ru-RU" dirty="0" err="1"/>
              <a:t>ресурсів</a:t>
            </a:r>
            <a:r>
              <a:rPr lang="ru-RU" dirty="0"/>
              <a:t>, представлена </a:t>
            </a:r>
            <a:r>
              <a:rPr lang="ru-RU" dirty="0" err="1"/>
              <a:t>рослинами</a:t>
            </a:r>
            <a:r>
              <a:rPr lang="ru-RU" dirty="0"/>
              <a:t>, </a:t>
            </a:r>
            <a:r>
              <a:rPr lang="ru-RU" dirty="0" err="1"/>
              <a:t>які</a:t>
            </a:r>
            <a:r>
              <a:rPr lang="ru-RU" dirty="0"/>
              <a:t> </a:t>
            </a:r>
            <a:r>
              <a:rPr lang="ru-RU" dirty="0" err="1"/>
              <a:t>використовуються</a:t>
            </a:r>
            <a:r>
              <a:rPr lang="ru-RU" dirty="0"/>
              <a:t> </a:t>
            </a:r>
            <a:r>
              <a:rPr lang="ru-RU" dirty="0" err="1"/>
              <a:t>чи</a:t>
            </a:r>
            <a:r>
              <a:rPr lang="ru-RU" dirty="0"/>
              <a:t> </a:t>
            </a:r>
            <a:r>
              <a:rPr lang="ru-RU" dirty="0" err="1"/>
              <a:t>можуть</a:t>
            </a:r>
            <a:r>
              <a:rPr lang="ru-RU" dirty="0"/>
              <a:t> бути </a:t>
            </a:r>
            <a:r>
              <a:rPr lang="ru-RU" dirty="0" err="1"/>
              <a:t>використані</a:t>
            </a:r>
            <a:r>
              <a:rPr lang="ru-RU" dirty="0"/>
              <a:t> для прямого </a:t>
            </a:r>
            <a:r>
              <a:rPr lang="ru-RU" dirty="0" err="1"/>
              <a:t>чи</a:t>
            </a:r>
            <a:r>
              <a:rPr lang="ru-RU" dirty="0"/>
              <a:t> непрямого </a:t>
            </a:r>
            <a:r>
              <a:rPr lang="ru-RU" dirty="0" err="1"/>
              <a:t>вживання</a:t>
            </a:r>
            <a:r>
              <a:rPr lang="ru-RU" dirty="0"/>
              <a:t>, </a:t>
            </a:r>
            <a:r>
              <a:rPr lang="ru-RU" dirty="0" err="1"/>
              <a:t>створенім</a:t>
            </a:r>
            <a:r>
              <a:rPr lang="ru-RU" dirty="0"/>
              <a:t> </a:t>
            </a:r>
            <a:r>
              <a:rPr lang="ru-RU" dirty="0" err="1"/>
              <a:t>матеріальних</a:t>
            </a:r>
            <a:r>
              <a:rPr lang="ru-RU" dirty="0"/>
              <a:t> </a:t>
            </a:r>
            <a:r>
              <a:rPr lang="ru-RU" dirty="0" err="1"/>
              <a:t>багатств</a:t>
            </a:r>
            <a:r>
              <a:rPr lang="ru-RU" dirty="0"/>
              <a:t> та </a:t>
            </a:r>
            <a:r>
              <a:rPr lang="ru-RU" dirty="0" err="1"/>
              <a:t>ін</a:t>
            </a:r>
            <a:r>
              <a:rPr lang="ru-RU" dirty="0"/>
              <a:t>.</a:t>
            </a:r>
          </a:p>
          <a:p>
            <a:r>
              <a:rPr lang="ru-RU" b="1" dirty="0"/>
              <a:t>б. </a:t>
            </a:r>
            <a:r>
              <a:rPr lang="ru-RU" b="1" dirty="0" err="1"/>
              <a:t>Рослинна</a:t>
            </a:r>
            <a:r>
              <a:rPr lang="ru-RU" b="1" dirty="0"/>
              <a:t> </a:t>
            </a:r>
            <a:r>
              <a:rPr lang="ru-RU" b="1" dirty="0" err="1"/>
              <a:t>сировина</a:t>
            </a:r>
            <a:r>
              <a:rPr lang="ru-RU" b="1" dirty="0"/>
              <a:t> </a:t>
            </a:r>
            <a:r>
              <a:rPr lang="ru-RU" dirty="0"/>
              <a:t>– </a:t>
            </a:r>
            <a:r>
              <a:rPr lang="ru-RU" dirty="0" err="1"/>
              <a:t>це</a:t>
            </a:r>
            <a:r>
              <a:rPr lang="ru-RU" dirty="0"/>
              <a:t> </a:t>
            </a:r>
            <a:r>
              <a:rPr lang="ru-RU" dirty="0" err="1"/>
              <a:t>частини</a:t>
            </a:r>
            <a:r>
              <a:rPr lang="ru-RU" dirty="0"/>
              <a:t> </a:t>
            </a:r>
            <a:r>
              <a:rPr lang="ru-RU" dirty="0" err="1"/>
              <a:t>рослин</a:t>
            </a:r>
            <a:r>
              <a:rPr lang="ru-RU" dirty="0"/>
              <a:t>, </a:t>
            </a:r>
            <a:r>
              <a:rPr lang="ru-RU" dirty="0" err="1"/>
              <a:t>які</a:t>
            </a:r>
            <a:r>
              <a:rPr lang="ru-RU" dirty="0"/>
              <a:t> </a:t>
            </a:r>
            <a:r>
              <a:rPr lang="ru-RU" dirty="0" err="1"/>
              <a:t>придатні</a:t>
            </a:r>
            <a:r>
              <a:rPr lang="ru-RU" dirty="0"/>
              <a:t> для </a:t>
            </a:r>
            <a:r>
              <a:rPr lang="ru-RU" dirty="0" err="1"/>
              <a:t>безпосереднього</a:t>
            </a:r>
            <a:r>
              <a:rPr lang="ru-RU" dirty="0"/>
              <a:t> </a:t>
            </a:r>
            <a:r>
              <a:rPr lang="ru-RU" dirty="0" err="1"/>
              <a:t>використання</a:t>
            </a:r>
            <a:r>
              <a:rPr lang="ru-RU" dirty="0"/>
              <a:t> </a:t>
            </a:r>
            <a:r>
              <a:rPr lang="ru-RU" dirty="0" err="1"/>
              <a:t>чи</a:t>
            </a:r>
            <a:r>
              <a:rPr lang="ru-RU" dirty="0"/>
              <a:t> </a:t>
            </a:r>
            <a:r>
              <a:rPr lang="ru-RU" dirty="0" err="1"/>
              <a:t>переробки</a:t>
            </a:r>
            <a:r>
              <a:rPr lang="ru-RU" dirty="0"/>
              <a:t>.</a:t>
            </a:r>
          </a:p>
          <a:p>
            <a:r>
              <a:rPr lang="ru-RU" b="1" dirty="0"/>
              <a:t>в.</a:t>
            </a:r>
            <a:r>
              <a:rPr lang="ru-RU" dirty="0"/>
              <a:t> </a:t>
            </a:r>
            <a:r>
              <a:rPr lang="ru-RU" b="1" dirty="0" err="1"/>
              <a:t>Біологічний</a:t>
            </a:r>
            <a:r>
              <a:rPr lang="ru-RU" b="1" dirty="0"/>
              <a:t> запас </a:t>
            </a:r>
            <a:r>
              <a:rPr lang="ru-RU" b="1" dirty="0" err="1"/>
              <a:t>сировини</a:t>
            </a:r>
            <a:r>
              <a:rPr lang="ru-RU" b="1" dirty="0"/>
              <a:t> </a:t>
            </a:r>
            <a:r>
              <a:rPr lang="ru-RU" dirty="0"/>
              <a:t>– </a:t>
            </a:r>
            <a:r>
              <a:rPr lang="ru-RU" dirty="0" err="1"/>
              <a:t>загальна</a:t>
            </a:r>
            <a:r>
              <a:rPr lang="ru-RU" dirty="0"/>
              <a:t> </a:t>
            </a:r>
            <a:r>
              <a:rPr lang="ru-RU" dirty="0" err="1"/>
              <a:t>маса</a:t>
            </a:r>
            <a:r>
              <a:rPr lang="ru-RU" dirty="0"/>
              <a:t> </a:t>
            </a:r>
            <a:r>
              <a:rPr lang="ru-RU" dirty="0" err="1"/>
              <a:t>сировини</a:t>
            </a:r>
            <a:r>
              <a:rPr lang="ru-RU" dirty="0"/>
              <a:t> на </a:t>
            </a:r>
            <a:r>
              <a:rPr lang="ru-RU" dirty="0" err="1"/>
              <a:t>площі</a:t>
            </a:r>
            <a:r>
              <a:rPr lang="ru-RU" dirty="0"/>
              <a:t> </a:t>
            </a:r>
            <a:r>
              <a:rPr lang="ru-RU" dirty="0" err="1"/>
              <a:t>масивів</a:t>
            </a:r>
            <a:r>
              <a:rPr lang="ru-RU" dirty="0"/>
              <a:t>, </a:t>
            </a:r>
            <a:r>
              <a:rPr lang="ru-RU" dirty="0" err="1"/>
              <a:t>визначається</a:t>
            </a:r>
            <a:r>
              <a:rPr lang="ru-RU" dirty="0"/>
              <a:t> в </a:t>
            </a:r>
            <a:r>
              <a:rPr lang="ru-RU" dirty="0" err="1"/>
              <a:t>перерахунку</a:t>
            </a:r>
            <a:r>
              <a:rPr lang="ru-RU" dirty="0"/>
              <a:t> на </a:t>
            </a:r>
            <a:r>
              <a:rPr lang="ru-RU" dirty="0" err="1"/>
              <a:t>суху</a:t>
            </a:r>
            <a:r>
              <a:rPr lang="ru-RU" dirty="0"/>
              <a:t> вагу, </a:t>
            </a:r>
            <a:r>
              <a:rPr lang="ru-RU" dirty="0" err="1"/>
              <a:t>виражається</a:t>
            </a:r>
            <a:r>
              <a:rPr lang="ru-RU" dirty="0"/>
              <a:t> в кг, т.</a:t>
            </a:r>
          </a:p>
          <a:p>
            <a:r>
              <a:rPr lang="ru-RU" b="1" dirty="0"/>
              <a:t>г. </a:t>
            </a:r>
            <a:r>
              <a:rPr lang="ru-RU" b="1" dirty="0" err="1"/>
              <a:t>Експлуатаційний</a:t>
            </a:r>
            <a:r>
              <a:rPr lang="ru-RU" b="1" dirty="0"/>
              <a:t> запас </a:t>
            </a:r>
            <a:r>
              <a:rPr lang="ru-RU" dirty="0"/>
              <a:t>– </a:t>
            </a:r>
            <a:r>
              <a:rPr lang="ru-RU" dirty="0" err="1"/>
              <a:t>кількість</a:t>
            </a:r>
            <a:r>
              <a:rPr lang="ru-RU" dirty="0"/>
              <a:t> </a:t>
            </a:r>
            <a:r>
              <a:rPr lang="ru-RU" dirty="0" err="1"/>
              <a:t>доступної</a:t>
            </a:r>
            <a:r>
              <a:rPr lang="ru-RU" dirty="0"/>
              <a:t> </a:t>
            </a:r>
            <a:r>
              <a:rPr lang="ru-RU" dirty="0" err="1"/>
              <a:t>сировинної</a:t>
            </a:r>
            <a:r>
              <a:rPr lang="ru-RU" dirty="0"/>
              <a:t> </a:t>
            </a:r>
            <a:r>
              <a:rPr lang="ru-RU" dirty="0" err="1"/>
              <a:t>маси</a:t>
            </a:r>
            <a:r>
              <a:rPr lang="ru-RU" dirty="0"/>
              <a:t> </a:t>
            </a:r>
            <a:r>
              <a:rPr lang="ru-RU" dirty="0" err="1"/>
              <a:t>масивів</a:t>
            </a:r>
            <a:r>
              <a:rPr lang="ru-RU" dirty="0"/>
              <a:t>, яку </a:t>
            </a:r>
            <a:r>
              <a:rPr lang="ru-RU" dirty="0" err="1"/>
              <a:t>можна</a:t>
            </a:r>
            <a:r>
              <a:rPr lang="ru-RU" dirty="0"/>
              <a:t> </a:t>
            </a:r>
            <a:r>
              <a:rPr lang="ru-RU" dirty="0" err="1"/>
              <a:t>зібрати</a:t>
            </a:r>
            <a:r>
              <a:rPr lang="ru-RU" dirty="0"/>
              <a:t>, не </a:t>
            </a:r>
            <a:r>
              <a:rPr lang="ru-RU" dirty="0" err="1"/>
              <a:t>підриваючи</a:t>
            </a:r>
            <a:r>
              <a:rPr lang="ru-RU" dirty="0"/>
              <a:t> </a:t>
            </a:r>
            <a:r>
              <a:rPr lang="ru-RU" dirty="0" err="1"/>
              <a:t>можливості</a:t>
            </a:r>
            <a:r>
              <a:rPr lang="ru-RU" dirty="0"/>
              <a:t> </a:t>
            </a:r>
            <a:r>
              <a:rPr lang="ru-RU" dirty="0" err="1"/>
              <a:t>регенерації</a:t>
            </a:r>
            <a:r>
              <a:rPr lang="ru-RU" dirty="0"/>
              <a:t> </a:t>
            </a:r>
            <a:r>
              <a:rPr lang="ru-RU" dirty="0" err="1"/>
              <a:t>популяцій</a:t>
            </a:r>
            <a:r>
              <a:rPr lang="ru-RU" dirty="0"/>
              <a:t> </a:t>
            </a:r>
            <a:r>
              <a:rPr lang="ru-RU" dirty="0" err="1"/>
              <a:t>рослин</a:t>
            </a:r>
            <a:r>
              <a:rPr lang="ru-RU" dirty="0"/>
              <a:t>, </a:t>
            </a:r>
            <a:r>
              <a:rPr lang="ru-RU" dirty="0" err="1"/>
              <a:t>виражається</a:t>
            </a:r>
            <a:r>
              <a:rPr lang="ru-RU" dirty="0"/>
              <a:t> в кг, т.</a:t>
            </a:r>
          </a:p>
        </p:txBody>
      </p:sp>
    </p:spTree>
    <p:extLst>
      <p:ext uri="{BB962C8B-B14F-4D97-AF65-F5344CB8AC3E}">
        <p14:creationId xmlns:p14="http://schemas.microsoft.com/office/powerpoint/2010/main" val="3367346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7500" lnSpcReduction="20000"/>
          </a:bodyPr>
          <a:lstStyle/>
          <a:p>
            <a:r>
              <a:rPr lang="uk-UA" dirty="0"/>
              <a:t>Експлуатаційний запас для рослин, сировиною яких є генеративні органи (плоди, квітки, суцвіття та ін.) становить до 80 % від біологічного; коли сировиною є надземні органи, то для трав'янистих однорічників, відповідно – 50 </a:t>
            </a:r>
            <a:r>
              <a:rPr lang="uk-UA" i="1" dirty="0"/>
              <a:t>%,</a:t>
            </a:r>
            <a:r>
              <a:rPr lang="uk-UA" dirty="0"/>
              <a:t> для </a:t>
            </a:r>
            <a:r>
              <a:rPr lang="uk-UA" dirty="0" err="1"/>
              <a:t>дво</a:t>
            </a:r>
            <a:r>
              <a:rPr lang="uk-UA" dirty="0"/>
              <a:t>- та багаторічників – 25-30 %; для дерев, кущів, кущиків та </a:t>
            </a:r>
            <a:r>
              <a:rPr lang="uk-UA" dirty="0" err="1"/>
              <a:t>напівкущиків</a:t>
            </a:r>
            <a:r>
              <a:rPr lang="uk-UA" dirty="0"/>
              <a:t> – 25 %; для підземних органів: для трав'янистих рослин -25%, дерев, кущів, кущиків та </a:t>
            </a:r>
            <a:r>
              <a:rPr lang="uk-UA" dirty="0" err="1"/>
              <a:t>напівкущиків</a:t>
            </a:r>
            <a:r>
              <a:rPr lang="uk-UA" dirty="0"/>
              <a:t> – 10 % від біологічного запасу сировини. При заготівлі кори дерев та кущів сировина збирається тільки з молодих гілок, що в перерахунку на загальну масу складає близько 5 % від біологічного запасу.</a:t>
            </a:r>
          </a:p>
          <a:p>
            <a:r>
              <a:rPr lang="uk-UA" b="1" dirty="0"/>
              <a:t>д.</a:t>
            </a:r>
            <a:r>
              <a:rPr lang="uk-UA" dirty="0"/>
              <a:t> Обсяг допустимого щорічного використання сировини рослин розраховується після ресурсної оцінки конкретного масиву чи певної території. Це частина сумарних експлуатаційних запасів, яку можна планувати для заготівлі на календарний рік, враховуючи період черговості </a:t>
            </a:r>
            <a:r>
              <a:rPr lang="uk-UA" dirty="0" err="1"/>
              <a:t>заготівель</a:t>
            </a:r>
            <a:r>
              <a:rPr lang="uk-UA" dirty="0"/>
              <a:t>.</a:t>
            </a:r>
          </a:p>
          <a:p>
            <a:r>
              <a:rPr lang="uk-UA" dirty="0"/>
              <a:t>Сумарний експлуатаційний запас</a:t>
            </a:r>
          </a:p>
          <a:p>
            <a:r>
              <a:rPr lang="uk-UA" dirty="0"/>
              <a:t>Обсяг допустимого = сировини на ділянці заготівлі (кг. </a:t>
            </a:r>
            <a:r>
              <a:rPr lang="uk-UA" dirty="0" smtClean="0"/>
              <a:t>Т)</a:t>
            </a:r>
            <a:endParaRPr lang="uk-UA" dirty="0"/>
          </a:p>
          <a:p>
            <a:endParaRPr lang="uk-UA" dirty="0"/>
          </a:p>
        </p:txBody>
      </p:sp>
    </p:spTree>
    <p:extLst>
      <p:ext uri="{BB962C8B-B14F-4D97-AF65-F5344CB8AC3E}">
        <p14:creationId xmlns:p14="http://schemas.microsoft.com/office/powerpoint/2010/main" val="2175329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Інструкція про порядок установлення нормативів спеціального використання </a:t>
            </a:r>
            <a:r>
              <a:rPr lang="uk-UA" dirty="0" err="1" smtClean="0"/>
              <a:t>природнихресурсів</a:t>
            </a:r>
            <a:r>
              <a:rPr lang="uk-UA" dirty="0" smtClean="0"/>
              <a:t>, </a:t>
            </a:r>
            <a:r>
              <a:rPr lang="uk-UA" sz="2700" dirty="0" smtClean="0"/>
              <a:t>Наказ </a:t>
            </a:r>
            <a:r>
              <a:rPr lang="uk-UA" sz="2700" dirty="0" err="1" smtClean="0"/>
              <a:t>Мінприроди</a:t>
            </a:r>
            <a:r>
              <a:rPr lang="uk-UA" sz="2700" dirty="0" smtClean="0"/>
              <a:t> №220 від 19.06.2018</a:t>
            </a:r>
            <a:endParaRPr lang="uk-UA" sz="2700" dirty="0"/>
          </a:p>
        </p:txBody>
      </p:sp>
      <p:sp>
        <p:nvSpPr>
          <p:cNvPr id="3" name="Місце для вмісту 2"/>
          <p:cNvSpPr>
            <a:spLocks noGrp="1"/>
          </p:cNvSpPr>
          <p:nvPr>
            <p:ph idx="1"/>
          </p:nvPr>
        </p:nvSpPr>
        <p:spPr/>
        <p:txBody>
          <a:bodyPr/>
          <a:lstStyle/>
          <a:p>
            <a:r>
              <a:rPr lang="uk-UA" dirty="0" smtClean="0"/>
              <a:t>Нормативи включають систему відомостей про обсяги допустимого використання ресурсів дикорослих та інтродукованих несільськогосподарського призначення судинних рослин, мохоподібних, водоростей, лишайників та грибів у конкретній адміністративній області з метою забезпечення невиснажливого сталого використання </a:t>
            </a:r>
            <a:r>
              <a:rPr lang="uk-UA" dirty="0" err="1" smtClean="0"/>
              <a:t>фіторесурсів</a:t>
            </a:r>
            <a:r>
              <a:rPr lang="uk-UA" dirty="0" smtClean="0"/>
              <a:t>. Основним критерієм, за яким  визначаються Нормативи – стан ресурсів конкретного виду та можливість їх використання.</a:t>
            </a:r>
          </a:p>
          <a:p>
            <a:r>
              <a:rPr lang="uk-UA" dirty="0" err="1" smtClean="0"/>
              <a:t>Інвертаризація</a:t>
            </a:r>
            <a:r>
              <a:rPr lang="uk-UA" dirty="0" smtClean="0"/>
              <a:t> конкретної території з метою оцінки стану сировинних видів рослин. (робиться 1 раз в 5 років).</a:t>
            </a:r>
          </a:p>
          <a:p>
            <a:endParaRPr lang="uk-UA" dirty="0"/>
          </a:p>
        </p:txBody>
      </p:sp>
    </p:spTree>
    <p:extLst>
      <p:ext uri="{BB962C8B-B14F-4D97-AF65-F5344CB8AC3E}">
        <p14:creationId xmlns:p14="http://schemas.microsoft.com/office/powerpoint/2010/main" val="8920213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Обсяг допустимого щорічного використання</a:t>
            </a:r>
            <a:endParaRPr lang="uk-UA" dirty="0"/>
          </a:p>
        </p:txBody>
      </p:sp>
      <p:sp>
        <p:nvSpPr>
          <p:cNvPr id="3" name="Місце для вмісту 2"/>
          <p:cNvSpPr>
            <a:spLocks noGrp="1"/>
          </p:cNvSpPr>
          <p:nvPr>
            <p:ph idx="1"/>
          </p:nvPr>
        </p:nvSpPr>
        <p:spPr/>
        <p:txBody>
          <a:bodyPr/>
          <a:lstStyle/>
          <a:p>
            <a:r>
              <a:rPr lang="uk-UA" dirty="0" smtClean="0"/>
              <a:t>Це обсяг при якому забезпечується максимальне відновлення популяцій. Це вид збалансованого природокористування, при якому враховується період, необхідний для відновлення </a:t>
            </a:r>
            <a:r>
              <a:rPr lang="uk-UA" dirty="0" err="1" smtClean="0"/>
              <a:t>ресуосного</a:t>
            </a:r>
            <a:r>
              <a:rPr lang="uk-UA" dirty="0" smtClean="0"/>
              <a:t> потенціалу виду і забезпечується нормальна життєдіяльність популяції</a:t>
            </a:r>
          </a:p>
          <a:p>
            <a:endParaRPr lang="uk-UA" dirty="0"/>
          </a:p>
          <a:p>
            <a:r>
              <a:rPr lang="uk-UA" sz="2000" dirty="0" smtClean="0">
                <a:solidFill>
                  <a:srgbClr val="FF0000"/>
                </a:solidFill>
              </a:rPr>
              <a:t>Обсяг допустимого </a:t>
            </a:r>
          </a:p>
          <a:p>
            <a:r>
              <a:rPr lang="uk-UA" sz="2000" dirty="0" smtClean="0">
                <a:solidFill>
                  <a:srgbClr val="FF0000"/>
                </a:solidFill>
              </a:rPr>
              <a:t>щорічного використання (</a:t>
            </a:r>
            <a:r>
              <a:rPr lang="uk-UA" sz="2000" dirty="0" err="1" smtClean="0">
                <a:solidFill>
                  <a:srgbClr val="FF0000"/>
                </a:solidFill>
              </a:rPr>
              <a:t>кг,т</a:t>
            </a:r>
            <a:r>
              <a:rPr lang="uk-UA" sz="2000" dirty="0" smtClean="0">
                <a:solidFill>
                  <a:srgbClr val="FF0000"/>
                </a:solidFill>
              </a:rPr>
              <a:t>)</a:t>
            </a:r>
            <a:r>
              <a:rPr lang="uk-UA" dirty="0" smtClean="0"/>
              <a:t>   = </a:t>
            </a:r>
            <a:r>
              <a:rPr lang="uk-UA" sz="2000" b="1" dirty="0" smtClean="0"/>
              <a:t>Експлуатаційний запас  / Період черговості</a:t>
            </a:r>
            <a:endParaRPr lang="uk-UA" sz="2000" b="1" dirty="0"/>
          </a:p>
        </p:txBody>
      </p:sp>
    </p:spTree>
    <p:extLst>
      <p:ext uri="{BB962C8B-B14F-4D97-AF65-F5344CB8AC3E}">
        <p14:creationId xmlns:p14="http://schemas.microsoft.com/office/powerpoint/2010/main" val="3884824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r>
              <a:rPr lang="uk-UA" dirty="0" smtClean="0"/>
              <a:t>Для встановлення </a:t>
            </a:r>
            <a:r>
              <a:rPr lang="uk-UA" b="1" dirty="0" smtClean="0"/>
              <a:t>Нормативів </a:t>
            </a:r>
            <a:r>
              <a:rPr lang="uk-UA" b="1" dirty="0" err="1" smtClean="0"/>
              <a:t>спецвикористання</a:t>
            </a:r>
            <a:r>
              <a:rPr lang="uk-UA" b="1" dirty="0" smtClean="0"/>
              <a:t> природних рослинних ресурсів місцевого </a:t>
            </a:r>
            <a:r>
              <a:rPr lang="uk-UA" dirty="0" smtClean="0"/>
              <a:t>значення міські державні адміністрації подають до </a:t>
            </a:r>
            <a:r>
              <a:rPr lang="uk-UA" dirty="0" err="1" smtClean="0"/>
              <a:t>Мінприроди</a:t>
            </a:r>
            <a:r>
              <a:rPr lang="uk-UA" dirty="0" smtClean="0"/>
              <a:t> матеріали. </a:t>
            </a:r>
            <a:r>
              <a:rPr lang="uk-UA" dirty="0" err="1" smtClean="0"/>
              <a:t>Мінприроди</a:t>
            </a:r>
            <a:r>
              <a:rPr lang="uk-UA" dirty="0" smtClean="0"/>
              <a:t> проводить незалежну екологічну експертизу в провідних наукових установах. При отриманні позитивного експертного висновку від  </a:t>
            </a:r>
            <a:r>
              <a:rPr lang="uk-UA" dirty="0" err="1" smtClean="0"/>
              <a:t>Мінприроди</a:t>
            </a:r>
            <a:r>
              <a:rPr lang="uk-UA" dirty="0" smtClean="0"/>
              <a:t>  місцеві адміністрації встановлюють </a:t>
            </a:r>
            <a:r>
              <a:rPr lang="uk-UA" b="1" dirty="0" smtClean="0"/>
              <a:t>ліміти спеціального використання природних рослинних ресурсів</a:t>
            </a:r>
            <a:r>
              <a:rPr lang="uk-UA" dirty="0" smtClean="0"/>
              <a:t>.</a:t>
            </a:r>
          </a:p>
          <a:p>
            <a:r>
              <a:rPr lang="uk-UA" dirty="0" smtClean="0"/>
              <a:t>Ліміти </a:t>
            </a:r>
            <a:r>
              <a:rPr lang="uk-UA" dirty="0" err="1" smtClean="0"/>
              <a:t>спецвикористання</a:t>
            </a:r>
            <a:r>
              <a:rPr lang="uk-UA" dirty="0" smtClean="0"/>
              <a:t> природних рослинних ресурсів загальнодержавного та місцевого значення не можуть встановлюватися без затверджених </a:t>
            </a:r>
            <a:r>
              <a:rPr lang="uk-UA" dirty="0" err="1" smtClean="0"/>
              <a:t>Мінприродою</a:t>
            </a:r>
            <a:r>
              <a:rPr lang="uk-UA" dirty="0" smtClean="0"/>
              <a:t> Нормативів</a:t>
            </a:r>
            <a:endParaRPr lang="uk-UA" dirty="0"/>
          </a:p>
        </p:txBody>
      </p:sp>
    </p:spTree>
    <p:extLst>
      <p:ext uri="{BB962C8B-B14F-4D97-AF65-F5344CB8AC3E}">
        <p14:creationId xmlns:p14="http://schemas.microsoft.com/office/powerpoint/2010/main" val="945355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2670</Words>
  <Application>Microsoft Office PowerPoint</Application>
  <PresentationFormat>Широкоэкранный</PresentationFormat>
  <Paragraphs>133</Paragraphs>
  <Slides>44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44</vt:i4>
      </vt:variant>
    </vt:vector>
  </HeadingPairs>
  <TitlesOfParts>
    <vt:vector size="48" baseType="lpstr">
      <vt:lpstr>Arial</vt:lpstr>
      <vt:lpstr>Calibri</vt:lpstr>
      <vt:lpstr>Calibri Light</vt:lpstr>
      <vt:lpstr>Тема Office</vt:lpstr>
      <vt:lpstr>Раціональне використання рослинних ресурсів</vt:lpstr>
      <vt:lpstr>Презентация PowerPoint</vt:lpstr>
      <vt:lpstr>Природні рослинні ресурси, у т. ч. ресурси дикорослих лікарських рослин, за своєю цінністю та іншими ознаками поділяються на природні рослинні ресурси загальнодержавного та місцевого значення. </vt:lpstr>
      <vt:lpstr>Презентация PowerPoint</vt:lpstr>
      <vt:lpstr>ВИЗНАЧЕННЯ </vt:lpstr>
      <vt:lpstr>Презентация PowerPoint</vt:lpstr>
      <vt:lpstr>Інструкція про порядок установлення нормативів спеціального використання природнихресурсів, Наказ Мінприроди №220 від 19.06.2018</vt:lpstr>
      <vt:lpstr>Обсяг допустимого щорічного використання</vt:lpstr>
      <vt:lpstr>Презентация PowerPoint</vt:lpstr>
      <vt:lpstr>Стандартизація та нормування в галузі охорони навколишнього природного середовища </vt:lpstr>
      <vt:lpstr>На сьогодні система екологічної стандартизації містить такі види стандартів: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ЗАГАЛЬНОДЕРЖАВНА ПРОГРАМА  РОЗВИТКУ МІНЕРАЛЬНО-СИРОВИННОЇ БАЗИ УКРАЇНИ НА ПЕРІОД ДО 2030 РОКУ</vt:lpstr>
      <vt:lpstr>Презентация PowerPoint</vt:lpstr>
      <vt:lpstr>За промислово-економічним значенням передбачається поділ видів сировини як складової мінерально-сировинної бази України на такі категорії:</vt:lpstr>
      <vt:lpstr>Презентация PowerPoint</vt:lpstr>
      <vt:lpstr>Паливно-енергетичні ресурси</vt:lpstr>
      <vt:lpstr>вугілля</vt:lpstr>
      <vt:lpstr>Презентация PowerPoint</vt:lpstr>
      <vt:lpstr>Презентация PowerPoint</vt:lpstr>
      <vt:lpstr>Презентация PowerPoint</vt:lpstr>
      <vt:lpstr>Презентация PowerPoint</vt:lpstr>
      <vt:lpstr>Презентация PowerPoint</vt:lpstr>
      <vt:lpstr>Металічні корисні копалини Чорні метали Залізні руди </vt:lpstr>
      <vt:lpstr>Презентация PowerPoint</vt:lpstr>
      <vt:lpstr>Презентация PowerPoint</vt:lpstr>
      <vt:lpstr>Презентация PowerPoint</vt:lpstr>
      <vt:lpstr>Кольорові та легуючі метали Алюміній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Олена Волошкіна</dc:creator>
  <cp:lastModifiedBy>Пользователь Windows</cp:lastModifiedBy>
  <cp:revision>18</cp:revision>
  <dcterms:created xsi:type="dcterms:W3CDTF">2018-11-06T07:52:34Z</dcterms:created>
  <dcterms:modified xsi:type="dcterms:W3CDTF">2020-03-16T09:43:28Z</dcterms:modified>
</cp:coreProperties>
</file>