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7" r:id="rId10"/>
    <p:sldId id="258" r:id="rId11"/>
    <p:sldId id="259" r:id="rId12"/>
    <p:sldId id="260" r:id="rId13"/>
    <p:sldId id="261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A95A1-7262-47B7-954D-A4826FFA3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B2F072-0800-4395-B763-83364DD62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19F04-DBF7-4C8C-B3A0-BC64F7E4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3F809-2A3A-4ECB-B876-D118395C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A3EC8-23BC-413C-B22D-21FCFCDA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7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5C59-B7FB-42B0-B120-C08F2C79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2BC54E-C8E2-413A-A56F-E10E75A6C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2B5B4-0D48-418A-9395-4A7C489E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92D87C-4D35-49D2-911F-DBCC1F51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F85C2-2B1D-4638-8735-63D9E874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3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0682A6-2409-4988-B345-47856E1F1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5EDE64-AD36-4A67-8387-250DC9BD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5C913-D12A-4E43-BBD1-8A8AA7B6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AE936-0F6C-49A9-9953-3F5C3A5F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8A8E6-8382-40E5-B814-DBAB0088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151D0-F4DA-41A1-A38E-17C92488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2382A-48EC-45B0-9DCC-F7DD6E3B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EEE5B-8710-449E-B547-49EC513C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612AE-880B-4CAE-ADC0-9FE0FB61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8BB13-CDF2-482C-B611-01383EDA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0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90218-8CFD-48A6-BB62-14244B51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5DE259-1F52-45E3-A867-229183CE0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C68C0-2AE6-4522-BE27-16FFAFF3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E00A7-7B73-4823-95E1-E1CA2D0F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84E2C-F4A0-4AED-87EE-C6F4F833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6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DAB6-528B-4C6E-B897-4EDAD7AC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9C3DC-473C-4CAF-ADE7-DC0B030B0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29C3AA-48B0-45C9-B42D-71224E66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B016DE-D9B8-43B3-AE0A-BB571438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EAEC95-5C1A-4F7F-A57F-E94DB1A4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1B262-9CCC-492E-85AA-A5CC2774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9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F655F-2C8A-4CE8-9D0F-CA7631DC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44B8F9-9C08-4BF8-9875-2B150AE1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774380-C984-45B5-BE63-CECC1AAAF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71594E-B3E6-4AFA-8627-4DDE019B6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D305EE-2F5C-4BBD-A840-3B39852DC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05460B-1C22-4980-A7EF-593A7E0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65E8F4-BF61-43F5-ABE6-D59236E8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07D4DF-4AD2-4355-91DE-46BE2375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2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73CA-D29E-4B57-9A1B-7EC3115A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E6A8AC-FAD5-43C8-AB27-EF18173D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6B107C-AAF4-4517-87E5-055E095D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26A126-84B5-4431-A59B-168AF521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D563B5-1525-4059-AFA6-4C232A96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D4403D-0234-4DFD-A497-D7D7CE11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1DA90-CE9B-4868-86E8-FF73D9BB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541E0-FDB3-48FA-8E7D-24DD7102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B68B7-7141-441B-9D97-C76B811F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92F8B3-8AC4-4A18-9BC2-F314BCF75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EA689-6DC6-4C79-9D87-6411C0C5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6AEE3-1ECE-4915-BAF0-7225FE1C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3F556B-3798-4CCA-8B50-E7A1E625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2B940-BED8-4050-A4F0-7C8650E7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8777AD-F9A9-4892-94CF-1F59D6693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30D7A4-C1AF-4E1E-B545-CD26E55DB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17794-6ECE-4B97-8733-5E004215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7BFA5-229B-4B97-AAC0-E507B73F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05BBF-7FEF-4AD2-8534-22535E71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0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B6718-292E-4169-9972-8DF2660B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F9CBD2-C1F2-48FE-8DDF-FEFF56381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6879F-A555-48EA-821D-F5F88039A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3AA7-3A90-4BD1-8303-22F24C7A2F6A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90545-2225-4307-8701-BBEBEBA28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11F81-9028-4B8D-8624-D19483087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92A-38A3-48A4-97FB-50EA68E2C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1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DBE4B-5A72-4326-A9E3-E9EAF2F26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1263"/>
            <a:ext cx="9144000" cy="1944303"/>
          </a:xfrm>
        </p:spPr>
        <p:txBody>
          <a:bodyPr>
            <a:noAutofit/>
          </a:bodyPr>
          <a:lstStyle/>
          <a:p>
            <a:r>
              <a:rPr lang="uk-UA" sz="4400" b="1" kern="0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Лекція. ПОЛІТИКА ПАМ’ЯТІ: ІНСТИТУЦІЙНІ РАМКИ ТА РЕАЛІЗАЦІЯ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B08736-F8B5-48BA-8A80-1A1AD20E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267" y="2521819"/>
            <a:ext cx="11040177" cy="3407343"/>
          </a:xfrm>
        </p:spPr>
        <p:txBody>
          <a:bodyPr>
            <a:normAutofit fontScale="92500" lnSpcReduction="10000"/>
          </a:bodyPr>
          <a:lstStyle/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Політика </a:t>
            </a:r>
            <a:r>
              <a:rPr lang="uk-UA" sz="28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яті: поняття, сутність, мета, завдання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Принципи політики </a:t>
            </a:r>
            <a:r>
              <a:rPr lang="uk-UA" sz="28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яті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Функції політики пам’яті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Суб’єкти політики пам’яті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5. Форми та механізми реалізації, ресурси політики пам’яті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6. Етапи реалізації політики пам’яті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7. Типологія політики пам’яті</a:t>
            </a:r>
          </a:p>
          <a:p>
            <a:pPr indent="450215">
              <a:lnSpc>
                <a:spcPct val="110000"/>
              </a:lnSpc>
              <a:spcBef>
                <a:spcPts val="0"/>
              </a:spcBef>
            </a:pPr>
            <a:r>
              <a:rPr lang="uk-UA" sz="2800" kern="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Війни </a:t>
            </a:r>
            <a:r>
              <a:rPr lang="uk-UA" sz="2800" kern="0" dirty="0" err="1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пам</a:t>
            </a:r>
            <a:r>
              <a:rPr lang="en-US" sz="2800" kern="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kern="0" dirty="0">
                <a:solidFill>
                  <a:srgbClr val="23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яті</a:t>
            </a:r>
            <a:endParaRPr lang="ru-RU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29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E6097-5670-40D1-9F34-0EC9C4C4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20747"/>
            <a:ext cx="4975459" cy="568526"/>
          </a:xfrm>
        </p:spPr>
        <p:txBody>
          <a:bodyPr>
            <a:normAutofit/>
          </a:bodyPr>
          <a:lstStyle/>
          <a:p>
            <a:pPr algn="ctr"/>
            <a:r>
              <a:rPr lang="uk-UA" sz="3200" b="1" kern="0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 політики пам’яті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FB2B4-0F3F-450F-A6D0-3E5F9BC1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895148"/>
            <a:ext cx="3157087" cy="5962851"/>
          </a:xfrm>
        </p:spPr>
        <p:txBody>
          <a:bodyPr/>
          <a:lstStyle/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АКТУАЛІЗАЦІЙНА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ДИДАКТИЧНА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ІНТЕГРАЦІЙНА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КОМПРОМЕТУЮЧА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КОНСОНАНСНА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ЛЕГІТИМАЦІЙНА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МОБІЛІЗУЮЧА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ІДЕНТИФІКАЦІЙНА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МОТИВАЦІЙНА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ОРІЄНТУЮЧА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СТАБІЛІЗАЦІЇ</a:t>
            </a:r>
          </a:p>
          <a:p>
            <a:pPr algn="ctr"/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УНІФІКАЦІЇ.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Інтеграція. Як? Навіщо? — Навчально-Методична Лабораторія">
            <a:extLst>
              <a:ext uri="{FF2B5EF4-FFF2-40B4-BE49-F238E27FC236}">
                <a16:creationId xmlns:a16="http://schemas.microsoft.com/office/drawing/2014/main" id="{BFB0C439-8CA9-40D2-9638-B0D02C91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60" y="86629"/>
            <a:ext cx="5118735" cy="22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Що таке Легітимність - поняття і визначення терміну, слова">
            <a:extLst>
              <a:ext uri="{FF2B5EF4-FFF2-40B4-BE49-F238E27FC236}">
                <a16:creationId xmlns:a16="http://schemas.microsoft.com/office/drawing/2014/main" id="{582E6051-14A4-4DC7-B0E3-1DE0797B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00" y="2250627"/>
            <a:ext cx="5891864" cy="23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Що таке мотивація і як з нею працювати: поради психотерапевта">
            <a:extLst>
              <a:ext uri="{FF2B5EF4-FFF2-40B4-BE49-F238E27FC236}">
                <a16:creationId xmlns:a16="http://schemas.microsoft.com/office/drawing/2014/main" id="{FE510C60-FCAB-45D6-B1A4-53C0CFD03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12" y="4266726"/>
            <a:ext cx="4055712" cy="26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езентація на тему: &quot;Ідентичність людини: Хто Я&quot; | Презентація.  Громадянська освіта">
            <a:extLst>
              <a:ext uri="{FF2B5EF4-FFF2-40B4-BE49-F238E27FC236}">
                <a16:creationId xmlns:a16="http://schemas.microsoft.com/office/drawing/2014/main" id="{AD9041F6-03E7-48CC-8ADE-3791AAEA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24" y="4701488"/>
            <a:ext cx="4130040" cy="21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ime Video: Kompromat: il caso Roussel">
            <a:extLst>
              <a:ext uri="{FF2B5EF4-FFF2-40B4-BE49-F238E27FC236}">
                <a16:creationId xmlns:a16="http://schemas.microsoft.com/office/drawing/2014/main" id="{22CE3E27-062A-446B-82FF-C50897FA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07" y="789273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2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B93B20-5282-4DDD-8BED-994F516C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182880"/>
            <a:ext cx="11550315" cy="65355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Серед провідних функцій державної політики пам’яті:</a:t>
            </a:r>
          </a:p>
          <a:p>
            <a:pPr algn="just"/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СПРИЯННЯ УТВЕРДЖЕННЮ ЗОВНІШНЬО- ТА ВНУТРІПОЛІТИЧНОЇ ЛЕГІТИМНОСТІ ДЕРЖАВНОГО ЛАДУ (“історичних прав” держави та політичної нації на існування, суверенітет, існуючу форму державного ладу, територію тощо); </a:t>
            </a:r>
          </a:p>
          <a:p>
            <a:pPr algn="just"/>
            <a:r>
              <a:rPr lang="uk-U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ФОРМУВАННЯ ОФІЦІЙНОЇ ІДЕОЛОГІЇ НАЦІОНАЛЬНО-ДЕРЖАВНОГО БУДІВНИЦТВА (“НАЦІОНАЛЬНОЇ ІДЕЇ”); </a:t>
            </a:r>
          </a:p>
          <a:p>
            <a:pPr algn="just"/>
            <a:r>
              <a:rPr lang="uk-U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ЗАГАЛЬНОГРОМАДЯНСЬКОЇ ІДЕНТИЧНОСТІ ТА ЛОЯЛЬНОСТІ НАЦІЇ ДО ДЕРЖАВИ, КОНСОЛІДАЦІЇ СУСПІЛЬСТВА навколо базових пріоритетів розвитку; </a:t>
            </a:r>
          </a:p>
          <a:p>
            <a:pPr algn="just"/>
            <a:r>
              <a:rPr lang="uk-U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ВИХОВАННЯ ГРОМАДЯНСЬКОЇ СВІДОМОСТІ ТА ЇЇ МОБІЛІЗАЦІЯ на виконання пріоритетних завдань; </a:t>
            </a:r>
          </a:p>
          <a:p>
            <a:pPr algn="just"/>
            <a:r>
              <a:rPr lang="uk-U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конструктивної спадковості різних вікових генерацій як передумови редуплікації суспільного життя та національних традицій; </a:t>
            </a:r>
          </a:p>
          <a:p>
            <a:pPr algn="just"/>
            <a:r>
              <a:rPr lang="uk-U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поширення (ПРОПАГАНДИ) СУСПІЛЬНО ЗНАЧУЩИХ ЗНАНЬ ЩОДО ПОДІЙ ТА ПРОЦЕСІВ НАЦІОНАЛЬНОЇ ІСТОРІЇ всередині держави та за кордоном, сприяння розвиткові загального освітнього й культурного рівня населення; </a:t>
            </a:r>
          </a:p>
          <a:p>
            <a:pPr algn="just"/>
            <a:r>
              <a:rPr lang="uk-UA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участь у забезпеченні безпеки (через заходи з гуманітарної, інформаційної безпеки, військово-патріотичне виховання громадян) та сприятливих зовнішніх умов існування держави.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04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DCF72-CE70-4D5D-8F59-2D82A5C8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11"/>
            <a:ext cx="10515600" cy="568526"/>
          </a:xfrm>
        </p:spPr>
        <p:txBody>
          <a:bodyPr>
            <a:normAutofit/>
          </a:bodyPr>
          <a:lstStyle/>
          <a:p>
            <a:pPr algn="ctr"/>
            <a:r>
              <a:rPr lang="uk-UA" sz="3200" b="1" kern="0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Суб’єкти політики пам’яті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26FD0-20F8-4E23-86E8-BE7CEB97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798897"/>
            <a:ext cx="11790947" cy="5946592"/>
          </a:xfrm>
        </p:spPr>
        <p:txBody>
          <a:bodyPr/>
          <a:lstStyle/>
          <a:p>
            <a:r>
              <a:rPr lang="uk-UA" b="1" dirty="0" err="1"/>
              <a:t>Інституалізован</a:t>
            </a:r>
            <a:r>
              <a:rPr lang="uk-UA" dirty="0" err="1"/>
              <a:t>і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а) </a:t>
            </a:r>
            <a:r>
              <a:rPr lang="uk-UA" b="1" dirty="0"/>
              <a:t>урядові </a:t>
            </a:r>
            <a:r>
              <a:rPr lang="uk-UA" dirty="0"/>
              <a:t>інститути (Міністерство освіти і науки; Міністерство культури; Український інститут національної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яті; урядові ЗМІ, в </a:t>
            </a:r>
            <a:r>
              <a:rPr lang="uk-UA" dirty="0" err="1"/>
              <a:t>т.ч</a:t>
            </a:r>
            <a:r>
              <a:rPr lang="uk-UA" dirty="0"/>
              <a:t>. соцмережі, сайти тощо);</a:t>
            </a:r>
          </a:p>
          <a:p>
            <a:pPr marL="0" indent="0">
              <a:buNone/>
            </a:pPr>
            <a:r>
              <a:rPr lang="uk-UA" dirty="0"/>
              <a:t>б) </a:t>
            </a:r>
            <a:r>
              <a:rPr lang="uk-UA" b="1" dirty="0"/>
              <a:t>недержавні </a:t>
            </a:r>
            <a:r>
              <a:rPr lang="uk-UA" dirty="0"/>
              <a:t>інститути та громадські організації:</a:t>
            </a:r>
          </a:p>
          <a:p>
            <a:pPr marL="0" indent="0">
              <a:buNone/>
            </a:pPr>
            <a:r>
              <a:rPr lang="uk-UA" dirty="0"/>
              <a:t>  - організації учасників подій, очевидців, постраждалих (спілки в</a:t>
            </a:r>
            <a:r>
              <a:rPr lang="en-US" dirty="0"/>
              <a:t>’</a:t>
            </a:r>
            <a:r>
              <a:rPr lang="uk-UA" dirty="0" err="1"/>
              <a:t>язнів</a:t>
            </a:r>
            <a:r>
              <a:rPr lang="uk-UA" dirty="0"/>
              <a:t> концтаборів; організації учасників воєнних дій, ветеранів та ін.) – носії трагічної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яті;</a:t>
            </a:r>
          </a:p>
          <a:p>
            <a:pPr marL="0" indent="0">
              <a:buNone/>
            </a:pPr>
            <a:r>
              <a:rPr lang="uk-UA" dirty="0"/>
              <a:t>  - організації зі збереження/відновлення традицій (козацькі формування, політичні організації – комуністи, анархісти тощо; культурно-просвітницькі об</a:t>
            </a:r>
            <a:r>
              <a:rPr lang="en-US" dirty="0"/>
              <a:t>’</a:t>
            </a:r>
            <a:r>
              <a:rPr lang="uk-UA" dirty="0"/>
              <a:t>єднання; </a:t>
            </a:r>
            <a:r>
              <a:rPr lang="uk-UA" dirty="0" err="1"/>
              <a:t>товариста</a:t>
            </a:r>
            <a:r>
              <a:rPr lang="uk-UA" dirty="0"/>
              <a:t> історико-культурних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яток; науково-дослідні організації) – носії героїчної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яті.</a:t>
            </a:r>
          </a:p>
          <a:p>
            <a:r>
              <a:rPr lang="uk-UA" b="1" dirty="0" err="1"/>
              <a:t>Неінституалізовані</a:t>
            </a:r>
            <a:r>
              <a:rPr lang="uk-UA" b="1" dirty="0"/>
              <a:t> </a:t>
            </a:r>
            <a:r>
              <a:rPr lang="uk-UA" dirty="0"/>
              <a:t>– суспільні рухи та окремі громадські (політичні) діячі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80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C61D2-361A-446B-A9C4-F29EF954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114868"/>
            <a:ext cx="7035265" cy="8380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err="1">
                <a:latin typeface="+mn-lt"/>
              </a:rPr>
              <a:t>Я.Кубік</a:t>
            </a:r>
            <a:r>
              <a:rPr lang="uk-UA" sz="2800" dirty="0">
                <a:latin typeface="+mn-lt"/>
              </a:rPr>
              <a:t>, М. </a:t>
            </a:r>
            <a:r>
              <a:rPr lang="uk-UA" sz="2800" dirty="0" err="1">
                <a:latin typeface="+mn-lt"/>
              </a:rPr>
              <a:t>Бернхард</a:t>
            </a:r>
            <a:r>
              <a:rPr lang="uk-UA" sz="2800" dirty="0">
                <a:latin typeface="+mn-lt"/>
              </a:rPr>
              <a:t> – </a:t>
            </a:r>
            <a:br>
              <a:rPr lang="uk-UA" dirty="0"/>
            </a:br>
            <a:r>
              <a:rPr lang="uk-UA" sz="3600" b="1" dirty="0">
                <a:latin typeface="+mn-lt"/>
              </a:rPr>
              <a:t>типи мнемонічних діячів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F26E2-6554-4514-BD4F-0097DE63B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8779"/>
            <a:ext cx="8210349" cy="2727310"/>
          </a:xfrm>
        </p:spPr>
        <p:txBody>
          <a:bodyPr>
            <a:noAutofit/>
          </a:bodyPr>
          <a:lstStyle/>
          <a:p>
            <a:pPr indent="450215" algn="just">
              <a:lnSpc>
                <a:spcPct val="107000"/>
              </a:lnSpc>
              <a:spcBef>
                <a:spcPts val="0"/>
              </a:spcBef>
            </a:pP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мнемонічні воїни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mnemonic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warriors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які вважають себе носіями єдино правильних історичних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візій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а усі альтернативні візії минулого намагаються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делегітимізувати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або навіть знищити;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0"/>
              </a:spcBef>
            </a:pP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мнемонічні плюралісти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mnemonic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pluralists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які визнають множинність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візій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минулого і право на інше бачення;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Чи є вихід? Війни пам'яті у пострадянській Україні в порівняльній  перспективі - Україна Модерна">
            <a:extLst>
              <a:ext uri="{FF2B5EF4-FFF2-40B4-BE49-F238E27FC236}">
                <a16:creationId xmlns:a16="http://schemas.microsoft.com/office/drawing/2014/main" id="{25496162-1FBC-4208-8138-A0D83CEE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95" y="-1"/>
            <a:ext cx="3850105" cy="28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43D0347-1775-4D07-90E2-CEC4D6889AB8}"/>
              </a:ext>
            </a:extLst>
          </p:cNvPr>
          <p:cNvSpPr txBox="1">
            <a:spLocks/>
          </p:cNvSpPr>
          <p:nvPr/>
        </p:nvSpPr>
        <p:spPr>
          <a:xfrm>
            <a:off x="0" y="3855554"/>
            <a:ext cx="12060455" cy="300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Bef>
                <a:spcPts val="0"/>
              </a:spcBef>
            </a:pPr>
            <a:r>
              <a:rPr lang="uk-UA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u="sng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мнемонічні </a:t>
            </a:r>
            <a:r>
              <a:rPr lang="uk-UA" sz="2400" b="1" i="1" u="sng" kern="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байдуж</a:t>
            </a:r>
            <a:r>
              <a:rPr lang="ru-RU" sz="2400" b="1" i="1" u="sng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kern="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mnemonic</a:t>
            </a:r>
            <a:r>
              <a:rPr lang="ru-RU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abnegators</a:t>
            </a:r>
            <a:r>
              <a:rPr lang="uk-UA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які або не зацікавлені у політиці пам’яті, вважаючи, що в країні існує одна єдина визнана загальноприйнята </a:t>
            </a:r>
            <a:r>
              <a:rPr lang="uk-UA" sz="2400" kern="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візія</a:t>
            </a:r>
            <a:r>
              <a:rPr lang="uk-UA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минулого, або вони воліють уникати цього питання, намагаючись триматись осторонь культурних протистоянь та воєн пам’яті; </a:t>
            </a:r>
            <a:endParaRPr lang="ru-RU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0"/>
              </a:spcBef>
            </a:pPr>
            <a:r>
              <a:rPr lang="uk-UA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мнемонічні </a:t>
            </a:r>
            <a:r>
              <a:rPr lang="uk-UA" sz="2400" b="1" i="1" u="sng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перспективники</a:t>
            </a:r>
            <a:r>
              <a:rPr lang="uk-UA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kern="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mnemonic</a:t>
            </a:r>
            <a:r>
              <a:rPr lang="ru-RU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prospectives</a:t>
            </a:r>
            <a:r>
              <a:rPr lang="uk-UA" sz="2400" kern="0" dirty="0">
                <a:solidFill>
                  <a:srgbClr val="231F2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які опонують будь-яким зверненням до минулого, адже «вірять, що вже розгадали загадку історії та віднайшли ключик до світлого майбутнього».</a:t>
            </a:r>
            <a:endParaRPr lang="ru-RU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6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5ACDB6-513F-451F-8887-E9DE38BF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760396"/>
            <a:ext cx="11685070" cy="6097604"/>
          </a:xfrm>
        </p:spPr>
        <p:txBody>
          <a:bodyPr>
            <a:normAutofit fontScale="925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указів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церемоній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вагомих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нормативна база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освітніх програм і підручників з урахуванням особливостей формування національної пам’яті (</a:t>
            </a:r>
            <a:r>
              <a:rPr lang="uk-UA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збереження існуючих, створення нових меморіальних об’єктів (місць пам’яті) та їх використання для актуалізації образів минулого (</a:t>
            </a:r>
            <a:r>
              <a:rPr lang="uk-UA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культурний ландшафт пам’яті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пантеону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мучеників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календаря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свят (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ритуалів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святкування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наголошення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авторитетності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достовірності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стимулюються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E130CD-71B0-4602-863A-7D84AF761C2C}"/>
              </a:ext>
            </a:extLst>
          </p:cNvPr>
          <p:cNvSpPr txBox="1">
            <a:spLocks/>
          </p:cNvSpPr>
          <p:nvPr/>
        </p:nvSpPr>
        <p:spPr>
          <a:xfrm>
            <a:off x="827773" y="112511"/>
            <a:ext cx="10526027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latin typeface="+mn-lt"/>
              </a:rPr>
              <a:t>Механізми реалізації політики </a:t>
            </a:r>
            <a:r>
              <a:rPr lang="uk-UA" sz="3200" b="1" dirty="0" err="1">
                <a:latin typeface="+mn-lt"/>
              </a:rPr>
              <a:t>пам</a:t>
            </a:r>
            <a:r>
              <a:rPr lang="en-US" sz="3200" b="1" dirty="0">
                <a:latin typeface="+mn-lt"/>
              </a:rPr>
              <a:t>’</a:t>
            </a:r>
            <a:r>
              <a:rPr lang="uk-UA" sz="3200" b="1" dirty="0">
                <a:latin typeface="+mn-lt"/>
              </a:rPr>
              <a:t>яті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09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B46F2-A308-4B56-8380-CF1C62ED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3" y="112511"/>
            <a:ext cx="10526027" cy="568526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+mn-lt"/>
              </a:rPr>
              <a:t>Форми реалізації політики </a:t>
            </a:r>
            <a:r>
              <a:rPr lang="uk-UA" sz="3200" b="1" dirty="0" err="1">
                <a:latin typeface="+mn-lt"/>
              </a:rPr>
              <a:t>пам</a:t>
            </a:r>
            <a:r>
              <a:rPr lang="en-US" sz="3200" b="1" dirty="0">
                <a:latin typeface="+mn-lt"/>
              </a:rPr>
              <a:t>’</a:t>
            </a:r>
            <a:r>
              <a:rPr lang="uk-UA" sz="3200" b="1" dirty="0">
                <a:latin typeface="+mn-lt"/>
              </a:rPr>
              <a:t>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4C28E-17A3-490C-A649-25F615CC6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" y="779646"/>
            <a:ext cx="11704320" cy="596584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прикладі діяльності громадських організацій окреслює дослідник </a:t>
            </a:r>
            <a:r>
              <a:rPr lang="uk-UA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Ю.Опалько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пошук, збір, фіксація, систематизація, зберігання та публікація документів, листів, спогадів, біографічних, історичних та етнографічних матеріалів;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археологічних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знахідок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пам’яток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старовини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народного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громадсько-політичних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мітингів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проблем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історико-культурної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присвячених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датам,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видатним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митцям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діячам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культурно-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мистецьких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симпозіумів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форумів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концертів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фестивалів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конкурсів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інформаційно-освітня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робота (особливо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традиціям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фольклору,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ЗМІ);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краєзнавча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робота,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туризму,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етнографічних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музеїв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50215" algn="just">
              <a:lnSpc>
                <a:spcPct val="8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розвиток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міжрегіональних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міжнаціональних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міжнародних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культурних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зв’язків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169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4075D-5CED-4B3A-846F-637EE5BE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+mn-lt"/>
              </a:rPr>
              <a:t>Ресурси політики </a:t>
            </a:r>
            <a:r>
              <a:rPr lang="uk-UA" sz="3200" b="1" dirty="0" err="1">
                <a:latin typeface="+mn-lt"/>
              </a:rPr>
              <a:t>пам</a:t>
            </a:r>
            <a:r>
              <a:rPr lang="en-US" sz="3200" b="1" dirty="0">
                <a:latin typeface="+mn-lt"/>
              </a:rPr>
              <a:t>’</a:t>
            </a:r>
            <a:r>
              <a:rPr lang="uk-UA" sz="3200" b="1" dirty="0">
                <a:latin typeface="+mn-lt"/>
              </a:rPr>
              <a:t>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4E98A-DCC2-40D1-A82D-C9B360A1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07" y="866274"/>
            <a:ext cx="11569567" cy="5784783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Соціолог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Е.Тоффлер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силу,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такого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 ПОЛІТИКИ 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силові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силових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примусових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нормативно-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правову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базу,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люстраційні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систему контролю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унормування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меморіальних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церемоній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просвітницького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-про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ктів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меморіальних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неможлива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достатнього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належать: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моніторингові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Символічні ресурси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Інструментарій політики пам’яті включає законотворчість, юридичні санкції, </a:t>
            </a:r>
            <a:r>
              <a:rPr lang="uk-UA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меморіалізацію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освітні ресурси, медійні проекти та ряд інших засобів конструювання образів історичного минулого та суспільної пам’яті про нього.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32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507B7-90F2-4DFE-804F-44A72197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87"/>
            <a:ext cx="10515600" cy="53965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</a:rPr>
              <a:t>Етапи реалізації політики пам’яті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EF0BC-2BEE-4396-9F4C-04409BA1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149"/>
            <a:ext cx="10997665" cy="5821464"/>
          </a:xfrm>
        </p:spPr>
        <p:txBody>
          <a:bodyPr>
            <a:noAutofit/>
          </a:bodyPr>
          <a:lstStyle/>
          <a:p>
            <a:pPr indent="450215" algn="just">
              <a:spcBef>
                <a:spcPts val="0"/>
              </a:spcBef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артикуляція політичних інтересів;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формулювання офіційного рівня колективної пам’яті (створення </a:t>
            </a:r>
            <a:r>
              <a:rPr lang="uk-UA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ґранднаративу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відповідного інтересам суспільно-політичного розвитку – нормативний аналіз;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моніторинг початкового стану неофіційного рівня соціальної пам’яті (наявного/існуючого стану масової свідомості) – позитивний аналіз;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свідомістю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консолідація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неофіційного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пілотування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апробація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пропонованих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масовому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кінцевого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досягн</a:t>
            </a:r>
            <a:r>
              <a:rPr lang="uk-UA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ут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 корегування механізмів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перехід від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декомунізації до дерусифікації)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4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8CF9C-F20A-4513-9903-56214774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72" y="76368"/>
            <a:ext cx="10515600" cy="69365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+mn-lt"/>
              </a:rPr>
              <a:t>Типологія політики </a:t>
            </a:r>
            <a:r>
              <a:rPr lang="uk-UA" sz="3200" b="1" dirty="0" err="1">
                <a:latin typeface="+mn-lt"/>
              </a:rPr>
              <a:t>пам</a:t>
            </a:r>
            <a:r>
              <a:rPr lang="en-US" sz="3200" b="1" dirty="0">
                <a:latin typeface="+mn-lt"/>
              </a:rPr>
              <a:t>’</a:t>
            </a:r>
            <a:r>
              <a:rPr lang="uk-UA" sz="3200" b="1" dirty="0">
                <a:latin typeface="+mn-lt"/>
              </a:rPr>
              <a:t>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A6EEE-3E90-4E5A-A00C-041108BC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1" y="770022"/>
            <a:ext cx="11713945" cy="5929161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Державна і громадянська (суспільних інституцій) політика пам’яті.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Державна політика пам’яті – система цілей і заходів, здійснюваних суб’єктом цієї політики задля створення таких умов, за яких особа ідентифікувала би себе з національною державою та / або з відповідним наддержавним утворенням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 вертикальному вимірі пам’ять як сфера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смислотворення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формується в різних практиках, що розгортаються в декількох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площинах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родинна пам’ять, локальна чи регіональна пам’ять, загальнонаціональна (офіційна) пам’ять, ретрансляторами якої виступають система освіти, загальнонаціональні практики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комеморації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художні образи, що сукупно формують національне або регіональне культурне поле16.</a:t>
            </a:r>
            <a:r>
              <a:rPr lang="uk-UA" sz="2400" i="1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Тобто інституційне 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наповнення політики пам’яті може відбуватися як на державному (загальнонаціональному), так і на локальних (зокрема, регіональних (обласних і районних) та місцевих (міських, селищних, сільських)) рівнях.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місцевому рівні реалізується </a:t>
            </a: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топонімічна політика органів місцевого самоврядування, за допомогою якої можна вирішувати низку завдань політики пам’яті, а саме: зберігати та популяризувати історію населеного пункту (міста, селища міського типу, села) і регіону як серед мешканців, так і гостей; виховувати підростаюче покоління на конкретних прикладах, гідних поваги і наслідування тощо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0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7A70FF-7C6F-4090-AA23-180B1648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" y="298383"/>
            <a:ext cx="11790948" cy="5878580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Рекомендацій Ради Європи від 2001 року «Про викладання Історії у Європі ХХІ століття», яка пропагує «</a:t>
            </a:r>
            <a:r>
              <a:rPr lang="uk-UA" sz="2400" b="1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плюралістичну та толерантну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концепцію викладання історії» та «підтримку таких фундаментальних цінностей, як толерантність, взаєморозуміння, права людини та демократія».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ипи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О.Волянюк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Конфронтаційна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терпимості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чужої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незрозумілої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долучити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Поблажлива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наративів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слабші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допускати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зневажати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Критично-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полілогічна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Повага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комеморацій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наративи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дискусій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свідчень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дослідницьких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Індиферентна</a:t>
            </a:r>
            <a:r>
              <a:rPr lang="uk-UA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Прийняття таких правил політичного співжиття, за якого державні установи, політичні сили і громадськість здебільшого байдужі до різноманітних поглядів на минуле та </a:t>
            </a:r>
            <a:r>
              <a:rPr lang="uk-UA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комеморативних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практик; останні видаються неважливими на тлі базових соціально-економічних проблем суспільства.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4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56E12-CF5F-429E-A446-808D5532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38"/>
            <a:ext cx="10515600" cy="52039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</a:rPr>
              <a:t>Політика </a:t>
            </a:r>
            <a:r>
              <a:rPr lang="uk-UA" sz="3200" b="1" dirty="0" err="1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</a:rPr>
              <a:t>пам</a:t>
            </a:r>
            <a:r>
              <a:rPr lang="ru-RU" sz="3200" b="1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</a:rPr>
              <a:t>’</a:t>
            </a:r>
            <a:r>
              <a:rPr lang="uk-UA" sz="3200" b="1" dirty="0">
                <a:solidFill>
                  <a:srgbClr val="231F20"/>
                </a:solidFill>
                <a:effectLst/>
                <a:latin typeface="+mn-lt"/>
                <a:ea typeface="Times New Roman" panose="02020603050405020304" pitchFamily="18" charset="0"/>
              </a:rPr>
              <a:t>яті: поняття, сутність, мета, завдання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F9A7D-21EB-4DF9-B7BC-F22C5958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962525"/>
            <a:ext cx="11781322" cy="5813659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«історична політика», під якою почали розуміти </a:t>
            </a: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 впливу історичних інтерпретацій на політичні дебати4 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думку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Марека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Чихоцькі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політика пам’яті (тобто історична політика) – це </a:t>
            </a: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стимулювання обговорення минулого через різні форми його </a:t>
            </a:r>
            <a:r>
              <a:rPr lang="uk-UA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інституціоналізації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словами, «ми не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історикам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живою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субстанцією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Роберт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Траба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визна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чає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політику пам’яті як </a:t>
            </a: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будь-які навмисні і формально легітимні дії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політиків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чиновників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практик,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репрезентацію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модифікацію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актуалізованих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контекстом.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вибудовується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характер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Представники ціннісного підходу політику пам’яті визначають як: – різноманітні суспільні практики і норми, пов’язані з регулюванням колективної пам’яті (Ж. </a:t>
            </a:r>
            <a:r>
              <a:rPr lang="uk-UA" sz="2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Мінк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– як свідому стратегію проектування образів минулого у планах на майбутнє (П. Нора); – як публічний простір діалогу суспільних сил та істориків (О. Міллер)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1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2C7F6-AFFB-4500-8E70-6C34A21C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13"/>
            <a:ext cx="10515600" cy="5300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+mn-lt"/>
              </a:rPr>
              <a:t>Війни </a:t>
            </a:r>
            <a:r>
              <a:rPr lang="uk-UA" sz="3200" b="1" dirty="0" err="1">
                <a:latin typeface="+mn-lt"/>
              </a:rPr>
              <a:t>пам</a:t>
            </a:r>
            <a:r>
              <a:rPr lang="en-US" sz="3200" b="1" dirty="0">
                <a:latin typeface="+mn-lt"/>
              </a:rPr>
              <a:t>’</a:t>
            </a:r>
            <a:r>
              <a:rPr lang="uk-UA" sz="3200" b="1" dirty="0">
                <a:latin typeface="+mn-lt"/>
              </a:rPr>
              <a:t>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A8BA5-15C9-481A-877A-B240E91A6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" y="779646"/>
            <a:ext cx="11887200" cy="5927341"/>
          </a:xfrm>
        </p:spPr>
        <p:txBody>
          <a:bodyPr>
            <a:no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І. Валюшко, «сучасні війни трансформувалися у війни ідей, коли відбувається трансляція на інші народи власного «культурного коду», світогляду, нав’язування власної «ціннісної платформи»»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«ВІЙНИ ПАМ’ЯТІ» ЧИ «КОНФЛІКТИ ПАМ’ЯТІ»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Я.Грицак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світовий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ВАРІАНТІВ ЇХ РОЗВ’ЯЗАННЯ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меморіальної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Агресивна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Силове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нав’язування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пануючої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як у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міжвоєнних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Румунії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Ризикований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сумнівний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достатніх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таїться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зворотних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 президентства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В.Ющенка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В.Януковича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Нігілістичний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Ігнорування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забуття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висміювання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сміхом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(наводиться приклад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сприйматися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як образа.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0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20E897-60F2-493C-A7F0-7F3FF75B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" y="375385"/>
            <a:ext cx="11694695" cy="6294922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Пакт про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забуття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Прикладами є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Конрада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Аденауера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режиму Франко.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пакт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З часом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суперечки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розпалюються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силою.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байдужість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гордості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теперішнє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Прикладом учений наводить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сучасну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Іспанію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помітного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пишається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нинішніми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успіхами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зацікавлене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здобутках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[12, с.74–78]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примирення</a:t>
            </a:r>
            <a:r>
              <a:rPr lang="ru-RU" sz="24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пам’ятей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неконфліктної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8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AAF113-B48F-4EB2-B8BA-2E43C70F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5" y="336884"/>
            <a:ext cx="11559941" cy="6400800"/>
          </a:xfrm>
        </p:spPr>
        <p:txBody>
          <a:bodyPr>
            <a:noAutofit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підготовленому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термінологічному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словнику-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довіднику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подано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Меморіальна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послідовної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дійсний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трактування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репрезентації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складна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націлена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перегляд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покликаних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взаємного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гуманітарної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унормованих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 концептуальному й правовому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відношеннях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суспільно-політичних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історичне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державного (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-державного)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соціокультурного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Нагорна: З позицій спільного загальногромадянського інтересу </a:t>
            </a: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 пам’яті розглядається як різновид активності держави в публічній сфері, що спрямована на підтримання у суспільстві осмисленого бачення відносин у ланцюгу «минуле – сучасне – майбутнє», збалансованого ставлення до традицій та інновацій, розуміння важливості охорони культурної спадщини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9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5419F2-7239-4D08-A3F0-62B4CB14C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3" y="231006"/>
            <a:ext cx="11713944" cy="6468177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Беручи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дефініції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вважаємо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таким чином. </a:t>
            </a: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 ПАМ’ЯТІ – СУКУПНІСТЬ МЕХАНІЗМІВ, ПРОЦЕДУР ТА ФОРМ ВЗАЄМОДІЇ СУБ’ЄКТІВ ПОЛІТИЧНОГО ПРОЦЕСУ, СПРЯМОВАНИХ НА УПРАВЛІННЯ КОЛЕКТИВНОЮ ПАМ’ЯТТЮ; ЦІЛЕСПРЯМОВАНА ДІЯЛЬНІСТЬ ОРГАНІВ ДЕРЖАВНОЇ ВЛАДИ, ПАРТІЙ, ГРОМАДСЬКИХ ОРГАНІЗАЦІЙ, ОКРЕМИХ ОСІБ З УПРАВЛІННЯ СУСПІЛЬНОЮ ПАМ’ЯТТЮ ЧЕРЕЗ КОНСТРУЮВАННЯ/ЗАКРІПЛЕННЯ, ДЕКОНСТРУКЦІЮ/ УСУНЕННЯ АБО АКТУАЛІЗАЦІЮ/ ПОВЕРНЕННЯ ЦІЛІСНОЇ МОДЕЛІ ПАМ’ЯТІ ЧИ ЇЇ ОКРЕМИХ СКЛАДОВИХ ЗАДЛЯ ФОРМУВАННЯ/КОРЕГУВАННЯ СТАНІВ СУСПІЛЬНОЇ СВІДОМОСТІ.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Італійський вчений К. Фогу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називає </a:t>
            </a:r>
            <a:r>
              <a:rPr lang="uk-UA" sz="2400" b="1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три основні ФАКТОРИ, ЯКІ ВПЛИВАЮТЬ НА КОНСТРУЮВАННЯ ПАМ’ЯТТЄВИХ СМИСЛІВ: 1) політичне середовище держави та роль, що її відіграє пам’ять у легітимізації політичних партій і їх лідерів; 2) структуру власності на засоби масової інформації, на які покладена місія організації відкритої дискусії, що може стимулювати перегляд </a:t>
            </a:r>
            <a:r>
              <a:rPr lang="uk-UA" sz="2400" b="1" i="1" u="sng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інституціоналізованих</a:t>
            </a:r>
            <a:r>
              <a:rPr lang="uk-UA" sz="2400" b="1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форм пам’яті; 3) зовнішньополітичні пріоритети, заради яких окремі держави та політичні сили можуть організувати зміни в політиці пам’яті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947983-50E8-4E5B-AE5A-DE329A952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33" y="279133"/>
            <a:ext cx="11762071" cy="6400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формотворчих чинників політики пам’яті інші дослідники відносять також тип політичного режиму, ступінь теоретичного забезпечення тієї чи іншої версії минулого, підбір кадрів у її донесенні, професійний рівень політиків, застосовані політичні технології, розвиток політичної культури, стан політичної свідомості громадян, особисті якості об’єкта (довірливість, звичка підкорятися) тощо.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uk-UA" sz="2400" kern="0" dirty="0">
              <a:solidFill>
                <a:srgbClr val="231F2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Узагальнена теорія пам’яті була розроблена Яном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Кубіком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Мікаелем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 err="1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Бернхардом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які окреслили різні типи мнемонічних діячів та режимів пам’яті, що виникають внаслідок взаємодії між цими діячами. </a:t>
            </a:r>
            <a:r>
              <a:rPr lang="uk-UA" sz="2400" b="1" i="1" u="sng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РЕЖИМ ПАМ’ЯТІ ВИЗНАЧАЄТЬСЯ ЯК «ВПОРЯДКОВАНИЙ СПОСІБ ПАМ’ЯТАТИ ПРО ОКРЕМІ ПРОБЛЕМИ, ПОДІЇ ЧИ ПРОЦЕСИ … В ПЕВНИЙ МОМЕНТ ЧИ ПЕРІОД», ЯКИЙ ЗГОДОМ, КОЛИ «ДО ФОРМУЛЮВАННЯ ТА ПОШИРЕННЯ АКТИВНО ЗАЛУЧЕНІ ДЕРЖАВНІ ІНСТИТУЦІЇ ЧИ ПОЛІТИЧНІ УГРУПОВАННЯ», НАБУВАЄ ОФІЦІЙНОГО СТАТУСУ</a:t>
            </a:r>
            <a:r>
              <a:rPr lang="uk-UA" sz="2400" kern="0" dirty="0">
                <a:solidFill>
                  <a:srgbClr val="231F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гуманітарну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орієнтованість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потреби й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9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C9DFA2-8903-4C5D-9969-D5088E9C3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192504"/>
            <a:ext cx="11723571" cy="6516303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ОСОБЛИВОСТІ ПОЛІТИКИ ПАМЯТІ: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інструментальність</a:t>
            </a:r>
            <a:r>
              <a:rPr lang="uk-UA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актуалізація героїчних і трагічних образів минулого, формування цілісних стійких картин історії свого народу, формування почуття патріотизму та національної самосвідомості/ідентичності є одними з ключових завдань соціального, освітнього, культурного секторів державного управління;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суспільно-політичне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особи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за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метою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ірраціональне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ретроспективній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форматування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як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цих практик є формування й закріплення в суспільстві моделі історичної пам’яті та управління колективною історичною свідомістю задля реалізації завдань політичної системи. За допомогою історичної політики можуть реалізовуватися різноманітні інтереси: гармонійні та антагоністичні, прогресивні, консервативні та реакційні, постійні та тимчасові, стійкі та нестійкі, загальні та приватні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3F8617-8A88-4B6A-8389-DC6D016A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462012"/>
            <a:ext cx="11752446" cy="6246795"/>
          </a:xfrm>
        </p:spPr>
        <p:txBody>
          <a:bodyPr>
            <a:noAutofit/>
          </a:bodyPr>
          <a:lstStyle/>
          <a:p>
            <a:pPr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Похідними від мети та інтересів є </a:t>
            </a:r>
            <a:r>
              <a:rPr lang="uk-UA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ЗАЗНАЧЕНИХ ПРАКТИК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що можуть реалізовуватися як складова політичного менеджменту, спрямованого на соціальні (загальні) пріоритети, чи політичного маркетингу, мета якого – завоювання влади (приватні інтереси). До </a:t>
            </a:r>
            <a:r>
              <a:rPr lang="uk-UA" sz="2400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першої групи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належать такі завдання: формування національної ідентичності; уніфікація різних моделей пам’яті, зведення до несуперечності офіційного та неофіційного її рівнів; подолання конфліктних інтерпретацій у трактуванні минулого; згуртування зусиль членів тієї чи іншої спільноти, відстоювання і зміцнення їх громадських позицій; консолідація суспільства/нації, створення об’єднуючих символів; актуалізація суспільно-значущого досвіду минулого; демонстрація позитивних прикладів для наслідування; мобілізація населення до здійснення суспільних перетворень; підтримка внутрішньої політичної стабільності; залучення індивіда до історичного досвіду спільноти. До </a:t>
            </a:r>
            <a:r>
              <a:rPr lang="uk-UA" sz="2400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другої групи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можна віднести завдання, що прямо чи опосередковано стосуються політики пам’яті: здобуття, утримання або перерозподіл влади; дезінтеграція суспільства; легалізація політичних дій; компрометація ідеологічного суперника; демонстрація спадкоємності/послідовності суспільно-політичного розвитку (під час проведення агітації); формування ціннісних орієнтацій та установок у межах політичної сфери.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ОБ’ЄКТОМ є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суспільство в цілому чи його окремі групи (соціальні, етнічні, територіальні, </a:t>
            </a:r>
            <a:r>
              <a:rPr lang="uk-UA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uk-U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тощо). Разом з тим, слід виокремити мішені, на трансформацію яких спрямована меморіальна політика: суспільна думка, патріотичні почуття, громадська воля, історична пам’ять, національна свідомість та ідентичність.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2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FF5414-A0B8-473C-B0C9-CCAA8AAA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6" y="288758"/>
            <a:ext cx="11781322" cy="6429676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i="1" u="sng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МОДЕЛЬ ПОЛІТИКИ ПАМ’ЯТІ 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Функціональна</a:t>
            </a:r>
            <a:r>
              <a:rPr lang="ru-RU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меморіальних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нарацій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нормативна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характеристики й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контраверсійних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4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67BF8-4DCB-4E21-ABF1-D4B6AAC8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69"/>
            <a:ext cx="8844815" cy="59740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+mn-lt"/>
              </a:rPr>
              <a:t>Принципи політики </a:t>
            </a:r>
            <a:r>
              <a:rPr lang="uk-UA" sz="3200" b="1" dirty="0" err="1">
                <a:latin typeface="+mn-lt"/>
              </a:rPr>
              <a:t>пам</a:t>
            </a:r>
            <a:r>
              <a:rPr lang="en-US" sz="3200" b="1" dirty="0">
                <a:latin typeface="+mn-lt"/>
              </a:rPr>
              <a:t>’</a:t>
            </a:r>
            <a:r>
              <a:rPr lang="uk-UA" sz="3200" b="1" dirty="0">
                <a:latin typeface="+mn-lt"/>
              </a:rPr>
              <a:t>яті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468FD-7A32-4719-BC7A-7DADF9AF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6" y="750771"/>
            <a:ext cx="8239226" cy="305120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відповідність завданням суспільного розвитку;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uk-UA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узгодженість стратегій реалізації різними суб’єктами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політичного процесу;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врахування станів колективної свідомості, неофіційного рівня пам’яті;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несуперечність реаліям історичного розвитку, здобуткам історичної науки;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відсутність імперативності та фізичного насилля;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використання когнітивних особливостей та процесів пам’яті. </a:t>
            </a:r>
          </a:p>
        </p:txBody>
      </p:sp>
      <p:pic>
        <p:nvPicPr>
          <p:cNvPr id="1026" name="Picture 2" descr="Послідовна узгодженість — Вікіпедія">
            <a:extLst>
              <a:ext uri="{FF2B5EF4-FFF2-40B4-BE49-F238E27FC236}">
                <a16:creationId xmlns:a16="http://schemas.microsoft.com/office/drawing/2014/main" id="{71CB98A9-A922-42E8-8BA9-C9B421AE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11" y="-1"/>
            <a:ext cx="3772090" cy="28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згодженість. Original: @dinosandcomics #стріха #мальопис #гумор #комікс  #деперсія #тривожність #мова">
            <a:extLst>
              <a:ext uri="{FF2B5EF4-FFF2-40B4-BE49-F238E27FC236}">
                <a16:creationId xmlns:a16="http://schemas.microsoft.com/office/drawing/2014/main" id="{60DD1585-E824-4138-930C-8392ED85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979"/>
            <a:ext cx="3056022" cy="30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D9DB9C1-4A87-4F68-B763-B4BF08B4E1DD}"/>
              </a:ext>
            </a:extLst>
          </p:cNvPr>
          <p:cNvSpPr txBox="1">
            <a:spLocks/>
          </p:cNvSpPr>
          <p:nvPr/>
        </p:nvSpPr>
        <p:spPr>
          <a:xfrm>
            <a:off x="3248528" y="3801979"/>
            <a:ext cx="8840803" cy="14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В.Кривошея</a:t>
            </a:r>
            <a:r>
              <a:rPr lang="uk-UA" sz="24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зазначає необхідність формування державної меморіальної політики «</a:t>
            </a:r>
            <a:r>
              <a:rPr lang="uk-UA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принципах рівності і протидії всім формам дискримінації моделей пам’яті незалежно від етнічного, політичного, ідеологічного, релігійного джерела їх виникнення в умовах </a:t>
            </a:r>
            <a:r>
              <a:rPr lang="uk-UA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поліетнічності</a:t>
            </a:r>
            <a:r>
              <a:rPr lang="uk-UA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поліконфесійності</a:t>
            </a:r>
            <a:r>
              <a:rPr lang="uk-UA" sz="24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Узгодженість: векторна графіка, зображення, Узгодженість малюнки | Скачати  з DepositPhotos">
            <a:extLst>
              <a:ext uri="{FF2B5EF4-FFF2-40B4-BE49-F238E27FC236}">
                <a16:creationId xmlns:a16="http://schemas.microsoft.com/office/drawing/2014/main" id="{0B4C4AAB-780B-4647-A945-084328B384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Синоніми до слова Узгодженість">
            <a:extLst>
              <a:ext uri="{FF2B5EF4-FFF2-40B4-BE49-F238E27FC236}">
                <a16:creationId xmlns:a16="http://schemas.microsoft.com/office/drawing/2014/main" id="{F7674ABF-E0FD-4CC1-83C8-C8DFC71A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61" y="5262219"/>
            <a:ext cx="4472539" cy="15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08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2999</Words>
  <Application>Microsoft Office PowerPoint</Application>
  <PresentationFormat>Широкоэкранный</PresentationFormat>
  <Paragraphs>127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Лекція. ПОЛІТИКА ПАМ’ЯТІ: ІНСТИТУЦІЙНІ РАМКИ ТА РЕАЛІЗАЦІЯ</vt:lpstr>
      <vt:lpstr>Політика пам’яті: поняття, сутність, мета,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політики пам’яті</vt:lpstr>
      <vt:lpstr>Функції політики пам’яті</vt:lpstr>
      <vt:lpstr>Презентация PowerPoint</vt:lpstr>
      <vt:lpstr>Суб’єкти політики пам’яті</vt:lpstr>
      <vt:lpstr>Я.Кубік, М. Бернхард –  типи мнемонічних діячів</vt:lpstr>
      <vt:lpstr>Презентация PowerPoint</vt:lpstr>
      <vt:lpstr>Форми реалізації політики пам’яті</vt:lpstr>
      <vt:lpstr>Ресурси політики пам’яті</vt:lpstr>
      <vt:lpstr>Етапи реалізації політики пам’яті</vt:lpstr>
      <vt:lpstr>Типологія політики пам’яті</vt:lpstr>
      <vt:lpstr>Презентация PowerPoint</vt:lpstr>
      <vt:lpstr>Війни пам’яті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Перегуда Євген Вікторович</dc:creator>
  <cp:lastModifiedBy>Перегуда Євген Вікторович</cp:lastModifiedBy>
  <cp:revision>17</cp:revision>
  <dcterms:created xsi:type="dcterms:W3CDTF">2026-03-18T16:57:13Z</dcterms:created>
  <dcterms:modified xsi:type="dcterms:W3CDTF">2026-03-19T01:50:25Z</dcterms:modified>
</cp:coreProperties>
</file>