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8" r:id="rId3"/>
    <p:sldId id="263" r:id="rId4"/>
    <p:sldId id="269" r:id="rId5"/>
    <p:sldId id="270" r:id="rId6"/>
    <p:sldId id="271" r:id="rId7"/>
    <p:sldId id="259" r:id="rId8"/>
    <p:sldId id="272" r:id="rId9"/>
    <p:sldId id="264" r:id="rId10"/>
    <p:sldId id="265" r:id="rId11"/>
    <p:sldId id="266" r:id="rId12"/>
    <p:sldId id="273" r:id="rId13"/>
    <p:sldId id="267" r:id="rId14"/>
    <p:sldId id="268" r:id="rId15"/>
    <p:sldId id="274" r:id="rId16"/>
    <p:sldId id="275" r:id="rId17"/>
    <p:sldId id="276" r:id="rId18"/>
    <p:sldId id="277" r:id="rId19"/>
    <p:sldId id="257" r:id="rId20"/>
    <p:sldId id="278" r:id="rId21"/>
    <p:sldId id="279" r:id="rId22"/>
    <p:sldId id="280" r:id="rId23"/>
    <p:sldId id="281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46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400" y="-104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EFC56-E33D-4F71-A9B0-CEAE00930768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10CEE-96D6-4E24-8C21-E91515E469C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5237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030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0425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84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682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424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134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6360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241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439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00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4708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6114-3AA9-4516-898E-194570006037}" type="datetimeFigureOut">
              <a:rPr lang="uk-UA" smtClean="0"/>
              <a:t>19.12.2018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3039D-8546-4241-A93D-8A441FC0B8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665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Проблеми</a:t>
            </a:r>
            <a:r>
              <a:rPr lang="uk-UA" dirty="0" smtClean="0"/>
              <a:t> збалансованого природокористування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2830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Відтак сучасний надвеликий мегаполіс (Нью-Йорк, Лондон, </a:t>
            </a:r>
            <a:r>
              <a:rPr lang="uk-UA" dirty="0" err="1" smtClean="0"/>
              <a:t>Мехико</a:t>
            </a:r>
            <a:r>
              <a:rPr lang="uk-UA" dirty="0" smtClean="0"/>
              <a:t>, Сан-</a:t>
            </a:r>
            <a:r>
              <a:rPr lang="uk-UA" dirty="0" err="1" smtClean="0"/>
              <a:t>Франсіско</a:t>
            </a:r>
            <a:r>
              <a:rPr lang="uk-UA" dirty="0" smtClean="0"/>
              <a:t>, Париж) може викидати близько 15000-25000 т матеріалів та речовин на добу. Причому суміш, яка виступає </a:t>
            </a:r>
            <a:r>
              <a:rPr lang="uk-UA" dirty="0"/>
              <a:t>я</a:t>
            </a:r>
            <a:r>
              <a:rPr lang="uk-UA" dirty="0" smtClean="0"/>
              <a:t>к сміття, містить потенційно важливі з точки зору природокористування матеріали.</a:t>
            </a:r>
          </a:p>
          <a:p>
            <a:r>
              <a:rPr lang="uk-UA" dirty="0" smtClean="0"/>
              <a:t>В </a:t>
            </a:r>
            <a:r>
              <a:rPr lang="uk-UA" smtClean="0"/>
              <a:t>якості приклад </a:t>
            </a:r>
            <a:r>
              <a:rPr lang="uk-UA" dirty="0" smtClean="0"/>
              <a:t>ресурсної корисності сміття, можна сказати про те, що лише один з означених мегаполісів, має в своєму розпорядженні більшу кількість алюмінію, ніж невелика бокситова шахта, міді – ніж середнє за розмірами родовище міді, і таку кількість паперу, яку можна отримати від переробки значних лісових угідь.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26909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Разом з тим, дедалі стає очевидним, що період, коли </a:t>
            </a:r>
            <a:r>
              <a:rPr lang="uk-UA" dirty="0" err="1" smtClean="0"/>
              <a:t>конкурентність</a:t>
            </a:r>
            <a:r>
              <a:rPr lang="uk-UA" dirty="0" smtClean="0"/>
              <a:t> забезпечується екстенсивним природокористуванням, якщо не добігає кінця, то </a:t>
            </a:r>
            <a:r>
              <a:rPr lang="uk-UA" dirty="0" err="1" smtClean="0"/>
              <a:t>принаймі</a:t>
            </a:r>
            <a:r>
              <a:rPr lang="uk-UA" dirty="0" smtClean="0"/>
              <a:t> хронологічно «накладається» на початок періоду замкнених циклів природокористування.</a:t>
            </a:r>
          </a:p>
          <a:p>
            <a:r>
              <a:rPr lang="uk-UA" dirty="0" smtClean="0"/>
              <a:t>Приклади переробки сміття північноєвропейськими країнами та використання низькою компаній – світових лідерів – екологічно чистих технологій (наприклад, фінська </a:t>
            </a:r>
            <a:r>
              <a:rPr lang="en-US" dirty="0" smtClean="0"/>
              <a:t>Nokia) </a:t>
            </a:r>
            <a:r>
              <a:rPr lang="uk-UA" dirty="0" smtClean="0"/>
              <a:t>ілюструють конкурентний потенціал навіть </a:t>
            </a:r>
            <a:r>
              <a:rPr lang="uk-UA" dirty="0" err="1" smtClean="0"/>
              <a:t>сміттєпереробки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30885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Перші масштабні спроби використовувати сміття з метою загальної </a:t>
            </a:r>
            <a:r>
              <a:rPr lang="uk-UA" dirty="0" err="1" smtClean="0"/>
              <a:t>оптимізаціх</a:t>
            </a:r>
            <a:r>
              <a:rPr lang="uk-UA" dirty="0" smtClean="0"/>
              <a:t> природокористування пов’язані з простим спалюванням відходів, яке майже відразу пов’язали із використанням теплового ефекту цього процесу. </a:t>
            </a:r>
          </a:p>
          <a:p>
            <a:r>
              <a:rPr lang="uk-UA" dirty="0" smtClean="0"/>
              <a:t>Вперше перешли до систематичного використання сміттєвих печей перейшли в 1874році в </a:t>
            </a:r>
            <a:r>
              <a:rPr lang="uk-UA" dirty="0" err="1" smtClean="0"/>
              <a:t>Нотінгемі</a:t>
            </a:r>
            <a:r>
              <a:rPr lang="uk-UA" dirty="0" smtClean="0"/>
              <a:t> (</a:t>
            </a:r>
            <a:r>
              <a:rPr lang="uk-UA" dirty="0" err="1" smtClean="0"/>
              <a:t>В.Британія</a:t>
            </a:r>
            <a:r>
              <a:rPr lang="uk-UA" dirty="0" smtClean="0"/>
              <a:t>). Вже тоді спалювання скоротило обсяг сміття для густонаселеного регіону на 70-90%.</a:t>
            </a:r>
          </a:p>
          <a:p>
            <a:r>
              <a:rPr lang="uk-UA" dirty="0" smtClean="0"/>
              <a:t>Пізніше всі індустріально розвинуті країни запровадили систему спалювання сміття у спеціальних печах.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2690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Проте економічно подібний підхід до проблеми природокористування не завжди був виправданий через великі витрати, які часто перевищували витрати на дешеві способи механічного поховання, яке залишилося  одним з найпопулярніших методів рішення проблеми відходів.</a:t>
            </a:r>
          </a:p>
          <a:p>
            <a:r>
              <a:rPr lang="uk-UA" u="sng" dirty="0" smtClean="0"/>
              <a:t>Також погіршання складу повітря.</a:t>
            </a:r>
          </a:p>
          <a:p>
            <a:r>
              <a:rPr lang="uk-UA" u="sng" dirty="0" smtClean="0"/>
              <a:t>Але багато залежить від субсидій та дотацій держави</a:t>
            </a:r>
            <a:r>
              <a:rPr lang="uk-UA" dirty="0" smtClean="0"/>
              <a:t>. Роль держави, яка відповідає за результуючу доцільність.</a:t>
            </a:r>
          </a:p>
          <a:p>
            <a:r>
              <a:rPr lang="uk-UA" dirty="0" smtClean="0"/>
              <a:t>Наприклад, галузь переробки сміття не в змозі врахувати інтереси аграрної галузі, до якої можуть повернутися землі внаслідок знищення звалищ та відповідної культивації. Вартість площ для поховання  сміття зростає через зростання вартості земель, а , оскільки, сміттєспалювальні печі не тільки дуже дорогі, але й небезпечні для природного середовища, неухильно зростатиме роль переробки відходів, яка вимагає урядових субсидій, але й має найбільший суспільний ефект.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1041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Найважливішими завданнями макроекономічної політики держави, промислово-технологічного регулювання є запровадження , з одного боку, інноваційної </a:t>
            </a:r>
            <a:r>
              <a:rPr lang="uk-UA" dirty="0" err="1" smtClean="0"/>
              <a:t>ресурсоощадної</a:t>
            </a:r>
            <a:r>
              <a:rPr lang="uk-UA" dirty="0" smtClean="0"/>
              <a:t> моделі, яка носить універсальний характер і стосується різноманітних аспектів соціально-економічного життя, а з іншого – створити основу і умови для сильного новаторського та </a:t>
            </a:r>
            <a:r>
              <a:rPr lang="uk-UA" dirty="0" err="1" smtClean="0"/>
              <a:t>конкурентноспроможного</a:t>
            </a:r>
            <a:r>
              <a:rPr lang="uk-UA" dirty="0" smtClean="0"/>
              <a:t>  </a:t>
            </a:r>
            <a:r>
              <a:rPr lang="uk-UA" dirty="0" err="1" smtClean="0"/>
              <a:t>інформаційномісткого</a:t>
            </a:r>
            <a:r>
              <a:rPr lang="uk-UA" dirty="0" smtClean="0"/>
              <a:t> сектору.</a:t>
            </a:r>
          </a:p>
          <a:p>
            <a:r>
              <a:rPr lang="uk-UA" dirty="0" smtClean="0"/>
              <a:t>При цьому базисним критерієм успіху регулятивного процесу є оптимізація моделі природокористування в напрямку зменшення </a:t>
            </a:r>
            <a:r>
              <a:rPr lang="uk-UA" dirty="0" err="1" smtClean="0"/>
              <a:t>енерго</a:t>
            </a:r>
            <a:r>
              <a:rPr lang="uk-UA" dirty="0" smtClean="0"/>
              <a:t>- та матеріаломісткості виробництва, максимального збільшення в масі кінцевої продукції інформації як суспільної, так і економічної цінності.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75085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i="1" dirty="0" smtClean="0">
                <a:solidFill>
                  <a:srgbClr val="FF0000"/>
                </a:solidFill>
              </a:rPr>
              <a:t>Для України, для якої проблема </a:t>
            </a:r>
            <a:r>
              <a:rPr lang="uk-UA" b="1" i="1" dirty="0" err="1" smtClean="0">
                <a:solidFill>
                  <a:srgbClr val="FF0000"/>
                </a:solidFill>
              </a:rPr>
              <a:t>енерго</a:t>
            </a:r>
            <a:r>
              <a:rPr lang="uk-UA" b="1" i="1" dirty="0" smtClean="0">
                <a:solidFill>
                  <a:srgbClr val="FF0000"/>
                </a:solidFill>
              </a:rPr>
              <a:t>- та матеріаломісткості ВВП постає чи не головною проблемою в плані забезпечення національної конкурентоспроможності, ключовими ресурсними перевагами мають стати, перш за все, відносно розвинена фундаментальна наука і високий освітній рівень населення.</a:t>
            </a:r>
          </a:p>
          <a:p>
            <a:r>
              <a:rPr lang="uk-UA" b="1" dirty="0" smtClean="0"/>
              <a:t>Тому міждисциплінарні та міжгалузеві інноваційні проекти можна розглядати як потенційну сферу спеціалізації українських фірм, підприємств, які здійснюють НДДКР, усієї науково-виробничої системи – системи впровадження інновацій. </a:t>
            </a:r>
            <a:endParaRPr lang="uk-UA" b="1" dirty="0"/>
          </a:p>
          <a:p>
            <a:r>
              <a:rPr lang="uk-UA" b="1" i="1" u="sng" dirty="0" smtClean="0"/>
              <a:t>Врахувати міжнародний досвід впровадження інновацій та основні конкурентні переваги власної економіки та соціально-економічної сфери </a:t>
            </a:r>
            <a:r>
              <a:rPr lang="uk-UA" b="1" i="1" u="sng" dirty="0" err="1" smtClean="0"/>
              <a:t>країни</a:t>
            </a:r>
            <a:r>
              <a:rPr lang="uk-UA" b="1" dirty="0" err="1" smtClean="0"/>
              <a:t>.Підтримка</a:t>
            </a:r>
            <a:r>
              <a:rPr lang="uk-UA" b="1" dirty="0" smtClean="0"/>
              <a:t> держави, особливо інформаційного сектору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752095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Безумовною необхідністю для України є вироблення  екологічних пріоритетів, які мають включати в себе </a:t>
            </a:r>
            <a:r>
              <a:rPr lang="uk-UA" b="1" dirty="0" smtClean="0"/>
              <a:t>основні завдання двох типів</a:t>
            </a:r>
            <a:r>
              <a:rPr lang="uk-UA" dirty="0" smtClean="0"/>
              <a:t>:</a:t>
            </a:r>
          </a:p>
          <a:p>
            <a:r>
              <a:rPr lang="uk-UA" dirty="0" smtClean="0"/>
              <a:t>1. Збереження природного середовища і його складових – тваринних та рослинних екосистем, </a:t>
            </a:r>
            <a:r>
              <a:rPr lang="uk-UA" dirty="0" err="1" smtClean="0"/>
              <a:t>продидія</a:t>
            </a:r>
            <a:r>
              <a:rPr lang="uk-UA" dirty="0" smtClean="0"/>
              <a:t> тенденціям погіршення сфер буття людини та інших живих організмів – повітряного простору, територій та ландшафтів, річок, морських вод та водойм.</a:t>
            </a:r>
          </a:p>
          <a:p>
            <a:r>
              <a:rPr lang="uk-UA" dirty="0" smtClean="0"/>
              <a:t>2. Покращення екологічної ситуації в тих відношеннях, в яких це є можливим та доцільним – рекультивація земель, вирішення проблеми териконів, розвиток лісового господарства, дезактивацію забруднених територій тощо.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5340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Але головним чинником оптимізації проблеми природокористування має постати </a:t>
            </a:r>
            <a:r>
              <a:rPr lang="uk-UA" dirty="0" smtClean="0">
                <a:solidFill>
                  <a:srgbClr val="FF0000"/>
                </a:solidFill>
              </a:rPr>
              <a:t>переведення економіки на засади інноваційного розвитку.</a:t>
            </a:r>
          </a:p>
          <a:p>
            <a:r>
              <a:rPr lang="uk-UA" dirty="0" smtClean="0"/>
              <a:t>Об’єктивні дані щодо ситуації у цій сфері для вітчизняної економіки невтішні, що впливає на сферу міжнародної конкуренції. Якщо в розвинутих </a:t>
            </a:r>
            <a:r>
              <a:rPr lang="uk-UA" dirty="0" err="1" smtClean="0"/>
              <a:t>країнаї</a:t>
            </a:r>
            <a:r>
              <a:rPr lang="uk-UA" dirty="0" smtClean="0"/>
              <a:t> 85-90% приросту ВВП припадає на виробництво </a:t>
            </a:r>
            <a:r>
              <a:rPr lang="uk-UA" dirty="0" err="1" smtClean="0"/>
              <a:t>наукомістної</a:t>
            </a:r>
            <a:r>
              <a:rPr lang="uk-UA" dirty="0" smtClean="0"/>
              <a:t> продукції, то на економіку України науковий прогрес взагалі не здійснює достатньо помітних впливів.</a:t>
            </a:r>
          </a:p>
          <a:p>
            <a:r>
              <a:rPr lang="uk-UA" dirty="0" smtClean="0"/>
              <a:t>Саме на державному рівні в Україні з метою кращої конкурентоспроможності треба визначитися з вибором найбільш перспективних у плані природокористування галузей та підгалузей виробництва, </a:t>
            </a:r>
            <a:r>
              <a:rPr lang="uk-UA" dirty="0" err="1" smtClean="0"/>
              <a:t>дл</a:t>
            </a:r>
            <a:r>
              <a:rPr lang="uk-UA" dirty="0" smtClean="0"/>
              <a:t> розвитку яких слід створити найкращі умови.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080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В Україні є  цілий ряд напрямів високотехнологічного виробництва, акцент на розвитку яких може піднести рівень </a:t>
            </a:r>
            <a:r>
              <a:rPr lang="uk-UA" dirty="0" err="1" smtClean="0"/>
              <a:t>матеріало</a:t>
            </a:r>
            <a:r>
              <a:rPr lang="uk-UA" dirty="0" smtClean="0"/>
              <a:t>- та </a:t>
            </a:r>
            <a:r>
              <a:rPr lang="uk-UA" dirty="0" err="1" smtClean="0"/>
              <a:t>енергозберігання</a:t>
            </a:r>
            <a:r>
              <a:rPr lang="uk-UA" dirty="0" smtClean="0"/>
              <a:t>. Це виробництва, які застосовують мікрохвильові, </a:t>
            </a:r>
            <a:r>
              <a:rPr lang="uk-UA" dirty="0" err="1" smtClean="0"/>
              <a:t>плазмені</a:t>
            </a:r>
            <a:r>
              <a:rPr lang="uk-UA" dirty="0" smtClean="0"/>
              <a:t> технології, роботів, ефект напилення. Прогресивні види зварювання, сучасна </a:t>
            </a:r>
            <a:r>
              <a:rPr lang="uk-UA" dirty="0" err="1" smtClean="0"/>
              <a:t>сміттєпереробка</a:t>
            </a:r>
            <a:r>
              <a:rPr lang="uk-UA" dirty="0" smtClean="0"/>
              <a:t>.</a:t>
            </a:r>
          </a:p>
          <a:p>
            <a:r>
              <a:rPr lang="uk-UA" dirty="0" smtClean="0"/>
              <a:t>Перспективним, як свідчить міжнародний досвід, способом оптимізації </a:t>
            </a:r>
            <a:r>
              <a:rPr lang="uk-UA" dirty="0" err="1" smtClean="0"/>
              <a:t>ресурсопереробки</a:t>
            </a:r>
            <a:r>
              <a:rPr lang="uk-UA" dirty="0" smtClean="0"/>
              <a:t> є </a:t>
            </a:r>
            <a:r>
              <a:rPr lang="uk-UA" dirty="0" err="1" smtClean="0"/>
              <a:t>утилізаці</a:t>
            </a:r>
            <a:r>
              <a:rPr lang="uk-UA" dirty="0" smtClean="0"/>
              <a:t> та переробка міських відходів. В Україні можуть отримати поширення такі основні напрями переробки відходів: переробка органічної маси для отримання добрив, текстильної та паперової макулатури для отримання паперу, металолому при переплавленні. Але більш важливими питаннями є сортування сміття та розробка технологічних процесів переробки.</a:t>
            </a:r>
            <a:endParaRPr lang="uk-UA" sz="2599" dirty="0" smtClean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8520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Економічне зростання в умовах обмежених природних ресурсів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Процеси глобалізації, які </a:t>
            </a:r>
            <a:r>
              <a:rPr lang="uk-UA" dirty="0" err="1"/>
              <a:t>інтенсивно</a:t>
            </a:r>
            <a:r>
              <a:rPr lang="uk-UA" dirty="0"/>
              <a:t> розвиваються в сучасному світі, ведуть до «формування загальносвітової мінерально-сировинної бази», отже ресурсний потенціал окремої країни виступає в якості інтегрального елементу «світового ресурсного потенціалу».</a:t>
            </a:r>
          </a:p>
          <a:p>
            <a:r>
              <a:rPr lang="uk-UA" dirty="0">
                <a:solidFill>
                  <a:srgbClr val="FF0000"/>
                </a:solidFill>
              </a:rPr>
              <a:t>Технологічна оптимізація  природокористування може розглядатися як процес переходу від менш ефективної моделі природокористування до більш ефективної, яка б відповідала сучасним екологічним критеріям</a:t>
            </a:r>
            <a:r>
              <a:rPr lang="uk-UA" dirty="0" smtClean="0">
                <a:solidFill>
                  <a:srgbClr val="FF0000"/>
                </a:solidFill>
              </a:rPr>
              <a:t>.</a:t>
            </a:r>
          </a:p>
          <a:p>
            <a:r>
              <a:rPr lang="uk-UA" dirty="0"/>
              <a:t>Під моделлю оптимізації природокористування вслід приймати «механізм переробки </a:t>
            </a:r>
            <a:r>
              <a:rPr lang="uk-UA" dirty="0" err="1"/>
              <a:t>енергосировинних</a:t>
            </a:r>
            <a:r>
              <a:rPr lang="uk-UA" dirty="0"/>
              <a:t> матеріалів у кінцеву, придатну для споживання продукцію, який формується у відповідності до екологічних стандартів, промислово-</a:t>
            </a:r>
            <a:r>
              <a:rPr lang="uk-UA" dirty="0" err="1"/>
              <a:t>технолдогічних</a:t>
            </a:r>
            <a:r>
              <a:rPr lang="uk-UA" dirty="0"/>
              <a:t> умов, цінових та інших ринкових критеріїв ефективності.» (за економічним визначенням</a:t>
            </a:r>
            <a:r>
              <a:rPr lang="uk-UA" dirty="0" smtClean="0"/>
              <a:t>)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0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Глобальний характер сучасних проблем природокористування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1. Необхідність розглядання світового господарства і природи як </a:t>
            </a:r>
            <a:r>
              <a:rPr lang="uk-UA" b="1" dirty="0" smtClean="0">
                <a:solidFill>
                  <a:srgbClr val="FF0000"/>
                </a:solidFill>
              </a:rPr>
              <a:t>Єдину Глобальну еколого-економічну систему</a:t>
            </a:r>
            <a:r>
              <a:rPr lang="en-US" b="1" dirty="0" smtClean="0">
                <a:solidFill>
                  <a:srgbClr val="FF0000"/>
                </a:solidFill>
              </a:rPr>
              <a:t> (</a:t>
            </a:r>
            <a:r>
              <a:rPr lang="uk-UA" b="1" dirty="0" smtClean="0">
                <a:solidFill>
                  <a:srgbClr val="FF0000"/>
                </a:solidFill>
              </a:rPr>
              <a:t>ГЕЕС)</a:t>
            </a:r>
          </a:p>
          <a:p>
            <a:r>
              <a:rPr lang="uk-UA" dirty="0" smtClean="0"/>
              <a:t>Це , в свою чергу, вимагатиме зміни всіх стосунків суспільства з природою, зміну критеріїв оцінки діяльності, зміну фіскальної і митної політики тощо.</a:t>
            </a:r>
          </a:p>
          <a:p>
            <a:r>
              <a:rPr lang="uk-UA" dirty="0" smtClean="0"/>
              <a:t>Якщо правильно оцінити методологічну сутність нової парадигми ГЕЕС із застосуванням нових критеріїв, то це призведе до докорінної зміни поглядів на кінцеву мету будь-якого господарства (світового і національного), кінцеву мету і стратегію діяльності СОТ, Світового банку, ЄБРР та ін. авторитетних організацій.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8210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Одним з найбільш впливових факторів хронічного фінансового дефіциту української економіки є те, що вона характеризується надзвичайно високими показниками </a:t>
            </a:r>
            <a:r>
              <a:rPr lang="uk-UA" dirty="0" err="1"/>
              <a:t>енерговитратності</a:t>
            </a:r>
            <a:r>
              <a:rPr lang="uk-UA" dirty="0"/>
              <a:t>. Недостатньо ефективне природокористування, неврегульованість в цій сфері є причиною надзвичайно складного становища в екологічній сфері України. </a:t>
            </a:r>
          </a:p>
          <a:p>
            <a:r>
              <a:rPr lang="uk-UA" dirty="0" smtClean="0"/>
              <a:t>. Актуальним завданням розвитку на регіональному рівні є </a:t>
            </a:r>
            <a:r>
              <a:rPr lang="uk-UA" dirty="0" err="1" smtClean="0"/>
              <a:t>ввеення</a:t>
            </a:r>
            <a:r>
              <a:rPr lang="uk-UA" dirty="0" smtClean="0"/>
              <a:t> раціонального режиму природокористування з мінімальним техногенним впливом на існуючі природні комплекси; розробка і впровадження екологічно чистих технологій видобутку і використання природних ресурсів.</a:t>
            </a:r>
            <a:endParaRPr lang="uk-UA" dirty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03736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Очікуваний вступ України до Європейського союзу неминуче призведе до загострення проблеми конкурентоспроможності товарів  і вітчизняних товаровиробників. Єдина можливість поліпшити ситуацію – забезпечити інноваційний характер технологій виробництва, його </a:t>
            </a:r>
            <a:r>
              <a:rPr lang="uk-UA" dirty="0" err="1" smtClean="0"/>
              <a:t>наукомісткість</a:t>
            </a:r>
            <a:r>
              <a:rPr lang="uk-UA" dirty="0" smtClean="0"/>
              <a:t> (замість високого природокористування, яке спостерігаємо нині, що спричиняє зниження економічної ефективності виробництва та деградацію природного довкілля). При цьому </a:t>
            </a:r>
            <a:r>
              <a:rPr lang="uk-UA" dirty="0"/>
              <a:t>т</a:t>
            </a:r>
            <a:r>
              <a:rPr lang="uk-UA" dirty="0" smtClean="0"/>
              <a:t>реба враховувати, що розвиток національного господарства має оцінюватися на основі міжнародно визнаних принципів, критеріїв та індикаторів згідно з концепцією </a:t>
            </a:r>
            <a:r>
              <a:rPr lang="uk-UA" dirty="0" err="1" smtClean="0"/>
              <a:t>ресурсо</a:t>
            </a:r>
            <a:r>
              <a:rPr lang="uk-UA" dirty="0" smtClean="0"/>
              <a:t>-економічної, екологічної ефективності.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756249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Розв’язання проблем забезпечення сталого розвитку на початку третього тисячоліття, передусім в умовах перехідної економіки залежить від формування ефективного та екологічно </a:t>
            </a:r>
            <a:r>
              <a:rPr lang="uk-UA" dirty="0" err="1" smtClean="0"/>
              <a:t>обгрунтованого</a:t>
            </a:r>
            <a:r>
              <a:rPr lang="uk-UA" dirty="0" smtClean="0"/>
              <a:t> механізму відтворення.</a:t>
            </a:r>
          </a:p>
          <a:p>
            <a:r>
              <a:rPr lang="uk-UA" dirty="0" smtClean="0"/>
              <a:t>Основні завдання:</a:t>
            </a:r>
          </a:p>
          <a:p>
            <a:r>
              <a:rPr lang="uk-UA" dirty="0"/>
              <a:t> </a:t>
            </a:r>
            <a:r>
              <a:rPr lang="uk-UA" dirty="0" smtClean="0"/>
              <a:t>- розвиток правового поля щодо реалізації механізмів у системі регулювання екологічної безпеки;</a:t>
            </a:r>
          </a:p>
          <a:p>
            <a:r>
              <a:rPr lang="uk-UA" dirty="0"/>
              <a:t> </a:t>
            </a:r>
            <a:r>
              <a:rPr lang="uk-UA" dirty="0" smtClean="0"/>
              <a:t>- зміцнення інституційних засад державної системи регулювання екологічної безпеки;</a:t>
            </a:r>
          </a:p>
          <a:p>
            <a:r>
              <a:rPr lang="uk-UA" dirty="0"/>
              <a:t> </a:t>
            </a:r>
            <a:r>
              <a:rPr lang="uk-UA" dirty="0" smtClean="0"/>
              <a:t>- розвиток системи екологічного контролю та моніторингу, впровадження системи аналізу екологічної ситуації, прогнозування, планування і здійснення запобіжних заходів щодо </a:t>
            </a:r>
            <a:r>
              <a:rPr lang="uk-UA" dirty="0" err="1"/>
              <a:t>і</a:t>
            </a:r>
            <a:r>
              <a:rPr lang="uk-UA" dirty="0" err="1" smtClean="0"/>
              <a:t>омовірних</a:t>
            </a:r>
            <a:r>
              <a:rPr lang="uk-UA" dirty="0" smtClean="0"/>
              <a:t> чинників шкідливого впливу на довкілля та здоров’я людей;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164678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- впровадження </a:t>
            </a:r>
            <a:r>
              <a:rPr lang="uk-UA" dirty="0" err="1" smtClean="0"/>
              <a:t>регіональтних</a:t>
            </a:r>
            <a:r>
              <a:rPr lang="uk-UA" dirty="0" smtClean="0"/>
              <a:t>, місцевих та об’єктних планів дій, програм з охорони довкілля та розвитку </a:t>
            </a:r>
            <a:r>
              <a:rPr lang="uk-UA" dirty="0" err="1" smtClean="0"/>
              <a:t>вивтеми</a:t>
            </a:r>
            <a:r>
              <a:rPr lang="uk-UA" dirty="0" smtClean="0"/>
              <a:t> регулювання екологічної безпеки;</a:t>
            </a:r>
          </a:p>
          <a:p>
            <a:r>
              <a:rPr lang="uk-UA" dirty="0" smtClean="0"/>
              <a:t>- розроблення дієвих механізмів інтеграції екологічної складової у стратегію та плани соціально-економічного розвитку.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7491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Є всі підстави стверджувати, що нинішнє покоління людей стало свідком сформованої та незалежної ГЕЕС. А це вимагає реальних та радикальних змін. </a:t>
            </a:r>
          </a:p>
          <a:p>
            <a:r>
              <a:rPr lang="uk-UA" dirty="0" smtClean="0"/>
              <a:t>Насамперед це стосується основних </a:t>
            </a:r>
            <a:r>
              <a:rPr lang="uk-UA" b="1" dirty="0" smtClean="0"/>
              <a:t>енергетичних ресурсів (нафта, газ, вугілля),</a:t>
            </a:r>
            <a:r>
              <a:rPr lang="uk-UA" dirty="0" smtClean="0"/>
              <a:t> а саме </a:t>
            </a:r>
            <a:r>
              <a:rPr lang="uk-UA" dirty="0"/>
              <a:t>з нової позиції поставитися до формування цін </a:t>
            </a:r>
            <a:r>
              <a:rPr lang="uk-UA" dirty="0" smtClean="0"/>
              <a:t>на ці ресурси. Впровадження стратегії ГЕЕС вимагає реанімації якості природного життєвого довкілля (ПЖД) на цих територіях. Причому компенсація негативних екологічних наслідків повинна здійснюватися за кошти, виручені від реалізації продуктів </a:t>
            </a:r>
            <a:r>
              <a:rPr lang="uk-UA" dirty="0" err="1" smtClean="0"/>
              <a:t>надрокористування</a:t>
            </a:r>
            <a:r>
              <a:rPr lang="uk-UA" dirty="0" smtClean="0"/>
              <a:t>. Треба </a:t>
            </a:r>
            <a:r>
              <a:rPr lang="uk-UA" b="1" dirty="0" smtClean="0"/>
              <a:t>виробляти механізми  стимулювання захисту і раціонального використання всіх компонентів ПЖД,</a:t>
            </a:r>
            <a:r>
              <a:rPr lang="uk-UA" dirty="0" smtClean="0"/>
              <a:t> а також їх відтворення.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6847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Глобальний системний підхід змінює парадигму розвитку світової економіки в контексті ГЕЕС, а також змінює критерії ефективності глобальних економічних відносин.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Порушення природної підсистеми ГЕЕС рано чи пізно призводить до порушення і ,навіть, до кризи економічної підсистеми</a:t>
            </a:r>
            <a:r>
              <a:rPr lang="uk-UA" dirty="0" smtClean="0"/>
              <a:t>.</a:t>
            </a:r>
          </a:p>
          <a:p>
            <a:r>
              <a:rPr lang="uk-UA" b="1" u="sng" dirty="0" smtClean="0"/>
              <a:t>Ідея поглибленої взаємодії національної економіки та світового господарства. Вчення </a:t>
            </a:r>
            <a:r>
              <a:rPr lang="uk-UA" b="1" u="sng" dirty="0" err="1" smtClean="0"/>
              <a:t>В.І.Вернадського</a:t>
            </a:r>
            <a:r>
              <a:rPr lang="uk-UA" b="1" u="sng" dirty="0" smtClean="0"/>
              <a:t>.</a:t>
            </a:r>
          </a:p>
          <a:p>
            <a:r>
              <a:rPr lang="uk-UA" u="sng" dirty="0" smtClean="0"/>
              <a:t>Необхідність формування такої національної системи збалансованого природокористування, яка б відповідала вимогам сталого розвитку світового господарства згідно з концепцією сталого розвитку.</a:t>
            </a:r>
          </a:p>
          <a:p>
            <a:endParaRPr lang="uk-UA" sz="3525" b="1" u="sng" dirty="0"/>
          </a:p>
        </p:txBody>
      </p:sp>
    </p:spTree>
    <p:extLst>
      <p:ext uri="{BB962C8B-B14F-4D97-AF65-F5344CB8AC3E}">
        <p14:creationId xmlns:p14="http://schemas.microsoft.com/office/powerpoint/2010/main" val="733335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Інвестиції в </a:t>
            </a:r>
            <a:r>
              <a:rPr lang="uk-UA" b="1" dirty="0" smtClean="0">
                <a:solidFill>
                  <a:srgbClr val="FF0000"/>
                </a:solidFill>
              </a:rPr>
              <a:t>природокористування та відтворення природних ресурсів і якісних умов природного довкілля </a:t>
            </a:r>
            <a:r>
              <a:rPr lang="uk-UA" b="1" dirty="0" err="1" smtClean="0">
                <a:solidFill>
                  <a:srgbClr val="FF0000"/>
                </a:solidFill>
              </a:rPr>
              <a:t>окуповуються</a:t>
            </a:r>
            <a:r>
              <a:rPr lang="uk-UA" b="1" dirty="0" smtClean="0">
                <a:solidFill>
                  <a:srgbClr val="FF0000"/>
                </a:solidFill>
              </a:rPr>
              <a:t> набагато повільніше від інвестицій у сферу експлуатації природних ресурсів</a:t>
            </a:r>
            <a:r>
              <a:rPr lang="uk-UA" dirty="0" smtClean="0"/>
              <a:t>. Це є основною причиною незбалансованого природокористування, отже і причиною нинішніх глобальних та національних загроз.</a:t>
            </a:r>
          </a:p>
          <a:p>
            <a:r>
              <a:rPr lang="uk-UA" dirty="0" smtClean="0"/>
              <a:t>Місце і роль України у міжнародному поділі праці та світових економічних процесах значною мірою </a:t>
            </a:r>
            <a:r>
              <a:rPr lang="uk-UA" dirty="0" err="1" smtClean="0"/>
              <a:t>залежитеме</a:t>
            </a:r>
            <a:r>
              <a:rPr lang="uk-UA" dirty="0" smtClean="0"/>
              <a:t> від стану використання її природно-ресурсного-потенціалу.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1615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u="sng" dirty="0" smtClean="0">
                <a:solidFill>
                  <a:srgbClr val="FF0000"/>
                </a:solidFill>
              </a:rPr>
              <a:t>Одним з основних завдань зовнішньої  економічної політики України є розробка та запровадження оптимальних способів </a:t>
            </a:r>
            <a:r>
              <a:rPr lang="uk-UA" b="1" u="sng" dirty="0" err="1" smtClean="0">
                <a:solidFill>
                  <a:srgbClr val="FF0000"/>
                </a:solidFill>
              </a:rPr>
              <a:t>взіємодії</a:t>
            </a:r>
            <a:r>
              <a:rPr lang="uk-UA" b="1" u="sng" dirty="0" smtClean="0">
                <a:solidFill>
                  <a:srgbClr val="FF0000"/>
                </a:solidFill>
              </a:rPr>
              <a:t> національної економіки зі світовим господарством у контексті сучасної екологічної кризи та недостатньо ефективної економіки.</a:t>
            </a:r>
          </a:p>
          <a:p>
            <a:r>
              <a:rPr lang="uk-UA" b="1" dirty="0" smtClean="0"/>
              <a:t>Зовнішньо-економічна стратегія , яка спрямована на формування відкритої економіки, повинна бути орієнтована на збалансоване природокористування.</a:t>
            </a:r>
          </a:p>
          <a:p>
            <a:r>
              <a:rPr lang="uk-UA" sz="2000" b="1" dirty="0" smtClean="0"/>
              <a:t>Повинен зазнати змін ринково-товарний вектор зовнішньо-економічної стратегії України.</a:t>
            </a:r>
          </a:p>
          <a:p>
            <a:r>
              <a:rPr lang="uk-UA" sz="2000" b="1" dirty="0" smtClean="0"/>
              <a:t>Нині Україна орієнтується на  традиційні ринки товарів і послуг, але треба розвивати нові види екологічних послуг, міжнародну торгівлю квотами на викиди парникових газів тощо. </a:t>
            </a:r>
            <a:r>
              <a:rPr lang="uk-UA" sz="2000" b="1" dirty="0" err="1" smtClean="0"/>
              <a:t>Такж</a:t>
            </a:r>
            <a:r>
              <a:rPr lang="uk-UA" sz="2000" b="1" dirty="0" smtClean="0"/>
              <a:t> звернути увагу на туристично-</a:t>
            </a:r>
            <a:r>
              <a:rPr lang="uk-UA" sz="2000" b="1" dirty="0" err="1" smtClean="0"/>
              <a:t>реакреційний</a:t>
            </a:r>
            <a:r>
              <a:rPr lang="uk-UA" sz="2000" b="1" dirty="0" smtClean="0"/>
              <a:t> потенціал.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3779181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Збалансоване природокористування в умовах конкурентного міжнародного середовища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Для всіх країн першочерговим стає завдання підвищення </a:t>
            </a:r>
            <a:r>
              <a:rPr lang="uk-UA" b="1" dirty="0" smtClean="0"/>
              <a:t>національної конкурентоспроможності</a:t>
            </a:r>
            <a:r>
              <a:rPr lang="uk-UA" dirty="0" smtClean="0"/>
              <a:t>, </a:t>
            </a:r>
            <a:r>
              <a:rPr lang="uk-UA" dirty="0" err="1" smtClean="0"/>
              <a:t>грунтоване</a:t>
            </a:r>
            <a:r>
              <a:rPr lang="uk-UA" dirty="0" smtClean="0"/>
              <a:t> на зростанні ефективності діяльності вітчизняних виробників і посиленні державного регулювання процесів природокористування.</a:t>
            </a:r>
          </a:p>
          <a:p>
            <a:r>
              <a:rPr lang="uk-UA" dirty="0" smtClean="0"/>
              <a:t>На практиці, підвищення рівня конкурентоспроможності країни – оптимізація природокористування, </a:t>
            </a:r>
            <a:r>
              <a:rPr lang="uk-UA" dirty="0" err="1" smtClean="0"/>
              <a:t>моделюваня</a:t>
            </a:r>
            <a:r>
              <a:rPr lang="uk-UA" dirty="0" smtClean="0"/>
              <a:t> системи «вхід-вихід» </a:t>
            </a:r>
            <a:r>
              <a:rPr lang="uk-UA" dirty="0"/>
              <a:t>маючи на увазі узагальнюючі показники споживання ресурсів та </a:t>
            </a:r>
            <a:r>
              <a:rPr lang="uk-UA" dirty="0" smtClean="0"/>
              <a:t>обсяг ВВП.</a:t>
            </a:r>
          </a:p>
          <a:p>
            <a:r>
              <a:rPr lang="uk-UA" dirty="0" smtClean="0"/>
              <a:t>З цієї конкурентної точки зору, йдеться про формування технологічних переваг певних виробників з прогресивними технологіями масового виробництва, що забезпечують економію на масштабах, надають переваги технологічному монополізму і збільшують споживацький ефект.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49754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типи  конкурентних ресурсних переваг виробників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 - сприятливий податковий та адміністративний режим (зокрема, незалежність від урядовців та низький рівень корупції в державному </a:t>
            </a:r>
            <a:r>
              <a:rPr lang="uk-UA" dirty="0" err="1" smtClean="0"/>
              <a:t>апараті</a:t>
            </a:r>
            <a:r>
              <a:rPr lang="uk-UA" dirty="0" smtClean="0"/>
              <a:t>) природокористування, який би забезпечував належну охорону ресурсної бази, дотримання екологічних стандартів та ефективність природокористування;</a:t>
            </a:r>
          </a:p>
          <a:p>
            <a:r>
              <a:rPr lang="uk-UA" dirty="0"/>
              <a:t> </a:t>
            </a:r>
            <a:r>
              <a:rPr lang="uk-UA" dirty="0" smtClean="0"/>
              <a:t>- вигідне </a:t>
            </a:r>
            <a:r>
              <a:rPr lang="uk-UA" dirty="0" err="1" smtClean="0"/>
              <a:t>місцерозташування</a:t>
            </a:r>
            <a:r>
              <a:rPr lang="uk-UA" dirty="0" smtClean="0"/>
              <a:t> (близькість до транспортних та інформаційних комунікацій, інших виробничих комплексів, торгових вузлів та інших елементів інфраструктури, а також до споживачів);</a:t>
            </a:r>
          </a:p>
          <a:p>
            <a:r>
              <a:rPr lang="uk-UA" dirty="0"/>
              <a:t> </a:t>
            </a:r>
            <a:r>
              <a:rPr lang="uk-UA" dirty="0" smtClean="0"/>
              <a:t>- сприятливі організаційно-технологічні умови доступу до природних ресурсів, належні можливості їх експлуатації;</a:t>
            </a:r>
          </a:p>
          <a:p>
            <a:r>
              <a:rPr lang="uk-UA" dirty="0"/>
              <a:t> </a:t>
            </a:r>
            <a:r>
              <a:rPr lang="uk-UA" dirty="0" smtClean="0"/>
              <a:t>- низькі відсоткові ставки, наявність належної системи страхування та </a:t>
            </a:r>
            <a:r>
              <a:rPr lang="uk-UA" dirty="0" err="1" smtClean="0"/>
              <a:t>монетарно</a:t>
            </a:r>
            <a:r>
              <a:rPr lang="uk-UA" dirty="0" smtClean="0"/>
              <a:t>-фінансового обігу;</a:t>
            </a:r>
          </a:p>
          <a:p>
            <a:r>
              <a:rPr lang="uk-UA" dirty="0"/>
              <a:t> </a:t>
            </a:r>
            <a:r>
              <a:rPr lang="uk-UA" dirty="0" smtClean="0"/>
              <a:t>- дешевизна (доступність) природних ресурсів (літосфери і гідросфери певної території), а також робочої сили.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33767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Геостратегічні реалії  та досвід багатьох країн світу свідчать про те, що не завжди суспільство в особі урядів або фірм прагне чи має достатньо здатності та можливостей до максимальної утилізації певного виду ресурсів, причому інколи, навіть, </a:t>
            </a:r>
            <a:r>
              <a:rPr lang="uk-UA" dirty="0" err="1" smtClean="0"/>
              <a:t>життєво</a:t>
            </a:r>
            <a:r>
              <a:rPr lang="uk-UA" dirty="0" smtClean="0"/>
              <a:t> важливого. А подібних ресурсів, які потребують утилізації, за умов </a:t>
            </a:r>
            <a:r>
              <a:rPr lang="uk-UA" dirty="0" err="1" smtClean="0"/>
              <a:t>сьогоденої</a:t>
            </a:r>
            <a:r>
              <a:rPr lang="uk-UA" dirty="0" smtClean="0"/>
              <a:t> урбаністики та обсягів виробництва, надзвичайно багато. Якщо на початку масового виробництва та сучасної ери агломерації утилізація відходів не потрапляла в поле зору, коли йшлося про оптимізацію природокористування, завдяки «</a:t>
            </a:r>
            <a:r>
              <a:rPr lang="uk-UA" dirty="0" err="1" smtClean="0"/>
              <a:t>всмоктуючій</a:t>
            </a:r>
            <a:r>
              <a:rPr lang="uk-UA" dirty="0" smtClean="0"/>
              <a:t>» здатності природного середовища, а саме біосистем землі і води, зокрема через невеликі обсяги відходів та їх хіміко-фізичну відповідність властивостям навколишнього середовища (приклад селянського виробництва «з поля до столу»). На даний час продукція почала масово обмінюватися та упаковуватися для більшої зручності та міжнародної конкуренції.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34176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</TotalTime>
  <Words>1962</Words>
  <Application>Microsoft Office PowerPoint</Application>
  <PresentationFormat>Широкий екран</PresentationFormat>
  <Paragraphs>66</Paragraphs>
  <Slides>23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Проблеми збалансованого природокористування</vt:lpstr>
      <vt:lpstr>Глобальний характер сучасних проблем природокористування</vt:lpstr>
      <vt:lpstr>Презентація PowerPoint</vt:lpstr>
      <vt:lpstr>Презентація PowerPoint</vt:lpstr>
      <vt:lpstr>Презентація PowerPoint</vt:lpstr>
      <vt:lpstr>Презентація PowerPoint</vt:lpstr>
      <vt:lpstr>Збалансоване природокористування в умовах конкурентного міжнародного середовища</vt:lpstr>
      <vt:lpstr>Основні типи  конкурентних ресурсних переваг виробників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Економічне зростання в умовах обмежених природних ресурсів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Проблеми збалансованого природокористування</dc:title>
  <dc:creator>Олена Волошкіна</dc:creator>
  <cp:lastModifiedBy>Олена Волошкіна</cp:lastModifiedBy>
  <cp:revision>40</cp:revision>
  <dcterms:created xsi:type="dcterms:W3CDTF">2018-11-06T12:03:37Z</dcterms:created>
  <dcterms:modified xsi:type="dcterms:W3CDTF">2018-12-19T09:22:10Z</dcterms:modified>
</cp:coreProperties>
</file>