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69" r:id="rId16"/>
    <p:sldId id="276" r:id="rId17"/>
    <p:sldId id="270" r:id="rId18"/>
    <p:sldId id="271" r:id="rId19"/>
    <p:sldId id="272" r:id="rId20"/>
    <p:sldId id="273" r:id="rId21"/>
    <p:sldId id="274" r:id="rId22"/>
    <p:sldId id="275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548681"/>
            <a:ext cx="7486600" cy="266429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sz="3100" dirty="0" smtClean="0">
                <a:solidFill>
                  <a:schemeClr val="tx1"/>
                </a:solidFill>
              </a:rPr>
              <a:t>МІНІСТЕРСТВО </a:t>
            </a:r>
            <a:r>
              <a:rPr lang="ru-RU" sz="3100" dirty="0">
                <a:solidFill>
                  <a:schemeClr val="tx1"/>
                </a:solidFill>
              </a:rPr>
              <a:t>ОСВІТИ І НАУКИ УКРАЇНИ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НАКАЗ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12.01.2017  № 40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dirty="0"/>
              <a:t>	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284984"/>
            <a:ext cx="6512768" cy="2353816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tx1"/>
                </a:solidFill>
              </a:rPr>
              <a:t>Зареєстровано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Міністерстві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 err="1">
                <a:solidFill>
                  <a:schemeClr val="tx1"/>
                </a:solidFill>
              </a:rPr>
              <a:t>юстиції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України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03 лютого 2017 р.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за № 155/30023</a:t>
            </a:r>
          </a:p>
        </p:txBody>
      </p:sp>
    </p:spTree>
    <p:extLst>
      <p:ext uri="{BB962C8B-B14F-4D97-AF65-F5344CB8AC3E}">
        <p14:creationId xmlns:p14="http://schemas.microsoft.com/office/powerpoint/2010/main" val="4248929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3068960"/>
            <a:ext cx="7408333" cy="2592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VI. </a:t>
            </a:r>
            <a:r>
              <a:rPr lang="ru-RU" b="1" dirty="0" err="1" smtClean="0"/>
              <a:t>Перелік</a:t>
            </a:r>
            <a:r>
              <a:rPr lang="ru-RU" b="1" dirty="0" smtClean="0"/>
              <a:t> </a:t>
            </a:r>
            <a:r>
              <a:rPr lang="ru-RU" b="1" dirty="0" err="1"/>
              <a:t>умовних</a:t>
            </a:r>
            <a:r>
              <a:rPr lang="ru-RU" b="1" dirty="0"/>
              <a:t> </a:t>
            </a:r>
            <a:r>
              <a:rPr lang="ru-RU" b="1" dirty="0" err="1"/>
              <a:t>позначень</a:t>
            </a:r>
            <a:r>
              <a:rPr lang="ru-RU" dirty="0"/>
              <a:t>, </a:t>
            </a:r>
            <a:r>
              <a:rPr lang="ru-RU" dirty="0" err="1"/>
              <a:t>символів</a:t>
            </a:r>
            <a:r>
              <a:rPr lang="ru-RU" dirty="0"/>
              <a:t>,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вимірювання</a:t>
            </a:r>
            <a:r>
              <a:rPr lang="ru-RU" dirty="0"/>
              <a:t>, </a:t>
            </a:r>
            <a:r>
              <a:rPr lang="ru-RU" dirty="0" err="1"/>
              <a:t>скорочень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за </a:t>
            </a:r>
            <a:r>
              <a:rPr lang="ru-RU" dirty="0" err="1"/>
              <a:t>необхідності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 списку.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/>
              <a:t>пояснення</a:t>
            </a:r>
            <a:r>
              <a:rPr lang="ru-RU" dirty="0"/>
              <a:t> наводиться у </a:t>
            </a:r>
            <a:r>
              <a:rPr lang="ru-RU" dirty="0" err="1"/>
              <a:t>тексті</a:t>
            </a:r>
            <a:r>
              <a:rPr lang="ru-RU" dirty="0"/>
              <a:t> при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згадуванні</a:t>
            </a:r>
            <a:r>
              <a:rPr lang="ru-RU" dirty="0"/>
              <a:t>. </a:t>
            </a:r>
            <a:r>
              <a:rPr lang="ru-RU" dirty="0" err="1"/>
              <a:t>Скорочення</a:t>
            </a:r>
            <a:r>
              <a:rPr lang="ru-RU" dirty="0"/>
              <a:t>, </a:t>
            </a:r>
            <a:r>
              <a:rPr lang="ru-RU" dirty="0" err="1"/>
              <a:t>символи</a:t>
            </a:r>
            <a:r>
              <a:rPr lang="ru-RU" dirty="0"/>
              <a:t>, </a:t>
            </a:r>
            <a:r>
              <a:rPr lang="ru-RU" dirty="0" err="1"/>
              <a:t>позначення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повторюються</a:t>
            </a:r>
            <a:r>
              <a:rPr lang="ru-RU" dirty="0"/>
              <a:t> </a:t>
            </a:r>
            <a:r>
              <a:rPr lang="ru-RU" i="1" dirty="0"/>
              <a:t>не </a:t>
            </a:r>
            <a:r>
              <a:rPr lang="ru-RU" i="1" dirty="0" err="1"/>
              <a:t>більше</a:t>
            </a:r>
            <a:r>
              <a:rPr lang="ru-RU" i="1" dirty="0"/>
              <a:t> </a:t>
            </a:r>
            <a:r>
              <a:rPr lang="ru-RU" i="1" dirty="0" err="1"/>
              <a:t>двох</a:t>
            </a:r>
            <a:r>
              <a:rPr lang="ru-RU" i="1" dirty="0"/>
              <a:t> </a:t>
            </a:r>
            <a:r>
              <a:rPr lang="ru-RU" dirty="0" err="1"/>
              <a:t>разів</a:t>
            </a:r>
            <a:r>
              <a:rPr lang="ru-RU" dirty="0"/>
              <a:t>, до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i="1" dirty="0"/>
              <a:t>не </a:t>
            </a:r>
            <a:r>
              <a:rPr lang="ru-RU" i="1" dirty="0" err="1"/>
              <a:t>вносяться</a:t>
            </a:r>
            <a:r>
              <a:rPr lang="ru-RU" i="1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65862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V. </a:t>
            </a:r>
            <a:r>
              <a:rPr lang="ru-RU" sz="2800" b="1" dirty="0" err="1" smtClean="0">
                <a:solidFill>
                  <a:schemeClr val="tx1"/>
                </a:solidFill>
              </a:rPr>
              <a:t>Зміст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</a:rPr>
              <a:t>повинен </a:t>
            </a:r>
            <a:r>
              <a:rPr lang="ru-RU" sz="2800" dirty="0" err="1">
                <a:solidFill>
                  <a:schemeClr val="tx1"/>
                </a:solidFill>
              </a:rPr>
              <a:t>містити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назви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всіх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структурних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елементів</a:t>
            </a:r>
            <a:r>
              <a:rPr lang="ru-RU" sz="2800" dirty="0">
                <a:solidFill>
                  <a:schemeClr val="tx1"/>
                </a:solidFill>
              </a:rPr>
              <a:t>, заголовки та </a:t>
            </a:r>
            <a:r>
              <a:rPr lang="ru-RU" sz="2800" dirty="0" err="1">
                <a:solidFill>
                  <a:schemeClr val="tx1"/>
                </a:solidFill>
              </a:rPr>
              <a:t>підзаголовки</a:t>
            </a:r>
            <a:r>
              <a:rPr lang="ru-RU" sz="2800" dirty="0">
                <a:solidFill>
                  <a:schemeClr val="tx1"/>
                </a:solidFill>
              </a:rPr>
              <a:t> (за </a:t>
            </a:r>
            <a:r>
              <a:rPr lang="ru-RU" sz="2800" dirty="0" err="1">
                <a:solidFill>
                  <a:schemeClr val="tx1"/>
                </a:solidFill>
              </a:rPr>
              <a:t>їх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наявності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із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зазначенням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нумерації</a:t>
            </a:r>
            <a:r>
              <a:rPr lang="ru-RU" sz="2800" dirty="0">
                <a:solidFill>
                  <a:schemeClr val="tx1"/>
                </a:solidFill>
              </a:rPr>
              <a:t> та </a:t>
            </a:r>
            <a:r>
              <a:rPr lang="ru-RU" sz="2800" dirty="0" err="1">
                <a:solidFill>
                  <a:schemeClr val="tx1"/>
                </a:solidFill>
              </a:rPr>
              <a:t>номери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їх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початкових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сторінок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79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 err="1" smtClean="0"/>
              <a:t>Основна</a:t>
            </a:r>
            <a:r>
              <a:rPr lang="ru-RU" sz="3200" dirty="0" smtClean="0"/>
              <a:t> </a:t>
            </a:r>
            <a:r>
              <a:rPr lang="ru-RU" sz="3200" dirty="0" err="1"/>
              <a:t>частина</a:t>
            </a:r>
            <a:r>
              <a:rPr lang="ru-RU" sz="3200" dirty="0"/>
              <a:t> </a:t>
            </a:r>
            <a:r>
              <a:rPr lang="ru-RU" sz="3200" dirty="0" err="1"/>
              <a:t>дисертації</a:t>
            </a:r>
            <a:r>
              <a:rPr lang="ru-RU" sz="3200" dirty="0"/>
              <a:t> </a:t>
            </a:r>
            <a:r>
              <a:rPr lang="ru-RU" sz="3200" dirty="0" err="1"/>
              <a:t>має</a:t>
            </a:r>
            <a:r>
              <a:rPr lang="ru-RU" sz="3200" dirty="0"/>
              <a:t> </a:t>
            </a:r>
            <a:r>
              <a:rPr lang="ru-RU" sz="3200" dirty="0" err="1"/>
              <a:t>містити</a:t>
            </a:r>
            <a:r>
              <a:rPr lang="ru-RU" sz="3200" dirty="0" smtClean="0"/>
              <a:t>:</a:t>
            </a:r>
          </a:p>
          <a:p>
            <a:r>
              <a:rPr lang="ru-RU" sz="3200" dirty="0" err="1"/>
              <a:t>вступ</a:t>
            </a:r>
            <a:r>
              <a:rPr lang="ru-RU" sz="3200" dirty="0"/>
              <a:t>;</a:t>
            </a:r>
          </a:p>
          <a:p>
            <a:r>
              <a:rPr lang="ru-RU" sz="3200" dirty="0" err="1"/>
              <a:t>розділи</a:t>
            </a:r>
            <a:r>
              <a:rPr lang="ru-RU" sz="3200" dirty="0"/>
              <a:t> </a:t>
            </a:r>
            <a:r>
              <a:rPr lang="ru-RU" sz="3200" dirty="0" err="1"/>
              <a:t>дисертації</a:t>
            </a:r>
            <a:r>
              <a:rPr lang="ru-RU" sz="3200" dirty="0"/>
              <a:t>;</a:t>
            </a:r>
          </a:p>
          <a:p>
            <a:r>
              <a:rPr lang="ru-RU" sz="3200" dirty="0" err="1"/>
              <a:t>висновки</a:t>
            </a:r>
            <a:r>
              <a:rPr lang="ru-RU" sz="3200" dirty="0"/>
              <a:t>.</a:t>
            </a:r>
          </a:p>
          <a:p>
            <a:r>
              <a:rPr lang="ru-RU" sz="3200" dirty="0" err="1"/>
              <a:t>Обсяг</a:t>
            </a:r>
            <a:r>
              <a:rPr lang="ru-RU" sz="3200" dirty="0"/>
              <a:t> основного тексту </a:t>
            </a:r>
            <a:r>
              <a:rPr lang="ru-RU" sz="3200" dirty="0" err="1"/>
              <a:t>дисертації</a:t>
            </a:r>
            <a:r>
              <a:rPr lang="ru-RU" sz="3200" dirty="0"/>
              <a:t> </a:t>
            </a:r>
            <a:r>
              <a:rPr lang="ru-RU" sz="3200" dirty="0" err="1"/>
              <a:t>вираховується</a:t>
            </a:r>
            <a:r>
              <a:rPr lang="ru-RU" sz="3200" dirty="0"/>
              <a:t> </a:t>
            </a:r>
            <a:r>
              <a:rPr lang="ru-RU" sz="3200" dirty="0" err="1"/>
              <a:t>авторськими</a:t>
            </a:r>
            <a:r>
              <a:rPr lang="ru-RU" sz="3200" dirty="0"/>
              <a:t> </a:t>
            </a:r>
            <a:r>
              <a:rPr lang="ru-RU" sz="3200" dirty="0" err="1"/>
              <a:t>аркушами</a:t>
            </a:r>
            <a:r>
              <a:rPr lang="ru-RU" sz="3200" dirty="0"/>
              <a:t>. </a:t>
            </a:r>
            <a:r>
              <a:rPr lang="ru-RU" sz="3200" dirty="0" err="1"/>
              <a:t>Обсяг</a:t>
            </a:r>
            <a:r>
              <a:rPr lang="ru-RU" sz="3200" dirty="0"/>
              <a:t> основного тексту </a:t>
            </a:r>
            <a:r>
              <a:rPr lang="ru-RU" sz="3200" dirty="0" err="1"/>
              <a:t>дисертації</a:t>
            </a:r>
            <a:r>
              <a:rPr lang="ru-RU" sz="3200" dirty="0"/>
              <a:t> </a:t>
            </a:r>
            <a:r>
              <a:rPr lang="ru-RU" sz="3200" dirty="0" err="1"/>
              <a:t>визначається</a:t>
            </a:r>
            <a:r>
              <a:rPr lang="ru-RU" sz="3200" dirty="0"/>
              <a:t> пунктами 10, 11 Порядку </a:t>
            </a:r>
            <a:r>
              <a:rPr lang="ru-RU" sz="3200" dirty="0" err="1"/>
              <a:t>присудження</a:t>
            </a:r>
            <a:r>
              <a:rPr lang="ru-RU" sz="3200" dirty="0"/>
              <a:t> </a:t>
            </a:r>
            <a:r>
              <a:rPr lang="ru-RU" sz="3200" dirty="0" err="1"/>
              <a:t>наукових</a:t>
            </a:r>
            <a:r>
              <a:rPr lang="ru-RU" sz="3200" dirty="0"/>
              <a:t> </a:t>
            </a:r>
            <a:r>
              <a:rPr lang="ru-RU" sz="3200" dirty="0" err="1"/>
              <a:t>ступенів</a:t>
            </a:r>
            <a:r>
              <a:rPr lang="ru-RU" sz="3200" dirty="0"/>
              <a:t>, </a:t>
            </a:r>
            <a:r>
              <a:rPr lang="ru-RU" sz="3200" dirty="0" err="1"/>
              <a:t>затвердженого</a:t>
            </a:r>
            <a:r>
              <a:rPr lang="ru-RU" sz="3200" dirty="0"/>
              <a:t> </a:t>
            </a:r>
            <a:r>
              <a:rPr lang="ru-RU" sz="3200" dirty="0" err="1"/>
              <a:t>постановою</a:t>
            </a:r>
            <a:r>
              <a:rPr lang="ru-RU" sz="3200" dirty="0"/>
              <a:t> </a:t>
            </a:r>
            <a:r>
              <a:rPr lang="ru-RU" sz="3200" dirty="0" err="1"/>
              <a:t>Кабінету</a:t>
            </a:r>
            <a:r>
              <a:rPr lang="ru-RU" sz="3200" dirty="0"/>
              <a:t> </a:t>
            </a:r>
            <a:r>
              <a:rPr lang="ru-RU" sz="3200" dirty="0" err="1"/>
              <a:t>Міністрів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</a:t>
            </a:r>
            <a:r>
              <a:rPr lang="ru-RU" sz="3200" dirty="0" err="1"/>
              <a:t>від</a:t>
            </a:r>
            <a:r>
              <a:rPr lang="ru-RU" sz="3200" dirty="0"/>
              <a:t> 24 </a:t>
            </a:r>
            <a:r>
              <a:rPr lang="ru-RU" sz="3200" dirty="0" err="1"/>
              <a:t>липня</a:t>
            </a:r>
            <a:r>
              <a:rPr lang="ru-RU" sz="3200" dirty="0"/>
              <a:t> 2013 року № 567. </a:t>
            </a:r>
          </a:p>
          <a:p>
            <a:r>
              <a:rPr lang="ru-RU" sz="3200" dirty="0"/>
              <a:t>До </a:t>
            </a:r>
            <a:r>
              <a:rPr lang="ru-RU" sz="3200" dirty="0" err="1"/>
              <a:t>загального</a:t>
            </a:r>
            <a:r>
              <a:rPr lang="ru-RU" sz="3200" dirty="0"/>
              <a:t> </a:t>
            </a:r>
            <a:r>
              <a:rPr lang="ru-RU" sz="3200" dirty="0" err="1"/>
              <a:t>обсягу</a:t>
            </a:r>
            <a:r>
              <a:rPr lang="ru-RU" sz="3200" dirty="0"/>
              <a:t> </a:t>
            </a:r>
            <a:r>
              <a:rPr lang="ru-RU" sz="3200" dirty="0" err="1"/>
              <a:t>дисертації</a:t>
            </a:r>
            <a:r>
              <a:rPr lang="ru-RU" sz="3200" dirty="0"/>
              <a:t> </a:t>
            </a:r>
            <a:r>
              <a:rPr lang="ru-RU" sz="3200" i="1" dirty="0"/>
              <a:t>не </a:t>
            </a:r>
            <a:r>
              <a:rPr lang="ru-RU" sz="3200" i="1" dirty="0" err="1"/>
              <a:t>включаються</a:t>
            </a:r>
            <a:r>
              <a:rPr lang="ru-RU" sz="3200" i="1" dirty="0"/>
              <a:t> </a:t>
            </a:r>
            <a:r>
              <a:rPr lang="ru-RU" sz="3200" dirty="0" err="1"/>
              <a:t>таблиці</a:t>
            </a:r>
            <a:r>
              <a:rPr lang="ru-RU" sz="3200" dirty="0"/>
              <a:t> та </a:t>
            </a:r>
            <a:r>
              <a:rPr lang="ru-RU" sz="3200" dirty="0" err="1"/>
              <a:t>ілюстрації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повністю</a:t>
            </a:r>
            <a:r>
              <a:rPr lang="ru-RU" sz="3200" dirty="0"/>
              <a:t> </a:t>
            </a:r>
            <a:r>
              <a:rPr lang="ru-RU" sz="3200" dirty="0" err="1"/>
              <a:t>займають</a:t>
            </a:r>
            <a:r>
              <a:rPr lang="ru-RU" sz="3200" dirty="0"/>
              <a:t> </a:t>
            </a:r>
            <a:r>
              <a:rPr lang="ru-RU" sz="3200" dirty="0" err="1"/>
              <a:t>площу</a:t>
            </a:r>
            <a:r>
              <a:rPr lang="ru-RU" sz="3200" dirty="0"/>
              <a:t> </a:t>
            </a:r>
            <a:r>
              <a:rPr lang="ru-RU" sz="3200" dirty="0" err="1"/>
              <a:t>сторінки</a:t>
            </a:r>
            <a:r>
              <a:rPr lang="ru-RU" sz="3200" dirty="0"/>
              <a:t>. </a:t>
            </a:r>
          </a:p>
          <a:p>
            <a:r>
              <a:rPr lang="ru-RU" sz="3200" i="1" dirty="0"/>
              <a:t>Один </a:t>
            </a:r>
            <a:r>
              <a:rPr lang="ru-RU" sz="3200" i="1" dirty="0" err="1"/>
              <a:t>авторський</a:t>
            </a:r>
            <a:r>
              <a:rPr lang="ru-RU" sz="3200" i="1" dirty="0"/>
              <a:t> </a:t>
            </a:r>
            <a:r>
              <a:rPr lang="ru-RU" sz="3200" i="1" dirty="0" err="1"/>
              <a:t>аркуш</a:t>
            </a:r>
            <a:r>
              <a:rPr lang="ru-RU" sz="3200" i="1" dirty="0"/>
              <a:t> </a:t>
            </a:r>
            <a:r>
              <a:rPr lang="ru-RU" sz="3200" i="1" dirty="0" err="1"/>
              <a:t>дорівнює</a:t>
            </a:r>
            <a:r>
              <a:rPr lang="ru-RU" sz="3200" i="1" dirty="0"/>
              <a:t> 40 тис. </a:t>
            </a:r>
            <a:r>
              <a:rPr lang="ru-RU" sz="3200" i="1" dirty="0" err="1"/>
              <a:t>друкованих</a:t>
            </a:r>
            <a:r>
              <a:rPr lang="ru-RU" sz="3200" i="1" dirty="0"/>
              <a:t> </a:t>
            </a:r>
            <a:r>
              <a:rPr lang="ru-RU" sz="3200" i="1" dirty="0" err="1"/>
              <a:t>знаків</a:t>
            </a:r>
            <a:r>
              <a:rPr lang="ru-RU" sz="3200" dirty="0"/>
              <a:t>, </a:t>
            </a:r>
            <a:r>
              <a:rPr lang="ru-RU" sz="3200" dirty="0" err="1"/>
              <a:t>враховуючи</a:t>
            </a:r>
            <a:r>
              <a:rPr lang="ru-RU" sz="3200" dirty="0"/>
              <a:t> </a:t>
            </a:r>
            <a:r>
              <a:rPr lang="ru-RU" sz="3200" dirty="0" err="1"/>
              <a:t>цифри</a:t>
            </a:r>
            <a:r>
              <a:rPr lang="ru-RU" sz="3200" dirty="0"/>
              <a:t>, </a:t>
            </a:r>
            <a:r>
              <a:rPr lang="ru-RU" sz="3200" dirty="0" err="1"/>
              <a:t>розділові</a:t>
            </a:r>
            <a:r>
              <a:rPr lang="ru-RU" sz="3200" dirty="0"/>
              <a:t> знаки, </a:t>
            </a:r>
            <a:r>
              <a:rPr lang="ru-RU" sz="3200" dirty="0" err="1"/>
              <a:t>проміжки</a:t>
            </a:r>
            <a:r>
              <a:rPr lang="ru-RU" sz="3200" dirty="0"/>
              <a:t> </a:t>
            </a:r>
            <a:r>
              <a:rPr lang="ru-RU" sz="3200" dirty="0" err="1"/>
              <a:t>між</a:t>
            </a:r>
            <a:r>
              <a:rPr lang="ru-RU" sz="3200" dirty="0"/>
              <a:t> словами, </a:t>
            </a:r>
            <a:r>
              <a:rPr lang="ru-RU" sz="3200" dirty="0" err="1"/>
              <a:t>що</a:t>
            </a:r>
            <a:r>
              <a:rPr lang="ru-RU" sz="3200" dirty="0"/>
              <a:t> становить </a:t>
            </a:r>
            <a:r>
              <a:rPr lang="ru-RU" sz="3200" dirty="0" err="1"/>
              <a:t>близько</a:t>
            </a:r>
            <a:r>
              <a:rPr lang="ru-RU" sz="3200" dirty="0"/>
              <a:t> </a:t>
            </a:r>
            <a:r>
              <a:rPr lang="ru-RU" sz="3200" i="1" dirty="0"/>
              <a:t>24 </a:t>
            </a:r>
            <a:r>
              <a:rPr lang="ru-RU" sz="3200" i="1" dirty="0" err="1"/>
              <a:t>сторінок</a:t>
            </a:r>
            <a:r>
              <a:rPr lang="ru-RU" sz="3200" i="1" dirty="0"/>
              <a:t> </a:t>
            </a:r>
            <a:r>
              <a:rPr lang="ru-RU" sz="3200" i="1" dirty="0" err="1"/>
              <a:t>друкованого</a:t>
            </a:r>
            <a:r>
              <a:rPr lang="ru-RU" sz="3200" i="1" dirty="0"/>
              <a:t> тексту </a:t>
            </a:r>
            <a:r>
              <a:rPr lang="ru-RU" sz="3200" dirty="0"/>
              <a:t>при </a:t>
            </a:r>
            <a:r>
              <a:rPr lang="ru-RU" sz="3200" dirty="0" err="1"/>
              <a:t>оформленні</a:t>
            </a:r>
            <a:r>
              <a:rPr lang="ru-RU" sz="3200" dirty="0"/>
              <a:t> </a:t>
            </a:r>
            <a:r>
              <a:rPr lang="ru-RU" sz="3200" dirty="0" err="1"/>
              <a:t>дисертації</a:t>
            </a:r>
            <a:r>
              <a:rPr lang="ru-RU" sz="3200" dirty="0"/>
              <a:t> за </a:t>
            </a:r>
            <a:r>
              <a:rPr lang="ru-RU" sz="3200" dirty="0" err="1"/>
              <a:t>допомогою</a:t>
            </a:r>
            <a:r>
              <a:rPr lang="ru-RU" sz="3200" dirty="0"/>
              <a:t> </a:t>
            </a:r>
            <a:r>
              <a:rPr lang="ru-RU" sz="3200" dirty="0" err="1"/>
              <a:t>комп'ютерної</a:t>
            </a:r>
            <a:r>
              <a:rPr lang="ru-RU" sz="3200" dirty="0"/>
              <a:t> </a:t>
            </a:r>
            <a:r>
              <a:rPr lang="ru-RU" sz="3200" dirty="0" err="1"/>
              <a:t>техніки</a:t>
            </a:r>
            <a:r>
              <a:rPr lang="ru-RU" sz="3200" dirty="0"/>
              <a:t> з </a:t>
            </a:r>
            <a:r>
              <a:rPr lang="ru-RU" sz="3200" dirty="0" err="1"/>
              <a:t>використанням</a:t>
            </a:r>
            <a:r>
              <a:rPr lang="ru-RU" sz="3200" dirty="0"/>
              <a:t> текстового редактора </a:t>
            </a:r>
            <a:r>
              <a:rPr lang="en-US" sz="3200" dirty="0"/>
              <a:t>Word: </a:t>
            </a:r>
            <a:r>
              <a:rPr lang="ru-RU" sz="3200" dirty="0"/>
              <a:t>шрифт - </a:t>
            </a:r>
            <a:r>
              <a:rPr lang="en-US" sz="3200" dirty="0"/>
              <a:t>Times New Roman, </a:t>
            </a:r>
            <a:r>
              <a:rPr lang="ru-RU" sz="3200" dirty="0" err="1"/>
              <a:t>розмір</a:t>
            </a:r>
            <a:r>
              <a:rPr lang="ru-RU" sz="3200" dirty="0"/>
              <a:t> шрифту - 14 р</a:t>
            </a:r>
            <a:r>
              <a:rPr lang="en-US" sz="3200" dirty="0"/>
              <a:t>t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VII.</a:t>
            </a:r>
            <a:r>
              <a:rPr lang="uk-UA" dirty="0" smtClean="0">
                <a:solidFill>
                  <a:schemeClr val="tx1"/>
                </a:solidFill>
              </a:rPr>
              <a:t>Основна частина 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572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824536"/>
          </a:xfrm>
        </p:spPr>
        <p:txBody>
          <a:bodyPr>
            <a:normAutofit fontScale="70000" lnSpcReduction="20000"/>
          </a:bodyPr>
          <a:lstStyle/>
          <a:p>
            <a:r>
              <a:rPr lang="ru-RU" sz="2900" dirty="0"/>
              <a:t>У </a:t>
            </a:r>
            <a:r>
              <a:rPr lang="ru-RU" sz="2900" b="1" i="1" dirty="0" err="1"/>
              <a:t>вступі</a:t>
            </a:r>
            <a:r>
              <a:rPr lang="ru-RU" sz="2900" b="1" i="1" dirty="0"/>
              <a:t> </a:t>
            </a:r>
            <a:r>
              <a:rPr lang="ru-RU" sz="2900" dirty="0" err="1"/>
              <a:t>подається</a:t>
            </a:r>
            <a:r>
              <a:rPr lang="ru-RU" sz="2900" dirty="0"/>
              <a:t> </a:t>
            </a:r>
            <a:r>
              <a:rPr lang="ru-RU" sz="2900" dirty="0" err="1"/>
              <a:t>загальна</a:t>
            </a:r>
            <a:r>
              <a:rPr lang="ru-RU" sz="2900" dirty="0"/>
              <a:t> характеристика </a:t>
            </a:r>
            <a:r>
              <a:rPr lang="ru-RU" sz="2900" dirty="0" err="1"/>
              <a:t>дисертації</a:t>
            </a:r>
            <a:r>
              <a:rPr lang="ru-RU" sz="2900" dirty="0"/>
              <a:t>, а </a:t>
            </a:r>
            <a:r>
              <a:rPr lang="ru-RU" sz="2900" dirty="0" err="1"/>
              <a:t>саме</a:t>
            </a:r>
            <a:r>
              <a:rPr lang="ru-RU" sz="2900" dirty="0"/>
              <a:t>:</a:t>
            </a:r>
          </a:p>
          <a:p>
            <a:r>
              <a:rPr lang="ru-RU" sz="2900" dirty="0" err="1"/>
              <a:t>обґрунтування</a:t>
            </a:r>
            <a:r>
              <a:rPr lang="ru-RU" sz="2900" dirty="0"/>
              <a:t> </a:t>
            </a:r>
            <a:r>
              <a:rPr lang="ru-RU" sz="2900" dirty="0" err="1"/>
              <a:t>вибору</a:t>
            </a:r>
            <a:r>
              <a:rPr lang="ru-RU" sz="2900" dirty="0"/>
              <a:t> теми </a:t>
            </a:r>
            <a:r>
              <a:rPr lang="ru-RU" sz="2900" dirty="0" err="1"/>
              <a:t>дослідження</a:t>
            </a:r>
            <a:r>
              <a:rPr lang="ru-RU" sz="2900" dirty="0"/>
              <a:t> (</a:t>
            </a:r>
            <a:r>
              <a:rPr lang="ru-RU" sz="2900" dirty="0" err="1"/>
              <a:t>висвітлюється</a:t>
            </a:r>
            <a:r>
              <a:rPr lang="ru-RU" sz="2900" dirty="0"/>
              <a:t> </a:t>
            </a:r>
            <a:r>
              <a:rPr lang="ru-RU" sz="2900" dirty="0" err="1"/>
              <a:t>зв’язок</a:t>
            </a:r>
            <a:r>
              <a:rPr lang="ru-RU" sz="2900" dirty="0"/>
              <a:t> теми </a:t>
            </a:r>
            <a:r>
              <a:rPr lang="ru-RU" sz="2900" dirty="0" err="1"/>
              <a:t>дисертації</a:t>
            </a:r>
            <a:r>
              <a:rPr lang="ru-RU" sz="2900" dirty="0"/>
              <a:t> </a:t>
            </a:r>
            <a:r>
              <a:rPr lang="ru-RU" sz="2900" dirty="0" err="1"/>
              <a:t>із</a:t>
            </a:r>
            <a:r>
              <a:rPr lang="ru-RU" sz="2900" dirty="0"/>
              <a:t> </a:t>
            </a:r>
            <a:r>
              <a:rPr lang="ru-RU" sz="2900" dirty="0" err="1"/>
              <a:t>сучасними</a:t>
            </a:r>
            <a:r>
              <a:rPr lang="ru-RU" sz="2900" dirty="0"/>
              <a:t> </a:t>
            </a:r>
            <a:r>
              <a:rPr lang="ru-RU" sz="2900" dirty="0" err="1"/>
              <a:t>дослідженнями</a:t>
            </a:r>
            <a:r>
              <a:rPr lang="ru-RU" sz="2900" dirty="0"/>
              <a:t> у </a:t>
            </a:r>
            <a:r>
              <a:rPr lang="ru-RU" sz="2900" dirty="0" err="1"/>
              <a:t>відповідній</a:t>
            </a:r>
            <a:r>
              <a:rPr lang="ru-RU" sz="2900" dirty="0"/>
              <a:t> </a:t>
            </a:r>
            <a:r>
              <a:rPr lang="ru-RU" sz="2900" dirty="0" err="1"/>
              <a:t>галузі</a:t>
            </a:r>
            <a:r>
              <a:rPr lang="ru-RU" sz="2900" dirty="0"/>
              <a:t> </a:t>
            </a:r>
            <a:r>
              <a:rPr lang="ru-RU" sz="2900" dirty="0" err="1"/>
              <a:t>знань</a:t>
            </a:r>
            <a:r>
              <a:rPr lang="ru-RU" sz="2900" dirty="0"/>
              <a:t> шляхом критичного </a:t>
            </a:r>
            <a:r>
              <a:rPr lang="ru-RU" sz="2900" dirty="0" err="1"/>
              <a:t>аналізу</a:t>
            </a:r>
            <a:r>
              <a:rPr lang="ru-RU" sz="2900" dirty="0"/>
              <a:t> з </a:t>
            </a:r>
            <a:r>
              <a:rPr lang="ru-RU" sz="2900" dirty="0" err="1"/>
              <a:t>визначенням</a:t>
            </a:r>
            <a:r>
              <a:rPr lang="ru-RU" sz="2900" dirty="0"/>
              <a:t> </a:t>
            </a:r>
            <a:r>
              <a:rPr lang="ru-RU" sz="2900" dirty="0" err="1"/>
              <a:t>сутності</a:t>
            </a:r>
            <a:r>
              <a:rPr lang="ru-RU" sz="2900" dirty="0"/>
              <a:t> </a:t>
            </a:r>
            <a:r>
              <a:rPr lang="ru-RU" sz="2900" dirty="0" err="1"/>
              <a:t>наукової</a:t>
            </a:r>
            <a:r>
              <a:rPr lang="ru-RU" sz="2900" dirty="0"/>
              <a:t> </a:t>
            </a:r>
            <a:r>
              <a:rPr lang="ru-RU" sz="2900" dirty="0" err="1"/>
              <a:t>проблеми</a:t>
            </a:r>
            <a:r>
              <a:rPr lang="ru-RU" sz="2900" dirty="0"/>
              <a:t> </a:t>
            </a:r>
            <a:r>
              <a:rPr lang="ru-RU" sz="2900" dirty="0" err="1"/>
              <a:t>або</a:t>
            </a:r>
            <a:r>
              <a:rPr lang="ru-RU" sz="2900" dirty="0"/>
              <a:t> </a:t>
            </a:r>
            <a:r>
              <a:rPr lang="ru-RU" sz="2900" dirty="0" err="1"/>
              <a:t>завдання</a:t>
            </a:r>
            <a:r>
              <a:rPr lang="ru-RU" sz="2900" dirty="0"/>
              <a:t>);</a:t>
            </a:r>
          </a:p>
          <a:p>
            <a:r>
              <a:rPr lang="ru-RU" sz="2900" dirty="0"/>
              <a:t>мета і </a:t>
            </a:r>
            <a:r>
              <a:rPr lang="ru-RU" sz="2900" dirty="0" err="1"/>
              <a:t>завдання</a:t>
            </a:r>
            <a:r>
              <a:rPr lang="ru-RU" sz="2900" dirty="0"/>
              <a:t> </a:t>
            </a:r>
            <a:r>
              <a:rPr lang="ru-RU" sz="2900" dirty="0" err="1"/>
              <a:t>дослідження</a:t>
            </a:r>
            <a:r>
              <a:rPr lang="ru-RU" sz="2900" dirty="0"/>
              <a:t> </a:t>
            </a:r>
            <a:r>
              <a:rPr lang="ru-RU" sz="2900" dirty="0" err="1"/>
              <a:t>відповідно</a:t>
            </a:r>
            <a:r>
              <a:rPr lang="ru-RU" sz="2900" dirty="0"/>
              <a:t> до предмета та </a:t>
            </a:r>
            <a:r>
              <a:rPr lang="ru-RU" sz="2900" dirty="0" err="1"/>
              <a:t>об’єкта</a:t>
            </a:r>
            <a:r>
              <a:rPr lang="ru-RU" sz="2900" dirty="0"/>
              <a:t> </a:t>
            </a:r>
            <a:r>
              <a:rPr lang="ru-RU" sz="2900" dirty="0" err="1"/>
              <a:t>дослідження</a:t>
            </a:r>
            <a:r>
              <a:rPr lang="ru-RU" sz="2900" dirty="0"/>
              <a:t>;</a:t>
            </a:r>
          </a:p>
          <a:p>
            <a:r>
              <a:rPr lang="ru-RU" sz="2900" dirty="0" err="1"/>
              <a:t>методи</a:t>
            </a:r>
            <a:r>
              <a:rPr lang="ru-RU" sz="2900" dirty="0"/>
              <a:t> </a:t>
            </a:r>
            <a:r>
              <a:rPr lang="ru-RU" sz="2900" dirty="0" err="1"/>
              <a:t>дослідження</a:t>
            </a:r>
            <a:r>
              <a:rPr lang="ru-RU" sz="2900" dirty="0"/>
              <a:t> (</a:t>
            </a:r>
            <a:r>
              <a:rPr lang="ru-RU" sz="2900" dirty="0" err="1"/>
              <a:t>перераховуються</a:t>
            </a:r>
            <a:r>
              <a:rPr lang="ru-RU" sz="2900" dirty="0"/>
              <a:t> </a:t>
            </a:r>
            <a:r>
              <a:rPr lang="ru-RU" sz="2900" dirty="0" err="1"/>
              <a:t>використані</a:t>
            </a:r>
            <a:r>
              <a:rPr lang="ru-RU" sz="2900" dirty="0"/>
              <a:t> </a:t>
            </a:r>
            <a:r>
              <a:rPr lang="ru-RU" sz="2900" dirty="0" err="1"/>
              <a:t>наукові</a:t>
            </a:r>
            <a:r>
              <a:rPr lang="ru-RU" sz="2900" dirty="0"/>
              <a:t> </a:t>
            </a:r>
            <a:r>
              <a:rPr lang="ru-RU" sz="2900" dirty="0" err="1"/>
              <a:t>методи</a:t>
            </a:r>
            <a:r>
              <a:rPr lang="ru-RU" sz="2900" dirty="0"/>
              <a:t> </a:t>
            </a:r>
            <a:r>
              <a:rPr lang="ru-RU" sz="2900" dirty="0" err="1"/>
              <a:t>дослідження</a:t>
            </a:r>
            <a:r>
              <a:rPr lang="ru-RU" sz="2900" dirty="0"/>
              <a:t> та </a:t>
            </a:r>
            <a:r>
              <a:rPr lang="ru-RU" sz="2900" dirty="0" err="1"/>
              <a:t>змістовно</a:t>
            </a:r>
            <a:r>
              <a:rPr lang="ru-RU" sz="2900" dirty="0"/>
              <a:t> </a:t>
            </a:r>
            <a:r>
              <a:rPr lang="ru-RU" sz="2900" dirty="0" err="1"/>
              <a:t>відзначається</a:t>
            </a:r>
            <a:r>
              <a:rPr lang="ru-RU" sz="2900" dirty="0"/>
              <a:t>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саме</a:t>
            </a:r>
            <a:r>
              <a:rPr lang="ru-RU" sz="2900" dirty="0"/>
              <a:t> </a:t>
            </a:r>
            <a:r>
              <a:rPr lang="ru-RU" sz="2900" dirty="0" err="1"/>
              <a:t>досліджувалось</a:t>
            </a:r>
            <a:r>
              <a:rPr lang="ru-RU" sz="2900" dirty="0"/>
              <a:t> </a:t>
            </a:r>
            <a:r>
              <a:rPr lang="ru-RU" sz="2900" dirty="0" err="1"/>
              <a:t>кожним</a:t>
            </a:r>
            <a:r>
              <a:rPr lang="ru-RU" sz="2900" dirty="0"/>
              <a:t> методом; </a:t>
            </a:r>
            <a:r>
              <a:rPr lang="ru-RU" sz="2900" dirty="0" err="1"/>
              <a:t>обґрунтовується</a:t>
            </a:r>
            <a:r>
              <a:rPr lang="ru-RU" sz="2900" dirty="0"/>
              <a:t> </a:t>
            </a:r>
            <a:r>
              <a:rPr lang="ru-RU" sz="2900" dirty="0" err="1"/>
              <a:t>вибір</a:t>
            </a:r>
            <a:r>
              <a:rPr lang="ru-RU" sz="2900" dirty="0"/>
              <a:t> </a:t>
            </a:r>
            <a:r>
              <a:rPr lang="ru-RU" sz="2900" dirty="0" err="1"/>
              <a:t>методів</a:t>
            </a:r>
            <a:r>
              <a:rPr lang="ru-RU" sz="2900" dirty="0"/>
              <a:t>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забезпечують</a:t>
            </a:r>
            <a:r>
              <a:rPr lang="ru-RU" sz="2900" dirty="0"/>
              <a:t> </a:t>
            </a:r>
            <a:r>
              <a:rPr lang="ru-RU" sz="2900" dirty="0" err="1"/>
              <a:t>достовірність</a:t>
            </a:r>
            <a:r>
              <a:rPr lang="ru-RU" sz="2900" dirty="0"/>
              <a:t> </a:t>
            </a:r>
            <a:r>
              <a:rPr lang="ru-RU" sz="2900" dirty="0" err="1"/>
              <a:t>отриманих</a:t>
            </a:r>
            <a:r>
              <a:rPr lang="ru-RU" sz="2900" dirty="0"/>
              <a:t> </a:t>
            </a:r>
            <a:r>
              <a:rPr lang="ru-RU" sz="2900" dirty="0" err="1"/>
              <a:t>результатів</a:t>
            </a:r>
            <a:r>
              <a:rPr lang="ru-RU" sz="2900" dirty="0"/>
              <a:t> та </a:t>
            </a:r>
            <a:r>
              <a:rPr lang="ru-RU" sz="2900" dirty="0" err="1"/>
              <a:t>висновків</a:t>
            </a:r>
            <a:r>
              <a:rPr lang="ru-RU" sz="2900" dirty="0"/>
              <a:t>);</a:t>
            </a:r>
          </a:p>
          <a:p>
            <a:r>
              <a:rPr lang="ru-RU" sz="2900" dirty="0" err="1"/>
              <a:t>наукова</a:t>
            </a:r>
            <a:r>
              <a:rPr lang="ru-RU" sz="2900" dirty="0"/>
              <a:t> новизна </a:t>
            </a:r>
            <a:r>
              <a:rPr lang="ru-RU" sz="2900" dirty="0" err="1"/>
              <a:t>отриманих</a:t>
            </a:r>
            <a:r>
              <a:rPr lang="ru-RU" sz="2900" dirty="0"/>
              <a:t> </a:t>
            </a:r>
            <a:r>
              <a:rPr lang="ru-RU" sz="2900" dirty="0" err="1"/>
              <a:t>результатів</a:t>
            </a:r>
            <a:r>
              <a:rPr lang="ru-RU" sz="2900" dirty="0"/>
              <a:t> (</a:t>
            </a:r>
            <a:r>
              <a:rPr lang="ru-RU" sz="2900" dirty="0" err="1"/>
              <a:t>аргументовано</a:t>
            </a:r>
            <a:r>
              <a:rPr lang="ru-RU" sz="2900" dirty="0"/>
              <a:t>, коротко та </a:t>
            </a:r>
            <a:r>
              <a:rPr lang="ru-RU" sz="2900" dirty="0" err="1"/>
              <a:t>чітко</a:t>
            </a:r>
            <a:r>
              <a:rPr lang="ru-RU" sz="2900" dirty="0"/>
              <a:t> </a:t>
            </a:r>
            <a:r>
              <a:rPr lang="ru-RU" sz="2900" dirty="0" err="1"/>
              <a:t>представляються</a:t>
            </a:r>
            <a:r>
              <a:rPr lang="ru-RU" sz="2900" dirty="0"/>
              <a:t> </a:t>
            </a:r>
            <a:r>
              <a:rPr lang="ru-RU" sz="2900" dirty="0" err="1"/>
              <a:t>основні</a:t>
            </a:r>
            <a:r>
              <a:rPr lang="ru-RU" sz="2900" dirty="0"/>
              <a:t> </a:t>
            </a:r>
            <a:r>
              <a:rPr lang="ru-RU" sz="2900" dirty="0" err="1"/>
              <a:t>наукові</a:t>
            </a:r>
            <a:r>
              <a:rPr lang="ru-RU" sz="2900" dirty="0"/>
              <a:t> </a:t>
            </a:r>
            <a:r>
              <a:rPr lang="ru-RU" sz="2900" dirty="0" err="1"/>
              <a:t>положення</a:t>
            </a:r>
            <a:r>
              <a:rPr lang="ru-RU" sz="2900" dirty="0"/>
              <a:t>, </a:t>
            </a:r>
            <a:r>
              <a:rPr lang="ru-RU" sz="2900" dirty="0" err="1"/>
              <a:t>які</a:t>
            </a:r>
            <a:r>
              <a:rPr lang="ru-RU" sz="2900" dirty="0"/>
              <a:t> </a:t>
            </a:r>
            <a:r>
              <a:rPr lang="ru-RU" sz="2900" dirty="0" err="1"/>
              <a:t>виносяться</a:t>
            </a:r>
            <a:r>
              <a:rPr lang="ru-RU" sz="2900" dirty="0"/>
              <a:t> на </a:t>
            </a:r>
            <a:r>
              <a:rPr lang="ru-RU" sz="2900" dirty="0" err="1"/>
              <a:t>захист</a:t>
            </a:r>
            <a:r>
              <a:rPr lang="ru-RU" sz="2900" dirty="0"/>
              <a:t>, </a:t>
            </a:r>
            <a:r>
              <a:rPr lang="ru-RU" sz="2900" dirty="0" err="1"/>
              <a:t>із</a:t>
            </a:r>
            <a:r>
              <a:rPr lang="ru-RU" sz="2900" dirty="0"/>
              <a:t> </a:t>
            </a:r>
            <a:r>
              <a:rPr lang="ru-RU" sz="2900" dirty="0" err="1"/>
              <a:t>зазначенням</a:t>
            </a:r>
            <a:r>
              <a:rPr lang="ru-RU" sz="2900" dirty="0"/>
              <a:t> </a:t>
            </a:r>
            <a:r>
              <a:rPr lang="ru-RU" sz="2900" dirty="0" err="1"/>
              <a:t>відмінності</a:t>
            </a:r>
            <a:r>
              <a:rPr lang="ru-RU" sz="2900" dirty="0"/>
              <a:t> </a:t>
            </a:r>
            <a:r>
              <a:rPr lang="ru-RU" sz="2900" dirty="0" err="1"/>
              <a:t>одержаних</a:t>
            </a:r>
            <a:r>
              <a:rPr lang="ru-RU" sz="2900" dirty="0"/>
              <a:t> </a:t>
            </a:r>
            <a:r>
              <a:rPr lang="ru-RU" sz="2900" dirty="0" err="1"/>
              <a:t>результатів</a:t>
            </a:r>
            <a:r>
              <a:rPr lang="ru-RU" sz="2900" dirty="0"/>
              <a:t> </a:t>
            </a:r>
            <a:r>
              <a:rPr lang="ru-RU" sz="2900" dirty="0" err="1"/>
              <a:t>від</a:t>
            </a:r>
            <a:r>
              <a:rPr lang="ru-RU" sz="2900" dirty="0"/>
              <a:t> </a:t>
            </a:r>
            <a:r>
              <a:rPr lang="ru-RU" sz="2900" dirty="0" err="1"/>
              <a:t>відомих</a:t>
            </a:r>
            <a:r>
              <a:rPr lang="ru-RU" sz="2900" dirty="0"/>
              <a:t> </a:t>
            </a:r>
            <a:r>
              <a:rPr lang="ru-RU" sz="2900" dirty="0" err="1"/>
              <a:t>раніше</a:t>
            </a:r>
            <a:r>
              <a:rPr lang="ru-RU" sz="2900" dirty="0"/>
              <a:t>);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VII.</a:t>
            </a:r>
            <a:r>
              <a:rPr lang="ru-RU" dirty="0" err="1" smtClean="0">
                <a:solidFill>
                  <a:schemeClr val="tx1"/>
                </a:solidFill>
              </a:rPr>
              <a:t>Основна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71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дисертації</a:t>
            </a:r>
            <a:r>
              <a:rPr lang="ru-RU" dirty="0"/>
              <a:t> </a:t>
            </a:r>
            <a:r>
              <a:rPr lang="ru-RU" dirty="0" err="1"/>
              <a:t>використано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належать </a:t>
            </a:r>
            <a:r>
              <a:rPr lang="ru-RU" dirty="0" err="1"/>
              <a:t>співавторам</a:t>
            </a:r>
            <a:r>
              <a:rPr lang="ru-RU" dirty="0"/>
              <a:t>, разом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здобувачем</a:t>
            </a:r>
            <a:r>
              <a:rPr lang="ru-RU" dirty="0"/>
              <a:t> </a:t>
            </a:r>
            <a:r>
              <a:rPr lang="ru-RU" dirty="0" err="1"/>
              <a:t>опубліковано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зазначається</a:t>
            </a:r>
            <a:r>
              <a:rPr lang="ru-RU" dirty="0"/>
              <a:t> 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 в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; </a:t>
            </a:r>
            <a:r>
              <a:rPr lang="ru-RU" dirty="0" err="1"/>
              <a:t>здобувач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додати</a:t>
            </a:r>
            <a:r>
              <a:rPr lang="ru-RU" dirty="0"/>
              <a:t>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дисертації</a:t>
            </a:r>
            <a:r>
              <a:rPr lang="ru-RU" dirty="0"/>
              <a:t> </a:t>
            </a:r>
            <a:r>
              <a:rPr lang="ru-RU" dirty="0" err="1"/>
              <a:t>співавторів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використано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);</a:t>
            </a:r>
          </a:p>
          <a:p>
            <a:r>
              <a:rPr lang="ru-RU" dirty="0" err="1"/>
              <a:t>апробація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 (</a:t>
            </a:r>
            <a:r>
              <a:rPr lang="ru-RU" dirty="0" err="1"/>
              <a:t>зазначаються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конгресу</a:t>
            </a:r>
            <a:r>
              <a:rPr lang="ru-RU" dirty="0"/>
              <a:t>, </a:t>
            </a:r>
            <a:r>
              <a:rPr lang="ru-RU" dirty="0" err="1"/>
              <a:t>симпозіуму</a:t>
            </a:r>
            <a:r>
              <a:rPr lang="ru-RU" dirty="0"/>
              <a:t>, </a:t>
            </a:r>
            <a:r>
              <a:rPr lang="ru-RU" dirty="0" err="1"/>
              <a:t>семінару</a:t>
            </a:r>
            <a:r>
              <a:rPr lang="ru-RU" dirty="0"/>
              <a:t>, </a:t>
            </a:r>
            <a:r>
              <a:rPr lang="ru-RU" dirty="0" err="1"/>
              <a:t>школи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та дата </a:t>
            </a:r>
            <a:r>
              <a:rPr lang="ru-RU" dirty="0" err="1"/>
              <a:t>проведення</a:t>
            </a:r>
            <a:r>
              <a:rPr lang="ru-RU" dirty="0"/>
              <a:t>);</a:t>
            </a:r>
          </a:p>
          <a:p>
            <a:r>
              <a:rPr lang="ru-RU" dirty="0"/>
              <a:t>структура та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 (</a:t>
            </a:r>
            <a:r>
              <a:rPr lang="ru-RU" dirty="0" err="1"/>
              <a:t>анонсується</a:t>
            </a:r>
            <a:r>
              <a:rPr lang="ru-RU" dirty="0"/>
              <a:t> структура </a:t>
            </a:r>
            <a:r>
              <a:rPr lang="ru-RU" dirty="0" err="1"/>
              <a:t>дисертації</a:t>
            </a:r>
            <a:r>
              <a:rPr lang="ru-RU" dirty="0"/>
              <a:t>, </a:t>
            </a:r>
            <a:r>
              <a:rPr lang="ru-RU" dirty="0" err="1"/>
              <a:t>зазначається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VII.</a:t>
            </a:r>
            <a:r>
              <a:rPr lang="ru-RU" dirty="0" err="1">
                <a:solidFill>
                  <a:schemeClr val="tx1"/>
                </a:solidFill>
              </a:rPr>
              <a:t>Основна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2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За </a:t>
            </a:r>
            <a:r>
              <a:rPr lang="ru-RU" i="1" dirty="0" err="1"/>
              <a:t>наявності</a:t>
            </a:r>
            <a:r>
              <a:rPr lang="ru-RU" i="1" dirty="0"/>
              <a:t> </a:t>
            </a:r>
            <a:r>
              <a:rPr lang="ru-RU" dirty="0"/>
              <a:t>у </a:t>
            </a:r>
            <a:r>
              <a:rPr lang="ru-RU" dirty="0" err="1"/>
              <a:t>вступі</a:t>
            </a:r>
            <a:r>
              <a:rPr lang="ru-RU" dirty="0"/>
              <a:t> </a:t>
            </a:r>
            <a:r>
              <a:rPr lang="ru-RU" i="1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вказуватися</a:t>
            </a:r>
            <a:r>
              <a:rPr lang="ru-RU" dirty="0"/>
              <a:t>:</a:t>
            </a:r>
          </a:p>
          <a:p>
            <a:r>
              <a:rPr lang="ru-RU" i="1" dirty="0" err="1"/>
              <a:t>зв’язок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dirty="0"/>
              <a:t>з </a:t>
            </a:r>
            <a:r>
              <a:rPr lang="ru-RU" dirty="0" err="1"/>
              <a:t>науковими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, планами, темами, грантами - </a:t>
            </a:r>
            <a:r>
              <a:rPr lang="ru-RU" dirty="0" err="1"/>
              <a:t>вказується</a:t>
            </a:r>
            <a:r>
              <a:rPr lang="ru-RU" dirty="0"/>
              <a:t>, в рамках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, </a:t>
            </a:r>
            <a:r>
              <a:rPr lang="ru-RU" dirty="0" err="1"/>
              <a:t>тематичних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, </a:t>
            </a:r>
            <a:r>
              <a:rPr lang="ru-RU" dirty="0" err="1"/>
              <a:t>наукових</a:t>
            </a:r>
            <a:r>
              <a:rPr lang="ru-RU" dirty="0"/>
              <a:t> тематик і </a:t>
            </a:r>
            <a:r>
              <a:rPr lang="ru-RU" dirty="0" err="1"/>
              <a:t>грантів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галузевих</a:t>
            </a:r>
            <a:r>
              <a:rPr lang="ru-RU" dirty="0"/>
              <a:t>, </a:t>
            </a:r>
            <a:r>
              <a:rPr lang="ru-RU" dirty="0" err="1"/>
              <a:t>державних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, </a:t>
            </a:r>
            <a:r>
              <a:rPr lang="ru-RU" dirty="0" err="1"/>
              <a:t>виконувалося</a:t>
            </a:r>
            <a:r>
              <a:rPr lang="ru-RU" dirty="0"/>
              <a:t> </a:t>
            </a:r>
            <a:r>
              <a:rPr lang="ru-RU" dirty="0" err="1"/>
              <a:t>дисертаційне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номерів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науково-дослідних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/>
              <a:t>найменуванням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де </a:t>
            </a:r>
            <a:r>
              <a:rPr lang="ru-RU" dirty="0" err="1"/>
              <a:t>виконувалася</a:t>
            </a:r>
            <a:r>
              <a:rPr lang="ru-RU" dirty="0"/>
              <a:t> робота;</a:t>
            </a:r>
          </a:p>
          <a:p>
            <a:r>
              <a:rPr lang="ru-RU" i="1" dirty="0" err="1"/>
              <a:t>практичне</a:t>
            </a:r>
            <a:r>
              <a:rPr lang="ru-RU" i="1" dirty="0"/>
              <a:t> </a:t>
            </a:r>
            <a:r>
              <a:rPr lang="ru-RU" i="1" dirty="0" err="1"/>
              <a:t>значення</a:t>
            </a:r>
            <a:r>
              <a:rPr lang="ru-RU" i="1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-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практичного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VII.</a:t>
            </a:r>
            <a:r>
              <a:rPr lang="ru-RU" dirty="0" err="1" smtClean="0">
                <a:solidFill>
                  <a:schemeClr val="tx1"/>
                </a:solidFill>
              </a:rPr>
              <a:t>Основна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16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 fontScale="70000" lnSpcReduction="20000"/>
          </a:bodyPr>
          <a:lstStyle/>
          <a:p>
            <a:r>
              <a:rPr lang="ru-RU" sz="3100" dirty="0"/>
              <a:t>У </a:t>
            </a:r>
            <a:r>
              <a:rPr lang="ru-RU" sz="3100" b="1" dirty="0" err="1"/>
              <a:t>розділах</a:t>
            </a:r>
            <a:r>
              <a:rPr lang="ru-RU" sz="3100" b="1" dirty="0"/>
              <a:t> </a:t>
            </a:r>
            <a:r>
              <a:rPr lang="ru-RU" sz="3100" b="1" dirty="0" err="1"/>
              <a:t>дисертації</a:t>
            </a:r>
            <a:r>
              <a:rPr lang="ru-RU" sz="3100" b="1" dirty="0"/>
              <a:t> </a:t>
            </a:r>
            <a:r>
              <a:rPr lang="ru-RU" sz="3100" dirty="0" err="1"/>
              <a:t>має</a:t>
            </a:r>
            <a:r>
              <a:rPr lang="ru-RU" sz="3100" dirty="0"/>
              <a:t> бути </a:t>
            </a:r>
            <a:r>
              <a:rPr lang="ru-RU" sz="3100" dirty="0" err="1"/>
              <a:t>вичерпно</a:t>
            </a:r>
            <a:r>
              <a:rPr lang="ru-RU" sz="3100" dirty="0"/>
              <a:t> і </a:t>
            </a:r>
            <a:r>
              <a:rPr lang="ru-RU" sz="3100" dirty="0" err="1"/>
              <a:t>повно</a:t>
            </a:r>
            <a:r>
              <a:rPr lang="ru-RU" sz="3100" dirty="0"/>
              <a:t> </a:t>
            </a:r>
            <a:r>
              <a:rPr lang="ru-RU" sz="3100" dirty="0" err="1"/>
              <a:t>викладено</a:t>
            </a:r>
            <a:r>
              <a:rPr lang="ru-RU" sz="3100" dirty="0"/>
              <a:t> </a:t>
            </a:r>
            <a:r>
              <a:rPr lang="ru-RU" sz="3100" dirty="0" err="1"/>
              <a:t>зміст</a:t>
            </a:r>
            <a:r>
              <a:rPr lang="ru-RU" sz="3100" dirty="0"/>
              <a:t> </a:t>
            </a:r>
            <a:r>
              <a:rPr lang="ru-RU" sz="3100" dirty="0" err="1"/>
              <a:t>власних</a:t>
            </a:r>
            <a:r>
              <a:rPr lang="ru-RU" sz="3100" dirty="0"/>
              <a:t> </a:t>
            </a:r>
            <a:r>
              <a:rPr lang="ru-RU" sz="3100" dirty="0" err="1"/>
              <a:t>досліджень</a:t>
            </a:r>
            <a:r>
              <a:rPr lang="ru-RU" sz="3100" dirty="0"/>
              <a:t> </a:t>
            </a:r>
            <a:r>
              <a:rPr lang="ru-RU" sz="3100" dirty="0" err="1"/>
              <a:t>здобувача</a:t>
            </a:r>
            <a:r>
              <a:rPr lang="ru-RU" sz="3100" dirty="0"/>
              <a:t> </a:t>
            </a:r>
            <a:r>
              <a:rPr lang="ru-RU" sz="3100" dirty="0" err="1"/>
              <a:t>наукового</a:t>
            </a:r>
            <a:r>
              <a:rPr lang="ru-RU" sz="3100" dirty="0"/>
              <a:t> </a:t>
            </a:r>
            <a:r>
              <a:rPr lang="ru-RU" sz="3100" dirty="0" err="1"/>
              <a:t>ступеня</a:t>
            </a:r>
            <a:r>
              <a:rPr lang="ru-RU" sz="3100" dirty="0"/>
              <a:t>, </a:t>
            </a:r>
            <a:r>
              <a:rPr lang="ru-RU" sz="3100" dirty="0" err="1"/>
              <a:t>зроблено</a:t>
            </a:r>
            <a:r>
              <a:rPr lang="ru-RU" sz="3100" dirty="0"/>
              <a:t> </a:t>
            </a:r>
            <a:r>
              <a:rPr lang="ru-RU" sz="3100" i="1" dirty="0" err="1"/>
              <a:t>посилання</a:t>
            </a:r>
            <a:r>
              <a:rPr lang="ru-RU" sz="3100" i="1" dirty="0"/>
              <a:t> на </a:t>
            </a:r>
            <a:r>
              <a:rPr lang="ru-RU" sz="3100" i="1" dirty="0" err="1"/>
              <a:t>всі</a:t>
            </a:r>
            <a:r>
              <a:rPr lang="ru-RU" sz="3100" i="1" dirty="0"/>
              <a:t> </a:t>
            </a:r>
            <a:r>
              <a:rPr lang="ru-RU" sz="3100" i="1" dirty="0" err="1"/>
              <a:t>наукові</a:t>
            </a:r>
            <a:r>
              <a:rPr lang="ru-RU" sz="3100" i="1" dirty="0"/>
              <a:t> </a:t>
            </a:r>
            <a:r>
              <a:rPr lang="ru-RU" sz="3100" i="1" dirty="0" err="1"/>
              <a:t>праці</a:t>
            </a:r>
            <a:r>
              <a:rPr lang="ru-RU" sz="3100" dirty="0"/>
              <a:t> </a:t>
            </a:r>
            <a:r>
              <a:rPr lang="ru-RU" sz="3100" dirty="0" err="1"/>
              <a:t>здобувача</a:t>
            </a:r>
            <a:r>
              <a:rPr lang="ru-RU" sz="3100" dirty="0"/>
              <a:t>, </a:t>
            </a:r>
            <a:r>
              <a:rPr lang="ru-RU" sz="3100" i="1" dirty="0" err="1"/>
              <a:t>наведені</a:t>
            </a:r>
            <a:r>
              <a:rPr lang="ru-RU" sz="3100" i="1" dirty="0"/>
              <a:t> в </a:t>
            </a:r>
            <a:r>
              <a:rPr lang="ru-RU" sz="3100" i="1" dirty="0" err="1"/>
              <a:t>анотації</a:t>
            </a:r>
            <a:r>
              <a:rPr lang="ru-RU" sz="3100" dirty="0"/>
              <a:t>. </a:t>
            </a:r>
            <a:r>
              <a:rPr lang="ru-RU" sz="3100" i="1" dirty="0"/>
              <a:t>Список </a:t>
            </a:r>
            <a:r>
              <a:rPr lang="ru-RU" sz="3100" i="1" dirty="0" err="1"/>
              <a:t>цих</a:t>
            </a:r>
            <a:r>
              <a:rPr lang="ru-RU" sz="3100" i="1" dirty="0"/>
              <a:t> </a:t>
            </a:r>
            <a:r>
              <a:rPr lang="ru-RU" sz="3100" i="1" dirty="0" err="1"/>
              <a:t>праць</a:t>
            </a:r>
            <a:r>
              <a:rPr lang="ru-RU" sz="3100" i="1" dirty="0"/>
              <a:t> </a:t>
            </a:r>
            <a:r>
              <a:rPr lang="ru-RU" sz="3100" dirty="0" err="1"/>
              <a:t>має</a:t>
            </a:r>
            <a:r>
              <a:rPr lang="ru-RU" sz="3100" dirty="0"/>
              <a:t> </a:t>
            </a:r>
            <a:r>
              <a:rPr lang="ru-RU" sz="3100" dirty="0" err="1"/>
              <a:t>також</a:t>
            </a:r>
            <a:r>
              <a:rPr lang="ru-RU" sz="3100" dirty="0"/>
              <a:t> </a:t>
            </a:r>
            <a:r>
              <a:rPr lang="ru-RU" sz="3100" dirty="0" err="1"/>
              <a:t>міститися</a:t>
            </a:r>
            <a:r>
              <a:rPr lang="ru-RU" sz="3100" dirty="0"/>
              <a:t> у </a:t>
            </a:r>
            <a:r>
              <a:rPr lang="ru-RU" sz="3100" i="1" dirty="0"/>
              <a:t>списку </a:t>
            </a:r>
            <a:r>
              <a:rPr lang="ru-RU" sz="3100" i="1" dirty="0" err="1"/>
              <a:t>використаних</a:t>
            </a:r>
            <a:r>
              <a:rPr lang="ru-RU" sz="3100" i="1" dirty="0"/>
              <a:t> </a:t>
            </a:r>
            <a:r>
              <a:rPr lang="ru-RU" sz="3100" i="1" dirty="0" err="1"/>
              <a:t>джерел</a:t>
            </a:r>
            <a:r>
              <a:rPr lang="ru-RU" sz="3100" dirty="0" smtClean="0"/>
              <a:t>.</a:t>
            </a:r>
          </a:p>
          <a:p>
            <a:endParaRPr lang="ru-RU" sz="3100" dirty="0"/>
          </a:p>
          <a:p>
            <a:r>
              <a:rPr lang="ru-RU" sz="3100" dirty="0"/>
              <a:t>У </a:t>
            </a:r>
            <a:r>
              <a:rPr lang="ru-RU" sz="3100" dirty="0" err="1"/>
              <a:t>разі</a:t>
            </a:r>
            <a:r>
              <a:rPr lang="ru-RU" sz="3100" dirty="0"/>
              <a:t> </a:t>
            </a:r>
            <a:r>
              <a:rPr lang="ru-RU" sz="3100" dirty="0" err="1"/>
              <a:t>використання</a:t>
            </a:r>
            <a:r>
              <a:rPr lang="ru-RU" sz="3100" dirty="0"/>
              <a:t>  </a:t>
            </a:r>
            <a:r>
              <a:rPr lang="ru-RU" sz="3100" dirty="0" err="1"/>
              <a:t>наукових</a:t>
            </a:r>
            <a:r>
              <a:rPr lang="ru-RU" sz="3100" dirty="0"/>
              <a:t> </a:t>
            </a:r>
            <a:r>
              <a:rPr lang="ru-RU" sz="3100" dirty="0" err="1"/>
              <a:t>результатів</a:t>
            </a:r>
            <a:r>
              <a:rPr lang="ru-RU" sz="3100" dirty="0"/>
              <a:t>, </a:t>
            </a:r>
            <a:r>
              <a:rPr lang="ru-RU" sz="3100" dirty="0" err="1"/>
              <a:t>ідей</a:t>
            </a:r>
            <a:r>
              <a:rPr lang="ru-RU" sz="3100" dirty="0"/>
              <a:t>, </a:t>
            </a:r>
            <a:r>
              <a:rPr lang="ru-RU" sz="3100" dirty="0" err="1"/>
              <a:t>публікацій</a:t>
            </a:r>
            <a:r>
              <a:rPr lang="ru-RU" sz="3100" dirty="0"/>
              <a:t> та </a:t>
            </a:r>
            <a:r>
              <a:rPr lang="ru-RU" sz="3100" dirty="0" err="1"/>
              <a:t>інших</a:t>
            </a:r>
            <a:r>
              <a:rPr lang="ru-RU" sz="3100" dirty="0"/>
              <a:t> </a:t>
            </a:r>
            <a:r>
              <a:rPr lang="ru-RU" sz="3100" dirty="0" err="1"/>
              <a:t>матеріалів</a:t>
            </a:r>
            <a:r>
              <a:rPr lang="ru-RU" sz="3100" dirty="0"/>
              <a:t> </a:t>
            </a:r>
            <a:r>
              <a:rPr lang="ru-RU" sz="3100" dirty="0" err="1"/>
              <a:t>інших</a:t>
            </a:r>
            <a:r>
              <a:rPr lang="ru-RU" sz="3100" dirty="0"/>
              <a:t> </a:t>
            </a:r>
            <a:r>
              <a:rPr lang="ru-RU" sz="3100" dirty="0" err="1"/>
              <a:t>авторів</a:t>
            </a:r>
            <a:r>
              <a:rPr lang="ru-RU" sz="3100" dirty="0"/>
              <a:t> у </a:t>
            </a:r>
            <a:r>
              <a:rPr lang="ru-RU" sz="3100" dirty="0" err="1"/>
              <a:t>тексті</a:t>
            </a:r>
            <a:r>
              <a:rPr lang="ru-RU" sz="3100" dirty="0"/>
              <a:t> </a:t>
            </a:r>
            <a:r>
              <a:rPr lang="ru-RU" sz="3100" dirty="0" err="1"/>
              <a:t>дисертації</a:t>
            </a:r>
            <a:r>
              <a:rPr lang="ru-RU" sz="3100" dirty="0"/>
              <a:t> </a:t>
            </a:r>
            <a:r>
              <a:rPr lang="ru-RU" sz="3100" dirty="0" err="1"/>
              <a:t>обов’язково</a:t>
            </a:r>
            <a:r>
              <a:rPr lang="ru-RU" sz="3100" dirty="0"/>
              <a:t> </a:t>
            </a:r>
            <a:r>
              <a:rPr lang="ru-RU" sz="3100" dirty="0" err="1"/>
              <a:t>повинні</a:t>
            </a:r>
            <a:r>
              <a:rPr lang="ru-RU" sz="3100" dirty="0"/>
              <a:t> бути </a:t>
            </a:r>
            <a:r>
              <a:rPr lang="ru-RU" sz="3100" i="1" dirty="0" err="1"/>
              <a:t>посилання</a:t>
            </a:r>
            <a:r>
              <a:rPr lang="ru-RU" sz="3100" i="1" dirty="0"/>
              <a:t> на  </a:t>
            </a:r>
            <a:r>
              <a:rPr lang="ru-RU" sz="3100" i="1" dirty="0" err="1"/>
              <a:t>публікації</a:t>
            </a:r>
            <a:r>
              <a:rPr lang="ru-RU" sz="3100" i="1" dirty="0"/>
              <a:t> </a:t>
            </a:r>
            <a:r>
              <a:rPr lang="ru-RU" sz="3100" dirty="0" err="1"/>
              <a:t>цих</a:t>
            </a:r>
            <a:r>
              <a:rPr lang="ru-RU" sz="3100" dirty="0"/>
              <a:t> </a:t>
            </a:r>
            <a:r>
              <a:rPr lang="ru-RU" sz="3100" dirty="0" err="1"/>
              <a:t>авторів</a:t>
            </a:r>
            <a:r>
              <a:rPr lang="ru-RU" sz="3100" dirty="0"/>
              <a:t>. </a:t>
            </a:r>
            <a:r>
              <a:rPr lang="ru-RU" sz="3100" dirty="0" err="1"/>
              <a:t>Фрагменти</a:t>
            </a:r>
            <a:r>
              <a:rPr lang="ru-RU" sz="3100" dirty="0"/>
              <a:t> </a:t>
            </a:r>
            <a:r>
              <a:rPr lang="ru-RU" sz="3100" dirty="0" err="1"/>
              <a:t>оприлюднених</a:t>
            </a:r>
            <a:r>
              <a:rPr lang="ru-RU" sz="3100" dirty="0"/>
              <a:t> (</a:t>
            </a:r>
            <a:r>
              <a:rPr lang="ru-RU" sz="3100" dirty="0" err="1"/>
              <a:t>опублікованих</a:t>
            </a:r>
            <a:r>
              <a:rPr lang="ru-RU" sz="3100" dirty="0"/>
              <a:t>) </a:t>
            </a:r>
            <a:r>
              <a:rPr lang="ru-RU" sz="3100" dirty="0" err="1"/>
              <a:t>текстів</a:t>
            </a:r>
            <a:r>
              <a:rPr lang="ru-RU" sz="3100" dirty="0"/>
              <a:t> </a:t>
            </a:r>
            <a:r>
              <a:rPr lang="ru-RU" sz="3100" dirty="0" err="1"/>
              <a:t>інших</a:t>
            </a:r>
            <a:r>
              <a:rPr lang="ru-RU" sz="3100" dirty="0"/>
              <a:t> </a:t>
            </a:r>
            <a:r>
              <a:rPr lang="ru-RU" sz="3100" dirty="0" err="1"/>
              <a:t>авторів</a:t>
            </a:r>
            <a:r>
              <a:rPr lang="ru-RU" sz="3100" dirty="0"/>
              <a:t> (</a:t>
            </a:r>
            <a:r>
              <a:rPr lang="ru-RU" sz="3100" dirty="0" err="1"/>
              <a:t>цитати</a:t>
            </a:r>
            <a:r>
              <a:rPr lang="ru-RU" sz="3100" dirty="0"/>
              <a:t>) </a:t>
            </a:r>
            <a:r>
              <a:rPr lang="ru-RU" sz="3100" dirty="0" err="1"/>
              <a:t>можуть</a:t>
            </a:r>
            <a:r>
              <a:rPr lang="ru-RU" sz="3100" dirty="0"/>
              <a:t> </a:t>
            </a:r>
            <a:r>
              <a:rPr lang="ru-RU" sz="3100" dirty="0" err="1"/>
              <a:t>включатися</a:t>
            </a:r>
            <a:r>
              <a:rPr lang="ru-RU" sz="3100" dirty="0"/>
              <a:t> до </a:t>
            </a:r>
            <a:r>
              <a:rPr lang="ru-RU" sz="3100" dirty="0" err="1"/>
              <a:t>дисертації</a:t>
            </a:r>
            <a:r>
              <a:rPr lang="ru-RU" sz="3100" dirty="0"/>
              <a:t> </a:t>
            </a:r>
            <a:r>
              <a:rPr lang="ru-RU" sz="3100" dirty="0" err="1"/>
              <a:t>виключно</a:t>
            </a:r>
            <a:r>
              <a:rPr lang="ru-RU" sz="3100" dirty="0"/>
              <a:t> </a:t>
            </a:r>
            <a:r>
              <a:rPr lang="ru-RU" sz="3100" dirty="0" err="1"/>
              <a:t>із</a:t>
            </a:r>
            <a:r>
              <a:rPr lang="ru-RU" sz="3100" dirty="0"/>
              <a:t> </a:t>
            </a:r>
            <a:r>
              <a:rPr lang="ru-RU" sz="3100" dirty="0" err="1"/>
              <a:t>посиланням</a:t>
            </a:r>
            <a:r>
              <a:rPr lang="ru-RU" sz="3100" dirty="0"/>
              <a:t> на </a:t>
            </a:r>
            <a:r>
              <a:rPr lang="ru-RU" sz="3100" dirty="0" err="1"/>
              <a:t>джерело</a:t>
            </a:r>
            <a:r>
              <a:rPr lang="ru-RU" sz="3100" dirty="0"/>
              <a:t> (</a:t>
            </a:r>
            <a:r>
              <a:rPr lang="ru-RU" sz="3100" dirty="0" err="1"/>
              <a:t>крім</a:t>
            </a:r>
            <a:r>
              <a:rPr lang="ru-RU" sz="3100" dirty="0"/>
              <a:t> </a:t>
            </a:r>
            <a:r>
              <a:rPr lang="ru-RU" sz="3100" dirty="0" err="1"/>
              <a:t>фрагментів</a:t>
            </a:r>
            <a:r>
              <a:rPr lang="ru-RU" sz="3100" dirty="0"/>
              <a:t>, </a:t>
            </a:r>
            <a:r>
              <a:rPr lang="ru-RU" sz="3100" dirty="0" err="1"/>
              <a:t>які</a:t>
            </a:r>
            <a:r>
              <a:rPr lang="ru-RU" sz="3100" dirty="0"/>
              <a:t> не </a:t>
            </a:r>
            <a:r>
              <a:rPr lang="ru-RU" sz="3100" dirty="0" err="1"/>
              <a:t>несуть</a:t>
            </a:r>
            <a:r>
              <a:rPr lang="ru-RU" sz="3100" dirty="0"/>
              <a:t> </a:t>
            </a:r>
            <a:r>
              <a:rPr lang="ru-RU" sz="3100" dirty="0" err="1"/>
              <a:t>самостійного</a:t>
            </a:r>
            <a:r>
              <a:rPr lang="ru-RU" sz="3100" dirty="0"/>
              <a:t> </a:t>
            </a:r>
            <a:r>
              <a:rPr lang="ru-RU" sz="3100" dirty="0" err="1"/>
              <a:t>змістовного</a:t>
            </a:r>
            <a:r>
              <a:rPr lang="ru-RU" sz="3100" dirty="0"/>
              <a:t> </a:t>
            </a:r>
            <a:r>
              <a:rPr lang="ru-RU" sz="3100" dirty="0" err="1"/>
              <a:t>навантаження</a:t>
            </a:r>
            <a:r>
              <a:rPr lang="ru-RU" sz="3100" dirty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VII.</a:t>
            </a:r>
            <a:r>
              <a:rPr lang="ru-RU" dirty="0" err="1" smtClean="0">
                <a:solidFill>
                  <a:schemeClr val="tx1"/>
                </a:solidFill>
              </a:rPr>
              <a:t>Основна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391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Розділи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поділятися</a:t>
            </a:r>
            <a:r>
              <a:rPr lang="ru-RU" dirty="0"/>
              <a:t> на </a:t>
            </a:r>
            <a:r>
              <a:rPr lang="ru-RU" dirty="0" err="1"/>
              <a:t>підрозділи</a:t>
            </a:r>
            <a:r>
              <a:rPr lang="ru-RU" dirty="0"/>
              <a:t> (</a:t>
            </a:r>
            <a:r>
              <a:rPr lang="ru-RU" dirty="0" err="1"/>
              <a:t>нумерація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номера </a:t>
            </a:r>
            <a:r>
              <a:rPr lang="ru-RU" dirty="0" err="1"/>
              <a:t>розділу</a:t>
            </a:r>
            <a:r>
              <a:rPr lang="ru-RU" dirty="0"/>
              <a:t> і порядкового номера </a:t>
            </a:r>
            <a:r>
              <a:rPr lang="ru-RU" dirty="0" err="1"/>
              <a:t>підрозділу</a:t>
            </a:r>
            <a:r>
              <a:rPr lang="ru-RU" dirty="0"/>
              <a:t>, </a:t>
            </a:r>
            <a:r>
              <a:rPr lang="ru-RU" dirty="0" err="1"/>
              <a:t>відокремлених</a:t>
            </a:r>
            <a:r>
              <a:rPr lang="ru-RU" dirty="0"/>
              <a:t> </a:t>
            </a:r>
            <a:r>
              <a:rPr lang="ru-RU" dirty="0" err="1"/>
              <a:t>крапкою</a:t>
            </a:r>
            <a:r>
              <a:rPr lang="ru-RU" dirty="0"/>
              <a:t>), </a:t>
            </a:r>
            <a:r>
              <a:rPr lang="ru-RU" dirty="0" err="1"/>
              <a:t>пункти</a:t>
            </a:r>
            <a:r>
              <a:rPr lang="ru-RU" dirty="0"/>
              <a:t> (</a:t>
            </a:r>
            <a:r>
              <a:rPr lang="ru-RU" dirty="0" err="1"/>
              <a:t>нумерація</a:t>
            </a:r>
            <a:r>
              <a:rPr lang="ru-RU" dirty="0"/>
              <a:t> - з номера </a:t>
            </a:r>
            <a:r>
              <a:rPr lang="ru-RU" dirty="0" err="1"/>
              <a:t>розділу</a:t>
            </a:r>
            <a:r>
              <a:rPr lang="ru-RU" dirty="0"/>
              <a:t>, порядкового номера </a:t>
            </a:r>
            <a:r>
              <a:rPr lang="ru-RU" dirty="0" err="1"/>
              <a:t>підрозділу</a:t>
            </a:r>
            <a:r>
              <a:rPr lang="ru-RU" dirty="0"/>
              <a:t> і порядкового номера пункту, </a:t>
            </a:r>
            <a:r>
              <a:rPr lang="ru-RU" dirty="0" err="1"/>
              <a:t>відокремлених</a:t>
            </a:r>
            <a:r>
              <a:rPr lang="ru-RU" dirty="0"/>
              <a:t> </a:t>
            </a:r>
            <a:r>
              <a:rPr lang="ru-RU" dirty="0" err="1"/>
              <a:t>крапкою</a:t>
            </a:r>
            <a:r>
              <a:rPr lang="ru-RU" dirty="0"/>
              <a:t>), </a:t>
            </a:r>
            <a:r>
              <a:rPr lang="ru-RU" dirty="0" err="1"/>
              <a:t>підпункти</a:t>
            </a:r>
            <a:r>
              <a:rPr lang="ru-RU" dirty="0"/>
              <a:t> (</a:t>
            </a:r>
            <a:r>
              <a:rPr lang="ru-RU" dirty="0" err="1"/>
              <a:t>нумерація</a:t>
            </a:r>
            <a:r>
              <a:rPr lang="ru-RU" dirty="0"/>
              <a:t> - з номера </a:t>
            </a:r>
            <a:r>
              <a:rPr lang="ru-RU" dirty="0" err="1"/>
              <a:t>розділу</a:t>
            </a:r>
            <a:r>
              <a:rPr lang="ru-RU" dirty="0"/>
              <a:t>, порядкового номера </a:t>
            </a:r>
            <a:r>
              <a:rPr lang="ru-RU" dirty="0" err="1"/>
              <a:t>підрозділу</a:t>
            </a:r>
            <a:r>
              <a:rPr lang="ru-RU" dirty="0"/>
              <a:t>, порядкового номера пункту і порядкового номера </a:t>
            </a:r>
            <a:r>
              <a:rPr lang="ru-RU" dirty="0" err="1"/>
              <a:t>підпункту</a:t>
            </a:r>
            <a:r>
              <a:rPr lang="ru-RU" dirty="0"/>
              <a:t>, </a:t>
            </a:r>
            <a:r>
              <a:rPr lang="ru-RU" dirty="0" err="1"/>
              <a:t>відокремлених</a:t>
            </a:r>
            <a:r>
              <a:rPr lang="ru-RU" dirty="0"/>
              <a:t> </a:t>
            </a:r>
            <a:r>
              <a:rPr lang="ru-RU" dirty="0" err="1"/>
              <a:t>крапкою</a:t>
            </a:r>
            <a:r>
              <a:rPr lang="ru-RU" dirty="0"/>
              <a:t>). </a:t>
            </a:r>
            <a:r>
              <a:rPr lang="ru-RU" dirty="0" err="1"/>
              <a:t>Розділи</a:t>
            </a:r>
            <a:r>
              <a:rPr lang="ru-RU" dirty="0"/>
              <a:t>, </a:t>
            </a:r>
            <a:r>
              <a:rPr lang="ru-RU" dirty="0" err="1"/>
              <a:t>підрозділи</a:t>
            </a:r>
            <a:r>
              <a:rPr lang="ru-RU" dirty="0"/>
              <a:t>, </a:t>
            </a:r>
            <a:r>
              <a:rPr lang="ru-RU" dirty="0" err="1"/>
              <a:t>пункти</a:t>
            </a:r>
            <a:r>
              <a:rPr lang="ru-RU" dirty="0"/>
              <a:t> і </a:t>
            </a:r>
            <a:r>
              <a:rPr lang="ru-RU" dirty="0" err="1"/>
              <a:t>підпункти</a:t>
            </a:r>
            <a:r>
              <a:rPr lang="ru-RU" dirty="0"/>
              <a:t> </a:t>
            </a:r>
            <a:r>
              <a:rPr lang="ru-RU" dirty="0" err="1"/>
              <a:t>нумеруються</a:t>
            </a:r>
            <a:r>
              <a:rPr lang="ru-RU" dirty="0"/>
              <a:t> </a:t>
            </a:r>
            <a:r>
              <a:rPr lang="ru-RU" dirty="0" err="1"/>
              <a:t>арабськими</a:t>
            </a:r>
            <a:r>
              <a:rPr lang="ru-RU" dirty="0"/>
              <a:t> цифрами.</a:t>
            </a:r>
          </a:p>
          <a:p>
            <a:r>
              <a:rPr lang="ru-RU" dirty="0"/>
              <a:t>При </a:t>
            </a:r>
            <a:r>
              <a:rPr lang="ru-RU" dirty="0" err="1"/>
              <a:t>нумерації</a:t>
            </a:r>
            <a:r>
              <a:rPr lang="ru-RU" dirty="0"/>
              <a:t> формул і </a:t>
            </a:r>
            <a:r>
              <a:rPr lang="ru-RU" dirty="0" err="1"/>
              <a:t>рисунків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посилань</a:t>
            </a:r>
            <a:r>
              <a:rPr lang="ru-RU" dirty="0"/>
              <a:t> на них у </a:t>
            </a:r>
            <a:r>
              <a:rPr lang="ru-RU" dirty="0" err="1"/>
              <a:t>тексті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 </a:t>
            </a:r>
            <a:r>
              <a:rPr lang="ru-RU" dirty="0" err="1"/>
              <a:t>проставляються</a:t>
            </a:r>
            <a:r>
              <a:rPr lang="ru-RU" dirty="0"/>
              <a:t> через </a:t>
            </a:r>
            <a:r>
              <a:rPr lang="ru-RU" dirty="0" err="1"/>
              <a:t>крапку</a:t>
            </a:r>
            <a:r>
              <a:rPr lang="ru-RU" dirty="0"/>
              <a:t> номер </a:t>
            </a:r>
            <a:r>
              <a:rPr lang="ru-RU" dirty="0" err="1"/>
              <a:t>розділу</a:t>
            </a:r>
            <a:r>
              <a:rPr lang="ru-RU" dirty="0"/>
              <a:t> та номер </a:t>
            </a:r>
            <a:r>
              <a:rPr lang="ru-RU" dirty="0" err="1"/>
              <a:t>формули</a:t>
            </a:r>
            <a:r>
              <a:rPr lang="ru-RU" dirty="0"/>
              <a:t> (рисунка). </a:t>
            </a:r>
            <a:r>
              <a:rPr lang="ru-RU" i="1" dirty="0"/>
              <a:t>Формула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нумерується</a:t>
            </a:r>
            <a:r>
              <a:rPr lang="ru-RU" dirty="0"/>
              <a:t>, наводиться </a:t>
            </a:r>
            <a:r>
              <a:rPr lang="ru-RU" i="1" dirty="0" err="1"/>
              <a:t>посередині</a:t>
            </a:r>
            <a:r>
              <a:rPr lang="ru-RU" i="1" dirty="0"/>
              <a:t> нового рядка </a:t>
            </a:r>
            <a:r>
              <a:rPr lang="ru-RU" dirty="0"/>
              <a:t>(</a:t>
            </a:r>
            <a:r>
              <a:rPr lang="ru-RU" dirty="0" err="1"/>
              <a:t>нумерація</a:t>
            </a:r>
            <a:r>
              <a:rPr lang="ru-RU" dirty="0"/>
              <a:t> - з правого боку в дужках). </a:t>
            </a:r>
            <a:r>
              <a:rPr lang="ru-RU" i="1" dirty="0"/>
              <a:t>Номер та </a:t>
            </a:r>
            <a:r>
              <a:rPr lang="ru-RU" i="1" dirty="0" err="1"/>
              <a:t>назва</a:t>
            </a:r>
            <a:r>
              <a:rPr lang="ru-RU" i="1" dirty="0"/>
              <a:t> рисунка </a:t>
            </a:r>
            <a:r>
              <a:rPr lang="ru-RU" i="1" dirty="0" err="1"/>
              <a:t>наводяться</a:t>
            </a:r>
            <a:r>
              <a:rPr lang="ru-RU" i="1" dirty="0"/>
              <a:t> </a:t>
            </a:r>
            <a:r>
              <a:rPr lang="ru-RU" i="1" dirty="0" err="1"/>
              <a:t>знизу</a:t>
            </a:r>
            <a:r>
              <a:rPr lang="ru-RU" i="1" dirty="0"/>
              <a:t>/з правого боку рисунка.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7444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VII.</a:t>
            </a:r>
            <a:r>
              <a:rPr lang="ru-RU" dirty="0" err="1">
                <a:solidFill>
                  <a:schemeClr val="tx1"/>
                </a:solidFill>
              </a:rPr>
              <a:t>Основна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230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b="1" dirty="0" err="1"/>
              <a:t>висновках</a:t>
            </a:r>
            <a:r>
              <a:rPr lang="ru-RU" dirty="0"/>
              <a:t> </a:t>
            </a:r>
            <a:r>
              <a:rPr lang="ru-RU" dirty="0" err="1"/>
              <a:t>викладаються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та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i="1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, </a:t>
            </a:r>
            <a:r>
              <a:rPr lang="ru-RU" dirty="0" err="1"/>
              <a:t>вказуються</a:t>
            </a:r>
            <a:r>
              <a:rPr lang="ru-RU" dirty="0"/>
              <a:t> </a:t>
            </a:r>
            <a:r>
              <a:rPr lang="ru-RU" i="1" dirty="0" err="1"/>
              <a:t>наукові</a:t>
            </a:r>
            <a:r>
              <a:rPr lang="ru-RU" i="1" dirty="0"/>
              <a:t> </a:t>
            </a:r>
            <a:r>
              <a:rPr lang="ru-RU" i="1" dirty="0" err="1"/>
              <a:t>проблеми</a:t>
            </a:r>
            <a:r>
              <a:rPr lang="ru-RU" dirty="0"/>
              <a:t>, для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застосовані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i="1" dirty="0" err="1"/>
              <a:t>можливі</a:t>
            </a:r>
            <a:r>
              <a:rPr lang="ru-RU" i="1" dirty="0"/>
              <a:t> </a:t>
            </a:r>
            <a:r>
              <a:rPr lang="ru-RU" i="1" dirty="0" err="1"/>
              <a:t>напрями</a:t>
            </a:r>
            <a:r>
              <a:rPr lang="ru-RU" i="1" dirty="0"/>
              <a:t> </a:t>
            </a:r>
            <a:r>
              <a:rPr lang="ru-RU" i="1" dirty="0" err="1"/>
              <a:t>продовження</a:t>
            </a:r>
            <a:r>
              <a:rPr lang="ru-RU" i="1" dirty="0"/>
              <a:t> </a:t>
            </a:r>
            <a:r>
              <a:rPr lang="ru-RU" i="1" dirty="0" err="1"/>
              <a:t>до</a:t>
            </a:r>
            <a:r>
              <a:rPr lang="ru-RU" dirty="0" err="1"/>
              <a:t>сліджень</a:t>
            </a:r>
            <a:r>
              <a:rPr lang="ru-RU" dirty="0"/>
              <a:t> за тематикою </a:t>
            </a:r>
            <a:r>
              <a:rPr lang="ru-RU" dirty="0" err="1"/>
              <a:t>дисертації</a:t>
            </a:r>
            <a:r>
              <a:rPr lang="ru-RU" dirty="0"/>
              <a:t>.</a:t>
            </a:r>
          </a:p>
          <a:p>
            <a:r>
              <a:rPr lang="ru-RU" i="1" dirty="0"/>
              <a:t>За </a:t>
            </a:r>
            <a:r>
              <a:rPr lang="ru-RU" i="1" dirty="0" err="1"/>
              <a:t>наявності</a:t>
            </a:r>
            <a:r>
              <a:rPr lang="ru-RU" i="1" dirty="0"/>
              <a:t> </a:t>
            </a:r>
            <a:r>
              <a:rPr lang="ru-RU" dirty="0"/>
              <a:t>практичного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отриманих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</a:t>
            </a:r>
            <a:r>
              <a:rPr lang="ru-RU" i="1" dirty="0" err="1"/>
              <a:t>впроваджено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подаються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найменувань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i="1" dirty="0" err="1"/>
              <a:t>додатки</a:t>
            </a:r>
            <a:r>
              <a:rPr lang="ru-RU" i="1" dirty="0"/>
              <a:t> </a:t>
            </a:r>
            <a:r>
              <a:rPr lang="ru-RU" i="1" dirty="0" err="1"/>
              <a:t>можуть</a:t>
            </a:r>
            <a:r>
              <a:rPr lang="ru-RU" i="1" dirty="0"/>
              <a:t> </a:t>
            </a:r>
            <a:r>
              <a:rPr lang="ru-RU" i="1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копії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VII.</a:t>
            </a:r>
            <a:r>
              <a:rPr lang="ru-RU" dirty="0" err="1" smtClean="0">
                <a:solidFill>
                  <a:schemeClr val="tx1"/>
                </a:solidFill>
              </a:rPr>
              <a:t>Основна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674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476672"/>
            <a:ext cx="7408333" cy="564949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500" b="1" dirty="0" smtClean="0"/>
              <a:t>VIII. </a:t>
            </a:r>
            <a:r>
              <a:rPr lang="ru-RU" sz="4500" b="1" dirty="0" smtClean="0"/>
              <a:t>Список </a:t>
            </a:r>
            <a:r>
              <a:rPr lang="ru-RU" sz="4500" b="1" dirty="0" err="1"/>
              <a:t>використаних</a:t>
            </a:r>
            <a:r>
              <a:rPr lang="ru-RU" sz="4500" b="1" dirty="0"/>
              <a:t> </a:t>
            </a:r>
            <a:r>
              <a:rPr lang="ru-RU" sz="4500" b="1" dirty="0" err="1"/>
              <a:t>джерел</a:t>
            </a:r>
            <a:r>
              <a:rPr lang="ru-RU" sz="4500" b="1" dirty="0"/>
              <a:t> </a:t>
            </a:r>
            <a:endParaRPr lang="en-US" sz="4500" b="1" dirty="0" smtClean="0"/>
          </a:p>
          <a:p>
            <a:pPr marL="0" indent="0">
              <a:buNone/>
            </a:pPr>
            <a:r>
              <a:rPr lang="ru-RU" sz="3200" dirty="0" err="1" smtClean="0"/>
              <a:t>формується</a:t>
            </a:r>
            <a:r>
              <a:rPr lang="ru-RU" sz="3200" dirty="0" smtClean="0"/>
              <a:t> </a:t>
            </a:r>
            <a:r>
              <a:rPr lang="ru-RU" sz="3200" dirty="0" err="1"/>
              <a:t>здобувачем</a:t>
            </a:r>
            <a:r>
              <a:rPr lang="ru-RU" sz="3200" dirty="0"/>
              <a:t> </a:t>
            </a:r>
            <a:r>
              <a:rPr lang="ru-RU" sz="3200" dirty="0" err="1"/>
              <a:t>наукового</a:t>
            </a:r>
            <a:r>
              <a:rPr lang="ru-RU" sz="3200" dirty="0"/>
              <a:t> </a:t>
            </a:r>
            <a:r>
              <a:rPr lang="ru-RU" sz="3200" dirty="0" err="1"/>
              <a:t>ступеня</a:t>
            </a:r>
            <a:r>
              <a:rPr lang="ru-RU" sz="3200" dirty="0"/>
              <a:t> за </a:t>
            </a:r>
            <a:r>
              <a:rPr lang="ru-RU" sz="3200" dirty="0" err="1"/>
              <a:t>його</a:t>
            </a:r>
            <a:r>
              <a:rPr lang="ru-RU" sz="3200" dirty="0"/>
              <a:t> </a:t>
            </a:r>
            <a:r>
              <a:rPr lang="ru-RU" sz="3200" dirty="0" err="1"/>
              <a:t>вибором</a:t>
            </a:r>
            <a:r>
              <a:rPr lang="ru-RU" sz="3200" dirty="0"/>
              <a:t> (</a:t>
            </a:r>
            <a:r>
              <a:rPr lang="ru-RU" sz="3200" dirty="0" err="1"/>
              <a:t>опціонально</a:t>
            </a:r>
            <a:r>
              <a:rPr lang="ru-RU" sz="3200" dirty="0"/>
              <a:t> - </a:t>
            </a:r>
            <a:r>
              <a:rPr lang="ru-RU" sz="3200" b="1" dirty="0"/>
              <a:t>в </a:t>
            </a:r>
            <a:r>
              <a:rPr lang="ru-RU" sz="3200" b="1" dirty="0" err="1"/>
              <a:t>кінці</a:t>
            </a:r>
            <a:r>
              <a:rPr lang="ru-RU" sz="3200" b="1" dirty="0"/>
              <a:t> кожного </a:t>
            </a:r>
            <a:r>
              <a:rPr lang="ru-RU" sz="3200" b="1" dirty="0" err="1"/>
              <a:t>розділу</a:t>
            </a:r>
            <a:r>
              <a:rPr lang="ru-RU" sz="3200" b="1" dirty="0"/>
              <a:t> </a:t>
            </a:r>
            <a:r>
              <a:rPr lang="ru-RU" sz="3200" dirty="0" err="1"/>
              <a:t>основної</a:t>
            </a:r>
            <a:r>
              <a:rPr lang="ru-RU" sz="3200" dirty="0"/>
              <a:t> </a:t>
            </a:r>
            <a:r>
              <a:rPr lang="ru-RU" sz="3200" dirty="0" err="1"/>
              <a:t>частини</a:t>
            </a:r>
            <a:r>
              <a:rPr lang="ru-RU" sz="3200" dirty="0"/>
              <a:t> </a:t>
            </a:r>
            <a:r>
              <a:rPr lang="ru-RU" sz="3200" dirty="0" err="1"/>
              <a:t>дисертації</a:t>
            </a:r>
            <a:r>
              <a:rPr lang="ru-RU" sz="3200" dirty="0"/>
              <a:t>) одним </a:t>
            </a:r>
            <a:r>
              <a:rPr lang="ru-RU" sz="3200" dirty="0" err="1"/>
              <a:t>із</a:t>
            </a:r>
            <a:r>
              <a:rPr lang="ru-RU" sz="3200" dirty="0"/>
              <a:t> таких </a:t>
            </a:r>
            <a:r>
              <a:rPr lang="ru-RU" sz="3200" dirty="0" err="1"/>
              <a:t>способів</a:t>
            </a:r>
            <a:r>
              <a:rPr lang="ru-RU" sz="3200" dirty="0"/>
              <a:t>:</a:t>
            </a:r>
          </a:p>
          <a:p>
            <a:r>
              <a:rPr lang="ru-RU" sz="3200" dirty="0"/>
              <a:t>у порядку </a:t>
            </a:r>
            <a:r>
              <a:rPr lang="ru-RU" sz="3200" dirty="0" err="1"/>
              <a:t>появи</a:t>
            </a:r>
            <a:r>
              <a:rPr lang="ru-RU" sz="3200" dirty="0"/>
              <a:t> </a:t>
            </a:r>
            <a:r>
              <a:rPr lang="ru-RU" sz="3200" dirty="0" err="1"/>
              <a:t>посилань</a:t>
            </a:r>
            <a:r>
              <a:rPr lang="ru-RU" sz="3200" dirty="0"/>
              <a:t> у </a:t>
            </a:r>
            <a:r>
              <a:rPr lang="ru-RU" sz="3200" dirty="0" err="1"/>
              <a:t>тексті</a:t>
            </a:r>
            <a:r>
              <a:rPr lang="ru-RU" sz="3200" dirty="0"/>
              <a:t>;</a:t>
            </a:r>
          </a:p>
          <a:p>
            <a:r>
              <a:rPr lang="ru-RU" sz="3200" dirty="0"/>
              <a:t>в </a:t>
            </a:r>
            <a:r>
              <a:rPr lang="ru-RU" sz="3200" dirty="0" err="1"/>
              <a:t>алфавітному</a:t>
            </a:r>
            <a:r>
              <a:rPr lang="ru-RU" sz="3200" dirty="0"/>
              <a:t> порядку </a:t>
            </a:r>
            <a:r>
              <a:rPr lang="ru-RU" sz="3200" dirty="0" err="1"/>
              <a:t>прізвищ</a:t>
            </a:r>
            <a:r>
              <a:rPr lang="ru-RU" sz="3200" dirty="0"/>
              <a:t> перших </a:t>
            </a:r>
            <a:r>
              <a:rPr lang="ru-RU" sz="3200" dirty="0" err="1"/>
              <a:t>авторів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заголовків</a:t>
            </a:r>
            <a:r>
              <a:rPr lang="ru-RU" sz="3200" dirty="0"/>
              <a:t>;</a:t>
            </a:r>
          </a:p>
          <a:p>
            <a:r>
              <a:rPr lang="ru-RU" sz="3200" dirty="0"/>
              <a:t>у </a:t>
            </a:r>
            <a:r>
              <a:rPr lang="ru-RU" sz="3200" dirty="0" err="1"/>
              <a:t>хронологічному</a:t>
            </a:r>
            <a:r>
              <a:rPr lang="ru-RU" sz="3200" dirty="0"/>
              <a:t> порядку.</a:t>
            </a:r>
          </a:p>
          <a:p>
            <a:pPr marL="0" indent="0">
              <a:buNone/>
            </a:pPr>
            <a:r>
              <a:rPr lang="ru-RU" sz="3200" i="1" dirty="0" err="1"/>
              <a:t>Бібліографічний</a:t>
            </a:r>
            <a:r>
              <a:rPr lang="ru-RU" sz="3200" i="1" dirty="0"/>
              <a:t> </a:t>
            </a:r>
            <a:r>
              <a:rPr lang="ru-RU" sz="3200" i="1" dirty="0" err="1"/>
              <a:t>опис</a:t>
            </a:r>
            <a:r>
              <a:rPr lang="ru-RU" sz="3200" i="1" dirty="0"/>
              <a:t> </a:t>
            </a:r>
            <a:r>
              <a:rPr lang="ru-RU" sz="3200" dirty="0"/>
              <a:t>списку </a:t>
            </a:r>
            <a:r>
              <a:rPr lang="ru-RU" sz="3200" dirty="0" err="1"/>
              <a:t>використаних</a:t>
            </a:r>
            <a:r>
              <a:rPr lang="ru-RU" sz="3200" dirty="0"/>
              <a:t> </a:t>
            </a:r>
            <a:r>
              <a:rPr lang="ru-RU" sz="3200" dirty="0" err="1"/>
              <a:t>джерел</a:t>
            </a:r>
            <a:r>
              <a:rPr lang="ru-RU" sz="3200" dirty="0"/>
              <a:t> у </a:t>
            </a:r>
            <a:r>
              <a:rPr lang="ru-RU" sz="3200" dirty="0" err="1"/>
              <a:t>дисертації</a:t>
            </a:r>
            <a:r>
              <a:rPr lang="ru-RU" sz="3200" dirty="0"/>
              <a:t> </a:t>
            </a:r>
            <a:r>
              <a:rPr lang="ru-RU" sz="3200" dirty="0" err="1"/>
              <a:t>може</a:t>
            </a:r>
            <a:r>
              <a:rPr lang="ru-RU" sz="3200" dirty="0"/>
              <a:t> </a:t>
            </a:r>
            <a:r>
              <a:rPr lang="ru-RU" sz="3200" dirty="0" err="1"/>
              <a:t>оформлятися</a:t>
            </a:r>
            <a:r>
              <a:rPr lang="ru-RU" sz="3200" dirty="0"/>
              <a:t> </a:t>
            </a:r>
            <a:r>
              <a:rPr lang="ru-RU" sz="3200" dirty="0" err="1"/>
              <a:t>здобувачем</a:t>
            </a:r>
            <a:r>
              <a:rPr lang="ru-RU" sz="3200" dirty="0"/>
              <a:t> </a:t>
            </a:r>
            <a:r>
              <a:rPr lang="ru-RU" sz="3200" dirty="0" err="1"/>
              <a:t>наукового</a:t>
            </a:r>
            <a:r>
              <a:rPr lang="ru-RU" sz="3200" dirty="0"/>
              <a:t> </a:t>
            </a:r>
            <a:r>
              <a:rPr lang="ru-RU" sz="3200" dirty="0" err="1"/>
              <a:t>ступеня</a:t>
            </a:r>
            <a:r>
              <a:rPr lang="ru-RU" sz="3200" dirty="0"/>
              <a:t> </a:t>
            </a:r>
            <a:r>
              <a:rPr lang="ru-RU" sz="3200" i="1" dirty="0"/>
              <a:t>за </a:t>
            </a:r>
            <a:r>
              <a:rPr lang="ru-RU" sz="3200" i="1" dirty="0" err="1"/>
              <a:t>його</a:t>
            </a:r>
            <a:r>
              <a:rPr lang="ru-RU" sz="3200" i="1" dirty="0"/>
              <a:t> </a:t>
            </a:r>
            <a:r>
              <a:rPr lang="ru-RU" sz="3200" i="1" dirty="0" err="1"/>
              <a:t>вибором</a:t>
            </a:r>
            <a:r>
              <a:rPr lang="ru-RU" sz="3200" b="1" dirty="0"/>
              <a:t> </a:t>
            </a:r>
            <a:r>
              <a:rPr lang="ru-RU" sz="3200" dirty="0"/>
              <a:t>з </a:t>
            </a:r>
            <a:r>
              <a:rPr lang="ru-RU" sz="3200" dirty="0" err="1"/>
              <a:t>урахуванням</a:t>
            </a:r>
            <a:r>
              <a:rPr lang="ru-RU" sz="3200" dirty="0"/>
              <a:t> </a:t>
            </a:r>
            <a:r>
              <a:rPr lang="ru-RU" sz="3200" dirty="0" err="1"/>
              <a:t>Національного</a:t>
            </a:r>
            <a:r>
              <a:rPr lang="ru-RU" sz="3200" dirty="0"/>
              <a:t> стандарту </a:t>
            </a:r>
            <a:r>
              <a:rPr lang="ru-RU" sz="3200" dirty="0" err="1"/>
              <a:t>України</a:t>
            </a:r>
            <a:r>
              <a:rPr lang="ru-RU" sz="3200" dirty="0"/>
              <a:t> ДСТУ 8302:2015 «</a:t>
            </a:r>
            <a:r>
              <a:rPr lang="ru-RU" sz="3200" dirty="0" err="1"/>
              <a:t>Інформація</a:t>
            </a:r>
            <a:r>
              <a:rPr lang="ru-RU" sz="3200" dirty="0"/>
              <a:t> та </a:t>
            </a:r>
            <a:r>
              <a:rPr lang="ru-RU" sz="3200" dirty="0" err="1"/>
              <a:t>документація</a:t>
            </a:r>
            <a:r>
              <a:rPr lang="ru-RU" sz="3200" dirty="0"/>
              <a:t>. </a:t>
            </a:r>
            <a:r>
              <a:rPr lang="ru-RU" sz="3200" dirty="0" err="1"/>
              <a:t>Бібліографічне</a:t>
            </a:r>
            <a:r>
              <a:rPr lang="ru-RU" sz="3200" dirty="0"/>
              <a:t> </a:t>
            </a:r>
            <a:r>
              <a:rPr lang="ru-RU" sz="3200" dirty="0" err="1"/>
              <a:t>посилання</a:t>
            </a:r>
            <a:r>
              <a:rPr lang="ru-RU" sz="3200" dirty="0"/>
              <a:t>. </a:t>
            </a:r>
            <a:r>
              <a:rPr lang="ru-RU" sz="3200" dirty="0" err="1"/>
              <a:t>Загальні</a:t>
            </a:r>
            <a:r>
              <a:rPr lang="ru-RU" sz="3200" dirty="0"/>
              <a:t>  </a:t>
            </a:r>
            <a:r>
              <a:rPr lang="ru-RU" sz="3200" dirty="0" err="1"/>
              <a:t>положення</a:t>
            </a:r>
            <a:r>
              <a:rPr lang="ru-RU" sz="3200" dirty="0"/>
              <a:t> та правила </a:t>
            </a:r>
            <a:r>
              <a:rPr lang="ru-RU" sz="3200" dirty="0" err="1"/>
              <a:t>складання</a:t>
            </a:r>
            <a:r>
              <a:rPr lang="ru-RU" sz="3200" dirty="0"/>
              <a:t>» </a:t>
            </a:r>
            <a:r>
              <a:rPr lang="ru-RU" sz="3200" dirty="0" err="1"/>
              <a:t>або</a:t>
            </a:r>
            <a:r>
              <a:rPr lang="ru-RU" sz="3200" dirty="0"/>
              <a:t> одним </a:t>
            </a:r>
            <a:r>
              <a:rPr lang="ru-RU" sz="3200" dirty="0" err="1"/>
              <a:t>зі</a:t>
            </a:r>
            <a:r>
              <a:rPr lang="ru-RU" sz="3200" dirty="0"/>
              <a:t> </a:t>
            </a:r>
            <a:r>
              <a:rPr lang="ru-RU" sz="3200" dirty="0" err="1"/>
              <a:t>стилів</a:t>
            </a:r>
            <a:r>
              <a:rPr lang="ru-RU" sz="3200" dirty="0"/>
              <a:t>, </a:t>
            </a:r>
            <a:r>
              <a:rPr lang="ru-RU" sz="3200" dirty="0" err="1"/>
              <a:t>віднесених</a:t>
            </a:r>
            <a:r>
              <a:rPr lang="ru-RU" sz="3200" dirty="0"/>
              <a:t> до </a:t>
            </a:r>
            <a:r>
              <a:rPr lang="ru-RU" sz="3200" dirty="0" err="1"/>
              <a:t>рекомендованого</a:t>
            </a:r>
            <a:r>
              <a:rPr lang="ru-RU" sz="3200" dirty="0"/>
              <a:t> </a:t>
            </a:r>
            <a:r>
              <a:rPr lang="ru-RU" sz="3200" dirty="0" err="1"/>
              <a:t>переліку</a:t>
            </a:r>
            <a:r>
              <a:rPr lang="ru-RU" sz="3200" dirty="0"/>
              <a:t> </a:t>
            </a:r>
            <a:r>
              <a:rPr lang="ru-RU" sz="3200" dirty="0" err="1"/>
              <a:t>стилів</a:t>
            </a:r>
            <a:r>
              <a:rPr lang="ru-RU" sz="3200" dirty="0"/>
              <a:t> </a:t>
            </a:r>
            <a:r>
              <a:rPr lang="ru-RU" sz="3200" dirty="0" err="1"/>
              <a:t>оформлення</a:t>
            </a:r>
            <a:r>
              <a:rPr lang="ru-RU" sz="3200" dirty="0"/>
              <a:t> списку </a:t>
            </a:r>
            <a:r>
              <a:rPr lang="ru-RU" sz="3200" dirty="0" err="1"/>
              <a:t>наукових</a:t>
            </a:r>
            <a:r>
              <a:rPr lang="ru-RU" sz="3200" dirty="0"/>
              <a:t> </a:t>
            </a:r>
            <a:r>
              <a:rPr lang="ru-RU" sz="3200" dirty="0" err="1"/>
              <a:t>публікацій</a:t>
            </a:r>
            <a:r>
              <a:rPr lang="ru-RU" sz="3200" dirty="0"/>
              <a:t>, </a:t>
            </a:r>
            <a:r>
              <a:rPr lang="ru-RU" sz="3200" dirty="0" err="1"/>
              <a:t>наведеного</a:t>
            </a:r>
            <a:r>
              <a:rPr lang="ru-RU" sz="3200" dirty="0"/>
              <a:t> у </a:t>
            </a:r>
            <a:r>
              <a:rPr lang="ru-RU" sz="3200" dirty="0" err="1"/>
              <a:t>додатку</a:t>
            </a:r>
            <a:r>
              <a:rPr lang="ru-RU" sz="3200" dirty="0"/>
              <a:t> 3 до </a:t>
            </a:r>
            <a:r>
              <a:rPr lang="ru-RU" sz="3200" dirty="0" err="1"/>
              <a:t>цих</a:t>
            </a:r>
            <a:r>
              <a:rPr lang="ru-RU" sz="3200" dirty="0"/>
              <a:t> </a:t>
            </a:r>
            <a:r>
              <a:rPr lang="ru-RU" sz="3200" dirty="0" err="1"/>
              <a:t>Вимог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r>
              <a:rPr lang="ru-RU" sz="3200" dirty="0" err="1"/>
              <a:t>Бібліографічний</a:t>
            </a:r>
            <a:r>
              <a:rPr lang="ru-RU" sz="3200" dirty="0"/>
              <a:t> </a:t>
            </a:r>
            <a:r>
              <a:rPr lang="ru-RU" sz="3200" dirty="0" err="1"/>
              <a:t>опис</a:t>
            </a:r>
            <a:r>
              <a:rPr lang="ru-RU" sz="3200" dirty="0"/>
              <a:t> </a:t>
            </a:r>
            <a:r>
              <a:rPr lang="ru-RU" sz="3200" dirty="0" err="1"/>
              <a:t>використаного</a:t>
            </a:r>
            <a:r>
              <a:rPr lang="ru-RU" sz="3200" dirty="0"/>
              <a:t> </a:t>
            </a:r>
            <a:r>
              <a:rPr lang="ru-RU" sz="3200" dirty="0" err="1"/>
              <a:t>джерела</a:t>
            </a:r>
            <a:r>
              <a:rPr lang="ru-RU" sz="3200" dirty="0"/>
              <a:t> </a:t>
            </a:r>
            <a:r>
              <a:rPr lang="ru-RU" sz="3200" i="1" dirty="0" err="1"/>
              <a:t>може</a:t>
            </a:r>
            <a:r>
              <a:rPr lang="ru-RU" sz="3200" i="1" dirty="0"/>
              <a:t> </a:t>
            </a:r>
            <a:r>
              <a:rPr lang="ru-RU" sz="3200" i="1" dirty="0" err="1"/>
              <a:t>обмежуватися</a:t>
            </a:r>
            <a:r>
              <a:rPr lang="ru-RU" sz="3200" i="1" dirty="0"/>
              <a:t> </a:t>
            </a:r>
            <a:r>
              <a:rPr lang="ru-RU" sz="3200" i="1" dirty="0" err="1"/>
              <a:t>обов’язковою</a:t>
            </a:r>
            <a:r>
              <a:rPr lang="ru-RU" sz="3200" i="1" dirty="0"/>
              <a:t> </a:t>
            </a:r>
            <a:r>
              <a:rPr lang="ru-RU" sz="3200" i="1" dirty="0" err="1"/>
              <a:t>інформацією</a:t>
            </a:r>
            <a:r>
              <a:rPr lang="ru-RU" sz="3200" dirty="0"/>
              <a:t>, </a:t>
            </a:r>
            <a:r>
              <a:rPr lang="ru-RU" sz="3200" dirty="0" err="1"/>
              <a:t>необхідною</a:t>
            </a:r>
            <a:r>
              <a:rPr lang="ru-RU" sz="3200" dirty="0"/>
              <a:t> для </a:t>
            </a:r>
            <a:r>
              <a:rPr lang="ru-RU" sz="3200" dirty="0" err="1"/>
              <a:t>однозначної</a:t>
            </a:r>
            <a:r>
              <a:rPr lang="ru-RU" sz="3200" dirty="0"/>
              <a:t> </a:t>
            </a:r>
            <a:r>
              <a:rPr lang="ru-RU" sz="3200" dirty="0" err="1"/>
              <a:t>ідентифікації</a:t>
            </a:r>
            <a:r>
              <a:rPr lang="ru-RU" sz="3200" dirty="0"/>
              <a:t> </a:t>
            </a:r>
            <a:r>
              <a:rPr lang="ru-RU" sz="3200" dirty="0" err="1"/>
              <a:t>цього</a:t>
            </a:r>
            <a:r>
              <a:rPr lang="ru-RU" sz="3200" dirty="0"/>
              <a:t> </a:t>
            </a:r>
            <a:r>
              <a:rPr lang="ru-RU" sz="3200" dirty="0" err="1"/>
              <a:t>джерела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429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До </a:t>
            </a:r>
            <a:r>
              <a:rPr lang="ru-RU" dirty="0" err="1"/>
              <a:t>додатків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включатися</a:t>
            </a:r>
            <a:r>
              <a:rPr lang="ru-RU" dirty="0"/>
              <a:t> </a:t>
            </a:r>
            <a:r>
              <a:rPr lang="ru-RU" dirty="0" err="1"/>
              <a:t>допоміжний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повноти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:</a:t>
            </a:r>
          </a:p>
          <a:p>
            <a:r>
              <a:rPr lang="ru-RU" dirty="0" err="1"/>
              <a:t>проміжні</a:t>
            </a:r>
            <a:r>
              <a:rPr lang="ru-RU" dirty="0"/>
              <a:t> </a:t>
            </a:r>
            <a:r>
              <a:rPr lang="ru-RU" dirty="0" err="1"/>
              <a:t>формули</a:t>
            </a:r>
            <a:r>
              <a:rPr lang="ru-RU" dirty="0"/>
              <a:t> і </a:t>
            </a:r>
            <a:r>
              <a:rPr lang="ru-RU" dirty="0" err="1"/>
              <a:t>розрахунки</a:t>
            </a:r>
            <a:r>
              <a:rPr lang="ru-RU" dirty="0"/>
              <a:t>;</a:t>
            </a:r>
          </a:p>
          <a:p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цифрових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;</a:t>
            </a:r>
          </a:p>
          <a:p>
            <a:r>
              <a:rPr lang="ru-RU" dirty="0" err="1"/>
              <a:t>протоколи</a:t>
            </a:r>
            <a:r>
              <a:rPr lang="ru-RU" dirty="0"/>
              <a:t> та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випробувань</a:t>
            </a:r>
            <a:r>
              <a:rPr lang="ru-RU" dirty="0"/>
              <a:t>, </a:t>
            </a:r>
            <a:r>
              <a:rPr lang="ru-RU" dirty="0" err="1"/>
              <a:t>впровадження</a:t>
            </a:r>
            <a:r>
              <a:rPr lang="ru-RU" dirty="0"/>
              <a:t>,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, </a:t>
            </a:r>
            <a:r>
              <a:rPr lang="ru-RU" dirty="0" err="1"/>
              <a:t>листи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дисертаційної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r>
              <a:rPr lang="ru-RU" dirty="0" err="1"/>
              <a:t>інструкції</a:t>
            </a:r>
            <a:r>
              <a:rPr lang="ru-RU" dirty="0"/>
              <a:t> та методики,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алгоритмів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основними</a:t>
            </a:r>
            <a:r>
              <a:rPr lang="ru-RU" dirty="0"/>
              <a:t> результатами </a:t>
            </a:r>
            <a:r>
              <a:rPr lang="ru-RU" dirty="0" err="1"/>
              <a:t>дисертації</a:t>
            </a:r>
            <a:r>
              <a:rPr lang="ru-RU" dirty="0"/>
              <a:t>, описи і </a:t>
            </a:r>
            <a:r>
              <a:rPr lang="ru-RU" dirty="0" err="1"/>
              <a:t>тексти</a:t>
            </a:r>
            <a:r>
              <a:rPr lang="ru-RU" dirty="0"/>
              <a:t> </a:t>
            </a:r>
            <a:r>
              <a:rPr lang="ru-RU" dirty="0" err="1"/>
              <a:t>комп’ютерних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задач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електронно-обчислювальних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;</a:t>
            </a:r>
          </a:p>
          <a:p>
            <a:r>
              <a:rPr lang="ru-RU" dirty="0" err="1"/>
              <a:t>ілюстрації</a:t>
            </a:r>
            <a:r>
              <a:rPr lang="ru-RU" dirty="0"/>
              <a:t> </a:t>
            </a:r>
            <a:r>
              <a:rPr lang="ru-RU" dirty="0" err="1"/>
              <a:t>допоміжного</a:t>
            </a:r>
            <a:r>
              <a:rPr lang="ru-RU" dirty="0"/>
              <a:t> характеру;</a:t>
            </a:r>
          </a:p>
          <a:p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та </a:t>
            </a:r>
            <a:r>
              <a:rPr lang="ru-RU" dirty="0" err="1"/>
              <a:t>матеріали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IX. </a:t>
            </a:r>
            <a:r>
              <a:rPr lang="uk-UA" dirty="0" smtClean="0">
                <a:solidFill>
                  <a:schemeClr val="tx1"/>
                </a:solidFill>
              </a:rPr>
              <a:t>Додатки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16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844824"/>
            <a:ext cx="7408333" cy="41764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пунктів</a:t>
            </a:r>
            <a:r>
              <a:rPr lang="ru-RU" dirty="0"/>
              <a:t> 10, 11 Порядку </a:t>
            </a:r>
            <a:r>
              <a:rPr lang="ru-RU" dirty="0" err="1"/>
              <a:t>присудження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ступенів</a:t>
            </a:r>
            <a:r>
              <a:rPr lang="ru-RU" dirty="0"/>
              <a:t>, </a:t>
            </a:r>
            <a:r>
              <a:rPr lang="ru-RU" dirty="0" err="1"/>
              <a:t>затвердженого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24 </a:t>
            </a:r>
            <a:r>
              <a:rPr lang="ru-RU" dirty="0" err="1"/>
              <a:t>липня</a:t>
            </a:r>
            <a:r>
              <a:rPr lang="ru-RU" dirty="0"/>
              <a:t> 2013 року № 567, НАКАЗУЮ: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Затвердити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додаються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Департаменту </a:t>
            </a:r>
            <a:r>
              <a:rPr lang="ru-RU" dirty="0" err="1"/>
              <a:t>атестації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та </a:t>
            </a:r>
            <a:r>
              <a:rPr lang="ru-RU" dirty="0" err="1"/>
              <a:t>ліцензування</a:t>
            </a:r>
            <a:r>
              <a:rPr lang="ru-RU" dirty="0"/>
              <a:t> (Шевцов А.Г.)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наказу в </a:t>
            </a:r>
            <a:r>
              <a:rPr lang="ru-RU" dirty="0" err="1"/>
              <a:t>Міністерстві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порядку.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Цей</a:t>
            </a:r>
            <a:r>
              <a:rPr lang="ru-RU" dirty="0"/>
              <a:t> наказ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опублікування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Контроль за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наказу </a:t>
            </a:r>
            <a:r>
              <a:rPr lang="ru-RU" dirty="0" err="1"/>
              <a:t>покласти</a:t>
            </a:r>
            <a:r>
              <a:rPr lang="ru-RU" dirty="0"/>
              <a:t> на </a:t>
            </a:r>
            <a:r>
              <a:rPr lang="ru-RU" dirty="0" err="1"/>
              <a:t>першого</a:t>
            </a:r>
            <a:r>
              <a:rPr lang="ru-RU" dirty="0"/>
              <a:t> заступника </a:t>
            </a:r>
            <a:r>
              <a:rPr lang="ru-RU" dirty="0" err="1"/>
              <a:t>Міністра</a:t>
            </a:r>
            <a:r>
              <a:rPr lang="ru-RU" dirty="0"/>
              <a:t> </a:t>
            </a:r>
            <a:r>
              <a:rPr lang="ru-RU" dirty="0" err="1"/>
              <a:t>Ковтунця</a:t>
            </a:r>
            <a:r>
              <a:rPr lang="ru-RU" dirty="0"/>
              <a:t> В.В.</a:t>
            </a:r>
          </a:p>
          <a:p>
            <a:pPr marL="0" indent="0" algn="r">
              <a:buNone/>
            </a:pPr>
            <a:r>
              <a:rPr lang="ru-RU" dirty="0" err="1"/>
              <a:t>Міністр</a:t>
            </a:r>
            <a:r>
              <a:rPr lang="ru-RU" dirty="0"/>
              <a:t>	Л.М. Гриневич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>
                <a:solidFill>
                  <a:schemeClr val="tx1"/>
                </a:solidFill>
              </a:rPr>
              <a:t>НАКАЗ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12.01.2017  № 40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830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додатком</a:t>
            </a:r>
            <a:r>
              <a:rPr lang="ru-RU" dirty="0"/>
              <a:t> до </a:t>
            </a:r>
            <a:r>
              <a:rPr lang="ru-RU" dirty="0" err="1"/>
              <a:t>дисертації</a:t>
            </a:r>
            <a:r>
              <a:rPr lang="ru-RU" dirty="0"/>
              <a:t> є список </a:t>
            </a:r>
            <a:r>
              <a:rPr lang="ru-RU" dirty="0" err="1"/>
              <a:t>публікацій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 за темою </a:t>
            </a:r>
            <a:r>
              <a:rPr lang="ru-RU" dirty="0" err="1"/>
              <a:t>дисертації</a:t>
            </a:r>
            <a:r>
              <a:rPr lang="ru-RU" dirty="0"/>
              <a:t> та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апробацію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дисертації</a:t>
            </a:r>
            <a:r>
              <a:rPr lang="ru-RU" dirty="0"/>
              <a:t> (</a:t>
            </a:r>
            <a:r>
              <a:rPr lang="ru-RU" dirty="0" err="1"/>
              <a:t>зазначаються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, </a:t>
            </a:r>
            <a:r>
              <a:rPr lang="ru-RU" dirty="0" err="1"/>
              <a:t>конгресу</a:t>
            </a:r>
            <a:r>
              <a:rPr lang="ru-RU" dirty="0"/>
              <a:t>, </a:t>
            </a:r>
            <a:r>
              <a:rPr lang="ru-RU" dirty="0" err="1"/>
              <a:t>симпозіуму</a:t>
            </a:r>
            <a:r>
              <a:rPr lang="ru-RU" dirty="0"/>
              <a:t>, </a:t>
            </a:r>
            <a:r>
              <a:rPr lang="ru-RU" dirty="0" err="1"/>
              <a:t>семінару</a:t>
            </a:r>
            <a:r>
              <a:rPr lang="ru-RU" dirty="0"/>
              <a:t>, </a:t>
            </a:r>
            <a:r>
              <a:rPr lang="ru-RU" dirty="0" err="1"/>
              <a:t>школи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та дата </a:t>
            </a:r>
            <a:r>
              <a:rPr lang="ru-RU" dirty="0" err="1"/>
              <a:t>проведення</a:t>
            </a:r>
            <a:r>
              <a:rPr lang="ru-RU" dirty="0"/>
              <a:t>, форма </a:t>
            </a:r>
            <a:r>
              <a:rPr lang="ru-RU" dirty="0" err="1"/>
              <a:t>участі</a:t>
            </a:r>
            <a:r>
              <a:rPr lang="ru-RU" dirty="0"/>
              <a:t>).</a:t>
            </a:r>
          </a:p>
          <a:p>
            <a:r>
              <a:rPr lang="ru-RU" dirty="0" err="1"/>
              <a:t>Вказуються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автора у </a:t>
            </a:r>
            <a:r>
              <a:rPr lang="ru-RU" dirty="0" err="1"/>
              <a:t>послідовності</a:t>
            </a:r>
            <a:r>
              <a:rPr lang="ru-RU" dirty="0"/>
              <a:t>, </a:t>
            </a:r>
            <a:r>
              <a:rPr lang="ru-RU" dirty="0" err="1"/>
              <a:t>наведеній</a:t>
            </a:r>
            <a:r>
              <a:rPr lang="ru-RU" dirty="0"/>
              <a:t> у </a:t>
            </a:r>
            <a:r>
              <a:rPr lang="ru-RU" dirty="0" err="1"/>
              <a:t>пункті</a:t>
            </a:r>
            <a:r>
              <a:rPr lang="ru-RU" dirty="0"/>
              <a:t> 4 </a:t>
            </a:r>
            <a:r>
              <a:rPr lang="ru-RU" dirty="0" err="1"/>
              <a:t>розділу</a:t>
            </a:r>
            <a:r>
              <a:rPr lang="ru-RU" dirty="0"/>
              <a:t> ІІІ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.</a:t>
            </a:r>
          </a:p>
          <a:p>
            <a:r>
              <a:rPr lang="ru-RU" dirty="0" err="1"/>
              <a:t>Додатки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надані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(том, книга).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IX. </a:t>
            </a:r>
            <a:r>
              <a:rPr lang="uk-UA" dirty="0" smtClean="0">
                <a:solidFill>
                  <a:schemeClr val="tx1"/>
                </a:solidFill>
              </a:rPr>
              <a:t>Додатки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635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en-US" dirty="0"/>
              <a:t>MLA (Modern Language Association) style.</a:t>
            </a:r>
          </a:p>
          <a:p>
            <a:r>
              <a:rPr lang="en-US" dirty="0"/>
              <a:t>2. APA-1,2 (American Psychological Association) style.</a:t>
            </a:r>
          </a:p>
          <a:p>
            <a:r>
              <a:rPr lang="en-US" dirty="0"/>
              <a:t>3. Chicago/Turabianstyle-1.</a:t>
            </a:r>
          </a:p>
          <a:p>
            <a:r>
              <a:rPr lang="en-US" dirty="0"/>
              <a:t>4. Harvard style-1.</a:t>
            </a:r>
          </a:p>
          <a:p>
            <a:r>
              <a:rPr lang="en-US" dirty="0"/>
              <a:t>5. ACS (American Chemical Society) style.</a:t>
            </a:r>
          </a:p>
          <a:p>
            <a:r>
              <a:rPr lang="en-US" dirty="0"/>
              <a:t>6. AIP (American Institute of Physics) style.</a:t>
            </a:r>
          </a:p>
          <a:p>
            <a:r>
              <a:rPr lang="en-US" dirty="0"/>
              <a:t>7. IEEE (Institute of Electrical and Electronics Engineers) style.</a:t>
            </a:r>
          </a:p>
          <a:p>
            <a:r>
              <a:rPr lang="en-US" dirty="0"/>
              <a:t>8. Vancouver style-1.</a:t>
            </a:r>
          </a:p>
          <a:p>
            <a:r>
              <a:rPr lang="en-US" dirty="0"/>
              <a:t>9. OSCOLA.</a:t>
            </a:r>
          </a:p>
          <a:p>
            <a:r>
              <a:rPr lang="en-US" dirty="0"/>
              <a:t>10. APS (American Physics Society) style-1.</a:t>
            </a:r>
          </a:p>
          <a:p>
            <a:r>
              <a:rPr lang="en-US" dirty="0"/>
              <a:t>11. Springer </a:t>
            </a:r>
            <a:r>
              <a:rPr lang="en-US" dirty="0" err="1"/>
              <a:t>MathPhys</a:t>
            </a:r>
            <a:r>
              <a:rPr lang="en-US" dirty="0"/>
              <a:t> Style-1.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X. </a:t>
            </a:r>
            <a:r>
              <a:rPr lang="ru-RU" sz="2800" b="1" dirty="0" smtClean="0">
                <a:solidFill>
                  <a:schemeClr val="tx1"/>
                </a:solidFill>
              </a:rPr>
              <a:t>РЕКОМЕНДОВАНИЙ </a:t>
            </a:r>
            <a:r>
              <a:rPr lang="ru-RU" sz="2800" b="1" dirty="0">
                <a:solidFill>
                  <a:schemeClr val="tx1"/>
                </a:solidFill>
              </a:rPr>
              <a:t>ПЕРЕЛІК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 err="1">
                <a:solidFill>
                  <a:schemeClr val="tx1"/>
                </a:solidFill>
              </a:rPr>
              <a:t>стилів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оформлення</a:t>
            </a:r>
            <a:r>
              <a:rPr lang="ru-RU" sz="2800" b="1" dirty="0">
                <a:solidFill>
                  <a:schemeClr val="tx1"/>
                </a:solidFill>
              </a:rPr>
              <a:t> списку </a:t>
            </a:r>
            <a:r>
              <a:rPr lang="ru-RU" sz="2800" b="1" dirty="0" err="1">
                <a:solidFill>
                  <a:schemeClr val="tx1"/>
                </a:solidFill>
              </a:rPr>
              <a:t>наукових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публікацій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987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556792"/>
            <a:ext cx="7992888" cy="4752528"/>
          </a:xfrm>
        </p:spPr>
        <p:txBody>
          <a:bodyPr>
            <a:noAutofit/>
          </a:bodyPr>
          <a:lstStyle/>
          <a:p>
            <a:endParaRPr lang="ru-RU" sz="2000" b="1" dirty="0" smtClean="0">
              <a:solidFill>
                <a:schemeClr val="tx1"/>
              </a:solidFill>
            </a:endParaRPr>
          </a:p>
          <a:p>
            <a:r>
              <a:rPr lang="ru-RU" sz="2000" b="1" dirty="0" err="1" smtClean="0">
                <a:solidFill>
                  <a:schemeClr val="tx1"/>
                </a:solidFill>
              </a:rPr>
              <a:t>Обсяг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>
                <a:solidFill>
                  <a:schemeClr val="tx1"/>
                </a:solidFill>
              </a:rPr>
              <a:t>основного тексту </a:t>
            </a:r>
            <a:r>
              <a:rPr lang="ru-RU" sz="2000" dirty="0" err="1"/>
              <a:t>дисертації</a:t>
            </a:r>
            <a:r>
              <a:rPr lang="ru-RU" sz="2000" dirty="0"/>
              <a:t> </a:t>
            </a:r>
            <a:r>
              <a:rPr lang="ru-RU" sz="2000" dirty="0" err="1"/>
              <a:t>визначається</a:t>
            </a:r>
            <a:r>
              <a:rPr lang="ru-RU" sz="2000" dirty="0"/>
              <a:t> пунктами 10, 11 Порядку </a:t>
            </a:r>
            <a:r>
              <a:rPr lang="ru-RU" sz="2000" dirty="0" err="1"/>
              <a:t>присудження</a:t>
            </a:r>
            <a:r>
              <a:rPr lang="ru-RU" sz="2000" dirty="0"/>
              <a:t> </a:t>
            </a:r>
            <a:r>
              <a:rPr lang="ru-RU" sz="2000" dirty="0" err="1"/>
              <a:t>наукових</a:t>
            </a:r>
            <a:r>
              <a:rPr lang="ru-RU" sz="2000" dirty="0"/>
              <a:t> </a:t>
            </a:r>
            <a:r>
              <a:rPr lang="ru-RU" sz="2000" dirty="0" err="1"/>
              <a:t>ступенів</a:t>
            </a:r>
            <a:r>
              <a:rPr lang="ru-RU" sz="2000" dirty="0"/>
              <a:t>, </a:t>
            </a:r>
            <a:r>
              <a:rPr lang="ru-RU" sz="2000" dirty="0" err="1"/>
              <a:t>затвердженого</a:t>
            </a:r>
            <a:r>
              <a:rPr lang="ru-RU" sz="2000" dirty="0"/>
              <a:t> </a:t>
            </a:r>
            <a:r>
              <a:rPr lang="ru-RU" sz="2000" dirty="0" err="1"/>
              <a:t>постановою</a:t>
            </a:r>
            <a:r>
              <a:rPr lang="ru-RU" sz="2000" dirty="0"/>
              <a:t> </a:t>
            </a:r>
            <a:r>
              <a:rPr lang="ru-RU" sz="2000" dirty="0" err="1"/>
              <a:t>Кабінету</a:t>
            </a:r>
            <a:r>
              <a:rPr lang="ru-RU" sz="2000" dirty="0"/>
              <a:t> </a:t>
            </a:r>
            <a:r>
              <a:rPr lang="ru-RU" sz="2000" dirty="0" err="1"/>
              <a:t>Міністрів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24 </a:t>
            </a:r>
            <a:r>
              <a:rPr lang="ru-RU" sz="2000" dirty="0" err="1"/>
              <a:t>липня</a:t>
            </a:r>
            <a:r>
              <a:rPr lang="ru-RU" sz="2000" dirty="0"/>
              <a:t> 2013 року № 567. </a:t>
            </a:r>
          </a:p>
          <a:p>
            <a:r>
              <a:rPr lang="ru-RU" sz="2000" dirty="0"/>
              <a:t>До </a:t>
            </a:r>
            <a:r>
              <a:rPr lang="ru-RU" sz="2000" dirty="0" err="1"/>
              <a:t>загального</a:t>
            </a:r>
            <a:r>
              <a:rPr lang="ru-RU" sz="2000" dirty="0"/>
              <a:t> </a:t>
            </a:r>
            <a:r>
              <a:rPr lang="ru-RU" sz="2000" dirty="0" err="1"/>
              <a:t>обсягу</a:t>
            </a:r>
            <a:r>
              <a:rPr lang="ru-RU" sz="2000" dirty="0"/>
              <a:t> </a:t>
            </a:r>
            <a:r>
              <a:rPr lang="ru-RU" sz="2000" dirty="0" err="1"/>
              <a:t>дисертації</a:t>
            </a:r>
            <a:r>
              <a:rPr lang="ru-RU" sz="2000" dirty="0"/>
              <a:t> </a:t>
            </a:r>
            <a:r>
              <a:rPr lang="ru-RU" sz="2000" b="1" dirty="0"/>
              <a:t>не </a:t>
            </a:r>
            <a:r>
              <a:rPr lang="ru-RU" sz="2000" b="1" dirty="0" err="1"/>
              <a:t>включаються</a:t>
            </a:r>
            <a:r>
              <a:rPr lang="ru-RU" sz="2000" b="1" dirty="0"/>
              <a:t> </a:t>
            </a:r>
            <a:r>
              <a:rPr lang="ru-RU" sz="2000" dirty="0" err="1"/>
              <a:t>таблиці</a:t>
            </a:r>
            <a:r>
              <a:rPr lang="ru-RU" sz="2000" dirty="0"/>
              <a:t> та </a:t>
            </a:r>
            <a:r>
              <a:rPr lang="ru-RU" sz="2000" dirty="0" err="1"/>
              <a:t>ілюстрації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повністю</a:t>
            </a:r>
            <a:r>
              <a:rPr lang="ru-RU" sz="2000" dirty="0"/>
              <a:t> </a:t>
            </a:r>
            <a:r>
              <a:rPr lang="ru-RU" sz="2000" dirty="0" err="1"/>
              <a:t>займають</a:t>
            </a:r>
            <a:r>
              <a:rPr lang="ru-RU" sz="2000" dirty="0"/>
              <a:t> </a:t>
            </a:r>
            <a:r>
              <a:rPr lang="ru-RU" sz="2000" dirty="0" err="1"/>
              <a:t>площу</a:t>
            </a:r>
            <a:r>
              <a:rPr lang="ru-RU" sz="2000" dirty="0"/>
              <a:t> </a:t>
            </a:r>
            <a:r>
              <a:rPr lang="ru-RU" sz="2000" dirty="0" err="1"/>
              <a:t>сторінки</a:t>
            </a:r>
            <a:r>
              <a:rPr lang="ru-RU" sz="2000" dirty="0"/>
              <a:t>. </a:t>
            </a:r>
          </a:p>
          <a:p>
            <a:r>
              <a:rPr lang="ru-RU" sz="2000" b="1" dirty="0"/>
              <a:t>Один </a:t>
            </a:r>
            <a:r>
              <a:rPr lang="ru-RU" sz="2000" b="1" dirty="0" err="1"/>
              <a:t>авторський</a:t>
            </a:r>
            <a:r>
              <a:rPr lang="ru-RU" sz="2000" b="1" dirty="0"/>
              <a:t> </a:t>
            </a:r>
            <a:r>
              <a:rPr lang="ru-RU" sz="2000" b="1" dirty="0" err="1"/>
              <a:t>аркуш</a:t>
            </a:r>
            <a:r>
              <a:rPr lang="ru-RU" sz="2000" dirty="0"/>
              <a:t> </a:t>
            </a:r>
            <a:r>
              <a:rPr lang="ru-RU" sz="2000" dirty="0" err="1"/>
              <a:t>дорівнює</a:t>
            </a:r>
            <a:r>
              <a:rPr lang="ru-RU" sz="2000" dirty="0"/>
              <a:t> </a:t>
            </a:r>
            <a:r>
              <a:rPr lang="ru-RU" sz="2000" b="1" dirty="0"/>
              <a:t>40 тис. </a:t>
            </a:r>
            <a:r>
              <a:rPr lang="ru-RU" sz="2000" b="1" dirty="0" err="1"/>
              <a:t>друкованих</a:t>
            </a:r>
            <a:r>
              <a:rPr lang="ru-RU" sz="2000" b="1" dirty="0"/>
              <a:t> </a:t>
            </a:r>
            <a:r>
              <a:rPr lang="ru-RU" sz="2000" b="1" dirty="0" err="1"/>
              <a:t>знаків</a:t>
            </a:r>
            <a:r>
              <a:rPr lang="ru-RU" sz="2000" dirty="0"/>
              <a:t>, </a:t>
            </a:r>
            <a:r>
              <a:rPr lang="ru-RU" sz="2000" dirty="0" err="1"/>
              <a:t>враховуючи</a:t>
            </a:r>
            <a:r>
              <a:rPr lang="ru-RU" sz="2000" dirty="0"/>
              <a:t> </a:t>
            </a:r>
            <a:r>
              <a:rPr lang="ru-RU" sz="2000" dirty="0" err="1"/>
              <a:t>цифри</a:t>
            </a:r>
            <a:r>
              <a:rPr lang="ru-RU" sz="2000" dirty="0"/>
              <a:t>, </a:t>
            </a:r>
            <a:r>
              <a:rPr lang="ru-RU" sz="2000" dirty="0" err="1"/>
              <a:t>розділові</a:t>
            </a:r>
            <a:r>
              <a:rPr lang="ru-RU" sz="2000" dirty="0"/>
              <a:t> знаки, </a:t>
            </a:r>
            <a:r>
              <a:rPr lang="ru-RU" sz="2000" dirty="0" err="1"/>
              <a:t>проміжки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словами, </a:t>
            </a:r>
            <a:r>
              <a:rPr lang="ru-RU" sz="2000" dirty="0" err="1"/>
              <a:t>що</a:t>
            </a:r>
            <a:r>
              <a:rPr lang="ru-RU" sz="2000" dirty="0"/>
              <a:t> становить </a:t>
            </a:r>
            <a:r>
              <a:rPr lang="ru-RU" sz="2000" b="1" dirty="0" err="1"/>
              <a:t>близько</a:t>
            </a:r>
            <a:r>
              <a:rPr lang="ru-RU" sz="2000" b="1" dirty="0"/>
              <a:t> 24 </a:t>
            </a:r>
            <a:r>
              <a:rPr lang="ru-RU" sz="2000" b="1" dirty="0" err="1"/>
              <a:t>сторінок</a:t>
            </a:r>
            <a:r>
              <a:rPr lang="ru-RU" sz="2000" b="1" dirty="0"/>
              <a:t> </a:t>
            </a:r>
            <a:r>
              <a:rPr lang="ru-RU" sz="2000" dirty="0" err="1"/>
              <a:t>друкованого</a:t>
            </a:r>
            <a:r>
              <a:rPr lang="ru-RU" sz="2000" dirty="0"/>
              <a:t> тексту при </a:t>
            </a:r>
            <a:r>
              <a:rPr lang="ru-RU" sz="2000" dirty="0" err="1"/>
              <a:t>оформленні</a:t>
            </a:r>
            <a:r>
              <a:rPr lang="ru-RU" sz="2000" dirty="0"/>
              <a:t> </a:t>
            </a:r>
            <a:r>
              <a:rPr lang="ru-RU" sz="2000" dirty="0" err="1"/>
              <a:t>дисертації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комп'ютерної</a:t>
            </a:r>
            <a:r>
              <a:rPr lang="ru-RU" sz="2000" dirty="0"/>
              <a:t> </a:t>
            </a:r>
            <a:r>
              <a:rPr lang="ru-RU" sz="2000" dirty="0" err="1"/>
              <a:t>техніки</a:t>
            </a:r>
            <a:r>
              <a:rPr lang="ru-RU" sz="2000" dirty="0"/>
              <a:t> з </a:t>
            </a:r>
            <a:r>
              <a:rPr lang="ru-RU" sz="2000" dirty="0" err="1"/>
              <a:t>використанням</a:t>
            </a:r>
            <a:r>
              <a:rPr lang="ru-RU" sz="2000" dirty="0"/>
              <a:t> текстового редактора </a:t>
            </a:r>
            <a:r>
              <a:rPr lang="en-US" sz="2000" dirty="0"/>
              <a:t>Word: </a:t>
            </a:r>
            <a:r>
              <a:rPr lang="ru-RU" sz="2000" dirty="0"/>
              <a:t>шрифт - </a:t>
            </a:r>
            <a:r>
              <a:rPr lang="en-US" sz="2000" dirty="0"/>
              <a:t>Times New Roman, </a:t>
            </a:r>
            <a:r>
              <a:rPr lang="ru-RU" sz="2000" dirty="0" err="1"/>
              <a:t>розмір</a:t>
            </a:r>
            <a:r>
              <a:rPr lang="ru-RU" sz="2000" dirty="0"/>
              <a:t> шрифту - 14 р</a:t>
            </a:r>
            <a:r>
              <a:rPr lang="en-US" sz="2000" dirty="0"/>
              <a:t>t</a:t>
            </a:r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en-US" sz="3600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XI.</a:t>
            </a:r>
            <a:r>
              <a:rPr lang="en-US" sz="3600" b="1" dirty="0" smtClean="0">
                <a:cs typeface="Aharoni" panose="02010803020104030203" pitchFamily="2" charset="-79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ПРАВИЛА </a:t>
            </a:r>
            <a:r>
              <a:rPr lang="ru-RU" sz="3600" b="1" dirty="0">
                <a:solidFill>
                  <a:schemeClr val="tx1"/>
                </a:solidFill>
                <a:cs typeface="Aharoni" panose="02010803020104030203" pitchFamily="2" charset="-79"/>
              </a:rPr>
              <a:t/>
            </a:r>
            <a:br>
              <a:rPr lang="ru-RU" sz="3600" b="1" dirty="0">
                <a:solidFill>
                  <a:schemeClr val="tx1"/>
                </a:solidFill>
                <a:cs typeface="Aharoni" panose="02010803020104030203" pitchFamily="2" charset="-79"/>
              </a:rPr>
            </a:br>
            <a:r>
              <a:rPr lang="ru-RU" sz="3600" b="1" dirty="0" err="1">
                <a:solidFill>
                  <a:schemeClr val="tx1"/>
                </a:solidFill>
                <a:cs typeface="Aharoni" panose="02010803020104030203" pitchFamily="2" charset="-79"/>
              </a:rPr>
              <a:t>оформлення</a:t>
            </a:r>
            <a:r>
              <a:rPr lang="ru-RU" sz="3600" b="1" dirty="0">
                <a:solidFill>
                  <a:schemeClr val="tx1"/>
                </a:solidFill>
                <a:cs typeface="Aharoni" panose="02010803020104030203" pitchFamily="2" charset="-79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cs typeface="Aharoni" panose="02010803020104030203" pitchFamily="2" charset="-79"/>
              </a:rPr>
              <a:t>дисертації</a:t>
            </a:r>
            <a:r>
              <a:rPr lang="ru-RU" sz="3600" dirty="0">
                <a:latin typeface="+mn-lt"/>
                <a:cs typeface="Aharoni" panose="02010803020104030203" pitchFamily="2" charset="-79"/>
              </a:rPr>
              <a:t/>
            </a:r>
            <a:br>
              <a:rPr lang="ru-RU" sz="3600" dirty="0">
                <a:latin typeface="+mn-lt"/>
                <a:cs typeface="Aharoni" panose="02010803020104030203" pitchFamily="2" charset="-79"/>
              </a:rPr>
            </a:br>
            <a:endParaRPr lang="ru-RU" sz="3600" dirty="0">
              <a:latin typeface="+mn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5541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Інтервал</a:t>
            </a:r>
            <a:r>
              <a:rPr lang="ru-RU" b="1" dirty="0"/>
              <a:t> :</a:t>
            </a:r>
            <a:r>
              <a:rPr lang="ru-RU" dirty="0"/>
              <a:t> </a:t>
            </a:r>
            <a:r>
              <a:rPr lang="ru-RU" dirty="0" err="1"/>
              <a:t>Дисертацію</a:t>
            </a:r>
            <a:r>
              <a:rPr lang="ru-RU" dirty="0"/>
              <a:t> </a:t>
            </a:r>
            <a:r>
              <a:rPr lang="ru-RU" dirty="0" err="1"/>
              <a:t>друкують</a:t>
            </a:r>
            <a:r>
              <a:rPr lang="ru-RU" dirty="0"/>
              <a:t> </a:t>
            </a:r>
            <a:r>
              <a:rPr lang="ru-RU" b="1" dirty="0"/>
              <a:t>на одному </a:t>
            </a:r>
            <a:r>
              <a:rPr lang="ru-RU" b="1" dirty="0" err="1"/>
              <a:t>або</a:t>
            </a:r>
            <a:r>
              <a:rPr lang="ru-RU" b="1" dirty="0"/>
              <a:t> на </a:t>
            </a:r>
            <a:r>
              <a:rPr lang="ru-RU" b="1" dirty="0" err="1"/>
              <a:t>двох</a:t>
            </a:r>
            <a:r>
              <a:rPr lang="ru-RU" b="1" dirty="0"/>
              <a:t> (за </a:t>
            </a:r>
            <a:r>
              <a:rPr lang="ru-RU" b="1" dirty="0" err="1"/>
              <a:t>бажанням</a:t>
            </a:r>
            <a:r>
              <a:rPr lang="ru-RU" b="1" dirty="0"/>
              <a:t>) боках </a:t>
            </a:r>
            <a:r>
              <a:rPr lang="ru-RU" dirty="0" err="1"/>
              <a:t>аркуша</a:t>
            </a:r>
            <a:r>
              <a:rPr lang="ru-RU" dirty="0"/>
              <a:t> </a:t>
            </a:r>
            <a:r>
              <a:rPr lang="ru-RU" dirty="0" err="1"/>
              <a:t>білого</a:t>
            </a:r>
            <a:r>
              <a:rPr lang="ru-RU" dirty="0"/>
              <a:t> </a:t>
            </a:r>
            <a:r>
              <a:rPr lang="ru-RU" dirty="0" err="1"/>
              <a:t>паперу</a:t>
            </a:r>
            <a:r>
              <a:rPr lang="ru-RU" dirty="0"/>
              <a:t> формату А4 (210х297 мм) через 1,5 </a:t>
            </a:r>
            <a:r>
              <a:rPr lang="ru-RU" dirty="0" err="1"/>
              <a:t>міжрядкового</a:t>
            </a:r>
            <a:r>
              <a:rPr lang="ru-RU" dirty="0"/>
              <a:t> </a:t>
            </a:r>
            <a:r>
              <a:rPr lang="ru-RU" dirty="0" err="1"/>
              <a:t>інтервалу</a:t>
            </a:r>
            <a:endParaRPr lang="ru-RU" dirty="0"/>
          </a:p>
          <a:p>
            <a:r>
              <a:rPr lang="ru-RU" b="1" dirty="0"/>
              <a:t>Шрифт</a:t>
            </a:r>
            <a:r>
              <a:rPr lang="ru-RU" dirty="0"/>
              <a:t>	Кегель - </a:t>
            </a:r>
            <a:r>
              <a:rPr lang="ru-RU" dirty="0" err="1"/>
              <a:t>мітел</a:t>
            </a:r>
            <a:r>
              <a:rPr lang="ru-RU" dirty="0"/>
              <a:t> (14 </a:t>
            </a:r>
            <a:r>
              <a:rPr lang="ru-RU" dirty="0" err="1"/>
              <a:t>типографських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).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дисертаційної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форматі</a:t>
            </a:r>
            <a:r>
              <a:rPr lang="ru-RU" dirty="0"/>
              <a:t> </a:t>
            </a:r>
            <a:r>
              <a:rPr lang="en-US" dirty="0" err="1"/>
              <a:t>LaTeX</a:t>
            </a:r>
            <a:r>
              <a:rPr lang="en-US" dirty="0"/>
              <a:t> </a:t>
            </a:r>
            <a:r>
              <a:rPr lang="ru-RU" dirty="0"/>
              <a:t>з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err="1"/>
              <a:t>стильовим</a:t>
            </a:r>
            <a:r>
              <a:rPr lang="ru-RU" dirty="0"/>
              <a:t> </a:t>
            </a:r>
            <a:r>
              <a:rPr lang="ru-RU" dirty="0" err="1"/>
              <a:t>оформленням</a:t>
            </a:r>
            <a:endParaRPr lang="ru-RU" dirty="0"/>
          </a:p>
          <a:p>
            <a:r>
              <a:rPr lang="ru-RU" b="1" dirty="0"/>
              <a:t>Поля</a:t>
            </a:r>
            <a:r>
              <a:rPr lang="ru-RU" dirty="0"/>
              <a:t>	Текст </a:t>
            </a:r>
            <a:r>
              <a:rPr lang="ru-RU" dirty="0" err="1"/>
              <a:t>дисертації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друкувати</a:t>
            </a:r>
            <a:r>
              <a:rPr lang="ru-RU" dirty="0"/>
              <a:t>, </a:t>
            </a:r>
            <a:r>
              <a:rPr lang="ru-RU" dirty="0" err="1"/>
              <a:t>залишаючи</a:t>
            </a:r>
            <a:r>
              <a:rPr lang="ru-RU" dirty="0"/>
              <a:t> поля таких </a:t>
            </a:r>
            <a:r>
              <a:rPr lang="ru-RU" dirty="0" err="1"/>
              <a:t>розмірів</a:t>
            </a:r>
            <a:r>
              <a:rPr lang="ru-RU" dirty="0"/>
              <a:t>: </a:t>
            </a:r>
            <a:r>
              <a:rPr lang="ru-RU" dirty="0" err="1"/>
              <a:t>ліве</a:t>
            </a:r>
            <a:r>
              <a:rPr lang="ru-RU" dirty="0"/>
              <a:t> - не </a:t>
            </a:r>
            <a:r>
              <a:rPr lang="ru-RU" dirty="0" err="1"/>
              <a:t>менше</a:t>
            </a:r>
            <a:r>
              <a:rPr lang="ru-RU" dirty="0"/>
              <a:t> 20 - 25 мм, праве - не </a:t>
            </a:r>
            <a:r>
              <a:rPr lang="ru-RU" dirty="0" err="1"/>
              <a:t>менше</a:t>
            </a:r>
            <a:r>
              <a:rPr lang="ru-RU" dirty="0"/>
              <a:t> 10 мм, </a:t>
            </a:r>
            <a:r>
              <a:rPr lang="ru-RU" dirty="0" err="1"/>
              <a:t>верхнє</a:t>
            </a:r>
            <a:r>
              <a:rPr lang="ru-RU" dirty="0"/>
              <a:t> - не </a:t>
            </a:r>
            <a:r>
              <a:rPr lang="ru-RU" dirty="0" err="1"/>
              <a:t>менше</a:t>
            </a:r>
            <a:r>
              <a:rPr lang="ru-RU" dirty="0"/>
              <a:t> 20 мм, </a:t>
            </a:r>
            <a:r>
              <a:rPr lang="ru-RU" dirty="0" err="1"/>
              <a:t>нижнє</a:t>
            </a:r>
            <a:r>
              <a:rPr lang="ru-RU" dirty="0"/>
              <a:t> - не </a:t>
            </a:r>
            <a:r>
              <a:rPr lang="ru-RU" dirty="0" err="1"/>
              <a:t>менше</a:t>
            </a:r>
            <a:r>
              <a:rPr lang="ru-RU" dirty="0"/>
              <a:t> 20 мм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/>
            </a:r>
            <a:br>
              <a:rPr lang="uk-UA" b="1" dirty="0" smtClean="0">
                <a:solidFill>
                  <a:schemeClr val="tx1"/>
                </a:solidFill>
                <a:cs typeface="Aharoni" panose="02010803020104030203" pitchFamily="2" charset="-79"/>
              </a:rPr>
            </a:br>
            <a:r>
              <a:rPr lang="en-US" sz="4000" b="1" dirty="0" smtClean="0">
                <a:solidFill>
                  <a:schemeClr val="tx1"/>
                </a:solidFill>
                <a:cs typeface="Aharoni" panose="02010803020104030203" pitchFamily="2" charset="-79"/>
              </a:rPr>
              <a:t>XI</a:t>
            </a:r>
            <a:r>
              <a:rPr lang="en-US" sz="4000" b="1" dirty="0">
                <a:solidFill>
                  <a:schemeClr val="tx1"/>
                </a:solidFill>
                <a:cs typeface="Aharoni" panose="02010803020104030203" pitchFamily="2" charset="-79"/>
              </a:rPr>
              <a:t>.</a:t>
            </a:r>
            <a:r>
              <a:rPr lang="en-US" sz="4000" b="1" dirty="0">
                <a:cs typeface="Aharoni" panose="02010803020104030203" pitchFamily="2" charset="-79"/>
              </a:rPr>
              <a:t> </a:t>
            </a:r>
            <a:r>
              <a:rPr lang="ru-RU" sz="4000" b="1" dirty="0">
                <a:solidFill>
                  <a:schemeClr val="tx1"/>
                </a:solidFill>
                <a:cs typeface="Aharoni" panose="02010803020104030203" pitchFamily="2" charset="-79"/>
              </a:rPr>
              <a:t>ПРАВИЛА </a:t>
            </a:r>
            <a:br>
              <a:rPr lang="ru-RU" sz="4000" b="1" dirty="0">
                <a:solidFill>
                  <a:schemeClr val="tx1"/>
                </a:solidFill>
                <a:cs typeface="Aharoni" panose="02010803020104030203" pitchFamily="2" charset="-79"/>
              </a:rPr>
            </a:br>
            <a:r>
              <a:rPr lang="ru-RU" sz="4000" b="1" dirty="0" err="1">
                <a:solidFill>
                  <a:schemeClr val="tx1"/>
                </a:solidFill>
                <a:cs typeface="Aharoni" panose="02010803020104030203" pitchFamily="2" charset="-79"/>
              </a:rPr>
              <a:t>оформлення</a:t>
            </a:r>
            <a:r>
              <a:rPr lang="ru-RU" sz="4000" b="1" dirty="0">
                <a:solidFill>
                  <a:schemeClr val="tx1"/>
                </a:solidFill>
                <a:cs typeface="Aharoni" panose="02010803020104030203" pitchFamily="2" charset="-79"/>
              </a:rPr>
              <a:t> </a:t>
            </a:r>
            <a:r>
              <a:rPr lang="ru-RU" sz="4000" b="1" dirty="0" err="1">
                <a:solidFill>
                  <a:schemeClr val="tx1"/>
                </a:solidFill>
                <a:cs typeface="Aharoni" panose="02010803020104030203" pitchFamily="2" charset="-79"/>
              </a:rPr>
              <a:t>дисертації</a:t>
            </a:r>
            <a:r>
              <a:rPr lang="ru-RU" dirty="0">
                <a:cs typeface="Aharoni" panose="02010803020104030203" pitchFamily="2" charset="-79"/>
              </a:rPr>
              <a:t/>
            </a:r>
            <a:br>
              <a:rPr lang="ru-RU" dirty="0">
                <a:cs typeface="Aharoni" panose="02010803020104030203" pitchFamily="2" charset="-79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140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9"/>
            <a:ext cx="7408333" cy="4176464"/>
          </a:xfrm>
        </p:spPr>
        <p:txBody>
          <a:bodyPr>
            <a:normAutofit/>
          </a:bodyPr>
          <a:lstStyle/>
          <a:p>
            <a:r>
              <a:rPr lang="ru-RU" dirty="0" err="1"/>
              <a:t>Дисертація</a:t>
            </a:r>
            <a:r>
              <a:rPr lang="ru-RU" dirty="0"/>
              <a:t> на </a:t>
            </a:r>
            <a:r>
              <a:rPr lang="ru-RU" dirty="0" err="1"/>
              <a:t>здобуття</a:t>
            </a:r>
            <a:r>
              <a:rPr lang="ru-RU" dirty="0"/>
              <a:t> </a:t>
            </a:r>
            <a:r>
              <a:rPr lang="ru-RU" dirty="0" err="1"/>
              <a:t>наукового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доктора наук, доктора </a:t>
            </a:r>
            <a:r>
              <a:rPr lang="ru-RU" dirty="0" err="1"/>
              <a:t>філософії</a:t>
            </a:r>
            <a:r>
              <a:rPr lang="ru-RU" dirty="0"/>
              <a:t> (кандидата наук) </a:t>
            </a:r>
            <a:r>
              <a:rPr lang="ru-RU" dirty="0" err="1"/>
              <a:t>готується</a:t>
            </a:r>
            <a:r>
              <a:rPr lang="ru-RU" dirty="0"/>
              <a:t> державною </a:t>
            </a:r>
            <a:r>
              <a:rPr lang="ru-RU" dirty="0" err="1"/>
              <a:t>мовою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підготовленої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на правах </a:t>
            </a:r>
            <a:r>
              <a:rPr lang="ru-RU" dirty="0" err="1"/>
              <a:t>рукопису</a:t>
            </a:r>
            <a:r>
              <a:rPr lang="ru-RU" dirty="0"/>
              <a:t> в </a:t>
            </a:r>
            <a:r>
              <a:rPr lang="ru-RU" dirty="0" err="1"/>
              <a:t>твердій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м’якій</a:t>
            </a:r>
            <a:r>
              <a:rPr lang="ru-RU" dirty="0"/>
              <a:t> </a:t>
            </a:r>
            <a:r>
              <a:rPr lang="ru-RU" dirty="0" err="1"/>
              <a:t>палітурці</a:t>
            </a:r>
            <a:r>
              <a:rPr lang="ru-RU" dirty="0"/>
              <a:t> та в </a:t>
            </a:r>
            <a:r>
              <a:rPr lang="ru-RU" dirty="0" err="1"/>
              <a:t>електронній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 За </a:t>
            </a:r>
            <a:r>
              <a:rPr lang="ru-RU" dirty="0" err="1"/>
              <a:t>бажанням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 </a:t>
            </a:r>
            <a:r>
              <a:rPr lang="ru-RU" dirty="0" err="1"/>
              <a:t>дисертація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перекладена</a:t>
            </a:r>
            <a:r>
              <a:rPr lang="ru-RU" dirty="0"/>
              <a:t> </a:t>
            </a:r>
            <a:r>
              <a:rPr lang="ru-RU" dirty="0" err="1"/>
              <a:t>англійською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, </a:t>
            </a:r>
            <a:r>
              <a:rPr lang="ru-RU" dirty="0" err="1"/>
              <a:t>пов’язаною</a:t>
            </a:r>
            <a:r>
              <a:rPr lang="ru-RU" dirty="0"/>
              <a:t> з предметом </a:t>
            </a:r>
            <a:r>
              <a:rPr lang="ru-RU" dirty="0" err="1"/>
              <a:t>дослідження</a:t>
            </a:r>
            <a:r>
              <a:rPr lang="ru-RU" dirty="0"/>
              <a:t>, з </a:t>
            </a:r>
            <a:r>
              <a:rPr lang="ru-RU" dirty="0" err="1"/>
              <a:t>поданням</a:t>
            </a:r>
            <a:r>
              <a:rPr lang="ru-RU" dirty="0"/>
              <a:t> перекладу до </a:t>
            </a:r>
            <a:r>
              <a:rPr lang="ru-RU" dirty="0" err="1"/>
              <a:t>спеціалізованої</a:t>
            </a:r>
            <a:r>
              <a:rPr lang="ru-RU" dirty="0"/>
              <a:t> </a:t>
            </a:r>
            <a:r>
              <a:rPr lang="ru-RU" dirty="0" err="1"/>
              <a:t>вченої</a:t>
            </a:r>
            <a:r>
              <a:rPr lang="ru-RU" dirty="0"/>
              <a:t> ради.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5272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ВИМОГИ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до </a:t>
            </a:r>
            <a:r>
              <a:rPr lang="ru-RU" sz="2800" dirty="0" err="1">
                <a:solidFill>
                  <a:schemeClr val="tx1"/>
                </a:solidFill>
              </a:rPr>
              <a:t>оформлення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дисертації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І. </a:t>
            </a:r>
            <a:r>
              <a:rPr lang="ru-RU" sz="2800" dirty="0" err="1">
                <a:solidFill>
                  <a:schemeClr val="tx1"/>
                </a:solidFill>
              </a:rPr>
              <a:t>Загальні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положення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07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Дисертація</a:t>
            </a:r>
            <a:r>
              <a:rPr lang="ru-RU" dirty="0"/>
              <a:t> повинна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структурні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:</a:t>
            </a:r>
          </a:p>
          <a:p>
            <a:r>
              <a:rPr lang="ru-RU" dirty="0" err="1"/>
              <a:t>титульний</a:t>
            </a:r>
            <a:r>
              <a:rPr lang="ru-RU" dirty="0"/>
              <a:t> </a:t>
            </a:r>
            <a:r>
              <a:rPr lang="ru-RU" dirty="0" err="1"/>
              <a:t>аркуш</a:t>
            </a:r>
            <a:r>
              <a:rPr lang="ru-RU" dirty="0"/>
              <a:t>;</a:t>
            </a:r>
          </a:p>
          <a:p>
            <a:r>
              <a:rPr lang="ru-RU" dirty="0" err="1"/>
              <a:t>анотація</a:t>
            </a:r>
            <a:r>
              <a:rPr lang="ru-RU" dirty="0"/>
              <a:t>;</a:t>
            </a:r>
          </a:p>
          <a:p>
            <a:r>
              <a:rPr lang="ru-RU" dirty="0" err="1"/>
              <a:t>зміст</a:t>
            </a:r>
            <a:r>
              <a:rPr lang="ru-RU" dirty="0"/>
              <a:t>;</a:t>
            </a:r>
          </a:p>
          <a:p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умовних</a:t>
            </a:r>
            <a:r>
              <a:rPr lang="ru-RU" dirty="0"/>
              <a:t> </a:t>
            </a:r>
            <a:r>
              <a:rPr lang="ru-RU" dirty="0" err="1"/>
              <a:t>позначень</a:t>
            </a:r>
            <a:r>
              <a:rPr lang="ru-RU" dirty="0"/>
              <a:t> (за </a:t>
            </a:r>
            <a:r>
              <a:rPr lang="ru-RU" dirty="0" err="1"/>
              <a:t>необхідності</a:t>
            </a:r>
            <a:r>
              <a:rPr lang="ru-RU" dirty="0"/>
              <a:t>);</a:t>
            </a:r>
          </a:p>
          <a:p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;</a:t>
            </a:r>
          </a:p>
          <a:p>
            <a:r>
              <a:rPr lang="ru-RU" dirty="0"/>
              <a:t>список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;</a:t>
            </a:r>
          </a:p>
          <a:p>
            <a:r>
              <a:rPr lang="ru-RU" dirty="0" err="1"/>
              <a:t>додатки</a:t>
            </a:r>
            <a:r>
              <a:rPr lang="ru-RU" dirty="0"/>
              <a:t>.</a:t>
            </a:r>
          </a:p>
          <a:p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розділи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та </a:t>
            </a:r>
            <a:r>
              <a:rPr lang="ru-RU" dirty="0" err="1"/>
              <a:t>додатки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починатися</a:t>
            </a:r>
            <a:r>
              <a:rPr lang="ru-RU" dirty="0"/>
              <a:t> з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сторінки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ІІ. Структура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81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052736"/>
            <a:ext cx="7408333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 smtClean="0">
                <a:solidFill>
                  <a:schemeClr val="tx1"/>
                </a:solidFill>
              </a:rPr>
              <a:t>Титульний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аркуш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дисертації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sz="1400" b="1" i="1" dirty="0" err="1" smtClean="0"/>
              <a:t>Найменування</a:t>
            </a:r>
            <a:r>
              <a:rPr lang="ru-RU" sz="1400" b="1" i="1" dirty="0" smtClean="0"/>
              <a:t> </a:t>
            </a:r>
            <a:r>
              <a:rPr lang="ru-RU" sz="1400" b="1" i="1" dirty="0" err="1"/>
              <a:t>вищого</a:t>
            </a:r>
            <a:r>
              <a:rPr lang="ru-RU" sz="1400" b="1" i="1" dirty="0"/>
              <a:t> </a:t>
            </a:r>
            <a:r>
              <a:rPr lang="ru-RU" sz="1400" b="1" i="1" dirty="0" err="1"/>
              <a:t>навчального</a:t>
            </a:r>
            <a:r>
              <a:rPr lang="ru-RU" sz="1400" b="1" i="1" dirty="0"/>
              <a:t> </a:t>
            </a:r>
            <a:r>
              <a:rPr lang="ru-RU" sz="1400" b="1" i="1" dirty="0" smtClean="0"/>
              <a:t>закладу, </a:t>
            </a:r>
            <a:r>
              <a:rPr lang="en-US" sz="1400" b="1" i="1" dirty="0" smtClean="0"/>
              <a:t> </a:t>
            </a:r>
            <a:r>
              <a:rPr lang="ru-RU" sz="1400" b="1" i="1" dirty="0" smtClean="0"/>
              <a:t>де </a:t>
            </a:r>
            <a:r>
              <a:rPr lang="ru-RU" sz="1400" b="1" i="1" dirty="0" err="1"/>
              <a:t>здійснювалася</a:t>
            </a:r>
            <a:r>
              <a:rPr lang="ru-RU" sz="1400" b="1" i="1" dirty="0"/>
              <a:t> </a:t>
            </a:r>
            <a:r>
              <a:rPr lang="ru-RU" sz="1400" b="1" i="1" dirty="0" err="1"/>
              <a:t>підготовка</a:t>
            </a:r>
            <a:r>
              <a:rPr lang="ru-RU" sz="1400" b="1" i="1" dirty="0"/>
              <a:t> </a:t>
            </a:r>
            <a:r>
              <a:rPr lang="ru-RU" sz="1400" b="1" i="1" dirty="0" err="1" smtClean="0"/>
              <a:t>здобувача</a:t>
            </a:r>
            <a:endParaRPr lang="ru-RU" sz="1400" b="1" i="1" dirty="0"/>
          </a:p>
          <a:p>
            <a:pPr marL="0" indent="0" algn="ctr">
              <a:buNone/>
            </a:pPr>
            <a:r>
              <a:rPr lang="ru-RU" sz="1400" b="1" i="1" dirty="0" err="1"/>
              <a:t>Найменування</a:t>
            </a:r>
            <a:r>
              <a:rPr lang="ru-RU" sz="1400" b="1" i="1" dirty="0"/>
              <a:t> </a:t>
            </a:r>
            <a:r>
              <a:rPr lang="ru-RU" sz="1400" b="1" i="1" dirty="0" err="1"/>
              <a:t>вищого</a:t>
            </a:r>
            <a:r>
              <a:rPr lang="ru-RU" sz="1400" b="1" i="1" dirty="0"/>
              <a:t> </a:t>
            </a:r>
            <a:r>
              <a:rPr lang="ru-RU" sz="1400" b="1" i="1" dirty="0" err="1"/>
              <a:t>навчального</a:t>
            </a:r>
            <a:r>
              <a:rPr lang="ru-RU" sz="1400" b="1" i="1" dirty="0"/>
              <a:t> закладу </a:t>
            </a:r>
            <a:r>
              <a:rPr lang="ru-RU" sz="1400" b="1" i="1" dirty="0" err="1"/>
              <a:t>або</a:t>
            </a:r>
            <a:r>
              <a:rPr lang="ru-RU" sz="1400" b="1" i="1" dirty="0"/>
              <a:t> </a:t>
            </a:r>
            <a:r>
              <a:rPr lang="ru-RU" sz="1400" b="1" i="1" dirty="0" err="1"/>
              <a:t>наукової</a:t>
            </a:r>
            <a:r>
              <a:rPr lang="ru-RU" sz="1400" b="1" i="1" dirty="0"/>
              <a:t> установи, </a:t>
            </a:r>
            <a:r>
              <a:rPr lang="en-US" sz="1400" b="1" i="1" dirty="0" smtClean="0"/>
              <a:t> </a:t>
            </a:r>
            <a:r>
              <a:rPr lang="ru-RU" sz="1400" b="1" i="1" dirty="0" smtClean="0"/>
              <a:t>у </a:t>
            </a:r>
            <a:r>
              <a:rPr lang="ru-RU" sz="1400" b="1" i="1" dirty="0" err="1"/>
              <a:t>спеціалізованій</a:t>
            </a:r>
            <a:r>
              <a:rPr lang="ru-RU" sz="1400" b="1" i="1" dirty="0"/>
              <a:t> </a:t>
            </a:r>
            <a:r>
              <a:rPr lang="ru-RU" sz="1400" b="1" i="1" dirty="0" err="1"/>
              <a:t>вченій</a:t>
            </a:r>
            <a:r>
              <a:rPr lang="ru-RU" sz="1400" b="1" i="1" dirty="0"/>
              <a:t> </a:t>
            </a:r>
            <a:r>
              <a:rPr lang="ru-RU" sz="1400" b="1" i="1" dirty="0" err="1"/>
              <a:t>раді</a:t>
            </a:r>
            <a:r>
              <a:rPr lang="ru-RU" sz="1400" b="1" i="1" dirty="0"/>
              <a:t> </a:t>
            </a:r>
            <a:r>
              <a:rPr lang="ru-RU" sz="1400" b="1" i="1" dirty="0" err="1"/>
              <a:t>якого</a:t>
            </a:r>
            <a:r>
              <a:rPr lang="ru-RU" sz="1400" b="1" i="1" dirty="0"/>
              <a:t> (</a:t>
            </a:r>
            <a:r>
              <a:rPr lang="ru-RU" sz="1400" b="1" i="1" dirty="0" err="1"/>
              <a:t>якої</a:t>
            </a:r>
            <a:r>
              <a:rPr lang="ru-RU" sz="1400" b="1" i="1" dirty="0"/>
              <a:t>) </a:t>
            </a:r>
            <a:r>
              <a:rPr lang="ru-RU" sz="1400" b="1" i="1" dirty="0" err="1"/>
              <a:t>проводився</a:t>
            </a:r>
            <a:r>
              <a:rPr lang="ru-RU" sz="1400" b="1" i="1" dirty="0"/>
              <a:t> </a:t>
            </a:r>
            <a:r>
              <a:rPr lang="ru-RU" sz="1400" b="1" i="1" dirty="0" err="1"/>
              <a:t>захист</a:t>
            </a:r>
            <a:r>
              <a:rPr lang="ru-RU" sz="1400" b="1" i="1" dirty="0"/>
              <a:t> </a:t>
            </a:r>
            <a:r>
              <a:rPr lang="ru-RU" sz="1400" b="1" i="1" dirty="0" err="1" smtClean="0"/>
              <a:t>дисертації</a:t>
            </a:r>
            <a:endParaRPr lang="ru-RU" sz="1400" b="1" i="1" dirty="0"/>
          </a:p>
          <a:p>
            <a:pPr marL="0" indent="0" algn="ctr">
              <a:buNone/>
            </a:pPr>
            <a:endParaRPr lang="ru-RU" sz="1400" dirty="0" smtClean="0"/>
          </a:p>
          <a:p>
            <a:pPr marL="0" indent="0" algn="ctr">
              <a:buNone/>
            </a:pPr>
            <a:r>
              <a:rPr lang="ru-RU" sz="1400" b="1" dirty="0" err="1" smtClean="0"/>
              <a:t>Кваліфікаційна</a:t>
            </a:r>
            <a:r>
              <a:rPr lang="ru-RU" sz="1400" b="1" dirty="0" smtClean="0"/>
              <a:t> </a:t>
            </a:r>
            <a:r>
              <a:rPr lang="ru-RU" sz="1400" b="1" dirty="0" err="1"/>
              <a:t>наукова</a:t>
            </a:r>
            <a:r>
              <a:rPr lang="ru-RU" sz="1400" b="1" dirty="0"/>
              <a:t> </a:t>
            </a:r>
            <a:r>
              <a:rPr lang="ru-RU" sz="1400" b="1" dirty="0" err="1" smtClean="0"/>
              <a:t>праця</a:t>
            </a:r>
            <a:r>
              <a:rPr lang="ru-RU" sz="1400" b="1" dirty="0" smtClean="0"/>
              <a:t> </a:t>
            </a:r>
            <a:r>
              <a:rPr lang="ru-RU" sz="1400" b="1" dirty="0"/>
              <a:t>на правах </a:t>
            </a:r>
            <a:r>
              <a:rPr lang="ru-RU" sz="1400" b="1" dirty="0" err="1" smtClean="0"/>
              <a:t>рукопису</a:t>
            </a:r>
            <a:endParaRPr lang="ru-RU" sz="1400" b="1" dirty="0" smtClean="0"/>
          </a:p>
          <a:p>
            <a:pPr marL="0" indent="0" algn="ctr">
              <a:buNone/>
            </a:pPr>
            <a:r>
              <a:rPr lang="ru-RU" sz="1400" dirty="0" smtClean="0"/>
              <a:t>__________________________________________________________________</a:t>
            </a:r>
          </a:p>
          <a:p>
            <a:pPr marL="0" indent="0" algn="r">
              <a:buNone/>
            </a:pPr>
            <a:r>
              <a:rPr lang="ru-RU" sz="1400" b="1" dirty="0" smtClean="0"/>
              <a:t> </a:t>
            </a:r>
            <a:r>
              <a:rPr lang="ru-RU" sz="1400" b="1" dirty="0"/>
              <a:t>(</a:t>
            </a:r>
            <a:r>
              <a:rPr lang="ru-RU" sz="1400" b="1" dirty="0" err="1"/>
              <a:t>прізвище</a:t>
            </a:r>
            <a:r>
              <a:rPr lang="ru-RU" sz="1400" b="1" dirty="0"/>
              <a:t>, </a:t>
            </a:r>
            <a:r>
              <a:rPr lang="ru-RU" sz="1400" b="1" dirty="0" err="1"/>
              <a:t>ім’я</a:t>
            </a:r>
            <a:r>
              <a:rPr lang="ru-RU" sz="1400" b="1" dirty="0"/>
              <a:t>, по </a:t>
            </a:r>
            <a:r>
              <a:rPr lang="ru-RU" sz="1400" b="1" dirty="0" err="1"/>
              <a:t>батькові</a:t>
            </a:r>
            <a:r>
              <a:rPr lang="ru-RU" sz="1400" b="1" dirty="0"/>
              <a:t>)  </a:t>
            </a:r>
            <a:r>
              <a:rPr lang="ru-RU" sz="1400" dirty="0"/>
              <a:t>  </a:t>
            </a:r>
            <a:r>
              <a:rPr lang="ru-RU" sz="1400" dirty="0" smtClean="0"/>
              <a:t>                                                                      Гриф</a:t>
            </a:r>
            <a:endParaRPr lang="ru-RU" sz="1400" dirty="0"/>
          </a:p>
          <a:p>
            <a:pPr marL="0" indent="0" algn="r">
              <a:buNone/>
            </a:pPr>
            <a:r>
              <a:rPr lang="ru-RU" sz="1400" dirty="0"/>
              <a:t>Прим. № ____</a:t>
            </a:r>
          </a:p>
          <a:p>
            <a:pPr marL="0" indent="0" algn="r">
              <a:buNone/>
            </a:pPr>
            <a:r>
              <a:rPr lang="ru-RU" sz="1400" dirty="0"/>
              <a:t> УДК _______</a:t>
            </a:r>
          </a:p>
          <a:p>
            <a:pPr marL="0" indent="0" algn="r">
              <a:buNone/>
            </a:pPr>
            <a:r>
              <a:rPr lang="ru-RU" sz="1400" dirty="0"/>
              <a:t>							</a:t>
            </a:r>
            <a:r>
              <a:rPr lang="ru-RU" sz="1400" dirty="0" smtClean="0"/>
              <a:t> </a:t>
            </a:r>
            <a:endParaRPr lang="ru-RU" sz="1400" dirty="0"/>
          </a:p>
          <a:p>
            <a:pPr marL="0" indent="0" algn="ctr">
              <a:buNone/>
            </a:pPr>
            <a:r>
              <a:rPr lang="ru-RU" sz="1400" b="1" dirty="0" smtClean="0"/>
              <a:t>ДИСЕРТАЦІЯ</a:t>
            </a:r>
          </a:p>
          <a:p>
            <a:pPr marL="0" indent="0" algn="ctr">
              <a:buNone/>
            </a:pPr>
            <a:r>
              <a:rPr lang="ru-RU" sz="1400" dirty="0" smtClean="0"/>
              <a:t>__________________________________________________________________</a:t>
            </a:r>
            <a:endParaRPr lang="ru-RU" sz="1400" dirty="0"/>
          </a:p>
          <a:p>
            <a:pPr marL="0" indent="0" algn="ctr">
              <a:buNone/>
            </a:pPr>
            <a:r>
              <a:rPr lang="ru-RU" sz="1400" b="1" dirty="0"/>
              <a:t>(</a:t>
            </a:r>
            <a:r>
              <a:rPr lang="ru-RU" sz="1400" b="1" dirty="0" err="1"/>
              <a:t>назва</a:t>
            </a:r>
            <a:r>
              <a:rPr lang="ru-RU" sz="1400" b="1" dirty="0"/>
              <a:t> </a:t>
            </a:r>
            <a:r>
              <a:rPr lang="ru-RU" sz="1400" b="1" dirty="0" err="1"/>
              <a:t>дисертації</a:t>
            </a:r>
            <a:r>
              <a:rPr lang="ru-RU" sz="1400" dirty="0"/>
              <a:t>)                            </a:t>
            </a:r>
          </a:p>
          <a:p>
            <a:pPr marL="0" indent="0" algn="ctr">
              <a:buNone/>
            </a:pPr>
            <a:r>
              <a:rPr lang="ru-RU" sz="1400" dirty="0"/>
              <a:t>__________________________________________________________________</a:t>
            </a:r>
          </a:p>
          <a:p>
            <a:pPr marL="0" indent="0" algn="ctr">
              <a:buNone/>
            </a:pPr>
            <a:r>
              <a:rPr lang="ru-RU" sz="1400" b="1" dirty="0"/>
              <a:t> (шифр і </a:t>
            </a:r>
            <a:r>
              <a:rPr lang="ru-RU" sz="1400" b="1" dirty="0" err="1"/>
              <a:t>назва</a:t>
            </a:r>
            <a:r>
              <a:rPr lang="ru-RU" sz="1400" b="1" dirty="0"/>
              <a:t> </a:t>
            </a:r>
            <a:r>
              <a:rPr lang="ru-RU" sz="1400" b="1" dirty="0" err="1"/>
              <a:t>спеціальності</a:t>
            </a:r>
            <a:r>
              <a:rPr lang="ru-RU" sz="1400" b="1" dirty="0"/>
              <a:t>)                            </a:t>
            </a:r>
          </a:p>
          <a:p>
            <a:pPr marL="0" indent="0" algn="ctr">
              <a:buNone/>
            </a:pPr>
            <a:r>
              <a:rPr lang="ru-RU" sz="1400" dirty="0"/>
              <a:t>__________________________________________________________________</a:t>
            </a:r>
          </a:p>
          <a:p>
            <a:pPr marL="0" indent="0" algn="ctr">
              <a:buNone/>
            </a:pPr>
            <a:r>
              <a:rPr lang="ru-RU" sz="1400" dirty="0"/>
              <a:t> </a:t>
            </a:r>
            <a:r>
              <a:rPr lang="ru-RU" sz="1400" b="1" dirty="0"/>
              <a:t>(</a:t>
            </a:r>
            <a:r>
              <a:rPr lang="ru-RU" sz="1400" b="1" dirty="0" err="1"/>
              <a:t>галузь</a:t>
            </a:r>
            <a:r>
              <a:rPr lang="ru-RU" sz="1400" b="1" dirty="0"/>
              <a:t> </a:t>
            </a:r>
            <a:r>
              <a:rPr lang="ru-RU" sz="1400" b="1" dirty="0" err="1"/>
              <a:t>знань</a:t>
            </a:r>
            <a:r>
              <a:rPr lang="ru-RU" sz="1400" b="1" dirty="0"/>
              <a:t>)         </a:t>
            </a:r>
            <a:r>
              <a:rPr lang="ru-RU" sz="1400" dirty="0"/>
              <a:t>                   </a:t>
            </a:r>
          </a:p>
          <a:p>
            <a:endParaRPr lang="ru-RU" sz="1400" dirty="0"/>
          </a:p>
          <a:p>
            <a:pPr marL="0" indent="0" algn="ctr">
              <a:buNone/>
            </a:pPr>
            <a:r>
              <a:rPr lang="ru-RU" sz="1400" b="1" dirty="0" err="1"/>
              <a:t>Подається</a:t>
            </a:r>
            <a:r>
              <a:rPr lang="ru-RU" sz="1400" b="1" dirty="0"/>
              <a:t> на </a:t>
            </a:r>
            <a:r>
              <a:rPr lang="ru-RU" sz="1400" b="1" dirty="0" err="1"/>
              <a:t>здобуття</a:t>
            </a:r>
            <a:r>
              <a:rPr lang="ru-RU" sz="1400" b="1" dirty="0"/>
              <a:t> </a:t>
            </a:r>
            <a:r>
              <a:rPr lang="ru-RU" sz="1400" b="1" dirty="0" err="1"/>
              <a:t>наукового</a:t>
            </a:r>
            <a:r>
              <a:rPr lang="ru-RU" sz="1400" b="1" dirty="0"/>
              <a:t> </a:t>
            </a:r>
            <a:r>
              <a:rPr lang="ru-RU" sz="1400" b="1" dirty="0" err="1"/>
              <a:t>ступеня</a:t>
            </a:r>
            <a:r>
              <a:rPr lang="ru-RU" sz="1400" dirty="0"/>
              <a:t>_________________________________ </a:t>
            </a:r>
          </a:p>
          <a:p>
            <a:endParaRPr lang="ru-RU" sz="1000" dirty="0"/>
          </a:p>
          <a:p>
            <a:endParaRPr lang="ru-RU" sz="1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ІІІ. </a:t>
            </a:r>
            <a:r>
              <a:rPr lang="ru-RU" sz="2800" dirty="0" err="1">
                <a:solidFill>
                  <a:schemeClr val="tx1"/>
                </a:solidFill>
              </a:rPr>
              <a:t>Вимоги</a:t>
            </a:r>
            <a:r>
              <a:rPr lang="ru-RU" sz="2800" dirty="0">
                <a:solidFill>
                  <a:schemeClr val="tx1"/>
                </a:solidFill>
              </a:rPr>
              <a:t> до </a:t>
            </a:r>
            <a:r>
              <a:rPr lang="ru-RU" sz="2800" dirty="0" err="1">
                <a:solidFill>
                  <a:schemeClr val="tx1"/>
                </a:solidFill>
              </a:rPr>
              <a:t>структурних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елементів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15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Дисертація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b="1" dirty="0"/>
              <a:t> </a:t>
            </a:r>
            <a:r>
              <a:rPr lang="ru-RU" b="1" dirty="0" err="1"/>
              <a:t>власних</a:t>
            </a:r>
            <a:r>
              <a:rPr lang="ru-RU" b="1" dirty="0"/>
              <a:t> </a:t>
            </a:r>
            <a:r>
              <a:rPr lang="ru-RU" b="1" dirty="0" err="1"/>
              <a:t>досліджень</a:t>
            </a:r>
            <a:r>
              <a:rPr lang="ru-RU" b="1" dirty="0"/>
              <a:t>. </a:t>
            </a:r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r>
              <a:rPr lang="ru-RU" b="1" dirty="0" err="1"/>
              <a:t>ідей</a:t>
            </a:r>
            <a:r>
              <a:rPr lang="ru-RU" b="1" dirty="0"/>
              <a:t>, </a:t>
            </a:r>
            <a:r>
              <a:rPr lang="ru-RU" b="1" dirty="0" err="1"/>
              <a:t>результатів</a:t>
            </a:r>
            <a:r>
              <a:rPr lang="ru-RU" b="1" dirty="0"/>
              <a:t> і </a:t>
            </a:r>
            <a:r>
              <a:rPr lang="ru-RU" b="1" dirty="0" err="1"/>
              <a:t>текстів</a:t>
            </a:r>
            <a:r>
              <a:rPr lang="ru-RU" b="1" dirty="0"/>
              <a:t> </a:t>
            </a:r>
            <a:r>
              <a:rPr lang="ru-RU" b="1" dirty="0" err="1"/>
              <a:t>інших</a:t>
            </a:r>
            <a:r>
              <a:rPr lang="ru-RU" b="1" dirty="0"/>
              <a:t> </a:t>
            </a:r>
            <a:r>
              <a:rPr lang="ru-RU" b="1" dirty="0" err="1"/>
              <a:t>авторів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посилання</a:t>
            </a:r>
            <a:r>
              <a:rPr lang="ru-RU" b="1" dirty="0"/>
              <a:t> на </a:t>
            </a:r>
            <a:r>
              <a:rPr lang="ru-RU" b="1" dirty="0" err="1"/>
              <a:t>відповідне</a:t>
            </a:r>
            <a:r>
              <a:rPr lang="ru-RU" b="1" dirty="0"/>
              <a:t> </a:t>
            </a:r>
            <a:r>
              <a:rPr lang="ru-RU" b="1" dirty="0" err="1"/>
              <a:t>джерело</a:t>
            </a:r>
            <a:r>
              <a:rPr lang="ru-RU" b="1" dirty="0"/>
              <a:t> </a:t>
            </a:r>
            <a:r>
              <a:rPr lang="ru-RU" dirty="0"/>
              <a:t>___________________________                   </a:t>
            </a:r>
          </a:p>
          <a:p>
            <a:pPr marL="0" indent="0">
              <a:buNone/>
            </a:pPr>
            <a:r>
              <a:rPr lang="ru-RU" dirty="0"/>
              <a:t>(</a:t>
            </a:r>
            <a:r>
              <a:rPr lang="ru-RU" dirty="0" err="1"/>
              <a:t>підпис</a:t>
            </a:r>
            <a:r>
              <a:rPr lang="ru-RU" dirty="0"/>
              <a:t>, </a:t>
            </a:r>
            <a:r>
              <a:rPr lang="ru-RU" dirty="0" err="1"/>
              <a:t>ініціали</a:t>
            </a:r>
            <a:r>
              <a:rPr lang="ru-RU" dirty="0"/>
              <a:t> та </a:t>
            </a:r>
            <a:r>
              <a:rPr lang="ru-RU" dirty="0" err="1"/>
              <a:t>прізвище</a:t>
            </a:r>
            <a:r>
              <a:rPr lang="ru-RU" dirty="0"/>
              <a:t> </a:t>
            </a:r>
            <a:r>
              <a:rPr lang="ru-RU" dirty="0" err="1"/>
              <a:t>здобувача</a:t>
            </a:r>
            <a:r>
              <a:rPr lang="ru-RU" dirty="0"/>
              <a:t>)</a:t>
            </a:r>
          </a:p>
          <a:p>
            <a:endParaRPr lang="ru-RU" dirty="0"/>
          </a:p>
          <a:p>
            <a:pPr marL="0" indent="0" algn="r">
              <a:buNone/>
            </a:pPr>
            <a:r>
              <a:rPr lang="ru-RU" b="1" dirty="0" err="1"/>
              <a:t>Науковий</a:t>
            </a:r>
            <a:r>
              <a:rPr lang="ru-RU" b="1" dirty="0"/>
              <a:t> </a:t>
            </a:r>
            <a:r>
              <a:rPr lang="ru-RU" b="1" dirty="0" err="1"/>
              <a:t>керівник</a:t>
            </a:r>
            <a:r>
              <a:rPr lang="ru-RU" b="1" dirty="0"/>
              <a:t> (консультант</a:t>
            </a:r>
            <a:r>
              <a:rPr lang="ru-RU" b="1" dirty="0" smtClean="0"/>
              <a:t>)</a:t>
            </a:r>
            <a:r>
              <a:rPr lang="en-US" b="1" dirty="0" smtClean="0"/>
              <a:t> </a:t>
            </a:r>
            <a:r>
              <a:rPr lang="ru-RU" dirty="0" smtClean="0"/>
              <a:t>________________________________________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</a:t>
            </a:r>
            <a:r>
              <a:rPr lang="ru-RU" dirty="0" smtClean="0"/>
              <a:t>     (</a:t>
            </a:r>
            <a:r>
              <a:rPr lang="ru-RU" dirty="0" err="1"/>
              <a:t>прізвище</a:t>
            </a:r>
            <a:r>
              <a:rPr lang="ru-RU" dirty="0"/>
              <a:t>, </a:t>
            </a:r>
            <a:r>
              <a:rPr lang="ru-RU" dirty="0" err="1"/>
              <a:t>ім’я</a:t>
            </a:r>
            <a:r>
              <a:rPr lang="ru-RU" dirty="0"/>
              <a:t>, по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, </a:t>
            </a:r>
            <a:r>
              <a:rPr lang="ru-RU" dirty="0" smtClean="0"/>
              <a:t>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   </a:t>
            </a:r>
            <a:r>
              <a:rPr lang="ru-RU" dirty="0" err="1" smtClean="0"/>
              <a:t>вчене</a:t>
            </a:r>
            <a:r>
              <a:rPr lang="ru-RU" dirty="0" smtClean="0"/>
              <a:t> </a:t>
            </a:r>
            <a:r>
              <a:rPr lang="ru-RU" dirty="0" err="1"/>
              <a:t>звання</a:t>
            </a:r>
            <a:r>
              <a:rPr lang="ru-RU" dirty="0"/>
              <a:t>)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ru-RU" b="1" dirty="0" err="1" smtClean="0"/>
              <a:t>Місто</a:t>
            </a:r>
            <a:r>
              <a:rPr lang="ru-RU" b="1" dirty="0" smtClean="0"/>
              <a:t> </a:t>
            </a:r>
            <a:r>
              <a:rPr lang="ru-RU" b="1" dirty="0"/>
              <a:t>- </a:t>
            </a:r>
            <a:r>
              <a:rPr lang="ru-RU" b="1" dirty="0" err="1"/>
              <a:t>рік</a:t>
            </a:r>
            <a:endParaRPr lang="ru-RU" b="1" dirty="0"/>
          </a:p>
          <a:p>
            <a:endParaRPr lang="ru-RU" dirty="0"/>
          </a:p>
          <a:p>
            <a:pPr marL="0" indent="0">
              <a:buNone/>
            </a:pPr>
            <a:r>
              <a:rPr lang="ru-RU" sz="1900" dirty="0" err="1"/>
              <a:t>Примітка</a:t>
            </a:r>
            <a:r>
              <a:rPr lang="ru-RU" sz="1900" dirty="0"/>
              <a:t>. </a:t>
            </a:r>
            <a:r>
              <a:rPr lang="ru-RU" sz="1900" dirty="0" err="1"/>
              <a:t>Відомості</a:t>
            </a:r>
            <a:r>
              <a:rPr lang="ru-RU" sz="1900" dirty="0"/>
              <a:t> </a:t>
            </a:r>
            <a:r>
              <a:rPr lang="ru-RU" sz="1900" dirty="0" err="1"/>
              <a:t>щодо</a:t>
            </a:r>
            <a:r>
              <a:rPr lang="ru-RU" sz="1900" dirty="0"/>
              <a:t> грифа </a:t>
            </a:r>
            <a:r>
              <a:rPr lang="ru-RU" sz="1900" dirty="0" err="1"/>
              <a:t>секретності</a:t>
            </a:r>
            <a:r>
              <a:rPr lang="ru-RU" sz="1900" dirty="0"/>
              <a:t> та </a:t>
            </a:r>
            <a:r>
              <a:rPr lang="ru-RU" sz="1900" dirty="0" err="1" smtClean="0"/>
              <a:t>напис</a:t>
            </a:r>
            <a:endParaRPr lang="en-US" sz="1900" dirty="0" smtClean="0"/>
          </a:p>
          <a:p>
            <a:pPr marL="0" indent="0">
              <a:buNone/>
            </a:pPr>
            <a:r>
              <a:rPr lang="ru-RU" sz="1900" dirty="0" smtClean="0"/>
              <a:t> </a:t>
            </a:r>
            <a:r>
              <a:rPr lang="ru-RU" sz="1900" dirty="0"/>
              <a:t>«Прим. № ____» </a:t>
            </a:r>
            <a:r>
              <a:rPr lang="ru-RU" sz="1900" dirty="0" err="1"/>
              <a:t>наводять</a:t>
            </a:r>
            <a:r>
              <a:rPr lang="ru-RU" sz="1900" dirty="0"/>
              <a:t> за </a:t>
            </a:r>
            <a:r>
              <a:rPr lang="ru-RU" sz="1900" dirty="0" err="1"/>
              <a:t>необхідності</a:t>
            </a:r>
            <a:r>
              <a:rPr lang="ru-RU" sz="1900" dirty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>
                <a:solidFill>
                  <a:schemeClr val="tx1"/>
                </a:solidFill>
              </a:rPr>
              <a:t>III.</a:t>
            </a:r>
            <a:r>
              <a:rPr lang="en-US" dirty="0" smtClean="0"/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Титульний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аркуш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дисертації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925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fontScale="77500" lnSpcReduction="20000"/>
          </a:bodyPr>
          <a:lstStyle/>
          <a:p>
            <a:r>
              <a:rPr lang="ru-RU" sz="2500" dirty="0"/>
              <a:t>Для </a:t>
            </a:r>
            <a:r>
              <a:rPr lang="ru-RU" sz="2500" dirty="0" err="1"/>
              <a:t>ознайомлення</a:t>
            </a:r>
            <a:r>
              <a:rPr lang="ru-RU" sz="2500" dirty="0"/>
              <a:t> </a:t>
            </a:r>
            <a:r>
              <a:rPr lang="ru-RU" sz="2500" dirty="0" err="1"/>
              <a:t>зі</a:t>
            </a:r>
            <a:r>
              <a:rPr lang="ru-RU" sz="2500" dirty="0"/>
              <a:t> </a:t>
            </a:r>
            <a:r>
              <a:rPr lang="ru-RU" sz="2500" dirty="0" err="1"/>
              <a:t>змістом</a:t>
            </a:r>
            <a:r>
              <a:rPr lang="ru-RU" sz="2500" dirty="0"/>
              <a:t> та результатами </a:t>
            </a:r>
            <a:r>
              <a:rPr lang="ru-RU" sz="2500" dirty="0" err="1"/>
              <a:t>дисертації</a:t>
            </a:r>
            <a:r>
              <a:rPr lang="ru-RU" sz="2500" dirty="0"/>
              <a:t> </a:t>
            </a:r>
            <a:r>
              <a:rPr lang="ru-RU" sz="2500" dirty="0" err="1"/>
              <a:t>подається</a:t>
            </a:r>
            <a:r>
              <a:rPr lang="ru-RU" sz="2500" dirty="0"/>
              <a:t> </a:t>
            </a:r>
            <a:r>
              <a:rPr lang="ru-RU" sz="2500" b="1" dirty="0"/>
              <a:t>державною та </a:t>
            </a:r>
            <a:r>
              <a:rPr lang="ru-RU" sz="2500" b="1" dirty="0" err="1"/>
              <a:t>англійською</a:t>
            </a:r>
            <a:r>
              <a:rPr lang="ru-RU" sz="2500" b="1" dirty="0"/>
              <a:t> </a:t>
            </a:r>
            <a:r>
              <a:rPr lang="ru-RU" sz="2500" dirty="0" err="1"/>
              <a:t>мовами</a:t>
            </a:r>
            <a:r>
              <a:rPr lang="ru-RU" sz="2500" dirty="0"/>
              <a:t> </a:t>
            </a:r>
            <a:r>
              <a:rPr lang="ru-RU" sz="2500" dirty="0" err="1"/>
              <a:t>анотація</a:t>
            </a:r>
            <a:r>
              <a:rPr lang="ru-RU" sz="2500" dirty="0"/>
              <a:t> - </a:t>
            </a:r>
            <a:r>
              <a:rPr lang="ru-RU" sz="2500" dirty="0" err="1"/>
              <a:t>узагальнений</a:t>
            </a:r>
            <a:r>
              <a:rPr lang="ru-RU" sz="2500" dirty="0"/>
              <a:t> короткий </a:t>
            </a:r>
            <a:r>
              <a:rPr lang="ru-RU" sz="2500" dirty="0" err="1"/>
              <a:t>виклад</a:t>
            </a:r>
            <a:r>
              <a:rPr lang="ru-RU" sz="2500" dirty="0"/>
              <a:t> </a:t>
            </a:r>
            <a:r>
              <a:rPr lang="ru-RU" sz="2500" dirty="0" err="1"/>
              <a:t>її</a:t>
            </a:r>
            <a:r>
              <a:rPr lang="ru-RU" sz="2500" dirty="0"/>
              <a:t> основного </a:t>
            </a:r>
            <a:r>
              <a:rPr lang="ru-RU" sz="2500" dirty="0" err="1"/>
              <a:t>змісту</a:t>
            </a:r>
            <a:r>
              <a:rPr lang="ru-RU" sz="2500" dirty="0"/>
              <a:t>. В </a:t>
            </a:r>
            <a:r>
              <a:rPr lang="ru-RU" sz="2500" dirty="0" err="1"/>
              <a:t>анотації</a:t>
            </a:r>
            <a:r>
              <a:rPr lang="ru-RU" sz="2500" dirty="0"/>
              <a:t> </a:t>
            </a:r>
            <a:r>
              <a:rPr lang="ru-RU" sz="2500" dirty="0" err="1"/>
              <a:t>дисертації</a:t>
            </a:r>
            <a:r>
              <a:rPr lang="ru-RU" sz="2500" dirty="0"/>
              <a:t> </a:t>
            </a:r>
            <a:r>
              <a:rPr lang="ru-RU" sz="2500" dirty="0" err="1"/>
              <a:t>мають</a:t>
            </a:r>
            <a:r>
              <a:rPr lang="ru-RU" sz="2500" dirty="0"/>
              <a:t> бути </a:t>
            </a:r>
            <a:r>
              <a:rPr lang="ru-RU" sz="2500" dirty="0" err="1"/>
              <a:t>стисло</a:t>
            </a:r>
            <a:r>
              <a:rPr lang="ru-RU" sz="2500" dirty="0"/>
              <a:t> </a:t>
            </a:r>
            <a:r>
              <a:rPr lang="ru-RU" sz="2500" dirty="0" err="1"/>
              <a:t>представлені</a:t>
            </a:r>
            <a:r>
              <a:rPr lang="ru-RU" sz="2500" dirty="0"/>
              <a:t> </a:t>
            </a:r>
            <a:r>
              <a:rPr lang="ru-RU" sz="2500" dirty="0" err="1"/>
              <a:t>основні</a:t>
            </a:r>
            <a:r>
              <a:rPr lang="ru-RU" sz="2500" dirty="0"/>
              <a:t> </a:t>
            </a:r>
            <a:r>
              <a:rPr lang="ru-RU" sz="2500" dirty="0" err="1"/>
              <a:t>результати</a:t>
            </a:r>
            <a:r>
              <a:rPr lang="ru-RU" sz="2500" dirty="0"/>
              <a:t> </a:t>
            </a:r>
            <a:r>
              <a:rPr lang="ru-RU" sz="2500" dirty="0" err="1"/>
              <a:t>дослідження</a:t>
            </a:r>
            <a:r>
              <a:rPr lang="ru-RU" sz="2500" dirty="0"/>
              <a:t> </a:t>
            </a:r>
            <a:r>
              <a:rPr lang="ru-RU" sz="2500" dirty="0" err="1"/>
              <a:t>із</a:t>
            </a:r>
            <a:r>
              <a:rPr lang="ru-RU" sz="2500" dirty="0"/>
              <a:t> </a:t>
            </a:r>
            <a:r>
              <a:rPr lang="ru-RU" sz="2500" dirty="0" err="1"/>
              <a:t>зазначенням</a:t>
            </a:r>
            <a:r>
              <a:rPr lang="ru-RU" sz="2500" dirty="0"/>
              <a:t> </a:t>
            </a:r>
            <a:r>
              <a:rPr lang="ru-RU" sz="2500" dirty="0" err="1"/>
              <a:t>наукової</a:t>
            </a:r>
            <a:r>
              <a:rPr lang="ru-RU" sz="2500" dirty="0"/>
              <a:t> </a:t>
            </a:r>
            <a:r>
              <a:rPr lang="ru-RU" sz="2500" dirty="0" err="1"/>
              <a:t>новизни</a:t>
            </a:r>
            <a:r>
              <a:rPr lang="ru-RU" sz="2500" dirty="0"/>
              <a:t> та за </a:t>
            </a:r>
            <a:r>
              <a:rPr lang="ru-RU" sz="2500" dirty="0" err="1"/>
              <a:t>наявності</a:t>
            </a:r>
            <a:r>
              <a:rPr lang="ru-RU" sz="2500" dirty="0"/>
              <a:t> практичного </a:t>
            </a:r>
            <a:r>
              <a:rPr lang="ru-RU" sz="2500" dirty="0" err="1"/>
              <a:t>значення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r>
              <a:rPr lang="ru-RU" sz="2500" dirty="0"/>
              <a:t>В </a:t>
            </a:r>
            <a:r>
              <a:rPr lang="ru-RU" sz="2500" dirty="0" err="1"/>
              <a:t>анотації</a:t>
            </a:r>
            <a:r>
              <a:rPr lang="ru-RU" sz="2500" dirty="0"/>
              <a:t> </a:t>
            </a:r>
            <a:r>
              <a:rPr lang="ru-RU" sz="2500" dirty="0" err="1"/>
              <a:t>також</a:t>
            </a:r>
            <a:r>
              <a:rPr lang="ru-RU" sz="2500" dirty="0"/>
              <a:t> </a:t>
            </a:r>
            <a:r>
              <a:rPr lang="ru-RU" sz="2500" b="1" dirty="0" err="1"/>
              <a:t>вказуються</a:t>
            </a:r>
            <a:r>
              <a:rPr lang="ru-RU" sz="2500" b="1" dirty="0"/>
              <a:t>:</a:t>
            </a:r>
          </a:p>
          <a:p>
            <a:r>
              <a:rPr lang="ru-RU" sz="2500" dirty="0" err="1"/>
              <a:t>прізвище</a:t>
            </a:r>
            <a:r>
              <a:rPr lang="ru-RU" sz="2500" dirty="0"/>
              <a:t> та </a:t>
            </a:r>
            <a:r>
              <a:rPr lang="ru-RU" sz="2500" dirty="0" err="1"/>
              <a:t>ініціали</a:t>
            </a:r>
            <a:r>
              <a:rPr lang="ru-RU" sz="2500" dirty="0"/>
              <a:t> </a:t>
            </a:r>
            <a:r>
              <a:rPr lang="ru-RU" sz="2500" dirty="0" err="1"/>
              <a:t>здобувача</a:t>
            </a:r>
            <a:r>
              <a:rPr lang="ru-RU" sz="2500" dirty="0"/>
              <a:t>;</a:t>
            </a:r>
          </a:p>
          <a:p>
            <a:r>
              <a:rPr lang="ru-RU" sz="2500" dirty="0" err="1"/>
              <a:t>назва</a:t>
            </a:r>
            <a:r>
              <a:rPr lang="ru-RU" sz="2500" dirty="0"/>
              <a:t> </a:t>
            </a:r>
            <a:r>
              <a:rPr lang="ru-RU" sz="2500" dirty="0" err="1"/>
              <a:t>дисертації</a:t>
            </a:r>
            <a:r>
              <a:rPr lang="ru-RU" sz="2500" dirty="0"/>
              <a:t>;</a:t>
            </a:r>
          </a:p>
          <a:p>
            <a:r>
              <a:rPr lang="ru-RU" sz="2500" dirty="0"/>
              <a:t>вид </a:t>
            </a:r>
            <a:r>
              <a:rPr lang="ru-RU" sz="2500" dirty="0" err="1"/>
              <a:t>дисертації</a:t>
            </a:r>
            <a:r>
              <a:rPr lang="ru-RU" sz="2500" dirty="0"/>
              <a:t> та </a:t>
            </a:r>
            <a:r>
              <a:rPr lang="ru-RU" sz="2500" dirty="0" err="1"/>
              <a:t>науковий</a:t>
            </a:r>
            <a:r>
              <a:rPr lang="ru-RU" sz="2500" dirty="0"/>
              <a:t> </a:t>
            </a:r>
            <a:r>
              <a:rPr lang="ru-RU" sz="2500" dirty="0" err="1"/>
              <a:t>ступінь</a:t>
            </a:r>
            <a:r>
              <a:rPr lang="ru-RU" sz="2500" dirty="0"/>
              <a:t>, на </a:t>
            </a:r>
            <a:r>
              <a:rPr lang="ru-RU" sz="2500" dirty="0" err="1"/>
              <a:t>який</a:t>
            </a:r>
            <a:r>
              <a:rPr lang="ru-RU" sz="2500" dirty="0"/>
              <a:t> </a:t>
            </a:r>
            <a:r>
              <a:rPr lang="ru-RU" sz="2500" dirty="0" err="1"/>
              <a:t>претендує</a:t>
            </a:r>
            <a:r>
              <a:rPr lang="ru-RU" sz="2500" dirty="0"/>
              <a:t> </a:t>
            </a:r>
            <a:r>
              <a:rPr lang="ru-RU" sz="2500" dirty="0" err="1"/>
              <a:t>здобувач</a:t>
            </a:r>
            <a:r>
              <a:rPr lang="ru-RU" sz="2500" dirty="0"/>
              <a:t>;</a:t>
            </a:r>
          </a:p>
          <a:p>
            <a:r>
              <a:rPr lang="ru-RU" sz="2500" dirty="0" err="1"/>
              <a:t>спеціальність</a:t>
            </a:r>
            <a:r>
              <a:rPr lang="ru-RU" sz="2500" dirty="0"/>
              <a:t> (шифр і </a:t>
            </a:r>
            <a:r>
              <a:rPr lang="ru-RU" sz="2500" dirty="0" err="1"/>
              <a:t>назва</a:t>
            </a:r>
            <a:r>
              <a:rPr lang="ru-RU" sz="2500" dirty="0"/>
              <a:t>);</a:t>
            </a:r>
          </a:p>
          <a:p>
            <a:r>
              <a:rPr lang="ru-RU" sz="2500" dirty="0" err="1"/>
              <a:t>найменування</a:t>
            </a:r>
            <a:r>
              <a:rPr lang="ru-RU" sz="2500" dirty="0"/>
              <a:t> </a:t>
            </a:r>
            <a:r>
              <a:rPr lang="ru-RU" sz="2500" dirty="0" err="1"/>
              <a:t>вищого</a:t>
            </a:r>
            <a:r>
              <a:rPr lang="ru-RU" sz="2500" dirty="0"/>
              <a:t> </a:t>
            </a:r>
            <a:r>
              <a:rPr lang="ru-RU" sz="2500" dirty="0" err="1"/>
              <a:t>навчального</a:t>
            </a:r>
            <a:r>
              <a:rPr lang="ru-RU" sz="2500" dirty="0"/>
              <a:t> закладу </a:t>
            </a:r>
            <a:r>
              <a:rPr lang="ru-RU" sz="2500" dirty="0" err="1"/>
              <a:t>або</a:t>
            </a:r>
            <a:r>
              <a:rPr lang="ru-RU" sz="2500" dirty="0"/>
              <a:t> </a:t>
            </a:r>
            <a:r>
              <a:rPr lang="ru-RU" sz="2500" dirty="0" err="1"/>
              <a:t>найменування</a:t>
            </a:r>
            <a:r>
              <a:rPr lang="ru-RU" sz="2500" dirty="0"/>
              <a:t> </a:t>
            </a:r>
            <a:r>
              <a:rPr lang="ru-RU" sz="2500" dirty="0" err="1"/>
              <a:t>наукової</a:t>
            </a:r>
            <a:r>
              <a:rPr lang="ru-RU" sz="2500" dirty="0"/>
              <a:t> установи, у </a:t>
            </a:r>
            <a:r>
              <a:rPr lang="ru-RU" sz="2500" dirty="0" err="1"/>
              <a:t>якому</a:t>
            </a:r>
            <a:r>
              <a:rPr lang="ru-RU" sz="2500" dirty="0"/>
              <a:t> (</a:t>
            </a:r>
            <a:r>
              <a:rPr lang="ru-RU" sz="2500" dirty="0" err="1"/>
              <a:t>якій</a:t>
            </a:r>
            <a:r>
              <a:rPr lang="ru-RU" sz="2500" dirty="0"/>
              <a:t>) </a:t>
            </a:r>
            <a:r>
              <a:rPr lang="ru-RU" sz="2500" dirty="0" err="1"/>
              <a:t>здійснювалася</a:t>
            </a:r>
            <a:r>
              <a:rPr lang="ru-RU" sz="2500" dirty="0"/>
              <a:t> </a:t>
            </a:r>
            <a:r>
              <a:rPr lang="ru-RU" sz="2500" dirty="0" err="1"/>
              <a:t>підготовка</a:t>
            </a:r>
            <a:r>
              <a:rPr lang="ru-RU" sz="2500" dirty="0"/>
              <a:t>;</a:t>
            </a:r>
          </a:p>
          <a:p>
            <a:r>
              <a:rPr lang="ru-RU" sz="2500" dirty="0" err="1"/>
              <a:t>найменування</a:t>
            </a:r>
            <a:r>
              <a:rPr lang="ru-RU" sz="2500" dirty="0"/>
              <a:t> </a:t>
            </a:r>
            <a:r>
              <a:rPr lang="ru-RU" sz="2500" dirty="0" err="1"/>
              <a:t>наукової</a:t>
            </a:r>
            <a:r>
              <a:rPr lang="ru-RU" sz="2500" dirty="0"/>
              <a:t> установи </a:t>
            </a:r>
            <a:r>
              <a:rPr lang="ru-RU" sz="2500" dirty="0" err="1"/>
              <a:t>або</a:t>
            </a:r>
            <a:r>
              <a:rPr lang="ru-RU" sz="2500" dirty="0"/>
              <a:t> </a:t>
            </a:r>
            <a:r>
              <a:rPr lang="ru-RU" sz="2500" dirty="0" err="1"/>
              <a:t>найменування</a:t>
            </a:r>
            <a:r>
              <a:rPr lang="ru-RU" sz="2500" dirty="0"/>
              <a:t> </a:t>
            </a:r>
            <a:r>
              <a:rPr lang="ru-RU" sz="2500" dirty="0" err="1"/>
              <a:t>вищого</a:t>
            </a:r>
            <a:r>
              <a:rPr lang="ru-RU" sz="2500" dirty="0"/>
              <a:t> </a:t>
            </a:r>
            <a:r>
              <a:rPr lang="ru-RU" sz="2500" dirty="0" err="1"/>
              <a:t>навчального</a:t>
            </a:r>
            <a:r>
              <a:rPr lang="ru-RU" sz="2500" dirty="0"/>
              <a:t> закладу, у </a:t>
            </a:r>
            <a:r>
              <a:rPr lang="ru-RU" sz="2500" dirty="0" err="1"/>
              <a:t>спеціалізованій</a:t>
            </a:r>
            <a:r>
              <a:rPr lang="ru-RU" sz="2500" dirty="0"/>
              <a:t> </a:t>
            </a:r>
            <a:r>
              <a:rPr lang="ru-RU" sz="2500" dirty="0" err="1"/>
              <a:t>вченій</a:t>
            </a:r>
            <a:r>
              <a:rPr lang="ru-RU" sz="2500" dirty="0"/>
              <a:t> </a:t>
            </a:r>
            <a:r>
              <a:rPr lang="ru-RU" sz="2500" dirty="0" err="1"/>
              <a:t>раді</a:t>
            </a:r>
            <a:r>
              <a:rPr lang="ru-RU" sz="2500" dirty="0"/>
              <a:t> </a:t>
            </a:r>
            <a:r>
              <a:rPr lang="ru-RU" sz="2500" dirty="0" err="1"/>
              <a:t>якої</a:t>
            </a:r>
            <a:r>
              <a:rPr lang="ru-RU" sz="2500" dirty="0"/>
              <a:t> (</a:t>
            </a:r>
            <a:r>
              <a:rPr lang="ru-RU" sz="2500" dirty="0" err="1"/>
              <a:t>якого</a:t>
            </a:r>
            <a:r>
              <a:rPr lang="ru-RU" sz="2500" dirty="0"/>
              <a:t>) </a:t>
            </a:r>
            <a:r>
              <a:rPr lang="ru-RU" sz="2500" dirty="0" err="1"/>
              <a:t>відбудеться</a:t>
            </a:r>
            <a:r>
              <a:rPr lang="ru-RU" sz="2500" dirty="0"/>
              <a:t> </a:t>
            </a:r>
            <a:r>
              <a:rPr lang="ru-RU" sz="2500" dirty="0" err="1"/>
              <a:t>захист</a:t>
            </a:r>
            <a:r>
              <a:rPr lang="ru-RU" sz="2500" dirty="0"/>
              <a:t>;</a:t>
            </a:r>
          </a:p>
          <a:p>
            <a:r>
              <a:rPr lang="ru-RU" sz="2500" dirty="0" err="1"/>
              <a:t>місто</a:t>
            </a:r>
            <a:r>
              <a:rPr lang="ru-RU" sz="2500" dirty="0"/>
              <a:t>, </a:t>
            </a:r>
            <a:r>
              <a:rPr lang="ru-RU" sz="2500" dirty="0" err="1"/>
              <a:t>рік</a:t>
            </a:r>
            <a:r>
              <a:rPr lang="ru-RU" sz="2500" dirty="0"/>
              <a:t>.</a:t>
            </a:r>
          </a:p>
          <a:p>
            <a:pPr marL="0" indent="0">
              <a:buNone/>
            </a:pPr>
            <a:endParaRPr lang="ru-RU" sz="2500" dirty="0" smtClean="0"/>
          </a:p>
          <a:p>
            <a:pPr marL="0" indent="0">
              <a:buNone/>
            </a:pPr>
            <a:endParaRPr lang="ru-RU" sz="25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42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IV. </a:t>
            </a:r>
            <a:r>
              <a:rPr lang="uk-UA" dirty="0" smtClean="0">
                <a:solidFill>
                  <a:schemeClr val="tx1"/>
                </a:solidFill>
              </a:rPr>
              <a:t>Анотація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7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Сорокіна</a:t>
            </a:r>
            <a:r>
              <a:rPr lang="ru-RU" b="1" dirty="0"/>
              <a:t> Н.В.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іншомовної</a:t>
            </a:r>
            <a:r>
              <a:rPr lang="ru-RU" dirty="0"/>
              <a:t> </a:t>
            </a:r>
            <a:r>
              <a:rPr lang="ru-RU" dirty="0" err="1"/>
              <a:t>компетентності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філологів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мультимедійних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- </a:t>
            </a:r>
            <a:r>
              <a:rPr lang="ru-RU" dirty="0" err="1"/>
              <a:t>Кваліфікаційна</a:t>
            </a:r>
            <a:r>
              <a:rPr lang="ru-RU" dirty="0"/>
              <a:t> </a:t>
            </a:r>
            <a:r>
              <a:rPr lang="ru-RU" dirty="0" err="1"/>
              <a:t>наукова</a:t>
            </a:r>
            <a:r>
              <a:rPr lang="ru-RU" dirty="0"/>
              <a:t> </a:t>
            </a:r>
            <a:r>
              <a:rPr lang="ru-RU" dirty="0" err="1"/>
              <a:t>праця</a:t>
            </a:r>
            <a:r>
              <a:rPr lang="ru-RU" dirty="0"/>
              <a:t> на правах </a:t>
            </a:r>
            <a:r>
              <a:rPr lang="ru-RU" dirty="0" err="1"/>
              <a:t>рукопису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Дисертація</a:t>
            </a:r>
            <a:r>
              <a:rPr lang="ru-RU" b="1" dirty="0"/>
              <a:t> на </a:t>
            </a:r>
            <a:r>
              <a:rPr lang="ru-RU" b="1" dirty="0" err="1"/>
              <a:t>здобуття</a:t>
            </a:r>
            <a:r>
              <a:rPr lang="ru-RU" b="1" dirty="0"/>
              <a:t> </a:t>
            </a:r>
            <a:r>
              <a:rPr lang="ru-RU" b="1" dirty="0" err="1"/>
              <a:t>наукового</a:t>
            </a:r>
            <a:r>
              <a:rPr lang="ru-RU" b="1" dirty="0"/>
              <a:t> </a:t>
            </a:r>
            <a:r>
              <a:rPr lang="ru-RU" b="1" dirty="0" err="1"/>
              <a:t>ступеня</a:t>
            </a:r>
            <a:r>
              <a:rPr lang="ru-RU" b="1" dirty="0"/>
              <a:t> </a:t>
            </a:r>
            <a:r>
              <a:rPr lang="ru-RU" dirty="0"/>
              <a:t>кандидата </a:t>
            </a:r>
            <a:r>
              <a:rPr lang="ru-RU" dirty="0" err="1"/>
              <a:t>педагогічних</a:t>
            </a:r>
            <a:r>
              <a:rPr lang="ru-RU" dirty="0"/>
              <a:t> наук (доктора </a:t>
            </a:r>
            <a:r>
              <a:rPr lang="ru-RU" dirty="0" err="1"/>
              <a:t>філософії</a:t>
            </a:r>
            <a:r>
              <a:rPr lang="ru-RU" dirty="0"/>
              <a:t>) за </a:t>
            </a:r>
            <a:r>
              <a:rPr lang="ru-RU" b="1" dirty="0" err="1"/>
              <a:t>спеціальністю</a:t>
            </a:r>
            <a:r>
              <a:rPr lang="ru-RU" dirty="0"/>
              <a:t> 13.00.04 «</a:t>
            </a:r>
            <a:r>
              <a:rPr lang="ru-RU" dirty="0" err="1"/>
              <a:t>Теорія</a:t>
            </a:r>
            <a:r>
              <a:rPr lang="ru-RU" dirty="0"/>
              <a:t> і методика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» (012 - </a:t>
            </a:r>
            <a:r>
              <a:rPr lang="ru-RU" dirty="0" err="1"/>
              <a:t>Дошкільна</a:t>
            </a:r>
            <a:r>
              <a:rPr lang="ru-RU" dirty="0"/>
              <a:t> </a:t>
            </a:r>
            <a:r>
              <a:rPr lang="ru-RU" dirty="0" err="1"/>
              <a:t>освіта</a:t>
            </a:r>
            <a:r>
              <a:rPr lang="ru-RU" dirty="0"/>
              <a:t>). - </a:t>
            </a:r>
            <a:r>
              <a:rPr lang="ru-RU" b="1" dirty="0" err="1"/>
              <a:t>Інститут</a:t>
            </a:r>
            <a:r>
              <a:rPr lang="ru-RU" b="1" dirty="0"/>
              <a:t> </a:t>
            </a:r>
            <a:r>
              <a:rPr lang="ru-RU" b="1" dirty="0" err="1"/>
              <a:t>педагогіки</a:t>
            </a:r>
            <a:r>
              <a:rPr lang="ru-RU" b="1" dirty="0"/>
              <a:t> НАПН </a:t>
            </a:r>
            <a:r>
              <a:rPr lang="ru-RU" b="1" dirty="0" err="1"/>
              <a:t>України</a:t>
            </a:r>
            <a:r>
              <a:rPr lang="ru-RU" b="1" dirty="0"/>
              <a:t>, </a:t>
            </a:r>
            <a:r>
              <a:rPr lang="ru-RU" b="1" dirty="0" err="1"/>
              <a:t>Київ</a:t>
            </a:r>
            <a:r>
              <a:rPr lang="ru-RU" b="1" dirty="0"/>
              <a:t>, 2016.</a:t>
            </a:r>
          </a:p>
          <a:p>
            <a:pPr marL="0" indent="0">
              <a:buNone/>
            </a:pP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анотації</a:t>
            </a:r>
            <a:endParaRPr lang="ru-RU" dirty="0"/>
          </a:p>
          <a:p>
            <a:pPr marL="0" indent="0">
              <a:buNone/>
            </a:pPr>
            <a:r>
              <a:rPr lang="ru-RU" b="1" dirty="0" err="1"/>
              <a:t>Ключові</a:t>
            </a:r>
            <a:r>
              <a:rPr lang="ru-RU" b="1" dirty="0"/>
              <a:t> слова</a:t>
            </a:r>
          </a:p>
          <a:p>
            <a:pPr marL="0" indent="0">
              <a:buNone/>
            </a:pPr>
            <a:r>
              <a:rPr lang="ru-RU" b="1" dirty="0"/>
              <a:t>Список </a:t>
            </a:r>
            <a:r>
              <a:rPr lang="ru-RU" b="1" dirty="0" err="1"/>
              <a:t>публікацій</a:t>
            </a:r>
            <a:r>
              <a:rPr lang="ru-RU" b="1" dirty="0"/>
              <a:t> </a:t>
            </a:r>
            <a:r>
              <a:rPr lang="ru-RU" b="1" dirty="0" err="1"/>
              <a:t>здобувача</a:t>
            </a:r>
            <a:endParaRPr lang="ru-RU" b="1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IV. </a:t>
            </a:r>
            <a:r>
              <a:rPr lang="ru-RU" dirty="0" err="1" smtClean="0">
                <a:solidFill>
                  <a:schemeClr val="tx1"/>
                </a:solidFill>
              </a:rPr>
              <a:t>Анотація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245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340768"/>
            <a:ext cx="7948405" cy="47853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/>
              <a:t>Обсяг</a:t>
            </a:r>
            <a:r>
              <a:rPr lang="ru-RU" b="1" dirty="0"/>
              <a:t> </a:t>
            </a:r>
            <a:r>
              <a:rPr lang="ru-RU" b="1" dirty="0" err="1"/>
              <a:t>анотації</a:t>
            </a:r>
            <a:r>
              <a:rPr lang="ru-RU" b="1" dirty="0"/>
              <a:t> </a:t>
            </a:r>
            <a:r>
              <a:rPr lang="ru-RU" dirty="0"/>
              <a:t>становить 0,2 - 0,3 </a:t>
            </a:r>
            <a:r>
              <a:rPr lang="ru-RU" dirty="0" err="1"/>
              <a:t>авторських</a:t>
            </a:r>
            <a:r>
              <a:rPr lang="ru-RU" dirty="0"/>
              <a:t> </a:t>
            </a:r>
            <a:r>
              <a:rPr lang="ru-RU" dirty="0" err="1"/>
              <a:t>аркуша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Анотація</a:t>
            </a:r>
            <a:r>
              <a:rPr lang="ru-RU" dirty="0" smtClean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подаватися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b="1" dirty="0" err="1"/>
              <a:t>третьою</a:t>
            </a:r>
            <a:r>
              <a:rPr lang="ru-RU" b="1" dirty="0"/>
              <a:t> </a:t>
            </a:r>
            <a:r>
              <a:rPr lang="ru-RU" b="1" dirty="0" err="1"/>
              <a:t>мовою</a:t>
            </a:r>
            <a:r>
              <a:rPr lang="ru-RU" dirty="0"/>
              <a:t>, </a:t>
            </a:r>
            <a:r>
              <a:rPr lang="ru-RU" dirty="0" err="1"/>
              <a:t>пов’язаною</a:t>
            </a:r>
            <a:r>
              <a:rPr lang="ru-RU" dirty="0"/>
              <a:t> з предметом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анотації</a:t>
            </a:r>
            <a:r>
              <a:rPr lang="ru-RU" dirty="0"/>
              <a:t> </a:t>
            </a:r>
            <a:r>
              <a:rPr lang="ru-RU" dirty="0" err="1"/>
              <a:t>наводяться</a:t>
            </a:r>
            <a:r>
              <a:rPr lang="ru-RU" dirty="0"/>
              <a:t> </a:t>
            </a:r>
            <a:r>
              <a:rPr lang="ru-RU" b="1" dirty="0" err="1"/>
              <a:t>ключові</a:t>
            </a:r>
            <a:r>
              <a:rPr lang="ru-RU" b="1" dirty="0"/>
              <a:t> слова</a:t>
            </a:r>
            <a:r>
              <a:rPr lang="ru-RU" dirty="0"/>
              <a:t>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. </a:t>
            </a:r>
            <a:r>
              <a:rPr lang="ru-RU" b="1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повинна </a:t>
            </a:r>
            <a:r>
              <a:rPr lang="ru-RU" dirty="0" err="1"/>
              <a:t>відповідати</a:t>
            </a:r>
            <a:r>
              <a:rPr lang="ru-RU" dirty="0"/>
              <a:t> основному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відображати</a:t>
            </a:r>
            <a:r>
              <a:rPr lang="ru-RU" dirty="0"/>
              <a:t> тематику </a:t>
            </a:r>
            <a:r>
              <a:rPr lang="ru-RU" dirty="0" err="1"/>
              <a:t>дослідження</a:t>
            </a:r>
            <a:r>
              <a:rPr lang="ru-RU" dirty="0"/>
              <a:t> і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тематичний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b="1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становить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b="1" dirty="0" err="1"/>
              <a:t>п’яти</a:t>
            </a:r>
            <a:r>
              <a:rPr lang="ru-RU" b="1" dirty="0"/>
              <a:t> до </a:t>
            </a:r>
            <a:r>
              <a:rPr lang="ru-RU" b="1" dirty="0" err="1"/>
              <a:t>п’ятнадцяти</a:t>
            </a:r>
            <a:r>
              <a:rPr lang="ru-RU" dirty="0"/>
              <a:t>. </a:t>
            </a:r>
            <a:r>
              <a:rPr lang="ru-RU" dirty="0" err="1"/>
              <a:t>Ключові</a:t>
            </a:r>
            <a:r>
              <a:rPr lang="ru-RU" dirty="0"/>
              <a:t> слова </a:t>
            </a:r>
            <a:r>
              <a:rPr lang="ru-RU" dirty="0" err="1"/>
              <a:t>подають</a:t>
            </a:r>
            <a:r>
              <a:rPr lang="ru-RU" dirty="0"/>
              <a:t> у </a:t>
            </a:r>
            <a:r>
              <a:rPr lang="ru-RU" dirty="0" err="1"/>
              <a:t>називному</a:t>
            </a:r>
            <a:r>
              <a:rPr lang="ru-RU" dirty="0"/>
              <a:t> </a:t>
            </a:r>
            <a:r>
              <a:rPr lang="ru-RU" dirty="0" err="1"/>
              <a:t>відмінку</a:t>
            </a:r>
            <a:r>
              <a:rPr lang="ru-RU" dirty="0"/>
              <a:t>, </a:t>
            </a:r>
            <a:r>
              <a:rPr lang="ru-RU" dirty="0" err="1"/>
              <a:t>друкують</a:t>
            </a:r>
            <a:r>
              <a:rPr lang="ru-RU" dirty="0"/>
              <a:t> в рядок через кому.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наводиться </a:t>
            </a:r>
            <a:r>
              <a:rPr lang="ru-RU" b="1" dirty="0"/>
              <a:t>список </a:t>
            </a:r>
            <a:r>
              <a:rPr lang="ru-RU" b="1" dirty="0" err="1"/>
              <a:t>публікацій</a:t>
            </a:r>
            <a:r>
              <a:rPr lang="ru-RU" b="1" dirty="0"/>
              <a:t> </a:t>
            </a:r>
            <a:r>
              <a:rPr lang="ru-RU" b="1" dirty="0" err="1"/>
              <a:t>здобувача</a:t>
            </a:r>
            <a:r>
              <a:rPr lang="ru-RU" b="1" dirty="0"/>
              <a:t> </a:t>
            </a:r>
            <a:r>
              <a:rPr lang="ru-RU" dirty="0"/>
              <a:t>за темою </a:t>
            </a:r>
            <a:r>
              <a:rPr lang="ru-RU" dirty="0" err="1"/>
              <a:t>дисертації</a:t>
            </a:r>
            <a:r>
              <a:rPr lang="ru-RU" dirty="0"/>
              <a:t>. </a:t>
            </a:r>
            <a:r>
              <a:rPr lang="ru-RU" dirty="0" err="1"/>
              <a:t>Вказуються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:</a:t>
            </a:r>
          </a:p>
          <a:p>
            <a:r>
              <a:rPr lang="ru-RU" b="1" dirty="0"/>
              <a:t>в </a:t>
            </a:r>
            <a:r>
              <a:rPr lang="ru-RU" b="1" dirty="0" err="1"/>
              <a:t>яких</a:t>
            </a:r>
            <a:r>
              <a:rPr lang="ru-RU" b="1" dirty="0"/>
              <a:t> </a:t>
            </a:r>
            <a:r>
              <a:rPr lang="ru-RU" b="1" dirty="0" err="1"/>
              <a:t>опубліковані</a:t>
            </a:r>
            <a:r>
              <a:rPr lang="ru-RU" b="1" dirty="0"/>
              <a:t>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наукові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b="1" dirty="0"/>
              <a:t> </a:t>
            </a:r>
            <a:r>
              <a:rPr lang="ru-RU" b="1" dirty="0" err="1"/>
              <a:t>дисертації</a:t>
            </a:r>
            <a:r>
              <a:rPr lang="ru-RU" b="1" dirty="0"/>
              <a:t>;</a:t>
            </a:r>
          </a:p>
          <a:p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засвідчують</a:t>
            </a:r>
            <a:r>
              <a:rPr lang="ru-RU" b="1" dirty="0"/>
              <a:t> </a:t>
            </a:r>
            <a:r>
              <a:rPr lang="ru-RU" b="1" dirty="0" err="1"/>
              <a:t>апробацію</a:t>
            </a:r>
            <a:r>
              <a:rPr lang="ru-RU" b="1" dirty="0"/>
              <a:t> </a:t>
            </a:r>
            <a:r>
              <a:rPr lang="ru-RU" b="1" dirty="0" err="1"/>
              <a:t>матеріалів</a:t>
            </a:r>
            <a:r>
              <a:rPr lang="ru-RU" b="1" dirty="0"/>
              <a:t> </a:t>
            </a:r>
            <a:r>
              <a:rPr lang="ru-RU" b="1" dirty="0" err="1"/>
              <a:t>дисертації</a:t>
            </a:r>
            <a:r>
              <a:rPr lang="ru-RU" b="1" dirty="0"/>
              <a:t>;</a:t>
            </a:r>
          </a:p>
          <a:p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додатково</a:t>
            </a:r>
            <a:r>
              <a:rPr lang="ru-RU" b="1" dirty="0"/>
              <a:t> </a:t>
            </a:r>
            <a:r>
              <a:rPr lang="ru-RU" b="1" dirty="0" err="1"/>
              <a:t>відображають</a:t>
            </a:r>
            <a:r>
              <a:rPr lang="ru-RU" b="1" dirty="0"/>
              <a:t> </a:t>
            </a:r>
            <a:r>
              <a:rPr lang="ru-RU" b="1" dirty="0" err="1"/>
              <a:t>наукові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b="1" dirty="0"/>
              <a:t> </a:t>
            </a:r>
            <a:r>
              <a:rPr lang="ru-RU" b="1" dirty="0" err="1"/>
              <a:t>дисертації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IV. </a:t>
            </a:r>
            <a:r>
              <a:rPr lang="uk-UA" dirty="0" smtClean="0">
                <a:solidFill>
                  <a:schemeClr val="tx1"/>
                </a:solidFill>
              </a:rPr>
              <a:t>Анотація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325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1931</Words>
  <Application>Microsoft Office PowerPoint</Application>
  <PresentationFormat>Экран (4:3)</PresentationFormat>
  <Paragraphs>157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Волна</vt:lpstr>
      <vt:lpstr>       МІНІСТЕРСТВО ОСВІТИ І НАУКИ УКРАЇНИ НАКАЗ 12.01.2017  № 40   </vt:lpstr>
      <vt:lpstr> НАКАЗ 12.01.2017  № 40 </vt:lpstr>
      <vt:lpstr>ВИМОГИ  до оформлення дисертації І. Загальні положення</vt:lpstr>
      <vt:lpstr>ІІ. Структура дисертації</vt:lpstr>
      <vt:lpstr>ІІІ. Вимоги до структурних елементів</vt:lpstr>
      <vt:lpstr> III. Титульний аркуш дисертації  </vt:lpstr>
      <vt:lpstr>IV. Анотація</vt:lpstr>
      <vt:lpstr>IV. Анотація</vt:lpstr>
      <vt:lpstr>IV. Анотація</vt:lpstr>
      <vt:lpstr>V. Зміст повинен містити назви всіх структурних елементів, заголовки та підзаголовки (за їх наявності) із зазначенням нумерації та номери їх початкових сторінок.</vt:lpstr>
      <vt:lpstr>VII.Основна частина дисертації</vt:lpstr>
      <vt:lpstr>VII.Основна частина дисертації</vt:lpstr>
      <vt:lpstr>VII.Основна частина дисертації</vt:lpstr>
      <vt:lpstr>VII.Основна частина дисертації</vt:lpstr>
      <vt:lpstr>VII.Основна частина дисертації</vt:lpstr>
      <vt:lpstr>VII.Основна частина дисертації</vt:lpstr>
      <vt:lpstr>VII.Основна частина дисертації</vt:lpstr>
      <vt:lpstr>Презентация PowerPoint</vt:lpstr>
      <vt:lpstr>IX. Додатки</vt:lpstr>
      <vt:lpstr>IX. Додатки</vt:lpstr>
      <vt:lpstr>X. РЕКОМЕНДОВАНИЙ ПЕРЕЛІК  стилів оформлення списку наукових публікацій </vt:lpstr>
      <vt:lpstr> XI. ПРАВИЛА  оформлення дисертації </vt:lpstr>
      <vt:lpstr> XI. ПРАВИЛА  оформлення дисертації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МІНІСТЕРСТВО ОСВІТИ І НАУКИ УКРАЇНИ НАКАЗ 12.01.2017  № 40   </dc:title>
  <dc:creator>Вита</dc:creator>
  <cp:lastModifiedBy>User</cp:lastModifiedBy>
  <cp:revision>12</cp:revision>
  <dcterms:created xsi:type="dcterms:W3CDTF">2017-05-21T07:58:58Z</dcterms:created>
  <dcterms:modified xsi:type="dcterms:W3CDTF">2017-05-24T10:11:39Z</dcterms:modified>
</cp:coreProperties>
</file>