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7" r:id="rId4"/>
    <p:sldId id="279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86" autoAdjust="0"/>
    <p:restoredTop sz="94660"/>
  </p:normalViewPr>
  <p:slideViewPr>
    <p:cSldViewPr snapToGrid="0">
      <p:cViewPr varScale="1">
        <p:scale>
          <a:sx n="88" d="100"/>
          <a:sy n="88" d="100"/>
        </p:scale>
        <p:origin x="50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4BEA-E195-4705-A104-7BEB941813A6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A198-EFFA-4094-B7C9-C35A30EE1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18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4BEA-E195-4705-A104-7BEB941813A6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A198-EFFA-4094-B7C9-C35A30EE1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524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4BEA-E195-4705-A104-7BEB941813A6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A198-EFFA-4094-B7C9-C35A30EE1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520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4BEA-E195-4705-A104-7BEB941813A6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A198-EFFA-4094-B7C9-C35A30EE1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61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4BEA-E195-4705-A104-7BEB941813A6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A198-EFFA-4094-B7C9-C35A30EE1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262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4BEA-E195-4705-A104-7BEB941813A6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A198-EFFA-4094-B7C9-C35A30EE1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100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4BEA-E195-4705-A104-7BEB941813A6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A198-EFFA-4094-B7C9-C35A30EE1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80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4BEA-E195-4705-A104-7BEB941813A6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A198-EFFA-4094-B7C9-C35A30EE1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591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4BEA-E195-4705-A104-7BEB941813A6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A198-EFFA-4094-B7C9-C35A30EE1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323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4BEA-E195-4705-A104-7BEB941813A6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A198-EFFA-4094-B7C9-C35A30EE1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816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FC4BEA-E195-4705-A104-7BEB941813A6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FA198-EFFA-4094-B7C9-C35A30EE1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890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C4BEA-E195-4705-A104-7BEB941813A6}" type="datetimeFigureOut">
              <a:rPr lang="en-US" smtClean="0"/>
              <a:t>1/29/2023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FA198-EFFA-4094-B7C9-C35A30EE1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0195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Оцінка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</a:t>
            </a:r>
            <a:r>
              <a:rPr lang="ru-RU" dirty="0" err="1" smtClean="0"/>
              <a:t>парникових</a:t>
            </a:r>
            <a:r>
              <a:rPr lang="ru-RU" dirty="0" smtClean="0"/>
              <a:t> </a:t>
            </a:r>
            <a:r>
              <a:rPr lang="ru-RU" dirty="0" err="1" smtClean="0"/>
              <a:t>газів</a:t>
            </a:r>
            <a:r>
              <a:rPr lang="ru-RU" dirty="0" smtClean="0"/>
              <a:t> по видах </a:t>
            </a:r>
            <a:r>
              <a:rPr lang="ru-RU" dirty="0" err="1" smtClean="0"/>
              <a:t>діяльності</a:t>
            </a:r>
            <a:r>
              <a:rPr lang="ru-RU" dirty="0" smtClean="0"/>
              <a:t> установок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МЕТОДИЧНІ РЕКОМЕНДАЦІЇ</a:t>
            </a:r>
          </a:p>
          <a:p>
            <a:r>
              <a:rPr lang="ru-RU" dirty="0" err="1" smtClean="0"/>
              <a:t>Міністерство</a:t>
            </a:r>
            <a:r>
              <a:rPr lang="ru-RU" dirty="0" smtClean="0"/>
              <a:t> </a:t>
            </a:r>
            <a:r>
              <a:rPr lang="ru-RU" dirty="0" err="1" smtClean="0"/>
              <a:t>захисту</a:t>
            </a:r>
            <a:r>
              <a:rPr lang="ru-RU" dirty="0" smtClean="0"/>
              <a:t> </a:t>
            </a:r>
            <a:r>
              <a:rPr lang="ru-RU" dirty="0" err="1" smtClean="0"/>
              <a:t>довкілля</a:t>
            </a:r>
            <a:r>
              <a:rPr lang="ru-RU" dirty="0" smtClean="0"/>
              <a:t> і </a:t>
            </a:r>
            <a:r>
              <a:rPr lang="ru-RU" dirty="0" err="1" smtClean="0"/>
              <a:t>природних</a:t>
            </a:r>
            <a:r>
              <a:rPr lang="ru-RU" dirty="0" smtClean="0"/>
              <a:t> </a:t>
            </a:r>
            <a:r>
              <a:rPr lang="ru-RU" dirty="0" err="1" smtClean="0"/>
              <a:t>ресурсів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endParaRPr lang="ru-RU" dirty="0" smtClean="0"/>
          </a:p>
          <a:p>
            <a:r>
              <a:rPr lang="ru-RU" b="1" dirty="0" err="1" smtClean="0"/>
              <a:t>розроблені</a:t>
            </a:r>
            <a:r>
              <a:rPr lang="ru-RU" b="1" dirty="0" smtClean="0"/>
              <a:t> </a:t>
            </a:r>
            <a:r>
              <a:rPr lang="ru-RU" b="1" dirty="0" err="1" smtClean="0"/>
              <a:t>відповідно</a:t>
            </a:r>
            <a:r>
              <a:rPr lang="ru-RU" b="1" dirty="0" smtClean="0"/>
              <a:t> до </a:t>
            </a:r>
            <a:r>
              <a:rPr lang="ru-RU" b="1" dirty="0" err="1" smtClean="0"/>
              <a:t>статті</a:t>
            </a:r>
            <a:r>
              <a:rPr lang="ru-RU" b="1" dirty="0" smtClean="0"/>
              <a:t> 7 Закону </a:t>
            </a:r>
            <a:r>
              <a:rPr lang="ru-RU" b="1" dirty="0" err="1" smtClean="0"/>
              <a:t>України</a:t>
            </a:r>
            <a:r>
              <a:rPr lang="ru-RU" b="1" dirty="0" smtClean="0"/>
              <a:t> «Про засади </a:t>
            </a:r>
            <a:r>
              <a:rPr lang="ru-RU" b="1" dirty="0" err="1" smtClean="0"/>
              <a:t>моніторингу</a:t>
            </a:r>
            <a:r>
              <a:rPr lang="ru-RU" b="1" dirty="0" smtClean="0"/>
              <a:t>, </a:t>
            </a:r>
            <a:r>
              <a:rPr lang="ru-RU" b="1" dirty="0" err="1" smtClean="0"/>
              <a:t>звітності</a:t>
            </a:r>
            <a:r>
              <a:rPr lang="ru-RU" b="1" dirty="0" smtClean="0"/>
              <a:t> та </a:t>
            </a:r>
            <a:r>
              <a:rPr lang="ru-RU" b="1" dirty="0" err="1" smtClean="0"/>
              <a:t>верифікації</a:t>
            </a:r>
            <a:r>
              <a:rPr lang="ru-RU" b="1" dirty="0" smtClean="0"/>
              <a:t> </a:t>
            </a:r>
            <a:r>
              <a:rPr lang="ru-RU" b="1" dirty="0" err="1" smtClean="0"/>
              <a:t>викидів</a:t>
            </a:r>
            <a:r>
              <a:rPr lang="ru-RU" b="1" dirty="0" smtClean="0"/>
              <a:t> </a:t>
            </a:r>
            <a:r>
              <a:rPr lang="ru-RU" b="1" dirty="0" err="1" smtClean="0"/>
              <a:t>парникових</a:t>
            </a:r>
            <a:r>
              <a:rPr lang="ru-RU" b="1" dirty="0" smtClean="0"/>
              <a:t> </a:t>
            </a:r>
            <a:r>
              <a:rPr lang="ru-RU" b="1" dirty="0" err="1" smtClean="0"/>
              <a:t>газів</a:t>
            </a:r>
            <a:r>
              <a:rPr lang="ru-RU" b="1" dirty="0" smtClean="0"/>
              <a:t>»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381619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ru-RU" b="1" dirty="0" err="1" smtClean="0"/>
              <a:t>консервативний</a:t>
            </a:r>
            <a:r>
              <a:rPr lang="ru-RU" b="1" dirty="0" smtClean="0"/>
              <a:t> </a:t>
            </a:r>
            <a:r>
              <a:rPr lang="ru-RU" dirty="0" smtClean="0"/>
              <a:t>- характеристика, яка </a:t>
            </a:r>
            <a:r>
              <a:rPr lang="ru-RU" dirty="0" err="1" smtClean="0"/>
              <a:t>полягає</a:t>
            </a:r>
            <a:r>
              <a:rPr lang="ru-RU" dirty="0" smtClean="0"/>
              <a:t> в тому, </a:t>
            </a:r>
            <a:r>
              <a:rPr lang="ru-RU" dirty="0" err="1" smtClean="0"/>
              <a:t>що</a:t>
            </a:r>
            <a:r>
              <a:rPr lang="ru-RU" dirty="0" smtClean="0"/>
              <a:t> ряд </a:t>
            </a:r>
            <a:r>
              <a:rPr lang="ru-RU" dirty="0" err="1" smtClean="0"/>
              <a:t>припущень</a:t>
            </a:r>
            <a:r>
              <a:rPr lang="ru-RU" dirty="0" smtClean="0"/>
              <a:t> 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визначений</a:t>
            </a:r>
            <a:r>
              <a:rPr lang="ru-RU" dirty="0" smtClean="0"/>
              <a:t> з метою </a:t>
            </a:r>
            <a:r>
              <a:rPr lang="ru-RU" dirty="0" err="1" smtClean="0"/>
              <a:t>уникнення</a:t>
            </a:r>
            <a:r>
              <a:rPr lang="ru-RU" dirty="0" smtClean="0"/>
              <a:t> </a:t>
            </a:r>
            <a:r>
              <a:rPr lang="ru-RU" dirty="0" err="1" smtClean="0"/>
              <a:t>недооцінки</a:t>
            </a:r>
            <a:r>
              <a:rPr lang="ru-RU" dirty="0" smtClean="0"/>
              <a:t> </a:t>
            </a:r>
            <a:r>
              <a:rPr lang="ru-RU" dirty="0" err="1" smtClean="0"/>
              <a:t>щорічних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</a:t>
            </a:r>
            <a:r>
              <a:rPr lang="ru-RU" dirty="0" err="1" smtClean="0"/>
              <a:t>парникових</a:t>
            </a:r>
            <a:r>
              <a:rPr lang="ru-RU" dirty="0" smtClean="0"/>
              <a:t> </a:t>
            </a:r>
            <a:r>
              <a:rPr lang="ru-RU" dirty="0" err="1" smtClean="0"/>
              <a:t>газів</a:t>
            </a:r>
            <a:r>
              <a:rPr lang="ru-RU" dirty="0" smtClean="0"/>
              <a:t>; </a:t>
            </a:r>
          </a:p>
          <a:p>
            <a:r>
              <a:rPr lang="ru-RU" b="1" dirty="0" err="1" smtClean="0"/>
              <a:t>матеріальний</a:t>
            </a:r>
            <a:r>
              <a:rPr lang="ru-RU" b="1" dirty="0" smtClean="0"/>
              <a:t> </a:t>
            </a:r>
            <a:r>
              <a:rPr lang="ru-RU" b="1" dirty="0" err="1" smtClean="0"/>
              <a:t>потік</a:t>
            </a:r>
            <a:r>
              <a:rPr lang="ru-RU" dirty="0" smtClean="0"/>
              <a:t> - </a:t>
            </a:r>
            <a:r>
              <a:rPr lang="ru-RU" dirty="0" err="1" smtClean="0"/>
              <a:t>конкретний</a:t>
            </a:r>
            <a:r>
              <a:rPr lang="ru-RU" dirty="0" smtClean="0"/>
              <a:t> вид </a:t>
            </a:r>
            <a:r>
              <a:rPr lang="ru-RU" dirty="0" err="1" smtClean="0"/>
              <a:t>палива</a:t>
            </a:r>
            <a:r>
              <a:rPr lang="ru-RU" dirty="0" smtClean="0"/>
              <a:t>, </a:t>
            </a:r>
            <a:r>
              <a:rPr lang="ru-RU" dirty="0" err="1" smtClean="0"/>
              <a:t>сировини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, </a:t>
            </a:r>
            <a:r>
              <a:rPr lang="ru-RU" dirty="0" err="1" smtClean="0"/>
              <a:t>споживання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виробництво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призводить</a:t>
            </a:r>
            <a:r>
              <a:rPr lang="ru-RU" dirty="0" smtClean="0"/>
              <a:t> до </a:t>
            </a:r>
            <a:r>
              <a:rPr lang="ru-RU" dirty="0" err="1" smtClean="0"/>
              <a:t>викидів</a:t>
            </a:r>
            <a:r>
              <a:rPr lang="ru-RU" dirty="0" smtClean="0"/>
              <a:t> </a:t>
            </a:r>
            <a:r>
              <a:rPr lang="ru-RU" dirty="0" err="1" smtClean="0"/>
              <a:t>парникових</a:t>
            </a:r>
            <a:r>
              <a:rPr lang="ru-RU" dirty="0" smtClean="0"/>
              <a:t> </a:t>
            </a:r>
            <a:r>
              <a:rPr lang="ru-RU" dirty="0" err="1" smtClean="0"/>
              <a:t>газів</a:t>
            </a:r>
            <a:r>
              <a:rPr lang="ru-RU" dirty="0" smtClean="0"/>
              <a:t> на одному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джерелах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</a:t>
            </a:r>
            <a:r>
              <a:rPr lang="ru-RU" dirty="0" err="1" smtClean="0"/>
              <a:t>парникових</a:t>
            </a:r>
            <a:r>
              <a:rPr lang="ru-RU" dirty="0" smtClean="0"/>
              <a:t> </a:t>
            </a:r>
            <a:r>
              <a:rPr lang="ru-RU" dirty="0" err="1" smtClean="0"/>
              <a:t>газів</a:t>
            </a:r>
            <a:r>
              <a:rPr lang="ru-RU" dirty="0" smtClean="0"/>
              <a:t>;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конкретний</a:t>
            </a:r>
            <a:r>
              <a:rPr lang="ru-RU" dirty="0" smtClean="0"/>
              <a:t> вид </a:t>
            </a:r>
            <a:r>
              <a:rPr lang="ru-RU" dirty="0" err="1" smtClean="0"/>
              <a:t>палива</a:t>
            </a:r>
            <a:r>
              <a:rPr lang="ru-RU" dirty="0" smtClean="0"/>
              <a:t>, </a:t>
            </a:r>
            <a:r>
              <a:rPr lang="ru-RU" dirty="0" err="1" smtClean="0"/>
              <a:t>сировини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продукції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містить</a:t>
            </a:r>
            <a:r>
              <a:rPr lang="ru-RU" dirty="0" smtClean="0"/>
              <a:t> </a:t>
            </a:r>
            <a:r>
              <a:rPr lang="ru-RU" dirty="0" err="1" smtClean="0"/>
              <a:t>вуглець</a:t>
            </a:r>
            <a:r>
              <a:rPr lang="ru-RU" dirty="0" smtClean="0"/>
              <a:t> і включений до </a:t>
            </a:r>
            <a:r>
              <a:rPr lang="ru-RU" dirty="0" err="1" smtClean="0"/>
              <a:t>розрахунків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методики балансу </a:t>
            </a:r>
            <a:r>
              <a:rPr lang="ru-RU" dirty="0" err="1" smtClean="0"/>
              <a:t>мас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методика </a:t>
            </a:r>
            <a:r>
              <a:rPr lang="ru-RU" b="1" dirty="0" err="1" smtClean="0"/>
              <a:t>моніторингу</a:t>
            </a:r>
            <a:r>
              <a:rPr lang="ru-RU" b="1" dirty="0" smtClean="0"/>
              <a:t> </a:t>
            </a:r>
            <a:r>
              <a:rPr lang="ru-RU" dirty="0" smtClean="0"/>
              <a:t>- комплекс </a:t>
            </a:r>
            <a:r>
              <a:rPr lang="ru-RU" dirty="0" err="1" smtClean="0"/>
              <a:t>заходів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використовує</a:t>
            </a:r>
            <a:r>
              <a:rPr lang="ru-RU" dirty="0" smtClean="0"/>
              <a:t> оператор для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ПГ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конкретної</a:t>
            </a:r>
            <a:r>
              <a:rPr lang="ru-RU" dirty="0" smtClean="0"/>
              <a:t> установки; </a:t>
            </a:r>
          </a:p>
          <a:p>
            <a:r>
              <a:rPr lang="ru-RU" b="1" dirty="0" err="1" smtClean="0"/>
              <a:t>моніторинг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збір</a:t>
            </a:r>
            <a:r>
              <a:rPr lang="ru-RU" dirty="0" smtClean="0"/>
              <a:t>, </a:t>
            </a:r>
            <a:r>
              <a:rPr lang="ru-RU" dirty="0" err="1" smtClean="0"/>
              <a:t>обробка</a:t>
            </a:r>
            <a:r>
              <a:rPr lang="ru-RU" dirty="0" smtClean="0"/>
              <a:t>, </a:t>
            </a:r>
            <a:r>
              <a:rPr lang="ru-RU" dirty="0" err="1" smtClean="0"/>
              <a:t>аналіз</a:t>
            </a:r>
            <a:r>
              <a:rPr lang="ru-RU" dirty="0" smtClean="0"/>
              <a:t> та </a:t>
            </a:r>
            <a:r>
              <a:rPr lang="ru-RU" dirty="0" err="1" smtClean="0"/>
              <a:t>зберігання</a:t>
            </a:r>
            <a:r>
              <a:rPr lang="ru-RU" dirty="0" smtClean="0"/>
              <a:t> оператором </a:t>
            </a:r>
            <a:r>
              <a:rPr lang="ru-RU" dirty="0" err="1" smtClean="0"/>
              <a:t>даних</a:t>
            </a:r>
            <a:r>
              <a:rPr lang="ru-RU" dirty="0" smtClean="0"/>
              <a:t> для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обсягів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</a:t>
            </a:r>
            <a:r>
              <a:rPr lang="ru-RU" dirty="0" err="1" smtClean="0"/>
              <a:t>парникових</a:t>
            </a:r>
            <a:r>
              <a:rPr lang="ru-RU" dirty="0" smtClean="0"/>
              <a:t> </a:t>
            </a:r>
            <a:r>
              <a:rPr lang="ru-RU" dirty="0" err="1" smtClean="0"/>
              <a:t>газів</a:t>
            </a:r>
            <a:r>
              <a:rPr lang="ru-RU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685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ru-RU" b="1" dirty="0" err="1" smtClean="0"/>
              <a:t>невизначеність</a:t>
            </a:r>
            <a:r>
              <a:rPr lang="ru-RU" dirty="0" smtClean="0"/>
              <a:t> - </a:t>
            </a:r>
            <a:r>
              <a:rPr lang="ru-RU" dirty="0" err="1" smtClean="0"/>
              <a:t>властивість</a:t>
            </a:r>
            <a:r>
              <a:rPr lang="ru-RU" dirty="0" smtClean="0"/>
              <a:t>, </a:t>
            </a:r>
            <a:r>
              <a:rPr lang="ru-RU" dirty="0" err="1" smtClean="0"/>
              <a:t>пов'язана</a:t>
            </a:r>
            <a:r>
              <a:rPr lang="ru-RU" dirty="0" smtClean="0"/>
              <a:t> з результатом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величини</a:t>
            </a:r>
            <a:r>
              <a:rPr lang="ru-RU" dirty="0" smtClean="0"/>
              <a:t>, </a:t>
            </a:r>
            <a:r>
              <a:rPr lang="ru-RU" dirty="0" err="1" smtClean="0"/>
              <a:t>виражена</a:t>
            </a:r>
            <a:r>
              <a:rPr lang="ru-RU" dirty="0" smtClean="0"/>
              <a:t> у </a:t>
            </a:r>
            <a:r>
              <a:rPr lang="ru-RU" dirty="0" err="1" smtClean="0"/>
              <a:t>відсотках</a:t>
            </a:r>
            <a:r>
              <a:rPr lang="ru-RU" dirty="0" smtClean="0"/>
              <a:t>, яка </a:t>
            </a:r>
            <a:r>
              <a:rPr lang="ru-RU" dirty="0" err="1" smtClean="0"/>
              <a:t>характеризує</a:t>
            </a:r>
            <a:r>
              <a:rPr lang="ru-RU" dirty="0" smtClean="0"/>
              <a:t> </a:t>
            </a:r>
            <a:r>
              <a:rPr lang="ru-RU" dirty="0" err="1" smtClean="0"/>
              <a:t>розбіжність</a:t>
            </a:r>
            <a:r>
              <a:rPr lang="ru-RU" dirty="0" smtClean="0"/>
              <a:t> </a:t>
            </a:r>
            <a:r>
              <a:rPr lang="ru-RU" dirty="0" err="1" smtClean="0"/>
              <a:t>можливих</a:t>
            </a:r>
            <a:r>
              <a:rPr lang="ru-RU" dirty="0" smtClean="0"/>
              <a:t> </a:t>
            </a:r>
            <a:r>
              <a:rPr lang="ru-RU" dirty="0" err="1" smtClean="0"/>
              <a:t>значень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обґрунтовано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віднести</a:t>
            </a:r>
            <a:r>
              <a:rPr lang="ru-RU" dirty="0" smtClean="0"/>
              <a:t> до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величини</a:t>
            </a:r>
            <a:r>
              <a:rPr lang="ru-RU" dirty="0" smtClean="0"/>
              <a:t>, з </a:t>
            </a:r>
            <a:r>
              <a:rPr lang="ru-RU" dirty="0" err="1" smtClean="0"/>
              <a:t>урахуванням</a:t>
            </a:r>
            <a:r>
              <a:rPr lang="ru-RU" dirty="0" smtClean="0"/>
              <a:t> </a:t>
            </a:r>
            <a:r>
              <a:rPr lang="ru-RU" dirty="0" err="1" smtClean="0"/>
              <a:t>впливу</a:t>
            </a:r>
            <a:r>
              <a:rPr lang="ru-RU" dirty="0" smtClean="0"/>
              <a:t> </a:t>
            </a:r>
            <a:r>
              <a:rPr lang="ru-RU" dirty="0" err="1" smtClean="0"/>
              <a:t>систематичних</a:t>
            </a:r>
            <a:r>
              <a:rPr lang="ru-RU" dirty="0" smtClean="0"/>
              <a:t> та </a:t>
            </a:r>
            <a:r>
              <a:rPr lang="ru-RU" dirty="0" err="1" smtClean="0"/>
              <a:t>випадкових</a:t>
            </a:r>
            <a:r>
              <a:rPr lang="ru-RU" dirty="0" smtClean="0"/>
              <a:t> </a:t>
            </a:r>
            <a:r>
              <a:rPr lang="ru-RU" dirty="0" err="1" smtClean="0"/>
              <a:t>чинників</a:t>
            </a:r>
            <a:r>
              <a:rPr lang="ru-RU" dirty="0" smtClean="0"/>
              <a:t>, і яка </a:t>
            </a:r>
            <a:r>
              <a:rPr lang="ru-RU" dirty="0" err="1" smtClean="0"/>
              <a:t>визначає</a:t>
            </a:r>
            <a:r>
              <a:rPr lang="ru-RU" dirty="0" smtClean="0"/>
              <a:t> </a:t>
            </a:r>
            <a:r>
              <a:rPr lang="ru-RU" dirty="0" err="1" smtClean="0"/>
              <a:t>довірчий</a:t>
            </a:r>
            <a:r>
              <a:rPr lang="ru-RU" dirty="0" smtClean="0"/>
              <a:t> </a:t>
            </a:r>
            <a:r>
              <a:rPr lang="ru-RU" dirty="0" err="1" smtClean="0"/>
              <a:t>інтервал</a:t>
            </a:r>
            <a:r>
              <a:rPr lang="ru-RU" dirty="0" smtClean="0"/>
              <a:t> </a:t>
            </a:r>
            <a:r>
              <a:rPr lang="ru-RU" dirty="0" err="1" smtClean="0"/>
              <a:t>навколо</a:t>
            </a:r>
            <a:r>
              <a:rPr lang="ru-RU" dirty="0" smtClean="0"/>
              <a:t> </a:t>
            </a:r>
            <a:r>
              <a:rPr lang="ru-RU" dirty="0" err="1" smtClean="0"/>
              <a:t>встановленого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з </a:t>
            </a:r>
            <a:r>
              <a:rPr lang="ru-RU" dirty="0" err="1" smtClean="0"/>
              <a:t>довірчою</a:t>
            </a:r>
            <a:r>
              <a:rPr lang="ru-RU" dirty="0" smtClean="0"/>
              <a:t> </a:t>
            </a:r>
            <a:r>
              <a:rPr lang="ru-RU" dirty="0" err="1" smtClean="0"/>
              <a:t>імовірністю</a:t>
            </a:r>
            <a:r>
              <a:rPr lang="ru-RU" dirty="0" smtClean="0"/>
              <a:t> 95% </a:t>
            </a:r>
            <a:r>
              <a:rPr lang="ru-RU" dirty="0" err="1" smtClean="0"/>
              <a:t>містить</a:t>
            </a:r>
            <a:r>
              <a:rPr lang="ru-RU" dirty="0" smtClean="0"/>
              <a:t> </a:t>
            </a:r>
            <a:r>
              <a:rPr lang="ru-RU" dirty="0" err="1" smtClean="0"/>
              <a:t>дійсне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величини</a:t>
            </a:r>
            <a:r>
              <a:rPr lang="ru-RU" dirty="0" smtClean="0"/>
              <a:t>, з </a:t>
            </a:r>
            <a:r>
              <a:rPr lang="ru-RU" dirty="0" err="1" smtClean="0"/>
              <a:t>урахуванням</a:t>
            </a:r>
            <a:r>
              <a:rPr lang="ru-RU" dirty="0" smtClean="0"/>
              <a:t> </a:t>
            </a:r>
            <a:r>
              <a:rPr lang="ru-RU" dirty="0" err="1" smtClean="0"/>
              <a:t>асиметрії</a:t>
            </a:r>
            <a:r>
              <a:rPr lang="ru-RU" dirty="0" smtClean="0"/>
              <a:t> </a:t>
            </a:r>
            <a:r>
              <a:rPr lang="ru-RU" dirty="0" err="1" smtClean="0"/>
              <a:t>розподілу</a:t>
            </a:r>
            <a:r>
              <a:rPr lang="ru-RU" dirty="0" smtClean="0"/>
              <a:t> </a:t>
            </a:r>
            <a:r>
              <a:rPr lang="ru-RU" dirty="0" err="1" smtClean="0"/>
              <a:t>значень</a:t>
            </a:r>
            <a:r>
              <a:rPr lang="ru-RU" dirty="0" smtClean="0"/>
              <a:t>; </a:t>
            </a:r>
          </a:p>
          <a:p>
            <a:r>
              <a:rPr lang="ru-RU" b="1" dirty="0" err="1" smtClean="0"/>
              <a:t>неперервне</a:t>
            </a:r>
            <a:r>
              <a:rPr lang="ru-RU" b="1" dirty="0" smtClean="0"/>
              <a:t> </a:t>
            </a:r>
            <a:r>
              <a:rPr lang="ru-RU" b="1" dirty="0" err="1" smtClean="0"/>
              <a:t>вимірювання</a:t>
            </a:r>
            <a:r>
              <a:rPr lang="ru-RU" b="1" dirty="0" smtClean="0"/>
              <a:t> </a:t>
            </a:r>
            <a:r>
              <a:rPr lang="ru-RU" b="1" dirty="0" err="1" smtClean="0"/>
              <a:t>викидів</a:t>
            </a:r>
            <a:r>
              <a:rPr lang="ru-RU" b="1" dirty="0" smtClean="0"/>
              <a:t> </a:t>
            </a:r>
            <a:r>
              <a:rPr lang="ru-RU" b="1" dirty="0" err="1" smtClean="0"/>
              <a:t>парникових</a:t>
            </a:r>
            <a:r>
              <a:rPr lang="ru-RU" b="1" dirty="0" smtClean="0"/>
              <a:t> </a:t>
            </a:r>
            <a:r>
              <a:rPr lang="ru-RU" b="1" dirty="0" err="1" smtClean="0"/>
              <a:t>газів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сукупність</a:t>
            </a:r>
            <a:r>
              <a:rPr lang="ru-RU" dirty="0" smtClean="0"/>
              <a:t> </a:t>
            </a:r>
            <a:r>
              <a:rPr lang="ru-RU" dirty="0" err="1" smtClean="0"/>
              <a:t>операцій</a:t>
            </a:r>
            <a:r>
              <a:rPr lang="ru-RU" dirty="0" smtClean="0"/>
              <a:t> для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</a:t>
            </a:r>
            <a:r>
              <a:rPr lang="ru-RU" dirty="0" err="1" smtClean="0"/>
              <a:t>парникових</a:t>
            </a:r>
            <a:r>
              <a:rPr lang="ru-RU" dirty="0" smtClean="0"/>
              <a:t> </a:t>
            </a:r>
            <a:r>
              <a:rPr lang="ru-RU" dirty="0" err="1" smtClean="0"/>
              <a:t>газів</a:t>
            </a:r>
            <a:r>
              <a:rPr lang="ru-RU" dirty="0" smtClean="0"/>
              <a:t> шляхом </a:t>
            </a:r>
            <a:r>
              <a:rPr lang="ru-RU" dirty="0" err="1" smtClean="0"/>
              <a:t>періодичних</a:t>
            </a:r>
            <a:r>
              <a:rPr lang="ru-RU" dirty="0" smtClean="0"/>
              <a:t> </a:t>
            </a:r>
            <a:r>
              <a:rPr lang="ru-RU" dirty="0" err="1" smtClean="0"/>
              <a:t>вимірювань</a:t>
            </a:r>
            <a:r>
              <a:rPr lang="ru-RU" dirty="0" smtClean="0"/>
              <a:t> у </a:t>
            </a:r>
            <a:r>
              <a:rPr lang="ru-RU" dirty="0" err="1" smtClean="0"/>
              <a:t>димовій</a:t>
            </a:r>
            <a:r>
              <a:rPr lang="ru-RU" dirty="0" smtClean="0"/>
              <a:t> </a:t>
            </a:r>
            <a:r>
              <a:rPr lang="ru-RU" dirty="0" err="1" smtClean="0"/>
              <a:t>трубі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вимірювальних</a:t>
            </a:r>
            <a:r>
              <a:rPr lang="ru-RU" dirty="0" smtClean="0"/>
              <a:t> процедур з </a:t>
            </a:r>
            <a:r>
              <a:rPr lang="ru-RU" dirty="0" err="1" smtClean="0"/>
              <a:t>відбором</a:t>
            </a:r>
            <a:r>
              <a:rPr lang="ru-RU" dirty="0" smtClean="0"/>
              <a:t> </a:t>
            </a:r>
            <a:r>
              <a:rPr lang="ru-RU" dirty="0" err="1" smtClean="0"/>
              <a:t>димових</a:t>
            </a:r>
            <a:r>
              <a:rPr lang="ru-RU" dirty="0" smtClean="0"/>
              <a:t> </a:t>
            </a:r>
            <a:r>
              <a:rPr lang="ru-RU" dirty="0" err="1" smtClean="0"/>
              <a:t>газів</a:t>
            </a:r>
            <a:r>
              <a:rPr lang="ru-RU" dirty="0" smtClean="0"/>
              <a:t> </a:t>
            </a:r>
            <a:r>
              <a:rPr lang="ru-RU" dirty="0" err="1" smtClean="0"/>
              <a:t>засобом</a:t>
            </a:r>
            <a:r>
              <a:rPr lang="ru-RU" dirty="0" smtClean="0"/>
              <a:t> </a:t>
            </a:r>
            <a:r>
              <a:rPr lang="ru-RU" dirty="0" err="1" smtClean="0"/>
              <a:t>вимірювальної</a:t>
            </a:r>
            <a:r>
              <a:rPr lang="ru-RU" dirty="0" smtClean="0"/>
              <a:t> </a:t>
            </a:r>
            <a:r>
              <a:rPr lang="ru-RU" dirty="0" err="1" smtClean="0"/>
              <a:t>техніки</a:t>
            </a:r>
            <a:r>
              <a:rPr lang="ru-RU" dirty="0" smtClean="0"/>
              <a:t>, </a:t>
            </a:r>
            <a:r>
              <a:rPr lang="ru-RU" dirty="0" err="1" smtClean="0"/>
              <a:t>розташованим</a:t>
            </a:r>
            <a:r>
              <a:rPr lang="ru-RU" dirty="0" smtClean="0"/>
              <a:t> </a:t>
            </a:r>
            <a:r>
              <a:rPr lang="ru-RU" dirty="0" err="1" smtClean="0"/>
              <a:t>біля</a:t>
            </a:r>
            <a:r>
              <a:rPr lang="ru-RU" dirty="0" smtClean="0"/>
              <a:t> труби, за </a:t>
            </a:r>
            <a:r>
              <a:rPr lang="ru-RU" dirty="0" err="1" smtClean="0"/>
              <a:t>винятком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 </a:t>
            </a:r>
            <a:r>
              <a:rPr lang="ru-RU" dirty="0" err="1" smtClean="0"/>
              <a:t>вимірювання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збору</a:t>
            </a:r>
            <a:r>
              <a:rPr lang="ru-RU" dirty="0" smtClean="0"/>
              <a:t> </a:t>
            </a:r>
            <a:r>
              <a:rPr lang="ru-RU" dirty="0" err="1" smtClean="0"/>
              <a:t>окремих</a:t>
            </a:r>
            <a:r>
              <a:rPr lang="ru-RU" dirty="0" smtClean="0"/>
              <a:t> проб </a:t>
            </a:r>
            <a:r>
              <a:rPr lang="ru-RU" dirty="0" err="1" smtClean="0"/>
              <a:t>із</a:t>
            </a:r>
            <a:r>
              <a:rPr lang="ru-RU" dirty="0" smtClean="0"/>
              <a:t> труби;</a:t>
            </a:r>
          </a:p>
          <a:p>
            <a:r>
              <a:rPr lang="ru-RU" b="1" dirty="0" smtClean="0"/>
              <a:t> </a:t>
            </a:r>
            <a:r>
              <a:rPr lang="ru-RU" b="1" dirty="0" err="1" smtClean="0"/>
              <a:t>непрямі</a:t>
            </a:r>
            <a:r>
              <a:rPr lang="ru-RU" b="1" dirty="0" smtClean="0"/>
              <a:t> </a:t>
            </a:r>
            <a:r>
              <a:rPr lang="ru-RU" b="1" dirty="0" err="1" smtClean="0"/>
              <a:t>дані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річні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емпірично</a:t>
            </a:r>
            <a:r>
              <a:rPr lang="ru-RU" dirty="0" smtClean="0"/>
              <a:t> </a:t>
            </a:r>
            <a:r>
              <a:rPr lang="ru-RU" dirty="0" err="1" smtClean="0"/>
              <a:t>обґрунтовані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отримані</a:t>
            </a:r>
            <a:r>
              <a:rPr lang="ru-RU" dirty="0" smtClean="0"/>
              <a:t> з </a:t>
            </a:r>
            <a:r>
              <a:rPr lang="ru-RU" dirty="0" err="1" smtClean="0"/>
              <a:t>достовірних</a:t>
            </a:r>
            <a:r>
              <a:rPr lang="ru-RU" dirty="0" smtClean="0"/>
              <a:t> </a:t>
            </a:r>
            <a:r>
              <a:rPr lang="ru-RU" dirty="0" err="1" smtClean="0"/>
              <a:t>джерел</a:t>
            </a:r>
            <a:r>
              <a:rPr lang="ru-RU" dirty="0" smtClean="0"/>
              <a:t> і </a:t>
            </a:r>
            <a:r>
              <a:rPr lang="ru-RU" dirty="0" err="1" smtClean="0"/>
              <a:t>застосовуються</a:t>
            </a:r>
            <a:r>
              <a:rPr lang="ru-RU" dirty="0" smtClean="0"/>
              <a:t> оператором для </a:t>
            </a:r>
            <a:r>
              <a:rPr lang="ru-RU" dirty="0" err="1" smtClean="0"/>
              <a:t>заміщення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про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розрахункових</a:t>
            </a:r>
            <a:r>
              <a:rPr lang="ru-RU" dirty="0" smtClean="0"/>
              <a:t> </a:t>
            </a:r>
            <a:r>
              <a:rPr lang="ru-RU" dirty="0" err="1" smtClean="0"/>
              <a:t>коефіцієнтів</a:t>
            </a:r>
            <a:r>
              <a:rPr lang="ru-RU" dirty="0" smtClean="0"/>
              <a:t> з метою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повноти</a:t>
            </a:r>
            <a:r>
              <a:rPr lang="ru-RU" dirty="0" smtClean="0"/>
              <a:t> </a:t>
            </a:r>
            <a:r>
              <a:rPr lang="ru-RU" dirty="0" err="1" smtClean="0"/>
              <a:t>звітності</a:t>
            </a:r>
            <a:r>
              <a:rPr lang="ru-RU" dirty="0" smtClean="0"/>
              <a:t> у </a:t>
            </a:r>
            <a:r>
              <a:rPr lang="ru-RU" dirty="0" err="1" smtClean="0"/>
              <a:t>випадку</a:t>
            </a:r>
            <a:r>
              <a:rPr lang="ru-RU" dirty="0" smtClean="0"/>
              <a:t> </a:t>
            </a:r>
            <a:r>
              <a:rPr lang="ru-RU" dirty="0" err="1" smtClean="0"/>
              <a:t>неможливості</a:t>
            </a:r>
            <a:r>
              <a:rPr lang="ru-RU" dirty="0" smtClean="0"/>
              <a:t> </a:t>
            </a: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 smtClean="0"/>
              <a:t>всіх</a:t>
            </a:r>
            <a:r>
              <a:rPr lang="ru-RU" dirty="0" smtClean="0"/>
              <a:t> </a:t>
            </a:r>
            <a:r>
              <a:rPr lang="ru-RU" dirty="0" err="1" smtClean="0"/>
              <a:t>необхідних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про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розрахункових</a:t>
            </a:r>
            <a:r>
              <a:rPr lang="ru-RU" dirty="0" smtClean="0"/>
              <a:t> </a:t>
            </a:r>
            <a:r>
              <a:rPr lang="ru-RU" dirty="0" err="1" smtClean="0"/>
              <a:t>коефіцієнтів</a:t>
            </a:r>
            <a:r>
              <a:rPr lang="ru-RU" dirty="0" smtClean="0"/>
              <a:t>; </a:t>
            </a:r>
          </a:p>
          <a:p>
            <a:r>
              <a:rPr lang="ru-RU" b="1" dirty="0" err="1" smtClean="0"/>
              <a:t>нормальні</a:t>
            </a:r>
            <a:r>
              <a:rPr lang="ru-RU" b="1" dirty="0" smtClean="0"/>
              <a:t> </a:t>
            </a:r>
            <a:r>
              <a:rPr lang="ru-RU" b="1" dirty="0" err="1" smtClean="0"/>
              <a:t>умови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умови</a:t>
            </a:r>
            <a:r>
              <a:rPr lang="ru-RU" dirty="0" smtClean="0"/>
              <a:t>, за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визначаються</a:t>
            </a:r>
            <a:r>
              <a:rPr lang="ru-RU" dirty="0" smtClean="0"/>
              <a:t> </a:t>
            </a:r>
            <a:r>
              <a:rPr lang="ru-RU" dirty="0" err="1" smtClean="0"/>
              <a:t>нормальні</a:t>
            </a:r>
            <a:r>
              <a:rPr lang="ru-RU" dirty="0" smtClean="0"/>
              <a:t> </a:t>
            </a:r>
            <a:r>
              <a:rPr lang="ru-RU" dirty="0" err="1" smtClean="0"/>
              <a:t>кубічні</a:t>
            </a:r>
            <a:r>
              <a:rPr lang="ru-RU" dirty="0" smtClean="0"/>
              <a:t> </a:t>
            </a:r>
            <a:r>
              <a:rPr lang="ru-RU" dirty="0" err="1" smtClean="0"/>
              <a:t>метри</a:t>
            </a:r>
            <a:r>
              <a:rPr lang="ru-RU" dirty="0" smtClean="0"/>
              <a:t> (Нм3 ) за </a:t>
            </a:r>
            <a:r>
              <a:rPr lang="ru-RU" dirty="0" err="1" smtClean="0"/>
              <a:t>температури</a:t>
            </a:r>
            <a:r>
              <a:rPr lang="ru-RU" dirty="0" smtClean="0"/>
              <a:t> 273,15 К (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дорівнює</a:t>
            </a:r>
            <a:r>
              <a:rPr lang="ru-RU" dirty="0" smtClean="0"/>
              <a:t> 0 C) і </a:t>
            </a:r>
            <a:r>
              <a:rPr lang="ru-RU" dirty="0" err="1" smtClean="0"/>
              <a:t>тиску</a:t>
            </a:r>
            <a:r>
              <a:rPr lang="ru-RU" dirty="0" smtClean="0"/>
              <a:t> 101, 325 кПа;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662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ru-RU" b="1" dirty="0" err="1" smtClean="0"/>
              <a:t>обробка</a:t>
            </a:r>
            <a:r>
              <a:rPr lang="ru-RU" b="1" dirty="0" smtClean="0"/>
              <a:t> </a:t>
            </a:r>
            <a:r>
              <a:rPr lang="ru-RU" b="1" dirty="0" err="1" smtClean="0"/>
              <a:t>даних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діяльність</a:t>
            </a:r>
            <a:r>
              <a:rPr lang="ru-RU" dirty="0" smtClean="0"/>
              <a:t>, </a:t>
            </a:r>
            <a:r>
              <a:rPr lang="ru-RU" dirty="0" err="1" smtClean="0"/>
              <a:t>пов'язана</a:t>
            </a:r>
            <a:r>
              <a:rPr lang="ru-RU" dirty="0" smtClean="0"/>
              <a:t> з </a:t>
            </a:r>
            <a:r>
              <a:rPr lang="ru-RU" dirty="0" err="1" smtClean="0"/>
              <a:t>отриманням</a:t>
            </a:r>
            <a:r>
              <a:rPr lang="ru-RU" dirty="0" smtClean="0"/>
              <a:t>, </a:t>
            </a:r>
            <a:r>
              <a:rPr lang="ru-RU" dirty="0" err="1" smtClean="0"/>
              <a:t>обробкою</a:t>
            </a:r>
            <a:r>
              <a:rPr lang="ru-RU" dirty="0" smtClean="0"/>
              <a:t> та </a:t>
            </a:r>
            <a:r>
              <a:rPr lang="ru-RU" dirty="0" err="1" smtClean="0"/>
              <a:t>зберіганням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необхідні</a:t>
            </a:r>
            <a:r>
              <a:rPr lang="ru-RU" dirty="0" smtClean="0"/>
              <a:t> для </a:t>
            </a:r>
            <a:r>
              <a:rPr lang="ru-RU" dirty="0" err="1" smtClean="0"/>
              <a:t>підготовки</a:t>
            </a:r>
            <a:r>
              <a:rPr lang="ru-RU" dirty="0" smtClean="0"/>
              <a:t> </a:t>
            </a:r>
            <a:r>
              <a:rPr lang="ru-RU" dirty="0" err="1" smtClean="0"/>
              <a:t>звіту</a:t>
            </a:r>
            <a:r>
              <a:rPr lang="ru-RU" dirty="0" smtClean="0"/>
              <a:t> оператора на </a:t>
            </a:r>
            <a:r>
              <a:rPr lang="ru-RU" dirty="0" err="1" smtClean="0"/>
              <a:t>підставі</a:t>
            </a:r>
            <a:r>
              <a:rPr lang="ru-RU" dirty="0" smtClean="0"/>
              <a:t> </a:t>
            </a:r>
            <a:r>
              <a:rPr lang="ru-RU" dirty="0" err="1" smtClean="0"/>
              <a:t>первинних</a:t>
            </a:r>
            <a:r>
              <a:rPr lang="ru-RU" dirty="0" smtClean="0"/>
              <a:t> </a:t>
            </a:r>
            <a:r>
              <a:rPr lang="ru-RU" dirty="0" err="1" smtClean="0"/>
              <a:t>вихідних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; </a:t>
            </a:r>
          </a:p>
          <a:p>
            <a:r>
              <a:rPr lang="ru-RU" b="1" dirty="0" smtClean="0"/>
              <a:t>оператор</a:t>
            </a:r>
            <a:r>
              <a:rPr lang="ru-RU" dirty="0" smtClean="0"/>
              <a:t> - </a:t>
            </a:r>
            <a:r>
              <a:rPr lang="ru-RU" dirty="0" err="1" smtClean="0"/>
              <a:t>юридична</a:t>
            </a:r>
            <a:r>
              <a:rPr lang="ru-RU" dirty="0" smtClean="0"/>
              <a:t> особа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фізична</a:t>
            </a:r>
            <a:r>
              <a:rPr lang="ru-RU" dirty="0" smtClean="0"/>
              <a:t> особа - </a:t>
            </a:r>
            <a:r>
              <a:rPr lang="ru-RU" dirty="0" err="1" smtClean="0"/>
              <a:t>підприємець</a:t>
            </a:r>
            <a:r>
              <a:rPr lang="ru-RU" dirty="0" smtClean="0"/>
              <a:t>, яка </a:t>
            </a:r>
            <a:r>
              <a:rPr lang="ru-RU" dirty="0" err="1" smtClean="0"/>
              <a:t>здійснює</a:t>
            </a:r>
            <a:r>
              <a:rPr lang="ru-RU" dirty="0" smtClean="0"/>
              <a:t> </a:t>
            </a:r>
            <a:r>
              <a:rPr lang="ru-RU" dirty="0" err="1" smtClean="0"/>
              <a:t>технічну</a:t>
            </a:r>
            <a:r>
              <a:rPr lang="ru-RU" dirty="0" smtClean="0"/>
              <a:t> </a:t>
            </a:r>
            <a:r>
              <a:rPr lang="ru-RU" dirty="0" err="1" smtClean="0"/>
              <a:t>експлуатацію</a:t>
            </a:r>
            <a:r>
              <a:rPr lang="ru-RU" dirty="0" smtClean="0"/>
              <a:t> установки,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перебуває</a:t>
            </a:r>
            <a:r>
              <a:rPr lang="ru-RU" dirty="0" smtClean="0"/>
              <a:t> в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власності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користуванні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b="1" dirty="0" err="1" smtClean="0"/>
              <a:t>партія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палива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матеріалу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відвантажуються</a:t>
            </a:r>
            <a:r>
              <a:rPr lang="ru-RU" dirty="0" smtClean="0"/>
              <a:t> </a:t>
            </a:r>
            <a:r>
              <a:rPr lang="ru-RU" dirty="0" err="1" smtClean="0"/>
              <a:t>однією</a:t>
            </a:r>
            <a:r>
              <a:rPr lang="ru-RU" dirty="0" smtClean="0"/>
              <a:t> </a:t>
            </a:r>
            <a:r>
              <a:rPr lang="ru-RU" dirty="0" err="1" smtClean="0"/>
              <a:t>відправкою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певного</a:t>
            </a:r>
            <a:r>
              <a:rPr lang="ru-RU" dirty="0" smtClean="0"/>
              <a:t> </a:t>
            </a:r>
            <a:r>
              <a:rPr lang="ru-RU" dirty="0" err="1" smtClean="0"/>
              <a:t>періоду</a:t>
            </a:r>
            <a:r>
              <a:rPr lang="ru-RU" dirty="0" smtClean="0"/>
              <a:t> часу, для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відібрані</a:t>
            </a:r>
            <a:r>
              <a:rPr lang="ru-RU" dirty="0" smtClean="0"/>
              <a:t> </a:t>
            </a:r>
            <a:r>
              <a:rPr lang="ru-RU" dirty="0" err="1" smtClean="0"/>
              <a:t>репрезентативні</a:t>
            </a:r>
            <a:r>
              <a:rPr lang="ru-RU" dirty="0" smtClean="0"/>
              <a:t> </a:t>
            </a:r>
            <a:r>
              <a:rPr lang="ru-RU" dirty="0" err="1" smtClean="0"/>
              <a:t>проби</a:t>
            </a:r>
            <a:r>
              <a:rPr lang="ru-RU" dirty="0" smtClean="0"/>
              <a:t> та </a:t>
            </a:r>
            <a:r>
              <a:rPr lang="ru-RU" dirty="0" err="1" smtClean="0"/>
              <a:t>визначені</a:t>
            </a:r>
            <a:r>
              <a:rPr lang="ru-RU" dirty="0" smtClean="0"/>
              <a:t> </a:t>
            </a:r>
            <a:r>
              <a:rPr lang="ru-RU" dirty="0" err="1" smtClean="0"/>
              <a:t>характерні</a:t>
            </a:r>
            <a:r>
              <a:rPr lang="ru-RU" dirty="0" smtClean="0"/>
              <a:t> </a:t>
            </a:r>
            <a:r>
              <a:rPr lang="ru-RU" dirty="0" err="1" smtClean="0"/>
              <a:t>ознаки</a:t>
            </a:r>
            <a:r>
              <a:rPr lang="ru-RU" dirty="0" smtClean="0"/>
              <a:t>; </a:t>
            </a:r>
          </a:p>
          <a:p>
            <a:r>
              <a:rPr lang="ru-RU" b="1" dirty="0" smtClean="0"/>
              <a:t>план </a:t>
            </a:r>
            <a:r>
              <a:rPr lang="ru-RU" b="1" dirty="0" err="1" smtClean="0"/>
              <a:t>моніторингу</a:t>
            </a:r>
            <a:r>
              <a:rPr lang="ru-RU" b="1" dirty="0" smtClean="0"/>
              <a:t> </a:t>
            </a:r>
            <a:r>
              <a:rPr lang="ru-RU" dirty="0" smtClean="0"/>
              <a:t>- документ,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визначає</a:t>
            </a:r>
            <a:r>
              <a:rPr lang="ru-RU" dirty="0" smtClean="0"/>
              <a:t> комплекс </a:t>
            </a:r>
            <a:r>
              <a:rPr lang="ru-RU" dirty="0" err="1" smtClean="0"/>
              <a:t>заходів</a:t>
            </a:r>
            <a:r>
              <a:rPr lang="ru-RU" dirty="0" smtClean="0"/>
              <a:t> з </a:t>
            </a:r>
            <a:r>
              <a:rPr lang="ru-RU" dirty="0" err="1" smtClean="0"/>
              <a:t>моніторингу</a:t>
            </a:r>
            <a:r>
              <a:rPr lang="ru-RU" dirty="0" smtClean="0"/>
              <a:t>, </a:t>
            </a:r>
            <a:r>
              <a:rPr lang="ru-RU" dirty="0" err="1" smtClean="0"/>
              <a:t>розробляється</a:t>
            </a:r>
            <a:r>
              <a:rPr lang="ru-RU" dirty="0" smtClean="0"/>
              <a:t> оператором на </a:t>
            </a:r>
            <a:r>
              <a:rPr lang="ru-RU" dirty="0" err="1" smtClean="0"/>
              <a:t>підставі</a:t>
            </a:r>
            <a:r>
              <a:rPr lang="ru-RU" dirty="0" smtClean="0"/>
              <a:t> </a:t>
            </a:r>
            <a:r>
              <a:rPr lang="ru-RU" dirty="0" err="1" smtClean="0"/>
              <a:t>типових</a:t>
            </a:r>
            <a:r>
              <a:rPr lang="ru-RU" dirty="0" smtClean="0"/>
              <a:t> форм стандартного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спрощеного</a:t>
            </a:r>
            <a:r>
              <a:rPr lang="ru-RU" dirty="0" smtClean="0"/>
              <a:t> плану </a:t>
            </a:r>
            <a:r>
              <a:rPr lang="ru-RU" dirty="0" err="1" smtClean="0"/>
              <a:t>моніторингу</a:t>
            </a:r>
            <a:r>
              <a:rPr lang="ru-RU" dirty="0" smtClean="0"/>
              <a:t> і </a:t>
            </a:r>
            <a:r>
              <a:rPr lang="ru-RU" dirty="0" err="1" smtClean="0"/>
              <a:t>подається</a:t>
            </a:r>
            <a:r>
              <a:rPr lang="ru-RU" dirty="0" smtClean="0"/>
              <a:t> оператором до </a:t>
            </a:r>
            <a:r>
              <a:rPr lang="ru-RU" dirty="0" err="1" smtClean="0"/>
              <a:t>уповноваженого</a:t>
            </a:r>
            <a:r>
              <a:rPr lang="ru-RU" dirty="0" smtClean="0"/>
              <a:t> органу для </a:t>
            </a:r>
            <a:r>
              <a:rPr lang="ru-RU" dirty="0" err="1" smtClean="0"/>
              <a:t>затвердження</a:t>
            </a:r>
            <a:r>
              <a:rPr lang="ru-RU" dirty="0" smtClean="0"/>
              <a:t>;</a:t>
            </a:r>
          </a:p>
          <a:p>
            <a:r>
              <a:rPr lang="ru-RU" b="1" dirty="0" smtClean="0"/>
              <a:t> </a:t>
            </a:r>
            <a:r>
              <a:rPr lang="ru-RU" b="1" dirty="0" err="1" smtClean="0"/>
              <a:t>попередній</a:t>
            </a:r>
            <a:r>
              <a:rPr lang="ru-RU" b="1" dirty="0" smtClean="0"/>
              <a:t> </a:t>
            </a:r>
            <a:r>
              <a:rPr lang="ru-RU" b="1" dirty="0" err="1" smtClean="0"/>
              <a:t>коефіцієнт</a:t>
            </a:r>
            <a:r>
              <a:rPr lang="ru-RU" b="1" dirty="0" smtClean="0"/>
              <a:t> </a:t>
            </a:r>
            <a:r>
              <a:rPr lang="ru-RU" b="1" dirty="0" err="1" smtClean="0"/>
              <a:t>викидів</a:t>
            </a:r>
            <a:r>
              <a:rPr lang="ru-RU" b="1" dirty="0" smtClean="0"/>
              <a:t> </a:t>
            </a:r>
            <a:r>
              <a:rPr lang="ru-RU" b="1" dirty="0" err="1" smtClean="0"/>
              <a:t>парникових</a:t>
            </a:r>
            <a:r>
              <a:rPr lang="ru-RU" b="1" dirty="0" smtClean="0"/>
              <a:t> </a:t>
            </a:r>
            <a:r>
              <a:rPr lang="ru-RU" b="1" dirty="0" err="1" smtClean="0"/>
              <a:t>газів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припустимий</a:t>
            </a:r>
            <a:r>
              <a:rPr lang="ru-RU" dirty="0" smtClean="0"/>
              <a:t> </a:t>
            </a:r>
            <a:r>
              <a:rPr lang="ru-RU" dirty="0" err="1" smtClean="0"/>
              <a:t>загальний</a:t>
            </a:r>
            <a:r>
              <a:rPr lang="ru-RU" dirty="0" smtClean="0"/>
              <a:t> </a:t>
            </a:r>
            <a:r>
              <a:rPr lang="ru-RU" dirty="0" err="1" smtClean="0"/>
              <a:t>коефіцієнт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</a:t>
            </a:r>
            <a:r>
              <a:rPr lang="ru-RU" dirty="0" err="1" smtClean="0"/>
              <a:t>парникових</a:t>
            </a:r>
            <a:r>
              <a:rPr lang="ru-RU" dirty="0" smtClean="0"/>
              <a:t> </a:t>
            </a:r>
            <a:r>
              <a:rPr lang="ru-RU" dirty="0" err="1" smtClean="0"/>
              <a:t>газів</a:t>
            </a:r>
            <a:r>
              <a:rPr lang="ru-RU" dirty="0" smtClean="0"/>
              <a:t> </a:t>
            </a:r>
            <a:r>
              <a:rPr lang="ru-RU" dirty="0" err="1" smtClean="0"/>
              <a:t>змішаного</a:t>
            </a:r>
            <a:r>
              <a:rPr lang="ru-RU" dirty="0" smtClean="0"/>
              <a:t> </a:t>
            </a:r>
            <a:r>
              <a:rPr lang="ru-RU" dirty="0" err="1" smtClean="0"/>
              <a:t>палива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змішаного</a:t>
            </a:r>
            <a:r>
              <a:rPr lang="ru-RU" dirty="0" smtClean="0"/>
              <a:t> </a:t>
            </a:r>
            <a:r>
              <a:rPr lang="ru-RU" dirty="0" err="1" smtClean="0"/>
              <a:t>матеріалу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загального</a:t>
            </a:r>
            <a:r>
              <a:rPr lang="ru-RU" dirty="0" smtClean="0"/>
              <a:t> </a:t>
            </a:r>
            <a:r>
              <a:rPr lang="ru-RU" dirty="0" err="1" smtClean="0"/>
              <a:t>вмісту</a:t>
            </a:r>
            <a:r>
              <a:rPr lang="ru-RU" dirty="0" smtClean="0"/>
              <a:t> </a:t>
            </a:r>
            <a:r>
              <a:rPr lang="ru-RU" dirty="0" err="1" smtClean="0"/>
              <a:t>вуглецю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з </a:t>
            </a:r>
            <a:r>
              <a:rPr lang="ru-RU" dirty="0" err="1" smtClean="0"/>
              <a:t>частки</a:t>
            </a:r>
            <a:r>
              <a:rPr lang="ru-RU" dirty="0" smtClean="0"/>
              <a:t> </a:t>
            </a:r>
            <a:r>
              <a:rPr lang="ru-RU" dirty="0" err="1" smtClean="0"/>
              <a:t>біомаси</a:t>
            </a:r>
            <a:r>
              <a:rPr lang="ru-RU" dirty="0" smtClean="0"/>
              <a:t> та </a:t>
            </a:r>
            <a:r>
              <a:rPr lang="ru-RU" dirty="0" err="1" smtClean="0"/>
              <a:t>частки</a:t>
            </a:r>
            <a:r>
              <a:rPr lang="ru-RU" dirty="0" smtClean="0"/>
              <a:t> </a:t>
            </a:r>
            <a:r>
              <a:rPr lang="ru-RU" dirty="0" err="1" smtClean="0"/>
              <a:t>викопного</a:t>
            </a:r>
            <a:r>
              <a:rPr lang="ru-RU" dirty="0" smtClean="0"/>
              <a:t> </a:t>
            </a:r>
            <a:r>
              <a:rPr lang="ru-RU" dirty="0" err="1" smtClean="0"/>
              <a:t>палива</a:t>
            </a:r>
            <a:r>
              <a:rPr lang="ru-RU" dirty="0" smtClean="0"/>
              <a:t>, перед </a:t>
            </a:r>
            <a:r>
              <a:rPr lang="ru-RU" dirty="0" err="1" smtClean="0"/>
              <a:t>множенням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на </a:t>
            </a:r>
            <a:r>
              <a:rPr lang="ru-RU" dirty="0" err="1" smtClean="0"/>
              <a:t>частку</a:t>
            </a:r>
            <a:r>
              <a:rPr lang="ru-RU" dirty="0" smtClean="0"/>
              <a:t> </a:t>
            </a:r>
            <a:r>
              <a:rPr lang="ru-RU" dirty="0" err="1" smtClean="0"/>
              <a:t>викопного</a:t>
            </a:r>
            <a:r>
              <a:rPr lang="ru-RU" dirty="0" smtClean="0"/>
              <a:t> </a:t>
            </a:r>
            <a:r>
              <a:rPr lang="ru-RU" dirty="0" err="1" smtClean="0"/>
              <a:t>палива</a:t>
            </a:r>
            <a:r>
              <a:rPr lang="ru-RU" dirty="0" smtClean="0"/>
              <a:t> для </a:t>
            </a:r>
            <a:r>
              <a:rPr lang="ru-RU" dirty="0" err="1" smtClean="0"/>
              <a:t>отримання</a:t>
            </a:r>
            <a:r>
              <a:rPr lang="ru-RU" dirty="0" smtClean="0"/>
              <a:t> </a:t>
            </a:r>
            <a:r>
              <a:rPr lang="ru-RU" dirty="0" err="1" smtClean="0"/>
              <a:t>коефіцієнту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</a:t>
            </a:r>
            <a:r>
              <a:rPr lang="ru-RU" dirty="0" err="1" smtClean="0"/>
              <a:t>парникових</a:t>
            </a:r>
            <a:r>
              <a:rPr lang="ru-RU" dirty="0" smtClean="0"/>
              <a:t> </a:t>
            </a:r>
            <a:r>
              <a:rPr lang="ru-RU" dirty="0" err="1" smtClean="0"/>
              <a:t>газів</a:t>
            </a:r>
            <a:r>
              <a:rPr lang="ru-RU" dirty="0" smtClean="0"/>
              <a:t>;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264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tx2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ru-RU" b="1" dirty="0" err="1" smtClean="0"/>
              <a:t>супутній</a:t>
            </a:r>
            <a:r>
              <a:rPr lang="ru-RU" b="1" dirty="0" smtClean="0"/>
              <a:t> </a:t>
            </a:r>
            <a:r>
              <a:rPr lang="ru-RU" b="1" dirty="0" err="1" smtClean="0"/>
              <a:t>технологічний</a:t>
            </a:r>
            <a:r>
              <a:rPr lang="ru-RU" b="1" dirty="0" smtClean="0"/>
              <a:t> газ </a:t>
            </a:r>
            <a:r>
              <a:rPr lang="ru-RU" dirty="0" smtClean="0"/>
              <a:t>- </a:t>
            </a:r>
            <a:r>
              <a:rPr lang="ru-RU" dirty="0" err="1" smtClean="0"/>
              <a:t>побічний</a:t>
            </a:r>
            <a:r>
              <a:rPr lang="ru-RU" dirty="0" smtClean="0"/>
              <a:t> продукт </a:t>
            </a:r>
            <a:r>
              <a:rPr lang="ru-RU" dirty="0" err="1" smtClean="0"/>
              <a:t>неповного</a:t>
            </a:r>
            <a:r>
              <a:rPr lang="ru-RU" dirty="0" smtClean="0"/>
              <a:t> </a:t>
            </a:r>
            <a:r>
              <a:rPr lang="ru-RU" dirty="0" err="1" smtClean="0"/>
              <a:t>згоряння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хімічних</a:t>
            </a:r>
            <a:r>
              <a:rPr lang="ru-RU" dirty="0" smtClean="0"/>
              <a:t> </a:t>
            </a:r>
            <a:r>
              <a:rPr lang="ru-RU" dirty="0" err="1" smtClean="0"/>
              <a:t>реакцій</a:t>
            </a:r>
            <a:r>
              <a:rPr lang="ru-RU" dirty="0" smtClean="0"/>
              <a:t> у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технологічних</a:t>
            </a:r>
            <a:r>
              <a:rPr lang="ru-RU" dirty="0" smtClean="0"/>
              <a:t> </a:t>
            </a:r>
            <a:r>
              <a:rPr lang="ru-RU" dirty="0" err="1" smtClean="0"/>
              <a:t>процесах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як </a:t>
            </a:r>
            <a:r>
              <a:rPr lang="ru-RU" dirty="0" err="1" smtClean="0"/>
              <a:t>вторинний</a:t>
            </a:r>
            <a:r>
              <a:rPr lang="ru-RU" dirty="0" smtClean="0"/>
              <a:t> </a:t>
            </a:r>
            <a:r>
              <a:rPr lang="ru-RU" dirty="0" err="1" smtClean="0"/>
              <a:t>енергетичний</a:t>
            </a:r>
            <a:r>
              <a:rPr lang="ru-RU" dirty="0" smtClean="0"/>
              <a:t> ресурс; прикладами є </a:t>
            </a:r>
            <a:r>
              <a:rPr lang="ru-RU" dirty="0" err="1" smtClean="0"/>
              <a:t>коксовий</a:t>
            </a:r>
            <a:r>
              <a:rPr lang="ru-RU" dirty="0" smtClean="0"/>
              <a:t> газ, </a:t>
            </a:r>
            <a:r>
              <a:rPr lang="ru-RU" dirty="0" err="1" smtClean="0"/>
              <a:t>доменний</a:t>
            </a:r>
            <a:r>
              <a:rPr lang="ru-RU" dirty="0" smtClean="0"/>
              <a:t> газ та </a:t>
            </a:r>
            <a:r>
              <a:rPr lang="ru-RU" dirty="0" err="1" smtClean="0"/>
              <a:t>киснево-конвертерний</a:t>
            </a:r>
            <a:r>
              <a:rPr lang="ru-RU" dirty="0" smtClean="0"/>
              <a:t> газ. </a:t>
            </a:r>
          </a:p>
          <a:p>
            <a:r>
              <a:rPr lang="ru-RU" b="1" dirty="0" smtClean="0"/>
              <a:t>точка </a:t>
            </a:r>
            <a:r>
              <a:rPr lang="ru-RU" b="1" dirty="0" err="1" smtClean="0"/>
              <a:t>викидів</a:t>
            </a:r>
            <a:r>
              <a:rPr lang="ru-RU" b="1" dirty="0" smtClean="0"/>
              <a:t> </a:t>
            </a:r>
            <a:r>
              <a:rPr lang="ru-RU" dirty="0" smtClean="0"/>
              <a:t>– </a:t>
            </a:r>
            <a:r>
              <a:rPr lang="ru-RU" dirty="0" err="1" smtClean="0"/>
              <a:t>отвір</a:t>
            </a:r>
            <a:r>
              <a:rPr lang="ru-RU" dirty="0" smtClean="0"/>
              <a:t> </a:t>
            </a:r>
            <a:r>
              <a:rPr lang="ru-RU" dirty="0" err="1" smtClean="0"/>
              <a:t>спеціально</a:t>
            </a:r>
            <a:r>
              <a:rPr lang="ru-RU" dirty="0" smtClean="0"/>
              <a:t> </a:t>
            </a:r>
            <a:r>
              <a:rPr lang="ru-RU" dirty="0" err="1" smtClean="0"/>
              <a:t>спорудженого</a:t>
            </a:r>
            <a:r>
              <a:rPr lang="ru-RU" dirty="0" smtClean="0"/>
              <a:t> газоходу, труби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іншої</a:t>
            </a:r>
            <a:r>
              <a:rPr lang="ru-RU" dirty="0" smtClean="0"/>
              <a:t> </a:t>
            </a:r>
            <a:r>
              <a:rPr lang="ru-RU" dirty="0" err="1" smtClean="0"/>
              <a:t>споруди</a:t>
            </a:r>
            <a:r>
              <a:rPr lang="ru-RU" dirty="0" smtClean="0"/>
              <a:t>, з </a:t>
            </a:r>
            <a:r>
              <a:rPr lang="ru-RU" dirty="0" err="1" smtClean="0"/>
              <a:t>якої</a:t>
            </a:r>
            <a:r>
              <a:rPr lang="ru-RU" dirty="0" smtClean="0"/>
              <a:t> в атмосферу </a:t>
            </a:r>
            <a:r>
              <a:rPr lang="ru-RU" dirty="0" err="1" smtClean="0"/>
              <a:t>надходять</a:t>
            </a:r>
            <a:r>
              <a:rPr lang="ru-RU" dirty="0" smtClean="0"/>
              <a:t> </a:t>
            </a:r>
            <a:r>
              <a:rPr lang="ru-RU" dirty="0" err="1" smtClean="0"/>
              <a:t>парникові</a:t>
            </a:r>
            <a:r>
              <a:rPr lang="ru-RU" dirty="0" smtClean="0"/>
              <a:t> гази.</a:t>
            </a:r>
          </a:p>
          <a:p>
            <a:r>
              <a:rPr lang="ru-RU" dirty="0" smtClean="0"/>
              <a:t> </a:t>
            </a:r>
            <a:r>
              <a:rPr lang="ru-RU" b="1" dirty="0" smtClean="0"/>
              <a:t>точка </a:t>
            </a:r>
            <a:r>
              <a:rPr lang="ru-RU" b="1" dirty="0" err="1" smtClean="0"/>
              <a:t>вимірювання</a:t>
            </a:r>
            <a:r>
              <a:rPr lang="ru-RU" b="1" dirty="0" smtClean="0"/>
              <a:t> </a:t>
            </a:r>
            <a:r>
              <a:rPr lang="ru-RU" dirty="0" smtClean="0"/>
              <a:t>- репрезентативна точка, де </a:t>
            </a:r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err="1" smtClean="0"/>
              <a:t>вимірювання</a:t>
            </a:r>
            <a:r>
              <a:rPr lang="ru-RU" dirty="0" smtClean="0"/>
              <a:t> </a:t>
            </a:r>
            <a:r>
              <a:rPr lang="ru-RU" dirty="0" err="1" smtClean="0"/>
              <a:t>параметрів</a:t>
            </a:r>
            <a:r>
              <a:rPr lang="ru-RU" dirty="0" smtClean="0"/>
              <a:t>, </a:t>
            </a:r>
            <a:r>
              <a:rPr lang="ru-RU" dirty="0" err="1" smtClean="0"/>
              <a:t>необхідних</a:t>
            </a:r>
            <a:r>
              <a:rPr lang="ru-RU" dirty="0" smtClean="0"/>
              <a:t> для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</a:t>
            </a:r>
            <a:r>
              <a:rPr lang="ru-RU" dirty="0" err="1" smtClean="0"/>
              <a:t>парникових</a:t>
            </a:r>
            <a:r>
              <a:rPr lang="ru-RU" dirty="0" smtClean="0"/>
              <a:t> </a:t>
            </a:r>
            <a:r>
              <a:rPr lang="ru-RU" dirty="0" err="1" smtClean="0"/>
              <a:t>газів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застосуванням</a:t>
            </a:r>
            <a:r>
              <a:rPr lang="ru-RU" dirty="0" smtClean="0"/>
              <a:t> методики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неперервних</a:t>
            </a:r>
            <a:r>
              <a:rPr lang="ru-RU" dirty="0" smtClean="0"/>
              <a:t> </a:t>
            </a:r>
            <a:r>
              <a:rPr lang="ru-RU" dirty="0" err="1" smtClean="0"/>
              <a:t>вимірювань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b="1" dirty="0" err="1" smtClean="0"/>
              <a:t>точність</a:t>
            </a:r>
            <a:r>
              <a:rPr lang="ru-RU" dirty="0" smtClean="0"/>
              <a:t> - </a:t>
            </a:r>
            <a:r>
              <a:rPr lang="ru-RU" dirty="0" err="1" smtClean="0"/>
              <a:t>близькість</a:t>
            </a:r>
            <a:r>
              <a:rPr lang="ru-RU" dirty="0" smtClean="0"/>
              <a:t> </a:t>
            </a:r>
            <a:r>
              <a:rPr lang="ru-RU" dirty="0" err="1" smtClean="0"/>
              <a:t>результатів</a:t>
            </a:r>
            <a:r>
              <a:rPr lang="ru-RU" dirty="0" smtClean="0"/>
              <a:t> </a:t>
            </a:r>
            <a:r>
              <a:rPr lang="ru-RU" dirty="0" err="1" smtClean="0"/>
              <a:t>виміру</a:t>
            </a:r>
            <a:r>
              <a:rPr lang="ru-RU" dirty="0" smtClean="0"/>
              <a:t> (</a:t>
            </a:r>
            <a:r>
              <a:rPr lang="ru-RU" dirty="0" err="1" smtClean="0"/>
              <a:t>розрахунків</a:t>
            </a:r>
            <a:r>
              <a:rPr lang="ru-RU" dirty="0" smtClean="0"/>
              <a:t>) до реального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еталонного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певної</a:t>
            </a:r>
            <a:r>
              <a:rPr lang="ru-RU" dirty="0" smtClean="0"/>
              <a:t> </a:t>
            </a:r>
            <a:r>
              <a:rPr lang="ru-RU" dirty="0" err="1" smtClean="0"/>
              <a:t>величини</a:t>
            </a:r>
            <a:r>
              <a:rPr lang="ru-RU" dirty="0" smtClean="0"/>
              <a:t>, </a:t>
            </a:r>
            <a:r>
              <a:rPr lang="ru-RU" dirty="0" err="1" smtClean="0"/>
              <a:t>визначеної</a:t>
            </a:r>
            <a:r>
              <a:rPr lang="ru-RU" dirty="0" smtClean="0"/>
              <a:t> </a:t>
            </a:r>
            <a:r>
              <a:rPr lang="ru-RU" dirty="0" err="1" smtClean="0"/>
              <a:t>емпірично</a:t>
            </a:r>
            <a:r>
              <a:rPr lang="ru-RU" dirty="0" smtClean="0"/>
              <a:t> з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</a:t>
            </a:r>
            <a:r>
              <a:rPr lang="ru-RU" dirty="0" err="1" smtClean="0"/>
              <a:t>міжнародно-визнаних</a:t>
            </a:r>
            <a:r>
              <a:rPr lang="ru-RU" dirty="0" smtClean="0"/>
              <a:t> </a:t>
            </a:r>
            <a:r>
              <a:rPr lang="ru-RU" dirty="0" err="1" smtClean="0"/>
              <a:t>стандартних</a:t>
            </a:r>
            <a:r>
              <a:rPr lang="ru-RU" dirty="0" smtClean="0"/>
              <a:t> </a:t>
            </a:r>
            <a:r>
              <a:rPr lang="ru-RU" dirty="0" err="1" smtClean="0"/>
              <a:t>методів</a:t>
            </a:r>
            <a:r>
              <a:rPr lang="ru-RU" dirty="0" smtClean="0"/>
              <a:t> та </a:t>
            </a:r>
            <a:r>
              <a:rPr lang="ru-RU" dirty="0" err="1" smtClean="0"/>
              <a:t>відкаліброваних</a:t>
            </a:r>
            <a:r>
              <a:rPr lang="ru-RU" dirty="0" smtClean="0"/>
              <a:t> </a:t>
            </a:r>
            <a:r>
              <a:rPr lang="ru-RU" dirty="0" err="1" smtClean="0"/>
              <a:t>приладів</a:t>
            </a:r>
            <a:r>
              <a:rPr lang="ru-RU" dirty="0" smtClean="0"/>
              <a:t> з </a:t>
            </a:r>
            <a:r>
              <a:rPr lang="ru-RU" dirty="0" err="1" smtClean="0"/>
              <a:t>урахуванням</a:t>
            </a:r>
            <a:r>
              <a:rPr lang="ru-RU" dirty="0" smtClean="0"/>
              <a:t> як </a:t>
            </a:r>
            <a:r>
              <a:rPr lang="ru-RU" dirty="0" err="1" smtClean="0"/>
              <a:t>випадкових</a:t>
            </a:r>
            <a:r>
              <a:rPr lang="ru-RU" dirty="0" smtClean="0"/>
              <a:t>, так і </a:t>
            </a:r>
            <a:r>
              <a:rPr lang="ru-RU" dirty="0" err="1" smtClean="0"/>
              <a:t>систематичних</a:t>
            </a:r>
            <a:r>
              <a:rPr lang="ru-RU" dirty="0" smtClean="0"/>
              <a:t> </a:t>
            </a:r>
            <a:r>
              <a:rPr lang="ru-RU" dirty="0" err="1" smtClean="0"/>
              <a:t>чинників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b="1" dirty="0" err="1" smtClean="0"/>
              <a:t>уповноважений</a:t>
            </a:r>
            <a:r>
              <a:rPr lang="ru-RU" b="1" dirty="0" smtClean="0"/>
              <a:t> орган </a:t>
            </a:r>
            <a:r>
              <a:rPr lang="ru-RU" dirty="0" smtClean="0"/>
              <a:t>- </a:t>
            </a:r>
            <a:r>
              <a:rPr lang="ru-RU" dirty="0" err="1" smtClean="0"/>
              <a:t>центральний</a:t>
            </a:r>
            <a:r>
              <a:rPr lang="ru-RU" dirty="0" smtClean="0"/>
              <a:t> орган </a:t>
            </a:r>
            <a:r>
              <a:rPr lang="ru-RU" dirty="0" err="1" smtClean="0"/>
              <a:t>виконавчої</a:t>
            </a:r>
            <a:r>
              <a:rPr lang="ru-RU" dirty="0" smtClean="0"/>
              <a:t> </a:t>
            </a:r>
            <a:r>
              <a:rPr lang="ru-RU" dirty="0" err="1" smtClean="0"/>
              <a:t>влади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реалізує</a:t>
            </a:r>
            <a:r>
              <a:rPr lang="ru-RU" dirty="0" smtClean="0"/>
              <a:t> </a:t>
            </a:r>
            <a:r>
              <a:rPr lang="ru-RU" dirty="0" err="1" smtClean="0"/>
              <a:t>державну</a:t>
            </a:r>
            <a:r>
              <a:rPr lang="ru-RU" dirty="0" smtClean="0"/>
              <a:t> </a:t>
            </a:r>
            <a:r>
              <a:rPr lang="ru-RU" dirty="0" err="1" smtClean="0"/>
              <a:t>політику</a:t>
            </a:r>
            <a:r>
              <a:rPr lang="ru-RU" dirty="0" smtClean="0"/>
              <a:t>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охорони</a:t>
            </a:r>
            <a:r>
              <a:rPr lang="ru-RU" dirty="0" smtClean="0"/>
              <a:t> </a:t>
            </a:r>
            <a:r>
              <a:rPr lang="ru-RU" dirty="0" err="1" smtClean="0"/>
              <a:t>навколишнього</a:t>
            </a:r>
            <a:r>
              <a:rPr lang="ru-RU" dirty="0" smtClean="0"/>
              <a:t> природного </a:t>
            </a:r>
            <a:r>
              <a:rPr lang="ru-RU" dirty="0" err="1" smtClean="0"/>
              <a:t>середовища</a:t>
            </a:r>
            <a:r>
              <a:rPr lang="ru-RU" dirty="0" smtClean="0"/>
              <a:t>, у </a:t>
            </a:r>
            <a:r>
              <a:rPr lang="ru-RU" dirty="0" err="1" smtClean="0"/>
              <a:t>сфері</a:t>
            </a:r>
            <a:r>
              <a:rPr lang="ru-RU" dirty="0" smtClean="0"/>
              <a:t> </a:t>
            </a:r>
            <a:r>
              <a:rPr lang="ru-RU" dirty="0" err="1" smtClean="0"/>
              <a:t>моніторингу</a:t>
            </a:r>
            <a:r>
              <a:rPr lang="ru-RU" dirty="0" smtClean="0"/>
              <a:t>, </a:t>
            </a:r>
            <a:r>
              <a:rPr lang="ru-RU" dirty="0" err="1" smtClean="0"/>
              <a:t>звітності</a:t>
            </a:r>
            <a:r>
              <a:rPr lang="ru-RU" dirty="0" smtClean="0"/>
              <a:t> та </a:t>
            </a:r>
            <a:r>
              <a:rPr lang="ru-RU" dirty="0" err="1" smtClean="0"/>
              <a:t>верифікації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</a:t>
            </a:r>
            <a:r>
              <a:rPr lang="ru-RU" dirty="0" err="1" smtClean="0"/>
              <a:t>парникових</a:t>
            </a:r>
            <a:r>
              <a:rPr lang="ru-RU" dirty="0" smtClean="0"/>
              <a:t> </a:t>
            </a:r>
            <a:r>
              <a:rPr lang="ru-RU" dirty="0" err="1" smtClean="0"/>
              <a:t>газів</a:t>
            </a:r>
            <a:r>
              <a:rPr lang="ru-RU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1723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b="1" dirty="0" smtClean="0"/>
              <a:t>установка</a:t>
            </a:r>
            <a:r>
              <a:rPr lang="ru-RU" dirty="0" smtClean="0"/>
              <a:t> - </a:t>
            </a:r>
            <a:r>
              <a:rPr lang="ru-RU" dirty="0" err="1" smtClean="0"/>
              <a:t>стаціонарний</a:t>
            </a:r>
            <a:r>
              <a:rPr lang="ru-RU" dirty="0" smtClean="0"/>
              <a:t> </a:t>
            </a:r>
            <a:r>
              <a:rPr lang="ru-RU" dirty="0" err="1" smtClean="0"/>
              <a:t>технічний</a:t>
            </a:r>
            <a:r>
              <a:rPr lang="ru-RU" dirty="0" smtClean="0"/>
              <a:t> </a:t>
            </a:r>
            <a:r>
              <a:rPr lang="ru-RU" dirty="0" err="1" smtClean="0"/>
              <a:t>об’єкт</a:t>
            </a:r>
            <a:r>
              <a:rPr lang="ru-RU" dirty="0" smtClean="0"/>
              <a:t>, на </a:t>
            </a:r>
            <a:r>
              <a:rPr lang="ru-RU" dirty="0" err="1" smtClean="0"/>
              <a:t>якому</a:t>
            </a:r>
            <a:r>
              <a:rPr lang="ru-RU" dirty="0" smtClean="0"/>
              <a:t> оператор </a:t>
            </a:r>
            <a:r>
              <a:rPr lang="ru-RU" dirty="0" err="1" smtClean="0"/>
              <a:t>провадить</a:t>
            </a:r>
            <a:r>
              <a:rPr lang="ru-RU" dirty="0" smtClean="0"/>
              <a:t> один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більше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іншу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, яка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безпосередній</a:t>
            </a:r>
            <a:r>
              <a:rPr lang="ru-RU" dirty="0" smtClean="0"/>
              <a:t> </a:t>
            </a:r>
            <a:r>
              <a:rPr lang="ru-RU" dirty="0" err="1" smtClean="0"/>
              <a:t>технологічний</a:t>
            </a:r>
            <a:r>
              <a:rPr lang="ru-RU" dirty="0" smtClean="0"/>
              <a:t> </a:t>
            </a:r>
            <a:r>
              <a:rPr lang="ru-RU" dirty="0" err="1" smtClean="0"/>
              <a:t>зв’язок</a:t>
            </a:r>
            <a:r>
              <a:rPr lang="ru-RU" dirty="0" smtClean="0"/>
              <a:t> з видами </a:t>
            </a:r>
            <a:r>
              <a:rPr lang="ru-RU" dirty="0" err="1" smtClean="0"/>
              <a:t>діяльності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провадяться</a:t>
            </a:r>
            <a:r>
              <a:rPr lang="ru-RU" dirty="0" smtClean="0"/>
              <a:t> на такому </a:t>
            </a:r>
            <a:r>
              <a:rPr lang="ru-RU" dirty="0" err="1" smtClean="0"/>
              <a:t>об’єкті</a:t>
            </a:r>
            <a:r>
              <a:rPr lang="ru-RU" dirty="0" smtClean="0"/>
              <a:t>, та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впливати</a:t>
            </a:r>
            <a:r>
              <a:rPr lang="ru-RU" dirty="0" smtClean="0"/>
              <a:t> на </a:t>
            </a:r>
            <a:r>
              <a:rPr lang="ru-RU" dirty="0" err="1" smtClean="0"/>
              <a:t>викиди</a:t>
            </a:r>
            <a:r>
              <a:rPr lang="ru-RU" dirty="0" smtClean="0"/>
              <a:t> </a:t>
            </a:r>
            <a:r>
              <a:rPr lang="ru-RU" dirty="0" err="1" smtClean="0"/>
              <a:t>парникових</a:t>
            </a:r>
            <a:r>
              <a:rPr lang="ru-RU" dirty="0" smtClean="0"/>
              <a:t> </a:t>
            </a:r>
            <a:r>
              <a:rPr lang="ru-RU" dirty="0" err="1" smtClean="0"/>
              <a:t>газів</a:t>
            </a:r>
            <a:r>
              <a:rPr lang="ru-RU" dirty="0" smtClean="0"/>
              <a:t>. </a:t>
            </a:r>
          </a:p>
          <a:p>
            <a:r>
              <a:rPr lang="ru-RU" b="1" dirty="0" err="1" smtClean="0"/>
              <a:t>частка</a:t>
            </a:r>
            <a:r>
              <a:rPr lang="ru-RU" b="1" dirty="0" smtClean="0"/>
              <a:t> </a:t>
            </a:r>
            <a:r>
              <a:rPr lang="ru-RU" b="1" dirty="0" err="1" smtClean="0"/>
              <a:t>біомаси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відношення</a:t>
            </a:r>
            <a:r>
              <a:rPr lang="ru-RU" dirty="0" smtClean="0"/>
              <a:t> </a:t>
            </a:r>
            <a:r>
              <a:rPr lang="ru-RU" dirty="0" err="1" smtClean="0"/>
              <a:t>обсягу</a:t>
            </a:r>
            <a:r>
              <a:rPr lang="ru-RU" dirty="0" smtClean="0"/>
              <a:t> </a:t>
            </a:r>
            <a:r>
              <a:rPr lang="ru-RU" dirty="0" err="1" smtClean="0"/>
              <a:t>вуглецю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походить з </a:t>
            </a:r>
            <a:r>
              <a:rPr lang="ru-RU" dirty="0" err="1" smtClean="0"/>
              <a:t>біомаси</a:t>
            </a:r>
            <a:r>
              <a:rPr lang="ru-RU" dirty="0" smtClean="0"/>
              <a:t>, до </a:t>
            </a:r>
            <a:r>
              <a:rPr lang="ru-RU" dirty="0" err="1" smtClean="0"/>
              <a:t>загального</a:t>
            </a:r>
            <a:r>
              <a:rPr lang="ru-RU" dirty="0" smtClean="0"/>
              <a:t> </a:t>
            </a:r>
            <a:r>
              <a:rPr lang="ru-RU" dirty="0" err="1" smtClean="0"/>
              <a:t>обсягу</a:t>
            </a:r>
            <a:r>
              <a:rPr lang="ru-RU" dirty="0" smtClean="0"/>
              <a:t> </a:t>
            </a:r>
            <a:r>
              <a:rPr lang="ru-RU" dirty="0" err="1" smtClean="0"/>
              <a:t>вуглецю</a:t>
            </a:r>
            <a:r>
              <a:rPr lang="ru-RU" dirty="0" smtClean="0"/>
              <a:t> в </a:t>
            </a:r>
            <a:r>
              <a:rPr lang="ru-RU" dirty="0" err="1" smtClean="0"/>
              <a:t>паливі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матеріалі</a:t>
            </a:r>
            <a:r>
              <a:rPr lang="ru-RU" dirty="0" smtClean="0"/>
              <a:t>; </a:t>
            </a:r>
            <a:r>
              <a:rPr lang="ru-RU" b="1" dirty="0" err="1" smtClean="0"/>
              <a:t>частка</a:t>
            </a:r>
            <a:r>
              <a:rPr lang="ru-RU" b="1" dirty="0" smtClean="0"/>
              <a:t> </a:t>
            </a:r>
            <a:r>
              <a:rPr lang="ru-RU" b="1" dirty="0" err="1" smtClean="0"/>
              <a:t>викопного</a:t>
            </a:r>
            <a:r>
              <a:rPr lang="ru-RU" b="1" dirty="0" smtClean="0"/>
              <a:t> </a:t>
            </a:r>
            <a:r>
              <a:rPr lang="ru-RU" b="1" dirty="0" err="1" smtClean="0"/>
              <a:t>палива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відношення</a:t>
            </a:r>
            <a:r>
              <a:rPr lang="ru-RU" dirty="0" smtClean="0"/>
              <a:t> </a:t>
            </a:r>
            <a:r>
              <a:rPr lang="ru-RU" dirty="0" err="1" smtClean="0"/>
              <a:t>обсягу</a:t>
            </a:r>
            <a:r>
              <a:rPr lang="ru-RU" dirty="0" smtClean="0"/>
              <a:t> </a:t>
            </a:r>
            <a:r>
              <a:rPr lang="ru-RU" dirty="0" err="1" smtClean="0"/>
              <a:t>викопного</a:t>
            </a:r>
            <a:r>
              <a:rPr lang="ru-RU" dirty="0" smtClean="0"/>
              <a:t> </a:t>
            </a:r>
            <a:r>
              <a:rPr lang="ru-RU" dirty="0" err="1" smtClean="0"/>
              <a:t>вуглецю</a:t>
            </a:r>
            <a:r>
              <a:rPr lang="ru-RU" dirty="0" smtClean="0"/>
              <a:t> до </a:t>
            </a:r>
            <a:r>
              <a:rPr lang="ru-RU" dirty="0" err="1" smtClean="0"/>
              <a:t>загального</a:t>
            </a:r>
            <a:r>
              <a:rPr lang="ru-RU" dirty="0" smtClean="0"/>
              <a:t> </a:t>
            </a:r>
            <a:r>
              <a:rPr lang="ru-RU" dirty="0" err="1" smtClean="0"/>
              <a:t>обсягу</a:t>
            </a:r>
            <a:r>
              <a:rPr lang="ru-RU" dirty="0" smtClean="0"/>
              <a:t> </a:t>
            </a:r>
            <a:r>
              <a:rPr lang="ru-RU" dirty="0" err="1" smtClean="0"/>
              <a:t>вуглецю</a:t>
            </a:r>
            <a:r>
              <a:rPr lang="ru-RU" dirty="0" smtClean="0"/>
              <a:t> в </a:t>
            </a:r>
            <a:r>
              <a:rPr lang="ru-RU" dirty="0" err="1" smtClean="0"/>
              <a:t>паливі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матеріалі</a:t>
            </a:r>
            <a:r>
              <a:rPr lang="ru-RU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82932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txBody>
          <a:bodyPr/>
          <a:lstStyle/>
          <a:p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СО2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спалювання</a:t>
            </a:r>
            <a:r>
              <a:rPr lang="ru-RU" dirty="0" smtClean="0"/>
              <a:t> </a:t>
            </a:r>
            <a:r>
              <a:rPr lang="ru-RU" dirty="0" err="1" smtClean="0"/>
              <a:t>палива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b="1" dirty="0" err="1" smtClean="0"/>
              <a:t>Загальний</a:t>
            </a:r>
            <a:r>
              <a:rPr lang="ru-RU" b="1" dirty="0" smtClean="0"/>
              <a:t> </a:t>
            </a:r>
            <a:r>
              <a:rPr lang="ru-RU" b="1" dirty="0" err="1" smtClean="0"/>
              <a:t>підхід</a:t>
            </a:r>
            <a:endParaRPr lang="ru-RU" b="1" dirty="0" smtClean="0"/>
          </a:p>
          <a:p>
            <a:r>
              <a:rPr lang="ru-RU" dirty="0" err="1" smtClean="0"/>
              <a:t>Згідно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стандартною методикою оператор повинен </a:t>
            </a:r>
            <a:r>
              <a:rPr lang="ru-RU" dirty="0" err="1" smtClean="0"/>
              <a:t>розраховувати</a:t>
            </a:r>
            <a:r>
              <a:rPr lang="ru-RU" dirty="0" smtClean="0"/>
              <a:t> </a:t>
            </a:r>
            <a:r>
              <a:rPr lang="ru-RU" dirty="0" err="1" smtClean="0"/>
              <a:t>викиди</a:t>
            </a:r>
            <a:r>
              <a:rPr lang="ru-RU" dirty="0" smtClean="0"/>
              <a:t> </a:t>
            </a:r>
            <a:r>
              <a:rPr lang="en-US" dirty="0" smtClean="0"/>
              <a:t>CO2 </a:t>
            </a:r>
            <a:r>
              <a:rPr lang="ru-RU" dirty="0" smtClean="0"/>
              <a:t>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даних</a:t>
            </a:r>
            <a:r>
              <a:rPr lang="ru-RU" dirty="0" smtClean="0"/>
              <a:t> про </a:t>
            </a:r>
            <a:r>
              <a:rPr lang="ru-RU" dirty="0" err="1" smtClean="0"/>
              <a:t>діяльність</a:t>
            </a:r>
            <a:r>
              <a:rPr lang="ru-RU" dirty="0" smtClean="0"/>
              <a:t> установки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обсяги</a:t>
            </a:r>
            <a:r>
              <a:rPr lang="ru-RU" dirty="0" smtClean="0"/>
              <a:t> </a:t>
            </a:r>
            <a:r>
              <a:rPr lang="ru-RU" dirty="0" err="1" smtClean="0"/>
              <a:t>спожитого</a:t>
            </a:r>
            <a:r>
              <a:rPr lang="ru-RU" dirty="0" smtClean="0"/>
              <a:t> </a:t>
            </a:r>
            <a:r>
              <a:rPr lang="ru-RU" dirty="0" err="1" smtClean="0"/>
              <a:t>палива</a:t>
            </a:r>
            <a:r>
              <a:rPr lang="ru-RU" dirty="0" smtClean="0"/>
              <a:t>), </a:t>
            </a:r>
            <a:r>
              <a:rPr lang="ru-RU" dirty="0" err="1" smtClean="0"/>
              <a:t>виражених</a:t>
            </a:r>
            <a:r>
              <a:rPr lang="ru-RU" dirty="0" smtClean="0"/>
              <a:t> в </a:t>
            </a:r>
            <a:r>
              <a:rPr lang="ru-RU" dirty="0" err="1" smtClean="0"/>
              <a:t>тераджоулях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нижчої</a:t>
            </a:r>
            <a:r>
              <a:rPr lang="ru-RU" dirty="0" smtClean="0"/>
              <a:t> </a:t>
            </a:r>
            <a:r>
              <a:rPr lang="ru-RU" dirty="0" err="1" smtClean="0"/>
              <a:t>теплотворної</a:t>
            </a:r>
            <a:r>
              <a:rPr lang="ru-RU" dirty="0" smtClean="0"/>
              <a:t> </a:t>
            </a:r>
            <a:r>
              <a:rPr lang="ru-RU" dirty="0" err="1" smtClean="0"/>
              <a:t>здатності</a:t>
            </a:r>
            <a:r>
              <a:rPr lang="ru-RU" dirty="0" smtClean="0"/>
              <a:t> (НТЗ), </a:t>
            </a:r>
            <a:r>
              <a:rPr lang="ru-RU" dirty="0" err="1" smtClean="0"/>
              <a:t>помножених</a:t>
            </a:r>
            <a:r>
              <a:rPr lang="ru-RU" dirty="0" smtClean="0"/>
              <a:t> на </a:t>
            </a:r>
            <a:r>
              <a:rPr lang="ru-RU" dirty="0" err="1" smtClean="0"/>
              <a:t>відповідний</a:t>
            </a:r>
            <a:r>
              <a:rPr lang="ru-RU" dirty="0" smtClean="0"/>
              <a:t> </a:t>
            </a:r>
            <a:r>
              <a:rPr lang="ru-RU" dirty="0" err="1" smtClean="0"/>
              <a:t>коефіцієнт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(КВ) СО2 та </a:t>
            </a:r>
            <a:r>
              <a:rPr lang="ru-RU" dirty="0" err="1" smtClean="0"/>
              <a:t>відповідний</a:t>
            </a:r>
            <a:r>
              <a:rPr lang="ru-RU" dirty="0" smtClean="0"/>
              <a:t> </a:t>
            </a:r>
            <a:r>
              <a:rPr lang="ru-RU" dirty="0" err="1" smtClean="0"/>
              <a:t>коефіцієнт</a:t>
            </a:r>
            <a:r>
              <a:rPr lang="ru-RU" dirty="0" smtClean="0"/>
              <a:t> </a:t>
            </a:r>
            <a:r>
              <a:rPr lang="ru-RU" dirty="0" err="1" smtClean="0"/>
              <a:t>окислення</a:t>
            </a:r>
            <a:r>
              <a:rPr lang="ru-RU" dirty="0" smtClean="0"/>
              <a:t> (КО). </a:t>
            </a:r>
            <a:r>
              <a:rPr lang="ru-RU" dirty="0" err="1" smtClean="0"/>
              <a:t>Коефіцієнт</a:t>
            </a:r>
            <a:r>
              <a:rPr lang="ru-RU" dirty="0" smtClean="0"/>
              <a:t> </a:t>
            </a:r>
            <a:r>
              <a:rPr lang="ru-RU" dirty="0" err="1" smtClean="0"/>
              <a:t>окислення</a:t>
            </a:r>
            <a:r>
              <a:rPr lang="ru-RU" dirty="0" smtClean="0"/>
              <a:t>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для </a:t>
            </a:r>
            <a:r>
              <a:rPr lang="ru-RU" dirty="0" err="1" smtClean="0"/>
              <a:t>коригування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</a:t>
            </a:r>
            <a:r>
              <a:rPr lang="en-US" dirty="0" smtClean="0"/>
              <a:t>CO2 </a:t>
            </a:r>
            <a:r>
              <a:rPr lang="ru-RU" dirty="0" smtClean="0"/>
              <a:t>у </a:t>
            </a:r>
            <a:r>
              <a:rPr lang="ru-RU" dirty="0" err="1" smtClean="0"/>
              <a:t>разі</a:t>
            </a:r>
            <a:r>
              <a:rPr lang="ru-RU" dirty="0" smtClean="0"/>
              <a:t> </a:t>
            </a:r>
            <a:r>
              <a:rPr lang="ru-RU" dirty="0" err="1" smtClean="0"/>
              <a:t>неповних</a:t>
            </a:r>
            <a:r>
              <a:rPr lang="ru-RU" dirty="0" smtClean="0"/>
              <a:t> </a:t>
            </a:r>
            <a:r>
              <a:rPr lang="ru-RU" dirty="0" err="1" smtClean="0"/>
              <a:t>хімічних</a:t>
            </a:r>
            <a:r>
              <a:rPr lang="ru-RU" dirty="0" smtClean="0"/>
              <a:t> </a:t>
            </a:r>
            <a:r>
              <a:rPr lang="ru-RU" dirty="0" err="1" smtClean="0"/>
              <a:t>реакцій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</a:t>
            </a:r>
            <a:r>
              <a:rPr lang="ru-RU" dirty="0" err="1" smtClean="0"/>
              <a:t>спалювання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для </a:t>
            </a:r>
            <a:r>
              <a:rPr lang="ru-RU" dirty="0" err="1" smtClean="0"/>
              <a:t>врахування</a:t>
            </a:r>
            <a:r>
              <a:rPr lang="ru-RU" dirty="0" smtClean="0"/>
              <a:t> </a:t>
            </a:r>
            <a:r>
              <a:rPr lang="ru-RU" dirty="0" err="1" smtClean="0"/>
              <a:t>вуглецю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міститься</a:t>
            </a:r>
            <a:r>
              <a:rPr lang="ru-RU" dirty="0" smtClean="0"/>
              <a:t> в </a:t>
            </a:r>
            <a:r>
              <a:rPr lang="ru-RU" dirty="0" err="1" smtClean="0"/>
              <a:t>золі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шлаках.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61210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паливо</a:t>
            </a:r>
            <a:r>
              <a:rPr lang="ru-RU" dirty="0" smtClean="0"/>
              <a:t> є </a:t>
            </a:r>
            <a:r>
              <a:rPr lang="ru-RU" dirty="0" err="1" smtClean="0"/>
              <a:t>сумішшю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викопного</a:t>
            </a:r>
            <a:r>
              <a:rPr lang="ru-RU" dirty="0" smtClean="0"/>
              <a:t> </a:t>
            </a:r>
            <a:r>
              <a:rPr lang="ru-RU" dirty="0" err="1" smtClean="0"/>
              <a:t>палива</a:t>
            </a:r>
            <a:r>
              <a:rPr lang="ru-RU" dirty="0" smtClean="0"/>
              <a:t> і </a:t>
            </a:r>
            <a:r>
              <a:rPr lang="ru-RU" dirty="0" err="1" smtClean="0"/>
              <a:t>біомаси</a:t>
            </a:r>
            <a:r>
              <a:rPr lang="ru-RU" dirty="0" smtClean="0"/>
              <a:t>, </a:t>
            </a:r>
            <a:r>
              <a:rPr lang="ru-RU" dirty="0" err="1" smtClean="0"/>
              <a:t>коефіцієнт</a:t>
            </a:r>
            <a:r>
              <a:rPr lang="ru-RU" dirty="0" smtClean="0"/>
              <a:t> </a:t>
            </a:r>
            <a:r>
              <a:rPr lang="ru-RU" dirty="0" err="1" smtClean="0"/>
              <a:t>сумарних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(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назву</a:t>
            </a:r>
            <a:r>
              <a:rPr lang="ru-RU" dirty="0" smtClean="0"/>
              <a:t> «</a:t>
            </a:r>
            <a:r>
              <a:rPr lang="ru-RU" dirty="0" err="1" smtClean="0"/>
              <a:t>попередній</a:t>
            </a:r>
            <a:r>
              <a:rPr lang="ru-RU" dirty="0" smtClean="0"/>
              <a:t> </a:t>
            </a:r>
            <a:r>
              <a:rPr lang="ru-RU" dirty="0" err="1" smtClean="0"/>
              <a:t>коефіцієнт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») множиться на </a:t>
            </a:r>
            <a:r>
              <a:rPr lang="ru-RU" dirty="0" err="1" smtClean="0"/>
              <a:t>частку</a:t>
            </a:r>
            <a:r>
              <a:rPr lang="ru-RU" dirty="0" smtClean="0"/>
              <a:t> </a:t>
            </a:r>
            <a:r>
              <a:rPr lang="ru-RU" dirty="0" err="1" smtClean="0"/>
              <a:t>викопного</a:t>
            </a:r>
            <a:r>
              <a:rPr lang="ru-RU" dirty="0" smtClean="0"/>
              <a:t> </a:t>
            </a:r>
            <a:r>
              <a:rPr lang="ru-RU" dirty="0" err="1" smtClean="0"/>
              <a:t>вуглецю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міститься</a:t>
            </a:r>
            <a:r>
              <a:rPr lang="ru-RU" dirty="0" smtClean="0"/>
              <a:t> в </a:t>
            </a:r>
            <a:r>
              <a:rPr lang="ru-RU" dirty="0" err="1" smtClean="0"/>
              <a:t>суміші</a:t>
            </a:r>
            <a:r>
              <a:rPr lang="ru-RU" dirty="0" smtClean="0"/>
              <a:t>: </a:t>
            </a:r>
          </a:p>
          <a:p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71725" y="3047999"/>
            <a:ext cx="8667750" cy="3448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1330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smtClean="0"/>
              <a:t>Стандартна методика,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базується</a:t>
            </a:r>
            <a:r>
              <a:rPr lang="ru-RU" dirty="0" smtClean="0"/>
              <a:t> на </a:t>
            </a:r>
            <a:r>
              <a:rPr lang="ru-RU" dirty="0" err="1" smtClean="0"/>
              <a:t>показнику</a:t>
            </a:r>
            <a:r>
              <a:rPr lang="ru-RU" dirty="0" smtClean="0"/>
              <a:t> </a:t>
            </a:r>
            <a:r>
              <a:rPr lang="ru-RU" dirty="0" err="1" smtClean="0"/>
              <a:t>нижчої</a:t>
            </a:r>
            <a:r>
              <a:rPr lang="ru-RU" dirty="0" smtClean="0"/>
              <a:t> </a:t>
            </a:r>
            <a:r>
              <a:rPr lang="ru-RU" dirty="0" err="1" smtClean="0"/>
              <a:t>теплотворної</a:t>
            </a:r>
            <a:r>
              <a:rPr lang="ru-RU" dirty="0" smtClean="0"/>
              <a:t> </a:t>
            </a:r>
            <a:r>
              <a:rPr lang="ru-RU" dirty="0" err="1" smtClean="0"/>
              <a:t>здатності</a:t>
            </a:r>
            <a:r>
              <a:rPr lang="ru-RU" dirty="0" smtClean="0"/>
              <a:t> </a:t>
            </a:r>
            <a:endParaRPr lang="en-US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690688"/>
            <a:ext cx="8782050" cy="180975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003" y="3500438"/>
            <a:ext cx="8258175" cy="2295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61394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>
            <a:normAutofit fontScale="90000"/>
          </a:bodyPr>
          <a:lstStyle/>
          <a:p>
            <a:r>
              <a:rPr lang="ru-RU" dirty="0" smtClean="0"/>
              <a:t>Стандартна методика з </a:t>
            </a:r>
            <a:r>
              <a:rPr lang="ru-RU" dirty="0" err="1" smtClean="0"/>
              <a:t>використанням</a:t>
            </a:r>
            <a:r>
              <a:rPr lang="ru-RU" dirty="0" smtClean="0"/>
              <a:t> </a:t>
            </a:r>
            <a:r>
              <a:rPr lang="ru-RU" dirty="0" err="1" smtClean="0"/>
              <a:t>коефіцієнту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СО2,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базується</a:t>
            </a:r>
            <a:r>
              <a:rPr lang="ru-RU" dirty="0" smtClean="0"/>
              <a:t> на </a:t>
            </a:r>
            <a:r>
              <a:rPr lang="ru-RU" dirty="0" err="1" smtClean="0"/>
              <a:t>масі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об’ємі</a:t>
            </a:r>
            <a:endParaRPr lang="en-US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76400" y="1834356"/>
            <a:ext cx="8839200" cy="433387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9297" y="6011861"/>
            <a:ext cx="7705725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6937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971" y="365125"/>
            <a:ext cx="9941379" cy="5487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302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95537" y="2434431"/>
            <a:ext cx="7400925" cy="3133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2341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Рівні</a:t>
            </a:r>
            <a:r>
              <a:rPr lang="ru-RU" dirty="0" smtClean="0"/>
              <a:t> </a:t>
            </a:r>
            <a:r>
              <a:rPr lang="ru-RU" dirty="0" err="1" smtClean="0"/>
              <a:t>точності</a:t>
            </a:r>
            <a:r>
              <a:rPr lang="ru-RU" dirty="0" smtClean="0"/>
              <a:t> для </a:t>
            </a:r>
            <a:r>
              <a:rPr lang="ru-RU" dirty="0" err="1" smtClean="0"/>
              <a:t>розрахункових</a:t>
            </a:r>
            <a:r>
              <a:rPr lang="ru-RU" dirty="0" smtClean="0"/>
              <a:t> </a:t>
            </a:r>
            <a:r>
              <a:rPr lang="ru-RU" dirty="0" err="1" smtClean="0"/>
              <a:t>коефіцієнтів</a:t>
            </a:r>
            <a:r>
              <a:rPr lang="ru-RU" dirty="0" smtClean="0"/>
              <a:t> для </a:t>
            </a:r>
            <a:r>
              <a:rPr lang="ru-RU" dirty="0" err="1" smtClean="0"/>
              <a:t>стандартної</a:t>
            </a:r>
            <a:r>
              <a:rPr lang="ru-RU" dirty="0" smtClean="0"/>
              <a:t> методики та </a:t>
            </a:r>
            <a:r>
              <a:rPr lang="ru-RU" dirty="0" err="1" smtClean="0"/>
              <a:t>рівні</a:t>
            </a:r>
            <a:r>
              <a:rPr lang="ru-RU" dirty="0" smtClean="0"/>
              <a:t> </a:t>
            </a:r>
            <a:r>
              <a:rPr lang="ru-RU" dirty="0" err="1" smtClean="0"/>
              <a:t>точності</a:t>
            </a:r>
            <a:r>
              <a:rPr lang="ru-RU" dirty="0" smtClean="0"/>
              <a:t> для методики балансу </a:t>
            </a:r>
            <a:r>
              <a:rPr lang="ru-RU" dirty="0" err="1" smtClean="0"/>
              <a:t>мас</a:t>
            </a:r>
            <a:r>
              <a:rPr lang="ru-RU" dirty="0" smtClean="0"/>
              <a:t> </a:t>
            </a:r>
            <a:r>
              <a:rPr lang="ru-RU" dirty="0" err="1" smtClean="0"/>
              <a:t>наведені</a:t>
            </a:r>
            <a:r>
              <a:rPr lang="ru-RU" dirty="0" smtClean="0"/>
              <a:t> у </a:t>
            </a:r>
            <a:r>
              <a:rPr lang="ru-RU" dirty="0" err="1" smtClean="0"/>
              <a:t>додатку</a:t>
            </a:r>
            <a:r>
              <a:rPr lang="ru-RU" dirty="0" smtClean="0"/>
              <a:t> 1 до Порядку </a:t>
            </a:r>
            <a:r>
              <a:rPr lang="ru-RU" dirty="0" err="1" smtClean="0"/>
              <a:t>здійснення</a:t>
            </a:r>
            <a:r>
              <a:rPr lang="ru-RU" dirty="0" smtClean="0"/>
              <a:t> </a:t>
            </a:r>
            <a:r>
              <a:rPr lang="ru-RU" dirty="0" err="1" smtClean="0"/>
              <a:t>моніторингу</a:t>
            </a:r>
            <a:r>
              <a:rPr lang="ru-RU" dirty="0" smtClean="0"/>
              <a:t> та </a:t>
            </a:r>
            <a:r>
              <a:rPr lang="ru-RU" dirty="0" err="1" smtClean="0"/>
              <a:t>звітності</a:t>
            </a:r>
            <a:r>
              <a:rPr lang="ru-RU" dirty="0" smtClean="0"/>
              <a:t>.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61213" y="658574"/>
            <a:ext cx="47225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 smtClean="0"/>
              <a:t>Рівні</a:t>
            </a:r>
            <a:r>
              <a:rPr lang="ru-RU" dirty="0" smtClean="0"/>
              <a:t> </a:t>
            </a:r>
            <a:r>
              <a:rPr lang="ru-RU" dirty="0" err="1" smtClean="0"/>
              <a:t>точності</a:t>
            </a:r>
            <a:r>
              <a:rPr lang="ru-RU" dirty="0" smtClean="0"/>
              <a:t> для </a:t>
            </a:r>
            <a:r>
              <a:rPr lang="ru-RU" dirty="0" err="1" smtClean="0"/>
              <a:t>розрахункових</a:t>
            </a:r>
            <a:r>
              <a:rPr lang="ru-RU" dirty="0" smtClean="0"/>
              <a:t> </a:t>
            </a:r>
            <a:r>
              <a:rPr lang="ru-RU" dirty="0" err="1" smtClean="0"/>
              <a:t>коефіцієнтів</a:t>
            </a:r>
            <a:r>
              <a:rPr lang="ru-RU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0745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Для </a:t>
            </a:r>
            <a:r>
              <a:rPr lang="ru-RU" dirty="0" err="1" smtClean="0"/>
              <a:t>газопереробних</a:t>
            </a:r>
            <a:r>
              <a:rPr lang="ru-RU" dirty="0" smtClean="0"/>
              <a:t> </a:t>
            </a:r>
            <a:r>
              <a:rPr lang="ru-RU" dirty="0" err="1" smtClean="0"/>
              <a:t>підприємств</a:t>
            </a:r>
            <a:r>
              <a:rPr lang="ru-RU" dirty="0" smtClean="0"/>
              <a:t> та </a:t>
            </a:r>
            <a:r>
              <a:rPr lang="ru-RU" dirty="0" err="1" smtClean="0"/>
              <a:t>виробництва</a:t>
            </a:r>
            <a:r>
              <a:rPr lang="ru-RU" dirty="0" smtClean="0"/>
              <a:t> </a:t>
            </a:r>
            <a:r>
              <a:rPr lang="ru-RU" dirty="0" err="1" smtClean="0"/>
              <a:t>технічного</a:t>
            </a:r>
            <a:r>
              <a:rPr lang="ru-RU" dirty="0" smtClean="0"/>
              <a:t> </a:t>
            </a:r>
            <a:r>
              <a:rPr lang="ru-RU" dirty="0" err="1" smtClean="0"/>
              <a:t>вуглецю</a:t>
            </a:r>
            <a:r>
              <a:rPr lang="ru-RU" dirty="0" smtClean="0"/>
              <a:t> </a:t>
            </a:r>
            <a:r>
              <a:rPr lang="ru-RU" dirty="0" err="1" smtClean="0"/>
              <a:t>потрібно</a:t>
            </a:r>
            <a:r>
              <a:rPr lang="ru-RU" dirty="0" smtClean="0"/>
              <a:t> </a:t>
            </a:r>
            <a:r>
              <a:rPr lang="ru-RU" dirty="0" err="1" smtClean="0"/>
              <a:t>використовувати</a:t>
            </a:r>
            <a:r>
              <a:rPr lang="ru-RU" dirty="0" smtClean="0"/>
              <a:t> методику балансу </a:t>
            </a:r>
            <a:r>
              <a:rPr lang="ru-RU" dirty="0" err="1" smtClean="0"/>
              <a:t>мас</a:t>
            </a:r>
            <a:r>
              <a:rPr lang="ru-RU" dirty="0" smtClean="0"/>
              <a:t>, яка, як і стандартна методика, є методикою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розрахунків</a:t>
            </a:r>
            <a:r>
              <a:rPr lang="ru-RU" dirty="0" smtClean="0"/>
              <a:t> для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СО2 </a:t>
            </a:r>
            <a:r>
              <a:rPr lang="ru-RU" dirty="0" err="1" smtClean="0"/>
              <a:t>від</a:t>
            </a:r>
            <a:r>
              <a:rPr lang="ru-RU" dirty="0" smtClean="0"/>
              <a:t> установки.</a:t>
            </a:r>
          </a:p>
          <a:p>
            <a:r>
              <a:rPr lang="ru-RU" dirty="0" smtClean="0"/>
              <a:t> Стандартна методика проста для </a:t>
            </a:r>
            <a:r>
              <a:rPr lang="ru-RU" dirty="0" err="1" smtClean="0"/>
              <a:t>застосування</a:t>
            </a:r>
            <a:r>
              <a:rPr lang="ru-RU" dirty="0" smtClean="0"/>
              <a:t> у </a:t>
            </a:r>
            <a:r>
              <a:rPr lang="ru-RU" dirty="0" err="1" smtClean="0"/>
              <a:t>випадках</a:t>
            </a:r>
            <a:r>
              <a:rPr lang="ru-RU" dirty="0" smtClean="0"/>
              <a:t>, коли </a:t>
            </a:r>
            <a:r>
              <a:rPr lang="ru-RU" dirty="0" err="1" smtClean="0"/>
              <a:t>обсяг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СО2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</a:t>
            </a:r>
            <a:r>
              <a:rPr lang="ru-RU" dirty="0" err="1" smtClean="0"/>
              <a:t>пов’язаний</a:t>
            </a:r>
            <a:r>
              <a:rPr lang="ru-RU" dirty="0" smtClean="0"/>
              <a:t> з </a:t>
            </a:r>
            <a:r>
              <a:rPr lang="ru-RU" dirty="0" err="1" smtClean="0"/>
              <a:t>обсягом</a:t>
            </a:r>
            <a:r>
              <a:rPr lang="ru-RU" dirty="0" smtClean="0"/>
              <a:t> </a:t>
            </a:r>
            <a:r>
              <a:rPr lang="ru-RU" dirty="0" err="1" smtClean="0"/>
              <a:t>палива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матеріалу</a:t>
            </a:r>
            <a:r>
              <a:rPr lang="ru-RU" dirty="0" smtClean="0"/>
              <a:t>. </a:t>
            </a:r>
            <a:r>
              <a:rPr lang="ru-RU" dirty="0" err="1" smtClean="0"/>
              <a:t>Проте</a:t>
            </a:r>
            <a:r>
              <a:rPr lang="ru-RU" dirty="0" smtClean="0"/>
              <a:t>, в </a:t>
            </a:r>
            <a:r>
              <a:rPr lang="ru-RU" dirty="0" err="1" smtClean="0"/>
              <a:t>певних</a:t>
            </a:r>
            <a:r>
              <a:rPr lang="ru-RU" dirty="0" smtClean="0"/>
              <a:t> </a:t>
            </a:r>
            <a:r>
              <a:rPr lang="ru-RU" dirty="0" err="1" smtClean="0"/>
              <a:t>випадках</a:t>
            </a:r>
            <a:r>
              <a:rPr lang="ru-RU" dirty="0" smtClean="0"/>
              <a:t> </a:t>
            </a:r>
            <a:r>
              <a:rPr lang="ru-RU" dirty="0" err="1" smtClean="0"/>
              <a:t>важко</a:t>
            </a:r>
            <a:r>
              <a:rPr lang="ru-RU" dirty="0" smtClean="0"/>
              <a:t> </a:t>
            </a:r>
            <a:r>
              <a:rPr lang="ru-RU" dirty="0" err="1" smtClean="0"/>
              <a:t>пов’язати</a:t>
            </a:r>
            <a:r>
              <a:rPr lang="ru-RU" dirty="0" smtClean="0"/>
              <a:t> </a:t>
            </a:r>
            <a:r>
              <a:rPr lang="ru-RU" dirty="0" err="1" smtClean="0"/>
              <a:t>викиди</a:t>
            </a:r>
            <a:r>
              <a:rPr lang="ru-RU" dirty="0" smtClean="0"/>
              <a:t> СО2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з </a:t>
            </a:r>
            <a:r>
              <a:rPr lang="ru-RU" dirty="0" err="1" smtClean="0"/>
              <a:t>окремими</a:t>
            </a:r>
            <a:r>
              <a:rPr lang="ru-RU" dirty="0" smtClean="0"/>
              <a:t> </a:t>
            </a:r>
            <a:r>
              <a:rPr lang="ru-RU" dirty="0" err="1" smtClean="0"/>
              <a:t>вхідними</a:t>
            </a:r>
            <a:r>
              <a:rPr lang="ru-RU" dirty="0" smtClean="0"/>
              <a:t> </a:t>
            </a:r>
            <a:r>
              <a:rPr lang="ru-RU" dirty="0" err="1" smtClean="0"/>
              <a:t>паливами</a:t>
            </a:r>
            <a:r>
              <a:rPr lang="ru-RU" dirty="0" smtClean="0"/>
              <a:t> та </a:t>
            </a:r>
            <a:r>
              <a:rPr lang="ru-RU" dirty="0" err="1" smtClean="0"/>
              <a:t>матеріалами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вихідні</a:t>
            </a:r>
            <a:r>
              <a:rPr lang="ru-RU" dirty="0" smtClean="0"/>
              <a:t> </a:t>
            </a:r>
            <a:r>
              <a:rPr lang="ru-RU" dirty="0" err="1" smtClean="0"/>
              <a:t>продукти</a:t>
            </a:r>
            <a:r>
              <a:rPr lang="ru-RU" dirty="0" smtClean="0"/>
              <a:t> (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відходи</a:t>
            </a:r>
            <a:r>
              <a:rPr lang="ru-RU" dirty="0" smtClean="0"/>
              <a:t>) </a:t>
            </a:r>
            <a:r>
              <a:rPr lang="ru-RU" dirty="0" err="1" smtClean="0"/>
              <a:t>містять</a:t>
            </a:r>
            <a:r>
              <a:rPr lang="ru-RU" dirty="0" smtClean="0"/>
              <a:t> </a:t>
            </a:r>
            <a:r>
              <a:rPr lang="ru-RU" dirty="0" err="1" smtClean="0"/>
              <a:t>значну</a:t>
            </a:r>
            <a:r>
              <a:rPr lang="ru-RU" dirty="0" smtClean="0"/>
              <a:t> </a:t>
            </a:r>
            <a:r>
              <a:rPr lang="ru-RU" dirty="0" err="1" smtClean="0"/>
              <a:t>кількість</a:t>
            </a:r>
            <a:r>
              <a:rPr lang="ru-RU" dirty="0" smtClean="0"/>
              <a:t> </a:t>
            </a:r>
            <a:r>
              <a:rPr lang="ru-RU" dirty="0" err="1" smtClean="0"/>
              <a:t>вуглецю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продукти</a:t>
            </a:r>
            <a:r>
              <a:rPr lang="ru-RU" dirty="0" smtClean="0"/>
              <a:t> </a:t>
            </a:r>
            <a:r>
              <a:rPr lang="ru-RU" dirty="0" err="1" smtClean="0"/>
              <a:t>газопереробки</a:t>
            </a:r>
            <a:r>
              <a:rPr lang="ru-RU" dirty="0" smtClean="0"/>
              <a:t>, </a:t>
            </a:r>
            <a:r>
              <a:rPr lang="ru-RU" dirty="0" err="1" smtClean="0"/>
              <a:t>технічний</a:t>
            </a:r>
            <a:r>
              <a:rPr lang="ru-RU" dirty="0" smtClean="0"/>
              <a:t> </a:t>
            </a:r>
            <a:r>
              <a:rPr lang="ru-RU" dirty="0" err="1" smtClean="0"/>
              <a:t>вуглець</a:t>
            </a:r>
            <a:r>
              <a:rPr lang="ru-RU" dirty="0" smtClean="0"/>
              <a:t>).</a:t>
            </a:r>
          </a:p>
          <a:p>
            <a:r>
              <a:rPr lang="ru-RU" dirty="0" smtClean="0"/>
              <a:t> В таких </a:t>
            </a:r>
            <a:r>
              <a:rPr lang="ru-RU" dirty="0" err="1" smtClean="0"/>
              <a:t>випадках</a:t>
            </a:r>
            <a:r>
              <a:rPr lang="ru-RU" dirty="0" smtClean="0"/>
              <a:t> </a:t>
            </a:r>
            <a:r>
              <a:rPr lang="ru-RU" dirty="0" err="1" smtClean="0"/>
              <a:t>недостатньо</a:t>
            </a:r>
            <a:r>
              <a:rPr lang="ru-RU" dirty="0" smtClean="0"/>
              <a:t> </a:t>
            </a:r>
            <a:r>
              <a:rPr lang="ru-RU" dirty="0" err="1" smtClean="0"/>
              <a:t>врахувати</a:t>
            </a:r>
            <a:r>
              <a:rPr lang="ru-RU" dirty="0" smtClean="0"/>
              <a:t> </a:t>
            </a:r>
            <a:r>
              <a:rPr lang="ru-RU" dirty="0" err="1" smtClean="0"/>
              <a:t>обсяг</a:t>
            </a:r>
            <a:r>
              <a:rPr lang="ru-RU" dirty="0" smtClean="0"/>
              <a:t> </a:t>
            </a:r>
            <a:r>
              <a:rPr lang="ru-RU" dirty="0" err="1" smtClean="0"/>
              <a:t>вуглецю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не </a:t>
            </a:r>
            <a:r>
              <a:rPr lang="ru-RU" dirty="0" err="1" smtClean="0"/>
              <a:t>перетворився</a:t>
            </a:r>
            <a:r>
              <a:rPr lang="ru-RU" dirty="0" smtClean="0"/>
              <a:t> на </a:t>
            </a:r>
            <a:r>
              <a:rPr lang="ru-RU" dirty="0" err="1" smtClean="0"/>
              <a:t>викиди</a:t>
            </a:r>
            <a:r>
              <a:rPr lang="ru-RU" dirty="0" smtClean="0"/>
              <a:t> СО2,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коефіцієнта</a:t>
            </a:r>
            <a:r>
              <a:rPr lang="ru-RU" dirty="0" smtClean="0"/>
              <a:t> </a:t>
            </a:r>
            <a:r>
              <a:rPr lang="ru-RU" dirty="0" err="1" smtClean="0"/>
              <a:t>окислення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коефіцієнта</a:t>
            </a:r>
            <a:r>
              <a:rPr lang="ru-RU" dirty="0" smtClean="0"/>
              <a:t> </a:t>
            </a:r>
            <a:r>
              <a:rPr lang="ru-RU" dirty="0" err="1" smtClean="0"/>
              <a:t>перетворення</a:t>
            </a:r>
            <a:r>
              <a:rPr lang="ru-RU" dirty="0" smtClean="0"/>
              <a:t>. </a:t>
            </a:r>
            <a:r>
              <a:rPr lang="ru-RU" dirty="0" err="1" smtClean="0"/>
              <a:t>Замість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</a:t>
            </a:r>
            <a:r>
              <a:rPr lang="ru-RU" dirty="0" err="1" smtClean="0"/>
              <a:t>повний</a:t>
            </a:r>
            <a:r>
              <a:rPr lang="ru-RU" dirty="0" smtClean="0"/>
              <a:t> баланс </a:t>
            </a:r>
            <a:r>
              <a:rPr lang="ru-RU" dirty="0" err="1" smtClean="0"/>
              <a:t>вуглецю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входить до і </a:t>
            </a:r>
            <a:r>
              <a:rPr lang="ru-RU" dirty="0" err="1" smtClean="0"/>
              <a:t>виходить</a:t>
            </a:r>
            <a:r>
              <a:rPr lang="ru-RU" dirty="0" smtClean="0"/>
              <a:t> з установки, </a:t>
            </a:r>
            <a:r>
              <a:rPr lang="ru-RU" dirty="0" err="1" smtClean="0"/>
              <a:t>джерела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іншої</a:t>
            </a:r>
            <a:r>
              <a:rPr lang="ru-RU" dirty="0" smtClean="0"/>
              <a:t> </a:t>
            </a:r>
            <a:r>
              <a:rPr lang="ru-RU" dirty="0" err="1" smtClean="0"/>
              <a:t>визначеної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 установки, де </a:t>
            </a:r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err="1" smtClean="0"/>
              <a:t>виробничий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призводить</a:t>
            </a:r>
            <a:r>
              <a:rPr lang="ru-RU" dirty="0" smtClean="0"/>
              <a:t> до </a:t>
            </a:r>
            <a:r>
              <a:rPr lang="ru-RU" dirty="0" err="1" smtClean="0"/>
              <a:t>викидів</a:t>
            </a:r>
            <a:r>
              <a:rPr lang="ru-RU" dirty="0" smtClean="0"/>
              <a:t> СО2</a:t>
            </a:r>
            <a:endParaRPr lang="en-US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35087" y="623054"/>
            <a:ext cx="104349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err="1" smtClean="0"/>
              <a:t>Газопереробка</a:t>
            </a:r>
            <a:r>
              <a:rPr lang="ru-RU" sz="3600" b="1" dirty="0" smtClean="0"/>
              <a:t> та </a:t>
            </a:r>
            <a:r>
              <a:rPr lang="ru-RU" sz="3600" b="1" dirty="0" err="1" smtClean="0"/>
              <a:t>виробництво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технічного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вуглецю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6054904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3109" y="1491320"/>
            <a:ext cx="9460790" cy="4395673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525649" y="843240"/>
            <a:ext cx="52915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Для балансу </a:t>
            </a:r>
            <a:r>
              <a:rPr lang="ru-RU" dirty="0" err="1" smtClean="0"/>
              <a:t>мас</a:t>
            </a:r>
            <a:r>
              <a:rPr lang="ru-RU" dirty="0" smtClean="0"/>
              <a:t> </a:t>
            </a:r>
            <a:r>
              <a:rPr lang="ru-RU" dirty="0" err="1" smtClean="0"/>
              <a:t>застосовується</a:t>
            </a:r>
            <a:r>
              <a:rPr lang="ru-RU" dirty="0" smtClean="0"/>
              <a:t> </a:t>
            </a:r>
            <a:r>
              <a:rPr lang="ru-RU" dirty="0" err="1" smtClean="0"/>
              <a:t>наступна</a:t>
            </a:r>
            <a:r>
              <a:rPr lang="ru-RU" dirty="0" smtClean="0"/>
              <a:t> формула: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2833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30380" y="1825625"/>
            <a:ext cx="8731240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102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Методичні</a:t>
            </a:r>
            <a:r>
              <a:rPr lang="ru-RU" dirty="0" smtClean="0"/>
              <a:t> </a:t>
            </a:r>
            <a:r>
              <a:rPr lang="ru-RU" dirty="0" err="1" smtClean="0"/>
              <a:t>рекомендації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операторами установок,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відповідають</a:t>
            </a:r>
            <a:r>
              <a:rPr lang="ru-RU" dirty="0" smtClean="0"/>
              <a:t> </a:t>
            </a:r>
            <a:r>
              <a:rPr lang="ru-RU" dirty="0" err="1" smtClean="0"/>
              <a:t>вимогам</a:t>
            </a:r>
            <a:r>
              <a:rPr lang="ru-RU" dirty="0" smtClean="0"/>
              <a:t>, </a:t>
            </a:r>
            <a:r>
              <a:rPr lang="ru-RU" dirty="0" err="1" smtClean="0"/>
              <a:t>встановленим</a:t>
            </a:r>
            <a:r>
              <a:rPr lang="ru-RU" dirty="0" smtClean="0"/>
              <a:t> </a:t>
            </a:r>
            <a:r>
              <a:rPr lang="ru-RU" dirty="0" err="1" smtClean="0"/>
              <a:t>Переліком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, </a:t>
            </a:r>
            <a:r>
              <a:rPr lang="ru-RU" dirty="0" err="1" smtClean="0"/>
              <a:t>викиди</a:t>
            </a:r>
            <a:r>
              <a:rPr lang="ru-RU" dirty="0" smtClean="0"/>
              <a:t> </a:t>
            </a:r>
            <a:r>
              <a:rPr lang="ru-RU" dirty="0" err="1" smtClean="0"/>
              <a:t>парникових</a:t>
            </a:r>
            <a:r>
              <a:rPr lang="ru-RU" dirty="0" smtClean="0"/>
              <a:t> </a:t>
            </a:r>
            <a:r>
              <a:rPr lang="ru-RU" dirty="0" err="1" smtClean="0"/>
              <a:t>газів</a:t>
            </a:r>
            <a:r>
              <a:rPr lang="ru-RU" dirty="0" smtClean="0"/>
              <a:t> в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провадження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підлягають</a:t>
            </a:r>
            <a:r>
              <a:rPr lang="ru-RU" dirty="0" smtClean="0"/>
              <a:t> </a:t>
            </a:r>
            <a:r>
              <a:rPr lang="ru-RU" dirty="0" err="1" smtClean="0"/>
              <a:t>моніторингу</a:t>
            </a:r>
            <a:r>
              <a:rPr lang="ru-RU" dirty="0" smtClean="0"/>
              <a:t>, </a:t>
            </a:r>
            <a:r>
              <a:rPr lang="ru-RU" dirty="0" err="1" smtClean="0"/>
              <a:t>звітності</a:t>
            </a:r>
            <a:r>
              <a:rPr lang="ru-RU" dirty="0" smtClean="0"/>
              <a:t> та </a:t>
            </a:r>
            <a:r>
              <a:rPr lang="ru-RU" dirty="0" err="1" smtClean="0"/>
              <a:t>верифікації</a:t>
            </a:r>
            <a:r>
              <a:rPr lang="ru-RU" dirty="0" smtClean="0"/>
              <a:t>, </a:t>
            </a:r>
            <a:r>
              <a:rPr lang="ru-RU" dirty="0" err="1" smtClean="0"/>
              <a:t>затвердженого</a:t>
            </a:r>
            <a:r>
              <a:rPr lang="ru-RU" dirty="0" smtClean="0"/>
              <a:t> </a:t>
            </a:r>
            <a:r>
              <a:rPr lang="ru-RU" dirty="0" err="1" smtClean="0"/>
              <a:t>постановою</a:t>
            </a:r>
            <a:r>
              <a:rPr lang="ru-RU" dirty="0" smtClean="0"/>
              <a:t> </a:t>
            </a:r>
            <a:r>
              <a:rPr lang="ru-RU" dirty="0" err="1" smtClean="0"/>
              <a:t>Кабінету</a:t>
            </a:r>
            <a:r>
              <a:rPr lang="ru-RU" dirty="0" smtClean="0"/>
              <a:t> </a:t>
            </a:r>
            <a:r>
              <a:rPr lang="ru-RU" dirty="0" err="1" smtClean="0"/>
              <a:t>Міністрів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23 </a:t>
            </a:r>
            <a:r>
              <a:rPr lang="ru-RU" dirty="0" err="1" smtClean="0"/>
              <a:t>вересня</a:t>
            </a:r>
            <a:r>
              <a:rPr lang="ru-RU" dirty="0" smtClean="0"/>
              <a:t> 2020 р. № 880 (</a:t>
            </a:r>
            <a:r>
              <a:rPr lang="ru-RU" dirty="0" err="1" smtClean="0"/>
              <a:t>далі</a:t>
            </a:r>
            <a:r>
              <a:rPr lang="ru-RU" dirty="0" smtClean="0"/>
              <a:t> - </a:t>
            </a:r>
            <a:r>
              <a:rPr lang="ru-RU" dirty="0" err="1" smtClean="0"/>
              <a:t>Перелік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625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483" y="-296091"/>
            <a:ext cx="11008043" cy="72920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556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64029" y="365125"/>
            <a:ext cx="10515600" cy="626209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dirty="0" smtClean="0"/>
              <a:t>Для правильного </a:t>
            </a:r>
            <a:r>
              <a:rPr lang="ru-RU" dirty="0" err="1" smtClean="0"/>
              <a:t>вибору</a:t>
            </a:r>
            <a:r>
              <a:rPr lang="ru-RU" dirty="0" smtClean="0"/>
              <a:t> методики </a:t>
            </a:r>
            <a:r>
              <a:rPr lang="ru-RU" dirty="0" err="1" smtClean="0"/>
              <a:t>оцінки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</a:t>
            </a:r>
            <a:r>
              <a:rPr lang="ru-RU" dirty="0" err="1" smtClean="0"/>
              <a:t>парникових</a:t>
            </a:r>
            <a:r>
              <a:rPr lang="ru-RU" dirty="0" smtClean="0"/>
              <a:t> </a:t>
            </a:r>
            <a:r>
              <a:rPr lang="ru-RU" dirty="0" err="1" smtClean="0"/>
              <a:t>газів</a:t>
            </a:r>
            <a:r>
              <a:rPr lang="ru-RU" dirty="0" smtClean="0"/>
              <a:t> (</a:t>
            </a:r>
            <a:r>
              <a:rPr lang="ru-RU" dirty="0" err="1" smtClean="0"/>
              <a:t>далі</a:t>
            </a:r>
            <a:r>
              <a:rPr lang="ru-RU" dirty="0" smtClean="0"/>
              <a:t> – ПГ) оператору </a:t>
            </a:r>
            <a:r>
              <a:rPr lang="ru-RU" dirty="0" err="1" smtClean="0"/>
              <a:t>необхідно</a:t>
            </a:r>
            <a:r>
              <a:rPr lang="ru-RU" dirty="0" smtClean="0"/>
              <a:t> </a:t>
            </a:r>
            <a:r>
              <a:rPr lang="ru-RU" dirty="0" err="1" smtClean="0"/>
              <a:t>зробити</a:t>
            </a:r>
            <a:r>
              <a:rPr lang="ru-RU" dirty="0" smtClean="0"/>
              <a:t> </a:t>
            </a:r>
            <a:r>
              <a:rPr lang="ru-RU" dirty="0" err="1" smtClean="0"/>
              <a:t>наступні</a:t>
            </a:r>
            <a:r>
              <a:rPr lang="ru-RU" dirty="0" smtClean="0"/>
              <a:t> кроки:</a:t>
            </a:r>
          </a:p>
          <a:p>
            <a:r>
              <a:rPr lang="ru-RU" dirty="0" smtClean="0"/>
              <a:t> 1) </a:t>
            </a:r>
            <a:r>
              <a:rPr lang="ru-RU" dirty="0" err="1" smtClean="0"/>
              <a:t>визначити</a:t>
            </a:r>
            <a:r>
              <a:rPr lang="ru-RU" dirty="0" smtClean="0"/>
              <a:t> </a:t>
            </a:r>
            <a:r>
              <a:rPr lang="ru-RU" dirty="0" err="1" smtClean="0"/>
              <a:t>межі</a:t>
            </a:r>
            <a:r>
              <a:rPr lang="ru-RU" dirty="0" smtClean="0"/>
              <a:t> установки для </a:t>
            </a:r>
            <a:r>
              <a:rPr lang="ru-RU" dirty="0" err="1" smtClean="0"/>
              <a:t>цілей</a:t>
            </a:r>
            <a:r>
              <a:rPr lang="ru-RU" dirty="0" smtClean="0"/>
              <a:t> </a:t>
            </a:r>
            <a:r>
              <a:rPr lang="ru-RU" dirty="0" err="1" smtClean="0"/>
              <a:t>моніторингу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ПГ;</a:t>
            </a:r>
          </a:p>
          <a:p>
            <a:r>
              <a:rPr lang="ru-RU" dirty="0" smtClean="0"/>
              <a:t> 2) </a:t>
            </a:r>
            <a:r>
              <a:rPr lang="ru-RU" dirty="0" err="1" smtClean="0"/>
              <a:t>ідентифікувати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види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, в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відбуваються</a:t>
            </a:r>
            <a:r>
              <a:rPr lang="ru-RU" dirty="0" smtClean="0"/>
              <a:t> </a:t>
            </a:r>
            <a:r>
              <a:rPr lang="ru-RU" dirty="0" err="1" smtClean="0"/>
              <a:t>викиди</a:t>
            </a:r>
            <a:r>
              <a:rPr lang="ru-RU" dirty="0" smtClean="0"/>
              <a:t> ПГ на </a:t>
            </a:r>
            <a:r>
              <a:rPr lang="ru-RU" dirty="0" err="1" smtClean="0"/>
              <a:t>установці</a:t>
            </a:r>
            <a:r>
              <a:rPr lang="ru-RU" dirty="0" smtClean="0"/>
              <a:t>; </a:t>
            </a:r>
          </a:p>
          <a:p>
            <a:r>
              <a:rPr lang="ru-RU" dirty="0" smtClean="0"/>
              <a:t>3) </a:t>
            </a:r>
            <a:r>
              <a:rPr lang="ru-RU" dirty="0" err="1" smtClean="0"/>
              <a:t>ідентифікувати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джерела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ПГ; </a:t>
            </a:r>
          </a:p>
          <a:p>
            <a:r>
              <a:rPr lang="ru-RU" dirty="0" smtClean="0"/>
              <a:t>4) </a:t>
            </a:r>
            <a:r>
              <a:rPr lang="ru-RU" dirty="0" err="1" smtClean="0"/>
              <a:t>ідентифікувати</a:t>
            </a:r>
            <a:r>
              <a:rPr lang="ru-RU" dirty="0" smtClean="0"/>
              <a:t> </a:t>
            </a:r>
            <a:r>
              <a:rPr lang="ru-RU" dirty="0" err="1" smtClean="0"/>
              <a:t>всі</a:t>
            </a:r>
            <a:r>
              <a:rPr lang="ru-RU" dirty="0" smtClean="0"/>
              <a:t> </a:t>
            </a:r>
            <a:r>
              <a:rPr lang="ru-RU" dirty="0" err="1" smtClean="0"/>
              <a:t>матеріальні</a:t>
            </a:r>
            <a:r>
              <a:rPr lang="ru-RU" dirty="0" smtClean="0"/>
              <a:t> потоки, </a:t>
            </a:r>
            <a:r>
              <a:rPr lang="ru-RU" dirty="0" err="1" smtClean="0"/>
              <a:t>включаючи</a:t>
            </a:r>
            <a:r>
              <a:rPr lang="ru-RU" dirty="0" smtClean="0"/>
              <a:t>: </a:t>
            </a:r>
            <a:r>
              <a:rPr lang="ru-RU" dirty="0" err="1" smtClean="0"/>
              <a:t>ідентифікацію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палива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безпосередньо</a:t>
            </a:r>
            <a:r>
              <a:rPr lang="ru-RU" dirty="0" smtClean="0"/>
              <a:t> </a:t>
            </a:r>
            <a:r>
              <a:rPr lang="ru-RU" dirty="0" err="1" smtClean="0"/>
              <a:t>спалюються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в </a:t>
            </a:r>
            <a:r>
              <a:rPr lang="ru-RU" dirty="0" err="1" smtClean="0"/>
              <a:t>технологічних</a:t>
            </a:r>
            <a:r>
              <a:rPr lang="ru-RU" dirty="0" smtClean="0"/>
              <a:t> </a:t>
            </a:r>
            <a:r>
              <a:rPr lang="ru-RU" dirty="0" err="1" smtClean="0"/>
              <a:t>процесах</a:t>
            </a:r>
            <a:r>
              <a:rPr lang="ru-RU" dirty="0" smtClean="0"/>
              <a:t> в межах установки; </a:t>
            </a:r>
            <a:r>
              <a:rPr lang="ru-RU" dirty="0" err="1" smtClean="0"/>
              <a:t>визначення</a:t>
            </a:r>
            <a:r>
              <a:rPr lang="ru-RU" dirty="0" smtClean="0"/>
              <a:t>,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міститься</a:t>
            </a:r>
            <a:r>
              <a:rPr lang="ru-RU" dirty="0" smtClean="0"/>
              <a:t> </a:t>
            </a:r>
            <a:r>
              <a:rPr lang="ru-RU" dirty="0" err="1" smtClean="0"/>
              <a:t>вуглець</a:t>
            </a:r>
            <a:r>
              <a:rPr lang="ru-RU" dirty="0" smtClean="0"/>
              <a:t> у </a:t>
            </a:r>
            <a:r>
              <a:rPr lang="ru-RU" dirty="0" err="1" smtClean="0"/>
              <a:t>іншій</a:t>
            </a:r>
            <a:r>
              <a:rPr lang="ru-RU" dirty="0" smtClean="0"/>
              <a:t> </a:t>
            </a:r>
            <a:r>
              <a:rPr lang="ru-RU" dirty="0" err="1" smtClean="0"/>
              <a:t>вхідній</a:t>
            </a:r>
            <a:r>
              <a:rPr lang="ru-RU" dirty="0" smtClean="0"/>
              <a:t> </a:t>
            </a:r>
            <a:r>
              <a:rPr lang="ru-RU" dirty="0" err="1" smtClean="0"/>
              <a:t>сировині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продуктах </a:t>
            </a:r>
            <a:r>
              <a:rPr lang="ru-RU" dirty="0" err="1" smtClean="0"/>
              <a:t>виробництва</a:t>
            </a:r>
            <a:r>
              <a:rPr lang="ru-RU" dirty="0" smtClean="0"/>
              <a:t> (</a:t>
            </a:r>
            <a:r>
              <a:rPr lang="ru-RU" dirty="0" err="1" smtClean="0"/>
              <a:t>продукції</a:t>
            </a:r>
            <a:r>
              <a:rPr lang="ru-RU" dirty="0" smtClean="0"/>
              <a:t>, </a:t>
            </a:r>
            <a:r>
              <a:rPr lang="ru-RU" dirty="0" err="1" smtClean="0"/>
              <a:t>відходах</a:t>
            </a:r>
            <a:r>
              <a:rPr lang="ru-RU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418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74171"/>
            <a:ext cx="10515600" cy="600279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розділах</a:t>
            </a:r>
            <a:r>
              <a:rPr lang="ru-RU" dirty="0" smtClean="0"/>
              <a:t> 3 - 12 </a:t>
            </a:r>
            <a:r>
              <a:rPr lang="ru-RU" dirty="0" err="1" smtClean="0"/>
              <a:t>Методичних</a:t>
            </a:r>
            <a:r>
              <a:rPr lang="ru-RU" dirty="0" smtClean="0"/>
              <a:t> </a:t>
            </a:r>
            <a:r>
              <a:rPr lang="ru-RU" dirty="0" err="1" smtClean="0"/>
              <a:t>рекомендацій</a:t>
            </a:r>
            <a:r>
              <a:rPr lang="ru-RU" dirty="0" smtClean="0"/>
              <a:t> </a:t>
            </a:r>
            <a:r>
              <a:rPr lang="ru-RU" dirty="0" err="1" smtClean="0"/>
              <a:t>наведені</a:t>
            </a:r>
            <a:r>
              <a:rPr lang="ru-RU" dirty="0" smtClean="0"/>
              <a:t> методики </a:t>
            </a:r>
            <a:r>
              <a:rPr lang="ru-RU" dirty="0" err="1" smtClean="0"/>
              <a:t>моніторингу</a:t>
            </a:r>
            <a:r>
              <a:rPr lang="ru-RU" dirty="0" smtClean="0"/>
              <a:t> для </a:t>
            </a:r>
            <a:r>
              <a:rPr lang="ru-RU" dirty="0" err="1" smtClean="0"/>
              <a:t>відповідних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установок. </a:t>
            </a:r>
            <a:r>
              <a:rPr lang="ru-RU" dirty="0" err="1" smtClean="0"/>
              <a:t>Кожна</a:t>
            </a:r>
            <a:r>
              <a:rPr lang="ru-RU" dirty="0" smtClean="0"/>
              <a:t> методика </a:t>
            </a:r>
            <a:r>
              <a:rPr lang="ru-RU" dirty="0" err="1" smtClean="0"/>
              <a:t>включає</a:t>
            </a:r>
            <a:r>
              <a:rPr lang="ru-RU" dirty="0" smtClean="0"/>
              <a:t> </a:t>
            </a:r>
            <a:r>
              <a:rPr lang="ru-RU" dirty="0" err="1" smtClean="0"/>
              <a:t>наступні</a:t>
            </a:r>
            <a:r>
              <a:rPr lang="ru-RU" dirty="0" smtClean="0"/>
              <a:t> </a:t>
            </a:r>
            <a:r>
              <a:rPr lang="ru-RU" dirty="0" err="1" smtClean="0"/>
              <a:t>складові</a:t>
            </a:r>
            <a:r>
              <a:rPr lang="ru-RU" dirty="0" smtClean="0"/>
              <a:t>: сферу </a:t>
            </a:r>
            <a:r>
              <a:rPr lang="ru-RU" dirty="0" err="1" smtClean="0"/>
              <a:t>застосування</a:t>
            </a:r>
            <a:r>
              <a:rPr lang="ru-RU" dirty="0" smtClean="0"/>
              <a:t> методики, де </a:t>
            </a:r>
            <a:r>
              <a:rPr lang="ru-RU" dirty="0" err="1" smtClean="0"/>
              <a:t>надано</a:t>
            </a:r>
            <a:r>
              <a:rPr lang="ru-RU" dirty="0" smtClean="0"/>
              <a:t> </a:t>
            </a:r>
            <a:r>
              <a:rPr lang="ru-RU" dirty="0" err="1" smtClean="0"/>
              <a:t>базовий</a:t>
            </a:r>
            <a:r>
              <a:rPr lang="ru-RU" dirty="0" smtClean="0"/>
              <a:t> </a:t>
            </a:r>
            <a:r>
              <a:rPr lang="ru-RU" dirty="0" err="1" smtClean="0"/>
              <a:t>опис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призначення</a:t>
            </a:r>
            <a:r>
              <a:rPr lang="ru-RU" dirty="0" smtClean="0"/>
              <a:t>,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положень</a:t>
            </a:r>
            <a:r>
              <a:rPr lang="ru-RU" dirty="0" smtClean="0"/>
              <a:t> і </a:t>
            </a:r>
            <a:r>
              <a:rPr lang="ru-RU" dirty="0" err="1" smtClean="0"/>
              <a:t>відповідних</a:t>
            </a:r>
            <a:r>
              <a:rPr lang="ru-RU" dirty="0" smtClean="0"/>
              <a:t> </a:t>
            </a:r>
            <a:r>
              <a:rPr lang="ru-RU" dirty="0" err="1" smtClean="0"/>
              <a:t>вимог</a:t>
            </a:r>
            <a:r>
              <a:rPr lang="ru-RU" dirty="0" smtClean="0"/>
              <a:t>;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ПГ, де </a:t>
            </a:r>
            <a:r>
              <a:rPr lang="ru-RU" dirty="0" err="1" smtClean="0"/>
              <a:t>наведені</a:t>
            </a:r>
            <a:r>
              <a:rPr lang="ru-RU" dirty="0" smtClean="0"/>
              <a:t> методики </a:t>
            </a:r>
            <a:r>
              <a:rPr lang="ru-RU" dirty="0" err="1" smtClean="0"/>
              <a:t>моніторингу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бути </a:t>
            </a:r>
            <a:r>
              <a:rPr lang="ru-RU" dirty="0" err="1" smtClean="0"/>
              <a:t>застосовані</a:t>
            </a:r>
            <a:r>
              <a:rPr lang="ru-RU" dirty="0" smtClean="0"/>
              <a:t> для </a:t>
            </a:r>
            <a:r>
              <a:rPr lang="ru-RU" dirty="0" err="1" smtClean="0"/>
              <a:t>відповідного</a:t>
            </a:r>
            <a:r>
              <a:rPr lang="ru-RU" dirty="0" smtClean="0"/>
              <a:t> виду </a:t>
            </a:r>
            <a:r>
              <a:rPr lang="ru-RU" dirty="0" err="1" smtClean="0"/>
              <a:t>діяльності</a:t>
            </a:r>
            <a:r>
              <a:rPr lang="ru-RU" dirty="0" smtClean="0"/>
              <a:t> установки, </a:t>
            </a:r>
            <a:r>
              <a:rPr lang="ru-RU" dirty="0" err="1" smtClean="0"/>
              <a:t>наприклад</a:t>
            </a:r>
            <a:r>
              <a:rPr lang="ru-RU" dirty="0" smtClean="0"/>
              <a:t>, стандартна методика </a:t>
            </a:r>
            <a:r>
              <a:rPr lang="ru-RU" dirty="0" err="1" smtClean="0"/>
              <a:t>або</a:t>
            </a:r>
            <a:r>
              <a:rPr lang="ru-RU" dirty="0" smtClean="0"/>
              <a:t> методика на </a:t>
            </a:r>
            <a:r>
              <a:rPr lang="ru-RU" dirty="0" err="1" smtClean="0"/>
              <a:t>основі</a:t>
            </a:r>
            <a:r>
              <a:rPr lang="ru-RU" dirty="0" smtClean="0"/>
              <a:t> балансу </a:t>
            </a:r>
            <a:r>
              <a:rPr lang="ru-RU" dirty="0" err="1" smtClean="0"/>
              <a:t>мас</a:t>
            </a:r>
            <a:r>
              <a:rPr lang="ru-RU" dirty="0" smtClean="0"/>
              <a:t>, </a:t>
            </a:r>
            <a:r>
              <a:rPr lang="ru-RU" dirty="0" err="1" smtClean="0"/>
              <a:t>формули</a:t>
            </a:r>
            <a:r>
              <a:rPr lang="ru-RU" dirty="0" smtClean="0"/>
              <a:t> для </a:t>
            </a:r>
            <a:r>
              <a:rPr lang="ru-RU" dirty="0" err="1" smtClean="0"/>
              <a:t>розрахунків</a:t>
            </a:r>
            <a:r>
              <a:rPr lang="ru-RU" dirty="0" smtClean="0"/>
              <a:t> та </a:t>
            </a:r>
            <a:r>
              <a:rPr lang="ru-RU" dirty="0" err="1" smtClean="0"/>
              <a:t>параметри</a:t>
            </a:r>
            <a:r>
              <a:rPr lang="ru-RU" dirty="0" smtClean="0"/>
              <a:t> для </a:t>
            </a:r>
            <a:r>
              <a:rPr lang="ru-RU" dirty="0" err="1" smtClean="0"/>
              <a:t>моніторингу</a:t>
            </a:r>
            <a:r>
              <a:rPr lang="ru-RU" dirty="0" smtClean="0"/>
              <a:t> </a:t>
            </a:r>
            <a:r>
              <a:rPr lang="ru-RU" dirty="0" err="1" smtClean="0"/>
              <a:t>тощо</a:t>
            </a:r>
            <a:r>
              <a:rPr lang="ru-RU" dirty="0" smtClean="0"/>
              <a:t>; </a:t>
            </a:r>
            <a:r>
              <a:rPr lang="ru-RU" dirty="0" err="1" smtClean="0"/>
              <a:t>вимоги</a:t>
            </a:r>
            <a:r>
              <a:rPr lang="ru-RU" dirty="0" smtClean="0"/>
              <a:t> до </a:t>
            </a:r>
            <a:r>
              <a:rPr lang="ru-RU" dirty="0" err="1" smtClean="0"/>
              <a:t>рівнів</a:t>
            </a:r>
            <a:r>
              <a:rPr lang="ru-RU" dirty="0" smtClean="0"/>
              <a:t> </a:t>
            </a:r>
            <a:r>
              <a:rPr lang="ru-RU" dirty="0" err="1" smtClean="0"/>
              <a:t>точності</a:t>
            </a:r>
            <a:r>
              <a:rPr lang="ru-RU" dirty="0" smtClean="0"/>
              <a:t> та </a:t>
            </a:r>
            <a:r>
              <a:rPr lang="ru-RU" dirty="0" err="1" smtClean="0"/>
              <a:t>відповідні</a:t>
            </a:r>
            <a:r>
              <a:rPr lang="ru-RU" dirty="0" smtClean="0"/>
              <a:t> </a:t>
            </a:r>
            <a:r>
              <a:rPr lang="ru-RU" dirty="0" err="1" smtClean="0"/>
              <a:t>порогові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невизначеності</a:t>
            </a:r>
            <a:r>
              <a:rPr lang="ru-RU" dirty="0" smtClean="0"/>
              <a:t> для </a:t>
            </a:r>
            <a:r>
              <a:rPr lang="ru-RU" dirty="0" err="1" smtClean="0"/>
              <a:t>даних</a:t>
            </a:r>
            <a:r>
              <a:rPr lang="ru-RU" dirty="0" smtClean="0"/>
              <a:t> про </a:t>
            </a:r>
            <a:r>
              <a:rPr lang="ru-RU" dirty="0" err="1" smtClean="0"/>
              <a:t>діяльність</a:t>
            </a:r>
            <a:r>
              <a:rPr lang="ru-RU" dirty="0" smtClean="0"/>
              <a:t>; </a:t>
            </a:r>
            <a:r>
              <a:rPr lang="ru-RU" dirty="0" err="1" smtClean="0"/>
              <a:t>рівні</a:t>
            </a:r>
            <a:r>
              <a:rPr lang="ru-RU" dirty="0" smtClean="0"/>
              <a:t> </a:t>
            </a:r>
            <a:r>
              <a:rPr lang="ru-RU" dirty="0" err="1" smtClean="0"/>
              <a:t>точності</a:t>
            </a:r>
            <a:r>
              <a:rPr lang="ru-RU" dirty="0" smtClean="0"/>
              <a:t> для </a:t>
            </a:r>
            <a:r>
              <a:rPr lang="ru-RU" dirty="0" err="1" smtClean="0"/>
              <a:t>розрахункових</a:t>
            </a:r>
            <a:r>
              <a:rPr lang="ru-RU" dirty="0" smtClean="0"/>
              <a:t> </a:t>
            </a:r>
            <a:r>
              <a:rPr lang="ru-RU" dirty="0" err="1" smtClean="0"/>
              <a:t>коефіцієнтів</a:t>
            </a:r>
            <a:r>
              <a:rPr lang="ru-RU" dirty="0" smtClean="0"/>
              <a:t>; </a:t>
            </a:r>
            <a:r>
              <a:rPr lang="ru-RU" dirty="0" err="1" smtClean="0"/>
              <a:t>посилання</a:t>
            </a:r>
            <a:r>
              <a:rPr lang="ru-RU" dirty="0" smtClean="0"/>
              <a:t> та </a:t>
            </a:r>
            <a:r>
              <a:rPr lang="ru-RU" dirty="0" err="1" smtClean="0"/>
              <a:t>джерела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, </a:t>
            </a:r>
            <a:r>
              <a:rPr lang="ru-RU" dirty="0" err="1" smtClean="0"/>
              <a:t>використані</a:t>
            </a:r>
            <a:r>
              <a:rPr lang="ru-RU" dirty="0" smtClean="0"/>
              <a:t> в </a:t>
            </a:r>
            <a:r>
              <a:rPr lang="ru-RU" dirty="0" err="1" smtClean="0"/>
              <a:t>методиці</a:t>
            </a:r>
            <a:r>
              <a:rPr lang="ru-RU" dirty="0" smtClean="0"/>
              <a:t>. </a:t>
            </a:r>
            <a:r>
              <a:rPr lang="ru-RU" dirty="0" err="1" smtClean="0"/>
              <a:t>Розділ</a:t>
            </a:r>
            <a:r>
              <a:rPr lang="ru-RU" dirty="0" smtClean="0"/>
              <a:t> 13 </a:t>
            </a:r>
            <a:r>
              <a:rPr lang="ru-RU" dirty="0" err="1" smtClean="0"/>
              <a:t>містить</a:t>
            </a:r>
            <a:r>
              <a:rPr lang="ru-RU" dirty="0" smtClean="0"/>
              <a:t> </a:t>
            </a:r>
            <a:r>
              <a:rPr lang="ru-RU" dirty="0" err="1" smtClean="0"/>
              <a:t>інформацію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особливостей</a:t>
            </a:r>
            <a:r>
              <a:rPr lang="ru-RU" dirty="0" smtClean="0"/>
              <a:t> </a:t>
            </a:r>
            <a:r>
              <a:rPr lang="ru-RU" dirty="0" err="1" smtClean="0"/>
              <a:t>застосування</a:t>
            </a:r>
            <a:r>
              <a:rPr lang="ru-RU" dirty="0" smtClean="0"/>
              <a:t> методики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неперервних</a:t>
            </a:r>
            <a:r>
              <a:rPr lang="ru-RU" dirty="0" smtClean="0"/>
              <a:t> </a:t>
            </a:r>
            <a:r>
              <a:rPr lang="ru-RU" dirty="0" err="1" smtClean="0"/>
              <a:t>вимірювань</a:t>
            </a:r>
            <a:r>
              <a:rPr lang="ru-RU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86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r>
              <a:rPr lang="ru-RU" dirty="0" err="1" smtClean="0"/>
              <a:t>Терміни</a:t>
            </a:r>
            <a:r>
              <a:rPr lang="ru-RU" dirty="0" smtClean="0"/>
              <a:t> та </a:t>
            </a:r>
            <a:r>
              <a:rPr lang="ru-RU" dirty="0" err="1" smtClean="0"/>
              <a:t>визначення</a:t>
            </a:r>
            <a:r>
              <a:rPr lang="ru-RU" dirty="0" smtClean="0"/>
              <a:t> понять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ru-RU" b="1" dirty="0" smtClean="0"/>
              <a:t>вид </a:t>
            </a:r>
            <a:r>
              <a:rPr lang="ru-RU" b="1" dirty="0" err="1" smtClean="0"/>
              <a:t>діяльності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діяльність</a:t>
            </a:r>
            <a:r>
              <a:rPr lang="ru-RU" dirty="0" smtClean="0"/>
              <a:t>, </a:t>
            </a:r>
            <a:r>
              <a:rPr lang="ru-RU" dirty="0" err="1" smtClean="0"/>
              <a:t>викиди</a:t>
            </a:r>
            <a:r>
              <a:rPr lang="ru-RU" dirty="0" smtClean="0"/>
              <a:t> </a:t>
            </a:r>
            <a:r>
              <a:rPr lang="ru-RU" dirty="0" err="1" smtClean="0"/>
              <a:t>парникових</a:t>
            </a:r>
            <a:r>
              <a:rPr lang="ru-RU" dirty="0" smtClean="0"/>
              <a:t> </a:t>
            </a:r>
            <a:r>
              <a:rPr lang="ru-RU" dirty="0" err="1" smtClean="0"/>
              <a:t>газів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провадження</a:t>
            </a:r>
            <a:r>
              <a:rPr lang="ru-RU" dirty="0" smtClean="0"/>
              <a:t>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підлягають</a:t>
            </a:r>
            <a:r>
              <a:rPr lang="ru-RU" dirty="0" smtClean="0"/>
              <a:t> </a:t>
            </a:r>
            <a:r>
              <a:rPr lang="ru-RU" dirty="0" err="1" smtClean="0"/>
              <a:t>моніторингу</a:t>
            </a:r>
            <a:r>
              <a:rPr lang="ru-RU" dirty="0" smtClean="0"/>
              <a:t>, </a:t>
            </a:r>
            <a:r>
              <a:rPr lang="ru-RU" dirty="0" err="1" smtClean="0"/>
              <a:t>звітності</a:t>
            </a:r>
            <a:r>
              <a:rPr lang="ru-RU" dirty="0" smtClean="0"/>
              <a:t> та </a:t>
            </a:r>
            <a:r>
              <a:rPr lang="ru-RU" dirty="0" err="1" smtClean="0"/>
              <a:t>верифікації</a:t>
            </a:r>
            <a:r>
              <a:rPr lang="ru-RU" dirty="0" smtClean="0"/>
              <a:t> та яка входить до </a:t>
            </a:r>
            <a:r>
              <a:rPr lang="ru-RU" dirty="0" err="1" smtClean="0"/>
              <a:t>переліку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, </a:t>
            </a:r>
            <a:r>
              <a:rPr lang="ru-RU" dirty="0" err="1" smtClean="0"/>
              <a:t>затвердженого</a:t>
            </a:r>
            <a:r>
              <a:rPr lang="ru-RU" dirty="0" smtClean="0"/>
              <a:t> </a:t>
            </a:r>
            <a:r>
              <a:rPr lang="ru-RU" dirty="0" err="1" smtClean="0"/>
              <a:t>Кабінетом</a:t>
            </a:r>
            <a:r>
              <a:rPr lang="ru-RU" dirty="0" smtClean="0"/>
              <a:t> </a:t>
            </a:r>
            <a:r>
              <a:rPr lang="ru-RU" dirty="0" err="1" smtClean="0"/>
              <a:t>Міністрів</a:t>
            </a:r>
            <a:r>
              <a:rPr lang="ru-RU" dirty="0" smtClean="0"/>
              <a:t> </a:t>
            </a:r>
            <a:r>
              <a:rPr lang="ru-RU" dirty="0" err="1" smtClean="0"/>
              <a:t>України</a:t>
            </a:r>
            <a:r>
              <a:rPr lang="ru-RU" dirty="0" smtClean="0"/>
              <a:t>; </a:t>
            </a:r>
          </a:p>
          <a:p>
            <a:r>
              <a:rPr lang="ru-RU" b="1" dirty="0" err="1" smtClean="0"/>
              <a:t>викиди</a:t>
            </a:r>
            <a:r>
              <a:rPr lang="ru-RU" b="1" dirty="0" smtClean="0"/>
              <a:t> </a:t>
            </a:r>
            <a:r>
              <a:rPr lang="ru-RU" b="1" dirty="0" err="1" smtClean="0"/>
              <a:t>парникових</a:t>
            </a:r>
            <a:r>
              <a:rPr lang="ru-RU" b="1" dirty="0" smtClean="0"/>
              <a:t> </a:t>
            </a:r>
            <a:r>
              <a:rPr lang="ru-RU" b="1" dirty="0" err="1" smtClean="0"/>
              <a:t>газів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надходження</a:t>
            </a:r>
            <a:r>
              <a:rPr lang="ru-RU" dirty="0" smtClean="0"/>
              <a:t> в </a:t>
            </a:r>
            <a:r>
              <a:rPr lang="ru-RU" dirty="0" err="1" smtClean="0"/>
              <a:t>атмосферне</a:t>
            </a:r>
            <a:r>
              <a:rPr lang="ru-RU" dirty="0" smtClean="0"/>
              <a:t> </a:t>
            </a:r>
            <a:r>
              <a:rPr lang="ru-RU" dirty="0" err="1" smtClean="0"/>
              <a:t>повітря</a:t>
            </a:r>
            <a:r>
              <a:rPr lang="ru-RU" dirty="0" smtClean="0"/>
              <a:t> </a:t>
            </a:r>
            <a:r>
              <a:rPr lang="ru-RU" dirty="0" err="1" smtClean="0"/>
              <a:t>парникових</a:t>
            </a:r>
            <a:r>
              <a:rPr lang="ru-RU" dirty="0" smtClean="0"/>
              <a:t> </a:t>
            </a:r>
            <a:r>
              <a:rPr lang="ru-RU" dirty="0" err="1" smtClean="0"/>
              <a:t>газів</a:t>
            </a:r>
            <a:r>
              <a:rPr lang="ru-RU" dirty="0" smtClean="0"/>
              <a:t>, </a:t>
            </a:r>
            <a:r>
              <a:rPr lang="ru-RU" dirty="0" err="1" smtClean="0"/>
              <a:t>визначених</a:t>
            </a:r>
            <a:r>
              <a:rPr lang="ru-RU" dirty="0" smtClean="0"/>
              <a:t> </a:t>
            </a:r>
            <a:r>
              <a:rPr lang="ru-RU" dirty="0" err="1" smtClean="0"/>
              <a:t>щодо</a:t>
            </a:r>
            <a:r>
              <a:rPr lang="ru-RU" dirty="0" smtClean="0"/>
              <a:t> </a:t>
            </a:r>
            <a:r>
              <a:rPr lang="ru-RU" dirty="0" err="1" smtClean="0"/>
              <a:t>певного</a:t>
            </a:r>
            <a:r>
              <a:rPr lang="ru-RU" dirty="0" smtClean="0"/>
              <a:t> виду </a:t>
            </a:r>
            <a:r>
              <a:rPr lang="ru-RU" dirty="0" err="1" smtClean="0"/>
              <a:t>діяльності</a:t>
            </a:r>
            <a:r>
              <a:rPr lang="ru-RU" dirty="0" smtClean="0"/>
              <a:t>, з </a:t>
            </a:r>
            <a:r>
              <a:rPr lang="ru-RU" dirty="0" err="1" smtClean="0"/>
              <a:t>джерел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</a:t>
            </a:r>
            <a:r>
              <a:rPr lang="ru-RU" dirty="0" err="1" smtClean="0"/>
              <a:t>парникових</a:t>
            </a:r>
            <a:r>
              <a:rPr lang="ru-RU" dirty="0" smtClean="0"/>
              <a:t> </a:t>
            </a:r>
            <a:r>
              <a:rPr lang="ru-RU" dirty="0" err="1" smtClean="0"/>
              <a:t>газів</a:t>
            </a:r>
            <a:r>
              <a:rPr lang="ru-RU" dirty="0" smtClean="0"/>
              <a:t> на </a:t>
            </a:r>
            <a:r>
              <a:rPr lang="ru-RU" dirty="0" err="1" smtClean="0"/>
              <a:t>установці</a:t>
            </a:r>
            <a:r>
              <a:rPr lang="ru-RU" dirty="0" smtClean="0"/>
              <a:t>; </a:t>
            </a:r>
          </a:p>
          <a:p>
            <a:r>
              <a:rPr lang="ru-RU" b="1" dirty="0" err="1" smtClean="0"/>
              <a:t>викиди</a:t>
            </a:r>
            <a:r>
              <a:rPr lang="ru-RU" b="1" dirty="0" smtClean="0"/>
              <a:t> </a:t>
            </a:r>
            <a:r>
              <a:rPr lang="ru-RU" b="1" dirty="0" err="1" smtClean="0"/>
              <a:t>парникових</a:t>
            </a:r>
            <a:r>
              <a:rPr lang="ru-RU" b="1" dirty="0" smtClean="0"/>
              <a:t> </a:t>
            </a:r>
            <a:r>
              <a:rPr lang="ru-RU" b="1" dirty="0" err="1" smtClean="0"/>
              <a:t>газів</a:t>
            </a:r>
            <a:r>
              <a:rPr lang="ru-RU" b="1" dirty="0" smtClean="0"/>
              <a:t> </a:t>
            </a:r>
            <a:r>
              <a:rPr lang="ru-RU" b="1" dirty="0" err="1" smtClean="0"/>
              <a:t>від</a:t>
            </a:r>
            <a:r>
              <a:rPr lang="ru-RU" b="1" dirty="0" smtClean="0"/>
              <a:t> </a:t>
            </a:r>
            <a:r>
              <a:rPr lang="ru-RU" b="1" dirty="0" err="1" smtClean="0"/>
              <a:t>спалювання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викиди</a:t>
            </a:r>
            <a:r>
              <a:rPr lang="ru-RU" dirty="0" smtClean="0"/>
              <a:t> </a:t>
            </a:r>
            <a:r>
              <a:rPr lang="ru-RU" dirty="0" err="1" smtClean="0"/>
              <a:t>парникових</a:t>
            </a:r>
            <a:r>
              <a:rPr lang="ru-RU" dirty="0" smtClean="0"/>
              <a:t> </a:t>
            </a:r>
            <a:r>
              <a:rPr lang="ru-RU" dirty="0" err="1" smtClean="0"/>
              <a:t>газів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виникають</a:t>
            </a:r>
            <a:r>
              <a:rPr lang="ru-RU" dirty="0" smtClean="0"/>
              <a:t> у </a:t>
            </a:r>
            <a:r>
              <a:rPr lang="ru-RU" dirty="0" err="1" smtClean="0"/>
              <a:t>процесі</a:t>
            </a:r>
            <a:r>
              <a:rPr lang="ru-RU" dirty="0" smtClean="0"/>
              <a:t> </a:t>
            </a:r>
            <a:r>
              <a:rPr lang="ru-RU" dirty="0" err="1" smtClean="0"/>
              <a:t>екзотермічної</a:t>
            </a:r>
            <a:r>
              <a:rPr lang="ru-RU" dirty="0" smtClean="0"/>
              <a:t> </a:t>
            </a:r>
            <a:r>
              <a:rPr lang="ru-RU" dirty="0" err="1" smtClean="0"/>
              <a:t>реакції</a:t>
            </a:r>
            <a:r>
              <a:rPr lang="ru-RU" dirty="0" smtClean="0"/>
              <a:t> </a:t>
            </a:r>
            <a:r>
              <a:rPr lang="ru-RU" dirty="0" err="1" smtClean="0"/>
              <a:t>палива</a:t>
            </a:r>
            <a:r>
              <a:rPr lang="ru-RU" dirty="0" smtClean="0"/>
              <a:t> з киснем; </a:t>
            </a:r>
          </a:p>
          <a:p>
            <a:r>
              <a:rPr lang="ru-RU" b="1" dirty="0" err="1" smtClean="0"/>
              <a:t>викиди</a:t>
            </a:r>
            <a:r>
              <a:rPr lang="ru-RU" b="1" dirty="0" smtClean="0"/>
              <a:t> </a:t>
            </a:r>
            <a:r>
              <a:rPr lang="ru-RU" b="1" dirty="0" err="1" smtClean="0"/>
              <a:t>парникових</a:t>
            </a:r>
            <a:r>
              <a:rPr lang="ru-RU" b="1" dirty="0" smtClean="0"/>
              <a:t> </a:t>
            </a:r>
            <a:r>
              <a:rPr lang="ru-RU" b="1" dirty="0" err="1" smtClean="0"/>
              <a:t>газів</a:t>
            </a:r>
            <a:r>
              <a:rPr lang="ru-RU" b="1" dirty="0" smtClean="0"/>
              <a:t> </a:t>
            </a:r>
            <a:r>
              <a:rPr lang="ru-RU" b="1" dirty="0" err="1" smtClean="0"/>
              <a:t>від</a:t>
            </a:r>
            <a:r>
              <a:rPr lang="ru-RU" b="1" dirty="0" smtClean="0"/>
              <a:t> </a:t>
            </a:r>
            <a:r>
              <a:rPr lang="ru-RU" b="1" dirty="0" err="1" smtClean="0"/>
              <a:t>технологічних</a:t>
            </a:r>
            <a:r>
              <a:rPr lang="ru-RU" b="1" dirty="0" smtClean="0"/>
              <a:t> </a:t>
            </a:r>
            <a:r>
              <a:rPr lang="ru-RU" b="1" dirty="0" err="1" smtClean="0"/>
              <a:t>процесів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викиди</a:t>
            </a:r>
            <a:r>
              <a:rPr lang="ru-RU" dirty="0" smtClean="0"/>
              <a:t> </a:t>
            </a:r>
            <a:r>
              <a:rPr lang="ru-RU" dirty="0" err="1" smtClean="0"/>
              <a:t>парникових</a:t>
            </a:r>
            <a:r>
              <a:rPr lang="ru-RU" dirty="0" smtClean="0"/>
              <a:t> </a:t>
            </a:r>
            <a:r>
              <a:rPr lang="ru-RU" dirty="0" err="1" smtClean="0"/>
              <a:t>газів</a:t>
            </a:r>
            <a:r>
              <a:rPr lang="ru-RU" dirty="0" smtClean="0"/>
              <a:t>, </a:t>
            </a:r>
            <a:r>
              <a:rPr lang="ru-RU" dirty="0" err="1" smtClean="0"/>
              <a:t>крім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</a:t>
            </a:r>
            <a:r>
              <a:rPr lang="ru-RU" dirty="0" err="1" smtClean="0"/>
              <a:t>парникових</a:t>
            </a:r>
            <a:r>
              <a:rPr lang="ru-RU" dirty="0" smtClean="0"/>
              <a:t> </a:t>
            </a:r>
            <a:r>
              <a:rPr lang="ru-RU" dirty="0" err="1" smtClean="0"/>
              <a:t>газів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спалювання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виникають</a:t>
            </a:r>
            <a:r>
              <a:rPr lang="ru-RU" dirty="0" smtClean="0"/>
              <a:t> в </a:t>
            </a:r>
            <a:r>
              <a:rPr lang="ru-RU" dirty="0" err="1" smtClean="0"/>
              <a:t>результаті</a:t>
            </a:r>
            <a:r>
              <a:rPr lang="ru-RU" dirty="0" smtClean="0"/>
              <a:t> </a:t>
            </a:r>
            <a:r>
              <a:rPr lang="ru-RU" dirty="0" err="1" smtClean="0"/>
              <a:t>реакції</a:t>
            </a:r>
            <a:r>
              <a:rPr lang="ru-RU" dirty="0" smtClean="0"/>
              <a:t> </a:t>
            </a:r>
            <a:r>
              <a:rPr lang="ru-RU" dirty="0" err="1" smtClean="0"/>
              <a:t>між</a:t>
            </a:r>
            <a:r>
              <a:rPr lang="ru-RU" dirty="0" smtClean="0"/>
              <a:t> </a:t>
            </a:r>
            <a:r>
              <a:rPr lang="ru-RU" dirty="0" err="1" smtClean="0"/>
              <a:t>речовинами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перетворення</a:t>
            </a:r>
            <a:r>
              <a:rPr lang="ru-RU" dirty="0" smtClean="0"/>
              <a:t>, в тому </a:t>
            </a:r>
            <a:r>
              <a:rPr lang="ru-RU" dirty="0" err="1" smtClean="0"/>
              <a:t>числі</a:t>
            </a:r>
            <a:r>
              <a:rPr lang="ru-RU" dirty="0" smtClean="0"/>
              <a:t> </a:t>
            </a:r>
            <a:r>
              <a:rPr lang="ru-RU" dirty="0" err="1" smtClean="0"/>
              <a:t>хімічного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електролітичного</a:t>
            </a:r>
            <a:r>
              <a:rPr lang="ru-RU" dirty="0" smtClean="0"/>
              <a:t> </a:t>
            </a:r>
            <a:r>
              <a:rPr lang="ru-RU" dirty="0" err="1" smtClean="0"/>
              <a:t>перетворення</a:t>
            </a:r>
            <a:r>
              <a:rPr lang="ru-RU" dirty="0" smtClean="0"/>
              <a:t> </a:t>
            </a:r>
            <a:r>
              <a:rPr lang="ru-RU" dirty="0" err="1" smtClean="0"/>
              <a:t>металевих</a:t>
            </a:r>
            <a:r>
              <a:rPr lang="ru-RU" dirty="0" smtClean="0"/>
              <a:t> руд, </a:t>
            </a:r>
            <a:r>
              <a:rPr lang="ru-RU" dirty="0" err="1" smtClean="0"/>
              <a:t>термічного</a:t>
            </a:r>
            <a:r>
              <a:rPr lang="ru-RU" dirty="0" smtClean="0"/>
              <a:t> </a:t>
            </a:r>
            <a:r>
              <a:rPr lang="ru-RU" dirty="0" err="1" smtClean="0"/>
              <a:t>розкладання</a:t>
            </a:r>
            <a:r>
              <a:rPr lang="ru-RU" dirty="0" smtClean="0"/>
              <a:t> </a:t>
            </a:r>
            <a:r>
              <a:rPr lang="ru-RU" dirty="0" err="1" smtClean="0"/>
              <a:t>речовин</a:t>
            </a:r>
            <a:r>
              <a:rPr lang="ru-RU" dirty="0" smtClean="0"/>
              <a:t>, а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утворення</a:t>
            </a:r>
            <a:r>
              <a:rPr lang="ru-RU" dirty="0" smtClean="0"/>
              <a:t> </a:t>
            </a:r>
            <a:r>
              <a:rPr lang="ru-RU" dirty="0" err="1" smtClean="0"/>
              <a:t>речовин</a:t>
            </a:r>
            <a:r>
              <a:rPr lang="ru-RU" dirty="0" smtClean="0"/>
              <a:t> для </a:t>
            </a:r>
            <a:r>
              <a:rPr lang="ru-RU" dirty="0" err="1" smtClean="0"/>
              <a:t>використання</a:t>
            </a:r>
            <a:r>
              <a:rPr lang="ru-RU" dirty="0" smtClean="0"/>
              <a:t> як </a:t>
            </a:r>
            <a:r>
              <a:rPr lang="ru-RU" dirty="0" err="1" smtClean="0"/>
              <a:t>продукції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сировини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b="1" dirty="0" err="1" smtClean="0"/>
              <a:t>викопний</a:t>
            </a:r>
            <a:r>
              <a:rPr lang="ru-RU" b="1" dirty="0" smtClean="0"/>
              <a:t> </a:t>
            </a:r>
            <a:r>
              <a:rPr lang="ru-RU" b="1" dirty="0" err="1" smtClean="0"/>
              <a:t>вуглець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неорганічний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органічний</a:t>
            </a:r>
            <a:r>
              <a:rPr lang="ru-RU" dirty="0" smtClean="0"/>
              <a:t> </a:t>
            </a:r>
            <a:r>
              <a:rPr lang="ru-RU" dirty="0" err="1" smtClean="0"/>
              <a:t>вуглець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не є </a:t>
            </a:r>
            <a:r>
              <a:rPr lang="ru-RU" dirty="0" err="1" smtClean="0"/>
              <a:t>біомасою</a:t>
            </a:r>
            <a:r>
              <a:rPr lang="ru-RU" dirty="0" smtClean="0"/>
              <a:t>;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231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r>
              <a:rPr lang="ru-RU" b="1" dirty="0" err="1" smtClean="0"/>
              <a:t>вимірювальна</a:t>
            </a:r>
            <a:r>
              <a:rPr lang="ru-RU" b="1" dirty="0" smtClean="0"/>
              <a:t> система </a:t>
            </a:r>
            <a:r>
              <a:rPr lang="ru-RU" dirty="0" smtClean="0"/>
              <a:t>- </a:t>
            </a:r>
            <a:r>
              <a:rPr lang="ru-RU" dirty="0" err="1" smtClean="0"/>
              <a:t>сукупність</a:t>
            </a:r>
            <a:r>
              <a:rPr lang="ru-RU" dirty="0" smtClean="0"/>
              <a:t> </a:t>
            </a:r>
            <a:r>
              <a:rPr lang="ru-RU" dirty="0" err="1" smtClean="0"/>
              <a:t>засобів</a:t>
            </a:r>
            <a:r>
              <a:rPr lang="ru-RU" dirty="0" smtClean="0"/>
              <a:t> </a:t>
            </a:r>
            <a:r>
              <a:rPr lang="ru-RU" dirty="0" err="1" smtClean="0"/>
              <a:t>вимірювальної</a:t>
            </a:r>
            <a:r>
              <a:rPr lang="ru-RU" dirty="0" smtClean="0"/>
              <a:t> </a:t>
            </a:r>
            <a:r>
              <a:rPr lang="ru-RU" dirty="0" err="1" smtClean="0"/>
              <a:t>техніки</a:t>
            </a:r>
            <a:r>
              <a:rPr lang="ru-RU" dirty="0" smtClean="0"/>
              <a:t> та </a:t>
            </a:r>
            <a:r>
              <a:rPr lang="ru-RU" dirty="0" err="1" smtClean="0"/>
              <a:t>іншого</a:t>
            </a:r>
            <a:r>
              <a:rPr lang="ru-RU" dirty="0" smtClean="0"/>
              <a:t> </a:t>
            </a:r>
            <a:r>
              <a:rPr lang="ru-RU" dirty="0" err="1" smtClean="0"/>
              <a:t>обладнання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використовується</a:t>
            </a:r>
            <a:r>
              <a:rPr lang="ru-RU" dirty="0" smtClean="0"/>
              <a:t> для </a:t>
            </a:r>
            <a:r>
              <a:rPr lang="ru-RU" dirty="0" err="1" smtClean="0"/>
              <a:t>визначення</a:t>
            </a:r>
            <a:r>
              <a:rPr lang="ru-RU" dirty="0" smtClean="0"/>
              <a:t> </a:t>
            </a:r>
            <a:r>
              <a:rPr lang="ru-RU" dirty="0" err="1" smtClean="0"/>
              <a:t>змінних</a:t>
            </a:r>
            <a:r>
              <a:rPr lang="ru-RU" dirty="0" smtClean="0"/>
              <a:t> величин, таких як </a:t>
            </a:r>
            <a:r>
              <a:rPr lang="ru-RU" dirty="0" err="1" smtClean="0"/>
              <a:t>дані</a:t>
            </a:r>
            <a:r>
              <a:rPr lang="ru-RU" dirty="0" smtClean="0"/>
              <a:t> про </a:t>
            </a:r>
            <a:r>
              <a:rPr lang="ru-RU" dirty="0" err="1" smtClean="0"/>
              <a:t>діяльність</a:t>
            </a:r>
            <a:r>
              <a:rPr lang="ru-RU" dirty="0" smtClean="0"/>
              <a:t>, </a:t>
            </a:r>
            <a:r>
              <a:rPr lang="ru-RU" dirty="0" err="1" smtClean="0"/>
              <a:t>вміст</a:t>
            </a:r>
            <a:r>
              <a:rPr lang="ru-RU" dirty="0" smtClean="0"/>
              <a:t> </a:t>
            </a:r>
            <a:r>
              <a:rPr lang="ru-RU" dirty="0" err="1" smtClean="0"/>
              <a:t>вуглецю</a:t>
            </a:r>
            <a:r>
              <a:rPr lang="ru-RU" dirty="0" smtClean="0"/>
              <a:t>, теплотворна </a:t>
            </a:r>
            <a:r>
              <a:rPr lang="ru-RU" dirty="0" err="1" smtClean="0"/>
              <a:t>здатність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коефіцієнт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СО2; </a:t>
            </a:r>
          </a:p>
          <a:p>
            <a:r>
              <a:rPr lang="ru-RU" b="1" dirty="0" err="1" smtClean="0"/>
              <a:t>дані</a:t>
            </a:r>
            <a:r>
              <a:rPr lang="ru-RU" b="1" dirty="0" smtClean="0"/>
              <a:t> про </a:t>
            </a:r>
            <a:r>
              <a:rPr lang="ru-RU" b="1" dirty="0" err="1" smtClean="0"/>
              <a:t>діяльність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кількісні</a:t>
            </a:r>
            <a:r>
              <a:rPr lang="ru-RU" dirty="0" smtClean="0"/>
              <a:t> </a:t>
            </a:r>
            <a:r>
              <a:rPr lang="ru-RU" dirty="0" err="1" smtClean="0"/>
              <a:t>дані</a:t>
            </a:r>
            <a:r>
              <a:rPr lang="ru-RU" dirty="0" smtClean="0"/>
              <a:t> про </a:t>
            </a:r>
            <a:r>
              <a:rPr lang="ru-RU" dirty="0" err="1" smtClean="0"/>
              <a:t>спожите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вироблене</a:t>
            </a:r>
            <a:r>
              <a:rPr lang="ru-RU" dirty="0" smtClean="0"/>
              <a:t> </a:t>
            </a:r>
            <a:r>
              <a:rPr lang="ru-RU" dirty="0" err="1" smtClean="0"/>
              <a:t>установкою</a:t>
            </a:r>
            <a:r>
              <a:rPr lang="ru-RU" dirty="0" smtClean="0"/>
              <a:t> </a:t>
            </a:r>
            <a:r>
              <a:rPr lang="ru-RU" dirty="0" err="1" smtClean="0"/>
              <a:t>паливо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матеріал</a:t>
            </a:r>
            <a:r>
              <a:rPr lang="ru-RU" dirty="0" smtClean="0"/>
              <a:t>,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err="1" smtClean="0"/>
              <a:t>розрахунок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</a:t>
            </a:r>
            <a:r>
              <a:rPr lang="ru-RU" dirty="0" err="1" smtClean="0"/>
              <a:t>парникових</a:t>
            </a:r>
            <a:r>
              <a:rPr lang="ru-RU" dirty="0" smtClean="0"/>
              <a:t> </a:t>
            </a:r>
            <a:r>
              <a:rPr lang="ru-RU" dirty="0" err="1" smtClean="0"/>
              <a:t>газів</a:t>
            </a:r>
            <a:r>
              <a:rPr lang="ru-RU" dirty="0" smtClean="0"/>
              <a:t>; </a:t>
            </a:r>
          </a:p>
          <a:p>
            <a:r>
              <a:rPr lang="ru-RU" b="1" dirty="0" err="1" smtClean="0"/>
              <a:t>джерело</a:t>
            </a:r>
            <a:r>
              <a:rPr lang="ru-RU" b="1" dirty="0" smtClean="0"/>
              <a:t> </a:t>
            </a:r>
            <a:r>
              <a:rPr lang="ru-RU" b="1" dirty="0" err="1" smtClean="0"/>
              <a:t>викидів</a:t>
            </a:r>
            <a:r>
              <a:rPr lang="ru-RU" b="1" dirty="0" smtClean="0"/>
              <a:t> </a:t>
            </a:r>
            <a:r>
              <a:rPr lang="ru-RU" b="1" dirty="0" err="1" smtClean="0"/>
              <a:t>парникових</a:t>
            </a:r>
            <a:r>
              <a:rPr lang="ru-RU" b="1" dirty="0" smtClean="0"/>
              <a:t> </a:t>
            </a:r>
            <a:r>
              <a:rPr lang="ru-RU" b="1" dirty="0" err="1" smtClean="0"/>
              <a:t>газів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окрема</a:t>
            </a:r>
            <a:r>
              <a:rPr lang="ru-RU" dirty="0" smtClean="0"/>
              <a:t> </a:t>
            </a:r>
            <a:r>
              <a:rPr lang="ru-RU" dirty="0" err="1" smtClean="0"/>
              <a:t>частина</a:t>
            </a:r>
            <a:r>
              <a:rPr lang="ru-RU" dirty="0" smtClean="0"/>
              <a:t> установки, з </a:t>
            </a:r>
            <a:r>
              <a:rPr lang="ru-RU" dirty="0" err="1" smtClean="0"/>
              <a:t>якої</a:t>
            </a:r>
            <a:r>
              <a:rPr lang="ru-RU" dirty="0" smtClean="0"/>
              <a:t> </a:t>
            </a:r>
            <a:r>
              <a:rPr lang="ru-RU" dirty="0" err="1" smtClean="0"/>
              <a:t>здійснюються</a:t>
            </a:r>
            <a:r>
              <a:rPr lang="ru-RU" dirty="0" smtClean="0"/>
              <a:t> </a:t>
            </a:r>
            <a:r>
              <a:rPr lang="ru-RU" dirty="0" err="1" smtClean="0"/>
              <a:t>викиди</a:t>
            </a:r>
            <a:r>
              <a:rPr lang="ru-RU" dirty="0" smtClean="0"/>
              <a:t> </a:t>
            </a:r>
            <a:r>
              <a:rPr lang="ru-RU" dirty="0" err="1" smtClean="0"/>
              <a:t>парникових</a:t>
            </a:r>
            <a:r>
              <a:rPr lang="ru-RU" dirty="0" smtClean="0"/>
              <a:t> </a:t>
            </a:r>
            <a:r>
              <a:rPr lang="ru-RU" dirty="0" err="1" smtClean="0"/>
              <a:t>газів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процес</a:t>
            </a:r>
            <a:r>
              <a:rPr lang="ru-RU" dirty="0" smtClean="0"/>
              <a:t> у межах установки,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призводить</a:t>
            </a:r>
            <a:r>
              <a:rPr lang="ru-RU" dirty="0" smtClean="0"/>
              <a:t> до </a:t>
            </a:r>
            <a:r>
              <a:rPr lang="ru-RU" dirty="0" err="1" smtClean="0"/>
              <a:t>викидів</a:t>
            </a:r>
            <a:r>
              <a:rPr lang="ru-RU" dirty="0" smtClean="0"/>
              <a:t> </a:t>
            </a:r>
            <a:r>
              <a:rPr lang="ru-RU" dirty="0" err="1" smtClean="0"/>
              <a:t>парникових</a:t>
            </a:r>
            <a:r>
              <a:rPr lang="ru-RU" dirty="0" smtClean="0"/>
              <a:t> </a:t>
            </a:r>
            <a:r>
              <a:rPr lang="ru-RU" dirty="0" err="1" smtClean="0"/>
              <a:t>газів</a:t>
            </a:r>
            <a:r>
              <a:rPr lang="ru-RU" dirty="0" smtClean="0"/>
              <a:t>; </a:t>
            </a:r>
          </a:p>
          <a:p>
            <a:r>
              <a:rPr lang="ru-RU" b="1" dirty="0" err="1" smtClean="0"/>
              <a:t>звіт</a:t>
            </a:r>
            <a:r>
              <a:rPr lang="ru-RU" b="1" dirty="0" smtClean="0"/>
              <a:t> оператора </a:t>
            </a:r>
            <a:r>
              <a:rPr lang="ru-RU" dirty="0" smtClean="0"/>
              <a:t>- </a:t>
            </a:r>
            <a:r>
              <a:rPr lang="ru-RU" dirty="0" err="1" smtClean="0"/>
              <a:t>звіт</a:t>
            </a:r>
            <a:r>
              <a:rPr lang="ru-RU" dirty="0" smtClean="0"/>
              <a:t> про </a:t>
            </a:r>
            <a:r>
              <a:rPr lang="ru-RU" dirty="0" err="1" smtClean="0"/>
              <a:t>викиди</a:t>
            </a:r>
            <a:r>
              <a:rPr lang="ru-RU" dirty="0" smtClean="0"/>
              <a:t> </a:t>
            </a:r>
            <a:r>
              <a:rPr lang="ru-RU" dirty="0" err="1" smtClean="0"/>
              <a:t>парникових</a:t>
            </a:r>
            <a:r>
              <a:rPr lang="ru-RU" dirty="0" smtClean="0"/>
              <a:t> </a:t>
            </a:r>
            <a:r>
              <a:rPr lang="ru-RU" dirty="0" err="1" smtClean="0"/>
              <a:t>газів</a:t>
            </a:r>
            <a:r>
              <a:rPr lang="ru-RU" dirty="0" smtClean="0"/>
              <a:t>, </a:t>
            </a:r>
            <a:r>
              <a:rPr lang="ru-RU" dirty="0" err="1" smtClean="0"/>
              <a:t>складений</a:t>
            </a:r>
            <a:r>
              <a:rPr lang="ru-RU" dirty="0" smtClean="0"/>
              <a:t> оператором за результатами </a:t>
            </a:r>
            <a:r>
              <a:rPr lang="ru-RU" dirty="0" err="1" smtClean="0"/>
              <a:t>моніторингу</a:t>
            </a:r>
            <a:r>
              <a:rPr lang="ru-RU" dirty="0" smtClean="0"/>
              <a:t> за </a:t>
            </a:r>
            <a:r>
              <a:rPr lang="ru-RU" dirty="0" err="1" smtClean="0"/>
              <a:t>звітний</a:t>
            </a:r>
            <a:r>
              <a:rPr lang="ru-RU" dirty="0" smtClean="0"/>
              <a:t> </a:t>
            </a:r>
            <a:r>
              <a:rPr lang="ru-RU" dirty="0" err="1" smtClean="0"/>
              <a:t>період</a:t>
            </a:r>
            <a:r>
              <a:rPr lang="ru-RU" dirty="0" smtClean="0"/>
              <a:t>; </a:t>
            </a:r>
          </a:p>
          <a:p>
            <a:r>
              <a:rPr lang="ru-RU" b="1" dirty="0" err="1" smtClean="0"/>
              <a:t>звітний</a:t>
            </a:r>
            <a:r>
              <a:rPr lang="ru-RU" b="1" dirty="0" smtClean="0"/>
              <a:t> </a:t>
            </a:r>
            <a:r>
              <a:rPr lang="ru-RU" b="1" dirty="0" err="1" smtClean="0"/>
              <a:t>період</a:t>
            </a:r>
            <a:r>
              <a:rPr lang="ru-RU" b="1" dirty="0" smtClean="0"/>
              <a:t> </a:t>
            </a:r>
            <a:r>
              <a:rPr lang="ru-RU" dirty="0" smtClean="0"/>
              <a:t>- один </a:t>
            </a:r>
            <a:r>
              <a:rPr lang="ru-RU" dirty="0" err="1" smtClean="0"/>
              <a:t>календарний</a:t>
            </a:r>
            <a:r>
              <a:rPr lang="ru-RU" dirty="0" smtClean="0"/>
              <a:t> </a:t>
            </a:r>
            <a:r>
              <a:rPr lang="ru-RU" dirty="0" err="1" smtClean="0"/>
              <a:t>рік</a:t>
            </a:r>
            <a:r>
              <a:rPr lang="ru-RU" dirty="0" smtClean="0"/>
              <a:t>,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здійснюється</a:t>
            </a:r>
            <a:r>
              <a:rPr lang="ru-RU" dirty="0" smtClean="0"/>
              <a:t> </a:t>
            </a:r>
            <a:r>
              <a:rPr lang="ru-RU" dirty="0" err="1" smtClean="0"/>
              <a:t>моніторинг</a:t>
            </a:r>
            <a:r>
              <a:rPr lang="ru-RU" dirty="0" smtClean="0"/>
              <a:t> та за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звіт</a:t>
            </a:r>
            <a:r>
              <a:rPr lang="ru-RU" dirty="0" smtClean="0"/>
              <a:t> оператора; </a:t>
            </a:r>
          </a:p>
          <a:p>
            <a:r>
              <a:rPr lang="ru-RU" b="1" dirty="0" err="1" smtClean="0"/>
              <a:t>змішане</a:t>
            </a:r>
            <a:r>
              <a:rPr lang="ru-RU" b="1" dirty="0" smtClean="0"/>
              <a:t> </a:t>
            </a:r>
            <a:r>
              <a:rPr lang="ru-RU" b="1" dirty="0" err="1" smtClean="0"/>
              <a:t>паливо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паливо</a:t>
            </a:r>
            <a:r>
              <a:rPr lang="ru-RU" dirty="0" smtClean="0"/>
              <a:t>, яке </a:t>
            </a:r>
            <a:r>
              <a:rPr lang="ru-RU" dirty="0" err="1" smtClean="0"/>
              <a:t>містить</a:t>
            </a:r>
            <a:r>
              <a:rPr lang="ru-RU" dirty="0" smtClean="0"/>
              <a:t> </a:t>
            </a:r>
            <a:r>
              <a:rPr lang="ru-RU" dirty="0" err="1" smtClean="0"/>
              <a:t>біомасу</a:t>
            </a:r>
            <a:r>
              <a:rPr lang="ru-RU" dirty="0" smtClean="0"/>
              <a:t> та </a:t>
            </a:r>
            <a:r>
              <a:rPr lang="ru-RU" dirty="0" err="1" smtClean="0"/>
              <a:t>викопний</a:t>
            </a:r>
            <a:r>
              <a:rPr lang="ru-RU" dirty="0" smtClean="0"/>
              <a:t> </a:t>
            </a:r>
            <a:r>
              <a:rPr lang="ru-RU" dirty="0" err="1" smtClean="0"/>
              <a:t>вуглець</a:t>
            </a:r>
            <a:r>
              <a:rPr lang="ru-RU" dirty="0" smtClean="0"/>
              <a:t>;</a:t>
            </a:r>
          </a:p>
          <a:p>
            <a:r>
              <a:rPr lang="ru-RU" dirty="0" smtClean="0"/>
              <a:t> </a:t>
            </a:r>
            <a:r>
              <a:rPr lang="ru-RU" b="1" dirty="0" err="1" smtClean="0"/>
              <a:t>змішаний</a:t>
            </a:r>
            <a:r>
              <a:rPr lang="ru-RU" dirty="0" smtClean="0"/>
              <a:t> </a:t>
            </a:r>
            <a:r>
              <a:rPr lang="ru-RU" dirty="0" err="1" smtClean="0"/>
              <a:t>матеріал</a:t>
            </a:r>
            <a:r>
              <a:rPr lang="ru-RU" dirty="0" smtClean="0"/>
              <a:t> - </a:t>
            </a:r>
            <a:r>
              <a:rPr lang="ru-RU" dirty="0" err="1" smtClean="0"/>
              <a:t>матеріал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містить</a:t>
            </a:r>
            <a:r>
              <a:rPr lang="ru-RU" dirty="0" smtClean="0"/>
              <a:t> </a:t>
            </a:r>
            <a:r>
              <a:rPr lang="ru-RU" dirty="0" err="1" smtClean="0"/>
              <a:t>біомасу</a:t>
            </a:r>
            <a:r>
              <a:rPr lang="ru-RU" dirty="0" smtClean="0"/>
              <a:t> та </a:t>
            </a:r>
            <a:r>
              <a:rPr lang="ru-RU" dirty="0" err="1" smtClean="0"/>
              <a:t>викопний</a:t>
            </a:r>
            <a:r>
              <a:rPr lang="ru-RU" dirty="0" smtClean="0"/>
              <a:t> </a:t>
            </a:r>
            <a:r>
              <a:rPr lang="ru-RU" dirty="0" err="1" smtClean="0"/>
              <a:t>вуглець</a:t>
            </a:r>
            <a:r>
              <a:rPr lang="ru-RU" dirty="0" smtClean="0"/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7256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70000" lnSpcReduction="20000"/>
          </a:bodyPr>
          <a:lstStyle/>
          <a:p>
            <a:r>
              <a:rPr lang="ru-RU" b="1" dirty="0" err="1" smtClean="0"/>
              <a:t>коефіцієнт</a:t>
            </a:r>
            <a:r>
              <a:rPr lang="ru-RU" b="1" dirty="0" smtClean="0"/>
              <a:t> </a:t>
            </a:r>
            <a:r>
              <a:rPr lang="ru-RU" b="1" dirty="0" err="1" smtClean="0"/>
              <a:t>викидів</a:t>
            </a:r>
            <a:r>
              <a:rPr lang="ru-RU" b="1" dirty="0" smtClean="0"/>
              <a:t> </a:t>
            </a:r>
            <a:r>
              <a:rPr lang="ru-RU" b="1" dirty="0" err="1" smtClean="0"/>
              <a:t>парникових</a:t>
            </a:r>
            <a:r>
              <a:rPr lang="ru-RU" b="1" dirty="0" smtClean="0"/>
              <a:t> </a:t>
            </a:r>
            <a:r>
              <a:rPr lang="ru-RU" b="1" dirty="0" err="1" smtClean="0"/>
              <a:t>газів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розрахунковий</a:t>
            </a:r>
            <a:r>
              <a:rPr lang="ru-RU" dirty="0" smtClean="0"/>
              <a:t> </a:t>
            </a:r>
            <a:r>
              <a:rPr lang="ru-RU" dirty="0" err="1" smtClean="0"/>
              <a:t>коефіцієнт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як </a:t>
            </a:r>
            <a:r>
              <a:rPr lang="ru-RU" dirty="0" err="1" smtClean="0"/>
              <a:t>значення</a:t>
            </a:r>
            <a:r>
              <a:rPr lang="ru-RU" dirty="0" smtClean="0"/>
              <a:t> за </a:t>
            </a:r>
            <a:r>
              <a:rPr lang="ru-RU" dirty="0" err="1" smtClean="0"/>
              <a:t>замовчуванням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як </a:t>
            </a:r>
            <a:r>
              <a:rPr lang="ru-RU" dirty="0" err="1" smtClean="0"/>
              <a:t>значення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лабораторних</a:t>
            </a:r>
            <a:r>
              <a:rPr lang="ru-RU" dirty="0" smtClean="0"/>
              <a:t> </a:t>
            </a:r>
            <a:r>
              <a:rPr lang="ru-RU" dirty="0" err="1" smtClean="0"/>
              <a:t>аналізів</a:t>
            </a:r>
            <a:r>
              <a:rPr lang="ru-RU" dirty="0" smtClean="0"/>
              <a:t>, і є </a:t>
            </a:r>
            <a:r>
              <a:rPr lang="ru-RU" dirty="0" err="1" smtClean="0"/>
              <a:t>відношенням</a:t>
            </a:r>
            <a:r>
              <a:rPr lang="ru-RU" dirty="0" smtClean="0"/>
              <a:t> </a:t>
            </a:r>
            <a:r>
              <a:rPr lang="ru-RU" dirty="0" err="1" smtClean="0"/>
              <a:t>обсягу</a:t>
            </a:r>
            <a:r>
              <a:rPr lang="ru-RU" dirty="0" smtClean="0"/>
              <a:t> </a:t>
            </a:r>
            <a:r>
              <a:rPr lang="ru-RU" dirty="0" err="1" smtClean="0"/>
              <a:t>викидів</a:t>
            </a:r>
            <a:r>
              <a:rPr lang="ru-RU" dirty="0" smtClean="0"/>
              <a:t> </a:t>
            </a:r>
            <a:r>
              <a:rPr lang="ru-RU" dirty="0" err="1" smtClean="0"/>
              <a:t>парникових</a:t>
            </a:r>
            <a:r>
              <a:rPr lang="ru-RU" dirty="0" smtClean="0"/>
              <a:t> </a:t>
            </a:r>
            <a:r>
              <a:rPr lang="ru-RU" dirty="0" err="1" smtClean="0"/>
              <a:t>газів</a:t>
            </a:r>
            <a:r>
              <a:rPr lang="ru-RU" dirty="0" smtClean="0"/>
              <a:t> до </a:t>
            </a:r>
            <a:r>
              <a:rPr lang="ru-RU" dirty="0" err="1" smtClean="0"/>
              <a:t>даних</a:t>
            </a:r>
            <a:r>
              <a:rPr lang="ru-RU" dirty="0" smtClean="0"/>
              <a:t> про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певного</a:t>
            </a:r>
            <a:r>
              <a:rPr lang="ru-RU" dirty="0" smtClean="0"/>
              <a:t> </a:t>
            </a:r>
            <a:r>
              <a:rPr lang="ru-RU" dirty="0" err="1" smtClean="0"/>
              <a:t>матеріального</a:t>
            </a:r>
            <a:r>
              <a:rPr lang="ru-RU" dirty="0" smtClean="0"/>
              <a:t> потоку за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припущення</a:t>
            </a:r>
            <a:r>
              <a:rPr lang="ru-RU" dirty="0" smtClean="0"/>
              <a:t> </a:t>
            </a:r>
            <a:r>
              <a:rPr lang="ru-RU" dirty="0" err="1" smtClean="0"/>
              <a:t>повного</a:t>
            </a:r>
            <a:r>
              <a:rPr lang="ru-RU" dirty="0" smtClean="0"/>
              <a:t> </a:t>
            </a:r>
            <a:r>
              <a:rPr lang="ru-RU" dirty="0" err="1" smtClean="0"/>
              <a:t>окислення</a:t>
            </a:r>
            <a:r>
              <a:rPr lang="ru-RU" dirty="0" smtClean="0"/>
              <a:t> для </a:t>
            </a:r>
            <a:r>
              <a:rPr lang="ru-RU" dirty="0" err="1" smtClean="0"/>
              <a:t>спалювання</a:t>
            </a:r>
            <a:r>
              <a:rPr lang="ru-RU" dirty="0" smtClean="0"/>
              <a:t> та </a:t>
            </a:r>
            <a:r>
              <a:rPr lang="ru-RU" dirty="0" err="1" smtClean="0"/>
              <a:t>повного</a:t>
            </a:r>
            <a:r>
              <a:rPr lang="ru-RU" dirty="0" smtClean="0"/>
              <a:t> </a:t>
            </a:r>
            <a:r>
              <a:rPr lang="ru-RU" dirty="0" err="1" smtClean="0"/>
              <a:t>перетворення</a:t>
            </a:r>
            <a:r>
              <a:rPr lang="ru-RU" dirty="0" smtClean="0"/>
              <a:t> для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хімічних</a:t>
            </a:r>
            <a:r>
              <a:rPr lang="ru-RU" dirty="0" smtClean="0"/>
              <a:t> </a:t>
            </a:r>
            <a:r>
              <a:rPr lang="ru-RU" dirty="0" err="1" smtClean="0"/>
              <a:t>реакцій</a:t>
            </a:r>
            <a:r>
              <a:rPr lang="ru-RU" dirty="0" smtClean="0"/>
              <a:t>; </a:t>
            </a:r>
          </a:p>
          <a:p>
            <a:r>
              <a:rPr lang="ru-RU" b="1" dirty="0" err="1" smtClean="0"/>
              <a:t>коефіцієнт</a:t>
            </a:r>
            <a:r>
              <a:rPr lang="ru-RU" b="1" dirty="0" smtClean="0"/>
              <a:t> </a:t>
            </a:r>
            <a:r>
              <a:rPr lang="ru-RU" b="1" dirty="0" err="1" smtClean="0"/>
              <a:t>окислення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розрахунковий</a:t>
            </a:r>
            <a:r>
              <a:rPr lang="ru-RU" dirty="0" smtClean="0"/>
              <a:t> </a:t>
            </a:r>
            <a:r>
              <a:rPr lang="ru-RU" dirty="0" err="1" smtClean="0"/>
              <a:t>коефіцієнт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як </a:t>
            </a:r>
            <a:r>
              <a:rPr lang="ru-RU" dirty="0" err="1" smtClean="0"/>
              <a:t>значення</a:t>
            </a:r>
            <a:r>
              <a:rPr lang="ru-RU" dirty="0" smtClean="0"/>
              <a:t> за </a:t>
            </a:r>
            <a:r>
              <a:rPr lang="ru-RU" dirty="0" err="1" smtClean="0"/>
              <a:t>замовчуванням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як </a:t>
            </a:r>
            <a:r>
              <a:rPr lang="ru-RU" dirty="0" err="1" smtClean="0"/>
              <a:t>значення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лабораторних</a:t>
            </a:r>
            <a:r>
              <a:rPr lang="ru-RU" dirty="0" smtClean="0"/>
              <a:t> </a:t>
            </a:r>
            <a:r>
              <a:rPr lang="ru-RU" dirty="0" err="1" smtClean="0"/>
              <a:t>аналізів</a:t>
            </a:r>
            <a:r>
              <a:rPr lang="ru-RU" dirty="0" smtClean="0"/>
              <a:t>, і є </a:t>
            </a:r>
            <a:r>
              <a:rPr lang="ru-RU" dirty="0" err="1" smtClean="0"/>
              <a:t>відношенням</a:t>
            </a:r>
            <a:r>
              <a:rPr lang="ru-RU" dirty="0" smtClean="0"/>
              <a:t> </a:t>
            </a:r>
            <a:r>
              <a:rPr lang="ru-RU" dirty="0" err="1" smtClean="0"/>
              <a:t>обсягу</a:t>
            </a:r>
            <a:r>
              <a:rPr lang="ru-RU" dirty="0" smtClean="0"/>
              <a:t> </a:t>
            </a:r>
            <a:r>
              <a:rPr lang="ru-RU" dirty="0" err="1" smtClean="0"/>
              <a:t>вуглецю</a:t>
            </a:r>
            <a:r>
              <a:rPr lang="ru-RU" dirty="0" smtClean="0"/>
              <a:t>, </a:t>
            </a:r>
            <a:r>
              <a:rPr lang="ru-RU" dirty="0" err="1" smtClean="0"/>
              <a:t>окисленого</a:t>
            </a:r>
            <a:r>
              <a:rPr lang="ru-RU" dirty="0" smtClean="0"/>
              <a:t> до СО2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спалювання</a:t>
            </a:r>
            <a:r>
              <a:rPr lang="ru-RU" dirty="0" smtClean="0"/>
              <a:t>, до </a:t>
            </a:r>
            <a:r>
              <a:rPr lang="ru-RU" dirty="0" err="1" smtClean="0"/>
              <a:t>загальної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вуглецю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міститься</a:t>
            </a:r>
            <a:r>
              <a:rPr lang="ru-RU" dirty="0" smtClean="0"/>
              <a:t> в </a:t>
            </a:r>
            <a:r>
              <a:rPr lang="ru-RU" dirty="0" err="1" smtClean="0"/>
              <a:t>паливі</a:t>
            </a:r>
            <a:r>
              <a:rPr lang="ru-RU" dirty="0" smtClean="0"/>
              <a:t>, з </a:t>
            </a:r>
            <a:r>
              <a:rPr lang="ru-RU" dirty="0" err="1" smtClean="0"/>
              <a:t>урахуванням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монооксиду</a:t>
            </a:r>
            <a:r>
              <a:rPr lang="ru-RU" dirty="0" smtClean="0"/>
              <a:t> </a:t>
            </a:r>
            <a:r>
              <a:rPr lang="ru-RU" dirty="0" err="1" smtClean="0"/>
              <a:t>вуглецю</a:t>
            </a:r>
            <a:r>
              <a:rPr lang="ru-RU" dirty="0" smtClean="0"/>
              <a:t> (СО),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надходить</a:t>
            </a:r>
            <a:r>
              <a:rPr lang="ru-RU" dirty="0" smtClean="0"/>
              <a:t> в </a:t>
            </a:r>
            <a:r>
              <a:rPr lang="ru-RU" dirty="0" err="1" smtClean="0"/>
              <a:t>атмосферне</a:t>
            </a:r>
            <a:r>
              <a:rPr lang="ru-RU" dirty="0" smtClean="0"/>
              <a:t> </a:t>
            </a:r>
            <a:r>
              <a:rPr lang="ru-RU" dirty="0" err="1" smtClean="0"/>
              <a:t>повітря</a:t>
            </a:r>
            <a:r>
              <a:rPr lang="ru-RU" dirty="0" smtClean="0"/>
              <a:t>, як молярного </a:t>
            </a:r>
            <a:r>
              <a:rPr lang="ru-RU" dirty="0" err="1" smtClean="0"/>
              <a:t>еквіваленту</a:t>
            </a:r>
            <a:r>
              <a:rPr lang="ru-RU" dirty="0" smtClean="0"/>
              <a:t> СО2; </a:t>
            </a:r>
          </a:p>
          <a:p>
            <a:r>
              <a:rPr lang="ru-RU" b="1" dirty="0" err="1" smtClean="0"/>
              <a:t>коефіцієнт</a:t>
            </a:r>
            <a:r>
              <a:rPr lang="ru-RU" b="1" dirty="0" smtClean="0"/>
              <a:t> </a:t>
            </a:r>
            <a:r>
              <a:rPr lang="ru-RU" b="1" dirty="0" err="1" smtClean="0"/>
              <a:t>перетворення</a:t>
            </a:r>
            <a:r>
              <a:rPr lang="ru-RU" b="1" dirty="0" smtClean="0"/>
              <a:t> </a:t>
            </a:r>
            <a:r>
              <a:rPr lang="ru-RU" dirty="0" smtClean="0"/>
              <a:t>- </a:t>
            </a:r>
            <a:r>
              <a:rPr lang="ru-RU" dirty="0" err="1" smtClean="0"/>
              <a:t>розрахунковий</a:t>
            </a:r>
            <a:r>
              <a:rPr lang="ru-RU" dirty="0" smtClean="0"/>
              <a:t> </a:t>
            </a:r>
            <a:r>
              <a:rPr lang="ru-RU" dirty="0" err="1" smtClean="0"/>
              <a:t>коефіцієнт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як </a:t>
            </a:r>
            <a:r>
              <a:rPr lang="ru-RU" dirty="0" err="1" smtClean="0"/>
              <a:t>значення</a:t>
            </a:r>
            <a:r>
              <a:rPr lang="ru-RU" dirty="0" smtClean="0"/>
              <a:t> за </a:t>
            </a:r>
            <a:r>
              <a:rPr lang="ru-RU" dirty="0" err="1" smtClean="0"/>
              <a:t>замовчуванням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як </a:t>
            </a:r>
            <a:r>
              <a:rPr lang="ru-RU" dirty="0" err="1" smtClean="0"/>
              <a:t>значення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лабораторних</a:t>
            </a:r>
            <a:r>
              <a:rPr lang="ru-RU" dirty="0" smtClean="0"/>
              <a:t> </a:t>
            </a:r>
            <a:r>
              <a:rPr lang="ru-RU" dirty="0" err="1" smtClean="0"/>
              <a:t>аналізів</a:t>
            </a:r>
            <a:r>
              <a:rPr lang="ru-RU" dirty="0" smtClean="0"/>
              <a:t>, і є </a:t>
            </a:r>
            <a:r>
              <a:rPr lang="ru-RU" dirty="0" err="1" smtClean="0"/>
              <a:t>відношенням</a:t>
            </a:r>
            <a:r>
              <a:rPr lang="ru-RU" dirty="0" smtClean="0"/>
              <a:t> </a:t>
            </a:r>
            <a:r>
              <a:rPr lang="ru-RU" dirty="0" err="1" smtClean="0"/>
              <a:t>обсягу</a:t>
            </a:r>
            <a:r>
              <a:rPr lang="ru-RU" dirty="0" smtClean="0"/>
              <a:t> </a:t>
            </a:r>
            <a:r>
              <a:rPr lang="ru-RU" dirty="0" err="1" smtClean="0"/>
              <a:t>вуглецю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викидається</a:t>
            </a:r>
            <a:r>
              <a:rPr lang="ru-RU" dirty="0" smtClean="0"/>
              <a:t> як СО2, до </a:t>
            </a:r>
            <a:r>
              <a:rPr lang="ru-RU" dirty="0" err="1" smtClean="0"/>
              <a:t>загальної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вуглецю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міститься</a:t>
            </a:r>
            <a:r>
              <a:rPr lang="ru-RU" dirty="0" smtClean="0"/>
              <a:t> в </a:t>
            </a:r>
            <a:r>
              <a:rPr lang="ru-RU" dirty="0" err="1" smtClean="0"/>
              <a:t>матеріальному</a:t>
            </a:r>
            <a:r>
              <a:rPr lang="ru-RU" dirty="0" smtClean="0"/>
              <a:t> </a:t>
            </a:r>
            <a:r>
              <a:rPr lang="ru-RU" dirty="0" err="1" smtClean="0"/>
              <a:t>потоці</a:t>
            </a:r>
            <a:r>
              <a:rPr lang="ru-RU" dirty="0" smtClean="0"/>
              <a:t> до моменту </a:t>
            </a:r>
            <a:r>
              <a:rPr lang="ru-RU" dirty="0" err="1" smtClean="0"/>
              <a:t>викиду</a:t>
            </a:r>
            <a:r>
              <a:rPr lang="ru-RU" dirty="0" smtClean="0"/>
              <a:t> парникового газу, з </a:t>
            </a:r>
            <a:r>
              <a:rPr lang="ru-RU" dirty="0" err="1" smtClean="0"/>
              <a:t>урахуванням</a:t>
            </a:r>
            <a:r>
              <a:rPr lang="ru-RU" dirty="0" smtClean="0"/>
              <a:t> </a:t>
            </a:r>
            <a:r>
              <a:rPr lang="ru-RU" dirty="0" err="1" smtClean="0"/>
              <a:t>кількості</a:t>
            </a:r>
            <a:r>
              <a:rPr lang="ru-RU" dirty="0" smtClean="0"/>
              <a:t> </a:t>
            </a:r>
            <a:r>
              <a:rPr lang="ru-RU" dirty="0" err="1" smtClean="0"/>
              <a:t>монооксиду</a:t>
            </a:r>
            <a:r>
              <a:rPr lang="ru-RU" dirty="0" smtClean="0"/>
              <a:t> </a:t>
            </a:r>
            <a:r>
              <a:rPr lang="ru-RU" dirty="0" err="1" smtClean="0"/>
              <a:t>вуглецю</a:t>
            </a:r>
            <a:r>
              <a:rPr lang="ru-RU" dirty="0" smtClean="0"/>
              <a:t> (СО),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надходить</a:t>
            </a:r>
            <a:r>
              <a:rPr lang="ru-RU" dirty="0" smtClean="0"/>
              <a:t> в </a:t>
            </a:r>
            <a:r>
              <a:rPr lang="ru-RU" dirty="0" err="1" smtClean="0"/>
              <a:t>атмосферне</a:t>
            </a:r>
            <a:r>
              <a:rPr lang="ru-RU" dirty="0" smtClean="0"/>
              <a:t> </a:t>
            </a:r>
            <a:r>
              <a:rPr lang="ru-RU" dirty="0" err="1" smtClean="0"/>
              <a:t>повітря</a:t>
            </a:r>
            <a:r>
              <a:rPr lang="ru-RU" dirty="0" smtClean="0"/>
              <a:t>, як молярного </a:t>
            </a:r>
            <a:r>
              <a:rPr lang="ru-RU" dirty="0" err="1" smtClean="0"/>
              <a:t>еквіваленту</a:t>
            </a:r>
            <a:r>
              <a:rPr lang="ru-RU" dirty="0" smtClean="0"/>
              <a:t> СО2; </a:t>
            </a:r>
          </a:p>
          <a:p>
            <a:r>
              <a:rPr lang="ru-RU" b="1" dirty="0" err="1" smtClean="0"/>
              <a:t>компонентний</a:t>
            </a:r>
            <a:r>
              <a:rPr lang="ru-RU" b="1" dirty="0" smtClean="0"/>
              <a:t> СО2 </a:t>
            </a:r>
            <a:r>
              <a:rPr lang="ru-RU" dirty="0" smtClean="0"/>
              <a:t>- СО2, </a:t>
            </a:r>
            <a:r>
              <a:rPr lang="ru-RU" dirty="0" err="1" smtClean="0"/>
              <a:t>який</a:t>
            </a:r>
            <a:r>
              <a:rPr lang="ru-RU" dirty="0" smtClean="0"/>
              <a:t> є </a:t>
            </a:r>
            <a:r>
              <a:rPr lang="ru-RU" dirty="0" err="1" smtClean="0"/>
              <a:t>частиною</a:t>
            </a:r>
            <a:r>
              <a:rPr lang="ru-RU" dirty="0" smtClean="0"/>
              <a:t> </a:t>
            </a:r>
            <a:r>
              <a:rPr lang="ru-RU" dirty="0" err="1" smtClean="0"/>
              <a:t>палива</a:t>
            </a:r>
            <a:r>
              <a:rPr lang="ru-RU" dirty="0" smtClean="0"/>
              <a:t>;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895656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1804</Words>
  <Application>Microsoft Office PowerPoint</Application>
  <PresentationFormat>Широкоэкранный</PresentationFormat>
  <Paragraphs>61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Тема Office</vt:lpstr>
      <vt:lpstr>Оцінка викидів парникових газів по видах діяльності установок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Терміни та визначення понять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Визначення викидів СО2 від спалювання палива</vt:lpstr>
      <vt:lpstr>Презентация PowerPoint</vt:lpstr>
      <vt:lpstr>Стандартна методика, що базується на показнику нижчої теплотворної здатності </vt:lpstr>
      <vt:lpstr>Стандартна методика з використанням коефіцієнту викидів СО2, що базується на масі або об’ємі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Оцінка викидів парникових газів по видах діяльності установок</dc:title>
  <dc:creator>Пользователь Windows</dc:creator>
  <cp:lastModifiedBy>Пользователь Windows</cp:lastModifiedBy>
  <cp:revision>11</cp:revision>
  <dcterms:created xsi:type="dcterms:W3CDTF">2023-01-27T08:51:53Z</dcterms:created>
  <dcterms:modified xsi:type="dcterms:W3CDTF">2023-01-29T08:31:36Z</dcterms:modified>
</cp:coreProperties>
</file>