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883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23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29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378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72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1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68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63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5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042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59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7D7C9-B3E1-46BC-AAE3-D99BF6E93164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715FF-1CDC-4D84-B239-AC4665DC35B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13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Екологічна безпека при утилізації промислових відходів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45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uk-UA" dirty="0"/>
                  <a:t>Граничну кількість відходів визначають шляхом вимірювання токсичних речовин в повітрі (з урахуванням ефекту сумації). Отримані середні концентрації ділять на відповідне значення 0,3</a:t>
                </a:r>
                <a:r>
                  <a:rPr lang="en-US" dirty="0"/>
                  <a:t>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b="0" i="1">
                            <a:latin typeface="Cambria Math" panose="02040503050406030204" pitchFamily="18" charset="0"/>
                          </a:rPr>
                          <m:t>ГДК</m:t>
                        </m:r>
                      </m:e>
                      <m:sub>
                        <m:r>
                          <a:rPr lang="uk-UA" b="0" i="1">
                            <a:latin typeface="Cambria Math" panose="02040503050406030204" pitchFamily="18" charset="0"/>
                          </a:rPr>
                          <m:t>рз</m:t>
                        </m:r>
                      </m:sub>
                    </m:sSub>
                  </m:oMath>
                </a14:m>
                <a:r>
                  <a:rPr lang="uk-UA" dirty="0"/>
                  <a:t>і якщо це відношення більше одиниці (С/0,3</a:t>
                </a:r>
                <a:r>
                  <a:rPr lang="en-US" dirty="0"/>
                  <a:t>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b="0" i="1">
                            <a:latin typeface="Cambria Math" panose="02040503050406030204" pitchFamily="18" charset="0"/>
                          </a:rPr>
                          <m:t>ГДК</m:t>
                        </m:r>
                      </m:e>
                      <m:sub>
                        <m:r>
                          <a:rPr lang="uk-UA" b="0" i="1">
                            <a:latin typeface="Cambria Math" panose="02040503050406030204" pitchFamily="18" charset="0"/>
                          </a:rPr>
                          <m:t>рз</m:t>
                        </m:r>
                      </m:sub>
                    </m:sSub>
                  </m:oMath>
                </a14:m>
                <a:r>
                  <a:rPr lang="uk-UA" dirty="0"/>
                  <a:t>&gt; 1), то кількість відходів, що знаходяться на території підприємств є граничною і вони повинні бути видалені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ГДК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рз</m:t>
                        </m:r>
                      </m:sub>
                    </m:sSub>
                  </m:oMath>
                </a14:m>
                <a:r>
                  <a:rPr lang="uk-UA" dirty="0"/>
                  <a:t>– гранично допустима концентрація робочої зони, С – наявна концентрація забруднюючої речовини).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 r="-2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851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В світовій практиці, як зазначається рядом авторів, склалися два підходи до вирішення проблеми відходів: управління відходами «на кінці труби» та концепція чистого (ресурсозберігаючого) виробництва – споживання. При управлінні відходами «на кінці труби», збір, транспортування, зберігання, переробка, знешкодження та захоронення відходів здійснюється тільки після моменту їх утворення.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7507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 Інструментами зменшення об’ємів відходів і рівня їх токсичності є удосконалення технології виробництва. Так, збір відходів може відбуватися </a:t>
            </a:r>
            <a:r>
              <a:rPr lang="uk-UA" dirty="0" err="1"/>
              <a:t>селективно</a:t>
            </a:r>
            <a:r>
              <a:rPr lang="uk-UA" dirty="0"/>
              <a:t> і </a:t>
            </a:r>
            <a:r>
              <a:rPr lang="uk-UA" dirty="0" err="1"/>
              <a:t>неселективно</a:t>
            </a:r>
            <a:r>
              <a:rPr lang="uk-UA" dirty="0"/>
              <a:t>; транспортування – </a:t>
            </a:r>
            <a:r>
              <a:rPr lang="uk-UA" dirty="0" err="1"/>
              <a:t>більшовантажним</a:t>
            </a:r>
            <a:r>
              <a:rPr lang="uk-UA" dirty="0"/>
              <a:t> та мало вантажним транспортом, переробка з використанням механічних, фізико-хімічних, термічних, біологічних та комбінованих технологій.</a:t>
            </a:r>
            <a:endParaRPr lang="ru-RU" dirty="0"/>
          </a:p>
          <a:p>
            <a:r>
              <a:rPr lang="uk-UA" dirty="0"/>
              <a:t>             Як зазначено в багатьох літературних джерелах, з економічної, природоохоронної та соціальної точок зору, не дивлячись на відносну ефективність використання окремих операцій у відношенні деяких видів відходів, для будь-якої країни світу, управління «на кінці труби» безперспективно.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659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 Сумарні витрати на обслуговування потоків відходів, які покинули «трубу» зазвичай не окупаються доходами від реалізації продуктів переробки відходів, так як решта операцій на цьому відрізку життєвого циклу продукції витратні.</a:t>
            </a:r>
            <a:endParaRPr lang="ru-RU" dirty="0"/>
          </a:p>
          <a:p>
            <a:r>
              <a:rPr lang="uk-UA" dirty="0"/>
              <a:t>             Всі технологічні операції, які виконуються у відношенні відходів супроводжуються негативним впливом на навколишнє середовище та людину. Деякі з них відносяться до найбільш небезпечних (утворення діоксинів та їх аналогів при зниженні ряду видів відходів у горінні звалищ, </a:t>
            </a:r>
            <a:r>
              <a:rPr lang="uk-UA" dirty="0" err="1"/>
              <a:t>неконтролюєма</a:t>
            </a:r>
            <a:r>
              <a:rPr lang="uk-UA" dirty="0"/>
              <a:t> емісія </a:t>
            </a:r>
            <a:r>
              <a:rPr lang="uk-UA" dirty="0" err="1"/>
              <a:t>звалищних</a:t>
            </a:r>
            <a:r>
              <a:rPr lang="uk-UA" dirty="0"/>
              <a:t> газів та інше).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8635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 У </a:t>
            </a:r>
            <a:r>
              <a:rPr lang="uk-UA" dirty="0" err="1"/>
              <a:t>зв</a:t>
            </a:r>
            <a:r>
              <a:rPr lang="ru-RU" dirty="0"/>
              <a:t>’</a:t>
            </a:r>
            <a:r>
              <a:rPr lang="uk-UA" dirty="0" err="1"/>
              <a:t>язку</a:t>
            </a:r>
            <a:r>
              <a:rPr lang="uk-UA" dirty="0"/>
              <a:t> з постійним підвищенням вимог до зниження рівня таких впливів, постійно та нелінійно збільшуються витрати на досягнення допустимого рівня. Крім цього, будівництво та експлуатація звалищ, ставків – відстійників, </a:t>
            </a:r>
            <a:r>
              <a:rPr lang="uk-UA" dirty="0" err="1"/>
              <a:t>шламо-</a:t>
            </a:r>
            <a:r>
              <a:rPr lang="uk-UA" dirty="0"/>
              <a:t> та </a:t>
            </a:r>
            <a:r>
              <a:rPr lang="uk-UA" dirty="0" err="1"/>
              <a:t>шлакосховищ</a:t>
            </a:r>
            <a:r>
              <a:rPr lang="uk-UA" dirty="0"/>
              <a:t>, сміттєспалювальних підприємств проходить на фоні активного соціального протесту населення, яке потрапляє в зону впливу цих об’єктів. Тож як наслідок, управління «в кінці труби» не призводить практично до зниження об</a:t>
            </a:r>
            <a:r>
              <a:rPr lang="ru-RU" dirty="0"/>
              <a:t>‘</a:t>
            </a:r>
            <a:r>
              <a:rPr lang="uk-UA" dirty="0" err="1"/>
              <a:t>ємів</a:t>
            </a:r>
            <a:r>
              <a:rPr lang="uk-UA" dirty="0"/>
              <a:t> природних ресурсів, які залучені до економічної діяльності, і к зменшенню матеріалоємності одиниці внутрішнього валового продукту (ВВП).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5178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 В основі концепції «чистого виробництва» покладена вимога щодо мінімізації відходів та рівня їх небезпечності.</a:t>
            </a:r>
            <a:endParaRPr lang="ru-RU" dirty="0"/>
          </a:p>
          <a:p>
            <a:r>
              <a:rPr lang="uk-UA" dirty="0"/>
              <a:t>              При цьому матеріальні та енергетичні ресурси (відходи) акумулюються у вигляді побічної продукції – вторинної сировини та вторинної енергії або використовуються у власному виробництві (</a:t>
            </a:r>
            <a:r>
              <a:rPr lang="uk-UA" dirty="0" err="1"/>
              <a:t>рециклінг</a:t>
            </a:r>
            <a:r>
              <a:rPr lang="uk-UA" dirty="0"/>
              <a:t>) або реалізується на ринку вторинних ресурсів.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083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 Небезпечні відходи встановлюються у відповідності із вимогами Додатку 111 до Базельської конвенції про контроль транскордонного перевезення небезпечних відходів та їх видаленням, яка ратифікована Україною в 1999 році.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88713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 При оцінці екологічної безпеки поводження з відходами слід розглядати весь ланцюг їх руху – від вміщення в контейнер, переміщення або транспортування до переробки (спалювання, пресування, подрібнення, регенерації, </a:t>
            </a:r>
            <a:r>
              <a:rPr lang="uk-UA" dirty="0" err="1"/>
              <a:t>біодеградації</a:t>
            </a:r>
            <a:r>
              <a:rPr lang="uk-UA" dirty="0"/>
              <a:t> та ін.) та, нарешті, до їх кінцевої ліквідації.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0551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Нормативна база </a:t>
            </a:r>
            <a:r>
              <a:rPr lang="uk-UA" sz="2800" dirty="0"/>
              <a:t>поводження з відходами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uk-UA" dirty="0"/>
              <a:t>Закон України «Про охорону навколишнього природного середовища» (1991 р.);</a:t>
            </a:r>
            <a:endParaRPr lang="ru-RU" dirty="0"/>
          </a:p>
          <a:p>
            <a:pPr lvl="0"/>
            <a:r>
              <a:rPr lang="uk-UA" dirty="0"/>
              <a:t>Закон України «Про відходи» (1998 р.);</a:t>
            </a:r>
            <a:endParaRPr lang="ru-RU" dirty="0"/>
          </a:p>
          <a:p>
            <a:pPr lvl="0"/>
            <a:r>
              <a:rPr lang="uk-UA" dirty="0"/>
              <a:t>Закон України «Про загальнодержавну програму поводження з токсичними відходами» (1995 р.);</a:t>
            </a:r>
            <a:endParaRPr lang="ru-RU" dirty="0"/>
          </a:p>
          <a:p>
            <a:pPr lvl="0"/>
            <a:r>
              <a:rPr lang="uk-UA" dirty="0"/>
              <a:t>Закон України «Про ліцензування окремих видів господарської діяльності»      (1995 р.);</a:t>
            </a:r>
            <a:endParaRPr lang="ru-RU" dirty="0"/>
          </a:p>
          <a:p>
            <a:pPr lvl="0"/>
            <a:r>
              <a:rPr lang="uk-UA" dirty="0"/>
              <a:t>Закон України «О пестицидах та агрохімікатів» (1995 р.);</a:t>
            </a:r>
            <a:endParaRPr lang="ru-RU" dirty="0"/>
          </a:p>
          <a:p>
            <a:pPr lvl="0"/>
            <a:r>
              <a:rPr lang="uk-UA" dirty="0"/>
              <a:t>Закон України «Про об</a:t>
            </a:r>
            <a:r>
              <a:rPr lang="ru-RU" dirty="0"/>
              <a:t>’</a:t>
            </a:r>
            <a:r>
              <a:rPr lang="uk-UA" dirty="0" err="1"/>
              <a:t>єкти</a:t>
            </a:r>
            <a:r>
              <a:rPr lang="uk-UA" dirty="0"/>
              <a:t> </a:t>
            </a:r>
            <a:r>
              <a:rPr lang="uk-UA" dirty="0" err="1"/>
              <a:t>підвищенної</a:t>
            </a:r>
            <a:r>
              <a:rPr lang="uk-UA" dirty="0"/>
              <a:t> небезпеки» (2001 р.);</a:t>
            </a:r>
            <a:endParaRPr lang="ru-RU" dirty="0"/>
          </a:p>
          <a:p>
            <a:pPr lvl="0"/>
            <a:r>
              <a:rPr lang="uk-UA" dirty="0"/>
              <a:t>Постанова КМУ № 956 «Про ідентифікацію та декларування безпеки об’єктів </a:t>
            </a:r>
            <a:r>
              <a:rPr lang="uk-UA" dirty="0" err="1"/>
              <a:t>підвищенної</a:t>
            </a:r>
            <a:r>
              <a:rPr lang="uk-UA" dirty="0"/>
              <a:t> небезпеки та ряду </a:t>
            </a:r>
            <a:r>
              <a:rPr lang="uk-UA" dirty="0" err="1"/>
              <a:t>інш</a:t>
            </a:r>
            <a:r>
              <a:rPr lang="uk-UA" dirty="0"/>
              <a:t>.» (2002р.)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465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 Удосконалення системи поводження промисловими відходами повинно бути на рівні конкретного виробництва. </a:t>
            </a:r>
            <a:endParaRPr lang="ru-RU" dirty="0"/>
          </a:p>
          <a:p>
            <a:r>
              <a:rPr lang="uk-UA" dirty="0"/>
              <a:t>          </a:t>
            </a:r>
            <a:r>
              <a:rPr lang="uk-UA" dirty="0" smtClean="0"/>
              <a:t>Для </a:t>
            </a:r>
            <a:r>
              <a:rPr lang="uk-UA" dirty="0"/>
              <a:t>впровадження системного управління потоками відходів не вимагається додаткових державних нормативних актів, збільшення кількості управлінського персоналу та значних додаткових витрат, оскільки ця система управління є невід’ємною частиною загальної системи управління </a:t>
            </a:r>
            <a:r>
              <a:rPr lang="uk-UA" dirty="0" smtClean="0"/>
              <a:t>підприємством.</a:t>
            </a:r>
          </a:p>
        </p:txBody>
      </p:sp>
    </p:spTree>
    <p:extLst>
      <p:ext uri="{BB962C8B-B14F-4D97-AF65-F5344CB8AC3E}">
        <p14:creationId xmlns:p14="http://schemas.microsoft.com/office/powerpoint/2010/main" val="320725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 Основними джерелами утворення відходів в Україні є підприємства </a:t>
            </a:r>
            <a:r>
              <a:rPr lang="uk-UA" dirty="0" err="1"/>
              <a:t>гірничовидобувного</a:t>
            </a:r>
            <a:r>
              <a:rPr lang="uk-UA" dirty="0"/>
              <a:t>, хіміко-металургійного, машинобудівного, паливно-енергетичного, будівельного, целюлозно-паперового та агропромислового комплексів.</a:t>
            </a:r>
            <a:endParaRPr lang="ru-RU" dirty="0"/>
          </a:p>
          <a:p>
            <a:r>
              <a:rPr lang="uk-UA" dirty="0"/>
              <a:t>    Згідно зі статистичними даними загальний щорічний обсяг утворення відходів в державі (з урахуванням усіх сфер їх утворення і номенклатури) становить 700 – 7200 </a:t>
            </a:r>
            <a:r>
              <a:rPr lang="uk-UA" dirty="0" err="1"/>
              <a:t>млн.тонн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1071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Нормативи утворення відходів на </a:t>
            </a:r>
            <a:r>
              <a:rPr lang="uk-UA" dirty="0" smtClean="0"/>
              <a:t>підприємствах </a:t>
            </a:r>
            <a:r>
              <a:rPr lang="uk-UA" dirty="0"/>
              <a:t>визначаються, виходячи з матеріально сировинних балансів виробничих процесів, нормативів витрат матеріально-енергетичних ресурсів, режимів ведення робіт при умові дотримання встановлених регламентів, інструкцій, стандартів, ТУ та </a:t>
            </a:r>
            <a:r>
              <a:rPr lang="uk-UA" dirty="0" err="1"/>
              <a:t>інш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/>
              <a:t>Технологічний матеріальний баланс (ТМБ) – це співвідношення кількості речовин, які використовуються та утворюються в технологічних процесах. 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577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Структура ТМБ складається з елементів, які враховуються в масових </a:t>
            </a:r>
            <a:r>
              <a:rPr lang="uk-UA" dirty="0" smtClean="0"/>
              <a:t>одиницях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ОМ + ДМ = ЦП + ЗСМ + ТС + БВОМ + БВДМ,  </a:t>
            </a:r>
            <a:endParaRPr lang="ru-RU" dirty="0"/>
          </a:p>
          <a:p>
            <a:r>
              <a:rPr lang="uk-UA" dirty="0"/>
              <a:t>де ОМ – основні </a:t>
            </a:r>
            <a:r>
              <a:rPr lang="uk-UA" dirty="0" smtClean="0"/>
              <a:t>матеріали,</a:t>
            </a:r>
          </a:p>
          <a:p>
            <a:r>
              <a:rPr lang="uk-UA" dirty="0" smtClean="0"/>
              <a:t>ДМ </a:t>
            </a:r>
            <a:r>
              <a:rPr lang="uk-UA" dirty="0"/>
              <a:t>– допоміжні </a:t>
            </a:r>
            <a:r>
              <a:rPr lang="uk-UA" dirty="0" smtClean="0"/>
              <a:t>матеріали,</a:t>
            </a:r>
          </a:p>
          <a:p>
            <a:r>
              <a:rPr lang="uk-UA" dirty="0" smtClean="0"/>
              <a:t> ЦП </a:t>
            </a:r>
            <a:r>
              <a:rPr lang="uk-UA" dirty="0"/>
              <a:t>– цільовий </a:t>
            </a:r>
            <a:r>
              <a:rPr lang="uk-UA" dirty="0" smtClean="0"/>
              <a:t>продукт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7059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 ЗСМ – залишки сировини і матеріалів, які втратили свої основні споживацькі якості та знову повертаються у виробництво без додаткової обробки (подрібнення, збагачення)</a:t>
            </a:r>
            <a:endParaRPr lang="ru-RU" dirty="0"/>
          </a:p>
          <a:p>
            <a:r>
              <a:rPr lang="uk-UA" dirty="0"/>
              <a:t>      ТС - технологічні виробничі відходи виробничого споживання, які утворюються при використанні допоміжних матеріалів (наприклад, відпрацьований каталізатор).</a:t>
            </a:r>
            <a:endParaRPr lang="ru-RU" dirty="0"/>
          </a:p>
          <a:p>
            <a:r>
              <a:rPr lang="uk-UA" dirty="0"/>
              <a:t>      БВОМ – </a:t>
            </a:r>
            <a:r>
              <a:rPr lang="uk-UA" dirty="0" err="1"/>
              <a:t>безвозвратні</a:t>
            </a:r>
            <a:r>
              <a:rPr lang="uk-UA" dirty="0"/>
              <a:t> втрати основної сировини і матеріалів, які обумовлені існуючою технологією виробництва продукції (утворюються внаслідок </a:t>
            </a:r>
            <a:r>
              <a:rPr lang="uk-UA" dirty="0" err="1"/>
              <a:t>упаровування</a:t>
            </a:r>
            <a:r>
              <a:rPr lang="uk-UA" dirty="0"/>
              <a:t>, розпилення та </a:t>
            </a:r>
            <a:r>
              <a:rPr lang="uk-UA" dirty="0" err="1"/>
              <a:t>ін</a:t>
            </a:r>
            <a:r>
              <a:rPr lang="uk-UA" dirty="0"/>
              <a:t>). В складі відходів вони не враховуються.</a:t>
            </a:r>
            <a:endParaRPr lang="ru-RU" dirty="0"/>
          </a:p>
          <a:p>
            <a:r>
              <a:rPr lang="uk-UA" dirty="0"/>
              <a:t>БВДМ – </a:t>
            </a:r>
            <a:r>
              <a:rPr lang="uk-UA" dirty="0" err="1"/>
              <a:t>безвозвратні</a:t>
            </a:r>
            <a:r>
              <a:rPr lang="uk-UA" dirty="0"/>
              <a:t> втрати матеріалів, які обумовлені існуючою технологією виробництва продукції.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2136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uk-UA" dirty="0"/>
                  <a:t>Нормативи утворення відходів конкретного виду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утв.в</m:t>
                        </m:r>
                      </m:sub>
                    </m:sSub>
                  </m:oMath>
                </a14:m>
                <a:r>
                  <a:rPr lang="uk-UA" dirty="0"/>
                  <a:t>) після фізико-хімічної, механічної обробки тощо розраховують як різницю між нормою витрат відповідної сировини і матеріалів на одиницю продукції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см</m:t>
                        </m:r>
                      </m:sub>
                    </m:sSub>
                  </m:oMath>
                </a14:m>
                <a:r>
                  <a:rPr lang="uk-UA" dirty="0"/>
                  <a:t> і чистої (корисної) їх витратою) з врахуванням необмежених </a:t>
                </a:r>
                <a:r>
                  <a:rPr lang="uk-UA" dirty="0" err="1"/>
                  <a:t>безвозвратних</a:t>
                </a:r>
                <a:r>
                  <a:rPr lang="uk-UA" dirty="0"/>
                  <a:t> втрат сировини та матеріалів.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r="-28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22779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 fontScale="90000"/>
              </a:bodyPr>
              <a:lstStyle/>
              <a:p>
                <a:r>
                  <a:rPr lang="uk-UA" dirty="0"/>
                  <a:t> </a:t>
                </a:r>
                <a:r>
                  <a:rPr lang="ru-RU" dirty="0"/>
                  <a:t/>
                </a:r>
                <a:br>
                  <a:rPr lang="ru-RU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утв.в</m:t>
                        </m:r>
                      </m:sub>
                    </m:sSub>
                  </m:oMath>
                </a14:m>
                <a:r>
                  <a:rPr lang="uk-UA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см</m:t>
                        </m:r>
                      </m:sub>
                    </m:sSub>
                  </m:oMath>
                </a14:m>
                <a:r>
                  <a:rPr lang="uk-UA" dirty="0"/>
                  <a:t> –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чсм</m:t>
                        </m:r>
                      </m:sub>
                    </m:sSub>
                  </m:oMath>
                </a14:m>
                <a:r>
                  <a:rPr lang="uk-UA" dirty="0"/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бвсв</m:t>
                        </m:r>
                      </m:sub>
                    </m:sSub>
                  </m:oMath>
                </a14:m>
                <a:r>
                  <a:rPr lang="uk-UA" dirty="0"/>
                  <a:t>),  </a:t>
                </a:r>
                <a:r>
                  <a:rPr lang="ru-RU" dirty="0"/>
                  <a:t/>
                </a:r>
                <a:br>
                  <a:rPr lang="ru-RU" dirty="0"/>
                </a:br>
                <a:r>
                  <a:rPr lang="uk-UA" dirty="0"/>
                  <a:t> </a:t>
                </a:r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t="-18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ru-RU" dirty="0"/>
              </a:p>
              <a:p>
                <a:r>
                  <a:rPr lang="uk-UA" dirty="0"/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чсм</m:t>
                        </m:r>
                      </m:sub>
                    </m:sSub>
                  </m:oMath>
                </a14:m>
                <a:r>
                  <a:rPr lang="uk-UA" dirty="0"/>
                  <a:t> – чисті (корисні) втрати сировини і матеріалів, які теоретично необхідні для виробництва;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бвсв</m:t>
                        </m:r>
                      </m:sub>
                    </m:sSub>
                  </m:oMath>
                </a14:m>
                <a:r>
                  <a:rPr lang="uk-UA" dirty="0"/>
                  <a:t> – обов’язкові </a:t>
                </a:r>
                <a:r>
                  <a:rPr lang="uk-UA" dirty="0" err="1"/>
                  <a:t>безвозвратні</a:t>
                </a:r>
                <a:r>
                  <a:rPr lang="uk-UA" dirty="0"/>
                  <a:t> втрати сировини і матеріалів в процесі виробництва, які не враховуються в складі промислових відходів і обумовлені технічним рівнем робіт.</a:t>
                </a:r>
                <a:endParaRPr lang="ru-RU" dirty="0"/>
              </a:p>
              <a:p>
                <a:pPr marL="0" indent="0">
                  <a:buNone/>
                </a:pPr>
                <a:r>
                  <a:rPr lang="uk-UA" dirty="0"/>
                  <a:t> </a:t>
                </a:r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6108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uk-UA" dirty="0"/>
                  <a:t> Корисні витрати сировини і матеріалів – це частина сировини, яка </a:t>
                </a:r>
                <a:endParaRPr lang="ru-RU" dirty="0"/>
              </a:p>
              <a:p>
                <a:r>
                  <a:rPr lang="uk-UA" dirty="0"/>
                  <a:t>теоретично необхідна для здійснення технологічного процесу. На 1000 кг сировини отриманого 100 – відсоткового продукту витрати приймаються за формулою: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т</m:t>
                        </m:r>
                      </m:sub>
                    </m:sSub>
                  </m:oMath>
                </a14:m>
                <a:r>
                  <a:rPr lang="uk-UA" dirty="0"/>
                  <a:t> = (М х 1000)/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dirty="0"/>
                  <a:t>,   (16)</a:t>
                </a:r>
                <a:endParaRPr lang="ru-RU" dirty="0"/>
              </a:p>
              <a:p>
                <a:r>
                  <a:rPr lang="uk-UA" dirty="0"/>
                  <a:t>де М – молярна маса вихідного матеріалу;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uk-UA" dirty="0"/>
                  <a:t> - молекулярна маса отриманого продукту;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10380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uk-UA" dirty="0" err="1"/>
                  <a:t>Безвозвратні</a:t>
                </a:r>
                <a:r>
                  <a:rPr lang="uk-UA" dirty="0"/>
                  <a:t> втрати сировини та допоміжних матеріалів, які у </a:t>
                </a:r>
                <a:endParaRPr lang="ru-RU" dirty="0"/>
              </a:p>
              <a:p>
                <a:r>
                  <a:rPr lang="uk-UA" dirty="0"/>
                  <a:t>складі потоку відходів та обумовлені технологічним рівнем процесу (видалення летючих при термообробці, неорганізований пило винос, вигорання металу при нагріванні тощо) встановлюються згідно регламенту.</a:t>
                </a:r>
                <a:endParaRPr lang="ru-RU" dirty="0"/>
              </a:p>
              <a:p>
                <a:r>
                  <a:rPr lang="uk-UA" dirty="0"/>
                  <a:t>           За норматив без зворотних втрат приймається коефіцієнт 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бв</m:t>
                        </m:r>
                      </m:sub>
                    </m:sSub>
                  </m:oMath>
                </a14:m>
                <a:r>
                  <a:rPr lang="uk-UA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безв</m:t>
                        </m:r>
                      </m:sub>
                    </m:sSub>
                  </m:oMath>
                </a14:m>
                <a:r>
                  <a:rPr lang="uk-UA" dirty="0"/>
                  <a:t>/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см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3504" r="-74" b="-33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96429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uk-UA" dirty="0"/>
                  <a:t> При наявності на підприємстві затверджених коефіцієнтів </a:t>
                </a:r>
                <a:r>
                  <a:rPr lang="uk-UA" dirty="0" err="1"/>
                  <a:t>Кбв</a:t>
                </a:r>
                <a:r>
                  <a:rPr lang="uk-UA" dirty="0"/>
                  <a:t>  норматив утворення відходів визначають за формулою: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утв.в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см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1− </m:t>
                        </m:r>
                        <m:sSub>
                          <m:sSubPr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К</m:t>
                            </m:r>
                          </m:e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бв</m:t>
                            </m:r>
                          </m:sub>
                        </m:sSub>
                      </m:e>
                    </m:d>
                    <m:r>
                      <a:rPr lang="uk-UA" i="1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чсм</m:t>
                        </m:r>
                      </m:sub>
                    </m:sSub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1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1439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uk-UA" dirty="0"/>
                  <a:t> Норматив утворення відходів на одиницю сировини, яка перероблюється визначається за формулою: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утв.в.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=(1−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вик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бв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)×100%</m:t>
                    </m:r>
                  </m:oMath>
                </a14:m>
                <a:r>
                  <a:rPr lang="uk-UA" dirty="0"/>
                  <a:t> ,   </a:t>
                </a:r>
                <a:endParaRPr lang="ru-RU" dirty="0"/>
              </a:p>
              <a:p>
                <a:r>
                  <a:rPr lang="uk-UA" dirty="0"/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вик</m:t>
                        </m:r>
                      </m:sub>
                    </m:sSub>
                  </m:oMath>
                </a14:m>
                <a:r>
                  <a:rPr lang="uk-UA" dirty="0"/>
                  <a:t> коефіцієнт використання сировини при виробництві продукції 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  <a:p>
                <a14:m>
                  <m:oMath xmlns:m="http://schemas.openxmlformats.org/officeDocument/2006/math">
                    <m:r>
                      <a:rPr lang="uk-UA" i="1">
                        <a:latin typeface="Cambria Math" panose="02040503050406030204" pitchFamily="18" charset="0"/>
                      </a:rPr>
                      <m:t>                     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К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вик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В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чсм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 / </m:t>
                    </m:r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см</m:t>
                        </m:r>
                      </m:sub>
                    </m:sSub>
                  </m:oMath>
                </a14:m>
                <a:r>
                  <a:rPr lang="uk-UA" dirty="0"/>
                  <a:t>              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 r="-25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4229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uk-UA" dirty="0"/>
                  <a:t> Групові (</a:t>
                </a:r>
                <a:r>
                  <a:rPr lang="uk-UA" dirty="0" err="1"/>
                  <a:t>середньовагові</a:t>
                </a:r>
                <a:r>
                  <a:rPr lang="uk-UA" dirty="0"/>
                  <a:t>) нормативи на одиницю однотипної продукції, яка випускається на виробництві розраховується за формулою:</a:t>
                </a:r>
                <a:endParaRPr lang="ru-RU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Н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утв.в</m:t>
                        </m:r>
                      </m:sub>
                    </m:sSub>
                    <m:r>
                      <a:rPr lang="uk-UA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Н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см</m:t>
                                </m:r>
                              </m:sub>
                            </m:s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× </m:t>
                            </m:r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П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і</m:t>
                                </m:r>
                              </m:sub>
                            </m:s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nary>
                              <m:naryPr>
                                <m:chr m:val="∑"/>
                                <m:limLoc m:val="subSup"/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  <m:e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nary>
                            <m:d>
                              <m:d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k-UA" i="1">
                                        <a:latin typeface="Cambria Math" panose="02040503050406030204" pitchFamily="18" charset="0"/>
                                      </a:rPr>
                                      <m:t>В</m:t>
                                    </m:r>
                                  </m:e>
                                  <m:sub>
                                    <m:r>
                                      <a:rPr lang="uk-UA" i="1">
                                        <a:latin typeface="Cambria Math" panose="02040503050406030204" pitchFamily="18" charset="0"/>
                                      </a:rPr>
                                      <m:t>чем</m:t>
                                    </m:r>
                                  </m:sub>
                                </m:s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 + </m:t>
                                </m:r>
                                <m:sSub>
                                  <m:sSubPr>
                                    <m:ctrlPr>
                                      <a:rPr lang="ru-R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k-UA" i="1">
                                        <a:latin typeface="Cambria Math" panose="02040503050406030204" pitchFamily="18" charset="0"/>
                                      </a:rPr>
                                      <m:t>В</m:t>
                                    </m:r>
                                  </m:e>
                                  <m:sub>
                                    <m:r>
                                      <a:rPr lang="uk-UA" i="1">
                                        <a:latin typeface="Cambria Math" panose="02040503050406030204" pitchFamily="18" charset="0"/>
                                      </a:rPr>
                                      <m:t>безв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× </m:t>
                            </m:r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П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limLoc m:val="undOvr"/>
                            <m:ctrlPr>
                              <a:rPr lang="ru-RU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uk-UA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П</m:t>
                                </m:r>
                              </m:e>
                              <m:sub>
                                <m:r>
                                  <a:rPr lang="uk-UA" i="1">
                                    <a:latin typeface="Cambria Math" panose="02040503050406030204" pitchFamily="18" charset="0"/>
                                  </a:rPr>
                                  <m:t>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endParaRPr lang="ru-RU" dirty="0"/>
              </a:p>
              <a:p>
                <a:r>
                  <a:rPr lang="uk-UA" dirty="0"/>
                  <a:t>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k-UA" i="1">
                            <a:latin typeface="Cambria Math" panose="02040503050406030204" pitchFamily="18" charset="0"/>
                          </a:rPr>
                          <m:t>П</m:t>
                        </m:r>
                      </m:e>
                      <m:sub>
                        <m:r>
                          <a:rPr lang="uk-UA" i="1">
                            <a:latin typeface="Cambria Math" panose="02040503050406030204" pitchFamily="18" charset="0"/>
                          </a:rPr>
                          <m:t>і</m:t>
                        </m:r>
                      </m:sub>
                    </m:sSub>
                  </m:oMath>
                </a14:m>
                <a:r>
                  <a:rPr lang="uk-UA" dirty="0"/>
                  <a:t> – об’єм випуску продукції</a:t>
                </a:r>
                <a:endParaRPr lang="ru-RU" dirty="0"/>
              </a:p>
              <a:p>
                <a:r>
                  <a:rPr lang="uk-UA" dirty="0"/>
                  <a:t>і – індекс продукції, яка виробляється на підприємстві (і = 1,2,3…</a:t>
                </a:r>
                <a:r>
                  <a:rPr lang="en-US" dirty="0"/>
                  <a:t>n</a:t>
                </a:r>
                <a:r>
                  <a:rPr lang="uk-UA" dirty="0"/>
                  <a:t>)</a:t>
                </a:r>
                <a:endParaRPr lang="ru-RU" dirty="0"/>
              </a:p>
              <a:p>
                <a:r>
                  <a:rPr lang="uk-UA" dirty="0"/>
                  <a:t> 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2695" r="-2667" b="-3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375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 Основними джерелами утворення відходів в Україні є підприємства </a:t>
            </a:r>
            <a:r>
              <a:rPr lang="uk-UA" dirty="0" err="1"/>
              <a:t>гірничовидобувного</a:t>
            </a:r>
            <a:r>
              <a:rPr lang="uk-UA" dirty="0"/>
              <a:t>, хіміко-металургійного, машинобудівного, паливно-енергетичного, будівельного, целюлозно-паперового та агропромислового комплексів.</a:t>
            </a:r>
            <a:endParaRPr lang="ru-RU" dirty="0"/>
          </a:p>
          <a:p>
            <a:r>
              <a:rPr lang="uk-UA" dirty="0"/>
              <a:t>    Згідно зі статистичними даними загальний щорічний обсяг утворення відходів в державі (з урахуванням усіх сфер їх утворення і номенклатури) становить 700 – 7200 </a:t>
            </a:r>
            <a:r>
              <a:rPr lang="uk-UA" dirty="0" err="1"/>
              <a:t>млн.тонн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4119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Основні принципи  </a:t>
            </a:r>
            <a:r>
              <a:rPr lang="uk-UA" dirty="0"/>
              <a:t>політики при </a:t>
            </a:r>
            <a:r>
              <a:rPr lang="uk-UA" sz="4000" dirty="0"/>
              <a:t>поводженні з промисловими відходами </a:t>
            </a:r>
            <a:r>
              <a:rPr lang="uk-UA" sz="4000" dirty="0" smtClean="0"/>
              <a:t>: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uk-UA" dirty="0"/>
              <a:t>Заборона вводу у дію підприємств, які працюють з промисловими відходами без позитивного </a:t>
            </a:r>
            <a:r>
              <a:rPr lang="uk-UA" dirty="0" err="1"/>
              <a:t>заключення</a:t>
            </a:r>
            <a:r>
              <a:rPr lang="uk-UA" dirty="0"/>
              <a:t> державної екологічної експертизи.</a:t>
            </a:r>
            <a:endParaRPr lang="ru-RU" dirty="0"/>
          </a:p>
          <a:p>
            <a:pPr lvl="0"/>
            <a:r>
              <a:rPr lang="uk-UA" dirty="0"/>
              <a:t>Заборона скиду промислових відходів, які містять шкідливі речовини більш ніж встановлені нормативи на земну поверхню, у водні об’єкти (як поверхневі, так і підземні).</a:t>
            </a:r>
            <a:endParaRPr lang="ru-RU" dirty="0"/>
          </a:p>
          <a:p>
            <a:pPr lvl="0"/>
            <a:r>
              <a:rPr lang="uk-UA" dirty="0"/>
              <a:t>Заборона захоронення відходів у рідкому стані.</a:t>
            </a:r>
            <a:endParaRPr lang="ru-RU" dirty="0"/>
          </a:p>
          <a:p>
            <a:pPr lvl="0"/>
            <a:r>
              <a:rPr lang="uk-UA" dirty="0"/>
              <a:t>Захоронення промислових відходів у глибокі геологічні формації тільки після переводу їх в тверду </a:t>
            </a:r>
            <a:r>
              <a:rPr lang="uk-UA" dirty="0" err="1"/>
              <a:t>пожежо</a:t>
            </a:r>
            <a:r>
              <a:rPr lang="uk-UA" dirty="0"/>
              <a:t> – вибухонебезпечну тверду форму. </a:t>
            </a:r>
            <a:endParaRPr lang="ru-RU" dirty="0"/>
          </a:p>
          <a:p>
            <a:pPr lvl="0"/>
            <a:r>
              <a:rPr lang="uk-UA" dirty="0"/>
              <a:t>Обов’язковий контроль в сфері управління відходами з використанням їх ідентифікації, класифікації, паспортизації та екологічного моніторингу</a:t>
            </a:r>
            <a:endParaRPr lang="ru-RU" dirty="0"/>
          </a:p>
          <a:p>
            <a:pPr lvl="0"/>
            <a:r>
              <a:rPr lang="uk-UA" dirty="0" err="1"/>
              <a:t>Рециклінг</a:t>
            </a:r>
            <a:r>
              <a:rPr lang="uk-UA" dirty="0"/>
              <a:t> промислових відходів.</a:t>
            </a:r>
            <a:endParaRPr lang="ru-RU" dirty="0"/>
          </a:p>
          <a:p>
            <a:r>
              <a:rPr lang="uk-UA" b="1" dirty="0"/>
              <a:t> </a:t>
            </a: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89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 </a:t>
            </a:r>
            <a:r>
              <a:rPr lang="uk-UA" u="sng" dirty="0"/>
              <a:t>Сільськогосподарські</a:t>
            </a:r>
            <a:r>
              <a:rPr lang="uk-UA" dirty="0"/>
              <a:t> – які утворюються внаслідок сільськогосподарського виробництва.</a:t>
            </a:r>
            <a:endParaRPr lang="ru-RU" dirty="0"/>
          </a:p>
          <a:p>
            <a:r>
              <a:rPr lang="uk-UA" dirty="0"/>
              <a:t>    </a:t>
            </a:r>
            <a:r>
              <a:rPr lang="uk-UA" u="sng" dirty="0"/>
              <a:t>Будівельні </a:t>
            </a:r>
            <a:r>
              <a:rPr lang="uk-UA" dirty="0"/>
              <a:t>– відходи, які утворюються в процесі будівництва будівель, споруд (в т.ч. доріг і комунікацій) і при виробництві будівельних матеріалів. </a:t>
            </a:r>
            <a:endParaRPr lang="ru-RU" dirty="0"/>
          </a:p>
          <a:p>
            <a:r>
              <a:rPr lang="uk-UA" dirty="0"/>
              <a:t>    </a:t>
            </a:r>
            <a:r>
              <a:rPr lang="uk-UA" u="sng" dirty="0"/>
              <a:t>Споживання</a:t>
            </a:r>
            <a:r>
              <a:rPr lang="uk-UA" dirty="0"/>
              <a:t> – вироби та ? які втратили свої споживацькі властивості внаслідок зносу або ремонту.</a:t>
            </a:r>
            <a:endParaRPr lang="ru-RU" dirty="0"/>
          </a:p>
          <a:p>
            <a:r>
              <a:rPr lang="uk-UA" dirty="0"/>
              <a:t>    </a:t>
            </a:r>
            <a:r>
              <a:rPr lang="uk-UA" u="sng" dirty="0"/>
              <a:t>Радіоактивні</a:t>
            </a:r>
            <a:r>
              <a:rPr lang="uk-UA" dirty="0"/>
              <a:t> – які утворюються при роботі ядерних реакторів, при виробництві та застосуванні радіоактивних ізотопів.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543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 </a:t>
            </a:r>
            <a:r>
              <a:rPr lang="uk-UA"/>
              <a:t>Відходи </a:t>
            </a:r>
            <a:r>
              <a:rPr lang="uk-UA" smtClean="0"/>
              <a:t>промислового та </a:t>
            </a:r>
            <a:r>
              <a:rPr lang="uk-UA" dirty="0"/>
              <a:t>сільськогосподарського виробництва також називають виробничими відходами. Вони можуть бути токсичними або нетоксичними. </a:t>
            </a:r>
            <a:endParaRPr lang="ru-RU" dirty="0"/>
          </a:p>
          <a:p>
            <a:r>
              <a:rPr lang="uk-UA" dirty="0"/>
              <a:t>    Обсяг промислових відходів, які забруднюють ґрунти досягли значних масштабів у містах, наприклад, в середньому на 1 людину припадає 375 – 600 кг промислових відходів щорічно, а їх загальна кількість на порядок перевищує обсяги продуктів виробництва. Тому попередження забруднення ґрунтів є на сьогодні одним з найважливіших завдань </a:t>
            </a:r>
            <a:r>
              <a:rPr lang="uk-UA" dirty="0" smtClean="0"/>
              <a:t>охорони навколишнього середовища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546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/>
              <a:t>. Оптимальним шляхом вирішення цього питання є розвиток маловідходних та безвідходних технологій. Наприклад, із золи багатьох </a:t>
            </a:r>
            <a:r>
              <a:rPr lang="uk-UA" dirty="0" err="1"/>
              <a:t>кам</a:t>
            </a:r>
            <a:r>
              <a:rPr lang="ru-RU" dirty="0"/>
              <a:t>’</a:t>
            </a:r>
            <a:r>
              <a:rPr lang="uk-UA" dirty="0" err="1"/>
              <a:t>яно-вугільних</a:t>
            </a:r>
            <a:r>
              <a:rPr lang="uk-UA" dirty="0"/>
              <a:t> родовищ можна добувати метали, в т.ч. уран, германій, ванадій тощо. При додаванні до золи вапняку, можливо виробництво якісного цементу. Кожен вид відходів перед їх знищенням або похованням потребує обов’язкової перевірки всіх можливостей утилізації. Проте, у більшості випадків тверді відходи вивозять на неконтрольовані звалища або спеціально відведені території в промисловій зоні.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859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 При складуванні промислових відходів слід враховувати їх категорію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533207" y="1760061"/>
          <a:ext cx="6077585" cy="4023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025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5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62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Категорія промислових відходів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Характеристика промислових відходів за видами забруднень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Рекомендований метод знезараження або складування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Практично інертні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Сумісне складування разом з твердими побутовими відходами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Біологічно легко окислювані, органічні речовини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Складування та переробка сумісно з твердими побутовими відходами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III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Слаботоксичні відходи, малорозчинені у воді та органічних кислотах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- </a:t>
                      </a:r>
                      <a:r>
                        <a:rPr lang="en-US" sz="1200">
                          <a:effectLst/>
                        </a:rPr>
                        <a:t>“ -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IV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Нафтомаслоподібні відходи, які не підлягають регенерації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Спалювання у т.ч. разом з твердими побутовими відходами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Токсичні відходи, які слабко забруднюють повітря (на відстані до 1м від них спостерігається перевищення ГДК в 2-3 рази)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Складування на спеціальному полігоні промислових відходів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VI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Токсичні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Знезараження на спеціальних спорудах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220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Нормування рівня </a:t>
            </a:r>
            <a:r>
              <a:rPr lang="uk-UA" dirty="0"/>
              <a:t>накопичення відходів на території підприємств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Рівень накопичення встановлюється за 2-ма показниками:</a:t>
            </a:r>
            <a:endParaRPr lang="ru-RU" dirty="0"/>
          </a:p>
          <a:p>
            <a:pPr lvl="0"/>
            <a:r>
              <a:rPr lang="uk-UA" dirty="0"/>
              <a:t>гранична кількість промислових відходів на території підприємств;</a:t>
            </a:r>
            <a:endParaRPr lang="ru-RU" dirty="0"/>
          </a:p>
          <a:p>
            <a:pPr lvl="0"/>
            <a:r>
              <a:rPr lang="uk-UA" dirty="0"/>
              <a:t>граничний вміст токсичних сполук у промислових відходах.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29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 Гранична кількість відходів на території підприємства – це така кількість, яку можна  розмістити за умови, що можливе накопичення шкідливих речовин в повітрі не перевищуватиме 30% ГДК в повітрі робочої зони. Але небезпечні і високотоксичні відходи очисних споруд видаляються з території промислових підприємств протягом </a:t>
            </a:r>
            <a:r>
              <a:rPr lang="uk-UA" dirty="0" smtClean="0"/>
              <a:t>доби.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9971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1545</Words>
  <Application>Microsoft Office PowerPoint</Application>
  <PresentationFormat>Екран (4:3)</PresentationFormat>
  <Paragraphs>120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 Math</vt:lpstr>
      <vt:lpstr>Times New Roman</vt:lpstr>
      <vt:lpstr>Тема Office</vt:lpstr>
      <vt:lpstr>Екологічна безпека при утилізації промислових відходів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При складуванні промислових відходів слід враховувати їх категорію </vt:lpstr>
      <vt:lpstr>Нормування рівня накопичення відходів на території підприємств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Нормативна база поводження з відходами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  Н_(утв.в) = Н_см – (В_чсм + В_бвсв),    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Основні принципи  політики при поводженні з промисловими відходами :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Екологічна безпека при утилізації промислових відходів</dc:title>
  <dc:creator>EVM</dc:creator>
  <cp:lastModifiedBy>Олена Волошкіна</cp:lastModifiedBy>
  <cp:revision>20</cp:revision>
  <dcterms:created xsi:type="dcterms:W3CDTF">2016-04-08T07:44:59Z</dcterms:created>
  <dcterms:modified xsi:type="dcterms:W3CDTF">2019-01-31T10:20:13Z</dcterms:modified>
</cp:coreProperties>
</file>