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8" d="100"/>
          <a:sy n="88" d="100"/>
        </p:scale>
        <p:origin x="49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en-US"/>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a:p>
        </p:txBody>
      </p:sp>
      <p:sp>
        <p:nvSpPr>
          <p:cNvPr id="4" name="Дата 3"/>
          <p:cNvSpPr>
            <a:spLocks noGrp="1"/>
          </p:cNvSpPr>
          <p:nvPr>
            <p:ph type="dt" sz="half" idx="10"/>
          </p:nvPr>
        </p:nvSpPr>
        <p:spPr/>
        <p:txBody>
          <a:bodyPr/>
          <a:lstStyle/>
          <a:p>
            <a:fld id="{56409F47-9853-4245-93A6-EECE22AE0D66}" type="datetimeFigureOut">
              <a:rPr lang="en-US" smtClean="0"/>
              <a:t>3/17/2020</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3557A510-DABF-492D-9309-5960D672E33C}" type="slidenum">
              <a:rPr lang="en-US" smtClean="0"/>
              <a:t>‹#›</a:t>
            </a:fld>
            <a:endParaRPr lang="en-US"/>
          </a:p>
        </p:txBody>
      </p:sp>
    </p:spTree>
    <p:extLst>
      <p:ext uri="{BB962C8B-B14F-4D97-AF65-F5344CB8AC3E}">
        <p14:creationId xmlns:p14="http://schemas.microsoft.com/office/powerpoint/2010/main" val="4522387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p>
            <a:fld id="{56409F47-9853-4245-93A6-EECE22AE0D66}" type="datetimeFigureOut">
              <a:rPr lang="en-US" smtClean="0"/>
              <a:t>3/17/2020</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3557A510-DABF-492D-9309-5960D672E33C}" type="slidenum">
              <a:rPr lang="en-US" smtClean="0"/>
              <a:t>‹#›</a:t>
            </a:fld>
            <a:endParaRPr lang="en-US"/>
          </a:p>
        </p:txBody>
      </p:sp>
    </p:spTree>
    <p:extLst>
      <p:ext uri="{BB962C8B-B14F-4D97-AF65-F5344CB8AC3E}">
        <p14:creationId xmlns:p14="http://schemas.microsoft.com/office/powerpoint/2010/main" val="3272595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en-US"/>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p>
            <a:fld id="{56409F47-9853-4245-93A6-EECE22AE0D66}" type="datetimeFigureOut">
              <a:rPr lang="en-US" smtClean="0"/>
              <a:t>3/17/2020</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3557A510-DABF-492D-9309-5960D672E33C}" type="slidenum">
              <a:rPr lang="en-US" smtClean="0"/>
              <a:t>‹#›</a:t>
            </a:fld>
            <a:endParaRPr lang="en-US"/>
          </a:p>
        </p:txBody>
      </p:sp>
    </p:spTree>
    <p:extLst>
      <p:ext uri="{BB962C8B-B14F-4D97-AF65-F5344CB8AC3E}">
        <p14:creationId xmlns:p14="http://schemas.microsoft.com/office/powerpoint/2010/main" val="17469780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p>
            <a:fld id="{56409F47-9853-4245-93A6-EECE22AE0D66}" type="datetimeFigureOut">
              <a:rPr lang="en-US" smtClean="0"/>
              <a:t>3/17/2020</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3557A510-DABF-492D-9309-5960D672E33C}" type="slidenum">
              <a:rPr lang="en-US" smtClean="0"/>
              <a:t>‹#›</a:t>
            </a:fld>
            <a:endParaRPr lang="en-US"/>
          </a:p>
        </p:txBody>
      </p:sp>
    </p:spTree>
    <p:extLst>
      <p:ext uri="{BB962C8B-B14F-4D97-AF65-F5344CB8AC3E}">
        <p14:creationId xmlns:p14="http://schemas.microsoft.com/office/powerpoint/2010/main" val="35172496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en-US"/>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6409F47-9853-4245-93A6-EECE22AE0D66}" type="datetimeFigureOut">
              <a:rPr lang="en-US" smtClean="0"/>
              <a:t>3/17/2020</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3557A510-DABF-492D-9309-5960D672E33C}" type="slidenum">
              <a:rPr lang="en-US" smtClean="0"/>
              <a:t>‹#›</a:t>
            </a:fld>
            <a:endParaRPr lang="en-US"/>
          </a:p>
        </p:txBody>
      </p:sp>
    </p:spTree>
    <p:extLst>
      <p:ext uri="{BB962C8B-B14F-4D97-AF65-F5344CB8AC3E}">
        <p14:creationId xmlns:p14="http://schemas.microsoft.com/office/powerpoint/2010/main" val="3226684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4"/>
          <p:cNvSpPr>
            <a:spLocks noGrp="1"/>
          </p:cNvSpPr>
          <p:nvPr>
            <p:ph type="dt" sz="half" idx="10"/>
          </p:nvPr>
        </p:nvSpPr>
        <p:spPr/>
        <p:txBody>
          <a:bodyPr/>
          <a:lstStyle/>
          <a:p>
            <a:fld id="{56409F47-9853-4245-93A6-EECE22AE0D66}" type="datetimeFigureOut">
              <a:rPr lang="en-US" smtClean="0"/>
              <a:t>3/17/2020</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3557A510-DABF-492D-9309-5960D672E33C}" type="slidenum">
              <a:rPr lang="en-US" smtClean="0"/>
              <a:t>‹#›</a:t>
            </a:fld>
            <a:endParaRPr lang="en-US"/>
          </a:p>
        </p:txBody>
      </p:sp>
    </p:spTree>
    <p:extLst>
      <p:ext uri="{BB962C8B-B14F-4D97-AF65-F5344CB8AC3E}">
        <p14:creationId xmlns:p14="http://schemas.microsoft.com/office/powerpoint/2010/main" val="39732905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en-US"/>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Дата 6"/>
          <p:cNvSpPr>
            <a:spLocks noGrp="1"/>
          </p:cNvSpPr>
          <p:nvPr>
            <p:ph type="dt" sz="half" idx="10"/>
          </p:nvPr>
        </p:nvSpPr>
        <p:spPr/>
        <p:txBody>
          <a:bodyPr/>
          <a:lstStyle/>
          <a:p>
            <a:fld id="{56409F47-9853-4245-93A6-EECE22AE0D66}" type="datetimeFigureOut">
              <a:rPr lang="en-US" smtClean="0"/>
              <a:t>3/17/2020</a:t>
            </a:fld>
            <a:endParaRPr lang="en-US"/>
          </a:p>
        </p:txBody>
      </p:sp>
      <p:sp>
        <p:nvSpPr>
          <p:cNvPr id="8" name="Нижний колонтитул 7"/>
          <p:cNvSpPr>
            <a:spLocks noGrp="1"/>
          </p:cNvSpPr>
          <p:nvPr>
            <p:ph type="ftr" sz="quarter" idx="11"/>
          </p:nvPr>
        </p:nvSpPr>
        <p:spPr/>
        <p:txBody>
          <a:bodyPr/>
          <a:lstStyle/>
          <a:p>
            <a:endParaRPr lang="en-US"/>
          </a:p>
        </p:txBody>
      </p:sp>
      <p:sp>
        <p:nvSpPr>
          <p:cNvPr id="9" name="Номер слайда 8"/>
          <p:cNvSpPr>
            <a:spLocks noGrp="1"/>
          </p:cNvSpPr>
          <p:nvPr>
            <p:ph type="sldNum" sz="quarter" idx="12"/>
          </p:nvPr>
        </p:nvSpPr>
        <p:spPr/>
        <p:txBody>
          <a:bodyPr/>
          <a:lstStyle/>
          <a:p>
            <a:fld id="{3557A510-DABF-492D-9309-5960D672E33C}" type="slidenum">
              <a:rPr lang="en-US" smtClean="0"/>
              <a:t>‹#›</a:t>
            </a:fld>
            <a:endParaRPr lang="en-US"/>
          </a:p>
        </p:txBody>
      </p:sp>
    </p:spTree>
    <p:extLst>
      <p:ext uri="{BB962C8B-B14F-4D97-AF65-F5344CB8AC3E}">
        <p14:creationId xmlns:p14="http://schemas.microsoft.com/office/powerpoint/2010/main" val="24419983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Дата 2"/>
          <p:cNvSpPr>
            <a:spLocks noGrp="1"/>
          </p:cNvSpPr>
          <p:nvPr>
            <p:ph type="dt" sz="half" idx="10"/>
          </p:nvPr>
        </p:nvSpPr>
        <p:spPr/>
        <p:txBody>
          <a:bodyPr/>
          <a:lstStyle/>
          <a:p>
            <a:fld id="{56409F47-9853-4245-93A6-EECE22AE0D66}" type="datetimeFigureOut">
              <a:rPr lang="en-US" smtClean="0"/>
              <a:t>3/17/2020</a:t>
            </a:fld>
            <a:endParaRPr lang="en-US"/>
          </a:p>
        </p:txBody>
      </p:sp>
      <p:sp>
        <p:nvSpPr>
          <p:cNvPr id="4" name="Нижний колонтитул 3"/>
          <p:cNvSpPr>
            <a:spLocks noGrp="1"/>
          </p:cNvSpPr>
          <p:nvPr>
            <p:ph type="ftr" sz="quarter" idx="11"/>
          </p:nvPr>
        </p:nvSpPr>
        <p:spPr/>
        <p:txBody>
          <a:bodyPr/>
          <a:lstStyle/>
          <a:p>
            <a:endParaRPr lang="en-US"/>
          </a:p>
        </p:txBody>
      </p:sp>
      <p:sp>
        <p:nvSpPr>
          <p:cNvPr id="5" name="Номер слайда 4"/>
          <p:cNvSpPr>
            <a:spLocks noGrp="1"/>
          </p:cNvSpPr>
          <p:nvPr>
            <p:ph type="sldNum" sz="quarter" idx="12"/>
          </p:nvPr>
        </p:nvSpPr>
        <p:spPr/>
        <p:txBody>
          <a:bodyPr/>
          <a:lstStyle/>
          <a:p>
            <a:fld id="{3557A510-DABF-492D-9309-5960D672E33C}" type="slidenum">
              <a:rPr lang="en-US" smtClean="0"/>
              <a:t>‹#›</a:t>
            </a:fld>
            <a:endParaRPr lang="en-US"/>
          </a:p>
        </p:txBody>
      </p:sp>
    </p:spTree>
    <p:extLst>
      <p:ext uri="{BB962C8B-B14F-4D97-AF65-F5344CB8AC3E}">
        <p14:creationId xmlns:p14="http://schemas.microsoft.com/office/powerpoint/2010/main" val="23849866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6409F47-9853-4245-93A6-EECE22AE0D66}" type="datetimeFigureOut">
              <a:rPr lang="en-US" smtClean="0"/>
              <a:t>3/17/2020</a:t>
            </a:fld>
            <a:endParaRPr lang="en-US"/>
          </a:p>
        </p:txBody>
      </p:sp>
      <p:sp>
        <p:nvSpPr>
          <p:cNvPr id="3" name="Нижний колонтитул 2"/>
          <p:cNvSpPr>
            <a:spLocks noGrp="1"/>
          </p:cNvSpPr>
          <p:nvPr>
            <p:ph type="ftr" sz="quarter" idx="11"/>
          </p:nvPr>
        </p:nvSpPr>
        <p:spPr/>
        <p:txBody>
          <a:bodyPr/>
          <a:lstStyle/>
          <a:p>
            <a:endParaRPr lang="en-US"/>
          </a:p>
        </p:txBody>
      </p:sp>
      <p:sp>
        <p:nvSpPr>
          <p:cNvPr id="4" name="Номер слайда 3"/>
          <p:cNvSpPr>
            <a:spLocks noGrp="1"/>
          </p:cNvSpPr>
          <p:nvPr>
            <p:ph type="sldNum" sz="quarter" idx="12"/>
          </p:nvPr>
        </p:nvSpPr>
        <p:spPr/>
        <p:txBody>
          <a:bodyPr/>
          <a:lstStyle/>
          <a:p>
            <a:fld id="{3557A510-DABF-492D-9309-5960D672E33C}" type="slidenum">
              <a:rPr lang="en-US" smtClean="0"/>
              <a:t>‹#›</a:t>
            </a:fld>
            <a:endParaRPr lang="en-US"/>
          </a:p>
        </p:txBody>
      </p:sp>
    </p:spTree>
    <p:extLst>
      <p:ext uri="{BB962C8B-B14F-4D97-AF65-F5344CB8AC3E}">
        <p14:creationId xmlns:p14="http://schemas.microsoft.com/office/powerpoint/2010/main" val="32739645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56409F47-9853-4245-93A6-EECE22AE0D66}" type="datetimeFigureOut">
              <a:rPr lang="en-US" smtClean="0"/>
              <a:t>3/17/2020</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3557A510-DABF-492D-9309-5960D672E33C}" type="slidenum">
              <a:rPr lang="en-US" smtClean="0"/>
              <a:t>‹#›</a:t>
            </a:fld>
            <a:endParaRPr lang="en-US"/>
          </a:p>
        </p:txBody>
      </p:sp>
    </p:spTree>
    <p:extLst>
      <p:ext uri="{BB962C8B-B14F-4D97-AF65-F5344CB8AC3E}">
        <p14:creationId xmlns:p14="http://schemas.microsoft.com/office/powerpoint/2010/main" val="9424516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56409F47-9853-4245-93A6-EECE22AE0D66}" type="datetimeFigureOut">
              <a:rPr lang="en-US" smtClean="0"/>
              <a:t>3/17/2020</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3557A510-DABF-492D-9309-5960D672E33C}" type="slidenum">
              <a:rPr lang="en-US" smtClean="0"/>
              <a:t>‹#›</a:t>
            </a:fld>
            <a:endParaRPr lang="en-US"/>
          </a:p>
        </p:txBody>
      </p:sp>
    </p:spTree>
    <p:extLst>
      <p:ext uri="{BB962C8B-B14F-4D97-AF65-F5344CB8AC3E}">
        <p14:creationId xmlns:p14="http://schemas.microsoft.com/office/powerpoint/2010/main" val="4218235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en-US"/>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6409F47-9853-4245-93A6-EECE22AE0D66}" type="datetimeFigureOut">
              <a:rPr lang="en-US" smtClean="0"/>
              <a:t>3/17/2020</a:t>
            </a:fld>
            <a:endParaRPr lang="en-US"/>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57A510-DABF-492D-9309-5960D672E33C}" type="slidenum">
              <a:rPr lang="en-US" smtClean="0"/>
              <a:t>‹#›</a:t>
            </a:fld>
            <a:endParaRPr lang="en-US"/>
          </a:p>
        </p:txBody>
      </p:sp>
    </p:spTree>
    <p:extLst>
      <p:ext uri="{BB962C8B-B14F-4D97-AF65-F5344CB8AC3E}">
        <p14:creationId xmlns:p14="http://schemas.microsoft.com/office/powerpoint/2010/main" val="25397143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a:bodyPr>
          <a:lstStyle/>
          <a:p>
            <a:r>
              <a:rPr lang="ru-RU" sz="4000" b="1" dirty="0"/>
              <a:t>РУКОВОДСТВО ПО ПРИМЕНЕНИЮ ЭКОЛОГИЧЕСКИХ ПОКАЗАТЕЛЕЙ В СТРАНАХ ВОСТОЧНОЙ ЕВРОПЫ, КАВКАЗА И ЦЕНТРАЛЬНОЙ АЗИИ </a:t>
            </a:r>
            <a:endParaRPr lang="en-US" sz="4000" dirty="0"/>
          </a:p>
        </p:txBody>
      </p:sp>
      <p:sp>
        <p:nvSpPr>
          <p:cNvPr id="3" name="Подзаголовок 2"/>
          <p:cNvSpPr>
            <a:spLocks noGrp="1"/>
          </p:cNvSpPr>
          <p:nvPr>
            <p:ph type="subTitle" idx="1"/>
          </p:nvPr>
        </p:nvSpPr>
        <p:spPr/>
        <p:txBody>
          <a:bodyPr>
            <a:normAutofit fontScale="47500" lnSpcReduction="20000"/>
          </a:bodyPr>
          <a:lstStyle/>
          <a:p>
            <a:endParaRPr lang="en-US" dirty="0"/>
          </a:p>
          <a:p>
            <a:r>
              <a:rPr lang="ru-RU" dirty="0"/>
              <a:t> ЕВРОПЕЙСКАЯ ЭКОНОМИЧЕСКАЯ </a:t>
            </a:r>
            <a:r>
              <a:rPr lang="ru-RU" dirty="0" smtClean="0"/>
              <a:t>КОМИССИЯ</a:t>
            </a:r>
          </a:p>
          <a:p>
            <a:endParaRPr lang="en-US" dirty="0"/>
          </a:p>
          <a:p>
            <a:r>
              <a:rPr lang="ru-RU" dirty="0"/>
              <a:t> </a:t>
            </a:r>
            <a:r>
              <a:rPr lang="ru-RU" b="1" dirty="0"/>
              <a:t>ОРГАНИЗАЦИЯ ОБЪЕДИНЕННЫХ НАЦИЙ </a:t>
            </a:r>
            <a:endParaRPr lang="ru-RU" dirty="0"/>
          </a:p>
          <a:p>
            <a:r>
              <a:rPr lang="ru-RU" dirty="0"/>
              <a:t>Нью-Йорк и Женева, 2007 год </a:t>
            </a:r>
            <a:r>
              <a:rPr lang="ru-RU" dirty="0" smtClean="0"/>
              <a:t> </a:t>
            </a:r>
          </a:p>
          <a:p>
            <a:r>
              <a:rPr lang="ru-RU" dirty="0"/>
              <a:t>Эти рекомендации, представляемые Шестой Конференции Министров «Окружающая среда для Европы» (10-12 октября 2007 года, г. Белград), </a:t>
            </a:r>
            <a:endParaRPr lang="en-US" dirty="0"/>
          </a:p>
        </p:txBody>
      </p:sp>
    </p:spTree>
    <p:extLst>
      <p:ext uri="{BB962C8B-B14F-4D97-AF65-F5344CB8AC3E}">
        <p14:creationId xmlns:p14="http://schemas.microsoft.com/office/powerpoint/2010/main" val="36083615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b="1" dirty="0" smtClean="0"/>
              <a:t>1.ВЫБРОСЫ </a:t>
            </a:r>
            <a:r>
              <a:rPr lang="ru-RU" b="1" dirty="0"/>
              <a:t>ЗАГРЯЗНЯЮЩИХ ВЕЩЕСТВ В АТМОСФЕРНЫЙ ВОЗДУХ </a:t>
            </a:r>
            <a:endParaRPr lang="en-US" dirty="0"/>
          </a:p>
        </p:txBody>
      </p:sp>
      <p:sp>
        <p:nvSpPr>
          <p:cNvPr id="3" name="Объект 2"/>
          <p:cNvSpPr>
            <a:spLocks noGrp="1"/>
          </p:cNvSpPr>
          <p:nvPr>
            <p:ph idx="1"/>
          </p:nvPr>
        </p:nvSpPr>
        <p:spPr/>
        <p:txBody>
          <a:bodyPr>
            <a:normAutofit fontScale="92500" lnSpcReduction="10000"/>
          </a:bodyPr>
          <a:lstStyle/>
          <a:p>
            <a:r>
              <a:rPr lang="ru-RU" b="1" dirty="0"/>
              <a:t>Краткое определение</a:t>
            </a:r>
            <a:r>
              <a:rPr lang="ru-RU" dirty="0"/>
              <a:t>: выбросы диоксида серы (SO</a:t>
            </a:r>
            <a:r>
              <a:rPr lang="ru-RU" baseline="30000" dirty="0"/>
              <a:t>2</a:t>
            </a:r>
            <a:r>
              <a:rPr lang="ru-RU" dirty="0"/>
              <a:t>), </a:t>
            </a:r>
            <a:r>
              <a:rPr lang="ru-RU" dirty="0" smtClean="0"/>
              <a:t>серы </a:t>
            </a:r>
            <a:r>
              <a:rPr lang="ru-RU" dirty="0"/>
              <a:t>(SO</a:t>
            </a:r>
            <a:r>
              <a:rPr lang="ru-RU" baseline="30000" dirty="0"/>
              <a:t>2</a:t>
            </a:r>
            <a:r>
              <a:rPr lang="ru-RU" dirty="0"/>
              <a:t>), оксидов азота (</a:t>
            </a:r>
            <a:r>
              <a:rPr lang="ru-RU" dirty="0" err="1"/>
              <a:t>NO</a:t>
            </a:r>
            <a:r>
              <a:rPr lang="ru-RU" baseline="30000" dirty="0" err="1"/>
              <a:t>x</a:t>
            </a:r>
            <a:r>
              <a:rPr lang="ru-RU" dirty="0"/>
              <a:t>), аммиака (NH</a:t>
            </a:r>
            <a:r>
              <a:rPr lang="ru-RU" baseline="30000" dirty="0"/>
              <a:t>3</a:t>
            </a:r>
            <a:r>
              <a:rPr lang="ru-RU" dirty="0"/>
              <a:t>), твердых частиц (ТЧ</a:t>
            </a:r>
            <a:r>
              <a:rPr lang="ru-RU" baseline="30000" dirty="0"/>
              <a:t>10</a:t>
            </a:r>
            <a:r>
              <a:rPr lang="ru-RU" dirty="0"/>
              <a:t>, ТЧ</a:t>
            </a:r>
            <a:r>
              <a:rPr lang="ru-RU" baseline="30000" dirty="0"/>
              <a:t>2,5 </a:t>
            </a:r>
            <a:r>
              <a:rPr lang="ru-RU" dirty="0"/>
              <a:t>и общее содержание взвешенных частиц (ОВЧ)), оксида углерода (СО), </a:t>
            </a:r>
            <a:r>
              <a:rPr lang="ru-RU" dirty="0" err="1"/>
              <a:t>неметановых</a:t>
            </a:r>
            <a:r>
              <a:rPr lang="ru-RU" dirty="0"/>
              <a:t> летучих органических соединений (НМЛОС), стойких органических соединений (СОЗ, включая </a:t>
            </a:r>
            <a:r>
              <a:rPr lang="ru-RU" dirty="0" err="1"/>
              <a:t>полихлорбифенилы</a:t>
            </a:r>
            <a:r>
              <a:rPr lang="ru-RU" dirty="0"/>
              <a:t> (ПХБ), </a:t>
            </a:r>
            <a:r>
              <a:rPr lang="ru-RU" dirty="0" err="1"/>
              <a:t>диоксины</a:t>
            </a:r>
            <a:r>
              <a:rPr lang="ru-RU" dirty="0"/>
              <a:t>/фураны и полициклические ароматические углеводороды (ПАУ)) и тяжелых металлов (кадмия, свинца и ртути) в целом и по видам экономической деятельности в соответствии с определениями Международной стандартной отраслевой классификации видов экономической деятельности (МСОК, пересмотренный вариант 3.1); сравнение текущих объемов выбросов с целевыми (если такие имеются) и прогнозными значениями (если таковые разработаны). </a:t>
            </a:r>
          </a:p>
        </p:txBody>
      </p:sp>
    </p:spTree>
    <p:extLst>
      <p:ext uri="{BB962C8B-B14F-4D97-AF65-F5344CB8AC3E}">
        <p14:creationId xmlns:p14="http://schemas.microsoft.com/office/powerpoint/2010/main" val="3647259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en-US"/>
          </a:p>
        </p:txBody>
      </p:sp>
      <p:sp>
        <p:nvSpPr>
          <p:cNvPr id="3" name="Объект 2"/>
          <p:cNvSpPr>
            <a:spLocks noGrp="1"/>
          </p:cNvSpPr>
          <p:nvPr>
            <p:ph idx="1"/>
          </p:nvPr>
        </p:nvSpPr>
        <p:spPr/>
        <p:txBody>
          <a:bodyPr/>
          <a:lstStyle/>
          <a:p>
            <a:r>
              <a:rPr lang="ru-RU" b="1" dirty="0"/>
              <a:t>b) Единица измерения</a:t>
            </a:r>
            <a:r>
              <a:rPr lang="ru-RU" dirty="0"/>
              <a:t>: тысячи тонн или кг соответствующего загрязняющего вещества в год. Для межгосударственных сопоставлений показатель может быть выражен в отношении величины выбросов на км</a:t>
            </a:r>
            <a:r>
              <a:rPr lang="ru-RU" baseline="30000" dirty="0"/>
              <a:t>2 </a:t>
            </a:r>
            <a:r>
              <a:rPr lang="ru-RU" dirty="0"/>
              <a:t>территории страны или на душу населения или на единицу валового внутреннего продукта (ВВП). </a:t>
            </a:r>
            <a:endParaRPr lang="en-US" dirty="0"/>
          </a:p>
        </p:txBody>
      </p:sp>
    </p:spTree>
    <p:extLst>
      <p:ext uri="{BB962C8B-B14F-4D97-AF65-F5344CB8AC3E}">
        <p14:creationId xmlns:p14="http://schemas.microsoft.com/office/powerpoint/2010/main" val="30598646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en-US"/>
          </a:p>
        </p:txBody>
      </p:sp>
      <p:sp>
        <p:nvSpPr>
          <p:cNvPr id="3" name="Объект 2"/>
          <p:cNvSpPr>
            <a:spLocks noGrp="1"/>
          </p:cNvSpPr>
          <p:nvPr>
            <p:ph idx="1"/>
          </p:nvPr>
        </p:nvSpPr>
        <p:spPr/>
        <p:txBody>
          <a:bodyPr>
            <a:normAutofit fontScale="77500" lnSpcReduction="20000"/>
          </a:bodyPr>
          <a:lstStyle/>
          <a:p>
            <a:r>
              <a:rPr lang="ru-RU" dirty="0" smtClean="0"/>
              <a:t>Показатель </a:t>
            </a:r>
            <a:r>
              <a:rPr lang="ru-RU" dirty="0"/>
              <a:t>свидетельствует о степени существующего и ожидаемого давления выбросов вредных веществ на окружающую среду, а также позволяет определить разницу с целевыми значениями (если такие имеются). </a:t>
            </a:r>
          </a:p>
          <a:p>
            <a:r>
              <a:rPr lang="ru-RU" b="1" dirty="0"/>
              <a:t>b) Проблема</a:t>
            </a:r>
            <a:r>
              <a:rPr lang="ru-RU" dirty="0"/>
              <a:t>: установлено негативное воздействие указанных выше веществ на здоровье человека и экосистемы. Некоторые из этих загрязняющих веществ также приводят к коррозии элементов технической инфраструктуры. Выбросы </a:t>
            </a:r>
            <a:r>
              <a:rPr lang="ru-RU" dirty="0" err="1"/>
              <a:t>NO</a:t>
            </a:r>
            <a:r>
              <a:rPr lang="ru-RU" baseline="30000" dirty="0" err="1"/>
              <a:t>х</a:t>
            </a:r>
            <a:r>
              <a:rPr lang="ru-RU" baseline="30000" dirty="0"/>
              <a:t> </a:t>
            </a:r>
            <a:r>
              <a:rPr lang="ru-RU" dirty="0"/>
              <a:t>и НМЛОС являются основной причиной образования озона в приземном слое атмосферы, который оказывает отрицательное влияние на экосистемы и здоровье человека. Данный показатель дает возможность не только определить степень давления на атмосферный воздух в целом, но и позволяет оценить влияние на окружающую среду каждого сектора, в частности: энергетики, транспорта, промышленности, сельского хозяйства и деятельности по обращению с отходами. Учитывая этот показатель, государственным органам рекомендуется корректировать национальную экологическую политику, например, путем пересмотра установленных нормативов </a:t>
            </a:r>
            <a:r>
              <a:rPr lang="ru-RU" dirty="0" smtClean="0"/>
              <a:t>выбросов.</a:t>
            </a:r>
            <a:endParaRPr lang="en-US" dirty="0"/>
          </a:p>
        </p:txBody>
      </p:sp>
    </p:spTree>
    <p:extLst>
      <p:ext uri="{BB962C8B-B14F-4D97-AF65-F5344CB8AC3E}">
        <p14:creationId xmlns:p14="http://schemas.microsoft.com/office/powerpoint/2010/main" val="22053587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t>2. КАЧЕСТВО АТМОСФЕРНОГО ВОЗДУХА В ГОРОДСКИХ НАСЕЛЕННЫХ ПУНКТАХ </a:t>
            </a:r>
            <a:endParaRPr lang="en-US" dirty="0"/>
          </a:p>
        </p:txBody>
      </p:sp>
      <p:sp>
        <p:nvSpPr>
          <p:cNvPr id="3" name="Объект 2"/>
          <p:cNvSpPr>
            <a:spLocks noGrp="1"/>
          </p:cNvSpPr>
          <p:nvPr>
            <p:ph idx="1"/>
          </p:nvPr>
        </p:nvSpPr>
        <p:spPr/>
        <p:txBody>
          <a:bodyPr/>
          <a:lstStyle/>
          <a:p>
            <a:r>
              <a:rPr lang="ru-RU" b="1" dirty="0"/>
              <a:t>а) Краткое определение: </a:t>
            </a:r>
            <a:r>
              <a:rPr lang="ru-RU" dirty="0"/>
              <a:t>1) число дней в году или доля дней в году, когда при проведении регулярных наблюдений, уровень загрязнения атмосферного воздуха в городских населенных пунктах превышает установленные значения (максимально разовые/ среднесуточные) предельно допустимых концентраций (ПДК); 2) процент городского населения страны, подвергаемого воздействию приземных концентраций загрязняющих веществ, превышающих установленные нормативы качества атмосферного воздуха; 3) абсолютные значения концентраций загрязняющих веществ в атмосферном воздухе. </a:t>
            </a:r>
            <a:endParaRPr lang="en-US" dirty="0"/>
          </a:p>
        </p:txBody>
      </p:sp>
    </p:spTree>
    <p:extLst>
      <p:ext uri="{BB962C8B-B14F-4D97-AF65-F5344CB8AC3E}">
        <p14:creationId xmlns:p14="http://schemas.microsoft.com/office/powerpoint/2010/main" val="31499956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en-US"/>
          </a:p>
        </p:txBody>
      </p:sp>
      <p:sp>
        <p:nvSpPr>
          <p:cNvPr id="3" name="Объект 2"/>
          <p:cNvSpPr>
            <a:spLocks noGrp="1"/>
          </p:cNvSpPr>
          <p:nvPr>
            <p:ph idx="1"/>
          </p:nvPr>
        </p:nvSpPr>
        <p:spPr/>
        <p:txBody>
          <a:bodyPr/>
          <a:lstStyle/>
          <a:p>
            <a:r>
              <a:rPr lang="ru-RU" b="1" dirty="0"/>
              <a:t>b) Единица измерения: </a:t>
            </a:r>
            <a:r>
              <a:rPr lang="ru-RU" dirty="0"/>
              <a:t>1) дни или доля дней в году с повышенными максимально разовыми/среднесуточными концентрациями загрязняющих веществ; </a:t>
            </a:r>
            <a:endParaRPr lang="ru-RU" dirty="0" smtClean="0"/>
          </a:p>
          <a:p>
            <a:r>
              <a:rPr lang="ru-RU" dirty="0" smtClean="0"/>
              <a:t>2</a:t>
            </a:r>
            <a:r>
              <a:rPr lang="ru-RU" dirty="0"/>
              <a:t>) процент населения, подвергаемого воздействию концентраций, превышающих установленные нормативы качества атмосферного воздуха</a:t>
            </a:r>
            <a:r>
              <a:rPr lang="ru-RU" dirty="0" smtClean="0"/>
              <a:t>;</a:t>
            </a:r>
          </a:p>
          <a:p>
            <a:r>
              <a:rPr lang="ru-RU" dirty="0" smtClean="0"/>
              <a:t> </a:t>
            </a:r>
            <a:r>
              <a:rPr lang="ru-RU" dirty="0"/>
              <a:t>3) количество микрограмм (мкг) загрязняющих веществ в кубическом метре (м</a:t>
            </a:r>
            <a:r>
              <a:rPr lang="ru-RU" baseline="30000" dirty="0"/>
              <a:t>3</a:t>
            </a:r>
            <a:r>
              <a:rPr lang="ru-RU" dirty="0"/>
              <a:t>) воздуха. </a:t>
            </a:r>
            <a:endParaRPr lang="en-US" dirty="0"/>
          </a:p>
        </p:txBody>
      </p:sp>
    </p:spTree>
    <p:extLst>
      <p:ext uri="{BB962C8B-B14F-4D97-AF65-F5344CB8AC3E}">
        <p14:creationId xmlns:p14="http://schemas.microsoft.com/office/powerpoint/2010/main" val="9764553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en-US"/>
          </a:p>
        </p:txBody>
      </p:sp>
      <p:sp>
        <p:nvSpPr>
          <p:cNvPr id="3" name="Объект 2"/>
          <p:cNvSpPr>
            <a:spLocks noGrp="1"/>
          </p:cNvSpPr>
          <p:nvPr>
            <p:ph idx="1"/>
          </p:nvPr>
        </p:nvSpPr>
        <p:spPr/>
        <p:txBody>
          <a:bodyPr>
            <a:normAutofit fontScale="77500" lnSpcReduction="20000"/>
          </a:bodyPr>
          <a:lstStyle/>
          <a:p>
            <a:r>
              <a:rPr lang="ru-RU" dirty="0" smtClean="0"/>
              <a:t>Показатель </a:t>
            </a:r>
            <a:r>
              <a:rPr lang="ru-RU" dirty="0"/>
              <a:t>характеризует состояние окружающей среды с точки зрения качества атмосферного воздуха и негативного воздействия повышенных концентраций загрязняющих веществ на население. </a:t>
            </a:r>
          </a:p>
          <a:p>
            <a:r>
              <a:rPr lang="ru-RU" b="1" dirty="0"/>
              <a:t>b) Проблема: </a:t>
            </a:r>
            <a:r>
              <a:rPr lang="ru-RU" dirty="0"/>
              <a:t>повышенные концентрации загрязняющих веществ в приземном слое атмосферы могут оказывать разностороннее негативное воздействие на здоровье человека, растительность и материалы. Воздействие твердых частиц, измеряемое как концентрация ТЧ</a:t>
            </a:r>
            <a:r>
              <a:rPr lang="ru-RU" baseline="30000" dirty="0"/>
              <a:t>10 </a:t>
            </a:r>
            <a:r>
              <a:rPr lang="ru-RU" dirty="0"/>
              <a:t>и ТЧ</a:t>
            </a:r>
            <a:r>
              <a:rPr lang="ru-RU" baseline="30000" dirty="0"/>
              <a:t>2,5 </a:t>
            </a:r>
            <a:r>
              <a:rPr lang="ru-RU" dirty="0"/>
              <a:t>(твердые частицы, диаметром 10 и 2,5 микрон, которые проходят через воздухозаборник с разделением по фракциям при 50% эффективности поглощения) в приземном слое атмосферы, а также ряда тяжелых металлов и СОЗ представляет один из наиболее серьезных рисков для здоровья человека, обусловленного загрязнением атмосферного воздуха. Вдыхание воздуха с высокими концентрациями ТЧ</a:t>
            </a:r>
            <a:r>
              <a:rPr lang="ru-RU" baseline="30000" dirty="0"/>
              <a:t>10 </a:t>
            </a:r>
            <a:r>
              <a:rPr lang="ru-RU" dirty="0"/>
              <a:t>и ТЧ</a:t>
            </a:r>
            <a:r>
              <a:rPr lang="ru-RU" baseline="30000" dirty="0"/>
              <a:t>2,5 </a:t>
            </a:r>
            <a:r>
              <a:rPr lang="ru-RU" dirty="0"/>
              <a:t>в течение непродолжительного периода времени может вызывать ярко выраженные симптомы астматических заболеваний и заболеваний дыхательных путей, сокращение жизненной емкости легких и увеличить опасность серьезных заболеваний. Существует множество данных о негативном воздействии на человека оксида углерода (CO), диоксида серы (SO</a:t>
            </a:r>
            <a:r>
              <a:rPr lang="ru-RU" baseline="30000" dirty="0"/>
              <a:t>2</a:t>
            </a:r>
            <a:r>
              <a:rPr lang="ru-RU" dirty="0"/>
              <a:t>), оксидов азота (</a:t>
            </a:r>
            <a:r>
              <a:rPr lang="ru-RU" dirty="0" err="1"/>
              <a:t>NO</a:t>
            </a:r>
            <a:r>
              <a:rPr lang="ru-RU" baseline="30000" dirty="0" err="1"/>
              <a:t>x</a:t>
            </a:r>
            <a:r>
              <a:rPr lang="ru-RU" dirty="0"/>
              <a:t>) и озона, присутствующих в атмосферном воздухе. </a:t>
            </a:r>
          </a:p>
        </p:txBody>
      </p:sp>
    </p:spTree>
    <p:extLst>
      <p:ext uri="{BB962C8B-B14F-4D97-AF65-F5344CB8AC3E}">
        <p14:creationId xmlns:p14="http://schemas.microsoft.com/office/powerpoint/2010/main" val="3044782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en-US"/>
          </a:p>
        </p:txBody>
      </p:sp>
      <p:sp>
        <p:nvSpPr>
          <p:cNvPr id="3" name="Объект 2"/>
          <p:cNvSpPr>
            <a:spLocks noGrp="1"/>
          </p:cNvSpPr>
          <p:nvPr>
            <p:ph idx="1"/>
          </p:nvPr>
        </p:nvSpPr>
        <p:spPr/>
        <p:txBody>
          <a:bodyPr>
            <a:normAutofit fontScale="77500" lnSpcReduction="20000"/>
          </a:bodyPr>
          <a:lstStyle/>
          <a:p>
            <a:r>
              <a:rPr lang="ru-RU" b="1" dirty="0" smtClean="0"/>
              <a:t>с) Международные соглашения и целевые показатели: </a:t>
            </a:r>
            <a:endParaRPr lang="ru-RU" dirty="0" smtClean="0"/>
          </a:p>
          <a:p>
            <a:r>
              <a:rPr lang="ru-RU" u="sng" dirty="0" smtClean="0"/>
              <a:t>Региональный уровень</a:t>
            </a:r>
            <a:r>
              <a:rPr lang="ru-RU" dirty="0" smtClean="0"/>
              <a:t>: в соответствии с Конвенцией о трансграничном загрязнении воздуха на большие расстояния (КТЗВБР) и ее 8 протоколами Стороны обязаны сокращать и предотвращать загрязнение атмосферного воздуха такими загрязняющими веществами, как оксиды серы, NO</a:t>
            </a:r>
            <a:r>
              <a:rPr lang="ru-RU" baseline="30000" dirty="0" smtClean="0"/>
              <a:t>2</a:t>
            </a:r>
            <a:r>
              <a:rPr lang="ru-RU" dirty="0" smtClean="0"/>
              <a:t>, </a:t>
            </a:r>
            <a:r>
              <a:rPr lang="ru-RU" dirty="0" err="1" smtClean="0"/>
              <a:t>NO</a:t>
            </a:r>
            <a:r>
              <a:rPr lang="ru-RU" baseline="30000" dirty="0" err="1" smtClean="0"/>
              <a:t>x</a:t>
            </a:r>
            <a:r>
              <a:rPr lang="ru-RU" dirty="0" smtClean="0"/>
              <a:t>, NН</a:t>
            </a:r>
            <a:r>
              <a:rPr lang="ru-RU" baseline="30000" dirty="0" smtClean="0"/>
              <a:t>3</a:t>
            </a:r>
            <a:r>
              <a:rPr lang="ru-RU" dirty="0" smtClean="0"/>
              <a:t>, НМЛОС, озон, твердые частицы, свинец, ртуть, кадмий и СОЗ. </a:t>
            </a:r>
          </a:p>
          <a:p>
            <a:r>
              <a:rPr lang="ru-RU" u="sng" dirty="0" smtClean="0"/>
              <a:t>Субрегиональный уровень</a:t>
            </a:r>
            <a:r>
              <a:rPr lang="ru-RU" dirty="0" smtClean="0"/>
              <a:t>: Экологическая стратегия стран ВЕКЦА предусматривает, в частности, обеспечение оптимизации стандартов с учетом воздействий, оказываемых на окружающую среду, и комбинированных воздействий на здоровье (на основе критериев ВОЗ) для уменьшения загрязнения воздуха в городах. </a:t>
            </a:r>
          </a:p>
          <a:p>
            <a:r>
              <a:rPr lang="ru-RU" dirty="0" smtClean="0"/>
              <a:t>В Европейском союзе была принята Директива Совета EC 96/62/EC об оценке и регулировании качества атмосферного воздуха (Рамочная директива по качеству воздуха). С целью охраны здоровья человека первая “дочерняя директива” (1999/30/EC) устанавливает ПДК для SO</a:t>
            </a:r>
            <a:r>
              <a:rPr lang="ru-RU" baseline="30000" dirty="0" smtClean="0"/>
              <a:t>2</a:t>
            </a:r>
            <a:r>
              <a:rPr lang="ru-RU" dirty="0" smtClean="0"/>
              <a:t>, NO</a:t>
            </a:r>
            <a:r>
              <a:rPr lang="ru-RU" baseline="30000" dirty="0" smtClean="0"/>
              <a:t>2</a:t>
            </a:r>
            <a:r>
              <a:rPr lang="ru-RU" dirty="0" smtClean="0"/>
              <a:t>, </a:t>
            </a:r>
            <a:r>
              <a:rPr lang="ru-RU" dirty="0" err="1" smtClean="0"/>
              <a:t>NO</a:t>
            </a:r>
            <a:r>
              <a:rPr lang="ru-RU" baseline="30000" dirty="0" err="1" smtClean="0"/>
              <a:t>x</a:t>
            </a:r>
            <a:r>
              <a:rPr lang="ru-RU" dirty="0" smtClean="0"/>
              <a:t>, ТЧ</a:t>
            </a:r>
            <a:r>
              <a:rPr lang="ru-RU" baseline="30000" dirty="0" smtClean="0"/>
              <a:t>10 </a:t>
            </a:r>
            <a:r>
              <a:rPr lang="ru-RU" dirty="0" smtClean="0"/>
              <a:t>и свинца. С этой же целью вторая “</a:t>
            </a:r>
            <a:endParaRPr lang="en-US" dirty="0" smtClean="0"/>
          </a:p>
          <a:p>
            <a:endParaRPr lang="en-US" dirty="0"/>
          </a:p>
        </p:txBody>
      </p:sp>
    </p:spTree>
    <p:extLst>
      <p:ext uri="{BB962C8B-B14F-4D97-AF65-F5344CB8AC3E}">
        <p14:creationId xmlns:p14="http://schemas.microsoft.com/office/powerpoint/2010/main" val="6468667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en-US"/>
          </a:p>
        </p:txBody>
      </p:sp>
      <p:sp>
        <p:nvSpPr>
          <p:cNvPr id="3" name="Объект 2"/>
          <p:cNvSpPr>
            <a:spLocks noGrp="1"/>
          </p:cNvSpPr>
          <p:nvPr>
            <p:ph idx="1"/>
          </p:nvPr>
        </p:nvSpPr>
        <p:spPr/>
        <p:txBody>
          <a:bodyPr>
            <a:normAutofit fontScale="92500" lnSpcReduction="20000"/>
          </a:bodyPr>
          <a:lstStyle/>
          <a:p>
            <a:r>
              <a:rPr lang="ru-RU" dirty="0"/>
              <a:t>директива” (2000/69/EC) устанавливает ПДК для бензола и СО, третья “дочерняя директива” (2002/3/EC) устанавливает ПДК для озона (O</a:t>
            </a:r>
            <a:r>
              <a:rPr lang="ru-RU" baseline="30000" dirty="0"/>
              <a:t>3</a:t>
            </a:r>
            <a:r>
              <a:rPr lang="ru-RU" dirty="0"/>
              <a:t>), а четвертая “дочерняя директива” (2004/107/EC) – ПДК для мышьяка, кадмия, никеля и </a:t>
            </a:r>
            <a:r>
              <a:rPr lang="ru-RU" dirty="0" err="1"/>
              <a:t>бенз</a:t>
            </a:r>
            <a:r>
              <a:rPr lang="ru-RU" dirty="0"/>
              <a:t>(α)</a:t>
            </a:r>
            <a:r>
              <a:rPr lang="ru-RU" dirty="0" err="1"/>
              <a:t>пирена</a:t>
            </a:r>
            <a:r>
              <a:rPr lang="ru-RU" dirty="0"/>
              <a:t>. Все значения ПДК загрязняющих веществ в атмосфере, за исключением O</a:t>
            </a:r>
            <a:r>
              <a:rPr lang="ru-RU" baseline="30000" dirty="0"/>
              <a:t>3 </a:t>
            </a:r>
            <a:r>
              <a:rPr lang="ru-RU" dirty="0"/>
              <a:t>и СО, установлены как среднегодовые значения. Для определенных случаев установлены кратковременные ПДК. Для SO</a:t>
            </a:r>
            <a:r>
              <a:rPr lang="ru-RU" baseline="30000" dirty="0"/>
              <a:t>2</a:t>
            </a:r>
            <a:r>
              <a:rPr lang="ru-RU" dirty="0"/>
              <a:t>, </a:t>
            </a:r>
            <a:r>
              <a:rPr lang="ru-RU" dirty="0" err="1"/>
              <a:t>NO</a:t>
            </a:r>
            <a:r>
              <a:rPr lang="ru-RU" baseline="30000" dirty="0" err="1"/>
              <a:t>x</a:t>
            </a:r>
            <a:r>
              <a:rPr lang="ru-RU" baseline="30000" dirty="0"/>
              <a:t> </a:t>
            </a:r>
            <a:r>
              <a:rPr lang="ru-RU" dirty="0"/>
              <a:t>и O</a:t>
            </a:r>
            <a:r>
              <a:rPr lang="ru-RU" baseline="30000" dirty="0"/>
              <a:t>3 </a:t>
            </a:r>
            <a:r>
              <a:rPr lang="ru-RU" dirty="0"/>
              <a:t>установлены специальные ПДК, с целью охраны экосистем и растительности, и для экстренных случаев, на случай чрезвычайно высоких концентраций, аварийные пороги. С целью охраны здоровья человека нормативы качества атмосферного воздуха по SO</a:t>
            </a:r>
            <a:r>
              <a:rPr lang="ru-RU" baseline="30000" dirty="0"/>
              <a:t>2</a:t>
            </a:r>
            <a:r>
              <a:rPr lang="ru-RU" dirty="0"/>
              <a:t>, ТЧ</a:t>
            </a:r>
            <a:r>
              <a:rPr lang="ru-RU" baseline="30000" dirty="0"/>
              <a:t>10</a:t>
            </a:r>
            <a:r>
              <a:rPr lang="ru-RU" dirty="0"/>
              <a:t>, свинцу и СО должны были быть выполнены к 2005 г., в то время как по NO</a:t>
            </a:r>
            <a:r>
              <a:rPr lang="ru-RU" baseline="30000" dirty="0"/>
              <a:t>2 </a:t>
            </a:r>
            <a:r>
              <a:rPr lang="ru-RU" dirty="0"/>
              <a:t>и бензолу – к 2010 году. Целевые нормативы качества атмосферного воздуха по O</a:t>
            </a:r>
            <a:r>
              <a:rPr lang="ru-RU" baseline="30000" dirty="0"/>
              <a:t>3 </a:t>
            </a:r>
            <a:r>
              <a:rPr lang="ru-RU" dirty="0"/>
              <a:t>должны быть выполнены к 2010 г., а по мышьяку, никелю, кадмию и </a:t>
            </a:r>
            <a:r>
              <a:rPr lang="ru-RU" dirty="0" err="1"/>
              <a:t>бенз</a:t>
            </a:r>
            <a:r>
              <a:rPr lang="ru-RU" dirty="0"/>
              <a:t>(α)</a:t>
            </a:r>
            <a:r>
              <a:rPr lang="ru-RU" dirty="0" err="1"/>
              <a:t>пирену</a:t>
            </a:r>
            <a:r>
              <a:rPr lang="ru-RU" dirty="0"/>
              <a:t> – к 2012 году. </a:t>
            </a:r>
            <a:endParaRPr lang="en-US" dirty="0"/>
          </a:p>
        </p:txBody>
      </p:sp>
    </p:spTree>
    <p:extLst>
      <p:ext uri="{BB962C8B-B14F-4D97-AF65-F5344CB8AC3E}">
        <p14:creationId xmlns:p14="http://schemas.microsoft.com/office/powerpoint/2010/main" val="15659604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en-US"/>
          </a:p>
        </p:txBody>
      </p:sp>
      <p:sp>
        <p:nvSpPr>
          <p:cNvPr id="3" name="Объект 2"/>
          <p:cNvSpPr>
            <a:spLocks noGrp="1"/>
          </p:cNvSpPr>
          <p:nvPr>
            <p:ph idx="1"/>
          </p:nvPr>
        </p:nvSpPr>
        <p:spPr/>
        <p:txBody>
          <a:bodyPr>
            <a:normAutofit fontScale="70000" lnSpcReduction="20000"/>
          </a:bodyPr>
          <a:lstStyle/>
          <a:p>
            <a:r>
              <a:rPr lang="ru-RU" dirty="0"/>
              <a:t>Основные значения ПДК загрязняющих веществ в воздухе атмосферы, установленные вышеупомянутыми директивами, с целью охраны здоровья человека, являются следующими: </a:t>
            </a:r>
          </a:p>
          <a:p>
            <a:r>
              <a:rPr lang="ru-RU" dirty="0"/>
              <a:t>• значение среднегодовой ПДК по SO2 составляет 50 мкг/м3; среднесуточной – 125 мкг/м3 (не должно превышаться в течении календарного года более 3 раз); и среднечасовой – 350 мкг/м3 (не должно превышаться в течении календарного года более 24 раз), </a:t>
            </a:r>
          </a:p>
          <a:p>
            <a:r>
              <a:rPr lang="ru-RU" dirty="0"/>
              <a:t>• значение среднегодовой ПДК по NO2 составляет 40 мкг/м3; среднечасовой - 200 кг/м3 и не должно превышаться в течении календарного года более 18 раз, </a:t>
            </a:r>
          </a:p>
          <a:p>
            <a:r>
              <a:rPr lang="ru-RU" dirty="0"/>
              <a:t>• значение среднегодовой ПДК по ТЧ10 составляет 40 мкг/м3; среднесуточной – 50 мкг/м3 и не должно превышаться в течении календарного года более 35 раз, </a:t>
            </a:r>
          </a:p>
          <a:p>
            <a:r>
              <a:rPr lang="ru-RU" dirty="0"/>
              <a:t>• значение среднегодовой ПДК по свинцу составляет 0,5 мкг/м3, </a:t>
            </a:r>
          </a:p>
          <a:p>
            <a:r>
              <a:rPr lang="ru-RU" dirty="0"/>
              <a:t>• значение среднегодовой ПДК по бензолу составляет 5 мкг/м3, </a:t>
            </a:r>
          </a:p>
          <a:p>
            <a:r>
              <a:rPr lang="ru-RU" dirty="0"/>
              <a:t>• максимальное значение восьмичасовых концентраций по оксиду углерода составляет 10 мг/м3, </a:t>
            </a:r>
          </a:p>
          <a:p>
            <a:endParaRPr lang="en-US" dirty="0"/>
          </a:p>
        </p:txBody>
      </p:sp>
    </p:spTree>
    <p:extLst>
      <p:ext uri="{BB962C8B-B14F-4D97-AF65-F5344CB8AC3E}">
        <p14:creationId xmlns:p14="http://schemas.microsoft.com/office/powerpoint/2010/main" val="15181964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en-US"/>
          </a:p>
        </p:txBody>
      </p:sp>
      <p:sp>
        <p:nvSpPr>
          <p:cNvPr id="3" name="Объект 2"/>
          <p:cNvSpPr>
            <a:spLocks noGrp="1"/>
          </p:cNvSpPr>
          <p:nvPr>
            <p:ph idx="1"/>
          </p:nvPr>
        </p:nvSpPr>
        <p:spPr/>
        <p:txBody>
          <a:bodyPr>
            <a:normAutofit fontScale="92500" lnSpcReduction="20000"/>
          </a:bodyPr>
          <a:lstStyle/>
          <a:p>
            <a:endParaRPr lang="en-US" dirty="0"/>
          </a:p>
          <a:p>
            <a:r>
              <a:rPr lang="ru-RU" dirty="0"/>
              <a:t>целевое максимальное значение восьмичасовых концентраций по тропосферном озону составляет 120 мкг/м3 и не должно превышаться в течение календарного года более 25 раз (с усреднением значений за три года), </a:t>
            </a:r>
          </a:p>
          <a:p>
            <a:r>
              <a:rPr lang="ru-RU" dirty="0"/>
              <a:t>• целевое значение среднегодовой ПДК по мышьяку составляет 6 </a:t>
            </a:r>
            <a:r>
              <a:rPr lang="ru-RU" dirty="0" err="1"/>
              <a:t>нг</a:t>
            </a:r>
            <a:r>
              <a:rPr lang="ru-RU" dirty="0"/>
              <a:t>/м3, </a:t>
            </a:r>
          </a:p>
          <a:p>
            <a:r>
              <a:rPr lang="ru-RU" dirty="0"/>
              <a:t>• целевое значение среднегодовой ПДК по кадмию составляет 5 </a:t>
            </a:r>
            <a:r>
              <a:rPr lang="ru-RU" dirty="0" err="1"/>
              <a:t>нг</a:t>
            </a:r>
            <a:r>
              <a:rPr lang="ru-RU" dirty="0"/>
              <a:t>/м3, </a:t>
            </a:r>
          </a:p>
          <a:p>
            <a:r>
              <a:rPr lang="ru-RU" dirty="0"/>
              <a:t>• целевое значение среднегодовой ПДК по никелю составляет 20 </a:t>
            </a:r>
            <a:r>
              <a:rPr lang="ru-RU" dirty="0" err="1"/>
              <a:t>нг</a:t>
            </a:r>
            <a:r>
              <a:rPr lang="ru-RU" dirty="0"/>
              <a:t>/м3, </a:t>
            </a:r>
          </a:p>
          <a:p>
            <a:r>
              <a:rPr lang="ru-RU" dirty="0"/>
              <a:t>• целевое значение среднегодовой ПДК по </a:t>
            </a:r>
            <a:r>
              <a:rPr lang="ru-RU" dirty="0" err="1"/>
              <a:t>бенз</a:t>
            </a:r>
            <a:r>
              <a:rPr lang="ru-RU" dirty="0"/>
              <a:t>(а)</a:t>
            </a:r>
            <a:r>
              <a:rPr lang="ru-RU" dirty="0" err="1"/>
              <a:t>пирену</a:t>
            </a:r>
            <a:r>
              <a:rPr lang="ru-RU" dirty="0"/>
              <a:t> составляет 1 </a:t>
            </a:r>
            <a:r>
              <a:rPr lang="ru-RU" dirty="0" err="1"/>
              <a:t>нг</a:t>
            </a:r>
            <a:r>
              <a:rPr lang="ru-RU" dirty="0"/>
              <a:t>/м3 </a:t>
            </a:r>
          </a:p>
          <a:p>
            <a:endParaRPr lang="en-US" dirty="0"/>
          </a:p>
        </p:txBody>
      </p:sp>
    </p:spTree>
    <p:extLst>
      <p:ext uri="{BB962C8B-B14F-4D97-AF65-F5344CB8AC3E}">
        <p14:creationId xmlns:p14="http://schemas.microsoft.com/office/powerpoint/2010/main" val="32619992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en-US"/>
          </a:p>
        </p:txBody>
      </p:sp>
      <p:sp>
        <p:nvSpPr>
          <p:cNvPr id="3" name="Объект 2"/>
          <p:cNvSpPr>
            <a:spLocks noGrp="1"/>
          </p:cNvSpPr>
          <p:nvPr>
            <p:ph idx="1"/>
          </p:nvPr>
        </p:nvSpPr>
        <p:spPr/>
        <p:txBody>
          <a:bodyPr/>
          <a:lstStyle/>
          <a:p>
            <a:r>
              <a:rPr lang="ru-RU" dirty="0"/>
              <a:t>Экологические показатели являются основным средством для проведения оценки состояния окружающей среды в странах Восточной Европы, Кавказа и Центральной Азии (ВЕКЦА). Выбранные надлежащим образом показатели, основывающиеся на достаточных временных рядах данных, могут не только отражать основные тенденции, но и способствовать описанию причин и последствий сложившейся экологической обстановки, а также позволяют наблюдать за ходом осуществления экологической политики в странах ВЕКЦА и оценивать её эффективность. </a:t>
            </a:r>
            <a:endParaRPr lang="en-US" dirty="0"/>
          </a:p>
        </p:txBody>
      </p:sp>
    </p:spTree>
    <p:extLst>
      <p:ext uri="{BB962C8B-B14F-4D97-AF65-F5344CB8AC3E}">
        <p14:creationId xmlns:p14="http://schemas.microsoft.com/office/powerpoint/2010/main" val="25102410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en-US"/>
          </a:p>
        </p:txBody>
      </p:sp>
      <p:sp>
        <p:nvSpPr>
          <p:cNvPr id="3" name="Объект 2"/>
          <p:cNvSpPr>
            <a:spLocks noGrp="1"/>
          </p:cNvSpPr>
          <p:nvPr>
            <p:ph idx="1"/>
          </p:nvPr>
        </p:nvSpPr>
        <p:spPr/>
        <p:txBody>
          <a:bodyPr/>
          <a:lstStyle/>
          <a:p>
            <a:r>
              <a:rPr lang="ru-RU" b="1" dirty="0"/>
              <a:t>а) Сбор данных и расчеты: </a:t>
            </a:r>
            <a:r>
              <a:rPr lang="ru-RU" dirty="0"/>
              <a:t>сеть мониторинга качества атмосферного воздуха может состоять из стационарных и/или мобильных станций мониторинга. В методике выбора местоположения станций основное внимание следует уделять территориям с наивысшей концентрацией источников выбросов (промышленные зоны и автомагистрали), с целью непосредственного предупреждения населения о высоком уровне загрязнения, а также станциям мониторинга в селитебных зонах для получения общей картины воздействия загрязнения атмосферного воздуха на население города. </a:t>
            </a:r>
            <a:endParaRPr lang="en-US" dirty="0"/>
          </a:p>
        </p:txBody>
      </p:sp>
    </p:spTree>
    <p:extLst>
      <p:ext uri="{BB962C8B-B14F-4D97-AF65-F5344CB8AC3E}">
        <p14:creationId xmlns:p14="http://schemas.microsoft.com/office/powerpoint/2010/main" val="4558798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en-US"/>
          </a:p>
        </p:txBody>
      </p:sp>
      <p:sp>
        <p:nvSpPr>
          <p:cNvPr id="3" name="Объект 2"/>
          <p:cNvSpPr>
            <a:spLocks noGrp="1"/>
          </p:cNvSpPr>
          <p:nvPr>
            <p:ph idx="1"/>
          </p:nvPr>
        </p:nvSpPr>
        <p:spPr/>
        <p:txBody>
          <a:bodyPr>
            <a:normAutofit lnSpcReduction="10000"/>
          </a:bodyPr>
          <a:lstStyle/>
          <a:p>
            <a:r>
              <a:rPr lang="ru-RU" dirty="0"/>
              <a:t>Показатель рассчитывается в отношении превышения ПДК, по крайней мере, по ограниченному числу приоритетных загрязняющих веществ, в частности SO</a:t>
            </a:r>
            <a:r>
              <a:rPr lang="ru-RU" baseline="30000" dirty="0"/>
              <a:t>2</a:t>
            </a:r>
            <a:r>
              <a:rPr lang="ru-RU" dirty="0"/>
              <a:t>, NO</a:t>
            </a:r>
            <a:r>
              <a:rPr lang="ru-RU" baseline="30000" dirty="0"/>
              <a:t>2</a:t>
            </a:r>
            <a:r>
              <a:rPr lang="ru-RU" dirty="0"/>
              <a:t>, ТЧ</a:t>
            </a:r>
            <a:r>
              <a:rPr lang="ru-RU" baseline="30000" dirty="0"/>
              <a:t>10 </a:t>
            </a:r>
            <a:r>
              <a:rPr lang="ru-RU" dirty="0"/>
              <a:t>и О</a:t>
            </a:r>
            <a:r>
              <a:rPr lang="ru-RU" baseline="30000" dirty="0"/>
              <a:t>3</a:t>
            </a:r>
            <a:r>
              <a:rPr lang="ru-RU" dirty="0"/>
              <a:t>. </a:t>
            </a:r>
            <a:endParaRPr lang="ru-RU" dirty="0" smtClean="0"/>
          </a:p>
          <a:p>
            <a:r>
              <a:rPr lang="ru-RU" dirty="0"/>
              <a:t>Руководящие принципы ВОЗ по качеству воздуха охватывают 35 загрязняющих атмосферный воздух веществ. С целью проведения мониторинга может быть использован стандарт ИСО 13.040, Качество воздуха. Существует много ссылок на наиболее подходящие современные методы мониторинга и анализа проб, а также на апробированные модели, позволяющие с достаточно высокой точностью рассчитывать концентрации загрязняющих веществ в атмосферном воздухе на основании данных о выбросах. </a:t>
            </a:r>
            <a:endParaRPr lang="en-US" dirty="0"/>
          </a:p>
        </p:txBody>
      </p:sp>
    </p:spTree>
    <p:extLst>
      <p:ext uri="{BB962C8B-B14F-4D97-AF65-F5344CB8AC3E}">
        <p14:creationId xmlns:p14="http://schemas.microsoft.com/office/powerpoint/2010/main" val="32393783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en-US"/>
          </a:p>
        </p:txBody>
      </p:sp>
      <p:sp>
        <p:nvSpPr>
          <p:cNvPr id="3" name="Объект 2"/>
          <p:cNvSpPr>
            <a:spLocks noGrp="1"/>
          </p:cNvSpPr>
          <p:nvPr>
            <p:ph idx="1"/>
          </p:nvPr>
        </p:nvSpPr>
        <p:spPr>
          <a:xfrm>
            <a:off x="742406" y="1782082"/>
            <a:ext cx="10515600" cy="4351338"/>
          </a:xfrm>
        </p:spPr>
        <p:txBody>
          <a:bodyPr>
            <a:normAutofit lnSpcReduction="10000"/>
          </a:bodyPr>
          <a:lstStyle/>
          <a:p>
            <a:r>
              <a:rPr lang="ru-RU" b="1" dirty="0"/>
              <a:t>Источники данных и представление отчетности </a:t>
            </a:r>
            <a:endParaRPr lang="ru-RU" dirty="0"/>
          </a:p>
          <a:p>
            <a:r>
              <a:rPr lang="ru-RU" dirty="0"/>
              <a:t>Данные о концентрациях загрязняющих веществ в приземном слое атмосферы регулярно собираются национальными системами мониторинга. Ежегодные обобщенные данные о качестве атмосферного воздуха в городах публикуются в докладах о состоянии и об охране окружающей среды. Текущие данные публикуются на муниципальном уровне. Сеть ВОЗ "Здоровые города" и программа по качеству атмосферного воздуха и здоровью Европейского бюро ВОЗ регулярно получают данные о качестве воздуха от участвующих национальных агентств. </a:t>
            </a:r>
            <a:r>
              <a:rPr lang="ru-RU" dirty="0" err="1"/>
              <a:t>Евростат</a:t>
            </a:r>
            <a:r>
              <a:rPr lang="ru-RU" dirty="0"/>
              <a:t>, ЕАОС и ОЭСР получают данные от своих государств-членов. </a:t>
            </a:r>
          </a:p>
        </p:txBody>
      </p:sp>
    </p:spTree>
    <p:extLst>
      <p:ext uri="{BB962C8B-B14F-4D97-AF65-F5344CB8AC3E}">
        <p14:creationId xmlns:p14="http://schemas.microsoft.com/office/powerpoint/2010/main" val="135365573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t>3. ПОТРЕБЛЕНИЕ ОЗОНОРАЗРУШАЮЩИХ ВЕЩЕСТВ </a:t>
            </a:r>
            <a:endParaRPr lang="en-US" dirty="0"/>
          </a:p>
        </p:txBody>
      </p:sp>
      <p:sp>
        <p:nvSpPr>
          <p:cNvPr id="3" name="Объект 2"/>
          <p:cNvSpPr>
            <a:spLocks noGrp="1"/>
          </p:cNvSpPr>
          <p:nvPr>
            <p:ph idx="1"/>
          </p:nvPr>
        </p:nvSpPr>
        <p:spPr/>
        <p:txBody>
          <a:bodyPr/>
          <a:lstStyle/>
          <a:p>
            <a:r>
              <a:rPr lang="ru-RU" b="1" dirty="0"/>
              <a:t>а) Краткое описание: </a:t>
            </a:r>
            <a:r>
              <a:rPr lang="ru-RU" dirty="0"/>
              <a:t>этим показателем характеризуется общий объем производства, сбыта или потребления </a:t>
            </a:r>
            <a:r>
              <a:rPr lang="ru-RU" dirty="0" err="1"/>
              <a:t>озоноразрушающих</a:t>
            </a:r>
            <a:r>
              <a:rPr lang="ru-RU" dirty="0"/>
              <a:t> веществ (ОРВ) в стране. </a:t>
            </a:r>
          </a:p>
          <a:p>
            <a:r>
              <a:rPr lang="ru-RU" b="1" dirty="0"/>
              <a:t>b) Единица измерения: </a:t>
            </a:r>
            <a:r>
              <a:rPr lang="ru-RU" dirty="0"/>
              <a:t>тонны ОРВ, с учетом показателя </a:t>
            </a:r>
            <a:r>
              <a:rPr lang="ru-RU" dirty="0" err="1"/>
              <a:t>озоноразрушающей</a:t>
            </a:r>
            <a:r>
              <a:rPr lang="ru-RU" dirty="0"/>
              <a:t> способности (ОРС). </a:t>
            </a:r>
          </a:p>
          <a:p>
            <a:r>
              <a:rPr lang="ru-RU" b="1" dirty="0"/>
              <a:t>Значимость для экологической политики </a:t>
            </a:r>
            <a:endParaRPr lang="ru-RU" dirty="0"/>
          </a:p>
          <a:p>
            <a:r>
              <a:rPr lang="ru-RU" b="1" dirty="0"/>
              <a:t>а) Цель: </a:t>
            </a:r>
            <a:r>
              <a:rPr lang="ru-RU" dirty="0"/>
              <a:t>показатель характеризует степень давления </a:t>
            </a:r>
            <a:r>
              <a:rPr lang="ru-RU" dirty="0" err="1"/>
              <a:t>озоноразрушающих</a:t>
            </a:r>
            <a:r>
              <a:rPr lang="ru-RU" dirty="0"/>
              <a:t> веществ на окружающую среду. </a:t>
            </a:r>
            <a:endParaRPr lang="en-US" dirty="0"/>
          </a:p>
        </p:txBody>
      </p:sp>
    </p:spTree>
    <p:extLst>
      <p:ext uri="{BB962C8B-B14F-4D97-AF65-F5344CB8AC3E}">
        <p14:creationId xmlns:p14="http://schemas.microsoft.com/office/powerpoint/2010/main" val="301625008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en-US"/>
          </a:p>
        </p:txBody>
      </p:sp>
      <p:sp>
        <p:nvSpPr>
          <p:cNvPr id="3" name="Объект 2"/>
          <p:cNvSpPr>
            <a:spLocks noGrp="1"/>
          </p:cNvSpPr>
          <p:nvPr>
            <p:ph idx="1"/>
          </p:nvPr>
        </p:nvSpPr>
        <p:spPr/>
        <p:txBody>
          <a:bodyPr>
            <a:normAutofit fontScale="92500" lnSpcReduction="20000"/>
          </a:bodyPr>
          <a:lstStyle/>
          <a:p>
            <a:r>
              <a:rPr lang="ru-RU" b="1" dirty="0"/>
              <a:t>b) Проблема: </a:t>
            </a:r>
            <a:r>
              <a:rPr lang="ru-RU" dirty="0"/>
              <a:t>озоновый слой в стратосфере является важнейшим компонентом атмосферы Земли. Он защищает человека, животный и растительный мир от поражения коротковолновым ультрафиолетовым (УФ) излучением. Озон разрушается (</a:t>
            </a:r>
            <a:r>
              <a:rPr lang="ru-RU" dirty="0" err="1"/>
              <a:t>диссоциирует</a:t>
            </a:r>
            <a:r>
              <a:rPr lang="ru-RU" dirty="0"/>
              <a:t>) в результате реакций с некоторыми ОРВ при воздействии Уф излучения. К соединениям, сильно разрушающим озоновый слой, относятся </a:t>
            </a:r>
            <a:r>
              <a:rPr lang="ru-RU" dirty="0" err="1"/>
              <a:t>хлорфторуглероды</a:t>
            </a:r>
            <a:r>
              <a:rPr lang="ru-RU" dirty="0"/>
              <a:t> (ХФУ), </a:t>
            </a:r>
            <a:r>
              <a:rPr lang="ru-RU" dirty="0" err="1"/>
              <a:t>тетрахлорид</a:t>
            </a:r>
            <a:r>
              <a:rPr lang="ru-RU" dirty="0"/>
              <a:t> углерода, </a:t>
            </a:r>
            <a:r>
              <a:rPr lang="ru-RU" dirty="0" err="1"/>
              <a:t>метилхлороформ</a:t>
            </a:r>
            <a:r>
              <a:rPr lang="ru-RU" dirty="0"/>
              <a:t>, </a:t>
            </a:r>
            <a:r>
              <a:rPr lang="ru-RU" dirty="0" err="1"/>
              <a:t>галоны</a:t>
            </a:r>
            <a:r>
              <a:rPr lang="ru-RU" dirty="0"/>
              <a:t>, </a:t>
            </a:r>
            <a:r>
              <a:rPr lang="ru-RU" dirty="0" err="1"/>
              <a:t>гидрохлорфторуглероды</a:t>
            </a:r>
            <a:r>
              <a:rPr lang="ru-RU" dirty="0"/>
              <a:t> (ГХФУ), </a:t>
            </a:r>
            <a:r>
              <a:rPr lang="ru-RU" dirty="0" err="1"/>
              <a:t>гидробромфторуглероды</a:t>
            </a:r>
            <a:r>
              <a:rPr lang="ru-RU" dirty="0"/>
              <a:t> (ГБФУ) и </a:t>
            </a:r>
            <a:r>
              <a:rPr lang="ru-RU" dirty="0" err="1"/>
              <a:t>метилбромид</a:t>
            </a:r>
            <a:r>
              <a:rPr lang="ru-RU" dirty="0"/>
              <a:t>. Они используются в качестве растворителей, хладагентов, вспенивающих и обезжиривающих веществ, вытеснителей для аэрозолей, в огнетушителях (</a:t>
            </a:r>
            <a:r>
              <a:rPr lang="ru-RU" dirty="0" err="1"/>
              <a:t>галоны</a:t>
            </a:r>
            <a:r>
              <a:rPr lang="ru-RU" dirty="0"/>
              <a:t>) и сельскохозяйственных пестицидах (</a:t>
            </a:r>
            <a:r>
              <a:rPr lang="ru-RU" dirty="0" err="1"/>
              <a:t>метилбромид</a:t>
            </a:r>
            <a:r>
              <a:rPr lang="ru-RU" dirty="0"/>
              <a:t>). Степень воздействия ОРВ на озоновый слой (ОРС) зависит от их химических характеристик. Кроме того, некоторые ОРВ одновременно являются потенциальными "парниковыми" газами. </a:t>
            </a:r>
            <a:endParaRPr lang="en-US" dirty="0"/>
          </a:p>
        </p:txBody>
      </p:sp>
    </p:spTree>
    <p:extLst>
      <p:ext uri="{BB962C8B-B14F-4D97-AF65-F5344CB8AC3E}">
        <p14:creationId xmlns:p14="http://schemas.microsoft.com/office/powerpoint/2010/main" val="14020544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en-US"/>
          </a:p>
        </p:txBody>
      </p:sp>
      <p:sp>
        <p:nvSpPr>
          <p:cNvPr id="3" name="Объект 2"/>
          <p:cNvSpPr>
            <a:spLocks noGrp="1"/>
          </p:cNvSpPr>
          <p:nvPr>
            <p:ph idx="1"/>
          </p:nvPr>
        </p:nvSpPr>
        <p:spPr/>
        <p:txBody>
          <a:bodyPr/>
          <a:lstStyle/>
          <a:p>
            <a:r>
              <a:rPr lang="ru-RU" b="1" dirty="0"/>
              <a:t>с) Международные соглашения и целевые показатели: </a:t>
            </a:r>
            <a:endParaRPr lang="ru-RU" dirty="0"/>
          </a:p>
          <a:p>
            <a:r>
              <a:rPr lang="ru-RU" dirty="0"/>
              <a:t>Венская конвенция об охране озонового слоя (1985 год) и </a:t>
            </a:r>
            <a:r>
              <a:rPr lang="ru-RU" dirty="0" err="1"/>
              <a:t>Монреальский</a:t>
            </a:r>
            <a:r>
              <a:rPr lang="ru-RU" dirty="0"/>
              <a:t> протокол по веществам, разрушающим озоновый слой (1987 год), а также принятые в Лондоне, Копенгагене, Монреале и Пекине поправки к </a:t>
            </a:r>
            <a:r>
              <a:rPr lang="ru-RU" dirty="0" err="1"/>
              <a:t>Монреальскому</a:t>
            </a:r>
            <a:r>
              <a:rPr lang="ru-RU" dirty="0"/>
              <a:t> протоколу. В </a:t>
            </a:r>
            <a:r>
              <a:rPr lang="ru-RU" dirty="0" err="1"/>
              <a:t>Монреальском</a:t>
            </a:r>
            <a:r>
              <a:rPr lang="ru-RU" dirty="0"/>
              <a:t> протоколе зафиксированы требования о прекращении производства и использования ОРВ, в поправки к нему включен перечень таких веществ. </a:t>
            </a:r>
            <a:endParaRPr lang="en-US" dirty="0"/>
          </a:p>
        </p:txBody>
      </p:sp>
    </p:spTree>
    <p:extLst>
      <p:ext uri="{BB962C8B-B14F-4D97-AF65-F5344CB8AC3E}">
        <p14:creationId xmlns:p14="http://schemas.microsoft.com/office/powerpoint/2010/main" val="62855261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en-US"/>
          </a:p>
        </p:txBody>
      </p:sp>
      <p:sp>
        <p:nvSpPr>
          <p:cNvPr id="3" name="Объект 2"/>
          <p:cNvSpPr>
            <a:spLocks noGrp="1"/>
          </p:cNvSpPr>
          <p:nvPr>
            <p:ph idx="1"/>
          </p:nvPr>
        </p:nvSpPr>
        <p:spPr/>
        <p:txBody>
          <a:bodyPr>
            <a:normAutofit fontScale="85000" lnSpcReduction="20000"/>
          </a:bodyPr>
          <a:lstStyle/>
          <a:p>
            <a:r>
              <a:rPr lang="ru-RU" b="1" dirty="0"/>
              <a:t>а) Сбор данных и расчеты: </a:t>
            </a:r>
            <a:r>
              <a:rPr lang="ru-RU" dirty="0"/>
              <a:t>собираемые данные должны содержать сведения обо всех веществах, включенных в приложения А-С и Е к </a:t>
            </a:r>
            <a:r>
              <a:rPr lang="ru-RU" dirty="0" err="1"/>
              <a:t>Монреальскому</a:t>
            </a:r>
            <a:r>
              <a:rPr lang="ru-RU" dirty="0"/>
              <a:t> протоколу, которые существуют самостоятельно или в смеси. Они должны включать в себя также изомеры каждого ОРВ, за исключением веществ, указанных в соответствующем приложении, но не распространятся на те регулируемые ОРВ или смеси, которые входят в состав изготовленного продукта, помимо емкости, используемой для транспортировки или хранения такого вещества. Сбыт или потребление ОРВ вычисляются как сумма производства и импорта за вычетом их экспорта. Общий объем ОРВ представляет собой сумму годового национального производства (в тоннах) каждого ОРВ, умноженную на соответствующие показатели ОРС. ОРС представляет собой относительный показатель способности вещества вызывать диссоциацию озона. Данные о торговле или потреблении получают путем проведения аналогичных расчетов с использованием национальных данных (в тон </a:t>
            </a:r>
            <a:endParaRPr lang="en-US" dirty="0"/>
          </a:p>
        </p:txBody>
      </p:sp>
    </p:spTree>
    <p:extLst>
      <p:ext uri="{BB962C8B-B14F-4D97-AF65-F5344CB8AC3E}">
        <p14:creationId xmlns:p14="http://schemas.microsoft.com/office/powerpoint/2010/main" val="322323761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dirty="0"/>
              <a:t>B. </a:t>
            </a:r>
            <a:r>
              <a:rPr lang="ru-RU" b="1" dirty="0"/>
              <a:t>ИЗМЕНЕНИЕ КЛИМАТА </a:t>
            </a:r>
            <a:r>
              <a:rPr lang="ru-RU" dirty="0"/>
              <a:t/>
            </a:r>
            <a:br>
              <a:rPr lang="ru-RU" dirty="0"/>
            </a:br>
            <a:endParaRPr lang="en-US" dirty="0"/>
          </a:p>
        </p:txBody>
      </p:sp>
      <p:sp>
        <p:nvSpPr>
          <p:cNvPr id="3" name="Объект 2"/>
          <p:cNvSpPr>
            <a:spLocks noGrp="1"/>
          </p:cNvSpPr>
          <p:nvPr>
            <p:ph idx="1"/>
          </p:nvPr>
        </p:nvSpPr>
        <p:spPr/>
        <p:txBody>
          <a:bodyPr/>
          <a:lstStyle/>
          <a:p>
            <a:r>
              <a:rPr lang="ru-RU" b="1" dirty="0" smtClean="0"/>
              <a:t>4. ТЕМПЕРАТУРА ВОЗДУХА</a:t>
            </a:r>
            <a:endParaRPr lang="uk-UA" b="1" dirty="0"/>
          </a:p>
          <a:p>
            <a:r>
              <a:rPr lang="ru-RU" b="1" dirty="0"/>
              <a:t>a) Краткое определение</a:t>
            </a:r>
            <a:r>
              <a:rPr lang="ru-RU" dirty="0"/>
              <a:t>: показатель характеризует среднегодовую температуру воздуха, ее изменение на протяжении определенного периода времени и отклонение от среднего многолетнего значения по стране в целом, отдельных регионах и городах. </a:t>
            </a:r>
          </a:p>
          <a:p>
            <a:r>
              <a:rPr lang="ru-RU" b="1" dirty="0"/>
              <a:t>b) Единица измерения</a:t>
            </a:r>
            <a:r>
              <a:rPr lang="ru-RU" dirty="0"/>
              <a:t>: градусы Цельсия.</a:t>
            </a:r>
            <a:endParaRPr lang="en-US" dirty="0"/>
          </a:p>
        </p:txBody>
      </p:sp>
    </p:spTree>
    <p:extLst>
      <p:ext uri="{BB962C8B-B14F-4D97-AF65-F5344CB8AC3E}">
        <p14:creationId xmlns:p14="http://schemas.microsoft.com/office/powerpoint/2010/main" val="91923699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en-US"/>
          </a:p>
        </p:txBody>
      </p:sp>
      <p:sp>
        <p:nvSpPr>
          <p:cNvPr id="3" name="Объект 2"/>
          <p:cNvSpPr>
            <a:spLocks noGrp="1"/>
          </p:cNvSpPr>
          <p:nvPr>
            <p:ph idx="1"/>
          </p:nvPr>
        </p:nvSpPr>
        <p:spPr/>
        <p:txBody>
          <a:bodyPr/>
          <a:lstStyle/>
          <a:p>
            <a:r>
              <a:rPr lang="ru-RU" b="1" dirty="0"/>
              <a:t>a) Цель</a:t>
            </a:r>
            <a:r>
              <a:rPr lang="ru-RU" dirty="0"/>
              <a:t>: температура воздуха непосредственно связана с состоянием климатической системы Земли. Показатель характеризует тенденции колебания среднегодовой температуры и позволяет определить степень изменений, связанных как с цикличностью естественных климатических изменений, так и с </a:t>
            </a:r>
            <a:r>
              <a:rPr lang="ru-RU" dirty="0" smtClean="0"/>
              <a:t>антропогенным </a:t>
            </a:r>
            <a:r>
              <a:rPr lang="ru-RU" dirty="0"/>
              <a:t>воздействием на глобальное потепление. </a:t>
            </a:r>
          </a:p>
          <a:p>
            <a:r>
              <a:rPr lang="ru-RU" b="1" dirty="0"/>
              <a:t>b) Проблема</a:t>
            </a:r>
            <a:r>
              <a:rPr lang="ru-RU" dirty="0"/>
              <a:t>: изменение температуры воздуха свидетельствует об одной из </a:t>
            </a:r>
            <a:r>
              <a:rPr lang="ru-RU" dirty="0" smtClean="0"/>
              <a:t>наиболее </a:t>
            </a:r>
            <a:r>
              <a:rPr lang="ru-RU" dirty="0"/>
              <a:t>значительных проблем изменения климата Земли, что особенно проявилось в последние десятилетия.</a:t>
            </a:r>
            <a:r>
              <a:rPr lang="ru-RU" dirty="0" smtClean="0"/>
              <a:t> </a:t>
            </a:r>
            <a:endParaRPr lang="en-US" dirty="0"/>
          </a:p>
        </p:txBody>
      </p:sp>
    </p:spTree>
    <p:extLst>
      <p:ext uri="{BB962C8B-B14F-4D97-AF65-F5344CB8AC3E}">
        <p14:creationId xmlns:p14="http://schemas.microsoft.com/office/powerpoint/2010/main" val="200374482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en-US"/>
          </a:p>
        </p:txBody>
      </p:sp>
      <p:sp>
        <p:nvSpPr>
          <p:cNvPr id="3" name="Объект 2"/>
          <p:cNvSpPr>
            <a:spLocks noGrp="1"/>
          </p:cNvSpPr>
          <p:nvPr>
            <p:ph idx="1"/>
          </p:nvPr>
        </p:nvSpPr>
        <p:spPr/>
        <p:txBody>
          <a:bodyPr>
            <a:normAutofit lnSpcReduction="10000"/>
          </a:bodyPr>
          <a:lstStyle/>
          <a:p>
            <a:r>
              <a:rPr lang="ru-RU" dirty="0" smtClean="0"/>
              <a:t>Доказано</a:t>
            </a:r>
            <a:r>
              <a:rPr lang="ru-RU" dirty="0"/>
              <a:t>, что увеличение объемов антропогенных выбросов парниковых газов является одной из причин быстрого роста среднегодовых значений температуры в последнее время. </a:t>
            </a:r>
            <a:endParaRPr lang="ru-RU" dirty="0" smtClean="0"/>
          </a:p>
          <a:p>
            <a:r>
              <a:rPr lang="ru-RU" dirty="0" smtClean="0"/>
              <a:t>Это </a:t>
            </a:r>
            <a:r>
              <a:rPr lang="ru-RU" dirty="0"/>
              <a:t>таяние ледников, повышение уровня воды в морях, наводнения, засухи, изменения </a:t>
            </a:r>
            <a:r>
              <a:rPr lang="ru-RU" dirty="0" err="1"/>
              <a:t>биоты</a:t>
            </a:r>
            <a:r>
              <a:rPr lang="ru-RU" dirty="0"/>
              <a:t> и ряд других явлений. Тенденции и прогнозы среднегодовых значений температуры могут быть связаны с целевыми показателями</a:t>
            </a:r>
            <a:r>
              <a:rPr lang="ru-RU" dirty="0" smtClean="0"/>
              <a:t>.</a:t>
            </a:r>
          </a:p>
          <a:p>
            <a:r>
              <a:rPr lang="ru-RU" dirty="0"/>
              <a:t>Степень и пространственное распределение температурных изменений, наряду со среднегодовыми значениями глобальной температуры, важны для того, чтобы определить возможность природных экосистем приспособиться к изменению климата.</a:t>
            </a:r>
            <a:endParaRPr lang="en-US" dirty="0"/>
          </a:p>
        </p:txBody>
      </p:sp>
    </p:spTree>
    <p:extLst>
      <p:ext uri="{BB962C8B-B14F-4D97-AF65-F5344CB8AC3E}">
        <p14:creationId xmlns:p14="http://schemas.microsoft.com/office/powerpoint/2010/main" val="22715513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1" dirty="0" smtClean="0"/>
              <a:t>Основний список пріоритетних екологічних показників</a:t>
            </a:r>
            <a:endParaRPr lang="en-US" b="1" dirty="0"/>
          </a:p>
        </p:txBody>
      </p:sp>
      <p:pic>
        <p:nvPicPr>
          <p:cNvPr id="4" name="Объект 3"/>
          <p:cNvPicPr>
            <a:picLocks noGrp="1" noChangeAspect="1"/>
          </p:cNvPicPr>
          <p:nvPr>
            <p:ph idx="1"/>
          </p:nvPr>
        </p:nvPicPr>
        <p:blipFill>
          <a:blip r:embed="rId2"/>
          <a:stretch>
            <a:fillRect/>
          </a:stretch>
        </p:blipFill>
        <p:spPr>
          <a:xfrm>
            <a:off x="444138" y="1602377"/>
            <a:ext cx="11286308" cy="4963886"/>
          </a:xfrm>
          <a:prstGeom prst="rect">
            <a:avLst/>
          </a:prstGeom>
        </p:spPr>
      </p:pic>
    </p:spTree>
    <p:extLst>
      <p:ext uri="{BB962C8B-B14F-4D97-AF65-F5344CB8AC3E}">
        <p14:creationId xmlns:p14="http://schemas.microsoft.com/office/powerpoint/2010/main" val="136807386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en-US"/>
          </a:p>
        </p:txBody>
      </p:sp>
      <p:sp>
        <p:nvSpPr>
          <p:cNvPr id="3" name="Объект 2"/>
          <p:cNvSpPr>
            <a:spLocks noGrp="1"/>
          </p:cNvSpPr>
          <p:nvPr>
            <p:ph idx="1"/>
          </p:nvPr>
        </p:nvSpPr>
        <p:spPr/>
        <p:txBody>
          <a:bodyPr>
            <a:normAutofit lnSpcReduction="10000"/>
          </a:bodyPr>
          <a:lstStyle/>
          <a:p>
            <a:r>
              <a:rPr lang="ru-RU" b="1" dirty="0"/>
              <a:t>c) Международные соглашения и целевые показатели</a:t>
            </a:r>
            <a:r>
              <a:rPr lang="ru-RU" dirty="0"/>
              <a:t>: </a:t>
            </a:r>
          </a:p>
          <a:p>
            <a:r>
              <a:rPr lang="ru-RU" u="sng" dirty="0"/>
              <a:t>Глобальный уровень: </a:t>
            </a:r>
            <a:r>
              <a:rPr lang="ru-RU" dirty="0"/>
              <a:t>Конвенция Всемирной метеорологической организации (ВМО) способствует международному сотрудничеству в </a:t>
            </a:r>
            <a:r>
              <a:rPr lang="ru-RU" dirty="0" err="1"/>
              <a:t>в</a:t>
            </a:r>
            <a:r>
              <a:rPr lang="ru-RU" dirty="0"/>
              <a:t> создании и функционировании гидрометеорологических сетей мониторинга, в том числе наблюдений за температурой воздуха, проведения гидрологических, метеорологических и геофизических наблюдений. Страны, являющиеся Сторонами Рамочной конвенции ООН об изменении климата РКИК ООН, проводят систематические наблюдения за изменением климатических характеристик, обеспечивают создание баз данных и проведение климатических исследований</a:t>
            </a:r>
            <a:endParaRPr lang="en-US" dirty="0"/>
          </a:p>
        </p:txBody>
      </p:sp>
    </p:spTree>
    <p:extLst>
      <p:ext uri="{BB962C8B-B14F-4D97-AF65-F5344CB8AC3E}">
        <p14:creationId xmlns:p14="http://schemas.microsoft.com/office/powerpoint/2010/main" val="226896878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en-US"/>
          </a:p>
        </p:txBody>
      </p:sp>
      <p:sp>
        <p:nvSpPr>
          <p:cNvPr id="3" name="Объект 2"/>
          <p:cNvSpPr>
            <a:spLocks noGrp="1"/>
          </p:cNvSpPr>
          <p:nvPr>
            <p:ph idx="1"/>
          </p:nvPr>
        </p:nvSpPr>
        <p:spPr/>
        <p:txBody>
          <a:bodyPr/>
          <a:lstStyle/>
          <a:p>
            <a:r>
              <a:rPr lang="ru-RU" b="1" dirty="0"/>
              <a:t>a) Сбор данных и расчеты: </a:t>
            </a:r>
            <a:r>
              <a:rPr lang="ru-RU" dirty="0"/>
              <a:t>Наблюдения за температурой воздуха ведутся на протяжении длительного периода времени. Сбор данных проводится с сети гидрометеорологических станций. Измерение температуры воздуха производится восемь раз в сутки в одно и то же время на всех пунктах наблюдательной сети с точностью 0.2 </a:t>
            </a:r>
            <a:r>
              <a:rPr lang="ru-RU" baseline="30000" dirty="0"/>
              <a:t>0</a:t>
            </a:r>
            <a:r>
              <a:rPr lang="ru-RU" dirty="0"/>
              <a:t>С. Данные проходят обработку в национальных гидрометеорологических службах, где проверяются качество и однородность материала, а также вычисляются различные характеристики (средние температуры по декадам, месяцам и средние годовые и многолетние значения, дисперсии и т.д.).</a:t>
            </a:r>
            <a:endParaRPr lang="en-US" dirty="0"/>
          </a:p>
        </p:txBody>
      </p:sp>
    </p:spTree>
    <p:extLst>
      <p:ext uri="{BB962C8B-B14F-4D97-AF65-F5344CB8AC3E}">
        <p14:creationId xmlns:p14="http://schemas.microsoft.com/office/powerpoint/2010/main" val="416474599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t>5. АТМОСФЕРНЫЕ ОСАДКИ</a:t>
            </a:r>
            <a:endParaRPr lang="en-US" dirty="0"/>
          </a:p>
        </p:txBody>
      </p:sp>
      <p:sp>
        <p:nvSpPr>
          <p:cNvPr id="3" name="Объект 2"/>
          <p:cNvSpPr>
            <a:spLocks noGrp="1"/>
          </p:cNvSpPr>
          <p:nvPr>
            <p:ph idx="1"/>
          </p:nvPr>
        </p:nvSpPr>
        <p:spPr/>
        <p:txBody>
          <a:bodyPr/>
          <a:lstStyle/>
          <a:p>
            <a:r>
              <a:rPr lang="ru-RU" b="1" dirty="0"/>
              <a:t>a) Краткое определение: </a:t>
            </a:r>
            <a:r>
              <a:rPr lang="ru-RU" dirty="0"/>
              <a:t>атмосферные осадки (общее количество воды, выпавшей на определенную площадь территории за конкретный период времени) представляют собой воду в жидком или твердом состоянии, выпавшую из облаков или осевшую из воздуха на земную поверхность, на различные предметы или растения. Атмосферные осадки могут быть в виде дождя, мороси, снега, дождя со снегом, ледяной или снежной крупы, града или мокрого снега.</a:t>
            </a:r>
            <a:endParaRPr lang="en-US" dirty="0"/>
          </a:p>
        </p:txBody>
      </p:sp>
    </p:spTree>
    <p:extLst>
      <p:ext uri="{BB962C8B-B14F-4D97-AF65-F5344CB8AC3E}">
        <p14:creationId xmlns:p14="http://schemas.microsoft.com/office/powerpoint/2010/main" val="338718483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en-US"/>
          </a:p>
        </p:txBody>
      </p:sp>
      <p:sp>
        <p:nvSpPr>
          <p:cNvPr id="3" name="Объект 2"/>
          <p:cNvSpPr>
            <a:spLocks noGrp="1"/>
          </p:cNvSpPr>
          <p:nvPr>
            <p:ph idx="1"/>
          </p:nvPr>
        </p:nvSpPr>
        <p:spPr/>
        <p:txBody>
          <a:bodyPr>
            <a:normAutofit fontScale="92500" lnSpcReduction="20000"/>
          </a:bodyPr>
          <a:lstStyle/>
          <a:p>
            <a:r>
              <a:rPr lang="ru-RU" b="1" dirty="0"/>
              <a:t>b) Единица измерения: </a:t>
            </a:r>
            <a:r>
              <a:rPr lang="ru-RU" dirty="0"/>
              <a:t>показатель определяется толщиной слоя выпавшей воды в миллиметрах (мм); отношение к </a:t>
            </a:r>
            <a:r>
              <a:rPr lang="ru-RU" dirty="0" smtClean="0"/>
              <a:t>многолетним </a:t>
            </a:r>
            <a:r>
              <a:rPr lang="ru-RU" dirty="0"/>
              <a:t>нормам выражается в процентах (%). </a:t>
            </a:r>
          </a:p>
          <a:p>
            <a:r>
              <a:rPr lang="ru-RU" b="1" u="sng" dirty="0" smtClean="0">
                <a:solidFill>
                  <a:srgbClr val="FF0000"/>
                </a:solidFill>
              </a:rPr>
              <a:t>Значимость </a:t>
            </a:r>
            <a:r>
              <a:rPr lang="ru-RU" b="1" u="sng" dirty="0">
                <a:solidFill>
                  <a:srgbClr val="FF0000"/>
                </a:solidFill>
              </a:rPr>
              <a:t>для экологической </a:t>
            </a:r>
            <a:r>
              <a:rPr lang="ru-RU" b="1" u="sng" dirty="0" smtClean="0">
                <a:solidFill>
                  <a:srgbClr val="FF0000"/>
                </a:solidFill>
              </a:rPr>
              <a:t>политики</a:t>
            </a:r>
          </a:p>
          <a:p>
            <a:pPr marL="0" indent="0">
              <a:buNone/>
            </a:pPr>
            <a:r>
              <a:rPr lang="ru-RU" b="1" dirty="0"/>
              <a:t>a) Цель: </a:t>
            </a:r>
            <a:r>
              <a:rPr lang="ru-RU" dirty="0"/>
              <a:t>показатель характеризует состояние климатической системы, а также воздействие на объем речного стока и подземных вод, почвы, животный и растительный мир. Анализ многолетних наблюдений за основными климатическими характеристиками, такими как атмосферные осадки, температура воздуха и влажность воздуха, позволяет не только судить об изменении структуры осадков на определенной территории, но и оценивать динамику изменения количества осадков в будущем, а также связанные с этим климатические изменения.</a:t>
            </a:r>
            <a:r>
              <a:rPr lang="ru-RU" b="1" u="sng" dirty="0" smtClean="0">
                <a:solidFill>
                  <a:srgbClr val="FF0000"/>
                </a:solidFill>
              </a:rPr>
              <a:t> </a:t>
            </a:r>
            <a:endParaRPr lang="en-US" u="sng" dirty="0">
              <a:solidFill>
                <a:srgbClr val="FF0000"/>
              </a:solidFill>
            </a:endParaRPr>
          </a:p>
        </p:txBody>
      </p:sp>
    </p:spTree>
    <p:extLst>
      <p:ext uri="{BB962C8B-B14F-4D97-AF65-F5344CB8AC3E}">
        <p14:creationId xmlns:p14="http://schemas.microsoft.com/office/powerpoint/2010/main" val="151142998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en-US"/>
          </a:p>
        </p:txBody>
      </p:sp>
      <p:sp>
        <p:nvSpPr>
          <p:cNvPr id="3" name="Объект 2"/>
          <p:cNvSpPr>
            <a:spLocks noGrp="1"/>
          </p:cNvSpPr>
          <p:nvPr>
            <p:ph idx="1"/>
          </p:nvPr>
        </p:nvSpPr>
        <p:spPr/>
        <p:txBody>
          <a:bodyPr>
            <a:normAutofit lnSpcReduction="10000"/>
          </a:bodyPr>
          <a:lstStyle/>
          <a:p>
            <a:r>
              <a:rPr lang="ru-RU" b="1" dirty="0"/>
              <a:t>b) Проблема: </a:t>
            </a:r>
            <a:r>
              <a:rPr lang="ru-RU" dirty="0"/>
              <a:t>атмосферные осадки являются одним из наиболее важных климатических характеристик. Атмосферные осадки, главным образом, формируют возобновляемые ресурсы пресных вод (объемы речного стока и подземных вод), что в свою очередь влияет на состояние всех компонентов окружающей среды (почв, лесов, флоры и фауны). Кроме того, количество осадков может влиять на состояние атмосферного воздуха, регулируя его влажность, а также препятствуя распространению концентраций твердых частиц в приземном слое атмосферы. Количество, качество, распределение, а также сезонный и годовой ход атмосферных осадков имеют существенное значение для сельского и лесного хозяйства. </a:t>
            </a:r>
          </a:p>
        </p:txBody>
      </p:sp>
    </p:spTree>
    <p:extLst>
      <p:ext uri="{BB962C8B-B14F-4D97-AF65-F5344CB8AC3E}">
        <p14:creationId xmlns:p14="http://schemas.microsoft.com/office/powerpoint/2010/main" val="374806265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en-US"/>
          </a:p>
        </p:txBody>
      </p:sp>
      <p:sp>
        <p:nvSpPr>
          <p:cNvPr id="3" name="Объект 2"/>
          <p:cNvSpPr>
            <a:spLocks noGrp="1"/>
          </p:cNvSpPr>
          <p:nvPr>
            <p:ph idx="1"/>
          </p:nvPr>
        </p:nvSpPr>
        <p:spPr/>
        <p:txBody>
          <a:bodyPr>
            <a:normAutofit lnSpcReduction="10000"/>
          </a:bodyPr>
          <a:lstStyle/>
          <a:p>
            <a:r>
              <a:rPr lang="ru-RU" b="1" dirty="0"/>
              <a:t>c) Международные соглашения и целевые показатели: </a:t>
            </a:r>
            <a:r>
              <a:rPr lang="ru-RU" dirty="0"/>
              <a:t>ВМО способствует международному сотрудничеству в создании гидрометеорологических сетей мониторинга, в том числе наблюдений за атмосферными осадками, проведении гидрологических, метеорологических и других геофизических наблюдений. Национальными обязательствами стран, входящих в ГСНК и Глобальную систему наблюдений за верхними слоями атмосферы, является обеспечение функционирования наблюдательных станций, входящих в региональные опорные метеорологические сети</a:t>
            </a:r>
            <a:r>
              <a:rPr lang="ru-RU" dirty="0" smtClean="0"/>
              <a:t>.</a:t>
            </a:r>
          </a:p>
          <a:p>
            <a:pPr marL="0" indent="0">
              <a:buNone/>
            </a:pPr>
            <a:r>
              <a:rPr lang="ru-RU" dirty="0" smtClean="0"/>
              <a:t>• </a:t>
            </a:r>
            <a:r>
              <a:rPr lang="ru-RU" dirty="0"/>
              <a:t>Рамочная конвенция ООН об изменении климата (1992 г.) </a:t>
            </a:r>
          </a:p>
          <a:p>
            <a:endParaRPr lang="en-US" dirty="0"/>
          </a:p>
        </p:txBody>
      </p:sp>
    </p:spTree>
    <p:extLst>
      <p:ext uri="{BB962C8B-B14F-4D97-AF65-F5344CB8AC3E}">
        <p14:creationId xmlns:p14="http://schemas.microsoft.com/office/powerpoint/2010/main" val="13619156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en-US"/>
          </a:p>
        </p:txBody>
      </p:sp>
      <p:pic>
        <p:nvPicPr>
          <p:cNvPr id="4" name="Объект 3"/>
          <p:cNvPicPr>
            <a:picLocks noGrp="1" noChangeAspect="1"/>
          </p:cNvPicPr>
          <p:nvPr>
            <p:ph idx="1"/>
          </p:nvPr>
        </p:nvPicPr>
        <p:blipFill>
          <a:blip r:embed="rId2"/>
          <a:stretch>
            <a:fillRect/>
          </a:stretch>
        </p:blipFill>
        <p:spPr>
          <a:xfrm>
            <a:off x="78376" y="365125"/>
            <a:ext cx="11652069" cy="5811838"/>
          </a:xfrm>
          <a:prstGeom prst="rect">
            <a:avLst/>
          </a:prstGeom>
        </p:spPr>
      </p:pic>
    </p:spTree>
    <p:extLst>
      <p:ext uri="{BB962C8B-B14F-4D97-AF65-F5344CB8AC3E}">
        <p14:creationId xmlns:p14="http://schemas.microsoft.com/office/powerpoint/2010/main" val="9149703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en-US"/>
          </a:p>
        </p:txBody>
      </p:sp>
      <p:pic>
        <p:nvPicPr>
          <p:cNvPr id="4" name="Объект 3"/>
          <p:cNvPicPr>
            <a:picLocks noGrp="1" noChangeAspect="1"/>
          </p:cNvPicPr>
          <p:nvPr>
            <p:ph idx="1"/>
          </p:nvPr>
        </p:nvPicPr>
        <p:blipFill>
          <a:blip r:embed="rId2"/>
          <a:stretch>
            <a:fillRect/>
          </a:stretch>
        </p:blipFill>
        <p:spPr>
          <a:xfrm>
            <a:off x="313508" y="740229"/>
            <a:ext cx="11040291" cy="5436734"/>
          </a:xfrm>
          <a:prstGeom prst="rect">
            <a:avLst/>
          </a:prstGeom>
        </p:spPr>
      </p:pic>
    </p:spTree>
    <p:extLst>
      <p:ext uri="{BB962C8B-B14F-4D97-AF65-F5344CB8AC3E}">
        <p14:creationId xmlns:p14="http://schemas.microsoft.com/office/powerpoint/2010/main" val="18826739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en-US"/>
          </a:p>
        </p:txBody>
      </p:sp>
      <p:pic>
        <p:nvPicPr>
          <p:cNvPr id="4" name="Объект 3"/>
          <p:cNvPicPr>
            <a:picLocks noGrp="1" noChangeAspect="1"/>
          </p:cNvPicPr>
          <p:nvPr>
            <p:ph idx="1"/>
          </p:nvPr>
        </p:nvPicPr>
        <p:blipFill>
          <a:blip r:embed="rId2"/>
          <a:stretch>
            <a:fillRect/>
          </a:stretch>
        </p:blipFill>
        <p:spPr>
          <a:xfrm>
            <a:off x="-121920" y="487680"/>
            <a:ext cx="12575177" cy="5689283"/>
          </a:xfrm>
          <a:prstGeom prst="rect">
            <a:avLst/>
          </a:prstGeom>
        </p:spPr>
      </p:pic>
    </p:spTree>
    <p:extLst>
      <p:ext uri="{BB962C8B-B14F-4D97-AF65-F5344CB8AC3E}">
        <p14:creationId xmlns:p14="http://schemas.microsoft.com/office/powerpoint/2010/main" val="2232080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en-US"/>
          </a:p>
        </p:txBody>
      </p:sp>
      <p:pic>
        <p:nvPicPr>
          <p:cNvPr id="4" name="Объект 3"/>
          <p:cNvPicPr>
            <a:picLocks noGrp="1" noChangeAspect="1"/>
          </p:cNvPicPr>
          <p:nvPr>
            <p:ph idx="1"/>
          </p:nvPr>
        </p:nvPicPr>
        <p:blipFill>
          <a:blip r:embed="rId2"/>
          <a:stretch>
            <a:fillRect/>
          </a:stretch>
        </p:blipFill>
        <p:spPr>
          <a:xfrm>
            <a:off x="1834778" y="1825625"/>
            <a:ext cx="8522443" cy="4351338"/>
          </a:xfrm>
          <a:prstGeom prst="rect">
            <a:avLst/>
          </a:prstGeom>
        </p:spPr>
      </p:pic>
    </p:spTree>
    <p:extLst>
      <p:ext uri="{BB962C8B-B14F-4D97-AF65-F5344CB8AC3E}">
        <p14:creationId xmlns:p14="http://schemas.microsoft.com/office/powerpoint/2010/main" val="9254921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en-US"/>
          </a:p>
        </p:txBody>
      </p:sp>
      <p:pic>
        <p:nvPicPr>
          <p:cNvPr id="4" name="Объект 3"/>
          <p:cNvPicPr>
            <a:picLocks noGrp="1" noChangeAspect="1"/>
          </p:cNvPicPr>
          <p:nvPr>
            <p:ph idx="1"/>
          </p:nvPr>
        </p:nvPicPr>
        <p:blipFill>
          <a:blip r:embed="rId2"/>
          <a:stretch>
            <a:fillRect/>
          </a:stretch>
        </p:blipFill>
        <p:spPr>
          <a:xfrm>
            <a:off x="2504363" y="1825625"/>
            <a:ext cx="7183274" cy="4351338"/>
          </a:xfrm>
          <a:prstGeom prst="rect">
            <a:avLst/>
          </a:prstGeom>
        </p:spPr>
      </p:pic>
    </p:spTree>
    <p:extLst>
      <p:ext uri="{BB962C8B-B14F-4D97-AF65-F5344CB8AC3E}">
        <p14:creationId xmlns:p14="http://schemas.microsoft.com/office/powerpoint/2010/main" val="26551815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en-US"/>
          </a:p>
        </p:txBody>
      </p:sp>
      <p:pic>
        <p:nvPicPr>
          <p:cNvPr id="4" name="Объект 3"/>
          <p:cNvPicPr>
            <a:picLocks noGrp="1" noChangeAspect="1"/>
          </p:cNvPicPr>
          <p:nvPr>
            <p:ph idx="1"/>
          </p:nvPr>
        </p:nvPicPr>
        <p:blipFill>
          <a:blip r:embed="rId2"/>
          <a:stretch>
            <a:fillRect/>
          </a:stretch>
        </p:blipFill>
        <p:spPr>
          <a:xfrm>
            <a:off x="923109" y="2220686"/>
            <a:ext cx="9132569" cy="2476613"/>
          </a:xfrm>
          <a:prstGeom prst="rect">
            <a:avLst/>
          </a:prstGeom>
        </p:spPr>
      </p:pic>
    </p:spTree>
    <p:extLst>
      <p:ext uri="{BB962C8B-B14F-4D97-AF65-F5344CB8AC3E}">
        <p14:creationId xmlns:p14="http://schemas.microsoft.com/office/powerpoint/2010/main" val="3409727268"/>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187</TotalTime>
  <Words>2696</Words>
  <Application>Microsoft Office PowerPoint</Application>
  <PresentationFormat>Широкоэкранный</PresentationFormat>
  <Paragraphs>73</Paragraphs>
  <Slides>35</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35</vt:i4>
      </vt:variant>
    </vt:vector>
  </HeadingPairs>
  <TitlesOfParts>
    <vt:vector size="39" baseType="lpstr">
      <vt:lpstr>Arial</vt:lpstr>
      <vt:lpstr>Calibri</vt:lpstr>
      <vt:lpstr>Calibri Light</vt:lpstr>
      <vt:lpstr>Тема Office</vt:lpstr>
      <vt:lpstr>РУКОВОДСТВО ПО ПРИМЕНЕНИЮ ЭКОЛОГИЧЕСКИХ ПОКАЗАТЕЛЕЙ В СТРАНАХ ВОСТОЧНОЙ ЕВРОПЫ, КАВКАЗА И ЦЕНТРАЛЬНОЙ АЗИИ </vt:lpstr>
      <vt:lpstr>Презентация PowerPoint</vt:lpstr>
      <vt:lpstr>Основний список пріоритетних екологічних показників</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1.ВЫБРОСЫ ЗАГРЯЗНЯЮЩИХ ВЕЩЕСТВ В АТМОСФЕРНЫЙ ВОЗДУХ </vt:lpstr>
      <vt:lpstr>Презентация PowerPoint</vt:lpstr>
      <vt:lpstr>Презентация PowerPoint</vt:lpstr>
      <vt:lpstr>2. КАЧЕСТВО АТМОСФЕРНОГО ВОЗДУХА В ГОРОДСКИХ НАСЕЛЕННЫХ ПУНКТАХ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3. ПОТРЕБЛЕНИЕ ОЗОНОРАЗРУШАЮЩИХ ВЕЩЕСТВ </vt:lpstr>
      <vt:lpstr>Презентация PowerPoint</vt:lpstr>
      <vt:lpstr>Презентация PowerPoint</vt:lpstr>
      <vt:lpstr>Презентация PowerPoint</vt:lpstr>
      <vt:lpstr>B. ИЗМЕНЕНИЕ КЛИМАТА  </vt:lpstr>
      <vt:lpstr>Презентация PowerPoint</vt:lpstr>
      <vt:lpstr>Презентация PowerPoint</vt:lpstr>
      <vt:lpstr>Презентация PowerPoint</vt:lpstr>
      <vt:lpstr>Презентация PowerPoint</vt:lpstr>
      <vt:lpstr>5. АТМОСФЕРНЫЕ ОСАДКИ</vt:lpstr>
      <vt:lpstr>Презентация PowerPoint</vt:lpstr>
      <vt:lpstr>Презентация PowerPoint</vt:lpstr>
      <vt:lpstr>Презентация PowerPoint</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РУКОВОДСТВО ПО ПРИМЕНЕНИЮ ЭКОЛОГИЧЕСКИХ ПОКАЗАТЕЛЕЙ В СТРАНАХ ВОСТОЧНОЙ ЕВРОПЫ, КАВКАЗА И ЦЕНТРАЛЬНОЙ АЗИИ</dc:title>
  <dc:creator>Пользователь Windows</dc:creator>
  <cp:lastModifiedBy>Пользователь Windows</cp:lastModifiedBy>
  <cp:revision>14</cp:revision>
  <dcterms:created xsi:type="dcterms:W3CDTF">2019-11-26T09:31:06Z</dcterms:created>
  <dcterms:modified xsi:type="dcterms:W3CDTF">2020-03-17T05:47:05Z</dcterms:modified>
</cp:coreProperties>
</file>